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6"/>
  </p:notesMasterIdLst>
  <p:handoutMasterIdLst>
    <p:handoutMasterId r:id="rId27"/>
  </p:handoutMasterIdLst>
  <p:sldIdLst>
    <p:sldId id="261" r:id="rId2"/>
    <p:sldId id="265" r:id="rId3"/>
    <p:sldId id="279" r:id="rId4"/>
    <p:sldId id="266" r:id="rId5"/>
    <p:sldId id="267" r:id="rId6"/>
    <p:sldId id="289" r:id="rId7"/>
    <p:sldId id="280" r:id="rId8"/>
    <p:sldId id="268" r:id="rId9"/>
    <p:sldId id="269" r:id="rId10"/>
    <p:sldId id="290" r:id="rId11"/>
    <p:sldId id="281" r:id="rId12"/>
    <p:sldId id="270" r:id="rId13"/>
    <p:sldId id="271" r:id="rId14"/>
    <p:sldId id="282" r:id="rId15"/>
    <p:sldId id="272" r:id="rId16"/>
    <p:sldId id="273" r:id="rId17"/>
    <p:sldId id="285" r:id="rId18"/>
    <p:sldId id="274" r:id="rId19"/>
    <p:sldId id="286" r:id="rId20"/>
    <p:sldId id="283" r:id="rId21"/>
    <p:sldId id="275" r:id="rId22"/>
    <p:sldId id="287" r:id="rId23"/>
    <p:sldId id="291" r:id="rId24"/>
    <p:sldId id="284"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6C79"/>
    <a:srgbClr val="293744"/>
    <a:srgbClr val="3E525B"/>
    <a:srgbClr val="12344E"/>
    <a:srgbClr val="0E1E2B"/>
    <a:srgbClr val="FFFFFF"/>
    <a:srgbClr val="3710C6"/>
    <a:srgbClr val="041D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3569" autoAdjust="0"/>
  </p:normalViewPr>
  <p:slideViewPr>
    <p:cSldViewPr snapToGrid="0">
      <p:cViewPr varScale="1">
        <p:scale>
          <a:sx n="53" d="100"/>
          <a:sy n="53" d="100"/>
        </p:scale>
        <p:origin x="1838" y="48"/>
      </p:cViewPr>
      <p:guideLst/>
    </p:cSldViewPr>
  </p:slideViewPr>
  <p:notesTextViewPr>
    <p:cViewPr>
      <p:scale>
        <a:sx n="1" d="1"/>
        <a:sy n="1" d="1"/>
      </p:scale>
      <p:origin x="0" y="0"/>
    </p:cViewPr>
  </p:notesTextViewPr>
  <p:notesViewPr>
    <p:cSldViewPr snapToGrid="0">
      <p:cViewPr varScale="1">
        <p:scale>
          <a:sx n="86" d="100"/>
          <a:sy n="86" d="100"/>
        </p:scale>
        <p:origin x="2814"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C5AD0CC2-2C69-45B4-B9FB-A93E38AB9B6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a:extLst>
              <a:ext uri="{FF2B5EF4-FFF2-40B4-BE49-F238E27FC236}">
                <a16:creationId xmlns:a16="http://schemas.microsoft.com/office/drawing/2014/main" id="{6F820B0D-DEA9-4A33-849E-24ADD04FF45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82E6BCB-1829-49D6-8905-DA9E882AF4FA}" type="datetimeFigureOut">
              <a:rPr lang="ko-KR" altLang="en-US" smtClean="0"/>
              <a:t>2026-07-20</a:t>
            </a:fld>
            <a:endParaRPr lang="ko-KR" altLang="en-US"/>
          </a:p>
        </p:txBody>
      </p:sp>
      <p:sp>
        <p:nvSpPr>
          <p:cNvPr id="4" name="바닥글 개체 틀 3">
            <a:extLst>
              <a:ext uri="{FF2B5EF4-FFF2-40B4-BE49-F238E27FC236}">
                <a16:creationId xmlns:a16="http://schemas.microsoft.com/office/drawing/2014/main" id="{61476913-2E2A-410F-822C-64CE45D5615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23E2F68D-749A-40AC-8C62-AE70FE0819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83098DD-7D78-4D03-9399-3DC39600C10A}" type="slidenum">
              <a:rPr lang="ko-KR" altLang="en-US" smtClean="0"/>
              <a:t>‹#›</a:t>
            </a:fld>
            <a:endParaRPr lang="ko-KR" altLang="en-US"/>
          </a:p>
        </p:txBody>
      </p:sp>
    </p:spTree>
    <p:extLst>
      <p:ext uri="{BB962C8B-B14F-4D97-AF65-F5344CB8AC3E}">
        <p14:creationId xmlns:p14="http://schemas.microsoft.com/office/powerpoint/2010/main" val="3110026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24F0D5-C6D8-4077-A930-B5CE2018A09F}" type="datetimeFigureOut">
              <a:rPr lang="ko-KR" altLang="en-US" smtClean="0"/>
              <a:t>2026-07-20</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ACF836-C2A9-4797-90CF-D58C38142324}" type="slidenum">
              <a:rPr lang="ko-KR" altLang="en-US" smtClean="0"/>
              <a:t>‹#›</a:t>
            </a:fld>
            <a:endParaRPr lang="ko-KR" altLang="en-US"/>
          </a:p>
        </p:txBody>
      </p:sp>
    </p:spTree>
    <p:extLst>
      <p:ext uri="{BB962C8B-B14F-4D97-AF65-F5344CB8AC3E}">
        <p14:creationId xmlns:p14="http://schemas.microsoft.com/office/powerpoint/2010/main" val="2127267695"/>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600" dirty="0">
                <a:latin typeface="Times New Roman" panose="02020603050405020304" pitchFamily="18" charset="0"/>
                <a:cs typeface="Times New Roman" panose="02020603050405020304" pitchFamily="18" charset="0"/>
              </a:rPr>
              <a:t>Good morning, everyone. Thank you for being here.</a:t>
            </a:r>
          </a:p>
          <a:p>
            <a:r>
              <a:rPr lang="en-US" altLang="ko-KR" sz="1600" dirty="0">
                <a:latin typeface="Times New Roman" panose="02020603050405020304" pitchFamily="18" charset="0"/>
                <a:cs typeface="Times New Roman" panose="02020603050405020304" pitchFamily="18" charset="0"/>
              </a:rPr>
              <a:t>My name is </a:t>
            </a:r>
            <a:r>
              <a:rPr lang="en-US" altLang="ko-KR" sz="1600" dirty="0" err="1">
                <a:latin typeface="Times New Roman" panose="02020603050405020304" pitchFamily="18" charset="0"/>
                <a:cs typeface="Times New Roman" panose="02020603050405020304" pitchFamily="18" charset="0"/>
              </a:rPr>
              <a:t>Taewon</a:t>
            </a:r>
            <a:r>
              <a:rPr lang="en-US" altLang="ko-KR" sz="1600" dirty="0">
                <a:latin typeface="Times New Roman" panose="02020603050405020304" pitchFamily="18" charset="0"/>
                <a:cs typeface="Times New Roman" panose="02020603050405020304" pitchFamily="18" charset="0"/>
              </a:rPr>
              <a:t> Yang, from the Korea Advanced Institute of Science and Technology. </a:t>
            </a:r>
          </a:p>
          <a:p>
            <a:r>
              <a:rPr lang="en-US" altLang="ko-KR" sz="1600" dirty="0">
                <a:latin typeface="Times New Roman" panose="02020603050405020304" pitchFamily="18" charset="0"/>
                <a:cs typeface="Times New Roman" panose="02020603050405020304" pitchFamily="18" charset="0"/>
              </a:rPr>
              <a:t>This work was done together with Professor Jooyoung Park at the Korea National University of Transportation.</a:t>
            </a:r>
          </a:p>
          <a:p>
            <a:r>
              <a:rPr lang="en-US" altLang="ko-KR" sz="1600" dirty="0">
                <a:latin typeface="Times New Roman" panose="02020603050405020304" pitchFamily="18" charset="0"/>
                <a:cs typeface="Times New Roman" panose="02020603050405020304" pitchFamily="18" charset="0"/>
              </a:rPr>
              <a:t>Today, I will present our study on updating the dependency equations proposed in THERP using experimental data.</a:t>
            </a:r>
            <a:endParaRPr lang="ko-KR" altLang="en-US" sz="1600" dirty="0">
              <a:latin typeface="Times New Roman" panose="02020603050405020304" pitchFamily="18" charset="0"/>
              <a:cs typeface="Times New Roman" panose="02020603050405020304" pitchFamily="18" charset="0"/>
            </a:endParaRPr>
          </a:p>
        </p:txBody>
      </p:sp>
      <p:sp>
        <p:nvSpPr>
          <p:cNvPr id="4" name="슬라이드 번호 개체 틀 3"/>
          <p:cNvSpPr>
            <a:spLocks noGrp="1"/>
          </p:cNvSpPr>
          <p:nvPr>
            <p:ph type="sldNum" sz="quarter" idx="5"/>
          </p:nvPr>
        </p:nvSpPr>
        <p:spPr/>
        <p:txBody>
          <a:bodyPr/>
          <a:lstStyle/>
          <a:p>
            <a:fld id="{89ACF836-C2A9-4797-90CF-D58C38142324}" type="slidenum">
              <a:rPr lang="ko-KR" altLang="en-US" smtClean="0"/>
              <a:t>1</a:t>
            </a:fld>
            <a:endParaRPr lang="ko-KR" altLang="en-US"/>
          </a:p>
        </p:txBody>
      </p:sp>
    </p:spTree>
    <p:extLst>
      <p:ext uri="{BB962C8B-B14F-4D97-AF65-F5344CB8AC3E}">
        <p14:creationId xmlns:p14="http://schemas.microsoft.com/office/powerpoint/2010/main" val="34701481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600" kern="1200" dirty="0">
                <a:solidFill>
                  <a:schemeClr val="tx1"/>
                </a:solidFill>
                <a:latin typeface="Times New Roman" panose="02020603050405020304" pitchFamily="18" charset="0"/>
                <a:ea typeface="+mn-ea"/>
                <a:cs typeface="Times New Roman" panose="02020603050405020304" pitchFamily="18" charset="0"/>
              </a:rPr>
              <a:t>Now we express this conditional probability in terms of quantities we can actually observe in the experiments.</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600" kern="1200" dirty="0">
              <a:solidFill>
                <a:schemeClr val="tx1"/>
              </a:solidFill>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600" kern="1200" dirty="0">
                <a:solidFill>
                  <a:schemeClr val="tx1"/>
                </a:solidFill>
                <a:latin typeface="Times New Roman" panose="02020603050405020304" pitchFamily="18" charset="0"/>
                <a:ea typeface="+mn-ea"/>
                <a:cs typeface="Times New Roman" panose="02020603050405020304" pitchFamily="18" charset="0"/>
              </a:rPr>
              <a:t>Let s denote the number of opportunities for human error — that is, the total number of scenario trials. Let m be the number of trials in which human errors occurred in both the preceding and current tasks, and w the number of trials in which a human error occurred in the preceding task. Then the joint probability is m over s, and the probability of the preceding failure is w over s, as illustrated in this diagram.</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600" kern="1200" dirty="0">
              <a:solidFill>
                <a:schemeClr val="tx1"/>
              </a:solidFill>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600" kern="1200" dirty="0">
                <a:solidFill>
                  <a:schemeClr val="tx1"/>
                </a:solidFill>
                <a:latin typeface="Times New Roman" panose="02020603050405020304" pitchFamily="18" charset="0"/>
                <a:ea typeface="+mn-ea"/>
                <a:cs typeface="Times New Roman" panose="02020603050405020304" pitchFamily="18" charset="0"/>
              </a:rPr>
              <a:t>Substituting these into the equation and solving for a, we obtain the estimation formula at the bottom: a equals one hundred times m minus w-k, divided by w times one minus k. With this formula, the degree of dependence can be computed directly from observed failure counts.</a:t>
            </a:r>
            <a:endParaRPr lang="ko-KR" altLang="en-US" sz="1600" kern="1200" dirty="0">
              <a:solidFill>
                <a:schemeClr val="tx1"/>
              </a:solidFill>
              <a:latin typeface="Times New Roman" panose="02020603050405020304" pitchFamily="18" charset="0"/>
              <a:ea typeface="+mn-ea"/>
              <a:cs typeface="Times New Roman" panose="02020603050405020304" pitchFamily="18" charset="0"/>
            </a:endParaRPr>
          </a:p>
        </p:txBody>
      </p:sp>
      <p:sp>
        <p:nvSpPr>
          <p:cNvPr id="4" name="슬라이드 번호 개체 틀 3"/>
          <p:cNvSpPr>
            <a:spLocks noGrp="1"/>
          </p:cNvSpPr>
          <p:nvPr>
            <p:ph type="sldNum" sz="quarter" idx="5"/>
          </p:nvPr>
        </p:nvSpPr>
        <p:spPr/>
        <p:txBody>
          <a:bodyPr/>
          <a:lstStyle/>
          <a:p>
            <a:fld id="{89ACF836-C2A9-4797-90CF-D58C38142324}" type="slidenum">
              <a:rPr lang="ko-KR" altLang="en-US" smtClean="0"/>
              <a:t>10</a:t>
            </a:fld>
            <a:endParaRPr lang="ko-KR" altLang="en-US"/>
          </a:p>
        </p:txBody>
      </p:sp>
    </p:spTree>
    <p:extLst>
      <p:ext uri="{BB962C8B-B14F-4D97-AF65-F5344CB8AC3E}">
        <p14:creationId xmlns:p14="http://schemas.microsoft.com/office/powerpoint/2010/main" val="9484400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600" kern="1200" dirty="0">
                <a:solidFill>
                  <a:schemeClr val="tx1"/>
                </a:solidFill>
                <a:latin typeface="Times New Roman" panose="02020603050405020304" pitchFamily="18" charset="0"/>
                <a:ea typeface="+mn-ea"/>
                <a:cs typeface="Times New Roman" panose="02020603050405020304" pitchFamily="18" charset="0"/>
              </a:rPr>
              <a:t>Next, let me describe the experimental data.</a:t>
            </a:r>
            <a:endParaRPr lang="ko-KR" altLang="en-US" sz="1600" kern="1200" dirty="0">
              <a:solidFill>
                <a:schemeClr val="tx1"/>
              </a:solidFill>
              <a:latin typeface="Times New Roman" panose="02020603050405020304" pitchFamily="18" charset="0"/>
              <a:ea typeface="+mn-ea"/>
              <a:cs typeface="Times New Roman" panose="02020603050405020304" pitchFamily="18" charset="0"/>
            </a:endParaRPr>
          </a:p>
        </p:txBody>
      </p:sp>
      <p:sp>
        <p:nvSpPr>
          <p:cNvPr id="4" name="슬라이드 번호 개체 틀 3"/>
          <p:cNvSpPr>
            <a:spLocks noGrp="1"/>
          </p:cNvSpPr>
          <p:nvPr>
            <p:ph type="sldNum" sz="quarter" idx="5"/>
          </p:nvPr>
        </p:nvSpPr>
        <p:spPr/>
        <p:txBody>
          <a:bodyPr/>
          <a:lstStyle/>
          <a:p>
            <a:fld id="{89ACF836-C2A9-4797-90CF-D58C38142324}" type="slidenum">
              <a:rPr lang="ko-KR" altLang="en-US" smtClean="0"/>
              <a:t>11</a:t>
            </a:fld>
            <a:endParaRPr lang="ko-KR" altLang="en-US"/>
          </a:p>
        </p:txBody>
      </p:sp>
    </p:spTree>
    <p:extLst>
      <p:ext uri="{BB962C8B-B14F-4D97-AF65-F5344CB8AC3E}">
        <p14:creationId xmlns:p14="http://schemas.microsoft.com/office/powerpoint/2010/main" val="38068463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600" kern="1200" dirty="0">
                <a:solidFill>
                  <a:schemeClr val="tx1"/>
                </a:solidFill>
                <a:latin typeface="Times New Roman" panose="02020603050405020304" pitchFamily="18" charset="0"/>
                <a:ea typeface="+mn-ea"/>
                <a:cs typeface="Times New Roman" panose="02020603050405020304" pitchFamily="18" charset="0"/>
              </a:rPr>
              <a:t>The SHEEP data were collected by Chosun University. The framework uses simplified simulators and non-expert operators to complement full-scope HRA data collections such as </a:t>
            </a:r>
            <a:r>
              <a:rPr lang="en-US" altLang="ko-KR" sz="1600" kern="1200" dirty="0" err="1">
                <a:solidFill>
                  <a:schemeClr val="tx1"/>
                </a:solidFill>
                <a:latin typeface="Times New Roman" panose="02020603050405020304" pitchFamily="18" charset="0"/>
                <a:ea typeface="+mn-ea"/>
                <a:cs typeface="Times New Roman" panose="02020603050405020304" pitchFamily="18" charset="0"/>
              </a:rPr>
              <a:t>HuREX</a:t>
            </a:r>
            <a:r>
              <a:rPr lang="en-US" altLang="ko-KR" sz="1600" kern="1200" dirty="0">
                <a:solidFill>
                  <a:schemeClr val="tx1"/>
                </a:solidFill>
                <a:latin typeface="Times New Roman" panose="02020603050405020304" pitchFamily="18" charset="0"/>
                <a:ea typeface="+mn-ea"/>
                <a:cs typeface="Times New Roman" panose="02020603050405020304" pitchFamily="18" charset="0"/>
              </a:rPr>
              <a:t> and SACADA. The database includes thirty-six student and thirty-six professional operators, on the Rancor Microworld and the Compact Nuclear Simulator, CNS, shown on the right.</a:t>
            </a:r>
          </a:p>
          <a:p>
            <a:endParaRPr lang="en-US" altLang="ko-KR" sz="1600" kern="1200" dirty="0">
              <a:solidFill>
                <a:schemeClr val="tx1"/>
              </a:solidFill>
              <a:latin typeface="Times New Roman" panose="02020603050405020304" pitchFamily="18" charset="0"/>
              <a:ea typeface="+mn-ea"/>
              <a:cs typeface="Times New Roman" panose="02020603050405020304" pitchFamily="18" charset="0"/>
            </a:endParaRPr>
          </a:p>
          <a:p>
            <a:r>
              <a:rPr lang="en-US" altLang="ko-KR" sz="1600" kern="1200" dirty="0">
                <a:solidFill>
                  <a:schemeClr val="tx1"/>
                </a:solidFill>
                <a:latin typeface="Times New Roman" panose="02020603050405020304" pitchFamily="18" charset="0"/>
                <a:ea typeface="+mn-ea"/>
                <a:cs typeface="Times New Roman" panose="02020603050405020304" pitchFamily="18" charset="0"/>
              </a:rPr>
              <a:t>In this study, we used the student operator error data on the CNS, because professional operators rarely committed human errors on such a simplified simulator. </a:t>
            </a:r>
          </a:p>
          <a:p>
            <a:endParaRPr lang="en-US" altLang="ko-KR" sz="1600" kern="1200" dirty="0">
              <a:solidFill>
                <a:schemeClr val="tx1"/>
              </a:solidFill>
              <a:latin typeface="Times New Roman" panose="02020603050405020304" pitchFamily="18" charset="0"/>
              <a:ea typeface="+mn-ea"/>
              <a:cs typeface="Times New Roman" panose="02020603050405020304" pitchFamily="18" charset="0"/>
            </a:endParaRPr>
          </a:p>
          <a:p>
            <a:r>
              <a:rPr lang="en-US" altLang="ko-KR" sz="1600" kern="1200" dirty="0">
                <a:solidFill>
                  <a:schemeClr val="tx1"/>
                </a:solidFill>
                <a:latin typeface="Times New Roman" panose="02020603050405020304" pitchFamily="18" charset="0"/>
                <a:ea typeface="+mn-ea"/>
                <a:cs typeface="Times New Roman" panose="02020603050405020304" pitchFamily="18" charset="0"/>
              </a:rPr>
              <a:t>Please note that this is a preliminary analysis — future work will estimate a using the entire SHEEP database.</a:t>
            </a:r>
          </a:p>
        </p:txBody>
      </p:sp>
      <p:sp>
        <p:nvSpPr>
          <p:cNvPr id="4" name="슬라이드 번호 개체 틀 3"/>
          <p:cNvSpPr>
            <a:spLocks noGrp="1"/>
          </p:cNvSpPr>
          <p:nvPr>
            <p:ph type="sldNum" sz="quarter" idx="5"/>
          </p:nvPr>
        </p:nvSpPr>
        <p:spPr/>
        <p:txBody>
          <a:bodyPr/>
          <a:lstStyle/>
          <a:p>
            <a:fld id="{89ACF836-C2A9-4797-90CF-D58C38142324}" type="slidenum">
              <a:rPr lang="ko-KR" altLang="en-US" smtClean="0"/>
              <a:t>12</a:t>
            </a:fld>
            <a:endParaRPr lang="ko-KR" altLang="en-US"/>
          </a:p>
        </p:txBody>
      </p:sp>
    </p:spTree>
    <p:extLst>
      <p:ext uri="{BB962C8B-B14F-4D97-AF65-F5344CB8AC3E}">
        <p14:creationId xmlns:p14="http://schemas.microsoft.com/office/powerpoint/2010/main" val="9360177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600" kern="1200" dirty="0">
                <a:solidFill>
                  <a:schemeClr val="tx1"/>
                </a:solidFill>
                <a:latin typeface="Times New Roman" panose="02020603050405020304" pitchFamily="18" charset="0"/>
                <a:ea typeface="+mn-ea"/>
                <a:cs typeface="Times New Roman" panose="02020603050405020304" pitchFamily="18" charset="0"/>
              </a:rPr>
              <a:t>The analyzed scenario is the startup operation, increasing reactor power from two to fifty percent in fully automatic mode. The success criteria are reaching fifty percent power with no reactor trip, and the operation is primarily governed by procedure OP-01.</a:t>
            </a:r>
          </a:p>
          <a:p>
            <a:endParaRPr lang="en-US" altLang="ko-KR" sz="1600" kern="1200" dirty="0">
              <a:solidFill>
                <a:schemeClr val="tx1"/>
              </a:solidFill>
              <a:latin typeface="Times New Roman" panose="02020603050405020304" pitchFamily="18" charset="0"/>
              <a:ea typeface="+mn-ea"/>
              <a:cs typeface="Times New Roman" panose="02020603050405020304" pitchFamily="18" charset="0"/>
            </a:endParaRPr>
          </a:p>
          <a:p>
            <a:r>
              <a:rPr lang="en-US" altLang="ko-KR" sz="1600" kern="1200" dirty="0">
                <a:solidFill>
                  <a:schemeClr val="tx1"/>
                </a:solidFill>
                <a:latin typeface="Times New Roman" panose="02020603050405020304" pitchFamily="18" charset="0"/>
                <a:ea typeface="+mn-ea"/>
                <a:cs typeface="Times New Roman" panose="02020603050405020304" pitchFamily="18" charset="0"/>
              </a:rPr>
              <a:t>From this scenario, we defined eleven major tasks — focusing on cases in which a single operator committed errors in two or more tasks within a scenario. As shown in the table, for each task we recorded the interface, the procedure page, the cognitive activity, the task type, the component, and the error type. These attributes will be used later as dependency factors.</a:t>
            </a:r>
            <a:endParaRPr lang="ko-KR" altLang="en-US" sz="1600" kern="1200" dirty="0">
              <a:solidFill>
                <a:schemeClr val="tx1"/>
              </a:solidFill>
              <a:latin typeface="Times New Roman" panose="02020603050405020304" pitchFamily="18" charset="0"/>
              <a:ea typeface="+mn-ea"/>
              <a:cs typeface="Times New Roman" panose="02020603050405020304" pitchFamily="18" charset="0"/>
            </a:endParaRPr>
          </a:p>
        </p:txBody>
      </p:sp>
      <p:sp>
        <p:nvSpPr>
          <p:cNvPr id="4" name="슬라이드 번호 개체 틀 3"/>
          <p:cNvSpPr>
            <a:spLocks noGrp="1"/>
          </p:cNvSpPr>
          <p:nvPr>
            <p:ph type="sldNum" sz="quarter" idx="5"/>
          </p:nvPr>
        </p:nvSpPr>
        <p:spPr/>
        <p:txBody>
          <a:bodyPr/>
          <a:lstStyle/>
          <a:p>
            <a:fld id="{89ACF836-C2A9-4797-90CF-D58C38142324}" type="slidenum">
              <a:rPr lang="ko-KR" altLang="en-US" smtClean="0"/>
              <a:t>13</a:t>
            </a:fld>
            <a:endParaRPr lang="ko-KR" altLang="en-US"/>
          </a:p>
        </p:txBody>
      </p:sp>
    </p:spTree>
    <p:extLst>
      <p:ext uri="{BB962C8B-B14F-4D97-AF65-F5344CB8AC3E}">
        <p14:creationId xmlns:p14="http://schemas.microsoft.com/office/powerpoint/2010/main" val="40619102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600" kern="1200" dirty="0">
                <a:solidFill>
                  <a:schemeClr val="tx1"/>
                </a:solidFill>
                <a:latin typeface="Times New Roman" panose="02020603050405020304" pitchFamily="18" charset="0"/>
                <a:ea typeface="+mn-ea"/>
                <a:cs typeface="Times New Roman" panose="02020603050405020304" pitchFamily="18" charset="0"/>
              </a:rPr>
              <a:t>Now let me present the data analysis results.</a:t>
            </a:r>
            <a:endParaRPr lang="ko-KR" altLang="en-US" sz="1600" kern="1200" dirty="0">
              <a:solidFill>
                <a:schemeClr val="tx1"/>
              </a:solidFill>
              <a:latin typeface="Times New Roman" panose="02020603050405020304" pitchFamily="18" charset="0"/>
              <a:ea typeface="+mn-ea"/>
              <a:cs typeface="Times New Roman" panose="02020603050405020304" pitchFamily="18" charset="0"/>
            </a:endParaRPr>
          </a:p>
        </p:txBody>
      </p:sp>
      <p:sp>
        <p:nvSpPr>
          <p:cNvPr id="4" name="슬라이드 번호 개체 틀 3"/>
          <p:cNvSpPr>
            <a:spLocks noGrp="1"/>
          </p:cNvSpPr>
          <p:nvPr>
            <p:ph type="sldNum" sz="quarter" idx="5"/>
          </p:nvPr>
        </p:nvSpPr>
        <p:spPr/>
        <p:txBody>
          <a:bodyPr/>
          <a:lstStyle/>
          <a:p>
            <a:fld id="{89ACF836-C2A9-4797-90CF-D58C38142324}" type="slidenum">
              <a:rPr lang="ko-KR" altLang="en-US" smtClean="0"/>
              <a:t>14</a:t>
            </a:fld>
            <a:endParaRPr lang="ko-KR" altLang="en-US"/>
          </a:p>
        </p:txBody>
      </p:sp>
    </p:spTree>
    <p:extLst>
      <p:ext uri="{BB962C8B-B14F-4D97-AF65-F5344CB8AC3E}">
        <p14:creationId xmlns:p14="http://schemas.microsoft.com/office/powerpoint/2010/main" val="15429668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600" kern="1200" dirty="0">
                <a:solidFill>
                  <a:schemeClr val="tx1"/>
                </a:solidFill>
                <a:latin typeface="Times New Roman" panose="02020603050405020304" pitchFamily="18" charset="0"/>
                <a:ea typeface="+mn-ea"/>
                <a:cs typeface="Times New Roman" panose="02020603050405020304" pitchFamily="18" charset="0"/>
              </a:rPr>
              <a:t>Using the estimation formula and the experimental data, we calculated the degrees of dependence for eight consecutive task pairs, as shown in this table.</a:t>
            </a:r>
          </a:p>
          <a:p>
            <a:endParaRPr lang="en-US" altLang="ko-KR" sz="1600" kern="1200" dirty="0">
              <a:solidFill>
                <a:schemeClr val="tx1"/>
              </a:solidFill>
              <a:latin typeface="Times New Roman" panose="02020603050405020304" pitchFamily="18" charset="0"/>
              <a:ea typeface="+mn-ea"/>
              <a:cs typeface="Times New Roman" panose="02020603050405020304" pitchFamily="18" charset="0"/>
            </a:endParaRPr>
          </a:p>
          <a:p>
            <a:r>
              <a:rPr lang="en-US" altLang="ko-KR" sz="1600" kern="1200" dirty="0">
                <a:solidFill>
                  <a:schemeClr val="tx1"/>
                </a:solidFill>
                <a:latin typeface="Times New Roman" panose="02020603050405020304" pitchFamily="18" charset="0"/>
                <a:ea typeface="+mn-ea"/>
                <a:cs typeface="Times New Roman" panose="02020603050405020304" pitchFamily="18" charset="0"/>
              </a:rPr>
              <a:t>The key observation is that the estimates vary widely — from about twenty to one hundred percent. This suggests that a single discrete dependency level cannot adequately represent the observed dependence between human tasks.</a:t>
            </a:r>
            <a:endParaRPr lang="ko-KR" altLang="en-US" sz="1600" kern="1200" dirty="0">
              <a:solidFill>
                <a:schemeClr val="tx1"/>
              </a:solidFill>
              <a:latin typeface="Times New Roman" panose="02020603050405020304" pitchFamily="18" charset="0"/>
              <a:ea typeface="+mn-ea"/>
              <a:cs typeface="Times New Roman" panose="02020603050405020304" pitchFamily="18" charset="0"/>
            </a:endParaRPr>
          </a:p>
        </p:txBody>
      </p:sp>
      <p:sp>
        <p:nvSpPr>
          <p:cNvPr id="4" name="슬라이드 번호 개체 틀 3"/>
          <p:cNvSpPr>
            <a:spLocks noGrp="1"/>
          </p:cNvSpPr>
          <p:nvPr>
            <p:ph type="sldNum" sz="quarter" idx="5"/>
          </p:nvPr>
        </p:nvSpPr>
        <p:spPr/>
        <p:txBody>
          <a:bodyPr/>
          <a:lstStyle/>
          <a:p>
            <a:fld id="{89ACF836-C2A9-4797-90CF-D58C38142324}" type="slidenum">
              <a:rPr lang="ko-KR" altLang="en-US" smtClean="0"/>
              <a:t>15</a:t>
            </a:fld>
            <a:endParaRPr lang="ko-KR" altLang="en-US"/>
          </a:p>
        </p:txBody>
      </p:sp>
    </p:spTree>
    <p:extLst>
      <p:ext uri="{BB962C8B-B14F-4D97-AF65-F5344CB8AC3E}">
        <p14:creationId xmlns:p14="http://schemas.microsoft.com/office/powerpoint/2010/main" val="19734765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600" kern="1200" dirty="0">
                <a:solidFill>
                  <a:schemeClr val="tx1"/>
                </a:solidFill>
                <a:latin typeface="Times New Roman" panose="02020603050405020304" pitchFamily="18" charset="0"/>
                <a:ea typeface="+mn-ea"/>
                <a:cs typeface="Times New Roman" panose="02020603050405020304" pitchFamily="18" charset="0"/>
              </a:rPr>
              <a:t>To investigate what drives these differences, we coded six candidate dependency factors for each task pair, as defined here.</a:t>
            </a:r>
          </a:p>
          <a:p>
            <a:endParaRPr lang="en-US" altLang="ko-KR" sz="1600" kern="1200" dirty="0">
              <a:solidFill>
                <a:schemeClr val="tx1"/>
              </a:solidFill>
              <a:latin typeface="Times New Roman" panose="02020603050405020304" pitchFamily="18" charset="0"/>
              <a:ea typeface="+mn-ea"/>
              <a:cs typeface="Times New Roman" panose="02020603050405020304" pitchFamily="18" charset="0"/>
            </a:endParaRPr>
          </a:p>
          <a:p>
            <a:r>
              <a:rPr lang="en-US" altLang="ko-KR" sz="1600" kern="1200" dirty="0">
                <a:solidFill>
                  <a:schemeClr val="tx1"/>
                </a:solidFill>
                <a:latin typeface="Times New Roman" panose="02020603050405020304" pitchFamily="18" charset="0"/>
                <a:ea typeface="+mn-ea"/>
                <a:cs typeface="Times New Roman" panose="02020603050405020304" pitchFamily="18" charset="0"/>
              </a:rPr>
              <a:t>For example, Area of Interest is whether the two tasks are performed on the same screen of the simulator, and Cognitive Activity is whether the two tasks have the same cognitive type. </a:t>
            </a:r>
          </a:p>
          <a:p>
            <a:endParaRPr lang="en-US" altLang="ko-KR" sz="1600" kern="1200" dirty="0">
              <a:solidFill>
                <a:schemeClr val="tx1"/>
              </a:solidFill>
              <a:latin typeface="Times New Roman" panose="02020603050405020304" pitchFamily="18" charset="0"/>
              <a:ea typeface="+mn-ea"/>
              <a:cs typeface="Times New Roman" panose="02020603050405020304" pitchFamily="18" charset="0"/>
            </a:endParaRPr>
          </a:p>
          <a:p>
            <a:r>
              <a:rPr lang="en-US" altLang="ko-KR" sz="1600" kern="1200" dirty="0">
                <a:solidFill>
                  <a:schemeClr val="tx1"/>
                </a:solidFill>
                <a:latin typeface="Times New Roman" panose="02020603050405020304" pitchFamily="18" charset="0"/>
                <a:ea typeface="+mn-ea"/>
                <a:cs typeface="Times New Roman" panose="02020603050405020304" pitchFamily="18" charset="0"/>
              </a:rPr>
              <a:t>The remaining factors — Paper Procedure Page, Task Type, Component Type, and Error Type — are defined in the same way, each asking whether the two tasks share the same attribute.</a:t>
            </a:r>
          </a:p>
        </p:txBody>
      </p:sp>
      <p:sp>
        <p:nvSpPr>
          <p:cNvPr id="4" name="슬라이드 번호 개체 틀 3"/>
          <p:cNvSpPr>
            <a:spLocks noGrp="1"/>
          </p:cNvSpPr>
          <p:nvPr>
            <p:ph type="sldNum" sz="quarter" idx="5"/>
          </p:nvPr>
        </p:nvSpPr>
        <p:spPr/>
        <p:txBody>
          <a:bodyPr/>
          <a:lstStyle/>
          <a:p>
            <a:fld id="{89ACF836-C2A9-4797-90CF-D58C38142324}" type="slidenum">
              <a:rPr lang="ko-KR" altLang="en-US" smtClean="0"/>
              <a:t>16</a:t>
            </a:fld>
            <a:endParaRPr lang="ko-KR" altLang="en-US"/>
          </a:p>
        </p:txBody>
      </p:sp>
    </p:spTree>
    <p:extLst>
      <p:ext uri="{BB962C8B-B14F-4D97-AF65-F5344CB8AC3E}">
        <p14:creationId xmlns:p14="http://schemas.microsoft.com/office/powerpoint/2010/main" val="5043994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600" kern="1200" dirty="0">
                <a:solidFill>
                  <a:schemeClr val="tx1"/>
                </a:solidFill>
                <a:latin typeface="Times New Roman" panose="02020603050405020304" pitchFamily="18" charset="0"/>
                <a:ea typeface="+mn-ea"/>
                <a:cs typeface="Times New Roman" panose="02020603050405020304" pitchFamily="18" charset="0"/>
              </a:rPr>
              <a:t>Each factor was coded as a binary variable — zero for "Same" and one </a:t>
            </a:r>
            <a:r>
              <a:rPr lang="en-US" altLang="ko-KR" sz="1600" kern="1200" dirty="0" err="1">
                <a:solidFill>
                  <a:schemeClr val="tx1"/>
                </a:solidFill>
                <a:latin typeface="Times New Roman" panose="02020603050405020304" pitchFamily="18" charset="0"/>
                <a:ea typeface="+mn-ea"/>
                <a:cs typeface="Times New Roman" panose="02020603050405020304" pitchFamily="18" charset="0"/>
              </a:rPr>
              <a:t>for"Different</a:t>
            </a:r>
            <a:r>
              <a:rPr lang="en-US" altLang="ko-KR" sz="1600" kern="1200" dirty="0">
                <a:solidFill>
                  <a:schemeClr val="tx1"/>
                </a:solidFill>
                <a:latin typeface="Times New Roman" panose="02020603050405020304" pitchFamily="18" charset="0"/>
                <a:ea typeface="+mn-ea"/>
                <a:cs typeface="Times New Roman" panose="02020603050405020304" pitchFamily="18" charset="0"/>
              </a:rPr>
              <a:t>.“</a:t>
            </a:r>
          </a:p>
          <a:p>
            <a:endParaRPr lang="en-US" altLang="ko-KR" sz="1600" kern="1200" dirty="0">
              <a:solidFill>
                <a:schemeClr val="tx1"/>
              </a:solidFill>
              <a:latin typeface="Times New Roman" panose="02020603050405020304" pitchFamily="18" charset="0"/>
              <a:ea typeface="+mn-ea"/>
              <a:cs typeface="Times New Roman" panose="02020603050405020304" pitchFamily="18" charset="0"/>
            </a:endParaRPr>
          </a:p>
          <a:p>
            <a:r>
              <a:rPr lang="en-US" altLang="ko-KR" sz="1600" kern="1200" dirty="0">
                <a:solidFill>
                  <a:schemeClr val="tx1"/>
                </a:solidFill>
                <a:latin typeface="Times New Roman" panose="02020603050405020304" pitchFamily="18" charset="0"/>
                <a:ea typeface="+mn-ea"/>
                <a:cs typeface="Times New Roman" panose="02020603050405020304" pitchFamily="18" charset="0"/>
              </a:rPr>
              <a:t>For example, in Pair 1, Task 1 is performed in the CVCS window while Task 8 is in the Reactivity Control System window, so the Area of Interest was coded as "Different." This table shows the coding results for all eight task pairs.</a:t>
            </a:r>
            <a:endParaRPr lang="ko-KR" altLang="en-US" sz="1600" kern="1200" dirty="0">
              <a:solidFill>
                <a:schemeClr val="tx1"/>
              </a:solidFill>
              <a:latin typeface="Times New Roman" panose="02020603050405020304" pitchFamily="18" charset="0"/>
              <a:ea typeface="+mn-ea"/>
              <a:cs typeface="Times New Roman" panose="02020603050405020304" pitchFamily="18" charset="0"/>
            </a:endParaRPr>
          </a:p>
        </p:txBody>
      </p:sp>
      <p:sp>
        <p:nvSpPr>
          <p:cNvPr id="4" name="슬라이드 번호 개체 틀 3"/>
          <p:cNvSpPr>
            <a:spLocks noGrp="1"/>
          </p:cNvSpPr>
          <p:nvPr>
            <p:ph type="sldNum" sz="quarter" idx="5"/>
          </p:nvPr>
        </p:nvSpPr>
        <p:spPr/>
        <p:txBody>
          <a:bodyPr/>
          <a:lstStyle/>
          <a:p>
            <a:fld id="{89ACF836-C2A9-4797-90CF-D58C38142324}" type="slidenum">
              <a:rPr lang="ko-KR" altLang="en-US" smtClean="0"/>
              <a:t>17</a:t>
            </a:fld>
            <a:endParaRPr lang="ko-KR" altLang="en-US"/>
          </a:p>
        </p:txBody>
      </p:sp>
    </p:spTree>
    <p:extLst>
      <p:ext uri="{BB962C8B-B14F-4D97-AF65-F5344CB8AC3E}">
        <p14:creationId xmlns:p14="http://schemas.microsoft.com/office/powerpoint/2010/main" val="15909037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600" kern="1200" dirty="0">
                <a:solidFill>
                  <a:schemeClr val="tx1"/>
                </a:solidFill>
                <a:latin typeface="Times New Roman" panose="02020603050405020304" pitchFamily="18" charset="0"/>
                <a:ea typeface="+mn-ea"/>
                <a:cs typeface="Times New Roman" panose="02020603050405020304" pitchFamily="18" charset="0"/>
              </a:rPr>
              <a:t>We then regressed the estimated degrees of dependence on the six factors.</a:t>
            </a:r>
          </a:p>
          <a:p>
            <a:endParaRPr lang="en-US" altLang="ko-KR" sz="1600" kern="1200" dirty="0">
              <a:solidFill>
                <a:schemeClr val="tx1"/>
              </a:solidFill>
              <a:latin typeface="Times New Roman" panose="02020603050405020304" pitchFamily="18" charset="0"/>
              <a:ea typeface="+mn-ea"/>
              <a:cs typeface="Times New Roman" panose="02020603050405020304" pitchFamily="18" charset="0"/>
            </a:endParaRPr>
          </a:p>
          <a:p>
            <a:r>
              <a:rPr lang="en-US" altLang="ko-KR" sz="1600" kern="1200" dirty="0">
                <a:solidFill>
                  <a:schemeClr val="tx1"/>
                </a:solidFill>
                <a:latin typeface="Times New Roman" panose="02020603050405020304" pitchFamily="18" charset="0"/>
                <a:ea typeface="+mn-ea"/>
                <a:cs typeface="Times New Roman" panose="02020603050405020304" pitchFamily="18" charset="0"/>
              </a:rPr>
              <a:t>Among them, Area of Interest, Cognitive Activity, Task Type, and Error Type were statistically significant at the 0.05 level, while Paper Procedure Page and Component Type were not.</a:t>
            </a:r>
          </a:p>
          <a:p>
            <a:endParaRPr lang="en-US" altLang="ko-KR" sz="1600" kern="1200" dirty="0">
              <a:solidFill>
                <a:schemeClr val="tx1"/>
              </a:solidFill>
              <a:latin typeface="Times New Roman" panose="02020603050405020304" pitchFamily="18" charset="0"/>
              <a:ea typeface="+mn-ea"/>
              <a:cs typeface="Times New Roman" panose="02020603050405020304" pitchFamily="18" charset="0"/>
            </a:endParaRPr>
          </a:p>
          <a:p>
            <a:r>
              <a:rPr lang="en-US" altLang="ko-KR" sz="1600" kern="1200" dirty="0">
                <a:solidFill>
                  <a:schemeClr val="tx1"/>
                </a:solidFill>
                <a:latin typeface="Times New Roman" panose="02020603050405020304" pitchFamily="18" charset="0"/>
                <a:ea typeface="+mn-ea"/>
                <a:cs typeface="Times New Roman" panose="02020603050405020304" pitchFamily="18" charset="0"/>
              </a:rPr>
              <a:t>Looking at the signs: the negative coefficients mean that tasks in different interface areas show weaker dependence — the indirect dependence from a shared interface is weakened. In contrast, Cognitive Activity has a positive coefficient: pairs with different cognitive activities may be successive phases of a single continuous task, which leads to stronger dependence. The resulting regression equation has an R-squared of 0.548.</a:t>
            </a:r>
            <a:endParaRPr lang="ko-KR" altLang="en-US" sz="1600" kern="1200" dirty="0">
              <a:solidFill>
                <a:schemeClr val="tx1"/>
              </a:solidFill>
              <a:latin typeface="Times New Roman" panose="02020603050405020304" pitchFamily="18" charset="0"/>
              <a:ea typeface="+mn-ea"/>
              <a:cs typeface="Times New Roman" panose="02020603050405020304" pitchFamily="18" charset="0"/>
            </a:endParaRPr>
          </a:p>
        </p:txBody>
      </p:sp>
      <p:sp>
        <p:nvSpPr>
          <p:cNvPr id="4" name="슬라이드 번호 개체 틀 3"/>
          <p:cNvSpPr>
            <a:spLocks noGrp="1"/>
          </p:cNvSpPr>
          <p:nvPr>
            <p:ph type="sldNum" sz="quarter" idx="5"/>
          </p:nvPr>
        </p:nvSpPr>
        <p:spPr/>
        <p:txBody>
          <a:bodyPr/>
          <a:lstStyle/>
          <a:p>
            <a:fld id="{89ACF836-C2A9-4797-90CF-D58C38142324}" type="slidenum">
              <a:rPr lang="ko-KR" altLang="en-US" smtClean="0"/>
              <a:t>18</a:t>
            </a:fld>
            <a:endParaRPr lang="ko-KR" altLang="en-US"/>
          </a:p>
        </p:txBody>
      </p:sp>
    </p:spTree>
    <p:extLst>
      <p:ext uri="{BB962C8B-B14F-4D97-AF65-F5344CB8AC3E}">
        <p14:creationId xmlns:p14="http://schemas.microsoft.com/office/powerpoint/2010/main" val="34911397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600" kern="1200" dirty="0">
                <a:solidFill>
                  <a:schemeClr val="tx1"/>
                </a:solidFill>
                <a:latin typeface="Times New Roman" panose="02020603050405020304" pitchFamily="18" charset="0"/>
                <a:ea typeface="+mn-ea"/>
                <a:cs typeface="Times New Roman" panose="02020603050405020304" pitchFamily="18" charset="0"/>
              </a:rPr>
              <a:t>We then refitted the regression using only the significant factors. The updated equation is shown here, with an R-squared of 0.500.</a:t>
            </a:r>
          </a:p>
          <a:p>
            <a:endParaRPr lang="en-US" altLang="ko-KR" sz="1600" kern="1200" dirty="0">
              <a:solidFill>
                <a:schemeClr val="tx1"/>
              </a:solidFill>
              <a:latin typeface="Times New Roman" panose="02020603050405020304" pitchFamily="18" charset="0"/>
              <a:ea typeface="+mn-ea"/>
              <a:cs typeface="Times New Roman" panose="02020603050405020304" pitchFamily="18" charset="0"/>
            </a:endParaRPr>
          </a:p>
          <a:p>
            <a:r>
              <a:rPr lang="en-US" altLang="ko-KR" sz="1600" kern="1200" dirty="0">
                <a:solidFill>
                  <a:schemeClr val="tx1"/>
                </a:solidFill>
                <a:latin typeface="Times New Roman" panose="02020603050405020304" pitchFamily="18" charset="0"/>
                <a:ea typeface="+mn-ea"/>
                <a:cs typeface="Times New Roman" panose="02020603050405020304" pitchFamily="18" charset="0"/>
              </a:rPr>
              <a:t>As you can see from the comparison, the coefficients remain stable — for example, Area of Interest changes from minus 49.8 to minus 35.7, and Error Type barely changes at all. So with a simpler, four-factor model, we retain most of the explanatory power.</a:t>
            </a:r>
            <a:endParaRPr lang="ko-KR" altLang="en-US" sz="1600" kern="1200" dirty="0">
              <a:solidFill>
                <a:schemeClr val="tx1"/>
              </a:solidFill>
              <a:latin typeface="Times New Roman" panose="02020603050405020304" pitchFamily="18" charset="0"/>
              <a:ea typeface="+mn-ea"/>
              <a:cs typeface="Times New Roman" panose="02020603050405020304" pitchFamily="18" charset="0"/>
            </a:endParaRPr>
          </a:p>
        </p:txBody>
      </p:sp>
      <p:sp>
        <p:nvSpPr>
          <p:cNvPr id="4" name="슬라이드 번호 개체 틀 3"/>
          <p:cNvSpPr>
            <a:spLocks noGrp="1"/>
          </p:cNvSpPr>
          <p:nvPr>
            <p:ph type="sldNum" sz="quarter" idx="5"/>
          </p:nvPr>
        </p:nvSpPr>
        <p:spPr/>
        <p:txBody>
          <a:bodyPr/>
          <a:lstStyle/>
          <a:p>
            <a:fld id="{89ACF836-C2A9-4797-90CF-D58C38142324}" type="slidenum">
              <a:rPr lang="ko-KR" altLang="en-US" smtClean="0"/>
              <a:t>19</a:t>
            </a:fld>
            <a:endParaRPr lang="ko-KR" altLang="en-US"/>
          </a:p>
        </p:txBody>
      </p:sp>
    </p:spTree>
    <p:extLst>
      <p:ext uri="{BB962C8B-B14F-4D97-AF65-F5344CB8AC3E}">
        <p14:creationId xmlns:p14="http://schemas.microsoft.com/office/powerpoint/2010/main" val="642391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600" dirty="0">
                <a:latin typeface="Times New Roman" panose="02020603050405020304" pitchFamily="18" charset="0"/>
                <a:cs typeface="Times New Roman" panose="02020603050405020304" pitchFamily="18" charset="0"/>
              </a:rPr>
              <a:t>Here is the outline of my talk.</a:t>
            </a:r>
            <a:endParaRPr lang="ko-KR" altLang="en-US" sz="1600" dirty="0">
              <a:latin typeface="Times New Roman" panose="02020603050405020304" pitchFamily="18" charset="0"/>
              <a:cs typeface="Times New Roman" panose="02020603050405020304" pitchFamily="18" charset="0"/>
            </a:endParaRPr>
          </a:p>
        </p:txBody>
      </p:sp>
      <p:sp>
        <p:nvSpPr>
          <p:cNvPr id="4" name="슬라이드 번호 개체 틀 3"/>
          <p:cNvSpPr>
            <a:spLocks noGrp="1"/>
          </p:cNvSpPr>
          <p:nvPr>
            <p:ph type="sldNum" sz="quarter" idx="5"/>
          </p:nvPr>
        </p:nvSpPr>
        <p:spPr/>
        <p:txBody>
          <a:bodyPr/>
          <a:lstStyle/>
          <a:p>
            <a:fld id="{89ACF836-C2A9-4797-90CF-D58C38142324}" type="slidenum">
              <a:rPr lang="ko-KR" altLang="en-US" smtClean="0"/>
              <a:t>2</a:t>
            </a:fld>
            <a:endParaRPr lang="ko-KR" altLang="en-US"/>
          </a:p>
        </p:txBody>
      </p:sp>
    </p:spTree>
    <p:extLst>
      <p:ext uri="{BB962C8B-B14F-4D97-AF65-F5344CB8AC3E}">
        <p14:creationId xmlns:p14="http://schemas.microsoft.com/office/powerpoint/2010/main" val="23360287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600" kern="1200" dirty="0">
                <a:solidFill>
                  <a:schemeClr val="tx1"/>
                </a:solidFill>
                <a:latin typeface="Times New Roman" panose="02020603050405020304" pitchFamily="18" charset="0"/>
                <a:ea typeface="+mn-ea"/>
                <a:cs typeface="Times New Roman" panose="02020603050405020304" pitchFamily="18" charset="0"/>
              </a:rPr>
              <a:t>Finally, let me summarize.</a:t>
            </a:r>
            <a:endParaRPr lang="ko-KR" altLang="en-US" sz="1600" kern="1200" dirty="0">
              <a:solidFill>
                <a:schemeClr val="tx1"/>
              </a:solidFill>
              <a:latin typeface="Times New Roman" panose="02020603050405020304" pitchFamily="18" charset="0"/>
              <a:ea typeface="+mn-ea"/>
              <a:cs typeface="Times New Roman" panose="02020603050405020304" pitchFamily="18" charset="0"/>
            </a:endParaRPr>
          </a:p>
        </p:txBody>
      </p:sp>
      <p:sp>
        <p:nvSpPr>
          <p:cNvPr id="4" name="슬라이드 번호 개체 틀 3"/>
          <p:cNvSpPr>
            <a:spLocks noGrp="1"/>
          </p:cNvSpPr>
          <p:nvPr>
            <p:ph type="sldNum" sz="quarter" idx="5"/>
          </p:nvPr>
        </p:nvSpPr>
        <p:spPr/>
        <p:txBody>
          <a:bodyPr/>
          <a:lstStyle/>
          <a:p>
            <a:fld id="{89ACF836-C2A9-4797-90CF-D58C38142324}" type="slidenum">
              <a:rPr lang="ko-KR" altLang="en-US" smtClean="0"/>
              <a:t>20</a:t>
            </a:fld>
            <a:endParaRPr lang="ko-KR" altLang="en-US"/>
          </a:p>
        </p:txBody>
      </p:sp>
    </p:spTree>
    <p:extLst>
      <p:ext uri="{BB962C8B-B14F-4D97-AF65-F5344CB8AC3E}">
        <p14:creationId xmlns:p14="http://schemas.microsoft.com/office/powerpoint/2010/main" val="39037389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600" kern="1200" dirty="0">
                <a:solidFill>
                  <a:schemeClr val="tx1"/>
                </a:solidFill>
                <a:latin typeface="Times New Roman" panose="02020603050405020304" pitchFamily="18" charset="0"/>
                <a:ea typeface="+mn-ea"/>
                <a:cs typeface="Times New Roman" panose="02020603050405020304" pitchFamily="18" charset="0"/>
              </a:rPr>
              <a:t>Three points from the discussion.</a:t>
            </a:r>
          </a:p>
          <a:p>
            <a:r>
              <a:rPr lang="en-US" altLang="ko-KR" sz="1600" kern="1200" dirty="0">
                <a:solidFill>
                  <a:schemeClr val="tx1"/>
                </a:solidFill>
                <a:latin typeface="Times New Roman" panose="02020603050405020304" pitchFamily="18" charset="0"/>
                <a:ea typeface="+mn-ea"/>
                <a:cs typeface="Times New Roman" panose="02020603050405020304" pitchFamily="18" charset="0"/>
              </a:rPr>
              <a:t>First, dependence appears to be a continuous spectrum, not five discrete levels. As we saw, the estimates spread widely without clustering near the THERP-assumed values, and the generalized expression with a continuous a can represent this more faithfully.</a:t>
            </a:r>
          </a:p>
          <a:p>
            <a:endParaRPr lang="en-US" altLang="ko-KR" sz="1600" kern="1200" dirty="0">
              <a:solidFill>
                <a:schemeClr val="tx1"/>
              </a:solidFill>
              <a:latin typeface="Times New Roman" panose="02020603050405020304" pitchFamily="18" charset="0"/>
              <a:ea typeface="+mn-ea"/>
              <a:cs typeface="Times New Roman" panose="02020603050405020304" pitchFamily="18" charset="0"/>
            </a:endParaRPr>
          </a:p>
          <a:p>
            <a:r>
              <a:rPr lang="en-US" altLang="ko-KR" sz="1600" kern="1200" dirty="0">
                <a:solidFill>
                  <a:schemeClr val="tx1"/>
                </a:solidFill>
                <a:latin typeface="Times New Roman" panose="02020603050405020304" pitchFamily="18" charset="0"/>
                <a:ea typeface="+mn-ea"/>
                <a:cs typeface="Times New Roman" panose="02020603050405020304" pitchFamily="18" charset="0"/>
              </a:rPr>
              <a:t>Second, which factors govern dependence? Area of Interest, Task Type, and Error Type weaken dependence when they differ, while Cognitive Activity strengthens it.</a:t>
            </a:r>
          </a:p>
          <a:p>
            <a:endParaRPr lang="en-US" altLang="ko-KR" sz="1600" kern="1200" dirty="0">
              <a:solidFill>
                <a:schemeClr val="tx1"/>
              </a:solidFill>
              <a:latin typeface="Times New Roman" panose="02020603050405020304" pitchFamily="18" charset="0"/>
              <a:ea typeface="+mn-ea"/>
              <a:cs typeface="Times New Roman" panose="02020603050405020304" pitchFamily="18" charset="0"/>
            </a:endParaRPr>
          </a:p>
          <a:p>
            <a:r>
              <a:rPr lang="en-US" altLang="ko-KR" sz="1600" kern="1200" dirty="0">
                <a:solidFill>
                  <a:schemeClr val="tx1"/>
                </a:solidFill>
                <a:latin typeface="Times New Roman" panose="02020603050405020304" pitchFamily="18" charset="0"/>
                <a:ea typeface="+mn-ea"/>
                <a:cs typeface="Times New Roman" panose="02020603050405020304" pitchFamily="18" charset="0"/>
              </a:rPr>
              <a:t>Third, toward a predictive equation: the four-factor model retains most of the explanatory power, and we expect the estimates to improve as more data are analyzed. Ultimately, a can be predicted from observable task-pair characteristics, instead of subjectively selecting one of five levels.</a:t>
            </a:r>
          </a:p>
        </p:txBody>
      </p:sp>
      <p:sp>
        <p:nvSpPr>
          <p:cNvPr id="4" name="슬라이드 번호 개체 틀 3"/>
          <p:cNvSpPr>
            <a:spLocks noGrp="1"/>
          </p:cNvSpPr>
          <p:nvPr>
            <p:ph type="sldNum" sz="quarter" idx="5"/>
          </p:nvPr>
        </p:nvSpPr>
        <p:spPr/>
        <p:txBody>
          <a:bodyPr/>
          <a:lstStyle/>
          <a:p>
            <a:fld id="{89ACF836-C2A9-4797-90CF-D58C38142324}" type="slidenum">
              <a:rPr lang="ko-KR" altLang="en-US" smtClean="0"/>
              <a:t>21</a:t>
            </a:fld>
            <a:endParaRPr lang="ko-KR" altLang="en-US"/>
          </a:p>
        </p:txBody>
      </p:sp>
    </p:spTree>
    <p:extLst>
      <p:ext uri="{BB962C8B-B14F-4D97-AF65-F5344CB8AC3E}">
        <p14:creationId xmlns:p14="http://schemas.microsoft.com/office/powerpoint/2010/main" val="11677697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600" kern="1200" dirty="0">
                <a:solidFill>
                  <a:schemeClr val="tx1"/>
                </a:solidFill>
                <a:latin typeface="Times New Roman" panose="02020603050405020304" pitchFamily="18" charset="0"/>
                <a:ea typeface="+mn-ea"/>
                <a:cs typeface="Times New Roman" panose="02020603050405020304" pitchFamily="18" charset="0"/>
              </a:rPr>
              <a:t>To conclude, this study presented a preliminary analysis toward updating the THERP dependency equations using experimental data. We unified the five equations into a single expression with a continuous degree of dependence, derived a formula that computes a from observable failure counts, and provided an empirical estimation using the SHEEP data.</a:t>
            </a:r>
          </a:p>
          <a:p>
            <a:endParaRPr lang="en-US" altLang="ko-KR" sz="1600" kern="1200" dirty="0">
              <a:solidFill>
                <a:schemeClr val="tx1"/>
              </a:solidFill>
              <a:latin typeface="Times New Roman" panose="02020603050405020304" pitchFamily="18" charset="0"/>
              <a:ea typeface="+mn-ea"/>
              <a:cs typeface="Times New Roman" panose="02020603050405020304" pitchFamily="18" charset="0"/>
            </a:endParaRPr>
          </a:p>
          <a:p>
            <a:r>
              <a:rPr lang="en-US" altLang="ko-KR" sz="1600" kern="1200" dirty="0">
                <a:solidFill>
                  <a:schemeClr val="tx1"/>
                </a:solidFill>
                <a:latin typeface="Times New Roman" panose="02020603050405020304" pitchFamily="18" charset="0"/>
                <a:ea typeface="+mn-ea"/>
                <a:cs typeface="Times New Roman" panose="02020603050405020304" pitchFamily="18" charset="0"/>
              </a:rPr>
              <a:t>In terms of contributions: this work provides an empirical basis for the THERP dependency values — as the handbook itself recommended when data become available. It establishes a regression-based framework linking dependency factors to a, enabling data-driven dependency assessment within the familiar THERP formulation. And more realistic conditional HEPs can lead to more accurate overall HEP estimates in PSA models.</a:t>
            </a:r>
            <a:endParaRPr lang="ko-KR" altLang="en-US" sz="1600" kern="1200" dirty="0">
              <a:solidFill>
                <a:schemeClr val="tx1"/>
              </a:solidFill>
              <a:latin typeface="Times New Roman" panose="02020603050405020304" pitchFamily="18" charset="0"/>
              <a:ea typeface="+mn-ea"/>
              <a:cs typeface="Times New Roman" panose="02020603050405020304" pitchFamily="18" charset="0"/>
            </a:endParaRPr>
          </a:p>
        </p:txBody>
      </p:sp>
      <p:sp>
        <p:nvSpPr>
          <p:cNvPr id="4" name="슬라이드 번호 개체 틀 3"/>
          <p:cNvSpPr>
            <a:spLocks noGrp="1"/>
          </p:cNvSpPr>
          <p:nvPr>
            <p:ph type="sldNum" sz="quarter" idx="5"/>
          </p:nvPr>
        </p:nvSpPr>
        <p:spPr/>
        <p:txBody>
          <a:bodyPr/>
          <a:lstStyle/>
          <a:p>
            <a:fld id="{89ACF836-C2A9-4797-90CF-D58C38142324}" type="slidenum">
              <a:rPr lang="ko-KR" altLang="en-US" smtClean="0"/>
              <a:t>22</a:t>
            </a:fld>
            <a:endParaRPr lang="ko-KR" altLang="en-US"/>
          </a:p>
        </p:txBody>
      </p:sp>
    </p:spTree>
    <p:extLst>
      <p:ext uri="{BB962C8B-B14F-4D97-AF65-F5344CB8AC3E}">
        <p14:creationId xmlns:p14="http://schemas.microsoft.com/office/powerpoint/2010/main" val="6903989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600" kern="1200" dirty="0">
                <a:solidFill>
                  <a:schemeClr val="tx1"/>
                </a:solidFill>
                <a:latin typeface="Times New Roman" panose="02020603050405020304" pitchFamily="18" charset="0"/>
                <a:ea typeface="+mn-ea"/>
                <a:cs typeface="Times New Roman" panose="02020603050405020304" pitchFamily="18" charset="0"/>
              </a:rPr>
              <a:t>For future work, we will estimate a using the entire SHEEP database, including other scenarios — the shutdown operation as a non-event scenario, and event scenarios such as loss of all feedwater and steam generator tube rupture — as well as professional operator data.</a:t>
            </a:r>
          </a:p>
          <a:p>
            <a:endParaRPr lang="en-US" altLang="ko-KR" sz="1600" kern="1200" dirty="0">
              <a:solidFill>
                <a:schemeClr val="tx1"/>
              </a:solidFill>
              <a:latin typeface="Times New Roman" panose="02020603050405020304" pitchFamily="18" charset="0"/>
              <a:ea typeface="+mn-ea"/>
              <a:cs typeface="Times New Roman" panose="02020603050405020304" pitchFamily="18" charset="0"/>
            </a:endParaRPr>
          </a:p>
          <a:p>
            <a:r>
              <a:rPr lang="en-US" altLang="ko-KR" sz="1600" kern="1200" dirty="0">
                <a:solidFill>
                  <a:schemeClr val="tx1"/>
                </a:solidFill>
                <a:latin typeface="Times New Roman" panose="02020603050405020304" pitchFamily="18" charset="0"/>
                <a:ea typeface="+mn-ea"/>
                <a:cs typeface="Times New Roman" panose="02020603050405020304" pitchFamily="18" charset="0"/>
              </a:rPr>
              <a:t>We will also refine the estimation of the basic HEP rather than assuming the SPAR-H nominal value, explore additional dependency factors, refine the current discrete classification of dependency levels, and explore other data sources, such as licensee event reports, to update the dependency equations.</a:t>
            </a:r>
            <a:endParaRPr lang="ko-KR" altLang="en-US" sz="1600" kern="1200" dirty="0">
              <a:solidFill>
                <a:schemeClr val="tx1"/>
              </a:solidFill>
              <a:latin typeface="Times New Roman" panose="02020603050405020304" pitchFamily="18" charset="0"/>
              <a:ea typeface="+mn-ea"/>
              <a:cs typeface="Times New Roman" panose="02020603050405020304" pitchFamily="18" charset="0"/>
            </a:endParaRPr>
          </a:p>
        </p:txBody>
      </p:sp>
      <p:sp>
        <p:nvSpPr>
          <p:cNvPr id="4" name="슬라이드 번호 개체 틀 3"/>
          <p:cNvSpPr>
            <a:spLocks noGrp="1"/>
          </p:cNvSpPr>
          <p:nvPr>
            <p:ph type="sldNum" sz="quarter" idx="5"/>
          </p:nvPr>
        </p:nvSpPr>
        <p:spPr/>
        <p:txBody>
          <a:bodyPr/>
          <a:lstStyle/>
          <a:p>
            <a:fld id="{89ACF836-C2A9-4797-90CF-D58C38142324}" type="slidenum">
              <a:rPr lang="ko-KR" altLang="en-US" smtClean="0"/>
              <a:t>23</a:t>
            </a:fld>
            <a:endParaRPr lang="ko-KR" altLang="en-US"/>
          </a:p>
        </p:txBody>
      </p:sp>
    </p:spTree>
    <p:extLst>
      <p:ext uri="{BB962C8B-B14F-4D97-AF65-F5344CB8AC3E}">
        <p14:creationId xmlns:p14="http://schemas.microsoft.com/office/powerpoint/2010/main" val="20724045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kern="1200" dirty="0">
                <a:solidFill>
                  <a:schemeClr val="tx1"/>
                </a:solidFill>
                <a:latin typeface="Times New Roman" panose="02020603050405020304" pitchFamily="18" charset="0"/>
                <a:ea typeface="+mn-ea"/>
                <a:cs typeface="Times New Roman" panose="02020603050405020304" pitchFamily="18" charset="0"/>
              </a:rPr>
              <a:t>That concludes my presentation. Thank you very much for your attention.</a:t>
            </a:r>
            <a:endParaRPr lang="ko-KR" altLang="en-US" sz="1200" kern="1200" dirty="0">
              <a:solidFill>
                <a:schemeClr val="tx1"/>
              </a:solidFill>
              <a:latin typeface="Times New Roman" panose="02020603050405020304" pitchFamily="18" charset="0"/>
              <a:ea typeface="+mn-ea"/>
              <a:cs typeface="Times New Roman" panose="02020603050405020304" pitchFamily="18" charset="0"/>
            </a:endParaRPr>
          </a:p>
        </p:txBody>
      </p:sp>
      <p:sp>
        <p:nvSpPr>
          <p:cNvPr id="4" name="슬라이드 번호 개체 틀 3"/>
          <p:cNvSpPr>
            <a:spLocks noGrp="1"/>
          </p:cNvSpPr>
          <p:nvPr>
            <p:ph type="sldNum" sz="quarter" idx="5"/>
          </p:nvPr>
        </p:nvSpPr>
        <p:spPr/>
        <p:txBody>
          <a:bodyPr/>
          <a:lstStyle/>
          <a:p>
            <a:fld id="{89ACF836-C2A9-4797-90CF-D58C38142324}" type="slidenum">
              <a:rPr lang="ko-KR" altLang="en-US" smtClean="0"/>
              <a:t>24</a:t>
            </a:fld>
            <a:endParaRPr lang="ko-KR" altLang="en-US"/>
          </a:p>
        </p:txBody>
      </p:sp>
    </p:spTree>
    <p:extLst>
      <p:ext uri="{BB962C8B-B14F-4D97-AF65-F5344CB8AC3E}">
        <p14:creationId xmlns:p14="http://schemas.microsoft.com/office/powerpoint/2010/main" val="10636479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600" kern="1200" dirty="0">
                <a:solidFill>
                  <a:schemeClr val="tx1"/>
                </a:solidFill>
                <a:latin typeface="Times New Roman" panose="02020603050405020304" pitchFamily="18" charset="0"/>
                <a:ea typeface="+mn-ea"/>
                <a:cs typeface="Times New Roman" panose="02020603050405020304" pitchFamily="18" charset="0"/>
              </a:rPr>
              <a:t>Let me begin with the introduction.</a:t>
            </a:r>
            <a:endParaRPr lang="ko-KR" altLang="en-US" sz="1600" kern="1200" dirty="0">
              <a:solidFill>
                <a:schemeClr val="tx1"/>
              </a:solidFill>
              <a:latin typeface="Times New Roman" panose="02020603050405020304" pitchFamily="18" charset="0"/>
              <a:ea typeface="+mn-ea"/>
              <a:cs typeface="Times New Roman" panose="02020603050405020304" pitchFamily="18" charset="0"/>
            </a:endParaRPr>
          </a:p>
        </p:txBody>
      </p:sp>
      <p:sp>
        <p:nvSpPr>
          <p:cNvPr id="4" name="슬라이드 번호 개체 틀 3"/>
          <p:cNvSpPr>
            <a:spLocks noGrp="1"/>
          </p:cNvSpPr>
          <p:nvPr>
            <p:ph type="sldNum" sz="quarter" idx="5"/>
          </p:nvPr>
        </p:nvSpPr>
        <p:spPr/>
        <p:txBody>
          <a:bodyPr/>
          <a:lstStyle/>
          <a:p>
            <a:fld id="{89ACF836-C2A9-4797-90CF-D58C38142324}" type="slidenum">
              <a:rPr lang="ko-KR" altLang="en-US" smtClean="0"/>
              <a:t>3</a:t>
            </a:fld>
            <a:endParaRPr lang="ko-KR" altLang="en-US"/>
          </a:p>
        </p:txBody>
      </p:sp>
    </p:spTree>
    <p:extLst>
      <p:ext uri="{BB962C8B-B14F-4D97-AF65-F5344CB8AC3E}">
        <p14:creationId xmlns:p14="http://schemas.microsoft.com/office/powerpoint/2010/main" val="30057518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600" kern="1200" dirty="0">
                <a:solidFill>
                  <a:schemeClr val="tx1"/>
                </a:solidFill>
                <a:latin typeface="Times New Roman" panose="02020603050405020304" pitchFamily="18" charset="0"/>
                <a:ea typeface="+mn-ea"/>
                <a:cs typeface="Times New Roman" panose="02020603050405020304" pitchFamily="18" charset="0"/>
              </a:rPr>
              <a:t>Dependency analysis is a method used in human reliability analysis, or HRA. It adjusts the failure probability of a subsequent human action according to the influence of a preceding action.</a:t>
            </a:r>
          </a:p>
          <a:p>
            <a:endParaRPr lang="en-US" altLang="ko-KR" sz="1600" kern="1200" dirty="0">
              <a:solidFill>
                <a:schemeClr val="tx1"/>
              </a:solidFill>
              <a:latin typeface="Times New Roman" panose="02020603050405020304" pitchFamily="18" charset="0"/>
              <a:ea typeface="+mn-ea"/>
              <a:cs typeface="Times New Roman" panose="02020603050405020304" pitchFamily="18" charset="0"/>
            </a:endParaRPr>
          </a:p>
          <a:p>
            <a:r>
              <a:rPr lang="en-US" altLang="ko-KR" sz="1600" kern="1200" dirty="0">
                <a:solidFill>
                  <a:schemeClr val="tx1"/>
                </a:solidFill>
                <a:latin typeface="Times New Roman" panose="02020603050405020304" pitchFamily="18" charset="0"/>
                <a:ea typeface="+mn-ea"/>
                <a:cs typeface="Times New Roman" panose="02020603050405020304" pitchFamily="18" charset="0"/>
              </a:rPr>
              <a:t>As shown in this diagram, if two tasks are independent, the failure probability of Task N is simply P of F-N. But if they are not independent, the failure of the preceding task raises the failure probability of the subsequent one. Neglecting this dependence can substantially under-estimate the overall human error probability.</a:t>
            </a:r>
          </a:p>
          <a:p>
            <a:endParaRPr lang="en-US" altLang="ko-KR" sz="1600" kern="1200" dirty="0">
              <a:solidFill>
                <a:schemeClr val="tx1"/>
              </a:solidFill>
              <a:latin typeface="Times New Roman" panose="02020603050405020304" pitchFamily="18" charset="0"/>
              <a:ea typeface="+mn-ea"/>
              <a:cs typeface="Times New Roman" panose="02020603050405020304" pitchFamily="18" charset="0"/>
            </a:endParaRPr>
          </a:p>
          <a:p>
            <a:r>
              <a:rPr lang="en-US" altLang="ko-KR" sz="1600" kern="1200" dirty="0">
                <a:solidFill>
                  <a:schemeClr val="tx1"/>
                </a:solidFill>
                <a:latin typeface="Times New Roman" panose="02020603050405020304" pitchFamily="18" charset="0"/>
                <a:ea typeface="+mn-ea"/>
                <a:cs typeface="Times New Roman" panose="02020603050405020304" pitchFamily="18" charset="0"/>
              </a:rPr>
              <a:t>THERP, proposed by Swain and Guttmann in 1983, is one of the most widely used first-generation HRA methods. It handles this dependence through five discrete levels — zero, low, moderate, high, and complete dependence — and each level has a closed-form equation for the conditional human error probability, the CHEP.</a:t>
            </a:r>
            <a:endParaRPr lang="ko-KR" altLang="en-US" sz="1600" kern="1200" dirty="0">
              <a:solidFill>
                <a:schemeClr val="tx1"/>
              </a:solidFill>
              <a:latin typeface="Times New Roman" panose="02020603050405020304" pitchFamily="18" charset="0"/>
              <a:ea typeface="+mn-ea"/>
              <a:cs typeface="Times New Roman" panose="02020603050405020304" pitchFamily="18" charset="0"/>
            </a:endParaRPr>
          </a:p>
        </p:txBody>
      </p:sp>
      <p:sp>
        <p:nvSpPr>
          <p:cNvPr id="4" name="슬라이드 번호 개체 틀 3"/>
          <p:cNvSpPr>
            <a:spLocks noGrp="1"/>
          </p:cNvSpPr>
          <p:nvPr>
            <p:ph type="sldNum" sz="quarter" idx="5"/>
          </p:nvPr>
        </p:nvSpPr>
        <p:spPr/>
        <p:txBody>
          <a:bodyPr/>
          <a:lstStyle/>
          <a:p>
            <a:fld id="{89ACF836-C2A9-4797-90CF-D58C38142324}" type="slidenum">
              <a:rPr lang="ko-KR" altLang="en-US" smtClean="0"/>
              <a:t>4</a:t>
            </a:fld>
            <a:endParaRPr lang="ko-KR" altLang="en-US"/>
          </a:p>
        </p:txBody>
      </p:sp>
    </p:spTree>
    <p:extLst>
      <p:ext uri="{BB962C8B-B14F-4D97-AF65-F5344CB8AC3E}">
        <p14:creationId xmlns:p14="http://schemas.microsoft.com/office/powerpoint/2010/main" val="23819356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600" kern="1200" dirty="0">
                <a:solidFill>
                  <a:schemeClr val="tx1"/>
                </a:solidFill>
                <a:latin typeface="Times New Roman" panose="02020603050405020304" pitchFamily="18" charset="0"/>
                <a:ea typeface="+mn-ea"/>
                <a:cs typeface="Times New Roman" panose="02020603050405020304" pitchFamily="18" charset="0"/>
              </a:rPr>
              <a:t>So what is the problem? The degree-of-dependence values underlying the THERP equations were assigned without a documented technical basis. In fact, the THERP handbook itself recommended revising them as supporting data became available. Other studies have proposed new dependency analysis methods, but many organizations still rely on the original THERP approach. Therefore, this study proposes updating the THERP equations, rather than introducing a new method.</a:t>
            </a:r>
          </a:p>
        </p:txBody>
      </p:sp>
      <p:sp>
        <p:nvSpPr>
          <p:cNvPr id="4" name="슬라이드 번호 개체 틀 3"/>
          <p:cNvSpPr>
            <a:spLocks noGrp="1"/>
          </p:cNvSpPr>
          <p:nvPr>
            <p:ph type="sldNum" sz="quarter" idx="5"/>
          </p:nvPr>
        </p:nvSpPr>
        <p:spPr/>
        <p:txBody>
          <a:bodyPr/>
          <a:lstStyle/>
          <a:p>
            <a:fld id="{89ACF836-C2A9-4797-90CF-D58C38142324}" type="slidenum">
              <a:rPr lang="ko-KR" altLang="en-US" smtClean="0"/>
              <a:t>5</a:t>
            </a:fld>
            <a:endParaRPr lang="ko-KR" altLang="en-US"/>
          </a:p>
        </p:txBody>
      </p:sp>
    </p:spTree>
    <p:extLst>
      <p:ext uri="{BB962C8B-B14F-4D97-AF65-F5344CB8AC3E}">
        <p14:creationId xmlns:p14="http://schemas.microsoft.com/office/powerpoint/2010/main" val="388641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600" kern="1200" dirty="0">
                <a:solidFill>
                  <a:schemeClr val="tx1"/>
                </a:solidFill>
                <a:latin typeface="Times New Roman" panose="02020603050405020304" pitchFamily="18" charset="0"/>
                <a:ea typeface="+mn-ea"/>
                <a:cs typeface="Times New Roman" panose="02020603050405020304" pitchFamily="18" charset="0"/>
              </a:rPr>
              <a:t>Our research questions are listed here — in short, we aim to estimate degrees of dependence from experimental data, refine the discrete classification of dependency levels, and examine which dependency factors actually influence dependence.</a:t>
            </a:r>
          </a:p>
          <a:p>
            <a:endParaRPr lang="en-US" altLang="ko-KR" sz="1600" kern="1200" dirty="0">
              <a:solidFill>
                <a:schemeClr val="tx1"/>
              </a:solidFill>
              <a:latin typeface="Times New Roman" panose="02020603050405020304" pitchFamily="18" charset="0"/>
              <a:ea typeface="+mn-ea"/>
              <a:cs typeface="Times New Roman" panose="02020603050405020304" pitchFamily="18" charset="0"/>
            </a:endParaRPr>
          </a:p>
          <a:p>
            <a:r>
              <a:rPr lang="en-US" altLang="ko-KR" sz="1600" kern="1200" dirty="0">
                <a:solidFill>
                  <a:schemeClr val="tx1"/>
                </a:solidFill>
                <a:latin typeface="Times New Roman" panose="02020603050405020304" pitchFamily="18" charset="0"/>
                <a:ea typeface="+mn-ea"/>
                <a:cs typeface="Times New Roman" panose="02020603050405020304" pitchFamily="18" charset="0"/>
              </a:rPr>
              <a:t>In this presentation, we do three things.</a:t>
            </a:r>
          </a:p>
          <a:p>
            <a:r>
              <a:rPr lang="en-US" altLang="ko-KR" sz="1600" kern="1200" dirty="0">
                <a:solidFill>
                  <a:schemeClr val="tx1"/>
                </a:solidFill>
                <a:latin typeface="Times New Roman" panose="02020603050405020304" pitchFamily="18" charset="0"/>
                <a:ea typeface="+mn-ea"/>
                <a:cs typeface="Times New Roman" panose="02020603050405020304" pitchFamily="18" charset="0"/>
              </a:rPr>
              <a:t>First, we unify the five THERP equations into a single generalized expression with a continuous degree of dependence.</a:t>
            </a:r>
          </a:p>
          <a:p>
            <a:endParaRPr lang="en-US" altLang="ko-KR" sz="1600" kern="1200" dirty="0">
              <a:solidFill>
                <a:schemeClr val="tx1"/>
              </a:solidFill>
              <a:latin typeface="Times New Roman" panose="02020603050405020304" pitchFamily="18" charset="0"/>
              <a:ea typeface="+mn-ea"/>
              <a:cs typeface="Times New Roman" panose="02020603050405020304" pitchFamily="18" charset="0"/>
            </a:endParaRPr>
          </a:p>
          <a:p>
            <a:r>
              <a:rPr lang="en-US" altLang="ko-KR" sz="1600" kern="1200" dirty="0">
                <a:solidFill>
                  <a:schemeClr val="tx1"/>
                </a:solidFill>
                <a:latin typeface="Times New Roman" panose="02020603050405020304" pitchFamily="18" charset="0"/>
                <a:ea typeface="+mn-ea"/>
                <a:cs typeface="Times New Roman" panose="02020603050405020304" pitchFamily="18" charset="0"/>
              </a:rPr>
              <a:t>Second, we derive an estimation formula that computes the degree of dependence from experimental failure counts.</a:t>
            </a:r>
          </a:p>
          <a:p>
            <a:endParaRPr lang="en-US" altLang="ko-KR" sz="1600" kern="1200" dirty="0">
              <a:solidFill>
                <a:schemeClr val="tx1"/>
              </a:solidFill>
              <a:latin typeface="Times New Roman" panose="02020603050405020304" pitchFamily="18" charset="0"/>
              <a:ea typeface="+mn-ea"/>
              <a:cs typeface="Times New Roman" panose="02020603050405020304" pitchFamily="18" charset="0"/>
            </a:endParaRPr>
          </a:p>
          <a:p>
            <a:r>
              <a:rPr lang="en-US" altLang="ko-KR" sz="1600" kern="1200" dirty="0">
                <a:solidFill>
                  <a:schemeClr val="tx1"/>
                </a:solidFill>
                <a:latin typeface="Times New Roman" panose="02020603050405020304" pitchFamily="18" charset="0"/>
                <a:ea typeface="+mn-ea"/>
                <a:cs typeface="Times New Roman" panose="02020603050405020304" pitchFamily="18" charset="0"/>
              </a:rPr>
              <a:t>And third, we demonstrate the approach with data from the SHEEP framework— the Simplified Human Error Experimental Program — and identify influential dependency factors through regression analysis. The SHEEP data were collected through a collaboration between Idaho National Laboratory and Chosun University from 2021 to 2023.</a:t>
            </a:r>
            <a:endParaRPr lang="ko-KR" altLang="en-US" sz="1600" kern="1200" dirty="0">
              <a:solidFill>
                <a:schemeClr val="tx1"/>
              </a:solidFill>
              <a:latin typeface="Times New Roman" panose="02020603050405020304" pitchFamily="18" charset="0"/>
              <a:ea typeface="+mn-ea"/>
              <a:cs typeface="Times New Roman" panose="02020603050405020304" pitchFamily="18" charset="0"/>
            </a:endParaRPr>
          </a:p>
        </p:txBody>
      </p:sp>
      <p:sp>
        <p:nvSpPr>
          <p:cNvPr id="4" name="슬라이드 번호 개체 틀 3"/>
          <p:cNvSpPr>
            <a:spLocks noGrp="1"/>
          </p:cNvSpPr>
          <p:nvPr>
            <p:ph type="sldNum" sz="quarter" idx="5"/>
          </p:nvPr>
        </p:nvSpPr>
        <p:spPr/>
        <p:txBody>
          <a:bodyPr/>
          <a:lstStyle/>
          <a:p>
            <a:fld id="{89ACF836-C2A9-4797-90CF-D58C38142324}" type="slidenum">
              <a:rPr lang="ko-KR" altLang="en-US" smtClean="0"/>
              <a:t>6</a:t>
            </a:fld>
            <a:endParaRPr lang="ko-KR" altLang="en-US"/>
          </a:p>
        </p:txBody>
      </p:sp>
    </p:spTree>
    <p:extLst>
      <p:ext uri="{BB962C8B-B14F-4D97-AF65-F5344CB8AC3E}">
        <p14:creationId xmlns:p14="http://schemas.microsoft.com/office/powerpoint/2010/main" val="18380143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600" kern="1200" dirty="0">
                <a:solidFill>
                  <a:schemeClr val="tx1"/>
                </a:solidFill>
                <a:latin typeface="Times New Roman" panose="02020603050405020304" pitchFamily="18" charset="0"/>
                <a:ea typeface="+mn-ea"/>
                <a:cs typeface="Times New Roman" panose="02020603050405020304" pitchFamily="18" charset="0"/>
              </a:rPr>
              <a:t>Now, let me move on to the methodology.</a:t>
            </a:r>
            <a:endParaRPr lang="ko-KR" altLang="en-US" sz="1600" kern="1200" dirty="0">
              <a:solidFill>
                <a:schemeClr val="tx1"/>
              </a:solidFill>
              <a:latin typeface="Times New Roman" panose="02020603050405020304" pitchFamily="18" charset="0"/>
              <a:ea typeface="+mn-ea"/>
              <a:cs typeface="Times New Roman" panose="02020603050405020304" pitchFamily="18" charset="0"/>
            </a:endParaRPr>
          </a:p>
        </p:txBody>
      </p:sp>
      <p:sp>
        <p:nvSpPr>
          <p:cNvPr id="4" name="슬라이드 번호 개체 틀 3"/>
          <p:cNvSpPr>
            <a:spLocks noGrp="1"/>
          </p:cNvSpPr>
          <p:nvPr>
            <p:ph type="sldNum" sz="quarter" idx="5"/>
          </p:nvPr>
        </p:nvSpPr>
        <p:spPr/>
        <p:txBody>
          <a:bodyPr/>
          <a:lstStyle/>
          <a:p>
            <a:fld id="{89ACF836-C2A9-4797-90CF-D58C38142324}" type="slidenum">
              <a:rPr lang="ko-KR" altLang="en-US" smtClean="0"/>
              <a:t>7</a:t>
            </a:fld>
            <a:endParaRPr lang="ko-KR" altLang="en-US"/>
          </a:p>
        </p:txBody>
      </p:sp>
    </p:spTree>
    <p:extLst>
      <p:ext uri="{BB962C8B-B14F-4D97-AF65-F5344CB8AC3E}">
        <p14:creationId xmlns:p14="http://schemas.microsoft.com/office/powerpoint/2010/main" val="21118111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600" kern="1200" dirty="0">
                <a:solidFill>
                  <a:schemeClr val="tx1"/>
                </a:solidFill>
                <a:latin typeface="Times New Roman" panose="02020603050405020304" pitchFamily="18" charset="0"/>
                <a:ea typeface="+mn-ea"/>
                <a:cs typeface="Times New Roman" panose="02020603050405020304" pitchFamily="18" charset="0"/>
              </a:rPr>
              <a:t>This table shows the five THERP dependency equations. Each equation gives the CHEP of Task N, given failure of the preceding Task N minus one, where k is the basic human error probability of Task N.</a:t>
            </a:r>
          </a:p>
          <a:p>
            <a:endParaRPr lang="en-US" altLang="ko-KR" sz="1600" kern="1200" dirty="0">
              <a:solidFill>
                <a:schemeClr val="tx1"/>
              </a:solidFill>
              <a:latin typeface="Times New Roman" panose="02020603050405020304" pitchFamily="18" charset="0"/>
              <a:ea typeface="+mn-ea"/>
              <a:cs typeface="Times New Roman" panose="02020603050405020304" pitchFamily="18" charset="0"/>
            </a:endParaRPr>
          </a:p>
          <a:p>
            <a:r>
              <a:rPr lang="en-US" altLang="ko-KR" sz="1600" kern="1200" dirty="0">
                <a:solidFill>
                  <a:schemeClr val="tx1"/>
                </a:solidFill>
                <a:latin typeface="Times New Roman" panose="02020603050405020304" pitchFamily="18" charset="0"/>
                <a:ea typeface="+mn-ea"/>
                <a:cs typeface="Times New Roman" panose="02020603050405020304" pitchFamily="18" charset="0"/>
              </a:rPr>
              <a:t>As you can see, the CHEP rises monotonically from the independent value kat zero dependence, up to unity at complete dependence. The intermediate levels can be interpreted as a weighted average of k and the complete-dependence bound of one.</a:t>
            </a:r>
          </a:p>
          <a:p>
            <a:endParaRPr lang="en-US" altLang="ko-KR" sz="1600" kern="1200" dirty="0">
              <a:solidFill>
                <a:schemeClr val="tx1"/>
              </a:solidFill>
              <a:latin typeface="Times New Roman" panose="02020603050405020304" pitchFamily="18" charset="0"/>
              <a:ea typeface="+mn-ea"/>
              <a:cs typeface="Times New Roman" panose="02020603050405020304" pitchFamily="18" charset="0"/>
            </a:endParaRPr>
          </a:p>
          <a:p>
            <a:r>
              <a:rPr lang="en-US" altLang="ko-KR" sz="1600" kern="1200" dirty="0">
                <a:solidFill>
                  <a:schemeClr val="tx1"/>
                </a:solidFill>
                <a:latin typeface="Times New Roman" panose="02020603050405020304" pitchFamily="18" charset="0"/>
                <a:ea typeface="+mn-ea"/>
                <a:cs typeface="Times New Roman" panose="02020603050405020304" pitchFamily="18" charset="0"/>
              </a:rPr>
              <a:t>This observation leads to the generalized expression at the bottom. Here, a is the degree of dependence — a continuous interpolation weight between the zero-dependence bound of zero percent and the complete-dependence bound of one hundred percent. Setting a to five, fourteen-point-three, or fifty percent recovers the low, moderate, and high dependence equations.</a:t>
            </a:r>
            <a:endParaRPr lang="ko-KR" altLang="en-US" sz="1600" kern="1200" dirty="0">
              <a:solidFill>
                <a:schemeClr val="tx1"/>
              </a:solidFill>
              <a:latin typeface="Times New Roman" panose="02020603050405020304" pitchFamily="18" charset="0"/>
              <a:ea typeface="+mn-ea"/>
              <a:cs typeface="Times New Roman" panose="02020603050405020304" pitchFamily="18" charset="0"/>
            </a:endParaRPr>
          </a:p>
        </p:txBody>
      </p:sp>
      <p:sp>
        <p:nvSpPr>
          <p:cNvPr id="4" name="슬라이드 번호 개체 틀 3"/>
          <p:cNvSpPr>
            <a:spLocks noGrp="1"/>
          </p:cNvSpPr>
          <p:nvPr>
            <p:ph type="sldNum" sz="quarter" idx="5"/>
          </p:nvPr>
        </p:nvSpPr>
        <p:spPr/>
        <p:txBody>
          <a:bodyPr/>
          <a:lstStyle/>
          <a:p>
            <a:fld id="{89ACF836-C2A9-4797-90CF-D58C38142324}" type="slidenum">
              <a:rPr lang="ko-KR" altLang="en-US" smtClean="0"/>
              <a:t>8</a:t>
            </a:fld>
            <a:endParaRPr lang="ko-KR" altLang="en-US"/>
          </a:p>
        </p:txBody>
      </p:sp>
    </p:spTree>
    <p:extLst>
      <p:ext uri="{BB962C8B-B14F-4D97-AF65-F5344CB8AC3E}">
        <p14:creationId xmlns:p14="http://schemas.microsoft.com/office/powerpoint/2010/main" val="22370335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600" kern="1200" dirty="0">
                <a:solidFill>
                  <a:schemeClr val="tx1"/>
                </a:solidFill>
                <a:latin typeface="Times New Roman" panose="02020603050405020304" pitchFamily="18" charset="0"/>
                <a:ea typeface="+mn-ea"/>
                <a:cs typeface="Times New Roman" panose="02020603050405020304" pitchFamily="18" charset="0"/>
              </a:rPr>
              <a:t>The next step is to estimate a from experimental data.</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600" kern="1200" dirty="0">
              <a:solidFill>
                <a:schemeClr val="tx1"/>
              </a:solidFill>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600" kern="1200" dirty="0">
                <a:solidFill>
                  <a:schemeClr val="tx1"/>
                </a:solidFill>
                <a:latin typeface="Times New Roman" panose="02020603050405020304" pitchFamily="18" charset="0"/>
                <a:ea typeface="+mn-ea"/>
                <a:cs typeface="Times New Roman" panose="02020603050405020304" pitchFamily="18" charset="0"/>
              </a:rPr>
              <a:t>Starting from the generalized form of the dependency equations, and since the CHEP under complete dependence equals one and under zero dependence equals k, the conditional probability that a human error occurs in the current task, given a human error in the preceding task, can be rearranged as shown here — a plus, one hundred minus a, times k, all over one hundred.</a:t>
            </a:r>
            <a:endParaRPr lang="ko-KR" altLang="en-US" sz="1600" kern="1200" dirty="0">
              <a:solidFill>
                <a:schemeClr val="tx1"/>
              </a:solidFill>
              <a:latin typeface="Times New Roman" panose="02020603050405020304" pitchFamily="18" charset="0"/>
              <a:ea typeface="+mn-ea"/>
              <a:cs typeface="Times New Roman" panose="02020603050405020304" pitchFamily="18" charset="0"/>
            </a:endParaRPr>
          </a:p>
        </p:txBody>
      </p:sp>
      <p:sp>
        <p:nvSpPr>
          <p:cNvPr id="4" name="슬라이드 번호 개체 틀 3"/>
          <p:cNvSpPr>
            <a:spLocks noGrp="1"/>
          </p:cNvSpPr>
          <p:nvPr>
            <p:ph type="sldNum" sz="quarter" idx="5"/>
          </p:nvPr>
        </p:nvSpPr>
        <p:spPr/>
        <p:txBody>
          <a:bodyPr/>
          <a:lstStyle/>
          <a:p>
            <a:fld id="{89ACF836-C2A9-4797-90CF-D58C38142324}" type="slidenum">
              <a:rPr lang="ko-KR" altLang="en-US" smtClean="0"/>
              <a:t>9</a:t>
            </a:fld>
            <a:endParaRPr lang="ko-KR" altLang="en-US"/>
          </a:p>
        </p:txBody>
      </p:sp>
    </p:spTree>
    <p:extLst>
      <p:ext uri="{BB962C8B-B14F-4D97-AF65-F5344CB8AC3E}">
        <p14:creationId xmlns:p14="http://schemas.microsoft.com/office/powerpoint/2010/main" val="16824691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제목 슬라이드">
    <p:spTree>
      <p:nvGrpSpPr>
        <p:cNvPr id="1" name=""/>
        <p:cNvGrpSpPr/>
        <p:nvPr/>
      </p:nvGrpSpPr>
      <p:grpSpPr>
        <a:xfrm>
          <a:off x="0" y="0"/>
          <a:ext cx="0" cy="0"/>
          <a:chOff x="0" y="0"/>
          <a:chExt cx="0" cy="0"/>
        </a:xfrm>
      </p:grpSpPr>
      <p:sp>
        <p:nvSpPr>
          <p:cNvPr id="15" name="Freeform 14"/>
          <p:cNvSpPr/>
          <p:nvPr/>
        </p:nvSpPr>
        <p:spPr>
          <a:xfrm flipH="1">
            <a:off x="1132840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rgbClr val="3E525B"/>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ko-KR" altLang="en-US"/>
          </a:p>
        </p:txBody>
      </p:sp>
      <p:cxnSp>
        <p:nvCxnSpPr>
          <p:cNvPr id="19" name="Straight Connector 18"/>
          <p:cNvCxnSpPr/>
          <p:nvPr/>
        </p:nvCxnSpPr>
        <p:spPr>
          <a:xfrm flipH="1">
            <a:off x="1601788" y="0"/>
            <a:ext cx="1219200" cy="6858000"/>
          </a:xfrm>
          <a:prstGeom prst="line">
            <a:avLst/>
          </a:prstGeom>
          <a:ln w="9525">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3175" y="3681413"/>
            <a:ext cx="4763558" cy="3176587"/>
          </a:xfrm>
          <a:prstGeom prst="line">
            <a:avLst/>
          </a:prstGeom>
          <a:ln w="9525">
            <a:solidFill>
              <a:schemeClr val="tx2">
                <a:lumMod val="50000"/>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flipH="1">
            <a:off x="3175"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2">
              <a:lumMod val="50000"/>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ko-KR" altLang="en-US"/>
          </a:p>
        </p:txBody>
      </p:sp>
      <p:sp>
        <p:nvSpPr>
          <p:cNvPr id="22" name="Rectangle 25"/>
          <p:cNvSpPr/>
          <p:nvPr/>
        </p:nvSpPr>
        <p:spPr>
          <a:xfrm flipH="1">
            <a:off x="0"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2">
              <a:lumMod val="50000"/>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ko-KR" altLang="en-US"/>
          </a:p>
        </p:txBody>
      </p:sp>
      <p:sp>
        <p:nvSpPr>
          <p:cNvPr id="24" name="Rectangle 27"/>
          <p:cNvSpPr/>
          <p:nvPr/>
        </p:nvSpPr>
        <p:spPr>
          <a:xfrm flipH="1">
            <a:off x="3174"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50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ko-KR" altLang="en-US"/>
          </a:p>
        </p:txBody>
      </p:sp>
      <p:sp>
        <p:nvSpPr>
          <p:cNvPr id="25" name="Rectangle 28"/>
          <p:cNvSpPr/>
          <p:nvPr/>
        </p:nvSpPr>
        <p:spPr>
          <a:xfrm flipH="1">
            <a:off x="3176"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lumMod val="5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ko-KR" altLang="en-US"/>
          </a:p>
        </p:txBody>
      </p:sp>
      <p:sp>
        <p:nvSpPr>
          <p:cNvPr id="26" name="Rectangle 29"/>
          <p:cNvSpPr/>
          <p:nvPr/>
        </p:nvSpPr>
        <p:spPr>
          <a:xfrm flipH="1">
            <a:off x="3176"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rgbClr val="12344E">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ko-KR" altLang="en-US"/>
          </a:p>
        </p:txBody>
      </p:sp>
      <p:sp>
        <p:nvSpPr>
          <p:cNvPr id="27" name="Isosceles Triangle 26"/>
          <p:cNvSpPr/>
          <p:nvPr userDrawn="1"/>
        </p:nvSpPr>
        <p:spPr>
          <a:xfrm flipH="1">
            <a:off x="3175" y="3589867"/>
            <a:ext cx="1817159" cy="3268133"/>
          </a:xfrm>
          <a:prstGeom prst="triangle">
            <a:avLst>
              <a:gd name="adj" fmla="val 100000"/>
            </a:avLst>
          </a:prstGeom>
          <a:solidFill>
            <a:schemeClr val="accent2">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ko-KR" altLang="en-US"/>
          </a:p>
        </p:txBody>
      </p:sp>
      <p:sp>
        <p:nvSpPr>
          <p:cNvPr id="2" name="Title 1"/>
          <p:cNvSpPr>
            <a:spLocks noGrp="1"/>
          </p:cNvSpPr>
          <p:nvPr userDrawn="1">
            <p:ph type="ctrTitle" hasCustomPrompt="1"/>
          </p:nvPr>
        </p:nvSpPr>
        <p:spPr>
          <a:xfrm>
            <a:off x="3010524" y="1601411"/>
            <a:ext cx="8089169" cy="1899709"/>
          </a:xfrm>
        </p:spPr>
        <p:txBody>
          <a:bodyPr anchor="ctr">
            <a:noAutofit/>
          </a:bodyPr>
          <a:lstStyle>
            <a:lvl1pPr algn="l">
              <a:defRPr sz="3200" b="1">
                <a:solidFill>
                  <a:schemeClr val="tx1"/>
                </a:solidFill>
                <a:latin typeface="Times New Roman" panose="02020603050405020304" pitchFamily="18" charset="0"/>
                <a:cs typeface="Times New Roman" panose="02020603050405020304" pitchFamily="18" charset="0"/>
              </a:defRPr>
            </a:lvl1pPr>
          </a:lstStyle>
          <a:p>
            <a:r>
              <a:rPr lang="en-US" altLang="ko-KR" dirty="0"/>
              <a:t>TA</a:t>
            </a:r>
            <a:endParaRPr lang="en-US" dirty="0"/>
          </a:p>
        </p:txBody>
      </p:sp>
      <p:sp>
        <p:nvSpPr>
          <p:cNvPr id="3" name="Subtitle 2"/>
          <p:cNvSpPr>
            <a:spLocks noGrp="1"/>
          </p:cNvSpPr>
          <p:nvPr userDrawn="1">
            <p:ph type="subTitle" idx="1" hasCustomPrompt="1"/>
          </p:nvPr>
        </p:nvSpPr>
        <p:spPr>
          <a:xfrm>
            <a:off x="3010524" y="3501120"/>
            <a:ext cx="8089168" cy="1276881"/>
          </a:xfrm>
        </p:spPr>
        <p:txBody>
          <a:bodyPr anchor="t"/>
          <a:lstStyle>
            <a:lvl1pPr marL="0" indent="0" algn="l">
              <a:buNone/>
              <a:defRPr b="1">
                <a:solidFill>
                  <a:schemeClr val="tx1"/>
                </a:solidFill>
                <a:latin typeface="Times New Roman" panose="02020603050405020304" pitchFamily="18" charset="0"/>
                <a:ea typeface="+mj-ea"/>
                <a:cs typeface="Times New Roman" panose="02020603050405020304"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ko-KR" dirty="0"/>
              <a:t>2026</a:t>
            </a:r>
            <a:endParaRPr lang="en-US" dirty="0"/>
          </a:p>
        </p:txBody>
      </p:sp>
      <p:sp>
        <p:nvSpPr>
          <p:cNvPr id="13" name="직사각형 12">
            <a:extLst>
              <a:ext uri="{FF2B5EF4-FFF2-40B4-BE49-F238E27FC236}">
                <a16:creationId xmlns:a16="http://schemas.microsoft.com/office/drawing/2014/main" id="{E28C87C3-489A-C250-B85A-9C3568A6E846}"/>
              </a:ext>
            </a:extLst>
          </p:cNvPr>
          <p:cNvSpPr/>
          <p:nvPr userDrawn="1"/>
        </p:nvSpPr>
        <p:spPr>
          <a:xfrm>
            <a:off x="-669643" y="1947730"/>
            <a:ext cx="515384" cy="603536"/>
          </a:xfrm>
          <a:prstGeom prst="rect">
            <a:avLst/>
          </a:prstGeom>
          <a:solidFill>
            <a:srgbClr val="0E1E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500"/>
          </a:p>
        </p:txBody>
      </p:sp>
      <p:sp>
        <p:nvSpPr>
          <p:cNvPr id="14" name="직사각형 13">
            <a:extLst>
              <a:ext uri="{FF2B5EF4-FFF2-40B4-BE49-F238E27FC236}">
                <a16:creationId xmlns:a16="http://schemas.microsoft.com/office/drawing/2014/main" id="{B6B6E787-F8F0-281B-EF2E-CDC808D6A848}"/>
              </a:ext>
            </a:extLst>
          </p:cNvPr>
          <p:cNvSpPr/>
          <p:nvPr userDrawn="1"/>
        </p:nvSpPr>
        <p:spPr>
          <a:xfrm>
            <a:off x="-669643" y="2393466"/>
            <a:ext cx="515384" cy="603536"/>
          </a:xfrm>
          <a:prstGeom prst="rect">
            <a:avLst/>
          </a:prstGeom>
          <a:solidFill>
            <a:srgbClr val="2937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500"/>
          </a:p>
        </p:txBody>
      </p:sp>
      <p:sp>
        <p:nvSpPr>
          <p:cNvPr id="17" name="직사각형 16">
            <a:extLst>
              <a:ext uri="{FF2B5EF4-FFF2-40B4-BE49-F238E27FC236}">
                <a16:creationId xmlns:a16="http://schemas.microsoft.com/office/drawing/2014/main" id="{7F5AAD5F-DF99-D08C-4D56-5A99B41F36C4}"/>
              </a:ext>
            </a:extLst>
          </p:cNvPr>
          <p:cNvSpPr/>
          <p:nvPr userDrawn="1"/>
        </p:nvSpPr>
        <p:spPr>
          <a:xfrm>
            <a:off x="-669643" y="2839202"/>
            <a:ext cx="515384" cy="603536"/>
          </a:xfrm>
          <a:prstGeom prst="rect">
            <a:avLst/>
          </a:prstGeom>
          <a:solidFill>
            <a:srgbClr val="3E52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500"/>
          </a:p>
        </p:txBody>
      </p:sp>
      <p:sp>
        <p:nvSpPr>
          <p:cNvPr id="18" name="직사각형 17">
            <a:extLst>
              <a:ext uri="{FF2B5EF4-FFF2-40B4-BE49-F238E27FC236}">
                <a16:creationId xmlns:a16="http://schemas.microsoft.com/office/drawing/2014/main" id="{2292E683-762D-D780-5496-6992292F5A5F}"/>
              </a:ext>
            </a:extLst>
          </p:cNvPr>
          <p:cNvSpPr/>
          <p:nvPr userDrawn="1"/>
        </p:nvSpPr>
        <p:spPr>
          <a:xfrm>
            <a:off x="-669643" y="3284938"/>
            <a:ext cx="515384" cy="603536"/>
          </a:xfrm>
          <a:prstGeom prst="rect">
            <a:avLst/>
          </a:prstGeom>
          <a:solidFill>
            <a:srgbClr val="566C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500"/>
          </a:p>
        </p:txBody>
      </p:sp>
      <p:sp>
        <p:nvSpPr>
          <p:cNvPr id="28" name="직사각형 27">
            <a:extLst>
              <a:ext uri="{FF2B5EF4-FFF2-40B4-BE49-F238E27FC236}">
                <a16:creationId xmlns:a16="http://schemas.microsoft.com/office/drawing/2014/main" id="{1968EB88-5E05-3B02-90CD-02A1306F24D5}"/>
              </a:ext>
            </a:extLst>
          </p:cNvPr>
          <p:cNvSpPr/>
          <p:nvPr userDrawn="1"/>
        </p:nvSpPr>
        <p:spPr>
          <a:xfrm>
            <a:off x="-669643" y="3730675"/>
            <a:ext cx="515384" cy="603536"/>
          </a:xfrm>
          <a:prstGeom prst="rect">
            <a:avLst/>
          </a:prstGeom>
          <a:solidFill>
            <a:srgbClr val="8FA3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50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ltLang="ko-KR" dirty="0"/>
              <a:t>1. ABCD</a:t>
            </a:r>
            <a:endParaRPr lang="en-US" dirty="0"/>
          </a:p>
        </p:txBody>
      </p:sp>
      <p:sp>
        <p:nvSpPr>
          <p:cNvPr id="3" name="Content Placeholder 2"/>
          <p:cNvSpPr>
            <a:spLocks noGrp="1"/>
          </p:cNvSpPr>
          <p:nvPr>
            <p:ph idx="1" hasCustomPrompt="1"/>
          </p:nvPr>
        </p:nvSpPr>
        <p:spPr>
          <a:xfrm>
            <a:off x="416459" y="1057275"/>
            <a:ext cx="11525062" cy="5280151"/>
          </a:xfrm>
        </p:spPr>
        <p:txBody>
          <a:bodyPr>
            <a:normAutofit/>
          </a:bodyPr>
          <a:lstStyle>
            <a:lvl1pPr>
              <a:defRPr sz="2400"/>
            </a:lvl1pPr>
            <a:lvl2pPr>
              <a:defRPr sz="2000"/>
            </a:lvl2pPr>
            <a:lvl3pPr>
              <a:defRPr sz="1800"/>
            </a:lvl3pPr>
            <a:lvl4pPr>
              <a:defRPr sz="1600"/>
            </a:lvl4pPr>
            <a:lvl5pPr>
              <a:defRPr sz="1400"/>
            </a:lvl5pPr>
          </a:lstStyle>
          <a:p>
            <a:pPr lvl="0"/>
            <a:r>
              <a:rPr lang="en-US" altLang="ko-KR" dirty="0"/>
              <a:t>EF</a:t>
            </a:r>
            <a:endParaRPr lang="ko-KR" altLang="en-US" dirty="0"/>
          </a:p>
          <a:p>
            <a:pPr lvl="1"/>
            <a:r>
              <a:rPr lang="en-US" altLang="ko-KR" dirty="0"/>
              <a:t>GE</a:t>
            </a:r>
            <a:endParaRPr lang="ko-KR" altLang="en-US" dirty="0"/>
          </a:p>
          <a:p>
            <a:pPr lvl="2"/>
            <a:r>
              <a:rPr lang="en-US" altLang="ko-KR" dirty="0"/>
              <a:t>SE</a:t>
            </a:r>
            <a:endParaRPr lang="ko-KR" altLang="en-US" dirty="0"/>
          </a:p>
          <a:p>
            <a:pPr lvl="3"/>
            <a:r>
              <a:rPr lang="en-US" altLang="ko-KR" dirty="0"/>
              <a:t>W</a:t>
            </a:r>
            <a:endParaRPr lang="ko-KR" altLang="en-US" dirty="0"/>
          </a:p>
          <a:p>
            <a:pPr lvl="4"/>
            <a:r>
              <a:rPr lang="en-US" altLang="ko-KR" dirty="0"/>
              <a:t>IS</a:t>
            </a:r>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cxnSp>
        <p:nvCxnSpPr>
          <p:cNvPr id="7" name="직선 연결선 6">
            <a:extLst>
              <a:ext uri="{FF2B5EF4-FFF2-40B4-BE49-F238E27FC236}">
                <a16:creationId xmlns:a16="http://schemas.microsoft.com/office/drawing/2014/main" id="{A562A33E-018A-EF55-EFB9-63582884FCD0}"/>
              </a:ext>
            </a:extLst>
          </p:cNvPr>
          <p:cNvCxnSpPr>
            <a:cxnSpLocks/>
          </p:cNvCxnSpPr>
          <p:nvPr userDrawn="1"/>
        </p:nvCxnSpPr>
        <p:spPr>
          <a:xfrm>
            <a:off x="565150" y="918739"/>
            <a:ext cx="11626850" cy="0"/>
          </a:xfrm>
          <a:prstGeom prst="line">
            <a:avLst/>
          </a:prstGeom>
          <a:ln w="57150">
            <a:solidFill>
              <a:srgbClr val="566C79"/>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ko-KR" altLang="en-US"/>
              <a:t>마스터 제목 스타일 편집</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a:t>마스터 텍스트 스타일을 편집하려면 클릭</a:t>
            </a:r>
          </a:p>
        </p:txBody>
      </p:sp>
      <p:sp>
        <p:nvSpPr>
          <p:cNvPr id="4" name="Date Placeholder 3"/>
          <p:cNvSpPr>
            <a:spLocks noGrp="1"/>
          </p:cNvSpPr>
          <p:nvPr>
            <p:ph type="dt" sz="half" idx="10"/>
          </p:nvPr>
        </p:nvSpPr>
        <p:spPr>
          <a:xfrm>
            <a:off x="7205133" y="6041362"/>
            <a:ext cx="911939" cy="365125"/>
          </a:xfrm>
          <a:prstGeom prst="rect">
            <a:avLst/>
          </a:prstGeom>
        </p:spPr>
        <p:txBody>
          <a:bodyPr/>
          <a:lstStyle/>
          <a:p>
            <a:endParaRPr lang="en-US" dirty="0"/>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1_제목 슬라이드">
    <p:spTree>
      <p:nvGrpSpPr>
        <p:cNvPr id="1" name=""/>
        <p:cNvGrpSpPr/>
        <p:nvPr/>
      </p:nvGrpSpPr>
      <p:grpSpPr>
        <a:xfrm>
          <a:off x="0" y="0"/>
          <a:ext cx="0" cy="0"/>
          <a:chOff x="0" y="0"/>
          <a:chExt cx="0" cy="0"/>
        </a:xfrm>
      </p:grpSpPr>
      <p:sp>
        <p:nvSpPr>
          <p:cNvPr id="15" name="Freeform 14"/>
          <p:cNvSpPr/>
          <p:nvPr/>
        </p:nvSpPr>
        <p:spPr>
          <a:xfrm flipH="1">
            <a:off x="1132840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rgbClr val="3E525B"/>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flipH="1">
            <a:off x="1601788" y="0"/>
            <a:ext cx="1219200" cy="6858000"/>
          </a:xfrm>
          <a:prstGeom prst="line">
            <a:avLst/>
          </a:prstGeom>
          <a:ln w="9525">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3175" y="3681413"/>
            <a:ext cx="4763558" cy="3176587"/>
          </a:xfrm>
          <a:prstGeom prst="line">
            <a:avLst/>
          </a:prstGeom>
          <a:ln w="9525">
            <a:solidFill>
              <a:schemeClr val="tx2">
                <a:lumMod val="50000"/>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flipH="1">
            <a:off x="3175"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2">
              <a:lumMod val="50000"/>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flipH="1">
            <a:off x="0"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2">
              <a:lumMod val="50000"/>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flipH="1">
            <a:off x="3174"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50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flipH="1">
            <a:off x="3176"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lumMod val="5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flipH="1">
            <a:off x="3176"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rgbClr val="12344E">
              <a:alpha val="80000"/>
            </a:srgb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userDrawn="1"/>
        </p:nvSpPr>
        <p:spPr>
          <a:xfrm flipH="1">
            <a:off x="3175" y="3589867"/>
            <a:ext cx="1817159" cy="3268133"/>
          </a:xfrm>
          <a:prstGeom prst="triangle">
            <a:avLst>
              <a:gd name="adj" fmla="val 100000"/>
            </a:avLst>
          </a:prstGeom>
          <a:solidFill>
            <a:schemeClr val="accent2">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userDrawn="1">
            <p:ph type="ctrTitle" hasCustomPrompt="1"/>
          </p:nvPr>
        </p:nvSpPr>
        <p:spPr>
          <a:xfrm>
            <a:off x="3010524" y="1601411"/>
            <a:ext cx="8089169" cy="3176587"/>
          </a:xfrm>
        </p:spPr>
        <p:txBody>
          <a:bodyPr anchor="ctr">
            <a:noAutofit/>
          </a:bodyPr>
          <a:lstStyle>
            <a:lvl1pPr algn="l">
              <a:defRPr sz="3200" b="1">
                <a:solidFill>
                  <a:schemeClr val="tx1"/>
                </a:solidFill>
                <a:latin typeface="Times New Roman" panose="02020603050405020304" pitchFamily="18" charset="0"/>
                <a:cs typeface="Times New Roman" panose="02020603050405020304" pitchFamily="18" charset="0"/>
              </a:defRPr>
            </a:lvl1pPr>
          </a:lstStyle>
          <a:p>
            <a:r>
              <a:rPr lang="en-US" altLang="ko-KR" dirty="0"/>
              <a:t>TA</a:t>
            </a:r>
            <a:endParaRPr lang="en-US" dirty="0"/>
          </a:p>
        </p:txBody>
      </p:sp>
    </p:spTree>
    <p:extLst>
      <p:ext uri="{BB962C8B-B14F-4D97-AF65-F5344CB8AC3E}">
        <p14:creationId xmlns:p14="http://schemas.microsoft.com/office/powerpoint/2010/main" val="6364268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16459" y="197486"/>
            <a:ext cx="11525062" cy="766527"/>
          </a:xfrm>
          <a:prstGeom prst="rect">
            <a:avLst/>
          </a:prstGeom>
        </p:spPr>
        <p:txBody>
          <a:bodyPr vert="horz" lIns="91440" tIns="45720" rIns="91440" bIns="45720" rtlCol="0" anchor="ctr">
            <a:normAutofit/>
          </a:bodyPr>
          <a:lstStyle/>
          <a:p>
            <a:r>
              <a:rPr lang="en-US" altLang="ko-KR" dirty="0"/>
              <a:t>ABCD</a:t>
            </a:r>
            <a:endParaRPr lang="en-US" dirty="0"/>
          </a:p>
        </p:txBody>
      </p:sp>
      <p:sp>
        <p:nvSpPr>
          <p:cNvPr id="3" name="Text Placeholder 2"/>
          <p:cNvSpPr>
            <a:spLocks noGrp="1"/>
          </p:cNvSpPr>
          <p:nvPr>
            <p:ph type="body" idx="1"/>
          </p:nvPr>
        </p:nvSpPr>
        <p:spPr>
          <a:xfrm>
            <a:off x="416459" y="1267485"/>
            <a:ext cx="11525062" cy="5069941"/>
          </a:xfrm>
          <a:prstGeom prst="rect">
            <a:avLst/>
          </a:prstGeom>
        </p:spPr>
        <p:txBody>
          <a:bodyPr vert="horz" lIns="91440" tIns="45720" rIns="91440" bIns="45720" rtlCol="0">
            <a:normAutofit/>
          </a:bodyPr>
          <a:lstStyle/>
          <a:p>
            <a:pPr lvl="0"/>
            <a:r>
              <a:rPr lang="en-US" altLang="ko-KR" dirty="0"/>
              <a:t>EFG</a:t>
            </a:r>
            <a:endParaRPr lang="ko-KR" altLang="en-US" dirty="0"/>
          </a:p>
          <a:p>
            <a:pPr lvl="1"/>
            <a:r>
              <a:rPr lang="en-US" altLang="ko-KR" dirty="0"/>
              <a:t>HIJ</a:t>
            </a:r>
            <a:endParaRPr lang="ko-KR" altLang="en-US" dirty="0"/>
          </a:p>
          <a:p>
            <a:pPr lvl="2"/>
            <a:r>
              <a:rPr lang="en-US" altLang="ko-KR" dirty="0"/>
              <a:t>KLM</a:t>
            </a:r>
            <a:endParaRPr lang="ko-KR" altLang="en-US" dirty="0"/>
          </a:p>
          <a:p>
            <a:pPr lvl="3"/>
            <a:r>
              <a:rPr lang="en-US" altLang="ko-KR" dirty="0"/>
              <a:t>NOP</a:t>
            </a:r>
            <a:endParaRPr lang="ko-KR" altLang="en-US" dirty="0"/>
          </a:p>
          <a:p>
            <a:pPr lvl="4"/>
            <a:r>
              <a:rPr lang="en-US" altLang="ko-KR" dirty="0"/>
              <a:t>QRS</a:t>
            </a:r>
            <a:endParaRPr lang="en-US" dirty="0"/>
          </a:p>
        </p:txBody>
      </p:sp>
      <p:sp>
        <p:nvSpPr>
          <p:cNvPr id="6" name="Slide Number Placeholder 5"/>
          <p:cNvSpPr>
            <a:spLocks noGrp="1"/>
          </p:cNvSpPr>
          <p:nvPr>
            <p:ph type="sldNum" sz="quarter" idx="4"/>
          </p:nvPr>
        </p:nvSpPr>
        <p:spPr>
          <a:xfrm>
            <a:off x="11258182" y="6394441"/>
            <a:ext cx="683339" cy="365125"/>
          </a:xfrm>
          <a:prstGeom prst="rect">
            <a:avLst/>
          </a:prstGeom>
        </p:spPr>
        <p:txBody>
          <a:bodyPr vert="horz" lIns="91440" tIns="45720" rIns="91440" bIns="45720" rtlCol="0" anchor="ctr"/>
          <a:lstStyle>
            <a:lvl1pPr algn="r">
              <a:defRPr sz="1600" b="1">
                <a:solidFill>
                  <a:schemeClr val="tx1"/>
                </a:solidFill>
              </a:defRPr>
            </a:lvl1pPr>
          </a:lstStyle>
          <a:p>
            <a:fld id="{D57F1E4F-1CFF-5643-939E-217C01CDF565}" type="slidenum">
              <a:rPr lang="en-US" smtClean="0"/>
              <a:pPr/>
              <a:t>‹#›</a:t>
            </a:fld>
            <a:endParaRPr lang="en-US" dirty="0"/>
          </a:p>
        </p:txBody>
      </p:sp>
      <p:pic>
        <p:nvPicPr>
          <p:cNvPr id="7" name="그림 6">
            <a:extLst>
              <a:ext uri="{FF2B5EF4-FFF2-40B4-BE49-F238E27FC236}">
                <a16:creationId xmlns:a16="http://schemas.microsoft.com/office/drawing/2014/main" id="{4C9C4921-B31C-BFF1-A215-6699187A9518}"/>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16459" y="6465917"/>
            <a:ext cx="1907704" cy="22217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Lst>
  <p:hf hdr="0" ftr="0" dt="0"/>
  <p:txStyles>
    <p:titleStyle>
      <a:lvl1pPr algn="l" defTabSz="457200" rtl="0" eaLnBrk="1" latinLnBrk="1" hangingPunct="1">
        <a:spcBef>
          <a:spcPct val="0"/>
        </a:spcBef>
        <a:buNone/>
        <a:defRPr sz="3600" b="1" kern="1200">
          <a:solidFill>
            <a:schemeClr val="tx1"/>
          </a:solidFill>
          <a:latin typeface="Times New Roman" panose="02020603050405020304" pitchFamily="18" charset="0"/>
          <a:ea typeface="+mj-ea"/>
          <a:cs typeface="Times New Roman" panose="02020603050405020304" pitchFamily="18" charset="0"/>
        </a:defRPr>
      </a:lvl1pPr>
      <a:lvl2pPr eaLnBrk="1" latinLnBrk="1" hangingPunct="1">
        <a:defRPr>
          <a:solidFill>
            <a:schemeClr val="tx2"/>
          </a:solidFill>
        </a:defRPr>
      </a:lvl2pPr>
      <a:lvl3pPr eaLnBrk="1" latinLnBrk="1" hangingPunct="1">
        <a:defRPr>
          <a:solidFill>
            <a:schemeClr val="tx2"/>
          </a:solidFill>
        </a:defRPr>
      </a:lvl3pPr>
      <a:lvl4pPr eaLnBrk="1" latinLnBrk="1" hangingPunct="1">
        <a:defRPr>
          <a:solidFill>
            <a:schemeClr val="tx2"/>
          </a:solidFill>
        </a:defRPr>
      </a:lvl4pPr>
      <a:lvl5pPr eaLnBrk="1" latinLnBrk="1" hangingPunct="1">
        <a:defRPr>
          <a:solidFill>
            <a:schemeClr val="tx2"/>
          </a:solidFill>
        </a:defRPr>
      </a:lvl5pPr>
      <a:lvl6pPr eaLnBrk="1" latinLnBrk="1" hangingPunct="1">
        <a:defRPr>
          <a:solidFill>
            <a:schemeClr val="tx2"/>
          </a:solidFill>
        </a:defRPr>
      </a:lvl6pPr>
      <a:lvl7pPr eaLnBrk="1" latinLnBrk="1" hangingPunct="1">
        <a:defRPr>
          <a:solidFill>
            <a:schemeClr val="tx2"/>
          </a:solidFill>
        </a:defRPr>
      </a:lvl7pPr>
      <a:lvl8pPr eaLnBrk="1" latinLnBrk="1" hangingPunct="1">
        <a:defRPr>
          <a:solidFill>
            <a:schemeClr val="tx2"/>
          </a:solidFill>
        </a:defRPr>
      </a:lvl8pPr>
      <a:lvl9pPr eaLnBrk="1" latinLnBrk="1" hangingPunct="1">
        <a:defRPr>
          <a:solidFill>
            <a:schemeClr val="tx2"/>
          </a:solidFill>
        </a:defRPr>
      </a:lvl9pPr>
    </p:titleStyle>
    <p:bodyStyle>
      <a:lvl1pPr marL="342900" indent="-342900" algn="l" defTabSz="457200" rtl="0" eaLnBrk="1" latinLnBrk="1" hangingPunct="1">
        <a:spcBef>
          <a:spcPts val="1000"/>
        </a:spcBef>
        <a:spcAft>
          <a:spcPts val="0"/>
        </a:spcAft>
        <a:buClr>
          <a:schemeClr val="tx2"/>
        </a:buClr>
        <a:buSzPct val="80000"/>
        <a:buFont typeface="Wingdings" panose="05000000000000000000" pitchFamily="2" charset="2"/>
        <a:buChar char="v"/>
        <a:defRPr lang="ko-KR" altLang="en-US" sz="2800" b="1" kern="1200" baseline="0" dirty="0" smtClean="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defRPr>
      </a:lvl1pPr>
      <a:lvl2pPr marL="742950" indent="-285750" algn="l" defTabSz="457200" rtl="0" eaLnBrk="1" latinLnBrk="1" hangingPunct="1">
        <a:spcBef>
          <a:spcPts val="1000"/>
        </a:spcBef>
        <a:spcAft>
          <a:spcPts val="0"/>
        </a:spcAft>
        <a:buClr>
          <a:schemeClr val="tx2"/>
        </a:buClr>
        <a:buSzPct val="80000"/>
        <a:buFont typeface="Wingdings" panose="05000000000000000000" pitchFamily="2" charset="2"/>
        <a:buChar char="§"/>
        <a:defRPr lang="ko-KR" altLang="en-US" sz="2400" b="0" kern="1200" dirty="0" smtClean="0">
          <a:solidFill>
            <a:schemeClr val="tx2">
              <a:lumMod val="50000"/>
            </a:schemeClr>
          </a:solidFill>
          <a:latin typeface="Times New Roman" panose="02020603050405020304" pitchFamily="18" charset="0"/>
          <a:ea typeface="맑은 고딕" panose="020B0503020000020004" pitchFamily="50" charset="-127"/>
          <a:cs typeface="Times New Roman" panose="02020603050405020304" pitchFamily="18" charset="0"/>
        </a:defRPr>
      </a:lvl2pPr>
      <a:lvl3pPr marL="1143000" indent="-228600" algn="l" defTabSz="457200" rtl="0" eaLnBrk="1" latinLnBrk="1" hangingPunct="1">
        <a:spcBef>
          <a:spcPts val="1000"/>
        </a:spcBef>
        <a:spcAft>
          <a:spcPts val="0"/>
        </a:spcAft>
        <a:buClr>
          <a:schemeClr val="tx2"/>
        </a:buClr>
        <a:buSzPct val="80000"/>
        <a:buFont typeface="Wingdings" panose="05000000000000000000" pitchFamily="2" charset="2"/>
        <a:buChar char="Ø"/>
        <a:defRPr lang="ko-KR" altLang="en-US" sz="2000" b="0" kern="1200" dirty="0" smtClean="0">
          <a:solidFill>
            <a:schemeClr val="tx2">
              <a:lumMod val="50000"/>
            </a:schemeClr>
          </a:solidFill>
          <a:latin typeface="Times New Roman" panose="02020603050405020304" pitchFamily="18" charset="0"/>
          <a:ea typeface="맑은 고딕" panose="020B0503020000020004" pitchFamily="50" charset="-127"/>
          <a:cs typeface="Times New Roman" panose="02020603050405020304" pitchFamily="18" charset="0"/>
        </a:defRPr>
      </a:lvl3pPr>
      <a:lvl4pPr marL="1600200" indent="-228600" algn="l" defTabSz="457200" rtl="0" eaLnBrk="1" latinLnBrk="1" hangingPunct="1">
        <a:spcBef>
          <a:spcPts val="1000"/>
        </a:spcBef>
        <a:spcAft>
          <a:spcPts val="0"/>
        </a:spcAft>
        <a:buClr>
          <a:schemeClr val="tx2"/>
        </a:buClr>
        <a:buSzPct val="80000"/>
        <a:buFont typeface="Arial" panose="020B0604020202020204" pitchFamily="34" charset="0"/>
        <a:buChar char="•"/>
        <a:defRPr lang="ko-KR" altLang="en-US" sz="1800" b="0" kern="1200" dirty="0" smtClean="0">
          <a:solidFill>
            <a:schemeClr val="tx2">
              <a:lumMod val="50000"/>
            </a:schemeClr>
          </a:solidFill>
          <a:latin typeface="Times New Roman" panose="02020603050405020304" pitchFamily="18" charset="0"/>
          <a:ea typeface="맑은 고딕" panose="020B0503020000020004" pitchFamily="50" charset="-127"/>
          <a:cs typeface="Times New Roman" panose="02020603050405020304" pitchFamily="18" charset="0"/>
        </a:defRPr>
      </a:lvl4pPr>
      <a:lvl5pPr marL="2057400" indent="-228600" algn="l" defTabSz="457200" rtl="0" eaLnBrk="1" latinLnBrk="1" hangingPunct="1">
        <a:spcBef>
          <a:spcPts val="1000"/>
        </a:spcBef>
        <a:spcAft>
          <a:spcPts val="0"/>
        </a:spcAft>
        <a:buClr>
          <a:schemeClr val="tx2"/>
        </a:buClr>
        <a:buSzPct val="80000"/>
        <a:buFont typeface="맑은 고딕" panose="020B0503020000020004" pitchFamily="50" charset="-127"/>
        <a:buChar char="–"/>
        <a:defRPr lang="en-US" altLang="en-US" sz="1600" b="0" kern="1200" dirty="0">
          <a:solidFill>
            <a:schemeClr val="tx2">
              <a:lumMod val="50000"/>
            </a:schemeClr>
          </a:solidFill>
          <a:latin typeface="Times New Roman" panose="02020603050405020304" pitchFamily="18" charset="0"/>
          <a:ea typeface="맑은 고딕" panose="020B0503020000020004" pitchFamily="50" charset="-127"/>
          <a:cs typeface="Times New Roman" panose="02020603050405020304" pitchFamily="18" charset="0"/>
        </a:defRPr>
      </a:lvl5pPr>
      <a:lvl6pPr marL="2514600" indent="-228600" algn="l" defTabSz="457200" rtl="0" eaLnBrk="1" latinLnBrk="1"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1"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1"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1"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1" hangingPunct="1">
        <a:defRPr sz="1800" kern="1200">
          <a:solidFill>
            <a:schemeClr val="tx1"/>
          </a:solidFill>
          <a:latin typeface="+mn-lt"/>
          <a:ea typeface="+mn-ea"/>
          <a:cs typeface="+mn-cs"/>
        </a:defRPr>
      </a:lvl1pPr>
      <a:lvl2pPr marL="457200" algn="l" defTabSz="457200" rtl="0" eaLnBrk="1" latinLnBrk="1" hangingPunct="1">
        <a:defRPr sz="1800" kern="1200">
          <a:solidFill>
            <a:schemeClr val="tx1"/>
          </a:solidFill>
          <a:latin typeface="+mn-lt"/>
          <a:ea typeface="+mn-ea"/>
          <a:cs typeface="+mn-cs"/>
        </a:defRPr>
      </a:lvl2pPr>
      <a:lvl3pPr marL="914400" algn="l" defTabSz="457200" rtl="0" eaLnBrk="1" latinLnBrk="1" hangingPunct="1">
        <a:defRPr sz="1800" kern="1200">
          <a:solidFill>
            <a:schemeClr val="tx1"/>
          </a:solidFill>
          <a:latin typeface="+mn-lt"/>
          <a:ea typeface="+mn-ea"/>
          <a:cs typeface="+mn-cs"/>
        </a:defRPr>
      </a:lvl3pPr>
      <a:lvl4pPr marL="1371600" algn="l" defTabSz="457200" rtl="0" eaLnBrk="1" latinLnBrk="1" hangingPunct="1">
        <a:defRPr sz="1800" kern="1200">
          <a:solidFill>
            <a:schemeClr val="tx1"/>
          </a:solidFill>
          <a:latin typeface="+mn-lt"/>
          <a:ea typeface="+mn-ea"/>
          <a:cs typeface="+mn-cs"/>
        </a:defRPr>
      </a:lvl4pPr>
      <a:lvl5pPr marL="1828800" algn="l" defTabSz="457200" rtl="0" eaLnBrk="1" latinLnBrk="1" hangingPunct="1">
        <a:defRPr sz="1800" kern="1200">
          <a:solidFill>
            <a:schemeClr val="tx1"/>
          </a:solidFill>
          <a:latin typeface="+mn-lt"/>
          <a:ea typeface="+mn-ea"/>
          <a:cs typeface="+mn-cs"/>
        </a:defRPr>
      </a:lvl5pPr>
      <a:lvl6pPr marL="2286000" algn="l" defTabSz="457200" rtl="0" eaLnBrk="1" latinLnBrk="1" hangingPunct="1">
        <a:defRPr sz="1800" kern="1200">
          <a:solidFill>
            <a:schemeClr val="tx1"/>
          </a:solidFill>
          <a:latin typeface="+mn-lt"/>
          <a:ea typeface="+mn-ea"/>
          <a:cs typeface="+mn-cs"/>
        </a:defRPr>
      </a:lvl6pPr>
      <a:lvl7pPr marL="2743200" algn="l" defTabSz="457200" rtl="0" eaLnBrk="1" latinLnBrk="1" hangingPunct="1">
        <a:defRPr sz="1800" kern="1200">
          <a:solidFill>
            <a:schemeClr val="tx1"/>
          </a:solidFill>
          <a:latin typeface="+mn-lt"/>
          <a:ea typeface="+mn-ea"/>
          <a:cs typeface="+mn-cs"/>
        </a:defRPr>
      </a:lvl7pPr>
      <a:lvl8pPr marL="3200400" algn="l" defTabSz="457200" rtl="0" eaLnBrk="1" latinLnBrk="1" hangingPunct="1">
        <a:defRPr sz="1800" kern="1200">
          <a:solidFill>
            <a:schemeClr val="tx1"/>
          </a:solidFill>
          <a:latin typeface="+mn-lt"/>
          <a:ea typeface="+mn-ea"/>
          <a:cs typeface="+mn-cs"/>
        </a:defRPr>
      </a:lvl8pPr>
      <a:lvl9pPr marL="3657600" algn="l" defTabSz="4572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247E7D6-B43D-F0D7-1FDD-31778BA51C13}"/>
              </a:ext>
            </a:extLst>
          </p:cNvPr>
          <p:cNvSpPr>
            <a:spLocks noGrp="1"/>
          </p:cNvSpPr>
          <p:nvPr>
            <p:ph type="ctrTitle"/>
          </p:nvPr>
        </p:nvSpPr>
        <p:spPr/>
        <p:txBody>
          <a:bodyPr/>
          <a:lstStyle/>
          <a:p>
            <a:r>
              <a:rPr lang="en-US" altLang="ko-KR" sz="2800" dirty="0">
                <a:latin typeface="Times New Roman" panose="02020603050405020304" pitchFamily="18" charset="0"/>
                <a:ea typeface="맑은 고딕" panose="020B0503020000020004" pitchFamily="50" charset="-127"/>
                <a:cs typeface="Times New Roman" panose="02020603050405020304" pitchFamily="18" charset="0"/>
              </a:rPr>
              <a:t>Updating the Dependency Equations Proposed in THERP Using Experimental Data</a:t>
            </a:r>
          </a:p>
        </p:txBody>
      </p:sp>
      <p:sp>
        <p:nvSpPr>
          <p:cNvPr id="3" name="부제목 2">
            <a:extLst>
              <a:ext uri="{FF2B5EF4-FFF2-40B4-BE49-F238E27FC236}">
                <a16:creationId xmlns:a16="http://schemas.microsoft.com/office/drawing/2014/main" id="{6F106B13-8E21-52FA-FD78-23760671AD36}"/>
              </a:ext>
            </a:extLst>
          </p:cNvPr>
          <p:cNvSpPr>
            <a:spLocks noGrp="1"/>
          </p:cNvSpPr>
          <p:nvPr>
            <p:ph type="subTitle" idx="1"/>
          </p:nvPr>
        </p:nvSpPr>
        <p:spPr>
          <a:xfrm>
            <a:off x="3010524" y="3501120"/>
            <a:ext cx="8089168" cy="1642380"/>
          </a:xfrm>
        </p:spPr>
        <p:txBody>
          <a:bodyPr>
            <a:normAutofit/>
          </a:bodyPr>
          <a:lstStyle/>
          <a:p>
            <a:r>
              <a:rPr lang="en-US" altLang="ko-KR" sz="1800" dirty="0">
                <a:latin typeface="Times New Roman" panose="02020603050405020304" pitchFamily="18" charset="0"/>
                <a:ea typeface="맑은 고딕" panose="020B0503020000020004" pitchFamily="50" charset="-127"/>
                <a:cs typeface="Times New Roman" panose="02020603050405020304" pitchFamily="18" charset="0"/>
              </a:rPr>
              <a:t>PSAM 18  |  July 19–24, 2026, Pittsburgh, Pennsylvania</a:t>
            </a:r>
          </a:p>
          <a:p>
            <a:r>
              <a:rPr lang="en-US" altLang="ko-KR" sz="2000" b="1" dirty="0">
                <a:latin typeface="Times New Roman" panose="02020603050405020304" pitchFamily="18" charset="0"/>
                <a:ea typeface="맑은 고딕" panose="020B0503020000020004" pitchFamily="50" charset="-127"/>
                <a:cs typeface="Times New Roman" panose="02020603050405020304" pitchFamily="18" charset="0"/>
              </a:rPr>
              <a:t>Taewon Yang</a:t>
            </a:r>
            <a:r>
              <a:rPr lang="en-US" altLang="ko-KR" sz="2000" b="1" baseline="30000" dirty="0">
                <a:latin typeface="Times New Roman" panose="02020603050405020304" pitchFamily="18" charset="0"/>
                <a:ea typeface="맑은 고딕" panose="020B0503020000020004" pitchFamily="50" charset="-127"/>
                <a:cs typeface="Times New Roman" panose="02020603050405020304" pitchFamily="18" charset="0"/>
              </a:rPr>
              <a:t>a</a:t>
            </a:r>
            <a:r>
              <a:rPr lang="en-US" altLang="ko-KR" sz="2000" b="1" dirty="0">
                <a:latin typeface="Times New Roman" panose="02020603050405020304" pitchFamily="18" charset="0"/>
                <a:ea typeface="맑은 고딕" panose="020B0503020000020004" pitchFamily="50" charset="-127"/>
                <a:cs typeface="Times New Roman" panose="02020603050405020304" pitchFamily="18" charset="0"/>
              </a:rPr>
              <a:t>, and Jooyoung Park</a:t>
            </a:r>
            <a:r>
              <a:rPr lang="en-US" altLang="ko-KR" sz="2000" b="1" baseline="30000" dirty="0">
                <a:latin typeface="Times New Roman" panose="02020603050405020304" pitchFamily="18" charset="0"/>
                <a:ea typeface="맑은 고딕" panose="020B0503020000020004" pitchFamily="50" charset="-127"/>
                <a:cs typeface="Times New Roman" panose="02020603050405020304" pitchFamily="18" charset="0"/>
              </a:rPr>
              <a:t>b*</a:t>
            </a:r>
          </a:p>
          <a:p>
            <a:r>
              <a:rPr lang="en-US" altLang="ko-KR" sz="1600" b="1" baseline="30000" dirty="0">
                <a:latin typeface="Times New Roman" panose="02020603050405020304" pitchFamily="18" charset="0"/>
                <a:ea typeface="맑은 고딕" panose="020B0503020000020004" pitchFamily="50" charset="-127"/>
                <a:cs typeface="Times New Roman" panose="02020603050405020304" pitchFamily="18" charset="0"/>
              </a:rPr>
              <a:t>a</a:t>
            </a:r>
            <a:r>
              <a:rPr lang="en-US" altLang="ko-KR" sz="1600" dirty="0">
                <a:latin typeface="Times New Roman" panose="02020603050405020304" pitchFamily="18" charset="0"/>
                <a:ea typeface="맑은 고딕" panose="020B0503020000020004" pitchFamily="50" charset="-127"/>
                <a:cs typeface="Times New Roman" panose="02020603050405020304" pitchFamily="18" charset="0"/>
              </a:rPr>
              <a:t>Korea Advanced Institute of Science and Technology</a:t>
            </a:r>
          </a:p>
          <a:p>
            <a:r>
              <a:rPr lang="en-US" altLang="ko-KR" sz="1600" b="1" baseline="30000" dirty="0">
                <a:latin typeface="Times New Roman" panose="02020603050405020304" pitchFamily="18" charset="0"/>
                <a:ea typeface="맑은 고딕" panose="020B0503020000020004" pitchFamily="50" charset="-127"/>
                <a:cs typeface="Times New Roman" panose="02020603050405020304" pitchFamily="18" charset="0"/>
              </a:rPr>
              <a:t>b</a:t>
            </a:r>
            <a:r>
              <a:rPr lang="en-US" altLang="ko-KR" sz="1600" dirty="0">
                <a:latin typeface="Times New Roman" panose="02020603050405020304" pitchFamily="18" charset="0"/>
                <a:ea typeface="맑은 고딕" panose="020B0503020000020004" pitchFamily="50" charset="-127"/>
                <a:cs typeface="Times New Roman" panose="02020603050405020304" pitchFamily="18" charset="0"/>
              </a:rPr>
              <a:t>Korea National University of Transportation</a:t>
            </a:r>
          </a:p>
        </p:txBody>
      </p:sp>
    </p:spTree>
    <p:extLst>
      <p:ext uri="{BB962C8B-B14F-4D97-AF65-F5344CB8AC3E}">
        <p14:creationId xmlns:p14="http://schemas.microsoft.com/office/powerpoint/2010/main" val="35748864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72C6083-F478-A23D-085D-73A1F5A19EB8}"/>
              </a:ext>
            </a:extLst>
          </p:cNvPr>
          <p:cNvSpPr>
            <a:spLocks noGrp="1"/>
          </p:cNvSpPr>
          <p:nvPr>
            <p:ph type="title"/>
          </p:nvPr>
        </p:nvSpPr>
        <p:spPr/>
        <p:txBody>
          <a:bodyPr/>
          <a:lstStyle/>
          <a:p>
            <a:r>
              <a:rPr lang="en-US" altLang="ko-KR" sz="3200" dirty="0">
                <a:latin typeface="Times New Roman" panose="02020603050405020304" pitchFamily="18" charset="0"/>
                <a:ea typeface="맑은 고딕" panose="020B0503020000020004" pitchFamily="50" charset="-127"/>
                <a:cs typeface="Times New Roman" panose="02020603050405020304" pitchFamily="18" charset="0"/>
              </a:rPr>
              <a:t>2. Methodology</a:t>
            </a:r>
          </a:p>
        </p:txBody>
      </p:sp>
      <mc:AlternateContent xmlns:mc="http://schemas.openxmlformats.org/markup-compatibility/2006" xmlns:a14="http://schemas.microsoft.com/office/drawing/2010/main">
        <mc:Choice Requires="a14">
          <p:sp>
            <p:nvSpPr>
              <p:cNvPr id="3" name="내용 개체 틀 2">
                <a:extLst>
                  <a:ext uri="{FF2B5EF4-FFF2-40B4-BE49-F238E27FC236}">
                    <a16:creationId xmlns:a16="http://schemas.microsoft.com/office/drawing/2014/main" id="{839CD874-49DC-44EB-D0ED-EBA7E1435782}"/>
                  </a:ext>
                </a:extLst>
              </p:cNvPr>
              <p:cNvSpPr>
                <a:spLocks noGrp="1"/>
              </p:cNvSpPr>
              <p:nvPr>
                <p:ph idx="1"/>
              </p:nvPr>
            </p:nvSpPr>
            <p:spPr/>
            <p:txBody>
              <a:bodyPr/>
              <a:lstStyle/>
              <a:p>
                <a:r>
                  <a:rPr lang="en-US" altLang="ko-KR" sz="2200" dirty="0">
                    <a:latin typeface="Times New Roman" panose="02020603050405020304" pitchFamily="18" charset="0"/>
                    <a:ea typeface="맑은 고딕" panose="020B0503020000020004" pitchFamily="50" charset="-127"/>
                    <a:cs typeface="Times New Roman" panose="02020603050405020304" pitchFamily="18" charset="0"/>
                  </a:rPr>
                  <a:t>Estimating the Degree of Dependence from Experimental Data (2/2)</a:t>
                </a:r>
              </a:p>
              <a:p>
                <a:pPr lvl="1"/>
                <a:r>
                  <a:rPr lang="en-US" altLang="ko-KR" sz="1800" dirty="0"/>
                  <a:t>Here, let </a:t>
                </a:r>
                <a:r>
                  <a:rPr lang="en-US" altLang="ko-KR" sz="1800" b="1" i="1" dirty="0"/>
                  <a:t>s</a:t>
                </a:r>
                <a:r>
                  <a:rPr lang="en-US" altLang="ko-KR" sz="1800" dirty="0"/>
                  <a:t> denote </a:t>
                </a:r>
                <a:r>
                  <a:rPr lang="en-US" altLang="ko-KR" sz="1800" dirty="0">
                    <a:solidFill>
                      <a:srgbClr val="0070C0"/>
                    </a:solidFill>
                  </a:rPr>
                  <a:t>the number of opportunities for human error</a:t>
                </a:r>
                <a:r>
                  <a:rPr lang="en-US" altLang="ko-KR" sz="1800" dirty="0"/>
                  <a:t>, (i.e., the total number of scenario trials); </a:t>
                </a:r>
                <a:r>
                  <a:rPr lang="en-US" altLang="ko-KR" sz="1800" b="1" i="1" dirty="0"/>
                  <a:t>m</a:t>
                </a:r>
                <a:r>
                  <a:rPr lang="en-US" altLang="ko-KR" sz="1800" dirty="0"/>
                  <a:t> the number of trials in which human errors occurred in </a:t>
                </a:r>
                <a:r>
                  <a:rPr lang="en-US" altLang="ko-KR" sz="1800" dirty="0">
                    <a:solidFill>
                      <a:srgbClr val="0070C0"/>
                    </a:solidFill>
                  </a:rPr>
                  <a:t>both the preceding and current tasks</a:t>
                </a:r>
                <a:r>
                  <a:rPr lang="en-US" altLang="ko-KR" sz="1800" dirty="0"/>
                  <a:t>; and </a:t>
                </a:r>
                <a:r>
                  <a:rPr lang="en-US" altLang="ko-KR" sz="1800" b="1" i="1" dirty="0"/>
                  <a:t>w</a:t>
                </a:r>
                <a:r>
                  <a:rPr lang="en-US" altLang="ko-KR" sz="1800" dirty="0"/>
                  <a:t> the number of trials in which a human error occurred in the </a:t>
                </a:r>
                <a:r>
                  <a:rPr lang="en-US" altLang="ko-KR" sz="1800" dirty="0">
                    <a:solidFill>
                      <a:srgbClr val="0070C0"/>
                    </a:solidFill>
                  </a:rPr>
                  <a:t>preceding task</a:t>
                </a:r>
                <a:r>
                  <a:rPr lang="en-US" altLang="ko-KR" sz="1800" dirty="0"/>
                  <a:t>. Then</a:t>
                </a:r>
                <a14:m>
                  <m:oMath xmlns:m="http://schemas.openxmlformats.org/officeDocument/2006/math">
                    <m:r>
                      <a:rPr lang="en-US" altLang="ko-KR" sz="1600" b="0" i="0" smtClean="0">
                        <a:latin typeface="Cambria Math" panose="02040503050406030204" pitchFamily="18" charset="0"/>
                      </a:rPr>
                      <m:t> </m:t>
                    </m:r>
                    <m:r>
                      <a:rPr lang="en-US" altLang="ko-KR" sz="1600" b="0" i="1" smtClean="0">
                        <a:latin typeface="Cambria Math" panose="02040503050406030204" pitchFamily="18" charset="0"/>
                      </a:rPr>
                      <m:t>𝑃</m:t>
                    </m:r>
                    <m:d>
                      <m:dPr>
                        <m:ctrlPr>
                          <a:rPr lang="en-US" altLang="ko-KR" sz="1600" b="0" i="1" smtClean="0">
                            <a:latin typeface="Cambria Math" panose="02040503050406030204" pitchFamily="18" charset="0"/>
                          </a:rPr>
                        </m:ctrlPr>
                      </m:dPr>
                      <m:e>
                        <m:sSub>
                          <m:sSubPr>
                            <m:ctrlPr>
                              <a:rPr lang="en-US" altLang="ko-KR" sz="1600" b="0" i="1" smtClean="0">
                                <a:latin typeface="Cambria Math" panose="02040503050406030204" pitchFamily="18" charset="0"/>
                              </a:rPr>
                            </m:ctrlPr>
                          </m:sSubPr>
                          <m:e>
                            <m:r>
                              <a:rPr lang="en-US" altLang="ko-KR" sz="1600" b="0" i="1" smtClean="0">
                                <a:latin typeface="Cambria Math" panose="02040503050406030204" pitchFamily="18" charset="0"/>
                              </a:rPr>
                              <m:t>𝐹</m:t>
                            </m:r>
                          </m:e>
                          <m:sub>
                            <m:r>
                              <a:rPr lang="en-US" altLang="ko-KR" sz="1600" b="0" i="1" smtClean="0">
                                <a:latin typeface="Cambria Math" panose="02040503050406030204" pitchFamily="18" charset="0"/>
                              </a:rPr>
                              <m:t>𝑁</m:t>
                            </m:r>
                          </m:sub>
                        </m:sSub>
                        <m:r>
                          <a:rPr lang="en-US" altLang="ko-KR" sz="1600" b="0" i="1" smtClean="0">
                            <a:latin typeface="Cambria Math" panose="02040503050406030204" pitchFamily="18" charset="0"/>
                            <a:ea typeface="Cambria Math" panose="02040503050406030204" pitchFamily="18" charset="0"/>
                          </a:rPr>
                          <m:t>∩</m:t>
                        </m:r>
                        <m:sSub>
                          <m:sSubPr>
                            <m:ctrlPr>
                              <a:rPr lang="en-US" altLang="ko-KR" sz="1600" b="0" i="1" smtClean="0">
                                <a:latin typeface="Cambria Math" panose="02040503050406030204" pitchFamily="18" charset="0"/>
                                <a:ea typeface="Cambria Math" panose="02040503050406030204" pitchFamily="18" charset="0"/>
                              </a:rPr>
                            </m:ctrlPr>
                          </m:sSubPr>
                          <m:e>
                            <m:r>
                              <a:rPr lang="en-US" altLang="ko-KR" sz="1600" b="0" i="1" smtClean="0">
                                <a:latin typeface="Cambria Math" panose="02040503050406030204" pitchFamily="18" charset="0"/>
                                <a:ea typeface="Cambria Math" panose="02040503050406030204" pitchFamily="18" charset="0"/>
                              </a:rPr>
                              <m:t>𝐹</m:t>
                            </m:r>
                          </m:e>
                          <m:sub>
                            <m:r>
                              <a:rPr lang="en-US" altLang="ko-KR" sz="1600" b="0" i="1" smtClean="0">
                                <a:latin typeface="Cambria Math" panose="02040503050406030204" pitchFamily="18" charset="0"/>
                                <a:ea typeface="Cambria Math" panose="02040503050406030204" pitchFamily="18" charset="0"/>
                              </a:rPr>
                              <m:t>𝑁</m:t>
                            </m:r>
                            <m:r>
                              <a:rPr lang="en-US" altLang="ko-KR" sz="1600" b="0" i="1" smtClean="0">
                                <a:latin typeface="Cambria Math" panose="02040503050406030204" pitchFamily="18" charset="0"/>
                                <a:ea typeface="Cambria Math" panose="02040503050406030204" pitchFamily="18" charset="0"/>
                              </a:rPr>
                              <m:t>−1</m:t>
                            </m:r>
                          </m:sub>
                        </m:sSub>
                      </m:e>
                    </m:d>
                  </m:oMath>
                </a14:m>
                <a:r>
                  <a:rPr lang="en-US" altLang="ko-KR" sz="1800" dirty="0"/>
                  <a:t>,</a:t>
                </a:r>
                <a:r>
                  <a:rPr lang="ko-KR" altLang="en-US" sz="1800" dirty="0"/>
                  <a:t> </a:t>
                </a:r>
                <a14:m>
                  <m:oMath xmlns:m="http://schemas.openxmlformats.org/officeDocument/2006/math">
                    <m:r>
                      <a:rPr lang="en-US" altLang="ko-KR" sz="1800" i="1">
                        <a:latin typeface="Cambria Math" panose="02040503050406030204" pitchFamily="18" charset="0"/>
                      </a:rPr>
                      <m:t>𝑃</m:t>
                    </m:r>
                    <m:r>
                      <a:rPr lang="en-US" altLang="ko-KR" sz="1800" i="1">
                        <a:latin typeface="Cambria Math" panose="02040503050406030204" pitchFamily="18" charset="0"/>
                      </a:rPr>
                      <m:t>(</m:t>
                    </m:r>
                    <m:sSub>
                      <m:sSubPr>
                        <m:ctrlPr>
                          <a:rPr lang="en-US" altLang="ko-KR" sz="1800" i="1">
                            <a:latin typeface="Cambria Math" panose="02040503050406030204" pitchFamily="18" charset="0"/>
                          </a:rPr>
                        </m:ctrlPr>
                      </m:sSubPr>
                      <m:e>
                        <m:r>
                          <a:rPr lang="en-US" altLang="ko-KR" sz="1800" i="1">
                            <a:latin typeface="Cambria Math" panose="02040503050406030204" pitchFamily="18" charset="0"/>
                          </a:rPr>
                          <m:t>𝐹</m:t>
                        </m:r>
                      </m:e>
                      <m:sub>
                        <m:r>
                          <a:rPr lang="en-US" altLang="ko-KR" sz="1800" i="1">
                            <a:latin typeface="Cambria Math" panose="02040503050406030204" pitchFamily="18" charset="0"/>
                          </a:rPr>
                          <m:t>𝑁</m:t>
                        </m:r>
                        <m:r>
                          <a:rPr lang="en-US" altLang="ko-KR" sz="1800" i="1">
                            <a:latin typeface="Cambria Math" panose="02040503050406030204" pitchFamily="18" charset="0"/>
                          </a:rPr>
                          <m:t>−1</m:t>
                        </m:r>
                      </m:sub>
                    </m:sSub>
                    <m:r>
                      <a:rPr lang="en-US" altLang="ko-KR" sz="1800" i="1">
                        <a:latin typeface="Cambria Math" panose="02040503050406030204" pitchFamily="18" charset="0"/>
                      </a:rPr>
                      <m:t>)</m:t>
                    </m:r>
                  </m:oMath>
                </a14:m>
                <a:r>
                  <a:rPr lang="en-US" altLang="ko-KR" sz="1800" dirty="0"/>
                  <a:t> can be expressed as follows.</a:t>
                </a:r>
              </a:p>
              <a:p>
                <a:pPr lvl="4"/>
                <a:endParaRPr lang="en-US" altLang="ko-KR" sz="1200" dirty="0"/>
              </a:p>
              <a:p>
                <a:pPr lvl="4"/>
                <a:endParaRPr lang="en-US" altLang="ko-KR" sz="1200" dirty="0"/>
              </a:p>
              <a:p>
                <a:pPr lvl="1"/>
                <a:endParaRPr lang="en-US" altLang="ko-KR" sz="1800" dirty="0"/>
              </a:p>
              <a:p>
                <a:pPr lvl="3"/>
                <a:endParaRPr lang="en-US" altLang="ko-KR" sz="1400" dirty="0"/>
              </a:p>
              <a:p>
                <a:pPr lvl="3"/>
                <a:endParaRPr lang="en-US" altLang="ko-KR" sz="1400" dirty="0"/>
              </a:p>
              <a:p>
                <a:pPr lvl="3"/>
                <a:endParaRPr lang="en-US" altLang="ko-KR" sz="1400" dirty="0"/>
              </a:p>
              <a:p>
                <a:pPr lvl="1"/>
                <a:r>
                  <a:rPr lang="en-US" altLang="ko-KR" sz="1800" dirty="0"/>
                  <a:t>Therefore, the degree of dependence </a:t>
                </a:r>
                <a:r>
                  <a:rPr lang="en-US" altLang="ko-KR" sz="1800" i="1" dirty="0"/>
                  <a:t>a</a:t>
                </a:r>
                <a:r>
                  <a:rPr lang="en-US" altLang="ko-KR" sz="1800" dirty="0"/>
                  <a:t> can be derived as follows.</a:t>
                </a:r>
              </a:p>
              <a:p>
                <a:pPr lvl="1"/>
                <a:endParaRPr lang="en-US" altLang="ko-KR" sz="1800" dirty="0"/>
              </a:p>
              <a:p>
                <a:pPr lvl="1"/>
                <a:endParaRPr lang="ko-KR" altLang="en-US" sz="1800" dirty="0"/>
              </a:p>
              <a:p>
                <a:pPr lvl="1"/>
                <a:endParaRPr lang="en-US" altLang="ko-KR" sz="1800" dirty="0">
                  <a:latin typeface="Times New Roman" panose="02020603050405020304" pitchFamily="18" charset="0"/>
                  <a:ea typeface="맑은 고딕" panose="020B0503020000020004" pitchFamily="50" charset="-127"/>
                  <a:cs typeface="Times New Roman" panose="02020603050405020304" pitchFamily="18" charset="0"/>
                </a:endParaRPr>
              </a:p>
            </p:txBody>
          </p:sp>
        </mc:Choice>
        <mc:Fallback xmlns="">
          <p:sp>
            <p:nvSpPr>
              <p:cNvPr id="3" name="내용 개체 틀 2">
                <a:extLst>
                  <a:ext uri="{FF2B5EF4-FFF2-40B4-BE49-F238E27FC236}">
                    <a16:creationId xmlns:a16="http://schemas.microsoft.com/office/drawing/2014/main" id="{839CD874-49DC-44EB-D0ED-EBA7E1435782}"/>
                  </a:ext>
                </a:extLst>
              </p:cNvPr>
              <p:cNvSpPr>
                <a:spLocks noGrp="1" noRot="1" noChangeAspect="1" noMove="1" noResize="1" noEditPoints="1" noAdjustHandles="1" noChangeArrowheads="1" noChangeShapeType="1" noTextEdit="1"/>
              </p:cNvSpPr>
              <p:nvPr>
                <p:ph idx="1"/>
              </p:nvPr>
            </p:nvSpPr>
            <p:spPr>
              <a:blipFill>
                <a:blip r:embed="rId3"/>
                <a:stretch>
                  <a:fillRect l="-317" t="-692" r="-582"/>
                </a:stretch>
              </a:blipFill>
            </p:spPr>
            <p:txBody>
              <a:bodyPr/>
              <a:lstStyle/>
              <a:p>
                <a:r>
                  <a:rPr lang="ko-KR" altLang="en-US">
                    <a:noFill/>
                  </a:rPr>
                  <a:t> </a:t>
                </a:r>
              </a:p>
            </p:txBody>
          </p:sp>
        </mc:Fallback>
      </mc:AlternateContent>
      <p:sp>
        <p:nvSpPr>
          <p:cNvPr id="4" name="슬라이드 번호 개체 틀 3">
            <a:extLst>
              <a:ext uri="{FF2B5EF4-FFF2-40B4-BE49-F238E27FC236}">
                <a16:creationId xmlns:a16="http://schemas.microsoft.com/office/drawing/2014/main" id="{712D7BAD-CBC1-9348-A328-15A116BBC1F1}"/>
              </a:ext>
            </a:extLst>
          </p:cNvPr>
          <p:cNvSpPr>
            <a:spLocks noGrp="1"/>
          </p:cNvSpPr>
          <p:nvPr>
            <p:ph type="sldNum" sz="quarter" idx="12"/>
          </p:nvPr>
        </p:nvSpPr>
        <p:spPr/>
        <p:txBody>
          <a:bodyPr/>
          <a:lstStyle/>
          <a:p>
            <a:fld id="{519954A3-9DFD-4C44-94BA-B95130A3BA1C}" type="slidenum">
              <a:rPr lang="en-US" smtClean="0"/>
              <a:t>10</a:t>
            </a:fld>
            <a:endParaRPr lang="en-US" dirty="0"/>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D88BF5E4-B4B8-4003-8B98-7DEEAF7FDD77}"/>
                  </a:ext>
                </a:extLst>
              </p:cNvPr>
              <p:cNvSpPr txBox="1"/>
              <p:nvPr/>
            </p:nvSpPr>
            <p:spPr>
              <a:xfrm>
                <a:off x="6606860" y="2996323"/>
                <a:ext cx="3995057" cy="935449"/>
              </a:xfrm>
              <a:prstGeom prst="rect">
                <a:avLst/>
              </a:prstGeom>
              <a:noFill/>
            </p:spPr>
            <p:txBody>
              <a:bodyPr wrap="square">
                <a:spAutoFit/>
              </a:bodyPr>
              <a:lstStyle/>
              <a:p>
                <a14:m>
                  <m:oMath xmlns:m="http://schemas.openxmlformats.org/officeDocument/2006/math">
                    <m:r>
                      <a:rPr lang="en-US" altLang="ko-KR" b="0" i="1" smtClean="0">
                        <a:latin typeface="Cambria Math" panose="02040503050406030204" pitchFamily="18" charset="0"/>
                      </a:rPr>
                      <m:t>𝑃</m:t>
                    </m:r>
                    <m:d>
                      <m:dPr>
                        <m:ctrlPr>
                          <a:rPr lang="en-US" altLang="ko-KR" b="0" i="1" smtClean="0">
                            <a:latin typeface="Cambria Math" panose="02040503050406030204" pitchFamily="18" charset="0"/>
                          </a:rPr>
                        </m:ctrlPr>
                      </m:dPr>
                      <m:e>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𝐹</m:t>
                            </m:r>
                          </m:e>
                          <m:sub>
                            <m:r>
                              <a:rPr lang="en-US" altLang="ko-KR" b="0" i="1" smtClean="0">
                                <a:latin typeface="Cambria Math" panose="02040503050406030204" pitchFamily="18" charset="0"/>
                              </a:rPr>
                              <m:t>𝑁</m:t>
                            </m:r>
                          </m:sub>
                        </m:sSub>
                        <m:r>
                          <a:rPr lang="en-US" altLang="ko-KR" b="0" i="1" smtClean="0">
                            <a:latin typeface="Cambria Math" panose="02040503050406030204" pitchFamily="18" charset="0"/>
                            <a:ea typeface="Cambria Math" panose="02040503050406030204" pitchFamily="18" charset="0"/>
                          </a:rPr>
                          <m:t>∩</m:t>
                        </m:r>
                        <m:sSub>
                          <m:sSubPr>
                            <m:ctrlPr>
                              <a:rPr lang="en-US" altLang="ko-KR" b="0" i="1" smtClean="0">
                                <a:latin typeface="Cambria Math" panose="02040503050406030204" pitchFamily="18" charset="0"/>
                                <a:ea typeface="Cambria Math" panose="02040503050406030204" pitchFamily="18" charset="0"/>
                              </a:rPr>
                            </m:ctrlPr>
                          </m:sSubPr>
                          <m:e>
                            <m:r>
                              <a:rPr lang="en-US" altLang="ko-KR" b="0" i="1" smtClean="0">
                                <a:latin typeface="Cambria Math" panose="02040503050406030204" pitchFamily="18" charset="0"/>
                                <a:ea typeface="Cambria Math" panose="02040503050406030204" pitchFamily="18" charset="0"/>
                              </a:rPr>
                              <m:t>𝐹</m:t>
                            </m:r>
                          </m:e>
                          <m:sub>
                            <m:r>
                              <a:rPr lang="en-US" altLang="ko-KR" b="0" i="1" smtClean="0">
                                <a:latin typeface="Cambria Math" panose="02040503050406030204" pitchFamily="18" charset="0"/>
                                <a:ea typeface="Cambria Math" panose="02040503050406030204" pitchFamily="18" charset="0"/>
                              </a:rPr>
                              <m:t>𝑁</m:t>
                            </m:r>
                            <m:r>
                              <a:rPr lang="en-US" altLang="ko-KR" b="0" i="1" smtClean="0">
                                <a:latin typeface="Cambria Math" panose="02040503050406030204" pitchFamily="18" charset="0"/>
                                <a:ea typeface="Cambria Math" panose="02040503050406030204" pitchFamily="18" charset="0"/>
                              </a:rPr>
                              <m:t>−1</m:t>
                            </m:r>
                          </m:sub>
                        </m:sSub>
                      </m:e>
                    </m:d>
                    <m:r>
                      <a:rPr lang="en-US" altLang="ko-KR" b="0" i="1" smtClean="0">
                        <a:latin typeface="Cambria Math" panose="02040503050406030204" pitchFamily="18" charset="0"/>
                      </a:rPr>
                      <m:t>=</m:t>
                    </m:r>
                    <m:f>
                      <m:fPr>
                        <m:ctrlPr>
                          <a:rPr lang="en-US" altLang="ko-KR" b="0" i="1" smtClean="0">
                            <a:latin typeface="Cambria Math" panose="02040503050406030204" pitchFamily="18" charset="0"/>
                          </a:rPr>
                        </m:ctrlPr>
                      </m:fPr>
                      <m:num>
                        <m:r>
                          <a:rPr lang="en-US" altLang="ko-KR" b="0" i="1" smtClean="0">
                            <a:latin typeface="Cambria Math" panose="02040503050406030204" pitchFamily="18" charset="0"/>
                          </a:rPr>
                          <m:t>𝑚</m:t>
                        </m:r>
                      </m:num>
                      <m:den>
                        <m:r>
                          <a:rPr lang="en-US" altLang="ko-KR" b="0" i="1" smtClean="0">
                            <a:latin typeface="Cambria Math" panose="02040503050406030204" pitchFamily="18" charset="0"/>
                          </a:rPr>
                          <m:t>𝑠</m:t>
                        </m:r>
                      </m:den>
                    </m:f>
                  </m:oMath>
                </a14:m>
                <a:r>
                  <a:rPr lang="en-US" altLang="ko-KR" dirty="0"/>
                  <a:t>, </a:t>
                </a:r>
              </a:p>
              <a:p>
                <a:pPr/>
                <a14:m>
                  <m:oMathPara xmlns:m="http://schemas.openxmlformats.org/officeDocument/2006/math">
                    <m:oMathParaPr>
                      <m:jc m:val="left"/>
                    </m:oMathParaPr>
                    <m:oMath xmlns:m="http://schemas.openxmlformats.org/officeDocument/2006/math">
                      <m:r>
                        <a:rPr lang="en-US" altLang="ko-KR" i="1">
                          <a:latin typeface="Cambria Math" panose="02040503050406030204" pitchFamily="18" charset="0"/>
                        </a:rPr>
                        <m:t>𝑃</m:t>
                      </m:r>
                      <m:d>
                        <m:dPr>
                          <m:ctrlPr>
                            <a:rPr lang="en-US" altLang="ko-KR" i="1">
                              <a:latin typeface="Cambria Math" panose="02040503050406030204" pitchFamily="18" charset="0"/>
                            </a:rPr>
                          </m:ctrlPr>
                        </m:dPr>
                        <m:e>
                          <m:sSub>
                            <m:sSubPr>
                              <m:ctrlPr>
                                <a:rPr lang="en-US" altLang="ko-KR" i="1">
                                  <a:latin typeface="Cambria Math" panose="02040503050406030204" pitchFamily="18" charset="0"/>
                                </a:rPr>
                              </m:ctrlPr>
                            </m:sSubPr>
                            <m:e>
                              <m:r>
                                <a:rPr lang="en-US" altLang="ko-KR" i="1">
                                  <a:latin typeface="Cambria Math" panose="02040503050406030204" pitchFamily="18" charset="0"/>
                                </a:rPr>
                                <m:t>𝐹</m:t>
                              </m:r>
                            </m:e>
                            <m:sub>
                              <m:r>
                                <a:rPr lang="en-US" altLang="ko-KR" i="1">
                                  <a:latin typeface="Cambria Math" panose="02040503050406030204" pitchFamily="18" charset="0"/>
                                </a:rPr>
                                <m:t>𝑁</m:t>
                              </m:r>
                              <m:r>
                                <a:rPr lang="en-US" altLang="ko-KR" i="1">
                                  <a:latin typeface="Cambria Math" panose="02040503050406030204" pitchFamily="18" charset="0"/>
                                </a:rPr>
                                <m:t>−1</m:t>
                              </m:r>
                            </m:sub>
                          </m:sSub>
                        </m:e>
                      </m:d>
                      <m:r>
                        <a:rPr lang="en-US" altLang="ko-KR" b="0" i="1" smtClean="0">
                          <a:latin typeface="Cambria Math" panose="02040503050406030204" pitchFamily="18" charset="0"/>
                        </a:rPr>
                        <m:t>=</m:t>
                      </m:r>
                      <m:f>
                        <m:fPr>
                          <m:ctrlPr>
                            <a:rPr lang="en-US" altLang="ko-KR" b="0" i="1" smtClean="0">
                              <a:latin typeface="Cambria Math" panose="02040503050406030204" pitchFamily="18" charset="0"/>
                            </a:rPr>
                          </m:ctrlPr>
                        </m:fPr>
                        <m:num>
                          <m:r>
                            <a:rPr lang="en-US" altLang="ko-KR" b="0" i="1" smtClean="0">
                              <a:latin typeface="Cambria Math" panose="02040503050406030204" pitchFamily="18" charset="0"/>
                            </a:rPr>
                            <m:t>𝑤</m:t>
                          </m:r>
                        </m:num>
                        <m:den>
                          <m:r>
                            <a:rPr lang="en-US" altLang="ko-KR" b="0" i="1" smtClean="0">
                              <a:latin typeface="Cambria Math" panose="02040503050406030204" pitchFamily="18" charset="0"/>
                            </a:rPr>
                            <m:t>𝑠</m:t>
                          </m:r>
                        </m:den>
                      </m:f>
                    </m:oMath>
                  </m:oMathPara>
                </a14:m>
                <a:endParaRPr lang="ko-KR" altLang="en-US" dirty="0"/>
              </a:p>
            </p:txBody>
          </p:sp>
        </mc:Choice>
        <mc:Fallback xmlns="">
          <p:sp>
            <p:nvSpPr>
              <p:cNvPr id="11" name="TextBox 10">
                <a:extLst>
                  <a:ext uri="{FF2B5EF4-FFF2-40B4-BE49-F238E27FC236}">
                    <a16:creationId xmlns:a16="http://schemas.microsoft.com/office/drawing/2014/main" id="{D88BF5E4-B4B8-4003-8B98-7DEEAF7FDD77}"/>
                  </a:ext>
                </a:extLst>
              </p:cNvPr>
              <p:cNvSpPr txBox="1">
                <a:spLocks noRot="1" noChangeAspect="1" noMove="1" noResize="1" noEditPoints="1" noAdjustHandles="1" noChangeArrowheads="1" noChangeShapeType="1" noTextEdit="1"/>
              </p:cNvSpPr>
              <p:nvPr/>
            </p:nvSpPr>
            <p:spPr>
              <a:xfrm>
                <a:off x="6606860" y="2996323"/>
                <a:ext cx="3995057" cy="935449"/>
              </a:xfrm>
              <a:prstGeom prst="rect">
                <a:avLst/>
              </a:prstGeom>
              <a:blipFill>
                <a:blip r:embed="rId4"/>
                <a:stretch>
                  <a:fillRect t="-1307"/>
                </a:stretch>
              </a:blipFill>
            </p:spPr>
            <p:txBody>
              <a:bodyPr/>
              <a:lstStyle/>
              <a:p>
                <a:r>
                  <a:rPr lang="ko-KR" altLang="en-US">
                    <a:noFill/>
                  </a:rPr>
                  <a:t> </a:t>
                </a:r>
              </a:p>
            </p:txBody>
          </p:sp>
        </mc:Fallback>
      </mc:AlternateContent>
      <p:grpSp>
        <p:nvGrpSpPr>
          <p:cNvPr id="8" name="그룹 7">
            <a:extLst>
              <a:ext uri="{FF2B5EF4-FFF2-40B4-BE49-F238E27FC236}">
                <a16:creationId xmlns:a16="http://schemas.microsoft.com/office/drawing/2014/main" id="{E5CBB83D-4A5C-4546-9B77-49BE09F4A864}"/>
              </a:ext>
            </a:extLst>
          </p:cNvPr>
          <p:cNvGrpSpPr/>
          <p:nvPr/>
        </p:nvGrpSpPr>
        <p:grpSpPr>
          <a:xfrm>
            <a:off x="2132166" y="2483483"/>
            <a:ext cx="3218162" cy="1591798"/>
            <a:chOff x="2234026" y="2426063"/>
            <a:chExt cx="3218162" cy="1591798"/>
          </a:xfrm>
        </p:grpSpPr>
        <p:sp>
          <p:nvSpPr>
            <p:cNvPr id="6" name="타원 5">
              <a:extLst>
                <a:ext uri="{FF2B5EF4-FFF2-40B4-BE49-F238E27FC236}">
                  <a16:creationId xmlns:a16="http://schemas.microsoft.com/office/drawing/2014/main" id="{0B86F7AC-7295-4518-A10B-3853E031AC05}"/>
                </a:ext>
              </a:extLst>
            </p:cNvPr>
            <p:cNvSpPr/>
            <p:nvPr/>
          </p:nvSpPr>
          <p:spPr>
            <a:xfrm>
              <a:off x="2234026" y="2795395"/>
              <a:ext cx="2101516" cy="1222466"/>
            </a:xfrm>
            <a:prstGeom prst="ellipse">
              <a:avLst/>
            </a:prstGeom>
            <a:solidFill>
              <a:srgbClr val="C00000">
                <a:alpha val="19000"/>
              </a:srgbClr>
            </a:solid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타원 8">
              <a:extLst>
                <a:ext uri="{FF2B5EF4-FFF2-40B4-BE49-F238E27FC236}">
                  <a16:creationId xmlns:a16="http://schemas.microsoft.com/office/drawing/2014/main" id="{2AC78BA4-9479-4ECF-9288-8B258ECE459A}"/>
                </a:ext>
              </a:extLst>
            </p:cNvPr>
            <p:cNvSpPr/>
            <p:nvPr/>
          </p:nvSpPr>
          <p:spPr>
            <a:xfrm>
              <a:off x="3350672" y="2795395"/>
              <a:ext cx="2101516" cy="1222466"/>
            </a:xfrm>
            <a:prstGeom prst="ellipse">
              <a:avLst/>
            </a:prstGeom>
            <a:solidFill>
              <a:srgbClr val="0070C0">
                <a:alpha val="20000"/>
              </a:srgbClr>
            </a:solid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7" name="TextBox 6">
              <a:extLst>
                <a:ext uri="{FF2B5EF4-FFF2-40B4-BE49-F238E27FC236}">
                  <a16:creationId xmlns:a16="http://schemas.microsoft.com/office/drawing/2014/main" id="{D1016F78-F460-439B-A183-6F4AE2F81F8A}"/>
                </a:ext>
              </a:extLst>
            </p:cNvPr>
            <p:cNvSpPr txBox="1"/>
            <p:nvPr/>
          </p:nvSpPr>
          <p:spPr>
            <a:xfrm>
              <a:off x="4330053" y="2426063"/>
              <a:ext cx="423514" cy="369332"/>
            </a:xfrm>
            <a:prstGeom prst="rect">
              <a:avLst/>
            </a:prstGeom>
            <a:noFill/>
          </p:spPr>
          <p:txBody>
            <a:bodyPr wrap="none" rtlCol="0">
              <a:spAutoFit/>
            </a:bodyPr>
            <a:lstStyle/>
            <a:p>
              <a:r>
                <a:rPr lang="en-US" altLang="ko-KR" dirty="0">
                  <a:latin typeface="Times New Roman" panose="02020603050405020304" pitchFamily="18" charset="0"/>
                  <a:cs typeface="Times New Roman" panose="02020603050405020304" pitchFamily="18" charset="0"/>
                </a:rPr>
                <a:t>F</a:t>
              </a:r>
              <a:r>
                <a:rPr lang="en-US" altLang="ko-KR" baseline="-25000" dirty="0">
                  <a:latin typeface="Times New Roman" panose="02020603050405020304" pitchFamily="18" charset="0"/>
                  <a:cs typeface="Times New Roman" panose="02020603050405020304" pitchFamily="18" charset="0"/>
                </a:rPr>
                <a:t>N</a:t>
              </a:r>
              <a:endParaRPr lang="ko-KR" altLang="en-US" baseline="-25000"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CBF7A59B-895F-4351-B943-D0218E0CE461}"/>
                </a:ext>
              </a:extLst>
            </p:cNvPr>
            <p:cNvSpPr txBox="1"/>
            <p:nvPr/>
          </p:nvSpPr>
          <p:spPr>
            <a:xfrm>
              <a:off x="2922076" y="2426063"/>
              <a:ext cx="551754" cy="369332"/>
            </a:xfrm>
            <a:prstGeom prst="rect">
              <a:avLst/>
            </a:prstGeom>
            <a:noFill/>
          </p:spPr>
          <p:txBody>
            <a:bodyPr wrap="none" rtlCol="0">
              <a:spAutoFit/>
            </a:bodyPr>
            <a:lstStyle/>
            <a:p>
              <a:r>
                <a:rPr lang="en-US" altLang="ko-KR" dirty="0">
                  <a:latin typeface="Times New Roman" panose="02020603050405020304" pitchFamily="18" charset="0"/>
                  <a:cs typeface="Times New Roman" panose="02020603050405020304" pitchFamily="18" charset="0"/>
                </a:rPr>
                <a:t>F</a:t>
              </a:r>
              <a:r>
                <a:rPr lang="en-US" altLang="ko-KR" baseline="-25000" dirty="0">
                  <a:latin typeface="Times New Roman" panose="02020603050405020304" pitchFamily="18" charset="0"/>
                  <a:cs typeface="Times New Roman" panose="02020603050405020304" pitchFamily="18" charset="0"/>
                </a:rPr>
                <a:t>N-1</a:t>
              </a:r>
              <a:endParaRPr lang="ko-KR" altLang="en-US" baseline="-25000" dirty="0">
                <a:latin typeface="Times New Roman" panose="02020603050405020304" pitchFamily="18" charset="0"/>
                <a:cs typeface="Times New Roman" panose="02020603050405020304" pitchFamily="18" charset="0"/>
              </a:endParaRPr>
            </a:p>
          </p:txBody>
        </p:sp>
      </p:grpSp>
      <p:sp>
        <p:nvSpPr>
          <p:cNvPr id="10" name="TextBox 9">
            <a:extLst>
              <a:ext uri="{FF2B5EF4-FFF2-40B4-BE49-F238E27FC236}">
                <a16:creationId xmlns:a16="http://schemas.microsoft.com/office/drawing/2014/main" id="{22F473DA-C47B-45EC-A748-2F7ACC243D32}"/>
              </a:ext>
            </a:extLst>
          </p:cNvPr>
          <p:cNvSpPr txBox="1"/>
          <p:nvPr/>
        </p:nvSpPr>
        <p:spPr>
          <a:xfrm>
            <a:off x="3568272" y="3175795"/>
            <a:ext cx="366407" cy="461665"/>
          </a:xfrm>
          <a:prstGeom prst="rect">
            <a:avLst/>
          </a:prstGeom>
          <a:noFill/>
        </p:spPr>
        <p:txBody>
          <a:bodyPr wrap="square" rtlCol="0">
            <a:spAutoFit/>
          </a:bodyPr>
          <a:lstStyle/>
          <a:p>
            <a:r>
              <a:rPr lang="en-US" altLang="ko-KR" sz="2400" b="1" i="1" dirty="0">
                <a:latin typeface="Times New Roman" panose="02020603050405020304" pitchFamily="18" charset="0"/>
                <a:cs typeface="Times New Roman" panose="02020603050405020304" pitchFamily="18" charset="0"/>
              </a:rPr>
              <a:t>m</a:t>
            </a:r>
            <a:endParaRPr lang="ko-KR" altLang="en-US" sz="2400" b="1" i="1"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D24429B3-23C0-47A4-8F84-EEB0EFE1A220}"/>
              </a:ext>
            </a:extLst>
          </p:cNvPr>
          <p:cNvSpPr txBox="1"/>
          <p:nvPr/>
        </p:nvSpPr>
        <p:spPr>
          <a:xfrm>
            <a:off x="2668107" y="3168065"/>
            <a:ext cx="366407" cy="461665"/>
          </a:xfrm>
          <a:prstGeom prst="rect">
            <a:avLst/>
          </a:prstGeom>
          <a:noFill/>
        </p:spPr>
        <p:txBody>
          <a:bodyPr wrap="square" rtlCol="0">
            <a:spAutoFit/>
          </a:bodyPr>
          <a:lstStyle/>
          <a:p>
            <a:r>
              <a:rPr lang="en-US" altLang="ko-KR" sz="2400" b="1" i="1" dirty="0">
                <a:latin typeface="Times New Roman" panose="02020603050405020304" pitchFamily="18" charset="0"/>
                <a:cs typeface="Times New Roman" panose="02020603050405020304" pitchFamily="18" charset="0"/>
              </a:rPr>
              <a:t>w</a:t>
            </a:r>
            <a:endParaRPr lang="ko-KR" altLang="en-US" sz="2400" b="1" i="1" dirty="0">
              <a:latin typeface="Times New Roman" panose="02020603050405020304" pitchFamily="18" charset="0"/>
              <a:cs typeface="Times New Roman" panose="02020603050405020304" pitchFamily="18" charset="0"/>
            </a:endParaRPr>
          </a:p>
        </p:txBody>
      </p:sp>
      <p:sp>
        <p:nvSpPr>
          <p:cNvPr id="18" name="자유형: 도형 17">
            <a:extLst>
              <a:ext uri="{FF2B5EF4-FFF2-40B4-BE49-F238E27FC236}">
                <a16:creationId xmlns:a16="http://schemas.microsoft.com/office/drawing/2014/main" id="{11573792-9A18-4670-A7E7-82418F295DD6}"/>
              </a:ext>
            </a:extLst>
          </p:cNvPr>
          <p:cNvSpPr/>
          <p:nvPr/>
        </p:nvSpPr>
        <p:spPr>
          <a:xfrm>
            <a:off x="2054512" y="2808434"/>
            <a:ext cx="3383762" cy="1282890"/>
          </a:xfrm>
          <a:custGeom>
            <a:avLst/>
            <a:gdLst>
              <a:gd name="connsiteX0" fmla="*/ 1050758 w 3218162"/>
              <a:gd name="connsiteY0" fmla="*/ 0 h 1222466"/>
              <a:gd name="connsiteX1" fmla="*/ 1459761 w 3218162"/>
              <a:gd name="connsiteY1" fmla="*/ 48034 h 1222466"/>
              <a:gd name="connsiteX2" fmla="*/ 1609081 w 3218162"/>
              <a:gd name="connsiteY2" fmla="*/ 95180 h 1222466"/>
              <a:gd name="connsiteX3" fmla="*/ 1758402 w 3218162"/>
              <a:gd name="connsiteY3" fmla="*/ 48034 h 1222466"/>
              <a:gd name="connsiteX4" fmla="*/ 2167404 w 3218162"/>
              <a:gd name="connsiteY4" fmla="*/ 0 h 1222466"/>
              <a:gd name="connsiteX5" fmla="*/ 3218162 w 3218162"/>
              <a:gd name="connsiteY5" fmla="*/ 611233 h 1222466"/>
              <a:gd name="connsiteX6" fmla="*/ 2167404 w 3218162"/>
              <a:gd name="connsiteY6" fmla="*/ 1222466 h 1222466"/>
              <a:gd name="connsiteX7" fmla="*/ 1758402 w 3218162"/>
              <a:gd name="connsiteY7" fmla="*/ 1174433 h 1222466"/>
              <a:gd name="connsiteX8" fmla="*/ 1609081 w 3218162"/>
              <a:gd name="connsiteY8" fmla="*/ 1127286 h 1222466"/>
              <a:gd name="connsiteX9" fmla="*/ 1459761 w 3218162"/>
              <a:gd name="connsiteY9" fmla="*/ 1174433 h 1222466"/>
              <a:gd name="connsiteX10" fmla="*/ 1050758 w 3218162"/>
              <a:gd name="connsiteY10" fmla="*/ 1222466 h 1222466"/>
              <a:gd name="connsiteX11" fmla="*/ 0 w 3218162"/>
              <a:gd name="connsiteY11" fmla="*/ 611233 h 1222466"/>
              <a:gd name="connsiteX12" fmla="*/ 1050758 w 3218162"/>
              <a:gd name="connsiteY12" fmla="*/ 0 h 1222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18162" h="1222466">
                <a:moveTo>
                  <a:pt x="1050758" y="0"/>
                </a:moveTo>
                <a:cubicBezTo>
                  <a:pt x="1195838" y="0"/>
                  <a:pt x="1334050" y="17104"/>
                  <a:pt x="1459761" y="48034"/>
                </a:cubicBezTo>
                <a:lnTo>
                  <a:pt x="1609081" y="95180"/>
                </a:lnTo>
                <a:lnTo>
                  <a:pt x="1758402" y="48034"/>
                </a:lnTo>
                <a:cubicBezTo>
                  <a:pt x="1884113" y="17104"/>
                  <a:pt x="2022325" y="0"/>
                  <a:pt x="2167404" y="0"/>
                </a:cubicBezTo>
                <a:cubicBezTo>
                  <a:pt x="2747722" y="0"/>
                  <a:pt x="3218162" y="273658"/>
                  <a:pt x="3218162" y="611233"/>
                </a:cubicBezTo>
                <a:cubicBezTo>
                  <a:pt x="3218162" y="948808"/>
                  <a:pt x="2747722" y="1222466"/>
                  <a:pt x="2167404" y="1222466"/>
                </a:cubicBezTo>
                <a:cubicBezTo>
                  <a:pt x="2022325" y="1222466"/>
                  <a:pt x="1884113" y="1205363"/>
                  <a:pt x="1758402" y="1174433"/>
                </a:cubicBezTo>
                <a:lnTo>
                  <a:pt x="1609081" y="1127286"/>
                </a:lnTo>
                <a:lnTo>
                  <a:pt x="1459761" y="1174433"/>
                </a:lnTo>
                <a:cubicBezTo>
                  <a:pt x="1334050" y="1205363"/>
                  <a:pt x="1195838" y="1222466"/>
                  <a:pt x="1050758" y="1222466"/>
                </a:cubicBezTo>
                <a:cubicBezTo>
                  <a:pt x="470440" y="1222466"/>
                  <a:pt x="0" y="948808"/>
                  <a:pt x="0" y="611233"/>
                </a:cubicBezTo>
                <a:cubicBezTo>
                  <a:pt x="0" y="273658"/>
                  <a:pt x="470440" y="0"/>
                  <a:pt x="1050758" y="0"/>
                </a:cubicBezTo>
                <a:close/>
              </a:path>
            </a:pathLst>
          </a:cu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cxnSp>
        <p:nvCxnSpPr>
          <p:cNvPr id="20" name="직선 화살표 연결선 19">
            <a:extLst>
              <a:ext uri="{FF2B5EF4-FFF2-40B4-BE49-F238E27FC236}">
                <a16:creationId xmlns:a16="http://schemas.microsoft.com/office/drawing/2014/main" id="{952376D1-EFBB-4439-8630-F4F7A5581633}"/>
              </a:ext>
            </a:extLst>
          </p:cNvPr>
          <p:cNvCxnSpPr>
            <a:cxnSpLocks/>
            <a:endCxn id="21" idx="1"/>
          </p:cNvCxnSpPr>
          <p:nvPr/>
        </p:nvCxnSpPr>
        <p:spPr>
          <a:xfrm>
            <a:off x="4989095" y="4000870"/>
            <a:ext cx="38857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1C15A953-40D1-4211-989B-5560E1731D7C}"/>
              </a:ext>
            </a:extLst>
          </p:cNvPr>
          <p:cNvSpPr txBox="1"/>
          <p:nvPr/>
        </p:nvSpPr>
        <p:spPr>
          <a:xfrm>
            <a:off x="5377666" y="3770037"/>
            <a:ext cx="366407" cy="461665"/>
          </a:xfrm>
          <a:prstGeom prst="rect">
            <a:avLst/>
          </a:prstGeom>
          <a:noFill/>
          <a:ln w="38100">
            <a:solidFill>
              <a:srgbClr val="C00000"/>
            </a:solidFill>
          </a:ln>
        </p:spPr>
        <p:txBody>
          <a:bodyPr wrap="square" rtlCol="0">
            <a:spAutoFit/>
          </a:bodyPr>
          <a:lstStyle/>
          <a:p>
            <a:r>
              <a:rPr lang="en-US" altLang="ko-KR" sz="2400" b="1" i="1" dirty="0">
                <a:latin typeface="Times New Roman" panose="02020603050405020304" pitchFamily="18" charset="0"/>
                <a:cs typeface="Times New Roman" panose="02020603050405020304" pitchFamily="18" charset="0"/>
              </a:rPr>
              <a:t>s</a:t>
            </a:r>
            <a:endParaRPr lang="ko-KR" altLang="en-US" sz="2400" b="1" i="1" dirty="0">
              <a:latin typeface="Times New Roman" panose="02020603050405020304" pitchFamily="18" charset="0"/>
              <a:cs typeface="Times New Roman" panose="02020603050405020304" pitchFamily="18" charset="0"/>
            </a:endParaRPr>
          </a:p>
        </p:txBody>
      </p:sp>
      <p:grpSp>
        <p:nvGrpSpPr>
          <p:cNvPr id="28" name="그룹 27">
            <a:extLst>
              <a:ext uri="{FF2B5EF4-FFF2-40B4-BE49-F238E27FC236}">
                <a16:creationId xmlns:a16="http://schemas.microsoft.com/office/drawing/2014/main" id="{13B410D6-2128-4192-B4F5-17918C809E0D}"/>
              </a:ext>
            </a:extLst>
          </p:cNvPr>
          <p:cNvGrpSpPr/>
          <p:nvPr/>
        </p:nvGrpSpPr>
        <p:grpSpPr>
          <a:xfrm>
            <a:off x="1628537" y="5064834"/>
            <a:ext cx="8934926" cy="901964"/>
            <a:chOff x="1172172" y="5016708"/>
            <a:chExt cx="8934926" cy="901964"/>
          </a:xfrm>
        </p:grpSpPr>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E6563111-0169-40BA-AFD9-D08D098561C9}"/>
                    </a:ext>
                  </a:extLst>
                </p:cNvPr>
                <p:cNvSpPr txBox="1"/>
                <p:nvPr/>
              </p:nvSpPr>
              <p:spPr>
                <a:xfrm>
                  <a:off x="8134181" y="5153934"/>
                  <a:ext cx="1972917" cy="685765"/>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r>
                          <a:rPr lang="en-US" altLang="ko-KR" b="0" i="1" smtClean="0">
                            <a:latin typeface="Cambria Math" panose="02040503050406030204" pitchFamily="18" charset="0"/>
                          </a:rPr>
                          <m:t>𝑎</m:t>
                        </m:r>
                        <m:r>
                          <a:rPr lang="en-US" altLang="ko-KR" b="0" i="1" smtClean="0">
                            <a:latin typeface="Cambria Math" panose="02040503050406030204" pitchFamily="18" charset="0"/>
                          </a:rPr>
                          <m:t>=</m:t>
                        </m:r>
                        <m:f>
                          <m:fPr>
                            <m:ctrlPr>
                              <a:rPr lang="en-US" altLang="ko-KR" b="0" i="1" smtClean="0">
                                <a:latin typeface="Cambria Math" panose="02040503050406030204" pitchFamily="18" charset="0"/>
                              </a:rPr>
                            </m:ctrlPr>
                          </m:fPr>
                          <m:num>
                            <m:r>
                              <a:rPr lang="en-US" altLang="ko-KR" b="0" i="1" smtClean="0">
                                <a:latin typeface="Cambria Math" panose="02040503050406030204" pitchFamily="18" charset="0"/>
                              </a:rPr>
                              <m:t>100(</m:t>
                            </m:r>
                            <m:r>
                              <a:rPr lang="en-US" altLang="ko-KR" b="0" i="1" smtClean="0">
                                <a:latin typeface="Cambria Math" panose="02040503050406030204" pitchFamily="18" charset="0"/>
                              </a:rPr>
                              <m:t>𝑚</m:t>
                            </m:r>
                            <m:r>
                              <a:rPr lang="en-US" altLang="ko-KR" b="0" i="1" smtClean="0">
                                <a:latin typeface="Cambria Math" panose="02040503050406030204" pitchFamily="18" charset="0"/>
                              </a:rPr>
                              <m:t>−</m:t>
                            </m:r>
                            <m:r>
                              <a:rPr lang="en-US" altLang="ko-KR" b="0" i="1" smtClean="0">
                                <a:latin typeface="Cambria Math" panose="02040503050406030204" pitchFamily="18" charset="0"/>
                              </a:rPr>
                              <m:t>𝑤𝑘</m:t>
                            </m:r>
                            <m:r>
                              <a:rPr lang="en-US" altLang="ko-KR" b="0" i="1" smtClean="0">
                                <a:latin typeface="Cambria Math" panose="02040503050406030204" pitchFamily="18" charset="0"/>
                              </a:rPr>
                              <m:t>)</m:t>
                            </m:r>
                          </m:num>
                          <m:den>
                            <m:r>
                              <a:rPr lang="en-US" altLang="ko-KR" b="0" i="1" smtClean="0">
                                <a:latin typeface="Cambria Math" panose="02040503050406030204" pitchFamily="18" charset="0"/>
                              </a:rPr>
                              <m:t>𝑤</m:t>
                            </m:r>
                            <m:r>
                              <a:rPr lang="en-US" altLang="ko-KR" b="0" i="1" smtClean="0">
                                <a:latin typeface="Cambria Math" panose="02040503050406030204" pitchFamily="18" charset="0"/>
                              </a:rPr>
                              <m:t>(1−</m:t>
                            </m:r>
                            <m:r>
                              <a:rPr lang="en-US" altLang="ko-KR" b="0" i="1" smtClean="0">
                                <a:latin typeface="Cambria Math" panose="02040503050406030204" pitchFamily="18" charset="0"/>
                              </a:rPr>
                              <m:t>𝑘</m:t>
                            </m:r>
                            <m:r>
                              <a:rPr lang="en-US" altLang="ko-KR" b="0" i="1" smtClean="0">
                                <a:latin typeface="Cambria Math" panose="02040503050406030204" pitchFamily="18" charset="0"/>
                              </a:rPr>
                              <m:t>)</m:t>
                            </m:r>
                          </m:den>
                        </m:f>
                      </m:oMath>
                    </m:oMathPara>
                  </a14:m>
                  <a:endParaRPr lang="ko-KR" altLang="en-US" dirty="0"/>
                </a:p>
              </p:txBody>
            </p:sp>
          </mc:Choice>
          <mc:Fallback xmlns="">
            <p:sp>
              <p:nvSpPr>
                <p:cNvPr id="12" name="TextBox 11">
                  <a:extLst>
                    <a:ext uri="{FF2B5EF4-FFF2-40B4-BE49-F238E27FC236}">
                      <a16:creationId xmlns:a16="http://schemas.microsoft.com/office/drawing/2014/main" id="{E6563111-0169-40BA-AFD9-D08D098561C9}"/>
                    </a:ext>
                  </a:extLst>
                </p:cNvPr>
                <p:cNvSpPr txBox="1">
                  <a:spLocks noRot="1" noChangeAspect="1" noMove="1" noResize="1" noEditPoints="1" noAdjustHandles="1" noChangeArrowheads="1" noChangeShapeType="1" noTextEdit="1"/>
                </p:cNvSpPr>
                <p:nvPr/>
              </p:nvSpPr>
              <p:spPr>
                <a:xfrm>
                  <a:off x="8134181" y="5153934"/>
                  <a:ext cx="1972917" cy="685765"/>
                </a:xfrm>
                <a:prstGeom prst="rect">
                  <a:avLst/>
                </a:prstGeom>
                <a:blipFill>
                  <a:blip r:embed="rId5"/>
                  <a:stretch>
                    <a:fillRect/>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4C1E2F55-CF98-48ED-948F-0FC3DCEDF618}"/>
                    </a:ext>
                  </a:extLst>
                </p:cNvPr>
                <p:cNvSpPr txBox="1"/>
                <p:nvPr/>
              </p:nvSpPr>
              <p:spPr>
                <a:xfrm>
                  <a:off x="1172172" y="5153934"/>
                  <a:ext cx="6112042" cy="6857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ko-KR" i="1" smtClean="0">
                            <a:latin typeface="Cambria Math" panose="02040503050406030204" pitchFamily="18" charset="0"/>
                          </a:rPr>
                          <m:t>𝑃</m:t>
                        </m:r>
                        <m:d>
                          <m:dPr>
                            <m:ctrlPr>
                              <a:rPr lang="en-US" altLang="ko-KR" i="1">
                                <a:latin typeface="Cambria Math" panose="02040503050406030204" pitchFamily="18" charset="0"/>
                              </a:rPr>
                            </m:ctrlPr>
                          </m:dPr>
                          <m:e>
                            <m:sSub>
                              <m:sSubPr>
                                <m:ctrlPr>
                                  <a:rPr lang="en-US" altLang="ko-KR" i="1">
                                    <a:latin typeface="Cambria Math" panose="02040503050406030204" pitchFamily="18" charset="0"/>
                                  </a:rPr>
                                </m:ctrlPr>
                              </m:sSubPr>
                              <m:e>
                                <m:r>
                                  <a:rPr lang="en-US" altLang="ko-KR" i="1">
                                    <a:latin typeface="Cambria Math" panose="02040503050406030204" pitchFamily="18" charset="0"/>
                                  </a:rPr>
                                  <m:t>𝐹</m:t>
                                </m:r>
                              </m:e>
                              <m:sub>
                                <m:r>
                                  <a:rPr lang="en-US" altLang="ko-KR" i="1">
                                    <a:latin typeface="Cambria Math" panose="02040503050406030204" pitchFamily="18" charset="0"/>
                                  </a:rPr>
                                  <m:t>𝑁</m:t>
                                </m:r>
                              </m:sub>
                            </m:sSub>
                          </m:e>
                          <m:e>
                            <m:sSub>
                              <m:sSubPr>
                                <m:ctrlPr>
                                  <a:rPr lang="en-US" altLang="ko-KR" i="1">
                                    <a:latin typeface="Cambria Math" panose="02040503050406030204" pitchFamily="18" charset="0"/>
                                  </a:rPr>
                                </m:ctrlPr>
                              </m:sSubPr>
                              <m:e>
                                <m:r>
                                  <a:rPr lang="en-US" altLang="ko-KR" i="1">
                                    <a:latin typeface="Cambria Math" panose="02040503050406030204" pitchFamily="18" charset="0"/>
                                  </a:rPr>
                                  <m:t>𝐹</m:t>
                                </m:r>
                              </m:e>
                              <m:sub>
                                <m:r>
                                  <a:rPr lang="en-US" altLang="ko-KR" i="1">
                                    <a:latin typeface="Cambria Math" panose="02040503050406030204" pitchFamily="18" charset="0"/>
                                  </a:rPr>
                                  <m:t>𝑁</m:t>
                                </m:r>
                                <m:r>
                                  <a:rPr lang="en-US" altLang="ko-KR" i="1">
                                    <a:latin typeface="Cambria Math" panose="02040503050406030204" pitchFamily="18" charset="0"/>
                                  </a:rPr>
                                  <m:t>−1</m:t>
                                </m:r>
                              </m:sub>
                            </m:sSub>
                          </m:e>
                        </m:d>
                        <m:r>
                          <a:rPr lang="en-US" altLang="ko-KR" b="0" i="1" smtClean="0">
                            <a:latin typeface="Cambria Math" panose="02040503050406030204" pitchFamily="18" charset="0"/>
                          </a:rPr>
                          <m:t>=</m:t>
                        </m:r>
                        <m:f>
                          <m:fPr>
                            <m:ctrlPr>
                              <a:rPr lang="en-US" altLang="ko-KR" i="1" smtClean="0">
                                <a:latin typeface="Cambria Math" panose="02040503050406030204" pitchFamily="18" charset="0"/>
                              </a:rPr>
                            </m:ctrlPr>
                          </m:fPr>
                          <m:num>
                            <m:r>
                              <a:rPr lang="en-US" altLang="ko-KR" i="1">
                                <a:latin typeface="Cambria Math" panose="02040503050406030204" pitchFamily="18" charset="0"/>
                              </a:rPr>
                              <m:t>𝑃</m:t>
                            </m:r>
                            <m:r>
                              <a:rPr lang="en-US" altLang="ko-KR" i="1">
                                <a:latin typeface="Cambria Math" panose="02040503050406030204" pitchFamily="18" charset="0"/>
                              </a:rPr>
                              <m:t>(</m:t>
                            </m:r>
                            <m:sSub>
                              <m:sSubPr>
                                <m:ctrlPr>
                                  <a:rPr lang="en-US" altLang="ko-KR" i="1">
                                    <a:latin typeface="Cambria Math" panose="02040503050406030204" pitchFamily="18" charset="0"/>
                                  </a:rPr>
                                </m:ctrlPr>
                              </m:sSubPr>
                              <m:e>
                                <m:r>
                                  <a:rPr lang="en-US" altLang="ko-KR" i="1">
                                    <a:latin typeface="Cambria Math" panose="02040503050406030204" pitchFamily="18" charset="0"/>
                                  </a:rPr>
                                  <m:t>𝐹</m:t>
                                </m:r>
                              </m:e>
                              <m:sub>
                                <m:r>
                                  <a:rPr lang="en-US" altLang="ko-KR" i="1">
                                    <a:latin typeface="Cambria Math" panose="02040503050406030204" pitchFamily="18" charset="0"/>
                                  </a:rPr>
                                  <m:t>𝑁</m:t>
                                </m:r>
                              </m:sub>
                            </m:sSub>
                            <m:r>
                              <a:rPr lang="en-US" altLang="ko-KR" i="1">
                                <a:latin typeface="Cambria Math" panose="02040503050406030204" pitchFamily="18" charset="0"/>
                                <a:ea typeface="Cambria Math" panose="02040503050406030204" pitchFamily="18" charset="0"/>
                              </a:rPr>
                              <m:t>∩</m:t>
                            </m:r>
                            <m:sSub>
                              <m:sSubPr>
                                <m:ctrlPr>
                                  <a:rPr lang="en-US" altLang="ko-KR" i="1">
                                    <a:latin typeface="Cambria Math" panose="02040503050406030204" pitchFamily="18" charset="0"/>
                                    <a:ea typeface="Cambria Math" panose="02040503050406030204" pitchFamily="18" charset="0"/>
                                  </a:rPr>
                                </m:ctrlPr>
                              </m:sSubPr>
                              <m:e>
                                <m:r>
                                  <a:rPr lang="en-US" altLang="ko-KR" i="1">
                                    <a:latin typeface="Cambria Math" panose="02040503050406030204" pitchFamily="18" charset="0"/>
                                    <a:ea typeface="Cambria Math" panose="02040503050406030204" pitchFamily="18" charset="0"/>
                                  </a:rPr>
                                  <m:t>𝐹</m:t>
                                </m:r>
                              </m:e>
                              <m:sub>
                                <m:r>
                                  <a:rPr lang="en-US" altLang="ko-KR" i="1">
                                    <a:latin typeface="Cambria Math" panose="02040503050406030204" pitchFamily="18" charset="0"/>
                                    <a:ea typeface="Cambria Math" panose="02040503050406030204" pitchFamily="18" charset="0"/>
                                  </a:rPr>
                                  <m:t>𝑁</m:t>
                                </m:r>
                                <m:r>
                                  <a:rPr lang="en-US" altLang="ko-KR" i="1">
                                    <a:latin typeface="Cambria Math" panose="02040503050406030204" pitchFamily="18" charset="0"/>
                                    <a:ea typeface="Cambria Math" panose="02040503050406030204" pitchFamily="18" charset="0"/>
                                  </a:rPr>
                                  <m:t>−1</m:t>
                                </m:r>
                              </m:sub>
                            </m:sSub>
                            <m:r>
                              <a:rPr lang="en-US" altLang="ko-KR" i="1">
                                <a:latin typeface="Cambria Math" panose="02040503050406030204" pitchFamily="18" charset="0"/>
                              </a:rPr>
                              <m:t>)</m:t>
                            </m:r>
                          </m:num>
                          <m:den>
                            <m:r>
                              <a:rPr lang="en-US" altLang="ko-KR" i="1">
                                <a:latin typeface="Cambria Math" panose="02040503050406030204" pitchFamily="18" charset="0"/>
                              </a:rPr>
                              <m:t>𝑃</m:t>
                            </m:r>
                            <m:r>
                              <a:rPr lang="en-US" altLang="ko-KR" i="1">
                                <a:latin typeface="Cambria Math" panose="02040503050406030204" pitchFamily="18" charset="0"/>
                              </a:rPr>
                              <m:t>(</m:t>
                            </m:r>
                            <m:sSub>
                              <m:sSubPr>
                                <m:ctrlPr>
                                  <a:rPr lang="en-US" altLang="ko-KR" i="1">
                                    <a:latin typeface="Cambria Math" panose="02040503050406030204" pitchFamily="18" charset="0"/>
                                  </a:rPr>
                                </m:ctrlPr>
                              </m:sSubPr>
                              <m:e>
                                <m:r>
                                  <a:rPr lang="en-US" altLang="ko-KR" i="1">
                                    <a:latin typeface="Cambria Math" panose="02040503050406030204" pitchFamily="18" charset="0"/>
                                  </a:rPr>
                                  <m:t>𝐹</m:t>
                                </m:r>
                              </m:e>
                              <m:sub>
                                <m:r>
                                  <a:rPr lang="en-US" altLang="ko-KR" i="1">
                                    <a:latin typeface="Cambria Math" panose="02040503050406030204" pitchFamily="18" charset="0"/>
                                  </a:rPr>
                                  <m:t>𝑁</m:t>
                                </m:r>
                                <m:r>
                                  <a:rPr lang="en-US" altLang="ko-KR" i="1">
                                    <a:latin typeface="Cambria Math" panose="02040503050406030204" pitchFamily="18" charset="0"/>
                                  </a:rPr>
                                  <m:t>−1</m:t>
                                </m:r>
                              </m:sub>
                            </m:sSub>
                            <m:r>
                              <a:rPr lang="en-US" altLang="ko-KR" i="1">
                                <a:latin typeface="Cambria Math" panose="02040503050406030204" pitchFamily="18" charset="0"/>
                              </a:rPr>
                              <m:t>)</m:t>
                            </m:r>
                          </m:den>
                        </m:f>
                        <m:r>
                          <a:rPr lang="en-US" altLang="ko-KR" b="0" i="1" smtClean="0">
                            <a:latin typeface="Cambria Math" panose="02040503050406030204" pitchFamily="18" charset="0"/>
                          </a:rPr>
                          <m:t>=</m:t>
                        </m:r>
                        <m:f>
                          <m:fPr>
                            <m:ctrlPr>
                              <a:rPr lang="en-US" altLang="ko-KR" b="0" i="1" smtClean="0">
                                <a:latin typeface="Cambria Math" panose="02040503050406030204" pitchFamily="18" charset="0"/>
                              </a:rPr>
                            </m:ctrlPr>
                          </m:fPr>
                          <m:num>
                            <m:r>
                              <a:rPr lang="en-US" altLang="ko-KR" b="0" i="1" smtClean="0">
                                <a:latin typeface="Cambria Math" panose="02040503050406030204" pitchFamily="18" charset="0"/>
                              </a:rPr>
                              <m:t>𝑚</m:t>
                            </m:r>
                          </m:num>
                          <m:den>
                            <m:r>
                              <a:rPr lang="en-US" altLang="ko-KR" b="0" i="1" smtClean="0">
                                <a:latin typeface="Cambria Math" panose="02040503050406030204" pitchFamily="18" charset="0"/>
                              </a:rPr>
                              <m:t>𝑤</m:t>
                            </m:r>
                          </m:den>
                        </m:f>
                        <m:r>
                          <a:rPr lang="en-US" altLang="ko-KR" b="0" i="1" smtClean="0">
                            <a:latin typeface="Cambria Math" panose="02040503050406030204" pitchFamily="18" charset="0"/>
                          </a:rPr>
                          <m:t>=</m:t>
                        </m:r>
                        <m:f>
                          <m:fPr>
                            <m:ctrlPr>
                              <a:rPr lang="en-US" altLang="ko-KR" i="1">
                                <a:latin typeface="Cambria Math" panose="02040503050406030204" pitchFamily="18" charset="0"/>
                              </a:rPr>
                            </m:ctrlPr>
                          </m:fPr>
                          <m:num>
                            <m:r>
                              <a:rPr lang="en-US" altLang="ko-KR" i="1">
                                <a:latin typeface="Cambria Math" panose="02040503050406030204" pitchFamily="18" charset="0"/>
                              </a:rPr>
                              <m:t>𝑎</m:t>
                            </m:r>
                            <m:r>
                              <a:rPr lang="en-US" altLang="ko-KR" i="1">
                                <a:latin typeface="Cambria Math" panose="02040503050406030204" pitchFamily="18" charset="0"/>
                              </a:rPr>
                              <m:t>+(100−</m:t>
                            </m:r>
                            <m:r>
                              <a:rPr lang="en-US" altLang="ko-KR" i="1">
                                <a:latin typeface="Cambria Math" panose="02040503050406030204" pitchFamily="18" charset="0"/>
                              </a:rPr>
                              <m:t>𝑎</m:t>
                            </m:r>
                            <m:r>
                              <a:rPr lang="en-US" altLang="ko-KR" i="1">
                                <a:latin typeface="Cambria Math" panose="02040503050406030204" pitchFamily="18" charset="0"/>
                              </a:rPr>
                              <m:t>)×</m:t>
                            </m:r>
                            <m:r>
                              <a:rPr lang="en-US" altLang="ko-KR" i="1">
                                <a:latin typeface="Cambria Math" panose="02040503050406030204" pitchFamily="18" charset="0"/>
                                <a:ea typeface="Cambria Math" panose="02040503050406030204" pitchFamily="18" charset="0"/>
                              </a:rPr>
                              <m:t>𝑘</m:t>
                            </m:r>
                          </m:num>
                          <m:den>
                            <m:r>
                              <a:rPr lang="en-US" altLang="ko-KR" i="1">
                                <a:latin typeface="Cambria Math" panose="02040503050406030204" pitchFamily="18" charset="0"/>
                              </a:rPr>
                              <m:t>100</m:t>
                            </m:r>
                          </m:den>
                        </m:f>
                      </m:oMath>
                    </m:oMathPara>
                  </a14:m>
                  <a:endParaRPr lang="ko-KR" altLang="en-US" dirty="0"/>
                </a:p>
              </p:txBody>
            </p:sp>
          </mc:Choice>
          <mc:Fallback xmlns="">
            <p:sp>
              <p:nvSpPr>
                <p:cNvPr id="25" name="TextBox 24">
                  <a:extLst>
                    <a:ext uri="{FF2B5EF4-FFF2-40B4-BE49-F238E27FC236}">
                      <a16:creationId xmlns:a16="http://schemas.microsoft.com/office/drawing/2014/main" id="{4C1E2F55-CF98-48ED-948F-0FC3DCEDF618}"/>
                    </a:ext>
                  </a:extLst>
                </p:cNvPr>
                <p:cNvSpPr txBox="1">
                  <a:spLocks noRot="1" noChangeAspect="1" noMove="1" noResize="1" noEditPoints="1" noAdjustHandles="1" noChangeArrowheads="1" noChangeShapeType="1" noTextEdit="1"/>
                </p:cNvSpPr>
                <p:nvPr/>
              </p:nvSpPr>
              <p:spPr>
                <a:xfrm>
                  <a:off x="1172172" y="5153934"/>
                  <a:ext cx="6112042" cy="685765"/>
                </a:xfrm>
                <a:prstGeom prst="rect">
                  <a:avLst/>
                </a:prstGeom>
                <a:blipFill>
                  <a:blip r:embed="rId6"/>
                  <a:stretch>
                    <a:fillRect/>
                  </a:stretch>
                </a:blipFill>
              </p:spPr>
              <p:txBody>
                <a:bodyPr/>
                <a:lstStyle/>
                <a:p>
                  <a:r>
                    <a:rPr lang="ko-KR" altLang="en-US">
                      <a:noFill/>
                    </a:rPr>
                    <a:t> </a:t>
                  </a:r>
                </a:p>
              </p:txBody>
            </p:sp>
          </mc:Fallback>
        </mc:AlternateContent>
        <p:sp>
          <p:nvSpPr>
            <p:cNvPr id="26" name="직사각형 25">
              <a:extLst>
                <a:ext uri="{FF2B5EF4-FFF2-40B4-BE49-F238E27FC236}">
                  <a16:creationId xmlns:a16="http://schemas.microsoft.com/office/drawing/2014/main" id="{557ADBE0-5414-40E6-9DCB-7449EBF253D4}"/>
                </a:ext>
              </a:extLst>
            </p:cNvPr>
            <p:cNvSpPr/>
            <p:nvPr/>
          </p:nvSpPr>
          <p:spPr>
            <a:xfrm>
              <a:off x="4572000" y="5016708"/>
              <a:ext cx="2438399" cy="90196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7" name="화살표: 오른쪽 26">
              <a:extLst>
                <a:ext uri="{FF2B5EF4-FFF2-40B4-BE49-F238E27FC236}">
                  <a16:creationId xmlns:a16="http://schemas.microsoft.com/office/drawing/2014/main" id="{A941330A-CF25-491A-ABCF-F408CAF31225}"/>
                </a:ext>
              </a:extLst>
            </p:cNvPr>
            <p:cNvSpPr/>
            <p:nvPr/>
          </p:nvSpPr>
          <p:spPr>
            <a:xfrm>
              <a:off x="7202345" y="5223173"/>
              <a:ext cx="739890" cy="547286"/>
            </a:xfrm>
            <a:prstGeom prst="rightArrow">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3590306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830029C-BF16-4233-9003-9563C9244662}"/>
              </a:ext>
            </a:extLst>
          </p:cNvPr>
          <p:cNvSpPr>
            <a:spLocks noGrp="1"/>
          </p:cNvSpPr>
          <p:nvPr>
            <p:ph type="ctrTitle"/>
          </p:nvPr>
        </p:nvSpPr>
        <p:spPr/>
        <p:txBody>
          <a:bodyPr/>
          <a:lstStyle/>
          <a:p>
            <a:pPr algn="ctr"/>
            <a:r>
              <a:rPr lang="en-US" altLang="ko-KR" sz="4000" dirty="0"/>
              <a:t>3. Experimental Data</a:t>
            </a:r>
            <a:endParaRPr lang="ko-KR" altLang="en-US" sz="4000" dirty="0"/>
          </a:p>
        </p:txBody>
      </p:sp>
    </p:spTree>
    <p:extLst>
      <p:ext uri="{BB962C8B-B14F-4D97-AF65-F5344CB8AC3E}">
        <p14:creationId xmlns:p14="http://schemas.microsoft.com/office/powerpoint/2010/main" val="734344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72C6083-F478-A23D-085D-73A1F5A19EB8}"/>
              </a:ext>
            </a:extLst>
          </p:cNvPr>
          <p:cNvSpPr>
            <a:spLocks noGrp="1"/>
          </p:cNvSpPr>
          <p:nvPr>
            <p:ph type="title"/>
          </p:nvPr>
        </p:nvSpPr>
        <p:spPr/>
        <p:txBody>
          <a:bodyPr/>
          <a:lstStyle/>
          <a:p>
            <a:r>
              <a:rPr lang="en-US" altLang="ko-KR" sz="3200" dirty="0">
                <a:latin typeface="Times New Roman" panose="02020603050405020304" pitchFamily="18" charset="0"/>
                <a:ea typeface="맑은 고딕" panose="020B0503020000020004" pitchFamily="50" charset="-127"/>
                <a:cs typeface="Times New Roman" panose="02020603050405020304" pitchFamily="18" charset="0"/>
              </a:rPr>
              <a:t>3. Experimental Data</a:t>
            </a:r>
          </a:p>
        </p:txBody>
      </p:sp>
      <p:sp>
        <p:nvSpPr>
          <p:cNvPr id="3" name="내용 개체 틀 2">
            <a:extLst>
              <a:ext uri="{FF2B5EF4-FFF2-40B4-BE49-F238E27FC236}">
                <a16:creationId xmlns:a16="http://schemas.microsoft.com/office/drawing/2014/main" id="{839CD874-49DC-44EB-D0ED-EBA7E1435782}"/>
              </a:ext>
            </a:extLst>
          </p:cNvPr>
          <p:cNvSpPr>
            <a:spLocks noGrp="1"/>
          </p:cNvSpPr>
          <p:nvPr>
            <p:ph idx="1"/>
          </p:nvPr>
        </p:nvSpPr>
        <p:spPr>
          <a:xfrm>
            <a:off x="416459" y="1057276"/>
            <a:ext cx="11525062" cy="2728662"/>
          </a:xfrm>
        </p:spPr>
        <p:txBody>
          <a:bodyPr>
            <a:normAutofit/>
          </a:bodyPr>
          <a:lstStyle/>
          <a:p>
            <a:r>
              <a:rPr lang="en-US" altLang="ko-KR" sz="2200" dirty="0">
                <a:latin typeface="Times New Roman" panose="02020603050405020304" pitchFamily="18" charset="0"/>
                <a:ea typeface="맑은 고딕" panose="020B0503020000020004" pitchFamily="50" charset="-127"/>
                <a:cs typeface="Times New Roman" panose="02020603050405020304" pitchFamily="18" charset="0"/>
              </a:rPr>
              <a:t>The SHEEP data </a:t>
            </a:r>
          </a:p>
          <a:p>
            <a:pPr lvl="1"/>
            <a:r>
              <a:rPr lang="en-US" altLang="ko-KR" sz="1800" dirty="0">
                <a:latin typeface="Times New Roman" panose="02020603050405020304" pitchFamily="18" charset="0"/>
                <a:ea typeface="맑은 고딕" panose="020B0503020000020004" pitchFamily="50" charset="-127"/>
                <a:cs typeface="Times New Roman" panose="02020603050405020304" pitchFamily="18" charset="0"/>
              </a:rPr>
              <a:t>Collected by Chosun Univ</a:t>
            </a:r>
            <a:r>
              <a:rPr lang="en-US" altLang="ko-KR" sz="1800" dirty="0"/>
              <a:t>ersity</a:t>
            </a:r>
            <a:endParaRPr lang="en-US" altLang="ko-KR" sz="1800" dirty="0">
              <a:latin typeface="Times New Roman" panose="02020603050405020304" pitchFamily="18" charset="0"/>
              <a:ea typeface="맑은 고딕" panose="020B0503020000020004" pitchFamily="50" charset="-127"/>
              <a:cs typeface="Times New Roman" panose="02020603050405020304" pitchFamily="18" charset="0"/>
            </a:endParaRPr>
          </a:p>
          <a:p>
            <a:pPr lvl="1"/>
            <a:r>
              <a:rPr lang="en-US" altLang="ko-KR" sz="1800" dirty="0">
                <a:latin typeface="Times New Roman" panose="02020603050405020304" pitchFamily="18" charset="0"/>
                <a:ea typeface="맑은 고딕" panose="020B0503020000020004" pitchFamily="50" charset="-127"/>
                <a:cs typeface="Times New Roman" panose="02020603050405020304" pitchFamily="18" charset="0"/>
              </a:rPr>
              <a:t>Uses </a:t>
            </a:r>
            <a:r>
              <a:rPr lang="en-US" altLang="ko-KR" sz="1800" b="1" dirty="0">
                <a:latin typeface="Times New Roman" panose="02020603050405020304" pitchFamily="18" charset="0"/>
                <a:ea typeface="맑은 고딕" panose="020B0503020000020004" pitchFamily="50" charset="-127"/>
                <a:cs typeface="Times New Roman" panose="02020603050405020304" pitchFamily="18" charset="0"/>
              </a:rPr>
              <a:t>simplified simulators and non-expert operators</a:t>
            </a:r>
            <a:r>
              <a:rPr lang="en-US" altLang="ko-KR" sz="1800" dirty="0">
                <a:latin typeface="Times New Roman" panose="02020603050405020304" pitchFamily="18" charset="0"/>
                <a:ea typeface="맑은 고딕" panose="020B0503020000020004" pitchFamily="50" charset="-127"/>
                <a:cs typeface="Times New Roman" panose="02020603050405020304" pitchFamily="18" charset="0"/>
              </a:rPr>
              <a:t> to complement full-scope HRA data collections</a:t>
            </a:r>
          </a:p>
          <a:p>
            <a:pPr lvl="2"/>
            <a:r>
              <a:rPr lang="en-US" altLang="ko-KR" sz="1600" dirty="0">
                <a:latin typeface="Times New Roman" panose="02020603050405020304" pitchFamily="18" charset="0"/>
                <a:ea typeface="맑은 고딕" panose="020B0503020000020004" pitchFamily="50" charset="-127"/>
                <a:cs typeface="Times New Roman" panose="02020603050405020304" pitchFamily="18" charset="0"/>
              </a:rPr>
              <a:t>(e.g., </a:t>
            </a:r>
            <a:r>
              <a:rPr lang="en-US" altLang="ko-KR" sz="1600" dirty="0" err="1">
                <a:latin typeface="Times New Roman" panose="02020603050405020304" pitchFamily="18" charset="0"/>
                <a:ea typeface="맑은 고딕" panose="020B0503020000020004" pitchFamily="50" charset="-127"/>
                <a:cs typeface="Times New Roman" panose="02020603050405020304" pitchFamily="18" charset="0"/>
              </a:rPr>
              <a:t>HuREX</a:t>
            </a:r>
            <a:r>
              <a:rPr lang="en-US" altLang="ko-KR" sz="1600" dirty="0">
                <a:latin typeface="Times New Roman" panose="02020603050405020304" pitchFamily="18" charset="0"/>
                <a:ea typeface="맑은 고딕" panose="020B0503020000020004" pitchFamily="50" charset="-127"/>
                <a:cs typeface="Times New Roman" panose="02020603050405020304" pitchFamily="18" charset="0"/>
              </a:rPr>
              <a:t>, SACADA)</a:t>
            </a:r>
          </a:p>
          <a:p>
            <a:pPr lvl="1"/>
            <a:r>
              <a:rPr lang="en-US" altLang="ko-KR" sz="1800" dirty="0">
                <a:latin typeface="Times New Roman" panose="02020603050405020304" pitchFamily="18" charset="0"/>
                <a:ea typeface="맑은 고딕" panose="020B0503020000020004" pitchFamily="50" charset="-127"/>
                <a:cs typeface="Times New Roman" panose="02020603050405020304" pitchFamily="18" charset="0"/>
              </a:rPr>
              <a:t>Database: </a:t>
            </a:r>
            <a:r>
              <a:rPr lang="en-US" altLang="ko-KR" sz="1800" b="1" dirty="0">
                <a:latin typeface="Times New Roman" panose="02020603050405020304" pitchFamily="18" charset="0"/>
                <a:ea typeface="맑은 고딕" panose="020B0503020000020004" pitchFamily="50" charset="-127"/>
                <a:cs typeface="Times New Roman" panose="02020603050405020304" pitchFamily="18" charset="0"/>
              </a:rPr>
              <a:t>36 student + 36 professional operators</a:t>
            </a:r>
            <a:r>
              <a:rPr lang="en-US" altLang="ko-KR" sz="1800" dirty="0">
                <a:latin typeface="Times New Roman" panose="02020603050405020304" pitchFamily="18" charset="0"/>
                <a:ea typeface="맑은 고딕" panose="020B0503020000020004" pitchFamily="50" charset="-127"/>
                <a:cs typeface="Times New Roman" panose="02020603050405020304" pitchFamily="18" charset="0"/>
              </a:rPr>
              <a:t> on the Rancor Microworld (INL) and the Compact Nuclear Simulator (CNS, KAERI)</a:t>
            </a:r>
          </a:p>
          <a:p>
            <a:pPr lvl="1"/>
            <a:r>
              <a:rPr lang="en-US" altLang="ko-KR" sz="1800" dirty="0">
                <a:latin typeface="Times New Roman" panose="02020603050405020304" pitchFamily="18" charset="0"/>
                <a:ea typeface="맑은 고딕" panose="020B0503020000020004" pitchFamily="50" charset="-127"/>
                <a:cs typeface="Times New Roman" panose="02020603050405020304" pitchFamily="18" charset="0"/>
              </a:rPr>
              <a:t>Collected data: task completion time, errors, workload, and situation awareness</a:t>
            </a:r>
          </a:p>
        </p:txBody>
      </p:sp>
      <p:sp>
        <p:nvSpPr>
          <p:cNvPr id="4" name="슬라이드 번호 개체 틀 3">
            <a:extLst>
              <a:ext uri="{FF2B5EF4-FFF2-40B4-BE49-F238E27FC236}">
                <a16:creationId xmlns:a16="http://schemas.microsoft.com/office/drawing/2014/main" id="{712D7BAD-CBC1-9348-A328-15A116BBC1F1}"/>
              </a:ext>
            </a:extLst>
          </p:cNvPr>
          <p:cNvSpPr>
            <a:spLocks noGrp="1"/>
          </p:cNvSpPr>
          <p:nvPr>
            <p:ph type="sldNum" sz="quarter" idx="12"/>
          </p:nvPr>
        </p:nvSpPr>
        <p:spPr/>
        <p:txBody>
          <a:bodyPr/>
          <a:lstStyle/>
          <a:p>
            <a:fld id="{519954A3-9DFD-4C44-94BA-B95130A3BA1C}" type="slidenum">
              <a:rPr lang="en-US" smtClean="0"/>
              <a:t>12</a:t>
            </a:fld>
            <a:endParaRPr lang="en-US" dirty="0"/>
          </a:p>
        </p:txBody>
      </p:sp>
      <p:pic>
        <p:nvPicPr>
          <p:cNvPr id="5" name="그림 4">
            <a:extLst>
              <a:ext uri="{FF2B5EF4-FFF2-40B4-BE49-F238E27FC236}">
                <a16:creationId xmlns:a16="http://schemas.microsoft.com/office/drawing/2014/main" id="{BD1D4CFE-77DE-44A2-95C5-169A376B82E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37789" b="864"/>
          <a:stretch/>
        </p:blipFill>
        <p:spPr>
          <a:xfrm>
            <a:off x="5650913" y="4058653"/>
            <a:ext cx="2605848" cy="2335788"/>
          </a:xfrm>
          <a:prstGeom prst="rect">
            <a:avLst/>
          </a:prstGeom>
        </p:spPr>
      </p:pic>
      <p:sp>
        <p:nvSpPr>
          <p:cNvPr id="6" name="내용 개체 틀 2">
            <a:extLst>
              <a:ext uri="{FF2B5EF4-FFF2-40B4-BE49-F238E27FC236}">
                <a16:creationId xmlns:a16="http://schemas.microsoft.com/office/drawing/2014/main" id="{76853588-51F0-48C7-BE67-96AA8C63E224}"/>
              </a:ext>
            </a:extLst>
          </p:cNvPr>
          <p:cNvSpPr txBox="1">
            <a:spLocks/>
          </p:cNvSpPr>
          <p:nvPr/>
        </p:nvSpPr>
        <p:spPr>
          <a:xfrm>
            <a:off x="416459" y="3785937"/>
            <a:ext cx="5085983" cy="2551488"/>
          </a:xfrm>
          <a:prstGeom prst="rect">
            <a:avLst/>
          </a:prstGeom>
        </p:spPr>
        <p:txBody>
          <a:bodyPr vert="horz" lIns="91440" tIns="45720" rIns="91440" bIns="45720" rtlCol="0">
            <a:normAutofit fontScale="92500" lnSpcReduction="10000"/>
          </a:bodyPr>
          <a:lstStyle>
            <a:lvl1pPr marL="342900" indent="-342900" algn="l" defTabSz="457200" rtl="0" eaLnBrk="1" latinLnBrk="1" hangingPunct="1">
              <a:spcBef>
                <a:spcPts val="1000"/>
              </a:spcBef>
              <a:spcAft>
                <a:spcPts val="0"/>
              </a:spcAft>
              <a:buClr>
                <a:schemeClr val="tx2"/>
              </a:buClr>
              <a:buSzPct val="80000"/>
              <a:buFont typeface="Wingdings" panose="05000000000000000000" pitchFamily="2" charset="2"/>
              <a:buChar char="v"/>
              <a:defRPr lang="ko-KR" altLang="en-US" sz="2400" b="1" kern="1200" baseline="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defRPr>
            </a:lvl1pPr>
            <a:lvl2pPr marL="742950" indent="-285750" algn="l" defTabSz="457200" rtl="0" eaLnBrk="1" latinLnBrk="1" hangingPunct="1">
              <a:spcBef>
                <a:spcPts val="1000"/>
              </a:spcBef>
              <a:spcAft>
                <a:spcPts val="0"/>
              </a:spcAft>
              <a:buClr>
                <a:schemeClr val="tx2"/>
              </a:buClr>
              <a:buSzPct val="80000"/>
              <a:buFont typeface="Wingdings" panose="05000000000000000000" pitchFamily="2" charset="2"/>
              <a:buChar char="§"/>
              <a:defRPr lang="ko-KR" altLang="en-US" sz="2000" b="0" kern="1200">
                <a:solidFill>
                  <a:schemeClr val="tx2">
                    <a:lumMod val="50000"/>
                  </a:schemeClr>
                </a:solidFill>
                <a:latin typeface="Times New Roman" panose="02020603050405020304" pitchFamily="18" charset="0"/>
                <a:ea typeface="맑은 고딕" panose="020B0503020000020004" pitchFamily="50" charset="-127"/>
                <a:cs typeface="Times New Roman" panose="02020603050405020304" pitchFamily="18" charset="0"/>
              </a:defRPr>
            </a:lvl2pPr>
            <a:lvl3pPr marL="1143000" indent="-228600" algn="l" defTabSz="457200" rtl="0" eaLnBrk="1" latinLnBrk="1" hangingPunct="1">
              <a:spcBef>
                <a:spcPts val="1000"/>
              </a:spcBef>
              <a:spcAft>
                <a:spcPts val="0"/>
              </a:spcAft>
              <a:buClr>
                <a:schemeClr val="tx2"/>
              </a:buClr>
              <a:buSzPct val="80000"/>
              <a:buFont typeface="Wingdings" panose="05000000000000000000" pitchFamily="2" charset="2"/>
              <a:buChar char="Ø"/>
              <a:defRPr lang="ko-KR" altLang="en-US" sz="1800" b="0" kern="1200">
                <a:solidFill>
                  <a:schemeClr val="tx2">
                    <a:lumMod val="50000"/>
                  </a:schemeClr>
                </a:solidFill>
                <a:latin typeface="Times New Roman" panose="02020603050405020304" pitchFamily="18" charset="0"/>
                <a:ea typeface="맑은 고딕" panose="020B0503020000020004" pitchFamily="50" charset="-127"/>
                <a:cs typeface="Times New Roman" panose="02020603050405020304" pitchFamily="18" charset="0"/>
              </a:defRPr>
            </a:lvl3pPr>
            <a:lvl4pPr marL="1600200" indent="-228600" algn="l" defTabSz="457200" rtl="0" eaLnBrk="1" latinLnBrk="1" hangingPunct="1">
              <a:spcBef>
                <a:spcPts val="1000"/>
              </a:spcBef>
              <a:spcAft>
                <a:spcPts val="0"/>
              </a:spcAft>
              <a:buClr>
                <a:schemeClr val="tx2"/>
              </a:buClr>
              <a:buSzPct val="80000"/>
              <a:buFont typeface="Arial" panose="020B0604020202020204" pitchFamily="34" charset="0"/>
              <a:buChar char="•"/>
              <a:defRPr lang="ko-KR" altLang="en-US" sz="1600" b="0" kern="1200">
                <a:solidFill>
                  <a:schemeClr val="tx2">
                    <a:lumMod val="50000"/>
                  </a:schemeClr>
                </a:solidFill>
                <a:latin typeface="Times New Roman" panose="02020603050405020304" pitchFamily="18" charset="0"/>
                <a:ea typeface="맑은 고딕" panose="020B0503020000020004" pitchFamily="50" charset="-127"/>
                <a:cs typeface="Times New Roman" panose="02020603050405020304" pitchFamily="18" charset="0"/>
              </a:defRPr>
            </a:lvl4pPr>
            <a:lvl5pPr marL="2057400" indent="-228600" algn="l" defTabSz="457200" rtl="0" eaLnBrk="1" latinLnBrk="1" hangingPunct="1">
              <a:spcBef>
                <a:spcPts val="1000"/>
              </a:spcBef>
              <a:spcAft>
                <a:spcPts val="0"/>
              </a:spcAft>
              <a:buClr>
                <a:schemeClr val="tx2"/>
              </a:buClr>
              <a:buSzPct val="80000"/>
              <a:buFont typeface="맑은 고딕" panose="020B0503020000020004" pitchFamily="50" charset="-127"/>
              <a:buChar char="–"/>
              <a:defRPr lang="en-US" altLang="en-US" sz="1400" b="0" kern="1200">
                <a:solidFill>
                  <a:schemeClr val="tx2">
                    <a:lumMod val="50000"/>
                  </a:schemeClr>
                </a:solidFill>
                <a:latin typeface="Times New Roman" panose="02020603050405020304" pitchFamily="18" charset="0"/>
                <a:ea typeface="맑은 고딕" panose="020B0503020000020004" pitchFamily="50" charset="-127"/>
                <a:cs typeface="Times New Roman" panose="02020603050405020304" pitchFamily="18" charset="0"/>
              </a:defRPr>
            </a:lvl5pPr>
            <a:lvl6pPr marL="2514600" indent="-228600" algn="l" defTabSz="457200" rtl="0" eaLnBrk="1" latinLnBrk="1"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1"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1"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1"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US" altLang="ko-KR" sz="600" dirty="0"/>
          </a:p>
          <a:p>
            <a:r>
              <a:rPr lang="en-US" altLang="ko-KR" sz="2200" dirty="0"/>
              <a:t>Data Used in This Study</a:t>
            </a:r>
          </a:p>
          <a:p>
            <a:pPr lvl="1"/>
            <a:r>
              <a:rPr lang="en-US" altLang="ko-KR" sz="1800" b="1" dirty="0">
                <a:solidFill>
                  <a:srgbClr val="C00000"/>
                </a:solidFill>
              </a:rPr>
              <a:t>Student operator error data on the CNS</a:t>
            </a:r>
          </a:p>
          <a:p>
            <a:pPr lvl="2"/>
            <a:r>
              <a:rPr lang="en-US" altLang="ko-KR" sz="1600" dirty="0"/>
              <a:t>Students had completed curricula of nuclear engineering.</a:t>
            </a:r>
          </a:p>
          <a:p>
            <a:pPr lvl="2"/>
            <a:r>
              <a:rPr lang="en-US" altLang="ko-KR" sz="1600" dirty="0"/>
              <a:t>Professional operators rarely committed human errors on such a simplified simulator.</a:t>
            </a:r>
          </a:p>
          <a:p>
            <a:pPr lvl="2"/>
            <a:r>
              <a:rPr lang="en-US" altLang="ko-KR" sz="1600" b="1" dirty="0"/>
              <a:t>Future work will estimate a using the entire SHEEP database</a:t>
            </a:r>
            <a:r>
              <a:rPr lang="en-US" altLang="ko-KR" sz="1600" dirty="0"/>
              <a:t>.</a:t>
            </a:r>
          </a:p>
        </p:txBody>
      </p:sp>
      <p:sp>
        <p:nvSpPr>
          <p:cNvPr id="7" name="TextBox 6">
            <a:extLst>
              <a:ext uri="{FF2B5EF4-FFF2-40B4-BE49-F238E27FC236}">
                <a16:creationId xmlns:a16="http://schemas.microsoft.com/office/drawing/2014/main" id="{583C7BA5-8609-47F5-BD43-459C9B2F825E}"/>
              </a:ext>
            </a:extLst>
          </p:cNvPr>
          <p:cNvSpPr txBox="1"/>
          <p:nvPr/>
        </p:nvSpPr>
        <p:spPr>
          <a:xfrm>
            <a:off x="8405232" y="3898233"/>
            <a:ext cx="3536289" cy="2831544"/>
          </a:xfrm>
          <a:prstGeom prst="rect">
            <a:avLst/>
          </a:prstGeom>
          <a:noFill/>
        </p:spPr>
        <p:txBody>
          <a:bodyPr wrap="square" rtlCol="0">
            <a:spAutoFit/>
          </a:bodyPr>
          <a:lstStyle/>
          <a:p>
            <a:pPr algn="ctr"/>
            <a:r>
              <a:rPr lang="en-US" altLang="ko-KR" dirty="0">
                <a:latin typeface="Times New Roman" panose="02020603050405020304" pitchFamily="18" charset="0"/>
                <a:cs typeface="Times New Roman" panose="02020603050405020304" pitchFamily="18" charset="0"/>
              </a:rPr>
              <a:t>CNS Simulator</a:t>
            </a:r>
          </a:p>
          <a:p>
            <a:pPr marL="285750" indent="-285750">
              <a:buFont typeface="Wingdings" panose="05000000000000000000" pitchFamily="2" charset="2"/>
              <a:buChar char="ü"/>
            </a:pPr>
            <a:r>
              <a:rPr lang="en-US" altLang="ko-KR" sz="1600" dirty="0">
                <a:latin typeface="Times New Roman" panose="02020603050405020304" pitchFamily="18" charset="0"/>
                <a:cs typeface="Times New Roman" panose="02020603050405020304" pitchFamily="18" charset="0"/>
              </a:rPr>
              <a:t>Designed to reproduce characteristics of </a:t>
            </a:r>
            <a:r>
              <a:rPr lang="en-US" altLang="ko-KR" sz="1600" b="1" dirty="0">
                <a:solidFill>
                  <a:srgbClr val="C00000"/>
                </a:solidFill>
                <a:latin typeface="Times New Roman" panose="02020603050405020304" pitchFamily="18" charset="0"/>
                <a:cs typeface="Times New Roman" panose="02020603050405020304" pitchFamily="18" charset="0"/>
              </a:rPr>
              <a:t>Westinghouse-900MWe 3-Loop </a:t>
            </a:r>
            <a:r>
              <a:rPr lang="en-US" altLang="ko-KR" sz="1600" dirty="0">
                <a:latin typeface="Times New Roman" panose="02020603050405020304" pitchFamily="18" charset="0"/>
                <a:cs typeface="Times New Roman" panose="02020603050405020304" pitchFamily="18" charset="0"/>
              </a:rPr>
              <a:t>(PWR)</a:t>
            </a:r>
          </a:p>
          <a:p>
            <a:pPr marL="285750" indent="-285750">
              <a:buFont typeface="Wingdings" panose="05000000000000000000" pitchFamily="2" charset="2"/>
              <a:buChar char="ü"/>
            </a:pPr>
            <a:endParaRPr lang="en-US" altLang="ko-KR"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en-US" altLang="ko-KR" sz="1600" b="1" dirty="0">
                <a:solidFill>
                  <a:srgbClr val="C00000"/>
                </a:solidFill>
                <a:latin typeface="Times New Roman" panose="02020603050405020304" pitchFamily="18" charset="0"/>
                <a:cs typeface="Times New Roman" panose="02020603050405020304" pitchFamily="18" charset="0"/>
              </a:rPr>
              <a:t>13 interface </a:t>
            </a:r>
            <a:r>
              <a:rPr lang="en-US" altLang="ko-KR" sz="1600" dirty="0">
                <a:latin typeface="Times New Roman" panose="02020603050405020304" pitchFamily="18" charset="0"/>
                <a:cs typeface="Times New Roman" panose="02020603050405020304" pitchFamily="18" charset="0"/>
              </a:rPr>
              <a:t>screens present</a:t>
            </a:r>
          </a:p>
          <a:p>
            <a:pPr marL="285750" indent="-285750">
              <a:buFont typeface="Wingdings" panose="05000000000000000000" pitchFamily="2" charset="2"/>
              <a:buChar char="ü"/>
            </a:pPr>
            <a:endParaRPr lang="en-US" altLang="ko-KR"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en-US" altLang="ko-KR" sz="1600" dirty="0">
                <a:latin typeface="Times New Roman" panose="02020603050405020304" pitchFamily="18" charset="0"/>
                <a:cs typeface="Times New Roman" panose="02020603050405020304" pitchFamily="18" charset="0"/>
              </a:rPr>
              <a:t>Used for observing the </a:t>
            </a:r>
            <a:r>
              <a:rPr lang="en-US" altLang="ko-KR" sz="1600" b="1" dirty="0">
                <a:solidFill>
                  <a:srgbClr val="C00000"/>
                </a:solidFill>
                <a:latin typeface="Times New Roman" panose="02020603050405020304" pitchFamily="18" charset="0"/>
                <a:cs typeface="Times New Roman" panose="02020603050405020304" pitchFamily="18" charset="0"/>
              </a:rPr>
              <a:t>impact of certain decisions</a:t>
            </a:r>
            <a:r>
              <a:rPr lang="en-US" altLang="ko-KR" sz="1600" dirty="0">
                <a:latin typeface="Times New Roman" panose="02020603050405020304" pitchFamily="18" charset="0"/>
                <a:cs typeface="Times New Roman" panose="02020603050405020304" pitchFamily="18" charset="0"/>
              </a:rPr>
              <a:t> and acquiring fundamental </a:t>
            </a:r>
            <a:r>
              <a:rPr lang="en-US" altLang="ko-KR" sz="1600" b="1" dirty="0">
                <a:solidFill>
                  <a:srgbClr val="C00000"/>
                </a:solidFill>
                <a:latin typeface="Times New Roman" panose="02020603050405020304" pitchFamily="18" charset="0"/>
                <a:cs typeface="Times New Roman" panose="02020603050405020304" pitchFamily="18" charset="0"/>
              </a:rPr>
              <a:t>knowledge and principles of plant operation.</a:t>
            </a:r>
          </a:p>
        </p:txBody>
      </p:sp>
    </p:spTree>
    <p:extLst>
      <p:ext uri="{BB962C8B-B14F-4D97-AF65-F5344CB8AC3E}">
        <p14:creationId xmlns:p14="http://schemas.microsoft.com/office/powerpoint/2010/main" val="7475326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72C6083-F478-A23D-085D-73A1F5A19EB8}"/>
              </a:ext>
            </a:extLst>
          </p:cNvPr>
          <p:cNvSpPr>
            <a:spLocks noGrp="1"/>
          </p:cNvSpPr>
          <p:nvPr>
            <p:ph type="title"/>
          </p:nvPr>
        </p:nvSpPr>
        <p:spPr/>
        <p:txBody>
          <a:bodyPr/>
          <a:lstStyle/>
          <a:p>
            <a:r>
              <a:rPr lang="en-US" altLang="ko-KR" sz="3200" dirty="0">
                <a:latin typeface="Times New Roman" panose="02020603050405020304" pitchFamily="18" charset="0"/>
                <a:ea typeface="맑은 고딕" panose="020B0503020000020004" pitchFamily="50" charset="-127"/>
                <a:cs typeface="Times New Roman" panose="02020603050405020304" pitchFamily="18" charset="0"/>
              </a:rPr>
              <a:t>3. Experimental Data</a:t>
            </a:r>
          </a:p>
        </p:txBody>
      </p:sp>
      <p:sp>
        <p:nvSpPr>
          <p:cNvPr id="3" name="내용 개체 틀 2">
            <a:extLst>
              <a:ext uri="{FF2B5EF4-FFF2-40B4-BE49-F238E27FC236}">
                <a16:creationId xmlns:a16="http://schemas.microsoft.com/office/drawing/2014/main" id="{839CD874-49DC-44EB-D0ED-EBA7E1435782}"/>
              </a:ext>
            </a:extLst>
          </p:cNvPr>
          <p:cNvSpPr>
            <a:spLocks noGrp="1"/>
          </p:cNvSpPr>
          <p:nvPr>
            <p:ph idx="1"/>
          </p:nvPr>
        </p:nvSpPr>
        <p:spPr/>
        <p:txBody>
          <a:bodyPr/>
          <a:lstStyle/>
          <a:p>
            <a:r>
              <a:rPr lang="en-US" altLang="ko-KR" sz="2200" dirty="0">
                <a:latin typeface="Times New Roman" panose="02020603050405020304" pitchFamily="18" charset="0"/>
                <a:ea typeface="맑은 고딕" panose="020B0503020000020004" pitchFamily="50" charset="-127"/>
                <a:cs typeface="Times New Roman" panose="02020603050405020304" pitchFamily="18" charset="0"/>
              </a:rPr>
              <a:t>Analyzed Scenario: Startup Operation (2% → 50%)</a:t>
            </a:r>
          </a:p>
          <a:p>
            <a:pPr lvl="1"/>
            <a:r>
              <a:rPr lang="en-US" altLang="ko-KR" sz="1600" dirty="0">
                <a:latin typeface="Times New Roman" panose="02020603050405020304" pitchFamily="18" charset="0"/>
                <a:ea typeface="맑은 고딕" panose="020B0503020000020004" pitchFamily="50" charset="-127"/>
                <a:cs typeface="Times New Roman" panose="02020603050405020304" pitchFamily="18" charset="0"/>
              </a:rPr>
              <a:t>Increase reactor power from 2% to 50% in fully automatic mode</a:t>
            </a:r>
          </a:p>
          <a:p>
            <a:pPr lvl="1"/>
            <a:r>
              <a:rPr lang="en-US" altLang="ko-KR" sz="1600" dirty="0">
                <a:latin typeface="Times New Roman" panose="02020603050405020304" pitchFamily="18" charset="0"/>
                <a:ea typeface="맑은 고딕" panose="020B0503020000020004" pitchFamily="50" charset="-127"/>
                <a:cs typeface="Times New Roman" panose="02020603050405020304" pitchFamily="18" charset="0"/>
              </a:rPr>
              <a:t>Success criteria: power = 50%, no reactor trip</a:t>
            </a:r>
          </a:p>
          <a:p>
            <a:pPr lvl="1"/>
            <a:r>
              <a:rPr lang="en-US" altLang="ko-KR" sz="1600" dirty="0">
                <a:latin typeface="Times New Roman" panose="02020603050405020304" pitchFamily="18" charset="0"/>
                <a:ea typeface="맑은 고딕" panose="020B0503020000020004" pitchFamily="50" charset="-127"/>
                <a:cs typeface="Times New Roman" panose="02020603050405020304" pitchFamily="18" charset="0"/>
              </a:rPr>
              <a:t>Primarily governed by procedure </a:t>
            </a:r>
            <a:r>
              <a:rPr lang="en-US" altLang="ko-KR" sz="1600" b="1" dirty="0">
                <a:latin typeface="Times New Roman" panose="02020603050405020304" pitchFamily="18" charset="0"/>
                <a:ea typeface="맑은 고딕" panose="020B0503020000020004" pitchFamily="50" charset="-127"/>
                <a:cs typeface="Times New Roman" panose="02020603050405020304" pitchFamily="18" charset="0"/>
              </a:rPr>
              <a:t>OP-01-Start up</a:t>
            </a:r>
          </a:p>
          <a:p>
            <a:r>
              <a:rPr lang="en-US" altLang="ko-KR" sz="2200" dirty="0">
                <a:latin typeface="Times New Roman" panose="02020603050405020304" pitchFamily="18" charset="0"/>
                <a:ea typeface="맑은 고딕" panose="020B0503020000020004" pitchFamily="50" charset="-127"/>
                <a:cs typeface="Times New Roman" panose="02020603050405020304" pitchFamily="18" charset="0"/>
              </a:rPr>
              <a:t>Major Tasks (11 Tasks)</a:t>
            </a:r>
          </a:p>
          <a:p>
            <a:pPr lvl="1"/>
            <a:r>
              <a:rPr lang="en-US" altLang="ko-KR" sz="1600" dirty="0">
                <a:latin typeface="Times New Roman" panose="02020603050405020304" pitchFamily="18" charset="0"/>
                <a:ea typeface="맑은 고딕" panose="020B0503020000020004" pitchFamily="50" charset="-127"/>
                <a:cs typeface="Times New Roman" panose="02020603050405020304" pitchFamily="18" charset="0"/>
              </a:rPr>
              <a:t>Cases in which a single operator committed errors in two or more tasks within a scenario</a:t>
            </a:r>
            <a:endParaRPr lang="en-US" altLang="ko-KR" sz="1500" dirty="0">
              <a:latin typeface="Times New Roman" panose="02020603050405020304" pitchFamily="18" charset="0"/>
              <a:ea typeface="맑은 고딕" panose="020B0503020000020004" pitchFamily="50" charset="-127"/>
              <a:cs typeface="Times New Roman" panose="02020603050405020304" pitchFamily="18" charset="0"/>
            </a:endParaRPr>
          </a:p>
        </p:txBody>
      </p:sp>
      <p:sp>
        <p:nvSpPr>
          <p:cNvPr id="4" name="슬라이드 번호 개체 틀 3">
            <a:extLst>
              <a:ext uri="{FF2B5EF4-FFF2-40B4-BE49-F238E27FC236}">
                <a16:creationId xmlns:a16="http://schemas.microsoft.com/office/drawing/2014/main" id="{712D7BAD-CBC1-9348-A328-15A116BBC1F1}"/>
              </a:ext>
            </a:extLst>
          </p:cNvPr>
          <p:cNvSpPr>
            <a:spLocks noGrp="1"/>
          </p:cNvSpPr>
          <p:nvPr>
            <p:ph type="sldNum" sz="quarter" idx="12"/>
          </p:nvPr>
        </p:nvSpPr>
        <p:spPr/>
        <p:txBody>
          <a:bodyPr/>
          <a:lstStyle/>
          <a:p>
            <a:fld id="{519954A3-9DFD-4C44-94BA-B95130A3BA1C}" type="slidenum">
              <a:rPr lang="en-US" smtClean="0"/>
              <a:t>13</a:t>
            </a:fld>
            <a:endParaRPr lang="en-US" dirty="0"/>
          </a:p>
        </p:txBody>
      </p:sp>
      <p:graphicFrame>
        <p:nvGraphicFramePr>
          <p:cNvPr id="7" name="Table 114">
            <a:extLst>
              <a:ext uri="{FF2B5EF4-FFF2-40B4-BE49-F238E27FC236}">
                <a16:creationId xmlns:a16="http://schemas.microsoft.com/office/drawing/2014/main" id="{1343FECE-D68A-4CBE-8D3F-47EF5CC876A6}"/>
              </a:ext>
            </a:extLst>
          </p:cNvPr>
          <p:cNvGraphicFramePr>
            <a:graphicFrameLocks noGrp="1"/>
          </p:cNvGraphicFramePr>
          <p:nvPr>
            <p:extLst>
              <p:ext uri="{D42A27DB-BD31-4B8C-83A1-F6EECF244321}">
                <p14:modId xmlns:p14="http://schemas.microsoft.com/office/powerpoint/2010/main" val="4130611083"/>
              </p:ext>
            </p:extLst>
          </p:nvPr>
        </p:nvGraphicFramePr>
        <p:xfrm>
          <a:off x="333469" y="3449090"/>
          <a:ext cx="11525062" cy="2999232"/>
        </p:xfrm>
        <a:graphic>
          <a:graphicData uri="http://schemas.openxmlformats.org/drawingml/2006/table">
            <a:tbl>
              <a:tblPr firstRow="1" bandRow="1"/>
              <a:tblGrid>
                <a:gridCol w="884821">
                  <a:extLst>
                    <a:ext uri="{9D8B030D-6E8A-4147-A177-3AD203B41FA5}">
                      <a16:colId xmlns:a16="http://schemas.microsoft.com/office/drawing/2014/main" val="20000"/>
                    </a:ext>
                  </a:extLst>
                </a:gridCol>
                <a:gridCol w="3161205">
                  <a:extLst>
                    <a:ext uri="{9D8B030D-6E8A-4147-A177-3AD203B41FA5}">
                      <a16:colId xmlns:a16="http://schemas.microsoft.com/office/drawing/2014/main" val="3761819080"/>
                    </a:ext>
                  </a:extLst>
                </a:gridCol>
                <a:gridCol w="1411705">
                  <a:extLst>
                    <a:ext uri="{9D8B030D-6E8A-4147-A177-3AD203B41FA5}">
                      <a16:colId xmlns:a16="http://schemas.microsoft.com/office/drawing/2014/main" val="20002"/>
                    </a:ext>
                  </a:extLst>
                </a:gridCol>
                <a:gridCol w="946484">
                  <a:extLst>
                    <a:ext uri="{9D8B030D-6E8A-4147-A177-3AD203B41FA5}">
                      <a16:colId xmlns:a16="http://schemas.microsoft.com/office/drawing/2014/main" val="20003"/>
                    </a:ext>
                  </a:extLst>
                </a:gridCol>
                <a:gridCol w="2362942">
                  <a:extLst>
                    <a:ext uri="{9D8B030D-6E8A-4147-A177-3AD203B41FA5}">
                      <a16:colId xmlns:a16="http://schemas.microsoft.com/office/drawing/2014/main" val="20004"/>
                    </a:ext>
                  </a:extLst>
                </a:gridCol>
                <a:gridCol w="781311">
                  <a:extLst>
                    <a:ext uri="{9D8B030D-6E8A-4147-A177-3AD203B41FA5}">
                      <a16:colId xmlns:a16="http://schemas.microsoft.com/office/drawing/2014/main" val="20005"/>
                    </a:ext>
                  </a:extLst>
                </a:gridCol>
                <a:gridCol w="1070000">
                  <a:extLst>
                    <a:ext uri="{9D8B030D-6E8A-4147-A177-3AD203B41FA5}">
                      <a16:colId xmlns:a16="http://schemas.microsoft.com/office/drawing/2014/main" val="20006"/>
                    </a:ext>
                  </a:extLst>
                </a:gridCol>
                <a:gridCol w="906594">
                  <a:extLst>
                    <a:ext uri="{9D8B030D-6E8A-4147-A177-3AD203B41FA5}">
                      <a16:colId xmlns:a16="http://schemas.microsoft.com/office/drawing/2014/main" val="20007"/>
                    </a:ext>
                  </a:extLst>
                </a:gridCol>
              </a:tblGrid>
              <a:tr h="0">
                <a:tc>
                  <a:txBody>
                    <a:bodyPr/>
                    <a:lstStyle/>
                    <a:p>
                      <a:pPr algn="ctr"/>
                      <a:r>
                        <a:rPr lang="en-US" altLang="ko-KR" sz="12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Task No.</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tc>
                  <a:txBody>
                    <a:bodyPr/>
                    <a:lstStyle/>
                    <a:p>
                      <a:pPr algn="ctr"/>
                      <a:r>
                        <a:rPr lang="en-US" altLang="ko-KR" sz="12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Task</a:t>
                      </a:r>
                    </a:p>
                  </a:txBody>
                  <a:tcPr marL="36576" marR="36576" marT="18288" marB="18288" anchor="ctr">
                    <a:lnL w="6350" cap="flat" cmpd="sng" algn="ctr">
                      <a:solidFill>
                        <a:srgbClr val="BFBFBF"/>
                      </a:solidFill>
                      <a:prstDash val="solid"/>
                      <a:round/>
                      <a:headEnd type="none" w="med" len="med"/>
                      <a:tailEnd type="none" w="med" len="med"/>
                    </a:lnL>
                    <a:lnR w="6350">
                      <a:solidFill>
                        <a:srgbClr val="BFBFBF"/>
                      </a:solidFill>
                    </a:lnR>
                    <a:lnT w="6350">
                      <a:solidFill>
                        <a:srgbClr val="BFBFBF"/>
                      </a:solidFill>
                    </a:lnT>
                    <a:lnB w="6350" cap="flat" cmpd="sng" algn="ctr">
                      <a:solidFill>
                        <a:srgbClr val="BFBFBF"/>
                      </a:solidFill>
                      <a:prstDash val="solid"/>
                      <a:round/>
                      <a:headEnd type="none" w="med" len="med"/>
                      <a:tailEnd type="none" w="med" len="med"/>
                    </a:lnB>
                    <a:solidFill>
                      <a:srgbClr val="2C3C43"/>
                    </a:solidFill>
                  </a:tcPr>
                </a:tc>
                <a:tc>
                  <a:txBody>
                    <a:bodyPr/>
                    <a:lstStyle/>
                    <a:p>
                      <a:pPr algn="ctr"/>
                      <a:r>
                        <a:rPr lang="en-US" altLang="ko-KR" sz="12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Interface</a:t>
                      </a:r>
                    </a:p>
                  </a:txBody>
                  <a:tcPr marL="36576" marR="36576" marT="18288" marB="18288" anchor="ctr">
                    <a:lnL w="6350" cap="flat" cmpd="sng" algn="ctr">
                      <a:solidFill>
                        <a:srgbClr val="BFBFBF"/>
                      </a:solidFill>
                      <a:prstDash val="solid"/>
                      <a:round/>
                      <a:headEnd type="none" w="med" len="med"/>
                      <a:tailEnd type="none" w="med" len="med"/>
                    </a:lnL>
                    <a:lnR w="6350">
                      <a:solidFill>
                        <a:srgbClr val="BFBFBF"/>
                      </a:solidFill>
                    </a:lnR>
                    <a:lnT w="6350">
                      <a:solidFill>
                        <a:srgbClr val="BFBFBF"/>
                      </a:solidFill>
                    </a:lnT>
                    <a:lnB w="6350" cap="flat" cmpd="sng" algn="ctr">
                      <a:solidFill>
                        <a:srgbClr val="BFBFBF"/>
                      </a:solidFill>
                      <a:prstDash val="solid"/>
                      <a:round/>
                      <a:headEnd type="none" w="med" len="med"/>
                      <a:tailEnd type="none" w="med" len="med"/>
                    </a:lnB>
                    <a:solidFill>
                      <a:srgbClr val="2C3C43"/>
                    </a:solidFill>
                  </a:tcPr>
                </a:tc>
                <a:tc>
                  <a:txBody>
                    <a:bodyPr/>
                    <a:lstStyle/>
                    <a:p>
                      <a:pPr algn="ctr"/>
                      <a:r>
                        <a:rPr lang="en-US" altLang="ko-KR" sz="12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Procedure page</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tc>
                  <a:txBody>
                    <a:bodyPr/>
                    <a:lstStyle/>
                    <a:p>
                      <a:pPr marL="0" marR="0" lvl="0" indent="0" algn="ctr" defTabSz="457200" rtl="0" eaLnBrk="1" fontAlgn="auto" latinLnBrk="1" hangingPunct="1">
                        <a:lnSpc>
                          <a:spcPct val="100000"/>
                        </a:lnSpc>
                        <a:spcBef>
                          <a:spcPts val="0"/>
                        </a:spcBef>
                        <a:spcAft>
                          <a:spcPts val="0"/>
                        </a:spcAft>
                        <a:buClrTx/>
                        <a:buSzTx/>
                        <a:buFontTx/>
                        <a:buNone/>
                        <a:tabLst/>
                        <a:defRPr/>
                      </a:pPr>
                      <a:r>
                        <a:rPr lang="en-US" altLang="ko-KR" sz="12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Cognitive activity</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tc>
                  <a:txBody>
                    <a:bodyPr/>
                    <a:lstStyle/>
                    <a:p>
                      <a:pPr algn="ctr"/>
                      <a:r>
                        <a:rPr lang="en-US" altLang="ko-KR" sz="12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Task type</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tc>
                  <a:txBody>
                    <a:bodyPr/>
                    <a:lstStyle/>
                    <a:p>
                      <a:pPr algn="ctr"/>
                      <a:r>
                        <a:rPr lang="en-US" altLang="ko-KR" sz="12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Component</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tc>
                  <a:txBody>
                    <a:bodyPr/>
                    <a:lstStyle/>
                    <a:p>
                      <a:pPr algn="ctr"/>
                      <a:r>
                        <a:rPr lang="en-US" altLang="ko-KR" sz="12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Error type</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extLst>
                  <a:ext uri="{0D108BD9-81ED-4DB2-BD59-A6C34878D82A}">
                    <a16:rowId xmlns:a16="http://schemas.microsoft.com/office/drawing/2014/main" val="10000"/>
                  </a:ext>
                </a:extLst>
              </a:tr>
              <a:tr h="0">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1</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Inject makeup water (300 L)</a:t>
                      </a:r>
                    </a:p>
                  </a:txBody>
                  <a:tcPr marL="36576" marR="36576" marT="18288" marB="18288" anchor="ctr">
                    <a:lnL w="6350" cap="flat" cmpd="sng" algn="ctr">
                      <a:solidFill>
                        <a:srgbClr val="BFBFBF"/>
                      </a:solidFill>
                      <a:prstDash val="solid"/>
                      <a:round/>
                      <a:headEnd type="none" w="med" len="med"/>
                      <a:tailEnd type="none" w="med" len="med"/>
                    </a:lnL>
                    <a:lnR w="6350">
                      <a:solidFill>
                        <a:srgbClr val="BFBFBF"/>
                      </a:solid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CVCS</a:t>
                      </a:r>
                    </a:p>
                  </a:txBody>
                  <a:tcPr marL="36576" marR="36576" marT="18288" marB="18288" anchor="ctr">
                    <a:lnL w="6350" cap="flat" cmpd="sng" algn="ctr">
                      <a:solidFill>
                        <a:srgbClr val="BFBFBF"/>
                      </a:solidFill>
                      <a:prstDash val="solid"/>
                      <a:round/>
                      <a:headEnd type="none" w="med" len="med"/>
                      <a:tailEnd type="none" w="med" len="med"/>
                    </a:lnL>
                    <a:lnR w="6350">
                      <a:solidFill>
                        <a:srgbClr val="BFBFBF"/>
                      </a:solid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4</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Execution</a:t>
                      </a:r>
                      <a:endPar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endParaRP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Action</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Button</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EOC</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1"/>
                  </a:ext>
                </a:extLst>
              </a:tr>
              <a:tr h="0">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2</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Inject additional makeup water (200 L)</a:t>
                      </a:r>
                    </a:p>
                  </a:txBody>
                  <a:tcPr marL="36576" marR="36576" marT="18288" marB="18288" anchor="ctr">
                    <a:lnL w="6350" cap="flat" cmpd="sng" algn="ctr">
                      <a:solidFill>
                        <a:srgbClr val="BFBFBF"/>
                      </a:solidFill>
                      <a:prstDash val="solid"/>
                      <a:round/>
                      <a:headEnd type="none" w="med" len="med"/>
                      <a:tailEnd type="none" w="med" len="med"/>
                    </a:lnL>
                    <a:lnR w="6350">
                      <a:solidFill>
                        <a:srgbClr val="BFBFBF"/>
                      </a:solid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CVCS</a:t>
                      </a:r>
                    </a:p>
                  </a:txBody>
                  <a:tcPr marL="36576" marR="36576" marT="18288" marB="18288" anchor="ctr">
                    <a:lnL w="6350" cap="flat" cmpd="sng" algn="ctr">
                      <a:solidFill>
                        <a:srgbClr val="BFBFBF"/>
                      </a:solidFill>
                      <a:prstDash val="solid"/>
                      <a:round/>
                      <a:headEnd type="none" w="med" len="med"/>
                      <a:tailEnd type="none" w="med" len="med"/>
                    </a:lnL>
                    <a:lnR w="6350">
                      <a:solidFill>
                        <a:srgbClr val="BFBFBF"/>
                      </a:solid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4</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Execution</a:t>
                      </a:r>
                      <a:endPar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endParaRP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Action</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Button</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EOO</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2"/>
                  </a:ext>
                </a:extLst>
              </a:tr>
              <a:tr h="0">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3</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Set Makeup Mode to Auto</a:t>
                      </a:r>
                    </a:p>
                  </a:txBody>
                  <a:tcPr marL="36576" marR="36576" marT="18288" marB="18288" anchor="ctr">
                    <a:lnL w="6350" cap="flat" cmpd="sng" algn="ctr">
                      <a:solidFill>
                        <a:srgbClr val="BFBFBF"/>
                      </a:solidFill>
                      <a:prstDash val="solid"/>
                      <a:round/>
                      <a:headEnd type="none" w="med" len="med"/>
                      <a:tailEnd type="none" w="med" len="med"/>
                    </a:lnL>
                    <a:lnR w="6350">
                      <a:solidFill>
                        <a:srgbClr val="BFBFBF"/>
                      </a:solid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CVCS</a:t>
                      </a:r>
                    </a:p>
                  </a:txBody>
                  <a:tcPr marL="36576" marR="36576" marT="18288" marB="18288" anchor="ctr">
                    <a:lnL w="6350" cap="flat" cmpd="sng" algn="ctr">
                      <a:solidFill>
                        <a:srgbClr val="BFBFBF"/>
                      </a:solidFill>
                      <a:prstDash val="solid"/>
                      <a:round/>
                      <a:headEnd type="none" w="med" len="med"/>
                      <a:tailEnd type="none" w="med" len="med"/>
                    </a:lnL>
                    <a:lnR w="6350">
                      <a:solidFill>
                        <a:srgbClr val="BFBFBF"/>
                      </a:solid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4</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Execution</a:t>
                      </a:r>
                      <a:endPar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endParaRP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Action</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kern="120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Button</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EOO</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3"/>
                  </a:ext>
                </a:extLst>
              </a:tr>
              <a:tr h="0">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4</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Set turbine speed setpoint (1800 rpm)</a:t>
                      </a:r>
                    </a:p>
                  </a:txBody>
                  <a:tcPr marL="36576" marR="36576" marT="18288" marB="18288" anchor="ctr">
                    <a:lnL w="6350" cap="flat" cmpd="sng" algn="ctr">
                      <a:solidFill>
                        <a:srgbClr val="BFBFBF"/>
                      </a:solidFill>
                      <a:prstDash val="solid"/>
                      <a:round/>
                      <a:headEnd type="none" w="med" len="med"/>
                      <a:tailEnd type="none" w="med" len="med"/>
                    </a:lnL>
                    <a:lnR w="6350">
                      <a:solidFill>
                        <a:srgbClr val="BFBFBF"/>
                      </a:solid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Turbine</a:t>
                      </a:r>
                    </a:p>
                  </a:txBody>
                  <a:tcPr marL="36576" marR="36576" marT="18288" marB="18288" anchor="ctr">
                    <a:lnL w="6350" cap="flat" cmpd="sng" algn="ctr">
                      <a:solidFill>
                        <a:srgbClr val="BFBFBF"/>
                      </a:solidFill>
                      <a:prstDash val="solid"/>
                      <a:round/>
                      <a:headEnd type="none" w="med" len="med"/>
                      <a:tailEnd type="none" w="med" len="med"/>
                    </a:lnL>
                    <a:lnR w="6350">
                      <a:solidFill>
                        <a:srgbClr val="BFBFBF"/>
                      </a:solid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5</a:t>
                      </a:r>
                    </a:p>
                  </a:txBody>
                  <a:tcPr marL="36576" marR="36576" marT="18288" marB="18288" anchor="ctr">
                    <a:lnL w="6350">
                      <a:solidFill>
                        <a:srgbClr val="BFBFBF"/>
                      </a:solidFill>
                    </a:lnL>
                    <a:lnR w="6350">
                      <a:solidFill>
                        <a:srgbClr val="BFBFBF"/>
                      </a:solidFill>
                    </a:lnR>
                    <a:lnT w="6350">
                      <a:solidFill>
                        <a:srgbClr val="BFBFBF"/>
                      </a:solidFill>
                    </a:lnT>
                    <a:lnB w="6350" cap="flat" cmpd="sng" algn="ctr">
                      <a:solidFill>
                        <a:srgbClr val="BFBFBF"/>
                      </a:solidFill>
                      <a:prstDash val="solid"/>
                      <a:round/>
                      <a:headEnd type="none" w="med" len="med"/>
                      <a:tailEnd type="none" w="med" len="med"/>
                    </a:lnB>
                    <a:solidFill>
                      <a:srgbClr val="FFFFFF"/>
                    </a:solidFill>
                  </a:tcPr>
                </a:tc>
                <a:tc>
                  <a:txBody>
                    <a:bodyPr/>
                    <a:lstStyle/>
                    <a:p>
                      <a:pPr marL="0" marR="0" lvl="0" indent="0" algn="ctr" defTabSz="457200" rtl="0" eaLnBrk="1" fontAlgn="auto" latinLnBrk="1" hangingPunct="1">
                        <a:lnSpc>
                          <a:spcPct val="100000"/>
                        </a:lnSpc>
                        <a:spcBef>
                          <a:spcPts val="0"/>
                        </a:spcBef>
                        <a:spcAft>
                          <a:spcPts val="0"/>
                        </a:spcAft>
                        <a:buClrTx/>
                        <a:buSzTx/>
                        <a:buFontTx/>
                        <a:buNone/>
                        <a:tabLst/>
                        <a:defRPr/>
                      </a:pP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Information gathering and reporting</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Diagnosis</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kern="120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Dash board</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EOC</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4"/>
                  </a:ext>
                </a:extLst>
              </a:tr>
              <a:tr h="0">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5</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Set RCS-IR TRIP BLOCK</a:t>
                      </a:r>
                    </a:p>
                  </a:txBody>
                  <a:tcPr marL="36576" marR="36576" marT="18288" marB="18288" anchor="ctr">
                    <a:lnL w="6350" cap="flat" cmpd="sng" algn="ctr">
                      <a:solidFill>
                        <a:srgbClr val="BFBFBF"/>
                      </a:solidFill>
                      <a:prstDash val="solid"/>
                      <a:round/>
                      <a:headEnd type="none" w="med" len="med"/>
                      <a:tailEnd type="none" w="med" len="med"/>
                    </a:lnL>
                    <a:lnR w="6350">
                      <a:solidFill>
                        <a:srgbClr val="BFBFBF"/>
                      </a:solid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Rod control</a:t>
                      </a:r>
                    </a:p>
                  </a:txBody>
                  <a:tcPr marL="36576" marR="36576" marT="18288" marB="1828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6</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marL="0" marR="0" lvl="0" indent="0" algn="ctr" defTabSz="457200" rtl="0" eaLnBrk="1" fontAlgn="auto" latinLnBrk="1" hangingPunct="1">
                        <a:lnSpc>
                          <a:spcPct val="100000"/>
                        </a:lnSpc>
                        <a:spcBef>
                          <a:spcPts val="0"/>
                        </a:spcBef>
                        <a:spcAft>
                          <a:spcPts val="0"/>
                        </a:spcAft>
                        <a:buClrTx/>
                        <a:buSzTx/>
                        <a:buFontTx/>
                        <a:buNone/>
                        <a:tabLst/>
                        <a:defRPr/>
                      </a:pP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Information gathering and reporting</a:t>
                      </a:r>
                    </a:p>
                  </a:txBody>
                  <a:tcPr marL="36576" marR="36576" marT="18288" marB="18288" anchor="ctr">
                    <a:lnL w="6350" cap="flat" cmpd="sng" algn="ctr">
                      <a:solidFill>
                        <a:srgbClr val="BFBFBF"/>
                      </a:solidFill>
                      <a:prstDash val="solid"/>
                      <a:round/>
                      <a:headEnd type="none" w="med" len="med"/>
                      <a:tailEnd type="none" w="med" len="med"/>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Diagnosis</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kern="120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Button</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EOC</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5"/>
                  </a:ext>
                </a:extLst>
              </a:tr>
              <a:tr h="0">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6</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Set RCS-PR TRIP BLOCK</a:t>
                      </a:r>
                    </a:p>
                  </a:txBody>
                  <a:tcPr marL="36576" marR="36576" marT="18288" marB="18288" anchor="ctr">
                    <a:lnL w="6350" cap="flat" cmpd="sng" algn="ctr">
                      <a:solidFill>
                        <a:srgbClr val="BFBFBF"/>
                      </a:solidFill>
                      <a:prstDash val="solid"/>
                      <a:round/>
                      <a:headEnd type="none" w="med" len="med"/>
                      <a:tailEnd type="none" w="med" len="med"/>
                    </a:lnL>
                    <a:lnR w="6350">
                      <a:solidFill>
                        <a:srgbClr val="BFBFBF"/>
                      </a:solid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Rod control</a:t>
                      </a:r>
                    </a:p>
                  </a:txBody>
                  <a:tcPr marL="36576" marR="36576" marT="18288" marB="1828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6</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marL="0" marR="0" lvl="0" indent="0" algn="ctr" defTabSz="457200" rtl="0" eaLnBrk="1" fontAlgn="auto" latinLnBrk="1" hangingPunct="1">
                        <a:lnSpc>
                          <a:spcPct val="100000"/>
                        </a:lnSpc>
                        <a:spcBef>
                          <a:spcPts val="0"/>
                        </a:spcBef>
                        <a:spcAft>
                          <a:spcPts val="0"/>
                        </a:spcAft>
                        <a:buClrTx/>
                        <a:buSzTx/>
                        <a:buFontTx/>
                        <a:buNone/>
                        <a:tabLst/>
                        <a:defRPr/>
                      </a:pP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Information gathering and reporting</a:t>
                      </a:r>
                    </a:p>
                  </a:txBody>
                  <a:tcPr marL="36576" marR="36576" marT="18288" marB="18288" anchor="ctr">
                    <a:lnL w="6350" cap="flat" cmpd="sng" algn="ctr">
                      <a:solidFill>
                        <a:srgbClr val="BFBFBF"/>
                      </a:solidFill>
                      <a:prstDash val="solid"/>
                      <a:round/>
                      <a:headEnd type="none" w="med" len="med"/>
                      <a:tailEnd type="none" w="med" len="med"/>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Diagnosis</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kern="120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Button</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EOC</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6"/>
                  </a:ext>
                </a:extLst>
              </a:tr>
              <a:tr h="0">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7</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Set TBN-Press Setpoint Controller to Auto</a:t>
                      </a:r>
                    </a:p>
                  </a:txBody>
                  <a:tcPr marL="36576" marR="36576" marT="18288" marB="18288" anchor="ctr">
                    <a:lnL w="6350" cap="flat" cmpd="sng" algn="ctr">
                      <a:solidFill>
                        <a:srgbClr val="BFBFBF"/>
                      </a:solidFill>
                      <a:prstDash val="solid"/>
                      <a:round/>
                      <a:headEnd type="none" w="med" len="med"/>
                      <a:tailEnd type="none" w="med" len="med"/>
                    </a:lnL>
                    <a:lnR w="6350">
                      <a:solidFill>
                        <a:srgbClr val="BFBFBF"/>
                      </a:solid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Turbine</a:t>
                      </a:r>
                    </a:p>
                  </a:txBody>
                  <a:tcPr marL="36576" marR="36576" marT="18288" marB="1828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8</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marL="0" marR="0" lvl="0" indent="0" algn="ctr" defTabSz="457200" rtl="0" eaLnBrk="1" fontAlgn="auto" latinLnBrk="1" hangingPunct="1">
                        <a:lnSpc>
                          <a:spcPct val="100000"/>
                        </a:lnSpc>
                        <a:spcBef>
                          <a:spcPts val="0"/>
                        </a:spcBef>
                        <a:spcAft>
                          <a:spcPts val="0"/>
                        </a:spcAft>
                        <a:buClrTx/>
                        <a:buSzTx/>
                        <a:buFontTx/>
                        <a:buNone/>
                        <a:tabLst/>
                        <a:defRPr/>
                      </a:pP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Response planning and instruction</a:t>
                      </a:r>
                    </a:p>
                  </a:txBody>
                  <a:tcPr marL="36576" marR="36576" marT="18288" marB="18288" anchor="ctr">
                    <a:lnL w="6350" cap="flat" cmpd="sng" algn="ctr">
                      <a:solidFill>
                        <a:srgbClr val="BFBFBF"/>
                      </a:solidFill>
                      <a:prstDash val="solid"/>
                      <a:round/>
                      <a:headEnd type="none" w="med" len="med"/>
                      <a:tailEnd type="none" w="med" len="med"/>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Diagnosis</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kern="120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Button</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EOO</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7"/>
                  </a:ext>
                </a:extLst>
              </a:tr>
              <a:tr h="0">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8</a:t>
                      </a:r>
                    </a:p>
                  </a:txBody>
                  <a:tcPr marL="36576" marR="36576" marT="18288" marB="18288" anchor="ctr">
                    <a:lnL w="6350">
                      <a:solidFill>
                        <a:srgbClr val="BFBFBF"/>
                      </a:solidFill>
                    </a:lnL>
                    <a:lnR w="6350">
                      <a:solidFill>
                        <a:srgbClr val="BFBFBF"/>
                      </a:solidFill>
                    </a:lnR>
                    <a:lnT w="6350">
                      <a:solidFill>
                        <a:srgbClr val="BFBFBF"/>
                      </a:solidFill>
                    </a:lnT>
                    <a:lnB w="6350" cap="flat" cmpd="sng" algn="ctr">
                      <a:solidFill>
                        <a:srgbClr val="BFBFBF"/>
                      </a:solidFill>
                      <a:prstDash val="solid"/>
                      <a:round/>
                      <a:headEnd type="none" w="med" len="med"/>
                      <a:tailEnd type="none" w="med" len="med"/>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Adjust </a:t>
                      </a:r>
                      <a:r>
                        <a:rPr lang="en-US" altLang="ko-KR" sz="1200" b="0" dirty="0" err="1">
                          <a:latin typeface="Times New Roman" panose="02020603050405020304" pitchFamily="18" charset="0"/>
                          <a:ea typeface="맑은 고딕" panose="020B0503020000020004" pitchFamily="50" charset="-127"/>
                          <a:cs typeface="Times New Roman" panose="02020603050405020304" pitchFamily="18" charset="0"/>
                        </a:rPr>
                        <a:t>Tref</a:t>
                      </a: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a:t>
                      </a:r>
                      <a:r>
                        <a:rPr lang="en-US" altLang="ko-KR" sz="1200" b="0" dirty="0" err="1">
                          <a:latin typeface="Times New Roman" panose="02020603050405020304" pitchFamily="18" charset="0"/>
                          <a:ea typeface="맑은 고딕" panose="020B0503020000020004" pitchFamily="50" charset="-127"/>
                          <a:cs typeface="Times New Roman" panose="02020603050405020304" pitchFamily="18" charset="0"/>
                        </a:rPr>
                        <a:t>Tavg</a:t>
                      </a: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 mismatch ΔT to within ±1°C</a:t>
                      </a:r>
                    </a:p>
                  </a:txBody>
                  <a:tcPr marL="36576" marR="36576" marT="18288" marB="18288" anchor="ctr">
                    <a:lnL w="6350" cap="flat" cmpd="sng" algn="ctr">
                      <a:solidFill>
                        <a:srgbClr val="BFBFBF"/>
                      </a:solidFill>
                      <a:prstDash val="solid"/>
                      <a:round/>
                      <a:headEnd type="none" w="med" len="med"/>
                      <a:tailEnd type="none" w="med" len="med"/>
                    </a:lnL>
                    <a:lnR w="6350">
                      <a:solidFill>
                        <a:srgbClr val="BFBFBF"/>
                      </a:solid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Reactivity control</a:t>
                      </a:r>
                    </a:p>
                  </a:txBody>
                  <a:tcPr marL="36576" marR="36576" marT="18288" marB="1828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8</a:t>
                      </a:r>
                    </a:p>
                  </a:txBody>
                  <a:tcPr marL="36576" marR="36576" marT="18288" marB="18288" anchor="ctr">
                    <a:lnL w="6350">
                      <a:solidFill>
                        <a:srgbClr val="BFBFBF"/>
                      </a:solidFill>
                    </a:lnL>
                    <a:lnR w="6350">
                      <a:solidFill>
                        <a:srgbClr val="BFBFBF"/>
                      </a:solidFill>
                    </a:lnR>
                    <a:lnT w="6350">
                      <a:solidFill>
                        <a:srgbClr val="BFBFBF"/>
                      </a:solidFill>
                    </a:lnT>
                    <a:lnB w="6350" cap="flat" cmpd="sng" algn="ctr">
                      <a:solidFill>
                        <a:srgbClr val="BFBFBF"/>
                      </a:solidFill>
                      <a:prstDash val="solid"/>
                      <a:round/>
                      <a:headEnd type="none" w="med" len="med"/>
                      <a:tailEnd type="none" w="med" len="med"/>
                    </a:lnB>
                    <a:solidFill>
                      <a:srgbClr val="FFFFFF"/>
                    </a:solidFill>
                  </a:tcPr>
                </a:tc>
                <a:tc>
                  <a:txBody>
                    <a:bodyPr/>
                    <a:lstStyle/>
                    <a:p>
                      <a:pPr marL="0" marR="0" lvl="0" indent="0" algn="ctr" defTabSz="457200" rtl="0" eaLnBrk="1" fontAlgn="auto" latinLnBrk="1" hangingPunct="1">
                        <a:lnSpc>
                          <a:spcPct val="100000"/>
                        </a:lnSpc>
                        <a:spcBef>
                          <a:spcPts val="0"/>
                        </a:spcBef>
                        <a:spcAft>
                          <a:spcPts val="0"/>
                        </a:spcAft>
                        <a:buClrTx/>
                        <a:buSzTx/>
                        <a:buFontTx/>
                        <a:buNone/>
                        <a:tabLst/>
                        <a:defRPr/>
                      </a:pP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Info </a:t>
                      </a: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gathering / Execution</a:t>
                      </a:r>
                      <a:endPar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endParaRPr>
                    </a:p>
                  </a:txBody>
                  <a:tcPr marL="36576" marR="36576" marT="18288" marB="18288" anchor="ctr">
                    <a:lnL w="6350" cap="flat" cmpd="sng" algn="ctr">
                      <a:solidFill>
                        <a:srgbClr val="BFBFBF"/>
                      </a:solidFill>
                      <a:prstDash val="solid"/>
                      <a:round/>
                      <a:headEnd type="none" w="med" len="med"/>
                      <a:tailEnd type="none" w="med" len="med"/>
                    </a:lnL>
                    <a:lnR w="6350">
                      <a:solidFill>
                        <a:srgbClr val="BFBFBF"/>
                      </a:solidFill>
                    </a:lnR>
                    <a:lnT w="6350">
                      <a:solidFill>
                        <a:srgbClr val="BFBFBF"/>
                      </a:solidFill>
                    </a:lnT>
                    <a:lnB w="6350" cap="flat" cmpd="sng" algn="ctr">
                      <a:solidFill>
                        <a:srgbClr val="BFBFBF"/>
                      </a:solidFill>
                      <a:prstDash val="solid"/>
                      <a:round/>
                      <a:headEnd type="none" w="med" len="med"/>
                      <a:tailEnd type="none" w="med" len="med"/>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Diagnosis</a:t>
                      </a:r>
                    </a:p>
                  </a:txBody>
                  <a:tcPr marL="36576" marR="36576" marT="18288" marB="18288" anchor="ctr">
                    <a:lnL w="6350">
                      <a:solidFill>
                        <a:srgbClr val="BFBFBF"/>
                      </a:solidFill>
                    </a:lnL>
                    <a:lnR w="6350">
                      <a:solidFill>
                        <a:srgbClr val="BFBFBF"/>
                      </a:solidFill>
                    </a:lnR>
                    <a:lnT w="6350">
                      <a:solidFill>
                        <a:srgbClr val="BFBFBF"/>
                      </a:solidFill>
                    </a:lnT>
                    <a:lnB w="6350" cap="flat" cmpd="sng" algn="ctr">
                      <a:solidFill>
                        <a:srgbClr val="BFBFBF"/>
                      </a:solidFill>
                      <a:prstDash val="solid"/>
                      <a:round/>
                      <a:headEnd type="none" w="med" len="med"/>
                      <a:tailEnd type="none" w="med" len="med"/>
                    </a:lnB>
                    <a:solidFill>
                      <a:srgbClr val="FFFFFF"/>
                    </a:solidFill>
                  </a:tcPr>
                </a:tc>
                <a:tc>
                  <a:txBody>
                    <a:bodyPr/>
                    <a:lstStyle/>
                    <a:p>
                      <a:pPr algn="ctr"/>
                      <a:r>
                        <a:rPr lang="en-US" altLang="ko-KR" sz="1200" b="0" kern="120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Dash board</a:t>
                      </a:r>
                      <a:endPar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endParaRPr>
                    </a:p>
                  </a:txBody>
                  <a:tcPr marL="36576" marR="36576" marT="18288" marB="18288" anchor="ctr">
                    <a:lnL w="6350">
                      <a:solidFill>
                        <a:srgbClr val="BFBFBF"/>
                      </a:solidFill>
                    </a:lnL>
                    <a:lnR w="6350">
                      <a:solidFill>
                        <a:srgbClr val="BFBFBF"/>
                      </a:solidFill>
                    </a:lnR>
                    <a:lnT w="6350">
                      <a:solidFill>
                        <a:srgbClr val="BFBFBF"/>
                      </a:solidFill>
                    </a:lnT>
                    <a:lnB w="6350" cap="flat" cmpd="sng" algn="ctr">
                      <a:solidFill>
                        <a:srgbClr val="BFBFBF"/>
                      </a:solidFill>
                      <a:prstDash val="solid"/>
                      <a:round/>
                      <a:headEnd type="none" w="med" len="med"/>
                      <a:tailEnd type="none" w="med" len="med"/>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EOC</a:t>
                      </a:r>
                    </a:p>
                  </a:txBody>
                  <a:tcPr marL="36576" marR="36576" marT="18288" marB="18288" anchor="ctr">
                    <a:lnL w="6350">
                      <a:solidFill>
                        <a:srgbClr val="BFBFBF"/>
                      </a:solidFill>
                    </a:lnL>
                    <a:lnR w="6350">
                      <a:solidFill>
                        <a:srgbClr val="BFBFBF"/>
                      </a:solidFill>
                    </a:lnR>
                    <a:lnT w="6350">
                      <a:solidFill>
                        <a:srgbClr val="BFBFBF"/>
                      </a:solidFill>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r h="0">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9</a:t>
                      </a:r>
                    </a:p>
                  </a:txBody>
                  <a:tcPr marL="36576" marR="36576" marT="18288" marB="18288" anchor="ctr">
                    <a:lnL w="6350">
                      <a:solidFill>
                        <a:srgbClr val="BFBFBF"/>
                      </a:solidFill>
                    </a:lnL>
                    <a:lnR w="6350" cap="flat" cmpd="sng" algn="ctr">
                      <a:solidFill>
                        <a:srgbClr val="BFBFBF"/>
                      </a:solidFill>
                      <a:prstDash val="solid"/>
                      <a:round/>
                      <a:headEnd type="none" w="med" len="med"/>
                      <a:tailEnd type="none" w="med" len="med"/>
                    </a:lnR>
                    <a:lnT w="6350">
                      <a:solidFill>
                        <a:srgbClr val="BFBFBF"/>
                      </a:solidFill>
                    </a:lnT>
                    <a:lnB w="6350" cap="flat" cmpd="sng" algn="ctr">
                      <a:solidFill>
                        <a:srgbClr val="BFBFBF"/>
                      </a:solidFill>
                      <a:prstDash val="solid"/>
                      <a:round/>
                      <a:headEnd type="none" w="med" len="med"/>
                      <a:tailEnd type="none" w="med" len="med"/>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Set RCS-IR TRIP BLOCK</a:t>
                      </a:r>
                    </a:p>
                  </a:txBody>
                  <a:tcPr marL="36576" marR="36576" marT="18288" marB="1828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Rod control</a:t>
                      </a:r>
                    </a:p>
                  </a:txBody>
                  <a:tcPr marL="36576" marR="36576" marT="18288" marB="1828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8</a:t>
                      </a:r>
                    </a:p>
                  </a:txBody>
                  <a:tcPr marL="36576" marR="36576" marT="18288" marB="1828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a:solidFill>
                        <a:srgbClr val="BFBFBF"/>
                      </a:solidFill>
                    </a:lnT>
                    <a:lnB w="6350" cap="flat" cmpd="sng" algn="ctr">
                      <a:solidFill>
                        <a:srgbClr val="BFBFBF"/>
                      </a:solidFill>
                      <a:prstDash val="solid"/>
                      <a:round/>
                      <a:headEnd type="none" w="med" len="med"/>
                      <a:tailEnd type="none" w="med" len="med"/>
                    </a:lnB>
                    <a:solidFill>
                      <a:srgbClr val="FFFFFF"/>
                    </a:solidFill>
                  </a:tcPr>
                </a:tc>
                <a:tc>
                  <a:txBody>
                    <a:bodyPr/>
                    <a:lstStyle/>
                    <a:p>
                      <a:pPr marL="0" marR="0" lvl="0" indent="0" algn="ctr" defTabSz="457200" rtl="0" eaLnBrk="1" fontAlgn="auto" latinLnBrk="1" hangingPunct="1">
                        <a:lnSpc>
                          <a:spcPct val="100000"/>
                        </a:lnSpc>
                        <a:spcBef>
                          <a:spcPts val="0"/>
                        </a:spcBef>
                        <a:spcAft>
                          <a:spcPts val="0"/>
                        </a:spcAft>
                        <a:buClrTx/>
                        <a:buSzTx/>
                        <a:buFontTx/>
                        <a:buNone/>
                        <a:tabLst/>
                        <a:defRPr/>
                      </a:pP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Information gathering and reporting</a:t>
                      </a:r>
                    </a:p>
                  </a:txBody>
                  <a:tcPr marL="36576" marR="36576" marT="18288" marB="1828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a:solidFill>
                        <a:srgbClr val="BFBFBF"/>
                      </a:solidFill>
                    </a:lnT>
                    <a:lnB w="6350" cap="flat" cmpd="sng" algn="ctr">
                      <a:solidFill>
                        <a:srgbClr val="BFBFBF"/>
                      </a:solidFill>
                      <a:prstDash val="solid"/>
                      <a:round/>
                      <a:headEnd type="none" w="med" len="med"/>
                      <a:tailEnd type="none" w="med" len="med"/>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Diagnosis</a:t>
                      </a:r>
                    </a:p>
                  </a:txBody>
                  <a:tcPr marL="36576" marR="36576" marT="18288" marB="1828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a:solidFill>
                        <a:srgbClr val="BFBFBF"/>
                      </a:solidFill>
                    </a:lnT>
                    <a:lnB w="6350" cap="flat" cmpd="sng" algn="ctr">
                      <a:solidFill>
                        <a:srgbClr val="BFBFBF"/>
                      </a:solidFill>
                      <a:prstDash val="solid"/>
                      <a:round/>
                      <a:headEnd type="none" w="med" len="med"/>
                      <a:tailEnd type="none" w="med" len="med"/>
                    </a:lnB>
                    <a:solidFill>
                      <a:srgbClr val="FFFFFF"/>
                    </a:solidFill>
                  </a:tcPr>
                </a:tc>
                <a:tc>
                  <a:txBody>
                    <a:bodyPr/>
                    <a:lstStyle/>
                    <a:p>
                      <a:pPr algn="ctr"/>
                      <a:r>
                        <a:rPr lang="en-US" altLang="ko-KR" sz="1200" b="0" kern="120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Button</a:t>
                      </a:r>
                    </a:p>
                  </a:txBody>
                  <a:tcPr marL="36576" marR="36576" marT="18288" marB="1828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a:solidFill>
                        <a:srgbClr val="BFBFBF"/>
                      </a:solidFill>
                    </a:lnT>
                    <a:lnB w="6350" cap="flat" cmpd="sng" algn="ctr">
                      <a:solidFill>
                        <a:srgbClr val="BFBFBF"/>
                      </a:solidFill>
                      <a:prstDash val="solid"/>
                      <a:round/>
                      <a:headEnd type="none" w="med" len="med"/>
                      <a:tailEnd type="none" w="med" len="med"/>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EOC</a:t>
                      </a:r>
                    </a:p>
                  </a:txBody>
                  <a:tcPr marL="36576" marR="36576" marT="18288" marB="18288" anchor="ctr">
                    <a:lnL w="6350" cap="flat" cmpd="sng" algn="ctr">
                      <a:solidFill>
                        <a:srgbClr val="BFBFBF"/>
                      </a:solidFill>
                      <a:prstDash val="solid"/>
                      <a:round/>
                      <a:headEnd type="none" w="med" len="med"/>
                      <a:tailEnd type="none" w="med" len="med"/>
                    </a:lnL>
                    <a:lnR w="6350">
                      <a:solidFill>
                        <a:srgbClr val="BFBFBF"/>
                      </a:solidFill>
                    </a:lnR>
                    <a:lnT w="6350">
                      <a:solidFill>
                        <a:srgbClr val="BFBFBF"/>
                      </a:solidFill>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868568902"/>
                  </a:ext>
                </a:extLst>
              </a:tr>
              <a:tr h="0">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10</a:t>
                      </a:r>
                    </a:p>
                  </a:txBody>
                  <a:tcPr marL="36576" marR="36576" marT="18288" marB="18288" anchor="ctr">
                    <a:lnL w="6350">
                      <a:solidFill>
                        <a:srgbClr val="BFBFBF"/>
                      </a:solidFill>
                    </a:lnL>
                    <a:lnR w="6350" cap="flat" cmpd="sng" algn="ctr">
                      <a:solidFill>
                        <a:srgbClr val="BFBFBF"/>
                      </a:solidFill>
                      <a:prstDash val="solid"/>
                      <a:round/>
                      <a:headEnd type="none" w="med" len="med"/>
                      <a:tailEnd type="none" w="med" len="med"/>
                    </a:lnR>
                    <a:lnT w="6350">
                      <a:solidFill>
                        <a:srgbClr val="BFBFBF"/>
                      </a:solidFill>
                    </a:lnT>
                    <a:lnB w="6350" cap="flat" cmpd="sng" algn="ctr">
                      <a:solidFill>
                        <a:srgbClr val="BFBFBF"/>
                      </a:solidFill>
                      <a:prstDash val="solid"/>
                      <a:round/>
                      <a:headEnd type="none" w="med" len="med"/>
                      <a:tailEnd type="none" w="med" len="med"/>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Set RCS-PR TRIP BLOCK</a:t>
                      </a:r>
                    </a:p>
                  </a:txBody>
                  <a:tcPr marL="36576" marR="36576" marT="18288" marB="1828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Rod control</a:t>
                      </a:r>
                    </a:p>
                  </a:txBody>
                  <a:tcPr marL="36576" marR="36576" marT="18288" marB="1828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8</a:t>
                      </a:r>
                    </a:p>
                  </a:txBody>
                  <a:tcPr marL="36576" marR="36576" marT="18288" marB="1828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marL="0" marR="0" lvl="0" indent="0" algn="ctr" defTabSz="457200" rtl="0" eaLnBrk="1" fontAlgn="auto" latinLnBrk="1" hangingPunct="1">
                        <a:lnSpc>
                          <a:spcPct val="100000"/>
                        </a:lnSpc>
                        <a:spcBef>
                          <a:spcPts val="0"/>
                        </a:spcBef>
                        <a:spcAft>
                          <a:spcPts val="0"/>
                        </a:spcAft>
                        <a:buClrTx/>
                        <a:buSzTx/>
                        <a:buFontTx/>
                        <a:buNone/>
                        <a:tabLst/>
                        <a:defRPr/>
                      </a:pP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Information gathering and reporting</a:t>
                      </a:r>
                    </a:p>
                  </a:txBody>
                  <a:tcPr marL="36576" marR="36576" marT="18288" marB="1828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a:solidFill>
                        <a:srgbClr val="BFBFBF"/>
                      </a:solidFill>
                    </a:lnT>
                    <a:lnB w="6350" cap="flat" cmpd="sng" algn="ctr">
                      <a:solidFill>
                        <a:srgbClr val="BFBFBF"/>
                      </a:solidFill>
                      <a:prstDash val="solid"/>
                      <a:round/>
                      <a:headEnd type="none" w="med" len="med"/>
                      <a:tailEnd type="none" w="med" len="med"/>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Diagnosis</a:t>
                      </a:r>
                    </a:p>
                  </a:txBody>
                  <a:tcPr marL="36576" marR="36576" marT="18288" marB="1828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a:solidFill>
                        <a:srgbClr val="BFBFBF"/>
                      </a:solidFill>
                    </a:lnT>
                    <a:lnB w="6350" cap="flat" cmpd="sng" algn="ctr">
                      <a:solidFill>
                        <a:srgbClr val="BFBFBF"/>
                      </a:solidFill>
                      <a:prstDash val="solid"/>
                      <a:round/>
                      <a:headEnd type="none" w="med" len="med"/>
                      <a:tailEnd type="none" w="med" len="med"/>
                    </a:lnB>
                    <a:solidFill>
                      <a:srgbClr val="FFFFFF"/>
                    </a:solidFill>
                  </a:tcPr>
                </a:tc>
                <a:tc>
                  <a:txBody>
                    <a:bodyPr/>
                    <a:lstStyle/>
                    <a:p>
                      <a:pPr algn="ctr"/>
                      <a:r>
                        <a:rPr lang="en-US" altLang="ko-KR" sz="1200" b="0" kern="120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Button</a:t>
                      </a:r>
                    </a:p>
                  </a:txBody>
                  <a:tcPr marL="36576" marR="36576" marT="18288" marB="1828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a:solidFill>
                        <a:srgbClr val="BFBFBF"/>
                      </a:solidFill>
                    </a:lnT>
                    <a:lnB w="6350" cap="flat" cmpd="sng" algn="ctr">
                      <a:solidFill>
                        <a:srgbClr val="BFBFBF"/>
                      </a:solidFill>
                      <a:prstDash val="solid"/>
                      <a:round/>
                      <a:headEnd type="none" w="med" len="med"/>
                      <a:tailEnd type="none" w="med" len="med"/>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EOC</a:t>
                      </a:r>
                    </a:p>
                  </a:txBody>
                  <a:tcPr marL="36576" marR="36576" marT="18288" marB="18288" anchor="ctr">
                    <a:lnL w="6350" cap="flat" cmpd="sng" algn="ctr">
                      <a:solidFill>
                        <a:srgbClr val="BFBFBF"/>
                      </a:solidFill>
                      <a:prstDash val="solid"/>
                      <a:round/>
                      <a:headEnd type="none" w="med" len="med"/>
                      <a:tailEnd type="none" w="med" len="med"/>
                    </a:lnL>
                    <a:lnR w="6350">
                      <a:solidFill>
                        <a:srgbClr val="BFBFBF"/>
                      </a:solidFill>
                    </a:lnR>
                    <a:lnT w="6350">
                      <a:solidFill>
                        <a:srgbClr val="BFBFBF"/>
                      </a:solidFill>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452262229"/>
                  </a:ext>
                </a:extLst>
              </a:tr>
              <a:tr h="0">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11</a:t>
                      </a:r>
                    </a:p>
                  </a:txBody>
                  <a:tcPr marL="36576" marR="36576" marT="18288" marB="18288" anchor="ctr">
                    <a:lnL w="6350">
                      <a:solidFill>
                        <a:srgbClr val="BFBFBF"/>
                      </a:solidFill>
                    </a:lnL>
                    <a:lnR w="6350" cap="flat" cmpd="sng" algn="ctr">
                      <a:solidFill>
                        <a:srgbClr val="BFBFBF"/>
                      </a:solidFill>
                      <a:prstDash val="solid"/>
                      <a:round/>
                      <a:headEnd type="none" w="med" len="med"/>
                      <a:tailEnd type="none" w="med" len="med"/>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Bypass orifice valve alignment</a:t>
                      </a:r>
                    </a:p>
                  </a:txBody>
                  <a:tcPr marL="36576" marR="36576" marT="18288" marB="1828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a:solidFill>
                        <a:srgbClr val="BFBFBF"/>
                      </a:solidFill>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Feedwater</a:t>
                      </a:r>
                    </a:p>
                  </a:txBody>
                  <a:tcPr marL="36576" marR="36576" marT="18288" marB="1828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a:solidFill>
                        <a:srgbClr val="BFBFBF"/>
                      </a:solidFill>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10</a:t>
                      </a:r>
                    </a:p>
                  </a:txBody>
                  <a:tcPr marL="36576" marR="36576" marT="18288" marB="1828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a:solidFill>
                        <a:srgbClr val="BFBFBF"/>
                      </a:solidFill>
                    </a:lnT>
                    <a:lnB w="6350">
                      <a:solidFill>
                        <a:srgbClr val="BFBFBF"/>
                      </a:solidFill>
                    </a:lnB>
                    <a:solidFill>
                      <a:srgbClr val="FFFFFF"/>
                    </a:solidFill>
                  </a:tcPr>
                </a:tc>
                <a:tc>
                  <a:txBody>
                    <a:bodyPr/>
                    <a:lstStyle/>
                    <a:p>
                      <a:pPr marL="0" marR="0" lvl="0" indent="0" algn="ctr" defTabSz="457200" rtl="0" eaLnBrk="1" fontAlgn="auto" latinLnBrk="1" hangingPunct="1">
                        <a:lnSpc>
                          <a:spcPct val="100000"/>
                        </a:lnSpc>
                        <a:spcBef>
                          <a:spcPts val="0"/>
                        </a:spcBef>
                        <a:spcAft>
                          <a:spcPts val="0"/>
                        </a:spcAft>
                        <a:buClrTx/>
                        <a:buSzTx/>
                        <a:buFontTx/>
                        <a:buNone/>
                        <a:tabLst/>
                        <a:defRPr/>
                      </a:pP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Response planning and instruction</a:t>
                      </a:r>
                    </a:p>
                  </a:txBody>
                  <a:tcPr marL="36576" marR="36576" marT="18288" marB="1828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a:solidFill>
                        <a:srgbClr val="BFBFBF"/>
                      </a:solidFill>
                    </a:lnT>
                    <a:lnB w="6350">
                      <a:solidFill>
                        <a:srgbClr val="BFBFBF"/>
                      </a:solidFill>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Action</a:t>
                      </a:r>
                    </a:p>
                  </a:txBody>
                  <a:tcPr marL="36576" marR="36576" marT="18288" marB="1828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a:solidFill>
                        <a:srgbClr val="BFBFBF"/>
                      </a:solidFill>
                    </a:lnT>
                    <a:lnB w="6350">
                      <a:solidFill>
                        <a:srgbClr val="BFBFBF"/>
                      </a:solidFill>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Procedure</a:t>
                      </a:r>
                    </a:p>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(understanding)</a:t>
                      </a:r>
                    </a:p>
                  </a:txBody>
                  <a:tcPr marL="36576" marR="36576" marT="18288" marB="1828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a:solidFill>
                        <a:srgbClr val="BFBFBF"/>
                      </a:solidFill>
                    </a:lnB>
                    <a:solidFill>
                      <a:srgbClr val="FFFFFF"/>
                    </a:solidFill>
                  </a:tcPr>
                </a:tc>
                <a:tc>
                  <a:txBody>
                    <a:bodyPr/>
                    <a:lstStyle/>
                    <a:p>
                      <a:pPr algn="ctr"/>
                      <a:r>
                        <a:rPr lang="en-US" altLang="ko-KR" sz="1200" b="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EOO</a:t>
                      </a:r>
                    </a:p>
                  </a:txBody>
                  <a:tcPr marL="36576" marR="36576" marT="18288" marB="18288" anchor="ctr">
                    <a:lnL w="6350" cap="flat" cmpd="sng" algn="ctr">
                      <a:solidFill>
                        <a:srgbClr val="BFBFBF"/>
                      </a:solidFill>
                      <a:prstDash val="solid"/>
                      <a:round/>
                      <a:headEnd type="none" w="med" len="med"/>
                      <a:tailEnd type="none" w="med" len="med"/>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3060372599"/>
                  </a:ext>
                </a:extLst>
              </a:tr>
            </a:tbl>
          </a:graphicData>
        </a:graphic>
      </p:graphicFrame>
    </p:spTree>
    <p:extLst>
      <p:ext uri="{BB962C8B-B14F-4D97-AF65-F5344CB8AC3E}">
        <p14:creationId xmlns:p14="http://schemas.microsoft.com/office/powerpoint/2010/main" val="7475326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830029C-BF16-4233-9003-9563C9244662}"/>
              </a:ext>
            </a:extLst>
          </p:cNvPr>
          <p:cNvSpPr>
            <a:spLocks noGrp="1"/>
          </p:cNvSpPr>
          <p:nvPr>
            <p:ph type="ctrTitle"/>
          </p:nvPr>
        </p:nvSpPr>
        <p:spPr/>
        <p:txBody>
          <a:bodyPr/>
          <a:lstStyle/>
          <a:p>
            <a:pPr algn="ctr"/>
            <a:r>
              <a:rPr lang="en-US" altLang="ko-KR" sz="4000" dirty="0">
                <a:latin typeface="Times New Roman" panose="02020603050405020304" pitchFamily="18" charset="0"/>
                <a:ea typeface="맑은 고딕" panose="020B0503020000020004" pitchFamily="50" charset="-127"/>
                <a:cs typeface="Times New Roman" panose="02020603050405020304" pitchFamily="18" charset="0"/>
              </a:rPr>
              <a:t>4. Data Analysis</a:t>
            </a:r>
            <a:endParaRPr lang="ko-KR" altLang="en-US" sz="4000" dirty="0"/>
          </a:p>
        </p:txBody>
      </p:sp>
    </p:spTree>
    <p:extLst>
      <p:ext uri="{BB962C8B-B14F-4D97-AF65-F5344CB8AC3E}">
        <p14:creationId xmlns:p14="http://schemas.microsoft.com/office/powerpoint/2010/main" val="41719752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72C6083-F478-A23D-085D-73A1F5A19EB8}"/>
              </a:ext>
            </a:extLst>
          </p:cNvPr>
          <p:cNvSpPr>
            <a:spLocks noGrp="1"/>
          </p:cNvSpPr>
          <p:nvPr>
            <p:ph type="title"/>
          </p:nvPr>
        </p:nvSpPr>
        <p:spPr/>
        <p:txBody>
          <a:bodyPr/>
          <a:lstStyle/>
          <a:p>
            <a:r>
              <a:rPr lang="en-US" altLang="ko-KR" sz="3200" dirty="0">
                <a:latin typeface="Times New Roman" panose="02020603050405020304" pitchFamily="18" charset="0"/>
                <a:ea typeface="맑은 고딕" panose="020B0503020000020004" pitchFamily="50" charset="-127"/>
                <a:cs typeface="Times New Roman" panose="02020603050405020304" pitchFamily="18" charset="0"/>
              </a:rPr>
              <a:t>4. Data Analysis</a:t>
            </a:r>
          </a:p>
        </p:txBody>
      </p:sp>
      <p:sp>
        <p:nvSpPr>
          <p:cNvPr id="3" name="내용 개체 틀 2">
            <a:extLst>
              <a:ext uri="{FF2B5EF4-FFF2-40B4-BE49-F238E27FC236}">
                <a16:creationId xmlns:a16="http://schemas.microsoft.com/office/drawing/2014/main" id="{839CD874-49DC-44EB-D0ED-EBA7E1435782}"/>
              </a:ext>
            </a:extLst>
          </p:cNvPr>
          <p:cNvSpPr>
            <a:spLocks noGrp="1"/>
          </p:cNvSpPr>
          <p:nvPr>
            <p:ph idx="1"/>
          </p:nvPr>
        </p:nvSpPr>
        <p:spPr/>
        <p:txBody>
          <a:bodyPr/>
          <a:lstStyle/>
          <a:p>
            <a:r>
              <a:rPr lang="en-US" altLang="ko-KR" sz="2200" dirty="0">
                <a:latin typeface="Times New Roman" panose="02020603050405020304" pitchFamily="18" charset="0"/>
                <a:ea typeface="맑은 고딕" panose="020B0503020000020004" pitchFamily="50" charset="-127"/>
                <a:cs typeface="Times New Roman" panose="02020603050405020304" pitchFamily="18" charset="0"/>
              </a:rPr>
              <a:t>Estimated Degrees of Dependence for Consecutive Major </a:t>
            </a:r>
            <a:r>
              <a:rPr lang="en-US" altLang="ko-KR" sz="2200" dirty="0"/>
              <a:t>Tasks</a:t>
            </a:r>
            <a:endParaRPr lang="en-US" altLang="ko-KR" sz="2200" dirty="0">
              <a:latin typeface="Times New Roman" panose="02020603050405020304" pitchFamily="18" charset="0"/>
              <a:ea typeface="맑은 고딕" panose="020B0503020000020004" pitchFamily="50" charset="-127"/>
              <a:cs typeface="Times New Roman" panose="02020603050405020304" pitchFamily="18" charset="0"/>
            </a:endParaRPr>
          </a:p>
          <a:p>
            <a:pPr lvl="1"/>
            <a:r>
              <a:rPr lang="en-US" altLang="ko-KR" sz="1800" dirty="0">
                <a:latin typeface="Times New Roman" panose="02020603050405020304" pitchFamily="18" charset="0"/>
                <a:ea typeface="맑은 고딕" panose="020B0503020000020004" pitchFamily="50" charset="-127"/>
                <a:cs typeface="Times New Roman" panose="02020603050405020304" pitchFamily="18" charset="0"/>
              </a:rPr>
              <a:t>Estimates vary widely (≈ 20–100%) → a </a:t>
            </a:r>
            <a:r>
              <a:rPr lang="en-US" altLang="ko-KR" sz="1800" b="1"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single discrete dependency level cannot adequately represent</a:t>
            </a:r>
            <a:r>
              <a:rPr lang="en-US" altLang="ko-KR" sz="1800" dirty="0">
                <a:latin typeface="Times New Roman" panose="02020603050405020304" pitchFamily="18" charset="0"/>
                <a:ea typeface="맑은 고딕" panose="020B0503020000020004" pitchFamily="50" charset="-127"/>
                <a:cs typeface="Times New Roman" panose="02020603050405020304" pitchFamily="18" charset="0"/>
              </a:rPr>
              <a:t> the observed dependence.</a:t>
            </a:r>
          </a:p>
        </p:txBody>
      </p:sp>
      <p:sp>
        <p:nvSpPr>
          <p:cNvPr id="4" name="슬라이드 번호 개체 틀 3">
            <a:extLst>
              <a:ext uri="{FF2B5EF4-FFF2-40B4-BE49-F238E27FC236}">
                <a16:creationId xmlns:a16="http://schemas.microsoft.com/office/drawing/2014/main" id="{712D7BAD-CBC1-9348-A328-15A116BBC1F1}"/>
              </a:ext>
            </a:extLst>
          </p:cNvPr>
          <p:cNvSpPr>
            <a:spLocks noGrp="1"/>
          </p:cNvSpPr>
          <p:nvPr>
            <p:ph type="sldNum" sz="quarter" idx="12"/>
          </p:nvPr>
        </p:nvSpPr>
        <p:spPr/>
        <p:txBody>
          <a:bodyPr/>
          <a:lstStyle/>
          <a:p>
            <a:fld id="{519954A3-9DFD-4C44-94BA-B95130A3BA1C}" type="slidenum">
              <a:rPr lang="en-US" smtClean="0"/>
              <a:t>15</a:t>
            </a:fld>
            <a:endParaRPr lang="en-US" dirty="0"/>
          </a:p>
        </p:txBody>
      </p:sp>
      <p:graphicFrame>
        <p:nvGraphicFramePr>
          <p:cNvPr id="112" name="Table 112"/>
          <p:cNvGraphicFramePr>
            <a:graphicFrameLocks noGrp="1"/>
          </p:cNvGraphicFramePr>
          <p:nvPr>
            <p:extLst>
              <p:ext uri="{D42A27DB-BD31-4B8C-83A1-F6EECF244321}">
                <p14:modId xmlns:p14="http://schemas.microsoft.com/office/powerpoint/2010/main" val="2703403552"/>
              </p:ext>
            </p:extLst>
          </p:nvPr>
        </p:nvGraphicFramePr>
        <p:xfrm>
          <a:off x="848586" y="2232658"/>
          <a:ext cx="10494828" cy="3739996"/>
        </p:xfrm>
        <a:graphic>
          <a:graphicData uri="http://schemas.openxmlformats.org/drawingml/2006/table">
            <a:tbl>
              <a:tblPr firstRow="1" bandRow="1"/>
              <a:tblGrid>
                <a:gridCol w="874569">
                  <a:extLst>
                    <a:ext uri="{9D8B030D-6E8A-4147-A177-3AD203B41FA5}">
                      <a16:colId xmlns:a16="http://schemas.microsoft.com/office/drawing/2014/main" val="20000"/>
                    </a:ext>
                  </a:extLst>
                </a:gridCol>
                <a:gridCol w="2077102">
                  <a:extLst>
                    <a:ext uri="{9D8B030D-6E8A-4147-A177-3AD203B41FA5}">
                      <a16:colId xmlns:a16="http://schemas.microsoft.com/office/drawing/2014/main" val="20001"/>
                    </a:ext>
                  </a:extLst>
                </a:gridCol>
                <a:gridCol w="874569">
                  <a:extLst>
                    <a:ext uri="{9D8B030D-6E8A-4147-A177-3AD203B41FA5}">
                      <a16:colId xmlns:a16="http://schemas.microsoft.com/office/drawing/2014/main" val="20002"/>
                    </a:ext>
                  </a:extLst>
                </a:gridCol>
                <a:gridCol w="874569">
                  <a:extLst>
                    <a:ext uri="{9D8B030D-6E8A-4147-A177-3AD203B41FA5}">
                      <a16:colId xmlns:a16="http://schemas.microsoft.com/office/drawing/2014/main" val="20003"/>
                    </a:ext>
                  </a:extLst>
                </a:gridCol>
                <a:gridCol w="1530496">
                  <a:extLst>
                    <a:ext uri="{9D8B030D-6E8A-4147-A177-3AD203B41FA5}">
                      <a16:colId xmlns:a16="http://schemas.microsoft.com/office/drawing/2014/main" val="20004"/>
                    </a:ext>
                  </a:extLst>
                </a:gridCol>
                <a:gridCol w="1858459">
                  <a:extLst>
                    <a:ext uri="{9D8B030D-6E8A-4147-A177-3AD203B41FA5}">
                      <a16:colId xmlns:a16="http://schemas.microsoft.com/office/drawing/2014/main" val="20005"/>
                    </a:ext>
                  </a:extLst>
                </a:gridCol>
                <a:gridCol w="1202532">
                  <a:extLst>
                    <a:ext uri="{9D8B030D-6E8A-4147-A177-3AD203B41FA5}">
                      <a16:colId xmlns:a16="http://schemas.microsoft.com/office/drawing/2014/main" val="20006"/>
                    </a:ext>
                  </a:extLst>
                </a:gridCol>
                <a:gridCol w="1202532">
                  <a:extLst>
                    <a:ext uri="{9D8B030D-6E8A-4147-A177-3AD203B41FA5}">
                      <a16:colId xmlns:a16="http://schemas.microsoft.com/office/drawing/2014/main" val="20007"/>
                    </a:ext>
                  </a:extLst>
                </a:gridCol>
              </a:tblGrid>
              <a:tr h="470596">
                <a:tc>
                  <a:txBody>
                    <a:bodyPr/>
                    <a:lstStyle/>
                    <a:p>
                      <a:pPr algn="ctr"/>
                      <a:r>
                        <a:rPr lang="en-US" altLang="ko-KR" sz="16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No.</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tc>
                  <a:txBody>
                    <a:bodyPr/>
                    <a:lstStyle/>
                    <a:p>
                      <a:pPr algn="ctr"/>
                      <a:r>
                        <a:rPr lang="en-US" altLang="ko-KR" sz="16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Task Pair</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tc>
                  <a:txBody>
                    <a:bodyPr/>
                    <a:lstStyle/>
                    <a:p>
                      <a:pPr algn="ctr"/>
                      <a:r>
                        <a:rPr lang="en-US" altLang="ko-KR" sz="16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M</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tc>
                  <a:txBody>
                    <a:bodyPr/>
                    <a:lstStyle/>
                    <a:p>
                      <a:pPr algn="ctr"/>
                      <a:r>
                        <a:rPr lang="en-US" altLang="ko-KR" sz="16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s</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tc>
                  <a:txBody>
                    <a:bodyPr/>
                    <a:lstStyle/>
                    <a:p>
                      <a:pPr algn="ctr"/>
                      <a:r>
                        <a:rPr lang="en-US" altLang="ko-KR" sz="16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P(Fₙ₋₁)</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tc>
                  <a:txBody>
                    <a:bodyPr/>
                    <a:lstStyle/>
                    <a:p>
                      <a:pPr algn="ctr"/>
                      <a:r>
                        <a:rPr lang="en-US" altLang="ko-KR" sz="16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P(Fₙ∩Fₙ₋₁)</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tc>
                  <a:txBody>
                    <a:bodyPr/>
                    <a:lstStyle/>
                    <a:p>
                      <a:pPr algn="ctr"/>
                      <a:r>
                        <a:rPr lang="en-US" altLang="ko-KR" sz="16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CHEP</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tc>
                  <a:txBody>
                    <a:bodyPr/>
                    <a:lstStyle/>
                    <a:p>
                      <a:pPr algn="ctr"/>
                      <a:r>
                        <a:rPr lang="en-US" altLang="ko-KR" sz="16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a (%)</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extLst>
                  <a:ext uri="{0D108BD9-81ED-4DB2-BD59-A6C34878D82A}">
                    <a16:rowId xmlns:a16="http://schemas.microsoft.com/office/drawing/2014/main" val="10000"/>
                  </a:ext>
                </a:extLst>
              </a:tr>
              <a:tr h="408675">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1</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Task #1 + Task #8</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2</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15</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0.25</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0.13</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0.53</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1"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53.29</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1"/>
                  </a:ext>
                </a:extLst>
              </a:tr>
              <a:tr h="408675">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2</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Task #1 + Task #11</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1</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12</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0.25</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0.08</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0.33</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1"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33.27</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2"/>
                  </a:ext>
                </a:extLst>
              </a:tr>
              <a:tr h="408675">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3</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Task #2 + Task #3</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1</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16</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0.06</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0.06</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1.00</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1"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100.00</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3"/>
                  </a:ext>
                </a:extLst>
              </a:tr>
              <a:tr h="408675">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4</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Task #4 + Task #5</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1</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15</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0.13</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0.07</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0.53</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1"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53.29</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4"/>
                  </a:ext>
                </a:extLst>
              </a:tr>
              <a:tr h="408675">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5</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Task #5 + Task #6</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2</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15</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0.13</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0.13</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1.00</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1"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100.00</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5"/>
                  </a:ext>
                </a:extLst>
              </a:tr>
              <a:tr h="408675">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6</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Task #6 + Task #7</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1</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15</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0.13</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0.07</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0.50</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1"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49.95</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6"/>
                  </a:ext>
                </a:extLst>
              </a:tr>
              <a:tr h="408675">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7</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Task #8 + Task #9</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1</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15</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0.33</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0.07</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0.20</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1"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19.92</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7"/>
                  </a:ext>
                </a:extLst>
              </a:tr>
              <a:tr h="408675">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8</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Task #8 + Task #11</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1</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12</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0.33</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0.08</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0.25</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1"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24.93</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8"/>
                  </a:ext>
                </a:extLst>
              </a:tr>
            </a:tbl>
          </a:graphicData>
        </a:graphic>
      </p:graphicFrame>
      <p:sp>
        <p:nvSpPr>
          <p:cNvPr id="113" name="Caption 113"/>
          <p:cNvSpPr txBox="1"/>
          <p:nvPr/>
        </p:nvSpPr>
        <p:spPr>
          <a:xfrm>
            <a:off x="1450000" y="6077201"/>
            <a:ext cx="9600000" cy="320000"/>
          </a:xfrm>
          <a:prstGeom prst="rect">
            <a:avLst/>
          </a:prstGeom>
          <a:noFill/>
        </p:spPr>
        <p:txBody>
          <a:bodyPr wrap="square" rtlCol="0">
            <a:noAutofit/>
          </a:bodyPr>
          <a:lstStyle/>
          <a:p>
            <a:pPr algn="ctr"/>
            <a:r>
              <a:rPr lang="en-US" altLang="ko-KR" sz="1300" b="1" dirty="0">
                <a:solidFill>
                  <a:srgbClr val="595959"/>
                </a:solidFill>
                <a:latin typeface="Times New Roman" panose="02020603050405020304" pitchFamily="18" charset="0"/>
                <a:ea typeface="맑은 고딕" panose="020B0503020000020004" pitchFamily="50" charset="-127"/>
                <a:cs typeface="Times New Roman" panose="02020603050405020304" pitchFamily="18" charset="0"/>
              </a:rPr>
              <a:t>Estimated degrees of dependence using SHEEP data (startup operation, CNS)</a:t>
            </a:r>
          </a:p>
        </p:txBody>
      </p:sp>
    </p:spTree>
    <p:extLst>
      <p:ext uri="{BB962C8B-B14F-4D97-AF65-F5344CB8AC3E}">
        <p14:creationId xmlns:p14="http://schemas.microsoft.com/office/powerpoint/2010/main" val="7475326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72C6083-F478-A23D-085D-73A1F5A19EB8}"/>
              </a:ext>
            </a:extLst>
          </p:cNvPr>
          <p:cNvSpPr>
            <a:spLocks noGrp="1"/>
          </p:cNvSpPr>
          <p:nvPr>
            <p:ph type="title"/>
          </p:nvPr>
        </p:nvSpPr>
        <p:spPr/>
        <p:txBody>
          <a:bodyPr/>
          <a:lstStyle/>
          <a:p>
            <a:r>
              <a:rPr lang="en-US" altLang="ko-KR" sz="3200" dirty="0">
                <a:latin typeface="Times New Roman" panose="02020603050405020304" pitchFamily="18" charset="0"/>
                <a:ea typeface="맑은 고딕" panose="020B0503020000020004" pitchFamily="50" charset="-127"/>
                <a:cs typeface="Times New Roman" panose="02020603050405020304" pitchFamily="18" charset="0"/>
              </a:rPr>
              <a:t>4. Data Analysis</a:t>
            </a:r>
          </a:p>
        </p:txBody>
      </p:sp>
      <p:sp>
        <p:nvSpPr>
          <p:cNvPr id="3" name="내용 개체 틀 2">
            <a:extLst>
              <a:ext uri="{FF2B5EF4-FFF2-40B4-BE49-F238E27FC236}">
                <a16:creationId xmlns:a16="http://schemas.microsoft.com/office/drawing/2014/main" id="{839CD874-49DC-44EB-D0ED-EBA7E1435782}"/>
              </a:ext>
            </a:extLst>
          </p:cNvPr>
          <p:cNvSpPr>
            <a:spLocks noGrp="1"/>
          </p:cNvSpPr>
          <p:nvPr>
            <p:ph idx="1"/>
          </p:nvPr>
        </p:nvSpPr>
        <p:spPr/>
        <p:txBody>
          <a:bodyPr/>
          <a:lstStyle/>
          <a:p>
            <a:r>
              <a:rPr lang="en-US" altLang="ko-KR" sz="2200" dirty="0">
                <a:latin typeface="Times New Roman" panose="02020603050405020304" pitchFamily="18" charset="0"/>
                <a:ea typeface="맑은 고딕" panose="020B0503020000020004" pitchFamily="50" charset="-127"/>
                <a:cs typeface="Times New Roman" panose="02020603050405020304" pitchFamily="18" charset="0"/>
              </a:rPr>
              <a:t>Six Candidate Dependency Factors Coded for Each Task Pair</a:t>
            </a:r>
          </a:p>
          <a:p>
            <a:pPr lvl="1"/>
            <a:r>
              <a:rPr lang="en-US" altLang="ko-KR" sz="1600" b="1" dirty="0">
                <a:latin typeface="Times New Roman" panose="02020603050405020304" pitchFamily="18" charset="0"/>
                <a:ea typeface="맑은 고딕" panose="020B0503020000020004" pitchFamily="50" charset="-127"/>
                <a:cs typeface="Times New Roman" panose="02020603050405020304" pitchFamily="18" charset="0"/>
              </a:rPr>
              <a:t>Area of Interest (AOI)</a:t>
            </a:r>
            <a:r>
              <a:rPr lang="en-US" altLang="ko-KR" sz="1600" dirty="0">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1600" b="1" dirty="0">
                <a:latin typeface="Times New Roman" panose="02020603050405020304" pitchFamily="18" charset="0"/>
                <a:ea typeface="맑은 고딕" panose="020B0503020000020004" pitchFamily="50" charset="-127"/>
                <a:cs typeface="Times New Roman" panose="02020603050405020304" pitchFamily="18" charset="0"/>
              </a:rPr>
              <a:t>Paper Procedure Page (PPP)</a:t>
            </a:r>
            <a:r>
              <a:rPr lang="en-US" altLang="ko-KR" sz="1600" dirty="0">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1600" b="1" dirty="0">
                <a:latin typeface="Times New Roman" panose="02020603050405020304" pitchFamily="18" charset="0"/>
                <a:ea typeface="맑은 고딕" panose="020B0503020000020004" pitchFamily="50" charset="-127"/>
                <a:cs typeface="Times New Roman" panose="02020603050405020304" pitchFamily="18" charset="0"/>
              </a:rPr>
              <a:t>Cognitive Activity (CA)</a:t>
            </a:r>
            <a:r>
              <a:rPr lang="en-US" altLang="ko-KR" sz="1600" dirty="0">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1600" b="1" dirty="0">
                <a:latin typeface="Times New Roman" panose="02020603050405020304" pitchFamily="18" charset="0"/>
                <a:ea typeface="맑은 고딕" panose="020B0503020000020004" pitchFamily="50" charset="-127"/>
                <a:cs typeface="Times New Roman" panose="02020603050405020304" pitchFamily="18" charset="0"/>
              </a:rPr>
              <a:t>Task Type (TT)</a:t>
            </a:r>
            <a:r>
              <a:rPr lang="en-US" altLang="ko-KR" sz="1600" dirty="0">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1600" b="1" dirty="0">
                <a:latin typeface="Times New Roman" panose="02020603050405020304" pitchFamily="18" charset="0"/>
                <a:ea typeface="맑은 고딕" panose="020B0503020000020004" pitchFamily="50" charset="-127"/>
                <a:cs typeface="Times New Roman" panose="02020603050405020304" pitchFamily="18" charset="0"/>
              </a:rPr>
              <a:t>Component Type (CT)</a:t>
            </a:r>
            <a:r>
              <a:rPr lang="en-US" altLang="ko-KR" sz="1600" dirty="0">
                <a:latin typeface="Times New Roman" panose="02020603050405020304" pitchFamily="18" charset="0"/>
                <a:ea typeface="맑은 고딕" panose="020B0503020000020004" pitchFamily="50" charset="-127"/>
                <a:cs typeface="Times New Roman" panose="02020603050405020304" pitchFamily="18" charset="0"/>
              </a:rPr>
              <a:t>, and </a:t>
            </a:r>
            <a:r>
              <a:rPr lang="en-US" altLang="ko-KR" sz="1600" b="1" dirty="0">
                <a:latin typeface="Times New Roman" panose="02020603050405020304" pitchFamily="18" charset="0"/>
                <a:ea typeface="맑은 고딕" panose="020B0503020000020004" pitchFamily="50" charset="-127"/>
                <a:cs typeface="Times New Roman" panose="02020603050405020304" pitchFamily="18" charset="0"/>
              </a:rPr>
              <a:t>Error Type (ET)</a:t>
            </a:r>
          </a:p>
          <a:p>
            <a:pPr lvl="2"/>
            <a:r>
              <a:rPr lang="en-US" altLang="ko-KR" sz="1400" b="1" dirty="0">
                <a:latin typeface="Times New Roman" panose="02020603050405020304" pitchFamily="18" charset="0"/>
                <a:ea typeface="맑은 고딕" panose="020B0503020000020004" pitchFamily="50" charset="-127"/>
                <a:cs typeface="Times New Roman" panose="02020603050405020304" pitchFamily="18" charset="0"/>
              </a:rPr>
              <a:t>Area of Interest</a:t>
            </a:r>
            <a:r>
              <a:rPr lang="en-US" altLang="ko-KR" sz="1400" dirty="0"/>
              <a:t>: Whether the two tasks in a task pair are </a:t>
            </a:r>
            <a:r>
              <a:rPr lang="en-US" altLang="ko-KR" sz="1400" b="1" dirty="0"/>
              <a:t>performed on the same screen </a:t>
            </a:r>
            <a:r>
              <a:rPr lang="en-US" altLang="ko-KR" sz="1400" dirty="0"/>
              <a:t>(window) of the simulator</a:t>
            </a:r>
          </a:p>
          <a:p>
            <a:pPr lvl="2"/>
            <a:r>
              <a:rPr lang="en-US" altLang="ko-KR" sz="1400" b="1" dirty="0">
                <a:latin typeface="Times New Roman" panose="02020603050405020304" pitchFamily="18" charset="0"/>
                <a:ea typeface="맑은 고딕" panose="020B0503020000020004" pitchFamily="50" charset="-127"/>
                <a:cs typeface="Times New Roman" panose="02020603050405020304" pitchFamily="18" charset="0"/>
              </a:rPr>
              <a:t>Paper Procedure Page</a:t>
            </a:r>
            <a:r>
              <a:rPr lang="en-US" altLang="ko-KR" sz="1400" dirty="0">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1400" dirty="0"/>
              <a:t>Whether the steps directing the two tasks in a task pair are </a:t>
            </a:r>
            <a:r>
              <a:rPr lang="en-US" altLang="ko-KR" sz="1400" b="1" dirty="0"/>
              <a:t>on the same page of the procedure</a:t>
            </a:r>
            <a:endParaRPr lang="en-US" altLang="ko-KR" sz="1400" b="1" dirty="0">
              <a:latin typeface="Times New Roman" panose="02020603050405020304" pitchFamily="18" charset="0"/>
              <a:ea typeface="맑은 고딕" panose="020B0503020000020004" pitchFamily="50" charset="-127"/>
              <a:cs typeface="Times New Roman" panose="02020603050405020304" pitchFamily="18" charset="0"/>
            </a:endParaRPr>
          </a:p>
          <a:p>
            <a:pPr lvl="2"/>
            <a:r>
              <a:rPr lang="en-US" altLang="ko-KR" sz="1400" b="1" dirty="0">
                <a:latin typeface="Times New Roman" panose="02020603050405020304" pitchFamily="18" charset="0"/>
                <a:ea typeface="맑은 고딕" panose="020B0503020000020004" pitchFamily="50" charset="-127"/>
                <a:cs typeface="Times New Roman" panose="02020603050405020304" pitchFamily="18" charset="0"/>
              </a:rPr>
              <a:t>Cognitive Activity</a:t>
            </a:r>
            <a:r>
              <a:rPr lang="en-US" altLang="ko-KR" sz="1400" dirty="0"/>
              <a:t>: Whether the two tasks in a task pair have </a:t>
            </a:r>
            <a:r>
              <a:rPr lang="en-US" altLang="ko-KR" sz="1400" b="1" dirty="0"/>
              <a:t>the same cognitive type</a:t>
            </a:r>
          </a:p>
          <a:p>
            <a:pPr lvl="3"/>
            <a:r>
              <a:rPr lang="en-US" altLang="ko-KR" sz="1200" dirty="0"/>
              <a:t>Four cognitive type:</a:t>
            </a:r>
            <a:r>
              <a:rPr lang="ko-KR" altLang="en-US" sz="1200" dirty="0"/>
              <a:t> </a:t>
            </a:r>
            <a:r>
              <a:rPr lang="en-US" altLang="ko-KR" sz="1200" dirty="0">
                <a:solidFill>
                  <a:schemeClr val="tx2"/>
                </a:solidFill>
                <a:latin typeface="Times New Roman" panose="02020603050405020304" pitchFamily="18" charset="0"/>
                <a:ea typeface="맑은 고딕" panose="020B0503020000020004" pitchFamily="50" charset="-127"/>
                <a:cs typeface="Times New Roman" panose="02020603050405020304" pitchFamily="18" charset="0"/>
              </a:rPr>
              <a:t>Info </a:t>
            </a:r>
            <a:r>
              <a:rPr lang="en-US" altLang="ko-KR" sz="1200" dirty="0">
                <a:latin typeface="Times New Roman" panose="02020603050405020304" pitchFamily="18" charset="0"/>
                <a:ea typeface="맑은 고딕" panose="020B0503020000020004" pitchFamily="50" charset="-127"/>
                <a:cs typeface="Times New Roman" panose="02020603050405020304" pitchFamily="18" charset="0"/>
              </a:rPr>
              <a:t>gathering</a:t>
            </a: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 and reporting</a:t>
            </a:r>
            <a:r>
              <a:rPr lang="en-US" altLang="ko-KR" sz="1200" b="0" dirty="0"/>
              <a:t> /</a:t>
            </a:r>
            <a:r>
              <a:rPr lang="en-US" altLang="ko-KR" sz="1200" dirty="0">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Response planning and instruction / </a:t>
            </a:r>
            <a:r>
              <a:rPr lang="en-US" altLang="ko-KR" sz="1200" dirty="0"/>
              <a:t>Situation interpreting / Execution</a:t>
            </a:r>
          </a:p>
          <a:p>
            <a:pPr lvl="2"/>
            <a:r>
              <a:rPr lang="en-US" altLang="ko-KR" sz="1400" b="1" dirty="0">
                <a:latin typeface="Times New Roman" panose="02020603050405020304" pitchFamily="18" charset="0"/>
                <a:ea typeface="맑은 고딕" panose="020B0503020000020004" pitchFamily="50" charset="-127"/>
                <a:cs typeface="Times New Roman" panose="02020603050405020304" pitchFamily="18" charset="0"/>
              </a:rPr>
              <a:t>Task Type</a:t>
            </a:r>
            <a:r>
              <a:rPr lang="en-US" altLang="ko-KR" sz="1400" dirty="0">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1400" dirty="0"/>
              <a:t>Whether the two tasks in a task pair are </a:t>
            </a:r>
            <a:r>
              <a:rPr lang="en-US" altLang="ko-KR" sz="1400" b="1" dirty="0"/>
              <a:t>the same type of task</a:t>
            </a:r>
          </a:p>
          <a:p>
            <a:pPr lvl="3"/>
            <a:r>
              <a:rPr lang="en-US" altLang="ko-KR" sz="1200" dirty="0">
                <a:latin typeface="Times New Roman" panose="02020603050405020304" pitchFamily="18" charset="0"/>
                <a:ea typeface="맑은 고딕" panose="020B0503020000020004" pitchFamily="50" charset="-127"/>
                <a:cs typeface="Times New Roman" panose="02020603050405020304" pitchFamily="18" charset="0"/>
              </a:rPr>
              <a:t>Task type: Diagnosis, Action</a:t>
            </a:r>
          </a:p>
          <a:p>
            <a:pPr lvl="2"/>
            <a:r>
              <a:rPr lang="en-US" altLang="ko-KR" sz="1400" b="1" dirty="0">
                <a:latin typeface="Times New Roman" panose="02020603050405020304" pitchFamily="18" charset="0"/>
                <a:ea typeface="맑은 고딕" panose="020B0503020000020004" pitchFamily="50" charset="-127"/>
                <a:cs typeface="Times New Roman" panose="02020603050405020304" pitchFamily="18" charset="0"/>
              </a:rPr>
              <a:t>Component Type</a:t>
            </a:r>
            <a:r>
              <a:rPr lang="en-US" altLang="ko-KR" sz="1400" dirty="0"/>
              <a:t>: Whether the two tasks in a task pair are </a:t>
            </a:r>
            <a:r>
              <a:rPr lang="en-US" altLang="ko-KR" sz="1400" b="1" dirty="0"/>
              <a:t>related to the same type of component </a:t>
            </a:r>
            <a:r>
              <a:rPr lang="en-US" altLang="ko-KR" sz="1400" dirty="0"/>
              <a:t>(e.g., valve, pump, button, dash board, ...)</a:t>
            </a:r>
          </a:p>
          <a:p>
            <a:pPr lvl="2"/>
            <a:r>
              <a:rPr lang="en-US" altLang="ko-KR" sz="1400" b="1" dirty="0">
                <a:latin typeface="Times New Roman" panose="02020603050405020304" pitchFamily="18" charset="0"/>
                <a:ea typeface="맑은 고딕" panose="020B0503020000020004" pitchFamily="50" charset="-127"/>
                <a:cs typeface="Times New Roman" panose="02020603050405020304" pitchFamily="18" charset="0"/>
              </a:rPr>
              <a:t>Error Type</a:t>
            </a:r>
            <a:r>
              <a:rPr lang="en-US" altLang="ko-KR" sz="1400" dirty="0">
                <a:latin typeface="Times New Roman" panose="02020603050405020304" pitchFamily="18" charset="0"/>
                <a:ea typeface="맑은 고딕" panose="020B0503020000020004" pitchFamily="50" charset="-127"/>
                <a:cs typeface="Times New Roman" panose="02020603050405020304" pitchFamily="18" charset="0"/>
              </a:rPr>
              <a:t>: </a:t>
            </a:r>
            <a:r>
              <a:rPr lang="en-US" altLang="ko-KR" sz="1400" dirty="0"/>
              <a:t>Whether the errors of the two tasks in a task pair are </a:t>
            </a:r>
            <a:r>
              <a:rPr lang="en-US" altLang="ko-KR" sz="1400" b="1" dirty="0"/>
              <a:t>the same type of error</a:t>
            </a:r>
          </a:p>
          <a:p>
            <a:pPr lvl="3"/>
            <a:r>
              <a:rPr lang="en-US" altLang="ko-KR" sz="1200" dirty="0"/>
              <a:t>Error</a:t>
            </a:r>
            <a:r>
              <a:rPr lang="ko-KR" altLang="en-US" sz="1200" dirty="0"/>
              <a:t> </a:t>
            </a:r>
            <a:r>
              <a:rPr lang="en-US" altLang="ko-KR" sz="1200" dirty="0"/>
              <a:t>type:</a:t>
            </a:r>
            <a:r>
              <a:rPr lang="ko-KR" altLang="en-US" sz="1200" dirty="0"/>
              <a:t> </a:t>
            </a:r>
            <a:r>
              <a:rPr lang="en-US" altLang="ko-KR" sz="1200" dirty="0"/>
              <a:t>Error</a:t>
            </a:r>
            <a:r>
              <a:rPr lang="ko-KR" altLang="en-US" sz="1200" dirty="0"/>
              <a:t> </a:t>
            </a:r>
            <a:r>
              <a:rPr lang="en-US" altLang="ko-KR" sz="1200" dirty="0"/>
              <a:t>of</a:t>
            </a:r>
            <a:r>
              <a:rPr lang="ko-KR" altLang="en-US" sz="1200" dirty="0"/>
              <a:t> </a:t>
            </a:r>
            <a:r>
              <a:rPr lang="en-US" altLang="ko-KR" sz="1200" dirty="0"/>
              <a:t>Omission, Error of Commission</a:t>
            </a:r>
            <a:endParaRPr lang="en-US" altLang="ko-KR" sz="1200" dirty="0">
              <a:latin typeface="Times New Roman" panose="02020603050405020304" pitchFamily="18" charset="0"/>
              <a:ea typeface="맑은 고딕" panose="020B0503020000020004" pitchFamily="50" charset="-127"/>
              <a:cs typeface="Times New Roman" panose="02020603050405020304" pitchFamily="18" charset="0"/>
            </a:endParaRPr>
          </a:p>
        </p:txBody>
      </p:sp>
      <p:sp>
        <p:nvSpPr>
          <p:cNvPr id="4" name="슬라이드 번호 개체 틀 3">
            <a:extLst>
              <a:ext uri="{FF2B5EF4-FFF2-40B4-BE49-F238E27FC236}">
                <a16:creationId xmlns:a16="http://schemas.microsoft.com/office/drawing/2014/main" id="{712D7BAD-CBC1-9348-A328-15A116BBC1F1}"/>
              </a:ext>
            </a:extLst>
          </p:cNvPr>
          <p:cNvSpPr>
            <a:spLocks noGrp="1"/>
          </p:cNvSpPr>
          <p:nvPr>
            <p:ph type="sldNum" sz="quarter" idx="12"/>
          </p:nvPr>
        </p:nvSpPr>
        <p:spPr/>
        <p:txBody>
          <a:bodyPr/>
          <a:lstStyle/>
          <a:p>
            <a:fld id="{519954A3-9DFD-4C44-94BA-B95130A3BA1C}" type="slidenum">
              <a:rPr lang="en-US" smtClean="0"/>
              <a:t>16</a:t>
            </a:fld>
            <a:endParaRPr lang="en-US" dirty="0"/>
          </a:p>
        </p:txBody>
      </p:sp>
    </p:spTree>
    <p:extLst>
      <p:ext uri="{BB962C8B-B14F-4D97-AF65-F5344CB8AC3E}">
        <p14:creationId xmlns:p14="http://schemas.microsoft.com/office/powerpoint/2010/main" val="747532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72C6083-F478-A23D-085D-73A1F5A19EB8}"/>
              </a:ext>
            </a:extLst>
          </p:cNvPr>
          <p:cNvSpPr>
            <a:spLocks noGrp="1"/>
          </p:cNvSpPr>
          <p:nvPr>
            <p:ph type="title"/>
          </p:nvPr>
        </p:nvSpPr>
        <p:spPr/>
        <p:txBody>
          <a:bodyPr/>
          <a:lstStyle/>
          <a:p>
            <a:r>
              <a:rPr lang="en-US" altLang="ko-KR" sz="3200" dirty="0">
                <a:latin typeface="Times New Roman" panose="02020603050405020304" pitchFamily="18" charset="0"/>
                <a:ea typeface="맑은 고딕" panose="020B0503020000020004" pitchFamily="50" charset="-127"/>
                <a:cs typeface="Times New Roman" panose="02020603050405020304" pitchFamily="18" charset="0"/>
              </a:rPr>
              <a:t>4. Data Analysis</a:t>
            </a:r>
          </a:p>
        </p:txBody>
      </p:sp>
      <p:sp>
        <p:nvSpPr>
          <p:cNvPr id="3" name="내용 개체 틀 2">
            <a:extLst>
              <a:ext uri="{FF2B5EF4-FFF2-40B4-BE49-F238E27FC236}">
                <a16:creationId xmlns:a16="http://schemas.microsoft.com/office/drawing/2014/main" id="{839CD874-49DC-44EB-D0ED-EBA7E1435782}"/>
              </a:ext>
            </a:extLst>
          </p:cNvPr>
          <p:cNvSpPr>
            <a:spLocks noGrp="1"/>
          </p:cNvSpPr>
          <p:nvPr>
            <p:ph idx="1"/>
          </p:nvPr>
        </p:nvSpPr>
        <p:spPr/>
        <p:txBody>
          <a:bodyPr/>
          <a:lstStyle/>
          <a:p>
            <a:r>
              <a:rPr lang="en-US" altLang="ko-KR" sz="2200" dirty="0">
                <a:latin typeface="Times New Roman" panose="02020603050405020304" pitchFamily="18" charset="0"/>
                <a:ea typeface="맑은 고딕" panose="020B0503020000020004" pitchFamily="50" charset="-127"/>
                <a:cs typeface="Times New Roman" panose="02020603050405020304" pitchFamily="18" charset="0"/>
              </a:rPr>
              <a:t>Coding of Dependency Factors for each Task Pair</a:t>
            </a:r>
          </a:p>
          <a:p>
            <a:pPr lvl="1"/>
            <a:r>
              <a:rPr lang="en-US" altLang="ko-KR" sz="1600" dirty="0">
                <a:latin typeface="Times New Roman" panose="02020603050405020304" pitchFamily="18" charset="0"/>
                <a:ea typeface="맑은 고딕" panose="020B0503020000020004" pitchFamily="50" charset="-127"/>
                <a:cs typeface="Times New Roman" panose="02020603050405020304" pitchFamily="18" charset="0"/>
              </a:rPr>
              <a:t>Same = 0, Different = 1</a:t>
            </a:r>
          </a:p>
          <a:p>
            <a:pPr lvl="1"/>
            <a:r>
              <a:rPr lang="en-US" altLang="ko-KR" sz="1500" dirty="0">
                <a:latin typeface="Times New Roman" panose="02020603050405020304" pitchFamily="18" charset="0"/>
                <a:ea typeface="맑은 고딕" panose="020B0503020000020004" pitchFamily="50" charset="-127"/>
                <a:cs typeface="Times New Roman" panose="02020603050405020304" pitchFamily="18" charset="0"/>
              </a:rPr>
              <a:t>e.g., Pair 1: Task #1 performed in the CVCS window vs. Task #8 in the Reactivity Control System window → AOI = “Different”</a:t>
            </a:r>
          </a:p>
        </p:txBody>
      </p:sp>
      <p:sp>
        <p:nvSpPr>
          <p:cNvPr id="4" name="슬라이드 번호 개체 틀 3">
            <a:extLst>
              <a:ext uri="{FF2B5EF4-FFF2-40B4-BE49-F238E27FC236}">
                <a16:creationId xmlns:a16="http://schemas.microsoft.com/office/drawing/2014/main" id="{712D7BAD-CBC1-9348-A328-15A116BBC1F1}"/>
              </a:ext>
            </a:extLst>
          </p:cNvPr>
          <p:cNvSpPr>
            <a:spLocks noGrp="1"/>
          </p:cNvSpPr>
          <p:nvPr>
            <p:ph type="sldNum" sz="quarter" idx="12"/>
          </p:nvPr>
        </p:nvSpPr>
        <p:spPr/>
        <p:txBody>
          <a:bodyPr/>
          <a:lstStyle/>
          <a:p>
            <a:fld id="{519954A3-9DFD-4C44-94BA-B95130A3BA1C}" type="slidenum">
              <a:rPr lang="en-US" smtClean="0"/>
              <a:t>17</a:t>
            </a:fld>
            <a:endParaRPr lang="en-US" dirty="0"/>
          </a:p>
        </p:txBody>
      </p:sp>
      <p:graphicFrame>
        <p:nvGraphicFramePr>
          <p:cNvPr id="114" name="Table 114"/>
          <p:cNvGraphicFramePr>
            <a:graphicFrameLocks noGrp="1"/>
          </p:cNvGraphicFramePr>
          <p:nvPr>
            <p:extLst>
              <p:ext uri="{D42A27DB-BD31-4B8C-83A1-F6EECF244321}">
                <p14:modId xmlns:p14="http://schemas.microsoft.com/office/powerpoint/2010/main" val="1346626611"/>
              </p:ext>
            </p:extLst>
          </p:nvPr>
        </p:nvGraphicFramePr>
        <p:xfrm>
          <a:off x="760824" y="2373086"/>
          <a:ext cx="10670353" cy="3958080"/>
        </p:xfrm>
        <a:graphic>
          <a:graphicData uri="http://schemas.openxmlformats.org/drawingml/2006/table">
            <a:tbl>
              <a:tblPr firstRow="1" bandRow="1"/>
              <a:tblGrid>
                <a:gridCol w="869866">
                  <a:extLst>
                    <a:ext uri="{9D8B030D-6E8A-4147-A177-3AD203B41FA5}">
                      <a16:colId xmlns:a16="http://schemas.microsoft.com/office/drawing/2014/main" val="20000"/>
                    </a:ext>
                  </a:extLst>
                </a:gridCol>
                <a:gridCol w="2145669">
                  <a:extLst>
                    <a:ext uri="{9D8B030D-6E8A-4147-A177-3AD203B41FA5}">
                      <a16:colId xmlns:a16="http://schemas.microsoft.com/office/drawing/2014/main" val="20001"/>
                    </a:ext>
                  </a:extLst>
                </a:gridCol>
                <a:gridCol w="1275803">
                  <a:extLst>
                    <a:ext uri="{9D8B030D-6E8A-4147-A177-3AD203B41FA5}">
                      <a16:colId xmlns:a16="http://schemas.microsoft.com/office/drawing/2014/main" val="20002"/>
                    </a:ext>
                  </a:extLst>
                </a:gridCol>
                <a:gridCol w="1275803">
                  <a:extLst>
                    <a:ext uri="{9D8B030D-6E8A-4147-A177-3AD203B41FA5}">
                      <a16:colId xmlns:a16="http://schemas.microsoft.com/office/drawing/2014/main" val="20003"/>
                    </a:ext>
                  </a:extLst>
                </a:gridCol>
                <a:gridCol w="1275803">
                  <a:extLst>
                    <a:ext uri="{9D8B030D-6E8A-4147-A177-3AD203B41FA5}">
                      <a16:colId xmlns:a16="http://schemas.microsoft.com/office/drawing/2014/main" val="20004"/>
                    </a:ext>
                  </a:extLst>
                </a:gridCol>
                <a:gridCol w="1275803">
                  <a:extLst>
                    <a:ext uri="{9D8B030D-6E8A-4147-A177-3AD203B41FA5}">
                      <a16:colId xmlns:a16="http://schemas.microsoft.com/office/drawing/2014/main" val="20005"/>
                    </a:ext>
                  </a:extLst>
                </a:gridCol>
                <a:gridCol w="1275803">
                  <a:extLst>
                    <a:ext uri="{9D8B030D-6E8A-4147-A177-3AD203B41FA5}">
                      <a16:colId xmlns:a16="http://schemas.microsoft.com/office/drawing/2014/main" val="20006"/>
                    </a:ext>
                  </a:extLst>
                </a:gridCol>
                <a:gridCol w="1275803">
                  <a:extLst>
                    <a:ext uri="{9D8B030D-6E8A-4147-A177-3AD203B41FA5}">
                      <a16:colId xmlns:a16="http://schemas.microsoft.com/office/drawing/2014/main" val="20007"/>
                    </a:ext>
                  </a:extLst>
                </a:gridCol>
              </a:tblGrid>
              <a:tr h="478498">
                <a:tc>
                  <a:txBody>
                    <a:bodyPr/>
                    <a:lstStyle/>
                    <a:p>
                      <a:pPr algn="ctr"/>
                      <a:r>
                        <a:rPr lang="en-US" altLang="ko-KR" sz="16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No.</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tc>
                  <a:txBody>
                    <a:bodyPr/>
                    <a:lstStyle/>
                    <a:p>
                      <a:pPr algn="ctr"/>
                      <a:r>
                        <a:rPr lang="en-US" altLang="ko-KR" sz="16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Action Pair</a:t>
                      </a:r>
                    </a:p>
                  </a:txBody>
                  <a:tcPr marL="36576" marR="36576" marT="18288" marB="18288" anchor="ctr">
                    <a:lnL w="6350">
                      <a:solidFill>
                        <a:srgbClr val="BFBFBF"/>
                      </a:solidFill>
                    </a:lnL>
                    <a:lnR w="6350">
                      <a:solidFill>
                        <a:srgbClr val="BFBFBF"/>
                      </a:solidFill>
                    </a:lnR>
                    <a:lnT w="6350">
                      <a:solidFill>
                        <a:srgbClr val="BFBFBF"/>
                      </a:solidFill>
                    </a:lnT>
                    <a:lnB w="6350" cap="flat" cmpd="sng" algn="ctr">
                      <a:solidFill>
                        <a:srgbClr val="BFBFBF"/>
                      </a:solidFill>
                      <a:prstDash val="solid"/>
                      <a:round/>
                      <a:headEnd type="none" w="med" len="med"/>
                      <a:tailEnd type="none" w="med" len="med"/>
                    </a:lnB>
                    <a:solidFill>
                      <a:srgbClr val="2C3C43"/>
                    </a:solidFill>
                  </a:tcPr>
                </a:tc>
                <a:tc>
                  <a:txBody>
                    <a:bodyPr/>
                    <a:lstStyle/>
                    <a:p>
                      <a:pPr algn="ctr"/>
                      <a:r>
                        <a:rPr lang="en-US" altLang="ko-KR" sz="16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Area of Interest</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tc>
                  <a:txBody>
                    <a:bodyPr/>
                    <a:lstStyle/>
                    <a:p>
                      <a:pPr algn="ctr"/>
                      <a:r>
                        <a:rPr lang="en-US" altLang="ko-KR" sz="16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Paper Procedure Page </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tc>
                  <a:txBody>
                    <a:bodyPr/>
                    <a:lstStyle/>
                    <a:p>
                      <a:pPr algn="ctr"/>
                      <a:r>
                        <a:rPr lang="en-US" altLang="ko-KR" sz="16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Cognitive Activity </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tc>
                  <a:txBody>
                    <a:bodyPr/>
                    <a:lstStyle/>
                    <a:p>
                      <a:pPr algn="ctr"/>
                      <a:r>
                        <a:rPr lang="en-US" altLang="ko-KR" sz="16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Task Type </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tc>
                  <a:txBody>
                    <a:bodyPr/>
                    <a:lstStyle/>
                    <a:p>
                      <a:pPr algn="ctr"/>
                      <a:r>
                        <a:rPr lang="en-US" altLang="ko-KR" sz="16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Component Type </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tc>
                  <a:txBody>
                    <a:bodyPr/>
                    <a:lstStyle/>
                    <a:p>
                      <a:pPr algn="ctr"/>
                      <a:r>
                        <a:rPr lang="en-US" altLang="ko-KR" sz="16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Error Type </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extLst>
                  <a:ext uri="{0D108BD9-81ED-4DB2-BD59-A6C34878D82A}">
                    <a16:rowId xmlns:a16="http://schemas.microsoft.com/office/drawing/2014/main" val="10000"/>
                  </a:ext>
                </a:extLst>
              </a:tr>
              <a:tr h="398748">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1</a:t>
                      </a:r>
                    </a:p>
                  </a:txBody>
                  <a:tcPr marL="36576" marR="36576" marT="18288" marB="18288" anchor="ctr">
                    <a:lnL w="6350">
                      <a:solidFill>
                        <a:srgbClr val="BFBFBF"/>
                      </a:solidFill>
                    </a:lnL>
                    <a:lnR w="6350" cap="flat" cmpd="sng" algn="ctr">
                      <a:solidFill>
                        <a:srgbClr val="BFBFBF"/>
                      </a:solidFill>
                      <a:prstDash val="solid"/>
                      <a:round/>
                      <a:headEnd type="none" w="med" len="med"/>
                      <a:tailEnd type="none" w="med" len="med"/>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Task #1 + Task #8</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Diff.</a:t>
                      </a:r>
                    </a:p>
                  </a:txBody>
                  <a:tcPr marL="36576" marR="36576" marT="18288" marB="18288" anchor="ctr">
                    <a:lnL w="6350" cap="flat" cmpd="sng" algn="ctr">
                      <a:solidFill>
                        <a:srgbClr val="BFBFBF"/>
                      </a:solidFill>
                      <a:prstDash val="solid"/>
                      <a:round/>
                      <a:headEnd type="none" w="med" len="med"/>
                      <a:tailEnd type="none" w="med" len="med"/>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Diff.</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Diff.</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Same</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Diff.</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Same</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1"/>
                  </a:ext>
                </a:extLst>
              </a:tr>
              <a:tr h="398748">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2</a:t>
                      </a:r>
                    </a:p>
                  </a:txBody>
                  <a:tcPr marL="36576" marR="36576" marT="18288" marB="18288" anchor="ctr">
                    <a:lnL w="6350">
                      <a:solidFill>
                        <a:srgbClr val="BFBFBF"/>
                      </a:solidFill>
                    </a:lnL>
                    <a:lnR w="6350" cap="flat" cmpd="sng" algn="ctr">
                      <a:solidFill>
                        <a:srgbClr val="BFBFBF"/>
                      </a:solidFill>
                      <a:prstDash val="solid"/>
                      <a:round/>
                      <a:headEnd type="none" w="med" len="med"/>
                      <a:tailEnd type="none" w="med" len="med"/>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Task #1 + Task #11</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Diff.</a:t>
                      </a:r>
                    </a:p>
                  </a:txBody>
                  <a:tcPr marL="36576" marR="36576" marT="18288" marB="18288" anchor="ctr">
                    <a:lnL w="6350" cap="flat" cmpd="sng" algn="ctr">
                      <a:solidFill>
                        <a:srgbClr val="BFBFBF"/>
                      </a:solidFill>
                      <a:prstDash val="solid"/>
                      <a:round/>
                      <a:headEnd type="none" w="med" len="med"/>
                      <a:tailEnd type="none" w="med" len="med"/>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Diff.</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Same</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Same</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Diff.</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Diff.</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2"/>
                  </a:ext>
                </a:extLst>
              </a:tr>
              <a:tr h="398748">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3</a:t>
                      </a:r>
                    </a:p>
                  </a:txBody>
                  <a:tcPr marL="36576" marR="36576" marT="18288" marB="18288" anchor="ctr">
                    <a:lnL w="6350">
                      <a:solidFill>
                        <a:srgbClr val="BFBFBF"/>
                      </a:solidFill>
                    </a:lnL>
                    <a:lnR w="6350" cap="flat" cmpd="sng" algn="ctr">
                      <a:solidFill>
                        <a:srgbClr val="BFBFBF"/>
                      </a:solidFill>
                      <a:prstDash val="solid"/>
                      <a:round/>
                      <a:headEnd type="none" w="med" len="med"/>
                      <a:tailEnd type="none" w="med" len="med"/>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Task #2 + Task #3</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Same</a:t>
                      </a:r>
                    </a:p>
                  </a:txBody>
                  <a:tcPr marL="36576" marR="36576" marT="18288" marB="18288" anchor="ctr">
                    <a:lnL w="6350" cap="flat" cmpd="sng" algn="ctr">
                      <a:solidFill>
                        <a:srgbClr val="BFBFBF"/>
                      </a:solidFill>
                      <a:prstDash val="solid"/>
                      <a:round/>
                      <a:headEnd type="none" w="med" len="med"/>
                      <a:tailEnd type="none" w="med" len="med"/>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Same</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Same</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Same</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Same</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Same</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3"/>
                  </a:ext>
                </a:extLst>
              </a:tr>
              <a:tr h="398748">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4</a:t>
                      </a:r>
                    </a:p>
                  </a:txBody>
                  <a:tcPr marL="36576" marR="36576" marT="18288" marB="18288" anchor="ctr">
                    <a:lnL w="6350">
                      <a:solidFill>
                        <a:srgbClr val="BFBFBF"/>
                      </a:solidFill>
                    </a:lnL>
                    <a:lnR w="6350" cap="flat" cmpd="sng" algn="ctr">
                      <a:solidFill>
                        <a:srgbClr val="BFBFBF"/>
                      </a:solidFill>
                      <a:prstDash val="solid"/>
                      <a:round/>
                      <a:headEnd type="none" w="med" len="med"/>
                      <a:tailEnd type="none" w="med" len="med"/>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Task #4 + Task #5</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Diff.</a:t>
                      </a:r>
                    </a:p>
                  </a:txBody>
                  <a:tcPr marL="36576" marR="36576" marT="18288" marB="18288" anchor="ctr">
                    <a:lnL w="6350" cap="flat" cmpd="sng" algn="ctr">
                      <a:solidFill>
                        <a:srgbClr val="BFBFBF"/>
                      </a:solidFill>
                      <a:prstDash val="solid"/>
                      <a:round/>
                      <a:headEnd type="none" w="med" len="med"/>
                      <a:tailEnd type="none" w="med" len="med"/>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Diff.</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Same</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Same</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Diff.</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Same</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4"/>
                  </a:ext>
                </a:extLst>
              </a:tr>
              <a:tr h="398748">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5</a:t>
                      </a:r>
                    </a:p>
                  </a:txBody>
                  <a:tcPr marL="36576" marR="36576" marT="18288" marB="18288" anchor="ctr">
                    <a:lnL w="6350">
                      <a:solidFill>
                        <a:srgbClr val="BFBFBF"/>
                      </a:solidFill>
                    </a:lnL>
                    <a:lnR w="6350" cap="flat" cmpd="sng" algn="ctr">
                      <a:solidFill>
                        <a:srgbClr val="BFBFBF"/>
                      </a:solidFill>
                      <a:prstDash val="solid"/>
                      <a:round/>
                      <a:headEnd type="none" w="med" len="med"/>
                      <a:tailEnd type="none" w="med" len="med"/>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Task #5 + Task #6</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Same</a:t>
                      </a:r>
                    </a:p>
                  </a:txBody>
                  <a:tcPr marL="36576" marR="36576" marT="18288" marB="18288" anchor="ctr">
                    <a:lnL w="6350" cap="flat" cmpd="sng" algn="ctr">
                      <a:solidFill>
                        <a:srgbClr val="BFBFBF"/>
                      </a:solidFill>
                      <a:prstDash val="solid"/>
                      <a:round/>
                      <a:headEnd type="none" w="med" len="med"/>
                      <a:tailEnd type="none" w="med" len="med"/>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Same</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Same</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Same</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Same</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Same</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5"/>
                  </a:ext>
                </a:extLst>
              </a:tr>
              <a:tr h="398748">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6</a:t>
                      </a:r>
                    </a:p>
                  </a:txBody>
                  <a:tcPr marL="36576" marR="36576" marT="18288" marB="18288" anchor="ctr">
                    <a:lnL w="6350">
                      <a:solidFill>
                        <a:srgbClr val="BFBFBF"/>
                      </a:solidFill>
                    </a:lnL>
                    <a:lnR w="6350" cap="flat" cmpd="sng" algn="ctr">
                      <a:solidFill>
                        <a:srgbClr val="BFBFBF"/>
                      </a:solidFill>
                      <a:prstDash val="solid"/>
                      <a:round/>
                      <a:headEnd type="none" w="med" len="med"/>
                      <a:tailEnd type="none" w="med" len="med"/>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Task #6 + Task #7</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Diff.</a:t>
                      </a:r>
                    </a:p>
                  </a:txBody>
                  <a:tcPr marL="36576" marR="36576" marT="18288" marB="18288" anchor="ctr">
                    <a:lnL w="6350" cap="flat" cmpd="sng" algn="ctr">
                      <a:solidFill>
                        <a:srgbClr val="BFBFBF"/>
                      </a:solidFill>
                      <a:prstDash val="solid"/>
                      <a:round/>
                      <a:headEnd type="none" w="med" len="med"/>
                      <a:tailEnd type="none" w="med" len="med"/>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Diff.</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Diff.</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Same</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Same</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Diff.</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6"/>
                  </a:ext>
                </a:extLst>
              </a:tr>
              <a:tr h="398748">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7</a:t>
                      </a:r>
                    </a:p>
                  </a:txBody>
                  <a:tcPr marL="36576" marR="36576" marT="18288" marB="18288" anchor="ctr">
                    <a:lnL w="6350">
                      <a:solidFill>
                        <a:srgbClr val="BFBFBF"/>
                      </a:solidFill>
                    </a:lnL>
                    <a:lnR w="6350" cap="flat" cmpd="sng" algn="ctr">
                      <a:solidFill>
                        <a:srgbClr val="BFBFBF"/>
                      </a:solidFill>
                      <a:prstDash val="solid"/>
                      <a:round/>
                      <a:headEnd type="none" w="med" len="med"/>
                      <a:tailEnd type="none" w="med" len="med"/>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Task #8 + Task #9</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Diff.</a:t>
                      </a:r>
                    </a:p>
                  </a:txBody>
                  <a:tcPr marL="36576" marR="36576" marT="18288" marB="18288" anchor="ctr">
                    <a:lnL w="6350" cap="flat" cmpd="sng" algn="ctr">
                      <a:solidFill>
                        <a:srgbClr val="BFBFBF"/>
                      </a:solidFill>
                      <a:prstDash val="solid"/>
                      <a:round/>
                      <a:headEnd type="none" w="med" len="med"/>
                      <a:tailEnd type="none" w="med" len="med"/>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Same</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Same</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Same</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Same</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Same</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7"/>
                  </a:ext>
                </a:extLst>
              </a:tr>
              <a:tr h="398748">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8</a:t>
                      </a:r>
                    </a:p>
                  </a:txBody>
                  <a:tcPr marL="36576" marR="36576" marT="18288" marB="18288" anchor="ctr">
                    <a:lnL w="6350">
                      <a:solidFill>
                        <a:srgbClr val="BFBFBF"/>
                      </a:solidFill>
                    </a:lnL>
                    <a:lnR w="6350" cap="flat" cmpd="sng" algn="ctr">
                      <a:solidFill>
                        <a:srgbClr val="BFBFBF"/>
                      </a:solidFill>
                      <a:prstDash val="solid"/>
                      <a:round/>
                      <a:headEnd type="none" w="med" len="med"/>
                      <a:tailEnd type="none" w="med" len="med"/>
                    </a:lnR>
                    <a:lnT w="6350">
                      <a:solidFill>
                        <a:srgbClr val="BFBFBF"/>
                      </a:solidFill>
                    </a:lnT>
                    <a:lnB w="6350">
                      <a:solidFill>
                        <a:srgbClr val="BFBFBF"/>
                      </a:solidFill>
                    </a:lnB>
                    <a:solidFill>
                      <a:srgbClr val="FFFFFF"/>
                    </a:solidFill>
                  </a:tcPr>
                </a:tc>
                <a:tc>
                  <a:txBody>
                    <a:bodyPr/>
                    <a:lstStyle/>
                    <a:p>
                      <a:pPr algn="ctr"/>
                      <a:r>
                        <a:rPr lang="en-US" altLang="ko-KR" sz="1600" b="0" dirty="0">
                          <a:latin typeface="Times New Roman" panose="02020603050405020304" pitchFamily="18" charset="0"/>
                          <a:ea typeface="맑은 고딕" panose="020B0503020000020004" pitchFamily="50" charset="-127"/>
                          <a:cs typeface="Times New Roman" panose="02020603050405020304" pitchFamily="18" charset="0"/>
                        </a:rPr>
                        <a:t>Task #8 + Task #11</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Diff.</a:t>
                      </a:r>
                    </a:p>
                  </a:txBody>
                  <a:tcPr marL="36576" marR="36576" marT="18288" marB="18288" anchor="ctr">
                    <a:lnL w="6350" cap="flat" cmpd="sng" algn="ctr">
                      <a:solidFill>
                        <a:srgbClr val="BFBFBF"/>
                      </a:solidFill>
                      <a:prstDash val="solid"/>
                      <a:round/>
                      <a:headEnd type="none" w="med" len="med"/>
                      <a:tailEnd type="none" w="med" len="med"/>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Diff.</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Diff.</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Diff.</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Diff.</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600" b="0"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Diff.</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1468940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72C6083-F478-A23D-085D-73A1F5A19EB8}"/>
              </a:ext>
            </a:extLst>
          </p:cNvPr>
          <p:cNvSpPr>
            <a:spLocks noGrp="1"/>
          </p:cNvSpPr>
          <p:nvPr>
            <p:ph type="title"/>
          </p:nvPr>
        </p:nvSpPr>
        <p:spPr/>
        <p:txBody>
          <a:bodyPr/>
          <a:lstStyle/>
          <a:p>
            <a:r>
              <a:rPr lang="en-US" altLang="ko-KR" sz="3200" dirty="0">
                <a:latin typeface="Times New Roman" panose="02020603050405020304" pitchFamily="18" charset="0"/>
                <a:ea typeface="맑은 고딕" panose="020B0503020000020004" pitchFamily="50" charset="-127"/>
                <a:cs typeface="Times New Roman" panose="02020603050405020304" pitchFamily="18" charset="0"/>
              </a:rPr>
              <a:t>4. Data Analysis</a:t>
            </a:r>
          </a:p>
        </p:txBody>
      </p:sp>
      <p:sp>
        <p:nvSpPr>
          <p:cNvPr id="3" name="내용 개체 틀 2">
            <a:extLst>
              <a:ext uri="{FF2B5EF4-FFF2-40B4-BE49-F238E27FC236}">
                <a16:creationId xmlns:a16="http://schemas.microsoft.com/office/drawing/2014/main" id="{839CD874-49DC-44EB-D0ED-EBA7E1435782}"/>
              </a:ext>
            </a:extLst>
          </p:cNvPr>
          <p:cNvSpPr>
            <a:spLocks noGrp="1"/>
          </p:cNvSpPr>
          <p:nvPr>
            <p:ph idx="1"/>
          </p:nvPr>
        </p:nvSpPr>
        <p:spPr/>
        <p:txBody>
          <a:bodyPr/>
          <a:lstStyle/>
          <a:p>
            <a:r>
              <a:rPr lang="en-US" altLang="ko-KR" sz="2200" dirty="0">
                <a:latin typeface="Times New Roman" panose="02020603050405020304" pitchFamily="18" charset="0"/>
                <a:ea typeface="맑은 고딕" panose="020B0503020000020004" pitchFamily="50" charset="-127"/>
                <a:cs typeface="Times New Roman" panose="02020603050405020304" pitchFamily="18" charset="0"/>
              </a:rPr>
              <a:t>Regression of Degrees of Dependence on the Six Factors (Same = 0, Different = 1)</a:t>
            </a:r>
          </a:p>
          <a:p>
            <a:pPr lvl="1"/>
            <a:r>
              <a:rPr lang="en-US" altLang="ko-KR" sz="1600" b="1"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Area of Interest, Cognitive Activity , Task Type , and Error Type are statistically significant</a:t>
            </a:r>
            <a:r>
              <a:rPr lang="en-US" altLang="ko-KR" sz="1600" dirty="0">
                <a:latin typeface="Times New Roman" panose="02020603050405020304" pitchFamily="18" charset="0"/>
                <a:ea typeface="맑은 고딕" panose="020B0503020000020004" pitchFamily="50" charset="-127"/>
                <a:cs typeface="Times New Roman" panose="02020603050405020304" pitchFamily="18" charset="0"/>
              </a:rPr>
              <a:t> at the 0.05 level (PPP and CT are not).</a:t>
            </a:r>
          </a:p>
          <a:p>
            <a:pPr lvl="2"/>
            <a:r>
              <a:rPr lang="en-US" altLang="ko-KR" sz="1400" b="1" dirty="0">
                <a:latin typeface="Times New Roman" panose="02020603050405020304" pitchFamily="18" charset="0"/>
                <a:ea typeface="맑은 고딕" panose="020B0503020000020004" pitchFamily="50" charset="-127"/>
                <a:cs typeface="Times New Roman" panose="02020603050405020304" pitchFamily="18" charset="0"/>
              </a:rPr>
              <a:t>(−):</a:t>
            </a:r>
            <a:r>
              <a:rPr lang="en-US" altLang="ko-KR" sz="1400" dirty="0">
                <a:latin typeface="Times New Roman" panose="02020603050405020304" pitchFamily="18" charset="0"/>
                <a:ea typeface="맑은 고딕" panose="020B0503020000020004" pitchFamily="50" charset="-127"/>
                <a:cs typeface="Times New Roman" panose="02020603050405020304" pitchFamily="18" charset="0"/>
              </a:rPr>
              <a:t> actions in different interface areas → indirect dependence from a shared interface is weakened</a:t>
            </a:r>
          </a:p>
          <a:p>
            <a:pPr lvl="2"/>
            <a:r>
              <a:rPr lang="en-US" altLang="ko-KR" sz="1400" b="1" dirty="0">
                <a:latin typeface="Times New Roman" panose="02020603050405020304" pitchFamily="18" charset="0"/>
                <a:ea typeface="맑은 고딕" panose="020B0503020000020004" pitchFamily="50" charset="-127"/>
                <a:cs typeface="Times New Roman" panose="02020603050405020304" pitchFamily="18" charset="0"/>
              </a:rPr>
              <a:t>(+):</a:t>
            </a:r>
            <a:r>
              <a:rPr lang="en-US" altLang="ko-KR" sz="1400" dirty="0">
                <a:latin typeface="Times New Roman" panose="02020603050405020304" pitchFamily="18" charset="0"/>
                <a:ea typeface="맑은 고딕" panose="020B0503020000020004" pitchFamily="50" charset="-127"/>
                <a:cs typeface="Times New Roman" panose="02020603050405020304" pitchFamily="18" charset="0"/>
              </a:rPr>
              <a:t> pairs with different cognitive activities may be successive phases of a single continuous task → stronger dependence</a:t>
            </a:r>
          </a:p>
          <a:p>
            <a:pPr lvl="1"/>
            <a:r>
              <a:rPr lang="en-US" altLang="ko-KR" sz="1400" dirty="0"/>
              <a:t>Regression Equation</a:t>
            </a:r>
          </a:p>
          <a:p>
            <a:pPr lvl="2"/>
            <a:r>
              <a:rPr lang="en-US" altLang="ko-KR" sz="1400" dirty="0">
                <a:latin typeface="Times New Roman" panose="02020603050405020304" pitchFamily="18" charset="0"/>
                <a:ea typeface="맑은 고딕" panose="020B0503020000020004" pitchFamily="50" charset="-127"/>
                <a:cs typeface="Times New Roman" panose="02020603050405020304" pitchFamily="18" charset="0"/>
              </a:rPr>
              <a:t>Degrees of dependence </a:t>
            </a:r>
            <a:r>
              <a:rPr lang="en-US" altLang="ko-KR" sz="1400" i="1" dirty="0">
                <a:latin typeface="Times New Roman" panose="02020603050405020304" pitchFamily="18" charset="0"/>
                <a:ea typeface="맑은 고딕" panose="020B0503020000020004" pitchFamily="50" charset="-127"/>
                <a:cs typeface="Times New Roman" panose="02020603050405020304" pitchFamily="18" charset="0"/>
              </a:rPr>
              <a:t>a</a:t>
            </a:r>
            <a:r>
              <a:rPr lang="en-US" altLang="ko-KR" sz="1400" dirty="0">
                <a:latin typeface="Times New Roman" panose="02020603050405020304" pitchFamily="18" charset="0"/>
                <a:ea typeface="맑은 고딕" panose="020B0503020000020004" pitchFamily="50" charset="-127"/>
                <a:cs typeface="Times New Roman" panose="02020603050405020304" pitchFamily="18" charset="0"/>
              </a:rPr>
              <a:t>=88.829-49.772(AOI)+7.392(PPP)+40.060(CA)-37.689(TT)+16.265(CT)-19.274(ET) (R</a:t>
            </a:r>
            <a:r>
              <a:rPr lang="en-US" altLang="ko-KR" sz="1400" baseline="30000" dirty="0">
                <a:latin typeface="Times New Roman" panose="02020603050405020304" pitchFamily="18" charset="0"/>
                <a:ea typeface="맑은 고딕" panose="020B0503020000020004" pitchFamily="50" charset="-127"/>
                <a:cs typeface="Times New Roman" panose="02020603050405020304" pitchFamily="18" charset="0"/>
              </a:rPr>
              <a:t>2</a:t>
            </a:r>
            <a:r>
              <a:rPr lang="en-US" altLang="ko-KR" sz="1400" dirty="0">
                <a:latin typeface="Times New Roman" panose="02020603050405020304" pitchFamily="18" charset="0"/>
                <a:ea typeface="맑은 고딕" panose="020B0503020000020004" pitchFamily="50" charset="-127"/>
                <a:cs typeface="Times New Roman" panose="02020603050405020304" pitchFamily="18" charset="0"/>
              </a:rPr>
              <a:t>=0.548)</a:t>
            </a:r>
          </a:p>
        </p:txBody>
      </p:sp>
      <p:sp>
        <p:nvSpPr>
          <p:cNvPr id="4" name="슬라이드 번호 개체 틀 3">
            <a:extLst>
              <a:ext uri="{FF2B5EF4-FFF2-40B4-BE49-F238E27FC236}">
                <a16:creationId xmlns:a16="http://schemas.microsoft.com/office/drawing/2014/main" id="{712D7BAD-CBC1-9348-A328-15A116BBC1F1}"/>
              </a:ext>
            </a:extLst>
          </p:cNvPr>
          <p:cNvSpPr>
            <a:spLocks noGrp="1"/>
          </p:cNvSpPr>
          <p:nvPr>
            <p:ph type="sldNum" sz="quarter" idx="12"/>
          </p:nvPr>
        </p:nvSpPr>
        <p:spPr/>
        <p:txBody>
          <a:bodyPr/>
          <a:lstStyle/>
          <a:p>
            <a:fld id="{519954A3-9DFD-4C44-94BA-B95130A3BA1C}" type="slidenum">
              <a:rPr lang="en-US" smtClean="0"/>
              <a:t>18</a:t>
            </a:fld>
            <a:endParaRPr lang="en-US" dirty="0"/>
          </a:p>
        </p:txBody>
      </p:sp>
      <p:graphicFrame>
        <p:nvGraphicFramePr>
          <p:cNvPr id="116" name="Table 116"/>
          <p:cNvGraphicFramePr>
            <a:graphicFrameLocks noGrp="1"/>
          </p:cNvGraphicFramePr>
          <p:nvPr>
            <p:extLst>
              <p:ext uri="{D42A27DB-BD31-4B8C-83A1-F6EECF244321}">
                <p14:modId xmlns:p14="http://schemas.microsoft.com/office/powerpoint/2010/main" val="3970068589"/>
              </p:ext>
            </p:extLst>
          </p:nvPr>
        </p:nvGraphicFramePr>
        <p:xfrm>
          <a:off x="1900000" y="3693396"/>
          <a:ext cx="8600000" cy="2450000"/>
        </p:xfrm>
        <a:graphic>
          <a:graphicData uri="http://schemas.openxmlformats.org/drawingml/2006/table">
            <a:tbl>
              <a:tblPr firstRow="1" bandRow="1"/>
              <a:tblGrid>
                <a:gridCol w="1600000">
                  <a:extLst>
                    <a:ext uri="{9D8B030D-6E8A-4147-A177-3AD203B41FA5}">
                      <a16:colId xmlns:a16="http://schemas.microsoft.com/office/drawing/2014/main" val="20000"/>
                    </a:ext>
                  </a:extLst>
                </a:gridCol>
                <a:gridCol w="1400000">
                  <a:extLst>
                    <a:ext uri="{9D8B030D-6E8A-4147-A177-3AD203B41FA5}">
                      <a16:colId xmlns:a16="http://schemas.microsoft.com/office/drawing/2014/main" val="20001"/>
                    </a:ext>
                  </a:extLst>
                </a:gridCol>
                <a:gridCol w="1500000">
                  <a:extLst>
                    <a:ext uri="{9D8B030D-6E8A-4147-A177-3AD203B41FA5}">
                      <a16:colId xmlns:a16="http://schemas.microsoft.com/office/drawing/2014/main" val="20002"/>
                    </a:ext>
                  </a:extLst>
                </a:gridCol>
                <a:gridCol w="1400000">
                  <a:extLst>
                    <a:ext uri="{9D8B030D-6E8A-4147-A177-3AD203B41FA5}">
                      <a16:colId xmlns:a16="http://schemas.microsoft.com/office/drawing/2014/main" val="20003"/>
                    </a:ext>
                  </a:extLst>
                </a:gridCol>
                <a:gridCol w="1300000">
                  <a:extLst>
                    <a:ext uri="{9D8B030D-6E8A-4147-A177-3AD203B41FA5}">
                      <a16:colId xmlns:a16="http://schemas.microsoft.com/office/drawing/2014/main" val="20004"/>
                    </a:ext>
                  </a:extLst>
                </a:gridCol>
                <a:gridCol w="1400000">
                  <a:extLst>
                    <a:ext uri="{9D8B030D-6E8A-4147-A177-3AD203B41FA5}">
                      <a16:colId xmlns:a16="http://schemas.microsoft.com/office/drawing/2014/main" val="20005"/>
                    </a:ext>
                  </a:extLst>
                </a:gridCol>
              </a:tblGrid>
              <a:tr h="350000">
                <a:tc>
                  <a:txBody>
                    <a:bodyPr/>
                    <a:lstStyle/>
                    <a:p>
                      <a:pPr algn="ctr"/>
                      <a:r>
                        <a:rPr lang="en-US" altLang="ko-KR" sz="12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Factor</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tc>
                  <a:txBody>
                    <a:bodyPr/>
                    <a:lstStyle/>
                    <a:p>
                      <a:pPr algn="ctr"/>
                      <a:r>
                        <a:rPr lang="en-US" altLang="ko-KR" sz="12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B</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tc>
                  <a:txBody>
                    <a:bodyPr/>
                    <a:lstStyle/>
                    <a:p>
                      <a:pPr algn="ctr"/>
                      <a:r>
                        <a:rPr lang="en-US" altLang="ko-KR" sz="12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Std. Error</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tc>
                  <a:txBody>
                    <a:bodyPr/>
                    <a:lstStyle/>
                    <a:p>
                      <a:pPr algn="ctr"/>
                      <a:r>
                        <a:rPr lang="en-US" altLang="ko-KR" sz="12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β (std.)</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tc>
                  <a:txBody>
                    <a:bodyPr/>
                    <a:lstStyle/>
                    <a:p>
                      <a:pPr algn="ctr"/>
                      <a:r>
                        <a:rPr lang="en-US" altLang="ko-KR" sz="12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t</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tc>
                  <a:txBody>
                    <a:bodyPr/>
                    <a:lstStyle/>
                    <a:p>
                      <a:pPr algn="ctr"/>
                      <a:r>
                        <a:rPr lang="en-US" altLang="ko-KR" sz="12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p-value</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extLst>
                  <a:ext uri="{0D108BD9-81ED-4DB2-BD59-A6C34878D82A}">
                    <a16:rowId xmlns:a16="http://schemas.microsoft.com/office/drawing/2014/main" val="10000"/>
                  </a:ext>
                </a:extLst>
              </a:tr>
              <a:tr h="300000">
                <a:tc>
                  <a:txBody>
                    <a:bodyPr/>
                    <a:lstStyle/>
                    <a:p>
                      <a:pPr algn="ctr"/>
                      <a:r>
                        <a:rPr lang="en-US" altLang="ko-KR" sz="1200" b="1" dirty="0">
                          <a:latin typeface="Times New Roman" panose="02020603050405020304" pitchFamily="18" charset="0"/>
                          <a:ea typeface="맑은 고딕" panose="020B0503020000020004" pitchFamily="50" charset="-127"/>
                          <a:cs typeface="Times New Roman" panose="02020603050405020304" pitchFamily="18" charset="0"/>
                        </a:rPr>
                        <a:t>Constant</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88.829</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7.421</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11.969</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1" dirty="0">
                          <a:latin typeface="Times New Roman" panose="02020603050405020304" pitchFamily="18" charset="0"/>
                          <a:ea typeface="맑은 고딕" panose="020B0503020000020004" pitchFamily="50" charset="-127"/>
                          <a:cs typeface="Times New Roman" panose="02020603050405020304" pitchFamily="18" charset="0"/>
                        </a:rPr>
                        <a:t>&lt;0.001</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1"/>
                  </a:ext>
                </a:extLst>
              </a:tr>
              <a:tr h="300000">
                <a:tc>
                  <a:txBody>
                    <a:bodyPr/>
                    <a:lstStyle/>
                    <a:p>
                      <a:pPr algn="ctr"/>
                      <a:r>
                        <a:rPr lang="en-US" altLang="ko-KR" sz="1200" b="1"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Area of Interest</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-49.772</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10.960</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-0.826</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-4.541</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1"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&lt;.001</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2"/>
                  </a:ext>
                </a:extLst>
              </a:tr>
              <a:tr h="300000">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Paper Procedure Page </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7.392</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8.066</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0.110</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0.916</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0.365</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3"/>
                  </a:ext>
                </a:extLst>
              </a:tr>
              <a:tr h="300000">
                <a:tc>
                  <a:txBody>
                    <a:bodyPr/>
                    <a:lstStyle/>
                    <a:p>
                      <a:pPr algn="ctr"/>
                      <a:r>
                        <a:rPr lang="en-US" altLang="ko-KR" sz="1200" b="1"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Cognitive Activity </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40.060</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11.360</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0.649</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3.527</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1"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0.001</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4"/>
                  </a:ext>
                </a:extLst>
              </a:tr>
              <a:tr h="300000">
                <a:tc>
                  <a:txBody>
                    <a:bodyPr/>
                    <a:lstStyle/>
                    <a:p>
                      <a:pPr algn="ctr"/>
                      <a:r>
                        <a:rPr lang="en-US" altLang="ko-KR" sz="1200" b="1"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Task Type </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-37.689</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12.437</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-0.536</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-3.030</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1"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0.004</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5"/>
                  </a:ext>
                </a:extLst>
              </a:tr>
              <a:tr h="300000">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Component Type </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16.265</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9.474</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0.259</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1.717</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0.094</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6"/>
                  </a:ext>
                </a:extLst>
              </a:tr>
              <a:tr h="300000">
                <a:tc>
                  <a:txBody>
                    <a:bodyPr/>
                    <a:lstStyle/>
                    <a:p>
                      <a:pPr algn="ctr"/>
                      <a:r>
                        <a:rPr lang="en-US" altLang="ko-KR" sz="1200" b="1"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Error Type </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-19.274</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7.992</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-0.288</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-2.411</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1"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0.021</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7"/>
                  </a:ext>
                </a:extLst>
              </a:tr>
            </a:tbl>
          </a:graphicData>
        </a:graphic>
      </p:graphicFrame>
      <p:sp>
        <p:nvSpPr>
          <p:cNvPr id="117" name="Caption 117"/>
          <p:cNvSpPr txBox="1"/>
          <p:nvPr/>
        </p:nvSpPr>
        <p:spPr>
          <a:xfrm>
            <a:off x="1900000" y="6203396"/>
            <a:ext cx="8600000" cy="320000"/>
          </a:xfrm>
          <a:prstGeom prst="rect">
            <a:avLst/>
          </a:prstGeom>
          <a:noFill/>
        </p:spPr>
        <p:txBody>
          <a:bodyPr wrap="square" rtlCol="0">
            <a:noAutofit/>
          </a:bodyPr>
          <a:lstStyle/>
          <a:p>
            <a:pPr algn="ctr"/>
            <a:r>
              <a:rPr lang="en-US" altLang="ko-KR" sz="1300" b="1" dirty="0">
                <a:solidFill>
                  <a:srgbClr val="595959"/>
                </a:solidFill>
                <a:latin typeface="Times New Roman" panose="02020603050405020304" pitchFamily="18" charset="0"/>
                <a:ea typeface="맑은 고딕" panose="020B0503020000020004" pitchFamily="50" charset="-127"/>
                <a:cs typeface="Times New Roman" panose="02020603050405020304" pitchFamily="18" charset="0"/>
              </a:rPr>
              <a:t>Regression results factors in red are significant at the 0.05 level</a:t>
            </a:r>
          </a:p>
        </p:txBody>
      </p:sp>
    </p:spTree>
    <p:extLst>
      <p:ext uri="{BB962C8B-B14F-4D97-AF65-F5344CB8AC3E}">
        <p14:creationId xmlns:p14="http://schemas.microsoft.com/office/powerpoint/2010/main" val="7475326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72C6083-F478-A23D-085D-73A1F5A19EB8}"/>
              </a:ext>
            </a:extLst>
          </p:cNvPr>
          <p:cNvSpPr>
            <a:spLocks noGrp="1"/>
          </p:cNvSpPr>
          <p:nvPr>
            <p:ph type="title"/>
          </p:nvPr>
        </p:nvSpPr>
        <p:spPr/>
        <p:txBody>
          <a:bodyPr/>
          <a:lstStyle/>
          <a:p>
            <a:r>
              <a:rPr lang="en-US" altLang="ko-KR" sz="3200" dirty="0">
                <a:latin typeface="Times New Roman" panose="02020603050405020304" pitchFamily="18" charset="0"/>
                <a:ea typeface="맑은 고딕" panose="020B0503020000020004" pitchFamily="50" charset="-127"/>
                <a:cs typeface="Times New Roman" panose="02020603050405020304" pitchFamily="18" charset="0"/>
              </a:rPr>
              <a:t>4. Data Analysis</a:t>
            </a:r>
          </a:p>
        </p:txBody>
      </p:sp>
      <p:sp>
        <p:nvSpPr>
          <p:cNvPr id="3" name="내용 개체 틀 2">
            <a:extLst>
              <a:ext uri="{FF2B5EF4-FFF2-40B4-BE49-F238E27FC236}">
                <a16:creationId xmlns:a16="http://schemas.microsoft.com/office/drawing/2014/main" id="{839CD874-49DC-44EB-D0ED-EBA7E1435782}"/>
              </a:ext>
            </a:extLst>
          </p:cNvPr>
          <p:cNvSpPr>
            <a:spLocks noGrp="1"/>
          </p:cNvSpPr>
          <p:nvPr>
            <p:ph idx="1"/>
          </p:nvPr>
        </p:nvSpPr>
        <p:spPr/>
        <p:txBody>
          <a:bodyPr/>
          <a:lstStyle/>
          <a:p>
            <a:r>
              <a:rPr lang="en-US" altLang="ko-KR" sz="2200" dirty="0">
                <a:latin typeface="Times New Roman" panose="02020603050405020304" pitchFamily="18" charset="0"/>
                <a:ea typeface="맑은 고딕" panose="020B0503020000020004" pitchFamily="50" charset="-127"/>
                <a:cs typeface="Times New Roman" panose="02020603050405020304" pitchFamily="18" charset="0"/>
              </a:rPr>
              <a:t>Regression of Degrees of Dependence on the Significance Factors</a:t>
            </a:r>
          </a:p>
          <a:p>
            <a:pPr lvl="1"/>
            <a:r>
              <a:rPr lang="en-US" altLang="ko-KR" sz="1400" dirty="0"/>
              <a:t>Regression Equation (Update)</a:t>
            </a:r>
          </a:p>
          <a:p>
            <a:pPr lvl="2"/>
            <a:r>
              <a:rPr lang="en-US" altLang="ko-KR" sz="1400" dirty="0">
                <a:latin typeface="Times New Roman" panose="02020603050405020304" pitchFamily="18" charset="0"/>
                <a:ea typeface="맑은 고딕" panose="020B0503020000020004" pitchFamily="50" charset="-127"/>
                <a:cs typeface="Times New Roman" panose="02020603050405020304" pitchFamily="18" charset="0"/>
              </a:rPr>
              <a:t>Degrees of dependence </a:t>
            </a:r>
            <a:r>
              <a:rPr lang="en-US" altLang="ko-KR" sz="1400" i="1" dirty="0">
                <a:latin typeface="Times New Roman" panose="02020603050405020304" pitchFamily="18" charset="0"/>
                <a:ea typeface="맑은 고딕" panose="020B0503020000020004" pitchFamily="50" charset="-127"/>
                <a:cs typeface="Times New Roman" panose="02020603050405020304" pitchFamily="18" charset="0"/>
              </a:rPr>
              <a:t>a</a:t>
            </a:r>
            <a:r>
              <a:rPr lang="en-US" altLang="ko-KR" sz="1400" dirty="0">
                <a:latin typeface="Times New Roman" panose="02020603050405020304" pitchFamily="18" charset="0"/>
                <a:ea typeface="맑은 고딕" panose="020B0503020000020004" pitchFamily="50" charset="-127"/>
                <a:cs typeface="Times New Roman" panose="02020603050405020304" pitchFamily="18" charset="0"/>
              </a:rPr>
              <a:t>=93.399-35.665(AOI)+35.876(CA)-</a:t>
            </a:r>
            <a:r>
              <a:rPr lang="en-US" altLang="ko-KR" sz="1400" dirty="0"/>
              <a:t>41.033</a:t>
            </a:r>
            <a:r>
              <a:rPr lang="en-US" altLang="ko-KR" sz="1400" dirty="0">
                <a:latin typeface="Times New Roman" panose="02020603050405020304" pitchFamily="18" charset="0"/>
                <a:ea typeface="맑은 고딕" panose="020B0503020000020004" pitchFamily="50" charset="-127"/>
                <a:cs typeface="Times New Roman" panose="02020603050405020304" pitchFamily="18" charset="0"/>
              </a:rPr>
              <a:t>(TT) -19.510(ET) (R</a:t>
            </a:r>
            <a:r>
              <a:rPr lang="en-US" altLang="ko-KR" sz="1400" baseline="30000" dirty="0">
                <a:latin typeface="Times New Roman" panose="02020603050405020304" pitchFamily="18" charset="0"/>
                <a:ea typeface="맑은 고딕" panose="020B0503020000020004" pitchFamily="50" charset="-127"/>
                <a:cs typeface="Times New Roman" panose="02020603050405020304" pitchFamily="18" charset="0"/>
              </a:rPr>
              <a:t>2</a:t>
            </a:r>
            <a:r>
              <a:rPr lang="en-US" altLang="ko-KR" sz="1400" dirty="0">
                <a:latin typeface="Times New Roman" panose="02020603050405020304" pitchFamily="18" charset="0"/>
                <a:ea typeface="맑은 고딕" panose="020B0503020000020004" pitchFamily="50" charset="-127"/>
                <a:cs typeface="Times New Roman" panose="02020603050405020304" pitchFamily="18" charset="0"/>
              </a:rPr>
              <a:t>=0.500)</a:t>
            </a:r>
          </a:p>
          <a:p>
            <a:pPr lvl="3"/>
            <a:r>
              <a:rPr lang="en-US" altLang="ko-KR" sz="1200" dirty="0">
                <a:latin typeface="Times New Roman" panose="02020603050405020304" pitchFamily="18" charset="0"/>
                <a:ea typeface="맑은 고딕" panose="020B0503020000020004" pitchFamily="50" charset="-127"/>
                <a:cs typeface="Times New Roman" panose="02020603050405020304" pitchFamily="18" charset="0"/>
              </a:rPr>
              <a:t>Constant: 88.829 → 93.399 (+4.570)</a:t>
            </a:r>
          </a:p>
          <a:p>
            <a:pPr lvl="3"/>
            <a:r>
              <a:rPr lang="en-US" altLang="ko-KR" sz="1200"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Area of Interest</a:t>
            </a:r>
            <a:r>
              <a:rPr lang="en-US" altLang="ko-KR" sz="1200" dirty="0">
                <a:latin typeface="Times New Roman" panose="02020603050405020304" pitchFamily="18" charset="0"/>
                <a:ea typeface="맑은 고딕" panose="020B0503020000020004" pitchFamily="50" charset="-127"/>
                <a:cs typeface="Times New Roman" panose="02020603050405020304" pitchFamily="18" charset="0"/>
              </a:rPr>
              <a:t>: -49.772 → -35.665 (+14.107)</a:t>
            </a:r>
            <a:endParaRPr lang="en-US" altLang="ko-KR" sz="1200" dirty="0"/>
          </a:p>
          <a:p>
            <a:pPr lvl="3"/>
            <a:r>
              <a:rPr lang="en-US" altLang="ko-KR" sz="1200"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Cognitive Activity </a:t>
            </a:r>
            <a:r>
              <a:rPr lang="en-US" altLang="ko-KR" sz="1200" dirty="0">
                <a:latin typeface="Times New Roman" panose="02020603050405020304" pitchFamily="18" charset="0"/>
                <a:ea typeface="맑은 고딕" panose="020B0503020000020004" pitchFamily="50" charset="-127"/>
                <a:cs typeface="Times New Roman" panose="02020603050405020304" pitchFamily="18" charset="0"/>
              </a:rPr>
              <a:t>: 40.060 → </a:t>
            </a:r>
            <a:r>
              <a:rPr lang="en-US" altLang="ko-KR" sz="1200"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35.876 (-4.184)</a:t>
            </a:r>
            <a:endParaRPr lang="en-US" altLang="ko-KR" sz="1200" dirty="0">
              <a:latin typeface="Times New Roman" panose="02020603050405020304" pitchFamily="18" charset="0"/>
              <a:ea typeface="맑은 고딕" panose="020B0503020000020004" pitchFamily="50" charset="-127"/>
              <a:cs typeface="Times New Roman" panose="02020603050405020304" pitchFamily="18" charset="0"/>
            </a:endParaRPr>
          </a:p>
          <a:p>
            <a:pPr lvl="3"/>
            <a:r>
              <a:rPr lang="en-US" altLang="ko-KR" sz="1200"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Task Type </a:t>
            </a:r>
            <a:r>
              <a:rPr lang="en-US" altLang="ko-KR" sz="1200" dirty="0">
                <a:latin typeface="Times New Roman" panose="02020603050405020304" pitchFamily="18" charset="0"/>
                <a:ea typeface="맑은 고딕" panose="020B0503020000020004" pitchFamily="50" charset="-127"/>
                <a:cs typeface="Times New Roman" panose="02020603050405020304" pitchFamily="18" charset="0"/>
              </a:rPr>
              <a:t>: -37.689 → </a:t>
            </a:r>
            <a:r>
              <a:rPr lang="en-US" altLang="ko-KR" sz="1200"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-41.033 (-3.344)</a:t>
            </a:r>
            <a:endParaRPr lang="en-US" altLang="ko-KR" sz="1200" dirty="0"/>
          </a:p>
          <a:p>
            <a:pPr lvl="3"/>
            <a:r>
              <a:rPr lang="en-US" altLang="ko-KR" sz="1200"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Error Type </a:t>
            </a:r>
            <a:r>
              <a:rPr lang="en-US" altLang="ko-KR" sz="1200" dirty="0">
                <a:latin typeface="Times New Roman" panose="02020603050405020304" pitchFamily="18" charset="0"/>
                <a:ea typeface="맑은 고딕" panose="020B0503020000020004" pitchFamily="50" charset="-127"/>
                <a:cs typeface="Times New Roman" panose="02020603050405020304" pitchFamily="18" charset="0"/>
              </a:rPr>
              <a:t>: -19.274 </a:t>
            </a: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 -19.510 (-0.230)</a:t>
            </a:r>
            <a:endParaRPr lang="en-US" altLang="ko-KR" sz="1200" dirty="0">
              <a:latin typeface="Times New Roman" panose="02020603050405020304" pitchFamily="18" charset="0"/>
              <a:ea typeface="맑은 고딕" panose="020B0503020000020004" pitchFamily="50" charset="-127"/>
              <a:cs typeface="Times New Roman" panose="02020603050405020304" pitchFamily="18" charset="0"/>
            </a:endParaRPr>
          </a:p>
        </p:txBody>
      </p:sp>
      <p:sp>
        <p:nvSpPr>
          <p:cNvPr id="4" name="슬라이드 번호 개체 틀 3">
            <a:extLst>
              <a:ext uri="{FF2B5EF4-FFF2-40B4-BE49-F238E27FC236}">
                <a16:creationId xmlns:a16="http://schemas.microsoft.com/office/drawing/2014/main" id="{712D7BAD-CBC1-9348-A328-15A116BBC1F1}"/>
              </a:ext>
            </a:extLst>
          </p:cNvPr>
          <p:cNvSpPr>
            <a:spLocks noGrp="1"/>
          </p:cNvSpPr>
          <p:nvPr>
            <p:ph type="sldNum" sz="quarter" idx="12"/>
          </p:nvPr>
        </p:nvSpPr>
        <p:spPr/>
        <p:txBody>
          <a:bodyPr/>
          <a:lstStyle/>
          <a:p>
            <a:fld id="{519954A3-9DFD-4C44-94BA-B95130A3BA1C}" type="slidenum">
              <a:rPr lang="en-US" smtClean="0"/>
              <a:t>19</a:t>
            </a:fld>
            <a:endParaRPr lang="en-US" dirty="0"/>
          </a:p>
        </p:txBody>
      </p:sp>
      <p:graphicFrame>
        <p:nvGraphicFramePr>
          <p:cNvPr id="116" name="Table 116"/>
          <p:cNvGraphicFramePr>
            <a:graphicFrameLocks noGrp="1"/>
          </p:cNvGraphicFramePr>
          <p:nvPr>
            <p:extLst>
              <p:ext uri="{D42A27DB-BD31-4B8C-83A1-F6EECF244321}">
                <p14:modId xmlns:p14="http://schemas.microsoft.com/office/powerpoint/2010/main" val="1671588780"/>
              </p:ext>
            </p:extLst>
          </p:nvPr>
        </p:nvGraphicFramePr>
        <p:xfrm>
          <a:off x="1900000" y="3853816"/>
          <a:ext cx="8600000" cy="1850000"/>
        </p:xfrm>
        <a:graphic>
          <a:graphicData uri="http://schemas.openxmlformats.org/drawingml/2006/table">
            <a:tbl>
              <a:tblPr firstRow="1" bandRow="1"/>
              <a:tblGrid>
                <a:gridCol w="1600000">
                  <a:extLst>
                    <a:ext uri="{9D8B030D-6E8A-4147-A177-3AD203B41FA5}">
                      <a16:colId xmlns:a16="http://schemas.microsoft.com/office/drawing/2014/main" val="20000"/>
                    </a:ext>
                  </a:extLst>
                </a:gridCol>
                <a:gridCol w="1400000">
                  <a:extLst>
                    <a:ext uri="{9D8B030D-6E8A-4147-A177-3AD203B41FA5}">
                      <a16:colId xmlns:a16="http://schemas.microsoft.com/office/drawing/2014/main" val="20001"/>
                    </a:ext>
                  </a:extLst>
                </a:gridCol>
                <a:gridCol w="1500000">
                  <a:extLst>
                    <a:ext uri="{9D8B030D-6E8A-4147-A177-3AD203B41FA5}">
                      <a16:colId xmlns:a16="http://schemas.microsoft.com/office/drawing/2014/main" val="20002"/>
                    </a:ext>
                  </a:extLst>
                </a:gridCol>
                <a:gridCol w="1400000">
                  <a:extLst>
                    <a:ext uri="{9D8B030D-6E8A-4147-A177-3AD203B41FA5}">
                      <a16:colId xmlns:a16="http://schemas.microsoft.com/office/drawing/2014/main" val="20003"/>
                    </a:ext>
                  </a:extLst>
                </a:gridCol>
                <a:gridCol w="1300000">
                  <a:extLst>
                    <a:ext uri="{9D8B030D-6E8A-4147-A177-3AD203B41FA5}">
                      <a16:colId xmlns:a16="http://schemas.microsoft.com/office/drawing/2014/main" val="20004"/>
                    </a:ext>
                  </a:extLst>
                </a:gridCol>
                <a:gridCol w="1400000">
                  <a:extLst>
                    <a:ext uri="{9D8B030D-6E8A-4147-A177-3AD203B41FA5}">
                      <a16:colId xmlns:a16="http://schemas.microsoft.com/office/drawing/2014/main" val="20005"/>
                    </a:ext>
                  </a:extLst>
                </a:gridCol>
              </a:tblGrid>
              <a:tr h="350000">
                <a:tc>
                  <a:txBody>
                    <a:bodyPr/>
                    <a:lstStyle/>
                    <a:p>
                      <a:pPr algn="ctr"/>
                      <a:r>
                        <a:rPr lang="en-US" altLang="ko-KR" sz="12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Factor</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tc>
                  <a:txBody>
                    <a:bodyPr/>
                    <a:lstStyle/>
                    <a:p>
                      <a:pPr algn="ctr"/>
                      <a:r>
                        <a:rPr lang="en-US" altLang="ko-KR" sz="12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B</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tc>
                  <a:txBody>
                    <a:bodyPr/>
                    <a:lstStyle/>
                    <a:p>
                      <a:pPr algn="ctr"/>
                      <a:r>
                        <a:rPr lang="en-US" altLang="ko-KR" sz="12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Std. Error</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tc>
                  <a:txBody>
                    <a:bodyPr/>
                    <a:lstStyle/>
                    <a:p>
                      <a:pPr algn="ctr"/>
                      <a:r>
                        <a:rPr lang="en-US" altLang="ko-KR" sz="12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β (std.)</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tc>
                  <a:txBody>
                    <a:bodyPr/>
                    <a:lstStyle/>
                    <a:p>
                      <a:pPr algn="ctr"/>
                      <a:r>
                        <a:rPr lang="en-US" altLang="ko-KR" sz="12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t</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tc>
                  <a:txBody>
                    <a:bodyPr/>
                    <a:lstStyle/>
                    <a:p>
                      <a:pPr algn="ctr"/>
                      <a:r>
                        <a:rPr lang="en-US" altLang="ko-KR" sz="12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p-value</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extLst>
                  <a:ext uri="{0D108BD9-81ED-4DB2-BD59-A6C34878D82A}">
                    <a16:rowId xmlns:a16="http://schemas.microsoft.com/office/drawing/2014/main" val="10000"/>
                  </a:ext>
                </a:extLst>
              </a:tr>
              <a:tr h="300000">
                <a:tc>
                  <a:txBody>
                    <a:bodyPr/>
                    <a:lstStyle/>
                    <a:p>
                      <a:pPr algn="ctr"/>
                      <a:r>
                        <a:rPr lang="en-US" altLang="ko-KR" sz="1200" b="1"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Constant</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93.399</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5.495</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endParaRPr lang="en-US" altLang="ko-KR" sz="1200" b="0"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endParaRP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16.998</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1"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&lt;0.001</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1"/>
                  </a:ext>
                </a:extLst>
              </a:tr>
              <a:tr h="300000">
                <a:tc>
                  <a:txBody>
                    <a:bodyPr/>
                    <a:lstStyle/>
                    <a:p>
                      <a:pPr algn="ctr"/>
                      <a:r>
                        <a:rPr lang="en-US" altLang="ko-KR" sz="1200" b="1"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Area of Interest</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-35.665</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8.252</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-0.592</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-4.322</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1"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&lt;0.001</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2"/>
                  </a:ext>
                </a:extLst>
              </a:tr>
              <a:tr h="300000">
                <a:tc>
                  <a:txBody>
                    <a:bodyPr/>
                    <a:lstStyle/>
                    <a:p>
                      <a:pPr marL="0" marR="0" lvl="0" indent="0" algn="ctr" defTabSz="457200" rtl="0" eaLnBrk="1" fontAlgn="auto" latinLnBrk="1" hangingPunct="1">
                        <a:lnSpc>
                          <a:spcPct val="100000"/>
                        </a:lnSpc>
                        <a:spcBef>
                          <a:spcPts val="0"/>
                        </a:spcBef>
                        <a:spcAft>
                          <a:spcPts val="0"/>
                        </a:spcAft>
                        <a:buClrTx/>
                        <a:buSzTx/>
                        <a:buFontTx/>
                        <a:buNone/>
                        <a:tabLst/>
                        <a:defRPr/>
                      </a:pPr>
                      <a:r>
                        <a:rPr lang="en-US" altLang="ko-KR" sz="1200" b="1"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Cognitive Activity </a:t>
                      </a:r>
                    </a:p>
                  </a:txBody>
                  <a:tcPr marL="36576" marR="36576" marT="18288" marB="18288" anchor="ctr">
                    <a:lnL w="6350">
                      <a:solidFill>
                        <a:srgbClr val="BFBFBF"/>
                      </a:solid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a:solidFill>
                        <a:srgbClr val="BFBFBF"/>
                      </a:solidFill>
                    </a:lnB>
                    <a:solidFill>
                      <a:srgbClr val="FFFFFF"/>
                    </a:solidFill>
                  </a:tcPr>
                </a:tc>
                <a:tc>
                  <a:txBody>
                    <a:bodyPr/>
                    <a:lstStyle/>
                    <a:p>
                      <a:pPr algn="ctr"/>
                      <a:r>
                        <a:rPr lang="en-US" altLang="ko-KR" sz="1200" b="0"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35.876</a:t>
                      </a:r>
                    </a:p>
                  </a:txBody>
                  <a:tcPr marL="36576" marR="36576" marT="18288" marB="1828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a:solidFill>
                        <a:srgbClr val="BFBFBF"/>
                      </a:solidFill>
                    </a:lnB>
                    <a:solidFill>
                      <a:srgbClr val="FFFFFF"/>
                    </a:solidFill>
                  </a:tcPr>
                </a:tc>
                <a:tc>
                  <a:txBody>
                    <a:bodyPr/>
                    <a:lstStyle/>
                    <a:p>
                      <a:pPr algn="ctr"/>
                      <a:r>
                        <a:rPr lang="en-US" altLang="ko-KR" sz="1200" b="0"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11.386</a:t>
                      </a:r>
                    </a:p>
                  </a:txBody>
                  <a:tcPr marL="36576" marR="36576" marT="18288" marB="1828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a:solidFill>
                        <a:srgbClr val="BFBFBF"/>
                      </a:solidFill>
                    </a:lnB>
                    <a:solidFill>
                      <a:srgbClr val="FFFFFF"/>
                    </a:solidFill>
                  </a:tcPr>
                </a:tc>
                <a:tc>
                  <a:txBody>
                    <a:bodyPr/>
                    <a:lstStyle/>
                    <a:p>
                      <a:pPr algn="ctr"/>
                      <a:r>
                        <a:rPr lang="en-US" altLang="ko-KR" sz="1200" b="0"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0.581</a:t>
                      </a:r>
                    </a:p>
                  </a:txBody>
                  <a:tcPr marL="36576" marR="36576" marT="18288" marB="1828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a:solidFill>
                        <a:srgbClr val="BFBFBF"/>
                      </a:solidFill>
                    </a:lnB>
                    <a:solidFill>
                      <a:srgbClr val="FFFFFF"/>
                    </a:solidFill>
                  </a:tcPr>
                </a:tc>
                <a:tc>
                  <a:txBody>
                    <a:bodyPr/>
                    <a:lstStyle/>
                    <a:p>
                      <a:pPr algn="ctr"/>
                      <a:r>
                        <a:rPr lang="en-US" altLang="ko-KR" sz="1200" b="0"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3.151</a:t>
                      </a:r>
                    </a:p>
                  </a:txBody>
                  <a:tcPr marL="36576" marR="36576" marT="18288" marB="1828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a:solidFill>
                        <a:srgbClr val="BFBFBF"/>
                      </a:solidFill>
                    </a:lnB>
                    <a:solidFill>
                      <a:srgbClr val="FFFFFF"/>
                    </a:solidFill>
                  </a:tcPr>
                </a:tc>
                <a:tc>
                  <a:txBody>
                    <a:bodyPr/>
                    <a:lstStyle/>
                    <a:p>
                      <a:pPr algn="ctr"/>
                      <a:r>
                        <a:rPr lang="en-US" altLang="ko-KR" sz="1200" b="1"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0.003</a:t>
                      </a:r>
                    </a:p>
                  </a:txBody>
                  <a:tcPr marL="36576" marR="36576" marT="18288" marB="18288" anchor="ctr">
                    <a:lnL w="6350" cap="flat" cmpd="sng" algn="ctr">
                      <a:solidFill>
                        <a:srgbClr val="BFBFBF"/>
                      </a:solidFill>
                      <a:prstDash val="solid"/>
                      <a:round/>
                      <a:headEnd type="none" w="med" len="med"/>
                      <a:tailEnd type="none" w="med" len="med"/>
                    </a:lnL>
                    <a:lnR w="6350">
                      <a:solidFill>
                        <a:srgbClr val="BFBFBF"/>
                      </a:solidFill>
                    </a:lnR>
                    <a:lnT w="6350" cap="flat" cmpd="sng" algn="ctr">
                      <a:solidFill>
                        <a:srgbClr val="BFBFBF"/>
                      </a:solidFill>
                      <a:prstDash val="solid"/>
                      <a:round/>
                      <a:headEnd type="none" w="med" len="med"/>
                      <a:tailEnd type="none" w="med" len="med"/>
                    </a:lnT>
                    <a:lnB w="6350">
                      <a:solidFill>
                        <a:srgbClr val="BFBFBF"/>
                      </a:solidFill>
                    </a:lnB>
                    <a:solidFill>
                      <a:srgbClr val="FFFFFF"/>
                    </a:solidFill>
                  </a:tcPr>
                </a:tc>
                <a:extLst>
                  <a:ext uri="{0D108BD9-81ED-4DB2-BD59-A6C34878D82A}">
                    <a16:rowId xmlns:a16="http://schemas.microsoft.com/office/drawing/2014/main" val="10004"/>
                  </a:ext>
                </a:extLst>
              </a:tr>
              <a:tr h="300000">
                <a:tc>
                  <a:txBody>
                    <a:bodyPr/>
                    <a:lstStyle/>
                    <a:p>
                      <a:pPr algn="ctr"/>
                      <a:r>
                        <a:rPr lang="en-US" altLang="ko-KR" sz="1200" b="1"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Task Type </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-41.033</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11.386</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-0.613</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-3.604</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1" kern="120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&lt;0.001</a:t>
                      </a:r>
                      <a:endParaRPr lang="en-US" altLang="ko-KR" sz="1200" b="1"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endParaRP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5"/>
                  </a:ext>
                </a:extLst>
              </a:tr>
              <a:tr h="300000">
                <a:tc>
                  <a:txBody>
                    <a:bodyPr/>
                    <a:lstStyle/>
                    <a:p>
                      <a:pPr algn="ctr"/>
                      <a:r>
                        <a:rPr lang="en-US" altLang="ko-KR" sz="1200" b="1"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Error Type </a:t>
                      </a:r>
                    </a:p>
                  </a:txBody>
                  <a:tcPr marL="36576" marR="36576" marT="18288" marB="18288" anchor="ctr">
                    <a:lnL w="6350">
                      <a:solidFill>
                        <a:srgbClr val="BFBFBF"/>
                      </a:solid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a:solidFill>
                        <a:srgbClr val="BFBFBF"/>
                      </a:solidFill>
                    </a:lnB>
                    <a:solidFill>
                      <a:srgbClr val="FFFFFF"/>
                    </a:solidFill>
                  </a:tcPr>
                </a:tc>
                <a:tc>
                  <a:txBody>
                    <a:bodyPr/>
                    <a:lstStyle/>
                    <a:p>
                      <a:pPr algn="ctr"/>
                      <a:r>
                        <a:rPr lang="en-US" altLang="ko-KR" sz="1200" b="0"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-19.510</a:t>
                      </a:r>
                    </a:p>
                  </a:txBody>
                  <a:tcPr marL="36576" marR="36576" marT="18288" marB="1828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a:solidFill>
                        <a:srgbClr val="BFBFBF"/>
                      </a:solidFill>
                    </a:lnB>
                    <a:solidFill>
                      <a:srgbClr val="FFFFFF"/>
                    </a:solidFill>
                  </a:tcPr>
                </a:tc>
                <a:tc>
                  <a:txBody>
                    <a:bodyPr/>
                    <a:lstStyle/>
                    <a:p>
                      <a:pPr algn="ctr"/>
                      <a:r>
                        <a:rPr lang="en-US" altLang="ko-KR" sz="1200" b="0"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8.163</a:t>
                      </a:r>
                    </a:p>
                  </a:txBody>
                  <a:tcPr marL="36576" marR="36576" marT="18288" marB="1828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a:solidFill>
                        <a:srgbClr val="BFBFBF"/>
                      </a:solidFill>
                    </a:lnB>
                    <a:solidFill>
                      <a:srgbClr val="FFFFFF"/>
                    </a:solidFill>
                  </a:tcPr>
                </a:tc>
                <a:tc>
                  <a:txBody>
                    <a:bodyPr/>
                    <a:lstStyle/>
                    <a:p>
                      <a:pPr algn="ctr"/>
                      <a:r>
                        <a:rPr lang="en-US" altLang="ko-KR" sz="1200" b="0"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-0.291</a:t>
                      </a:r>
                    </a:p>
                  </a:txBody>
                  <a:tcPr marL="36576" marR="36576" marT="18288" marB="1828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a:solidFill>
                        <a:srgbClr val="BFBFBF"/>
                      </a:solidFill>
                    </a:lnB>
                    <a:solidFill>
                      <a:srgbClr val="FFFFFF"/>
                    </a:solidFill>
                  </a:tcPr>
                </a:tc>
                <a:tc>
                  <a:txBody>
                    <a:bodyPr/>
                    <a:lstStyle/>
                    <a:p>
                      <a:pPr algn="ctr"/>
                      <a:r>
                        <a:rPr lang="en-US" altLang="ko-KR" sz="1200" b="0"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-2.398</a:t>
                      </a:r>
                    </a:p>
                  </a:txBody>
                  <a:tcPr marL="36576" marR="36576" marT="18288" marB="1828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a:solidFill>
                        <a:srgbClr val="BFBFBF"/>
                      </a:solidFill>
                    </a:lnB>
                    <a:solidFill>
                      <a:srgbClr val="FFFFFF"/>
                    </a:solidFill>
                  </a:tcPr>
                </a:tc>
                <a:tc>
                  <a:txBody>
                    <a:bodyPr/>
                    <a:lstStyle/>
                    <a:p>
                      <a:pPr algn="ctr"/>
                      <a:r>
                        <a:rPr lang="en-US" altLang="ko-KR" sz="1200" b="1" kern="1200" dirty="0">
                          <a:solidFill>
                            <a:schemeClr val="tx1"/>
                          </a:solidFill>
                          <a:latin typeface="Times New Roman" panose="02020603050405020304" pitchFamily="18" charset="0"/>
                          <a:ea typeface="맑은 고딕" panose="020B0503020000020004" pitchFamily="50" charset="-127"/>
                          <a:cs typeface="Times New Roman" panose="02020603050405020304" pitchFamily="18" charset="0"/>
                        </a:rPr>
                        <a:t>0.021</a:t>
                      </a:r>
                    </a:p>
                  </a:txBody>
                  <a:tcPr marL="36576" marR="36576" marT="18288" marB="18288" anchor="ctr">
                    <a:lnL w="6350" cap="flat" cmpd="sng" algn="ctr">
                      <a:solidFill>
                        <a:srgbClr val="BFBFBF"/>
                      </a:solidFill>
                      <a:prstDash val="solid"/>
                      <a:round/>
                      <a:headEnd type="none" w="med" len="med"/>
                      <a:tailEnd type="none" w="med" len="med"/>
                    </a:lnL>
                    <a:lnR w="6350">
                      <a:solidFill>
                        <a:srgbClr val="BFBFBF"/>
                      </a:solidFill>
                    </a:lnR>
                    <a:lnT w="6350" cap="flat" cmpd="sng" algn="ctr">
                      <a:solidFill>
                        <a:srgbClr val="BFBFBF"/>
                      </a:solidFill>
                      <a:prstDash val="solid"/>
                      <a:round/>
                      <a:headEnd type="none" w="med" len="med"/>
                      <a:tailEnd type="none" w="med" len="med"/>
                    </a:lnT>
                    <a:lnB w="6350">
                      <a:solidFill>
                        <a:srgbClr val="BFBFBF"/>
                      </a:solidFill>
                    </a:lnB>
                    <a:solidFill>
                      <a:srgbClr val="FFFFFF"/>
                    </a:solidFill>
                  </a:tcPr>
                </a:tc>
                <a:extLst>
                  <a:ext uri="{0D108BD9-81ED-4DB2-BD59-A6C34878D82A}">
                    <a16:rowId xmlns:a16="http://schemas.microsoft.com/office/drawing/2014/main" val="10007"/>
                  </a:ext>
                </a:extLst>
              </a:tr>
            </a:tbl>
          </a:graphicData>
        </a:graphic>
      </p:graphicFrame>
      <p:sp>
        <p:nvSpPr>
          <p:cNvPr id="117" name="Caption 117"/>
          <p:cNvSpPr txBox="1"/>
          <p:nvPr/>
        </p:nvSpPr>
        <p:spPr>
          <a:xfrm>
            <a:off x="1900000" y="5834430"/>
            <a:ext cx="8600000" cy="320000"/>
          </a:xfrm>
          <a:prstGeom prst="rect">
            <a:avLst/>
          </a:prstGeom>
          <a:noFill/>
        </p:spPr>
        <p:txBody>
          <a:bodyPr wrap="square" rtlCol="0">
            <a:noAutofit/>
          </a:bodyPr>
          <a:lstStyle/>
          <a:p>
            <a:pPr algn="ctr"/>
            <a:r>
              <a:rPr lang="en-US" altLang="ko-KR" sz="1300" b="1" dirty="0">
                <a:solidFill>
                  <a:srgbClr val="595959"/>
                </a:solidFill>
                <a:latin typeface="Times New Roman" panose="02020603050405020304" pitchFamily="18" charset="0"/>
                <a:ea typeface="맑은 고딕" panose="020B0503020000020004" pitchFamily="50" charset="-127"/>
                <a:cs typeface="Times New Roman" panose="02020603050405020304" pitchFamily="18" charset="0"/>
              </a:rPr>
              <a:t>Regression results</a:t>
            </a:r>
          </a:p>
        </p:txBody>
      </p:sp>
    </p:spTree>
    <p:extLst>
      <p:ext uri="{BB962C8B-B14F-4D97-AF65-F5344CB8AC3E}">
        <p14:creationId xmlns:p14="http://schemas.microsoft.com/office/powerpoint/2010/main" val="24921573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72C6083-F478-A23D-085D-73A1F5A19EB8}"/>
              </a:ext>
            </a:extLst>
          </p:cNvPr>
          <p:cNvSpPr>
            <a:spLocks noGrp="1"/>
          </p:cNvSpPr>
          <p:nvPr>
            <p:ph type="title"/>
          </p:nvPr>
        </p:nvSpPr>
        <p:spPr/>
        <p:txBody>
          <a:bodyPr/>
          <a:lstStyle/>
          <a:p>
            <a:r>
              <a:rPr lang="en-US" altLang="ko-KR" sz="3200" dirty="0">
                <a:latin typeface="Times New Roman" panose="02020603050405020304" pitchFamily="18" charset="0"/>
                <a:ea typeface="맑은 고딕" panose="020B0503020000020004" pitchFamily="50" charset="-127"/>
                <a:cs typeface="Times New Roman" panose="02020603050405020304" pitchFamily="18" charset="0"/>
              </a:rPr>
              <a:t>Contents</a:t>
            </a:r>
          </a:p>
        </p:txBody>
      </p:sp>
      <p:sp>
        <p:nvSpPr>
          <p:cNvPr id="3" name="내용 개체 틀 2">
            <a:extLst>
              <a:ext uri="{FF2B5EF4-FFF2-40B4-BE49-F238E27FC236}">
                <a16:creationId xmlns:a16="http://schemas.microsoft.com/office/drawing/2014/main" id="{839CD874-49DC-44EB-D0ED-EBA7E1435782}"/>
              </a:ext>
            </a:extLst>
          </p:cNvPr>
          <p:cNvSpPr>
            <a:spLocks noGrp="1"/>
          </p:cNvSpPr>
          <p:nvPr>
            <p:ph idx="1"/>
          </p:nvPr>
        </p:nvSpPr>
        <p:spPr/>
        <p:txBody>
          <a:bodyPr/>
          <a:lstStyle/>
          <a:p>
            <a:endParaRPr lang="en-US" altLang="ko-KR" sz="1200" dirty="0"/>
          </a:p>
          <a:p>
            <a:r>
              <a:rPr lang="en-US" altLang="ko-KR" sz="2400" dirty="0">
                <a:latin typeface="Times New Roman" panose="02020603050405020304" pitchFamily="18" charset="0"/>
                <a:ea typeface="맑은 고딕" panose="020B0503020000020004" pitchFamily="50" charset="-127"/>
                <a:cs typeface="Times New Roman" panose="02020603050405020304" pitchFamily="18" charset="0"/>
              </a:rPr>
              <a:t>1. Introduction</a:t>
            </a:r>
          </a:p>
          <a:p>
            <a:endParaRPr lang="en-US" altLang="ko-KR" sz="800" dirty="0"/>
          </a:p>
          <a:p>
            <a:r>
              <a:rPr lang="en-US" altLang="ko-KR" sz="2400" dirty="0">
                <a:latin typeface="Times New Roman" panose="02020603050405020304" pitchFamily="18" charset="0"/>
                <a:ea typeface="맑은 고딕" panose="020B0503020000020004" pitchFamily="50" charset="-127"/>
                <a:cs typeface="Times New Roman" panose="02020603050405020304" pitchFamily="18" charset="0"/>
              </a:rPr>
              <a:t>2. Methodology</a:t>
            </a:r>
          </a:p>
          <a:p>
            <a:endParaRPr lang="en-US" altLang="ko-KR" sz="800" dirty="0"/>
          </a:p>
          <a:p>
            <a:r>
              <a:rPr lang="en-US" altLang="ko-KR" sz="2400" dirty="0">
                <a:latin typeface="Times New Roman" panose="02020603050405020304" pitchFamily="18" charset="0"/>
                <a:ea typeface="맑은 고딕" panose="020B0503020000020004" pitchFamily="50" charset="-127"/>
                <a:cs typeface="Times New Roman" panose="02020603050405020304" pitchFamily="18" charset="0"/>
              </a:rPr>
              <a:t>3. Experimental Data</a:t>
            </a:r>
          </a:p>
          <a:p>
            <a:endParaRPr lang="en-US" altLang="ko-KR" sz="800" dirty="0"/>
          </a:p>
          <a:p>
            <a:r>
              <a:rPr lang="en-US" altLang="ko-KR" sz="2400" dirty="0">
                <a:latin typeface="Times New Roman" panose="02020603050405020304" pitchFamily="18" charset="0"/>
                <a:ea typeface="맑은 고딕" panose="020B0503020000020004" pitchFamily="50" charset="-127"/>
                <a:cs typeface="Times New Roman" panose="02020603050405020304" pitchFamily="18" charset="0"/>
              </a:rPr>
              <a:t>4. Data Analysis</a:t>
            </a:r>
          </a:p>
          <a:p>
            <a:endParaRPr lang="en-US" altLang="ko-KR" sz="800" dirty="0"/>
          </a:p>
          <a:p>
            <a:r>
              <a:rPr lang="en-US" altLang="ko-KR" sz="2400" dirty="0">
                <a:latin typeface="Times New Roman" panose="02020603050405020304" pitchFamily="18" charset="0"/>
                <a:ea typeface="맑은 고딕" panose="020B0503020000020004" pitchFamily="50" charset="-127"/>
                <a:cs typeface="Times New Roman" panose="02020603050405020304" pitchFamily="18" charset="0"/>
              </a:rPr>
              <a:t>5. Summary</a:t>
            </a:r>
          </a:p>
        </p:txBody>
      </p:sp>
      <p:sp>
        <p:nvSpPr>
          <p:cNvPr id="4" name="슬라이드 번호 개체 틀 3">
            <a:extLst>
              <a:ext uri="{FF2B5EF4-FFF2-40B4-BE49-F238E27FC236}">
                <a16:creationId xmlns:a16="http://schemas.microsoft.com/office/drawing/2014/main" id="{712D7BAD-CBC1-9348-A328-15A116BBC1F1}"/>
              </a:ext>
            </a:extLst>
          </p:cNvPr>
          <p:cNvSpPr>
            <a:spLocks noGrp="1"/>
          </p:cNvSpPr>
          <p:nvPr>
            <p:ph type="sldNum" sz="quarter" idx="12"/>
          </p:nvPr>
        </p:nvSpPr>
        <p:spPr/>
        <p:txBody>
          <a:bodyPr/>
          <a:lstStyle/>
          <a:p>
            <a:fld id="{519954A3-9DFD-4C44-94BA-B95130A3BA1C}" type="slidenum">
              <a:rPr lang="en-US" smtClean="0"/>
              <a:t>2</a:t>
            </a:fld>
            <a:endParaRPr lang="en-US" dirty="0"/>
          </a:p>
        </p:txBody>
      </p:sp>
    </p:spTree>
    <p:extLst>
      <p:ext uri="{BB962C8B-B14F-4D97-AF65-F5344CB8AC3E}">
        <p14:creationId xmlns:p14="http://schemas.microsoft.com/office/powerpoint/2010/main" val="7475326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830029C-BF16-4233-9003-9563C9244662}"/>
              </a:ext>
            </a:extLst>
          </p:cNvPr>
          <p:cNvSpPr>
            <a:spLocks noGrp="1"/>
          </p:cNvSpPr>
          <p:nvPr>
            <p:ph type="ctrTitle"/>
          </p:nvPr>
        </p:nvSpPr>
        <p:spPr/>
        <p:txBody>
          <a:bodyPr/>
          <a:lstStyle/>
          <a:p>
            <a:pPr algn="ctr"/>
            <a:r>
              <a:rPr lang="en-US" altLang="ko-KR" sz="4000" dirty="0">
                <a:latin typeface="Times New Roman" panose="02020603050405020304" pitchFamily="18" charset="0"/>
                <a:ea typeface="맑은 고딕" panose="020B0503020000020004" pitchFamily="50" charset="-127"/>
                <a:cs typeface="Times New Roman" panose="02020603050405020304" pitchFamily="18" charset="0"/>
              </a:rPr>
              <a:t>5. Summary</a:t>
            </a:r>
            <a:endParaRPr lang="ko-KR" altLang="en-US" sz="4000" dirty="0"/>
          </a:p>
        </p:txBody>
      </p:sp>
    </p:spTree>
    <p:extLst>
      <p:ext uri="{BB962C8B-B14F-4D97-AF65-F5344CB8AC3E}">
        <p14:creationId xmlns:p14="http://schemas.microsoft.com/office/powerpoint/2010/main" val="33861813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72C6083-F478-A23D-085D-73A1F5A19EB8}"/>
              </a:ext>
            </a:extLst>
          </p:cNvPr>
          <p:cNvSpPr>
            <a:spLocks noGrp="1"/>
          </p:cNvSpPr>
          <p:nvPr>
            <p:ph type="title"/>
          </p:nvPr>
        </p:nvSpPr>
        <p:spPr/>
        <p:txBody>
          <a:bodyPr/>
          <a:lstStyle/>
          <a:p>
            <a:r>
              <a:rPr lang="en-US" altLang="ko-KR" sz="3200" dirty="0">
                <a:latin typeface="Times New Roman" panose="02020603050405020304" pitchFamily="18" charset="0"/>
                <a:ea typeface="맑은 고딕" panose="020B0503020000020004" pitchFamily="50" charset="-127"/>
                <a:cs typeface="Times New Roman" panose="02020603050405020304" pitchFamily="18" charset="0"/>
              </a:rPr>
              <a:t>5. Summary</a:t>
            </a:r>
          </a:p>
        </p:txBody>
      </p:sp>
      <p:sp>
        <p:nvSpPr>
          <p:cNvPr id="3" name="내용 개체 틀 2">
            <a:extLst>
              <a:ext uri="{FF2B5EF4-FFF2-40B4-BE49-F238E27FC236}">
                <a16:creationId xmlns:a16="http://schemas.microsoft.com/office/drawing/2014/main" id="{839CD874-49DC-44EB-D0ED-EBA7E1435782}"/>
              </a:ext>
            </a:extLst>
          </p:cNvPr>
          <p:cNvSpPr>
            <a:spLocks noGrp="1"/>
          </p:cNvSpPr>
          <p:nvPr>
            <p:ph idx="1"/>
          </p:nvPr>
        </p:nvSpPr>
        <p:spPr/>
        <p:txBody>
          <a:bodyPr/>
          <a:lstStyle/>
          <a:p>
            <a:r>
              <a:rPr lang="en-US" altLang="ko-KR" sz="2200" dirty="0">
                <a:latin typeface="Times New Roman" panose="02020603050405020304" pitchFamily="18" charset="0"/>
                <a:ea typeface="맑은 고딕" panose="020B0503020000020004" pitchFamily="50" charset="-127"/>
                <a:cs typeface="Times New Roman" panose="02020603050405020304" pitchFamily="18" charset="0"/>
              </a:rPr>
              <a:t>Discussion: What the Analysis Results Imply</a:t>
            </a:r>
          </a:p>
          <a:p>
            <a:pPr lvl="1"/>
            <a:r>
              <a:rPr lang="en-US" altLang="ko-KR" sz="1700" b="1" dirty="0">
                <a:latin typeface="Times New Roman" panose="02020603050405020304" pitchFamily="18" charset="0"/>
                <a:ea typeface="맑은 고딕" panose="020B0503020000020004" pitchFamily="50" charset="-127"/>
                <a:cs typeface="Times New Roman" panose="02020603050405020304" pitchFamily="18" charset="0"/>
              </a:rPr>
              <a:t>Dependence is a continuous spectrum, not five discrete levels</a:t>
            </a:r>
          </a:p>
          <a:p>
            <a:pPr lvl="2"/>
            <a:r>
              <a:rPr lang="en-US" altLang="ko-KR" sz="1400" dirty="0">
                <a:latin typeface="Times New Roman" panose="02020603050405020304" pitchFamily="18" charset="0"/>
                <a:ea typeface="맑은 고딕" panose="020B0503020000020004" pitchFamily="50" charset="-127"/>
                <a:cs typeface="Times New Roman" panose="02020603050405020304" pitchFamily="18" charset="0"/>
              </a:rPr>
              <a:t>Estimated degrees of dependence spread widely (≈ 20–100%) across only eight task pairs, without clustering near the THERP-assumed values (5%, 14.3%, 50%).</a:t>
            </a:r>
          </a:p>
          <a:p>
            <a:pPr lvl="2"/>
            <a:r>
              <a:rPr lang="en-US" altLang="ko-KR" sz="1400" dirty="0">
                <a:latin typeface="Times New Roman" panose="02020603050405020304" pitchFamily="18" charset="0"/>
                <a:ea typeface="맑은 고딕" panose="020B0503020000020004" pitchFamily="50" charset="-127"/>
                <a:cs typeface="Times New Roman" panose="02020603050405020304" pitchFamily="18" charset="0"/>
              </a:rPr>
              <a:t>The generalized expression with a continuous </a:t>
            </a:r>
            <a:r>
              <a:rPr lang="en-US" altLang="ko-KR" sz="1400" i="1" dirty="0">
                <a:latin typeface="Times New Roman" panose="02020603050405020304" pitchFamily="18" charset="0"/>
                <a:ea typeface="맑은 고딕" panose="020B0503020000020004" pitchFamily="50" charset="-127"/>
                <a:cs typeface="Times New Roman" panose="02020603050405020304" pitchFamily="18" charset="0"/>
              </a:rPr>
              <a:t>a</a:t>
            </a:r>
            <a:r>
              <a:rPr lang="en-US" altLang="ko-KR" sz="1400" dirty="0">
                <a:latin typeface="Times New Roman" panose="02020603050405020304" pitchFamily="18" charset="0"/>
                <a:ea typeface="맑은 고딕" panose="020B0503020000020004" pitchFamily="50" charset="-127"/>
                <a:cs typeface="Times New Roman" panose="02020603050405020304" pitchFamily="18" charset="0"/>
              </a:rPr>
              <a:t> can represent the observed dependence more faithfully than the discrete levels.</a:t>
            </a:r>
          </a:p>
          <a:p>
            <a:endParaRPr lang="en-US" altLang="ko-KR" sz="400" dirty="0"/>
          </a:p>
          <a:p>
            <a:pPr lvl="1"/>
            <a:r>
              <a:rPr lang="en-US" altLang="ko-KR" sz="1700" b="1" dirty="0">
                <a:latin typeface="Times New Roman" panose="02020603050405020304" pitchFamily="18" charset="0"/>
                <a:ea typeface="맑은 고딕" panose="020B0503020000020004" pitchFamily="50" charset="-127"/>
                <a:cs typeface="Times New Roman" panose="02020603050405020304" pitchFamily="18" charset="0"/>
              </a:rPr>
              <a:t>Which factors govern dependence between tasks?</a:t>
            </a:r>
          </a:p>
          <a:p>
            <a:pPr lvl="2"/>
            <a:r>
              <a:rPr lang="en-US" altLang="ko-KR" sz="1400" b="1" dirty="0">
                <a:latin typeface="Times New Roman" panose="02020603050405020304" pitchFamily="18" charset="0"/>
                <a:ea typeface="맑은 고딕" panose="020B0503020000020004" pitchFamily="50" charset="-127"/>
                <a:cs typeface="Times New Roman" panose="02020603050405020304" pitchFamily="18" charset="0"/>
              </a:rPr>
              <a:t>Area of Interest, Task Type , and Error Type:</a:t>
            </a:r>
            <a:r>
              <a:rPr lang="en-US" altLang="ko-KR" sz="1400" dirty="0">
                <a:latin typeface="Times New Roman" panose="02020603050405020304" pitchFamily="18" charset="0"/>
                <a:ea typeface="맑은 고딕" panose="020B0503020000020004" pitchFamily="50" charset="-127"/>
                <a:cs typeface="Times New Roman" panose="02020603050405020304" pitchFamily="18" charset="0"/>
              </a:rPr>
              <a:t> task pairs differing in interface area, task type, or error type exhibit </a:t>
            </a:r>
            <a:r>
              <a:rPr lang="en-US" altLang="ko-KR" sz="1400" b="1" dirty="0">
                <a:latin typeface="Times New Roman" panose="02020603050405020304" pitchFamily="18" charset="0"/>
                <a:ea typeface="맑은 고딕" panose="020B0503020000020004" pitchFamily="50" charset="-127"/>
                <a:cs typeface="Times New Roman" panose="02020603050405020304" pitchFamily="18" charset="0"/>
              </a:rPr>
              <a:t>weaker</a:t>
            </a:r>
            <a:r>
              <a:rPr lang="en-US" altLang="ko-KR" sz="1400" dirty="0">
                <a:latin typeface="Times New Roman" panose="02020603050405020304" pitchFamily="18" charset="0"/>
                <a:ea typeface="맑은 고딕" panose="020B0503020000020004" pitchFamily="50" charset="-127"/>
                <a:cs typeface="Times New Roman" panose="02020603050405020304" pitchFamily="18" charset="0"/>
              </a:rPr>
              <a:t> dependence (-)</a:t>
            </a:r>
          </a:p>
          <a:p>
            <a:pPr lvl="2"/>
            <a:r>
              <a:rPr lang="en-US" altLang="ko-KR" sz="1400" b="1" dirty="0">
                <a:latin typeface="Times New Roman" panose="02020603050405020304" pitchFamily="18" charset="0"/>
                <a:ea typeface="맑은 고딕" panose="020B0503020000020004" pitchFamily="50" charset="-127"/>
                <a:cs typeface="Times New Roman" panose="02020603050405020304" pitchFamily="18" charset="0"/>
              </a:rPr>
              <a:t>Cognitive Activity:</a:t>
            </a:r>
            <a:r>
              <a:rPr lang="en-US" altLang="ko-KR" sz="1400" dirty="0">
                <a:latin typeface="Times New Roman" panose="02020603050405020304" pitchFamily="18" charset="0"/>
                <a:ea typeface="맑은 고딕" panose="020B0503020000020004" pitchFamily="50" charset="-127"/>
                <a:cs typeface="Times New Roman" panose="02020603050405020304" pitchFamily="18" charset="0"/>
              </a:rPr>
              <a:t> pairs with different cognitive activities may be successive phases of a single continuous task → </a:t>
            </a:r>
            <a:r>
              <a:rPr lang="en-US" altLang="ko-KR" sz="1400" b="1" dirty="0">
                <a:latin typeface="Times New Roman" panose="02020603050405020304" pitchFamily="18" charset="0"/>
                <a:ea typeface="맑은 고딕" panose="020B0503020000020004" pitchFamily="50" charset="-127"/>
                <a:cs typeface="Times New Roman" panose="02020603050405020304" pitchFamily="18" charset="0"/>
              </a:rPr>
              <a:t>stronger</a:t>
            </a:r>
            <a:r>
              <a:rPr lang="en-US" altLang="ko-KR" sz="1400" dirty="0">
                <a:latin typeface="Times New Roman" panose="02020603050405020304" pitchFamily="18" charset="0"/>
                <a:ea typeface="맑은 고딕" panose="020B0503020000020004" pitchFamily="50" charset="-127"/>
                <a:cs typeface="Times New Roman" panose="02020603050405020304" pitchFamily="18" charset="0"/>
              </a:rPr>
              <a:t> dependence (+)</a:t>
            </a:r>
          </a:p>
          <a:p>
            <a:pPr lvl="2"/>
            <a:r>
              <a:rPr lang="en-US" altLang="ko-KR" sz="1400" b="1" dirty="0">
                <a:latin typeface="Times New Roman" panose="02020603050405020304" pitchFamily="18" charset="0"/>
                <a:ea typeface="맑은 고딕" panose="020B0503020000020004" pitchFamily="50" charset="-127"/>
                <a:cs typeface="Times New Roman" panose="02020603050405020304" pitchFamily="18" charset="0"/>
              </a:rPr>
              <a:t>Paper Procedure Page </a:t>
            </a:r>
            <a:r>
              <a:rPr lang="en-US" altLang="ko-KR" sz="1400" dirty="0">
                <a:latin typeface="Times New Roman" panose="02020603050405020304" pitchFamily="18" charset="0"/>
                <a:ea typeface="맑은 고딕" panose="020B0503020000020004" pitchFamily="50" charset="-127"/>
                <a:cs typeface="Times New Roman" panose="02020603050405020304" pitchFamily="18" charset="0"/>
              </a:rPr>
              <a:t>and</a:t>
            </a:r>
            <a:r>
              <a:rPr lang="en-US" altLang="ko-KR" sz="1400" b="1" dirty="0">
                <a:latin typeface="Times New Roman" panose="02020603050405020304" pitchFamily="18" charset="0"/>
                <a:ea typeface="맑은 고딕" panose="020B0503020000020004" pitchFamily="50" charset="-127"/>
                <a:cs typeface="Times New Roman" panose="02020603050405020304" pitchFamily="18" charset="0"/>
              </a:rPr>
              <a:t> Component Type </a:t>
            </a:r>
            <a:r>
              <a:rPr lang="en-US" altLang="ko-KR" sz="1400" dirty="0">
                <a:latin typeface="Times New Roman" panose="02020603050405020304" pitchFamily="18" charset="0"/>
                <a:ea typeface="맑은 고딕" panose="020B0503020000020004" pitchFamily="50" charset="-127"/>
                <a:cs typeface="Times New Roman" panose="02020603050405020304" pitchFamily="18" charset="0"/>
              </a:rPr>
              <a:t>were</a:t>
            </a:r>
            <a:r>
              <a:rPr lang="en-US" altLang="ko-KR" sz="1400" b="1" dirty="0">
                <a:latin typeface="Times New Roman" panose="02020603050405020304" pitchFamily="18" charset="0"/>
                <a:ea typeface="맑은 고딕" panose="020B0503020000020004" pitchFamily="50" charset="-127"/>
                <a:cs typeface="Times New Roman" panose="02020603050405020304" pitchFamily="18" charset="0"/>
              </a:rPr>
              <a:t> not significant.</a:t>
            </a:r>
            <a:endParaRPr lang="en-US" altLang="ko-KR" sz="1400" dirty="0">
              <a:latin typeface="Times New Roman" panose="02020603050405020304" pitchFamily="18" charset="0"/>
              <a:ea typeface="맑은 고딕" panose="020B0503020000020004" pitchFamily="50" charset="-127"/>
              <a:cs typeface="Times New Roman" panose="02020603050405020304" pitchFamily="18" charset="0"/>
            </a:endParaRPr>
          </a:p>
          <a:p>
            <a:endParaRPr lang="en-US" altLang="ko-KR" sz="400" dirty="0"/>
          </a:p>
          <a:p>
            <a:pPr lvl="1"/>
            <a:r>
              <a:rPr lang="en-US" altLang="ko-KR" sz="1700" b="1" dirty="0">
                <a:latin typeface="Times New Roman" panose="02020603050405020304" pitchFamily="18" charset="0"/>
                <a:ea typeface="맑은 고딕" panose="020B0503020000020004" pitchFamily="50" charset="-127"/>
                <a:cs typeface="Times New Roman" panose="02020603050405020304" pitchFamily="18" charset="0"/>
              </a:rPr>
              <a:t>Toward a predictive equation for the degree of dependence</a:t>
            </a:r>
          </a:p>
          <a:p>
            <a:pPr lvl="2"/>
            <a:r>
              <a:rPr lang="en-US" altLang="ko-KR" sz="1400" dirty="0">
                <a:latin typeface="Times New Roman" panose="02020603050405020304" pitchFamily="18" charset="0"/>
                <a:ea typeface="맑은 고딕" panose="020B0503020000020004" pitchFamily="50" charset="-127"/>
                <a:cs typeface="Times New Roman" panose="02020603050405020304" pitchFamily="18" charset="0"/>
              </a:rPr>
              <a:t>Refitting with only the significant factors retained most of the explanatory power (R</a:t>
            </a:r>
            <a:r>
              <a:rPr lang="en-US" altLang="ko-KR" sz="1400" baseline="30000" dirty="0">
                <a:latin typeface="Times New Roman" panose="02020603050405020304" pitchFamily="18" charset="0"/>
                <a:ea typeface="맑은 고딕" panose="020B0503020000020004" pitchFamily="50" charset="-127"/>
                <a:cs typeface="Times New Roman" panose="02020603050405020304" pitchFamily="18" charset="0"/>
              </a:rPr>
              <a:t>2</a:t>
            </a:r>
            <a:r>
              <a:rPr lang="en-US" altLang="ko-KR" sz="1400" dirty="0">
                <a:latin typeface="Times New Roman" panose="02020603050405020304" pitchFamily="18" charset="0"/>
                <a:ea typeface="맑은 고딕" panose="020B0503020000020004" pitchFamily="50" charset="-127"/>
                <a:cs typeface="Times New Roman" panose="02020603050405020304" pitchFamily="18" charset="0"/>
              </a:rPr>
              <a:t> = 0.548 → 0.500) with a simpler form.</a:t>
            </a:r>
          </a:p>
          <a:p>
            <a:pPr lvl="3"/>
            <a:r>
              <a:rPr lang="en-US" altLang="ko-KR" sz="1200" dirty="0">
                <a:latin typeface="Times New Roman" panose="02020603050405020304" pitchFamily="18" charset="0"/>
                <a:ea typeface="맑은 고딕" panose="020B0503020000020004" pitchFamily="50" charset="-127"/>
                <a:cs typeface="Times New Roman" panose="02020603050405020304" pitchFamily="18" charset="0"/>
              </a:rPr>
              <a:t>The slight decrease in R² reflects the simpler model; the estimates are expected to improve as more data are analyzed in future work.</a:t>
            </a:r>
          </a:p>
          <a:p>
            <a:pPr lvl="2"/>
            <a:r>
              <a:rPr lang="en-US" altLang="ko-KR" sz="1400" b="1" i="1"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a</a:t>
            </a:r>
            <a:r>
              <a:rPr lang="en-US" altLang="ko-KR" sz="1400" b="1"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 can be predicted from observable task-pair characteristics, instead of subjectively selecting one of five levels.</a:t>
            </a:r>
          </a:p>
        </p:txBody>
      </p:sp>
      <p:sp>
        <p:nvSpPr>
          <p:cNvPr id="4" name="슬라이드 번호 개체 틀 3">
            <a:extLst>
              <a:ext uri="{FF2B5EF4-FFF2-40B4-BE49-F238E27FC236}">
                <a16:creationId xmlns:a16="http://schemas.microsoft.com/office/drawing/2014/main" id="{712D7BAD-CBC1-9348-A328-15A116BBC1F1}"/>
              </a:ext>
            </a:extLst>
          </p:cNvPr>
          <p:cNvSpPr>
            <a:spLocks noGrp="1"/>
          </p:cNvSpPr>
          <p:nvPr>
            <p:ph type="sldNum" sz="quarter" idx="12"/>
          </p:nvPr>
        </p:nvSpPr>
        <p:spPr/>
        <p:txBody>
          <a:bodyPr/>
          <a:lstStyle/>
          <a:p>
            <a:fld id="{519954A3-9DFD-4C44-94BA-B95130A3BA1C}" type="slidenum">
              <a:rPr lang="en-US" smtClean="0"/>
              <a:t>21</a:t>
            </a:fld>
            <a:endParaRPr lang="en-US" dirty="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259D0977-35B2-40F8-88EA-4FE21970B3DA}"/>
                  </a:ext>
                </a:extLst>
              </p:cNvPr>
              <p:cNvSpPr txBox="1"/>
              <p:nvPr/>
            </p:nvSpPr>
            <p:spPr>
              <a:xfrm>
                <a:off x="5109542" y="5924375"/>
                <a:ext cx="1972917" cy="685765"/>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r>
                        <a:rPr lang="en-US" altLang="ko-KR" b="0" i="1" smtClean="0">
                          <a:latin typeface="Cambria Math" panose="02040503050406030204" pitchFamily="18" charset="0"/>
                        </a:rPr>
                        <m:t>𝑎</m:t>
                      </m:r>
                      <m:r>
                        <a:rPr lang="en-US" altLang="ko-KR" b="0" i="1" smtClean="0">
                          <a:latin typeface="Cambria Math" panose="02040503050406030204" pitchFamily="18" charset="0"/>
                        </a:rPr>
                        <m:t>=</m:t>
                      </m:r>
                      <m:f>
                        <m:fPr>
                          <m:ctrlPr>
                            <a:rPr lang="en-US" altLang="ko-KR" b="0" i="1" smtClean="0">
                              <a:latin typeface="Cambria Math" panose="02040503050406030204" pitchFamily="18" charset="0"/>
                            </a:rPr>
                          </m:ctrlPr>
                        </m:fPr>
                        <m:num>
                          <m:r>
                            <a:rPr lang="en-US" altLang="ko-KR" b="0" i="1" smtClean="0">
                              <a:latin typeface="Cambria Math" panose="02040503050406030204" pitchFamily="18" charset="0"/>
                            </a:rPr>
                            <m:t>100(</m:t>
                          </m:r>
                          <m:r>
                            <a:rPr lang="en-US" altLang="ko-KR" b="0" i="1" smtClean="0">
                              <a:latin typeface="Cambria Math" panose="02040503050406030204" pitchFamily="18" charset="0"/>
                            </a:rPr>
                            <m:t>𝑚</m:t>
                          </m:r>
                          <m:r>
                            <a:rPr lang="en-US" altLang="ko-KR" b="0" i="1" smtClean="0">
                              <a:latin typeface="Cambria Math" panose="02040503050406030204" pitchFamily="18" charset="0"/>
                            </a:rPr>
                            <m:t>−</m:t>
                          </m:r>
                          <m:r>
                            <a:rPr lang="en-US" altLang="ko-KR" b="0" i="1" smtClean="0">
                              <a:latin typeface="Cambria Math" panose="02040503050406030204" pitchFamily="18" charset="0"/>
                            </a:rPr>
                            <m:t>𝑤𝑘</m:t>
                          </m:r>
                          <m:r>
                            <a:rPr lang="en-US" altLang="ko-KR" b="0" i="1" smtClean="0">
                              <a:latin typeface="Cambria Math" panose="02040503050406030204" pitchFamily="18" charset="0"/>
                            </a:rPr>
                            <m:t>)</m:t>
                          </m:r>
                        </m:num>
                        <m:den>
                          <m:r>
                            <a:rPr lang="en-US" altLang="ko-KR" b="0" i="1" smtClean="0">
                              <a:latin typeface="Cambria Math" panose="02040503050406030204" pitchFamily="18" charset="0"/>
                            </a:rPr>
                            <m:t>𝑤</m:t>
                          </m:r>
                          <m:r>
                            <a:rPr lang="en-US" altLang="ko-KR" b="0" i="1" smtClean="0">
                              <a:latin typeface="Cambria Math" panose="02040503050406030204" pitchFamily="18" charset="0"/>
                            </a:rPr>
                            <m:t>(1−</m:t>
                          </m:r>
                          <m:r>
                            <a:rPr lang="en-US" altLang="ko-KR" b="0" i="1" smtClean="0">
                              <a:latin typeface="Cambria Math" panose="02040503050406030204" pitchFamily="18" charset="0"/>
                            </a:rPr>
                            <m:t>𝑘</m:t>
                          </m:r>
                          <m:r>
                            <a:rPr lang="en-US" altLang="ko-KR" b="0" i="1" smtClean="0">
                              <a:latin typeface="Cambria Math" panose="02040503050406030204" pitchFamily="18" charset="0"/>
                            </a:rPr>
                            <m:t>)</m:t>
                          </m:r>
                        </m:den>
                      </m:f>
                    </m:oMath>
                  </m:oMathPara>
                </a14:m>
                <a:endParaRPr lang="ko-KR" altLang="en-US" dirty="0"/>
              </a:p>
            </p:txBody>
          </p:sp>
        </mc:Choice>
        <mc:Fallback xmlns="">
          <p:sp>
            <p:nvSpPr>
              <p:cNvPr id="5" name="TextBox 4">
                <a:extLst>
                  <a:ext uri="{FF2B5EF4-FFF2-40B4-BE49-F238E27FC236}">
                    <a16:creationId xmlns:a16="http://schemas.microsoft.com/office/drawing/2014/main" id="{259D0977-35B2-40F8-88EA-4FE21970B3DA}"/>
                  </a:ext>
                </a:extLst>
              </p:cNvPr>
              <p:cNvSpPr txBox="1">
                <a:spLocks noRot="1" noChangeAspect="1" noMove="1" noResize="1" noEditPoints="1" noAdjustHandles="1" noChangeArrowheads="1" noChangeShapeType="1" noTextEdit="1"/>
              </p:cNvSpPr>
              <p:nvPr/>
            </p:nvSpPr>
            <p:spPr>
              <a:xfrm>
                <a:off x="5109542" y="5924375"/>
                <a:ext cx="1972917" cy="685765"/>
              </a:xfrm>
              <a:prstGeom prst="rect">
                <a:avLst/>
              </a:prstGeom>
              <a:blipFill>
                <a:blip r:embed="rId3"/>
                <a:stretch>
                  <a:fillRect/>
                </a:stretch>
              </a:blipFill>
            </p:spPr>
            <p:txBody>
              <a:bodyPr/>
              <a:lstStyle/>
              <a:p>
                <a:r>
                  <a:rPr lang="ko-KR" altLang="en-US">
                    <a:noFill/>
                  </a:rPr>
                  <a:t> </a:t>
                </a:r>
              </a:p>
            </p:txBody>
          </p:sp>
        </mc:Fallback>
      </mc:AlternateContent>
    </p:spTree>
    <p:extLst>
      <p:ext uri="{BB962C8B-B14F-4D97-AF65-F5344CB8AC3E}">
        <p14:creationId xmlns:p14="http://schemas.microsoft.com/office/powerpoint/2010/main" val="7475326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72C6083-F478-A23D-085D-73A1F5A19EB8}"/>
              </a:ext>
            </a:extLst>
          </p:cNvPr>
          <p:cNvSpPr>
            <a:spLocks noGrp="1"/>
          </p:cNvSpPr>
          <p:nvPr>
            <p:ph type="title"/>
          </p:nvPr>
        </p:nvSpPr>
        <p:spPr/>
        <p:txBody>
          <a:bodyPr/>
          <a:lstStyle/>
          <a:p>
            <a:r>
              <a:rPr lang="en-US" altLang="ko-KR" sz="3200" dirty="0">
                <a:latin typeface="Times New Roman" panose="02020603050405020304" pitchFamily="18" charset="0"/>
                <a:ea typeface="맑은 고딕" panose="020B0503020000020004" pitchFamily="50" charset="-127"/>
                <a:cs typeface="Times New Roman" panose="02020603050405020304" pitchFamily="18" charset="0"/>
              </a:rPr>
              <a:t>5. Summary</a:t>
            </a:r>
          </a:p>
        </p:txBody>
      </p:sp>
      <p:sp>
        <p:nvSpPr>
          <p:cNvPr id="3" name="내용 개체 틀 2">
            <a:extLst>
              <a:ext uri="{FF2B5EF4-FFF2-40B4-BE49-F238E27FC236}">
                <a16:creationId xmlns:a16="http://schemas.microsoft.com/office/drawing/2014/main" id="{839CD874-49DC-44EB-D0ED-EBA7E1435782}"/>
              </a:ext>
            </a:extLst>
          </p:cNvPr>
          <p:cNvSpPr>
            <a:spLocks noGrp="1"/>
          </p:cNvSpPr>
          <p:nvPr>
            <p:ph idx="1"/>
          </p:nvPr>
        </p:nvSpPr>
        <p:spPr/>
        <p:txBody>
          <a:bodyPr/>
          <a:lstStyle/>
          <a:p>
            <a:r>
              <a:rPr lang="en-US" altLang="ko-KR" sz="2200" dirty="0">
                <a:latin typeface="Times New Roman" panose="02020603050405020304" pitchFamily="18" charset="0"/>
                <a:ea typeface="맑은 고딕" panose="020B0503020000020004" pitchFamily="50" charset="-127"/>
                <a:cs typeface="Times New Roman" panose="02020603050405020304" pitchFamily="18" charset="0"/>
              </a:rPr>
              <a:t>Conclusions</a:t>
            </a:r>
          </a:p>
          <a:p>
            <a:pPr lvl="1"/>
            <a:r>
              <a:rPr lang="en-US" altLang="ko-KR" sz="1700" b="1" dirty="0">
                <a:latin typeface="Times New Roman" panose="02020603050405020304" pitchFamily="18" charset="0"/>
                <a:ea typeface="맑은 고딕" panose="020B0503020000020004" pitchFamily="50" charset="-127"/>
                <a:cs typeface="Times New Roman" panose="02020603050405020304" pitchFamily="18" charset="0"/>
              </a:rPr>
              <a:t>This study presented a preliminary analysis toward updating the THERP dependency equations using experimental data.</a:t>
            </a:r>
          </a:p>
          <a:p>
            <a:pPr lvl="2"/>
            <a:r>
              <a:rPr lang="en-US" altLang="ko-KR" sz="1400" b="1" dirty="0">
                <a:latin typeface="Times New Roman" panose="02020603050405020304" pitchFamily="18" charset="0"/>
                <a:ea typeface="맑은 고딕" panose="020B0503020000020004" pitchFamily="50" charset="-127"/>
                <a:cs typeface="Times New Roman" panose="02020603050405020304" pitchFamily="18" charset="0"/>
              </a:rPr>
              <a:t>Generalization:</a:t>
            </a:r>
            <a:r>
              <a:rPr lang="en-US" altLang="ko-KR" sz="1400" dirty="0">
                <a:latin typeface="Times New Roman" panose="02020603050405020304" pitchFamily="18" charset="0"/>
                <a:ea typeface="맑은 고딕" panose="020B0503020000020004" pitchFamily="50" charset="-127"/>
                <a:cs typeface="Times New Roman" panose="02020603050405020304" pitchFamily="18" charset="0"/>
              </a:rPr>
              <a:t> unified the five THERP equations into a single expression with a continuous degree of dependence </a:t>
            </a:r>
            <a:r>
              <a:rPr lang="en-US" altLang="ko-KR" sz="1400" i="1" dirty="0">
                <a:latin typeface="Times New Roman" panose="02020603050405020304" pitchFamily="18" charset="0"/>
                <a:ea typeface="맑은 고딕" panose="020B0503020000020004" pitchFamily="50" charset="-127"/>
                <a:cs typeface="Times New Roman" panose="02020603050405020304" pitchFamily="18" charset="0"/>
              </a:rPr>
              <a:t>a</a:t>
            </a:r>
          </a:p>
          <a:p>
            <a:pPr lvl="2"/>
            <a:r>
              <a:rPr lang="en-US" altLang="ko-KR" sz="1400" b="1" dirty="0">
                <a:latin typeface="Times New Roman" panose="02020603050405020304" pitchFamily="18" charset="0"/>
                <a:ea typeface="맑은 고딕" panose="020B0503020000020004" pitchFamily="50" charset="-127"/>
                <a:cs typeface="Times New Roman" panose="02020603050405020304" pitchFamily="18" charset="0"/>
              </a:rPr>
              <a:t>Estimation:</a:t>
            </a:r>
            <a:r>
              <a:rPr lang="en-US" altLang="ko-KR" sz="1400" dirty="0">
                <a:latin typeface="Times New Roman" panose="02020603050405020304" pitchFamily="18" charset="0"/>
                <a:ea typeface="맑은 고딕" panose="020B0503020000020004" pitchFamily="50" charset="-127"/>
                <a:cs typeface="Times New Roman" panose="02020603050405020304" pitchFamily="18" charset="0"/>
              </a:rPr>
              <a:t> derived a formula that computes </a:t>
            </a:r>
            <a:r>
              <a:rPr lang="en-US" altLang="ko-KR" sz="1400" i="1" dirty="0">
                <a:latin typeface="Times New Roman" panose="02020603050405020304" pitchFamily="18" charset="0"/>
                <a:ea typeface="맑은 고딕" panose="020B0503020000020004" pitchFamily="50" charset="-127"/>
                <a:cs typeface="Times New Roman" panose="02020603050405020304" pitchFamily="18" charset="0"/>
              </a:rPr>
              <a:t>a</a:t>
            </a:r>
            <a:r>
              <a:rPr lang="en-US" altLang="ko-KR" sz="1400" dirty="0">
                <a:latin typeface="Times New Roman" panose="02020603050405020304" pitchFamily="18" charset="0"/>
                <a:ea typeface="맑은 고딕" panose="020B0503020000020004" pitchFamily="50" charset="-127"/>
                <a:cs typeface="Times New Roman" panose="02020603050405020304" pitchFamily="18" charset="0"/>
              </a:rPr>
              <a:t> from experimentally observable failure counts (m, w, s)</a:t>
            </a:r>
          </a:p>
          <a:p>
            <a:pPr lvl="2"/>
            <a:r>
              <a:rPr lang="en-US" altLang="ko-KR" sz="1400" b="1" dirty="0">
                <a:latin typeface="Times New Roman" panose="02020603050405020304" pitchFamily="18" charset="0"/>
                <a:ea typeface="맑은 고딕" panose="020B0503020000020004" pitchFamily="50" charset="-127"/>
                <a:cs typeface="Times New Roman" panose="02020603050405020304" pitchFamily="18" charset="0"/>
              </a:rPr>
              <a:t>Demonstration:</a:t>
            </a:r>
            <a:r>
              <a:rPr lang="en-US" altLang="ko-KR" sz="1400" dirty="0">
                <a:latin typeface="Times New Roman" panose="02020603050405020304" pitchFamily="18" charset="0"/>
                <a:ea typeface="맑은 고딕" panose="020B0503020000020004" pitchFamily="50" charset="-127"/>
                <a:cs typeface="Times New Roman" panose="02020603050405020304" pitchFamily="18" charset="0"/>
              </a:rPr>
              <a:t> provided an empirical estimation of degrees of dependence using the SHEEP data (CNS startup scenario)</a:t>
            </a:r>
          </a:p>
          <a:p>
            <a:pPr lvl="2"/>
            <a:endParaRPr lang="en-US" altLang="ko-KR" sz="1400" dirty="0">
              <a:latin typeface="Times New Roman" panose="02020603050405020304" pitchFamily="18" charset="0"/>
              <a:ea typeface="맑은 고딕" panose="020B0503020000020004" pitchFamily="50" charset="-127"/>
              <a:cs typeface="Times New Roman" panose="02020603050405020304" pitchFamily="18" charset="0"/>
            </a:endParaRPr>
          </a:p>
          <a:p>
            <a:pPr lvl="1"/>
            <a:r>
              <a:rPr lang="en-US" altLang="ko-KR" sz="1700" b="1" dirty="0">
                <a:latin typeface="Times New Roman" panose="02020603050405020304" pitchFamily="18" charset="0"/>
                <a:ea typeface="맑은 고딕" panose="020B0503020000020004" pitchFamily="50" charset="-127"/>
                <a:cs typeface="Times New Roman" panose="02020603050405020304" pitchFamily="18" charset="0"/>
              </a:rPr>
              <a:t>Key contributions and implications</a:t>
            </a:r>
          </a:p>
          <a:p>
            <a:pPr lvl="2"/>
            <a:r>
              <a:rPr lang="en-US" altLang="ko-KR" sz="1400" dirty="0">
                <a:latin typeface="Times New Roman" panose="02020603050405020304" pitchFamily="18" charset="0"/>
                <a:ea typeface="맑은 고딕" panose="020B0503020000020004" pitchFamily="50" charset="-127"/>
                <a:cs typeface="Times New Roman" panose="02020603050405020304" pitchFamily="18" charset="0"/>
              </a:rPr>
              <a:t>Provides an empirical basis for the THERP dependency values — as the handbook itself recommended when data become available</a:t>
            </a:r>
          </a:p>
          <a:p>
            <a:pPr lvl="2"/>
            <a:r>
              <a:rPr lang="en-US" altLang="ko-KR" sz="1400" dirty="0"/>
              <a:t>Establishes a regression-based framework that links dependency factors to </a:t>
            </a:r>
            <a:r>
              <a:rPr lang="en-US" altLang="ko-KR" sz="1400" i="1" dirty="0"/>
              <a:t>a</a:t>
            </a:r>
            <a:r>
              <a:rPr lang="en-US" altLang="ko-KR" sz="1400" dirty="0"/>
              <a:t>, enabling data-driven dependency assessment within the familiar THERP formulation</a:t>
            </a:r>
          </a:p>
          <a:p>
            <a:pPr lvl="2"/>
            <a:r>
              <a:rPr lang="en-US" altLang="ko-KR" sz="1400" dirty="0"/>
              <a:t>More realistic conditional HEPs can lead to more accurate overall HEP estimates in PSA models.</a:t>
            </a:r>
          </a:p>
        </p:txBody>
      </p:sp>
      <p:sp>
        <p:nvSpPr>
          <p:cNvPr id="4" name="슬라이드 번호 개체 틀 3">
            <a:extLst>
              <a:ext uri="{FF2B5EF4-FFF2-40B4-BE49-F238E27FC236}">
                <a16:creationId xmlns:a16="http://schemas.microsoft.com/office/drawing/2014/main" id="{712D7BAD-CBC1-9348-A328-15A116BBC1F1}"/>
              </a:ext>
            </a:extLst>
          </p:cNvPr>
          <p:cNvSpPr>
            <a:spLocks noGrp="1"/>
          </p:cNvSpPr>
          <p:nvPr>
            <p:ph type="sldNum" sz="quarter" idx="12"/>
          </p:nvPr>
        </p:nvSpPr>
        <p:spPr/>
        <p:txBody>
          <a:bodyPr/>
          <a:lstStyle/>
          <a:p>
            <a:fld id="{519954A3-9DFD-4C44-94BA-B95130A3BA1C}" type="slidenum">
              <a:rPr lang="en-US" smtClean="0"/>
              <a:t>22</a:t>
            </a:fld>
            <a:endParaRPr lang="en-US" dirty="0"/>
          </a:p>
        </p:txBody>
      </p:sp>
    </p:spTree>
    <p:extLst>
      <p:ext uri="{BB962C8B-B14F-4D97-AF65-F5344CB8AC3E}">
        <p14:creationId xmlns:p14="http://schemas.microsoft.com/office/powerpoint/2010/main" val="7475326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72C6083-F478-A23D-085D-73A1F5A19EB8}"/>
              </a:ext>
            </a:extLst>
          </p:cNvPr>
          <p:cNvSpPr>
            <a:spLocks noGrp="1"/>
          </p:cNvSpPr>
          <p:nvPr>
            <p:ph type="title"/>
          </p:nvPr>
        </p:nvSpPr>
        <p:spPr/>
        <p:txBody>
          <a:bodyPr/>
          <a:lstStyle/>
          <a:p>
            <a:r>
              <a:rPr lang="en-US" altLang="ko-KR" sz="3200" dirty="0">
                <a:latin typeface="Times New Roman" panose="02020603050405020304" pitchFamily="18" charset="0"/>
                <a:ea typeface="맑은 고딕" panose="020B0503020000020004" pitchFamily="50" charset="-127"/>
                <a:cs typeface="Times New Roman" panose="02020603050405020304" pitchFamily="18" charset="0"/>
              </a:rPr>
              <a:t>5. Summary</a:t>
            </a:r>
          </a:p>
        </p:txBody>
      </p:sp>
      <p:sp>
        <p:nvSpPr>
          <p:cNvPr id="3" name="내용 개체 틀 2">
            <a:extLst>
              <a:ext uri="{FF2B5EF4-FFF2-40B4-BE49-F238E27FC236}">
                <a16:creationId xmlns:a16="http://schemas.microsoft.com/office/drawing/2014/main" id="{839CD874-49DC-44EB-D0ED-EBA7E1435782}"/>
              </a:ext>
            </a:extLst>
          </p:cNvPr>
          <p:cNvSpPr>
            <a:spLocks noGrp="1"/>
          </p:cNvSpPr>
          <p:nvPr>
            <p:ph idx="1"/>
          </p:nvPr>
        </p:nvSpPr>
        <p:spPr/>
        <p:txBody>
          <a:bodyPr/>
          <a:lstStyle/>
          <a:p>
            <a:r>
              <a:rPr lang="en-US" altLang="ko-KR" sz="2200" dirty="0">
                <a:latin typeface="Times New Roman" panose="02020603050405020304" pitchFamily="18" charset="0"/>
                <a:ea typeface="맑은 고딕" panose="020B0503020000020004" pitchFamily="50" charset="-127"/>
                <a:cs typeface="Times New Roman" panose="02020603050405020304" pitchFamily="18" charset="0"/>
              </a:rPr>
              <a:t>Future Work</a:t>
            </a:r>
          </a:p>
          <a:p>
            <a:pPr lvl="1"/>
            <a:r>
              <a:rPr lang="en-US" altLang="ko-KR" sz="1800" dirty="0"/>
              <a:t>Estimate a using the entire SHEEP database, including </a:t>
            </a:r>
            <a:r>
              <a:rPr lang="en-US" altLang="ko-KR" sz="1800" b="1" dirty="0"/>
              <a:t>other scenarios </a:t>
            </a:r>
            <a:r>
              <a:rPr lang="en-US" altLang="ko-KR" sz="1800" dirty="0"/>
              <a:t>and </a:t>
            </a:r>
            <a:r>
              <a:rPr lang="en-US" altLang="ko-KR" sz="1800" b="1" dirty="0"/>
              <a:t>professional operator data</a:t>
            </a:r>
          </a:p>
          <a:p>
            <a:pPr lvl="2"/>
            <a:r>
              <a:rPr lang="en-US" altLang="ko-KR" sz="1600" dirty="0"/>
              <a:t>Non event scenario: Shut-down</a:t>
            </a:r>
          </a:p>
          <a:p>
            <a:pPr lvl="2"/>
            <a:r>
              <a:rPr lang="en-US" altLang="ko-KR" sz="1600" dirty="0"/>
              <a:t>Event scenarios: Loss of All Feedwater, Steam Generator Tube Rupture</a:t>
            </a:r>
          </a:p>
          <a:p>
            <a:pPr lvl="2"/>
            <a:endParaRPr lang="en-US" altLang="ko-KR" sz="1600" dirty="0"/>
          </a:p>
          <a:p>
            <a:pPr lvl="1"/>
            <a:r>
              <a:rPr lang="en-US" altLang="ko-KR" sz="1800" dirty="0"/>
              <a:t>Refine the estimation of the basic HEP rather than assuming the SPAR-H nominal value</a:t>
            </a:r>
          </a:p>
          <a:p>
            <a:pPr lvl="1"/>
            <a:endParaRPr lang="en-US" altLang="ko-KR" sz="1800" dirty="0"/>
          </a:p>
          <a:p>
            <a:pPr lvl="1"/>
            <a:r>
              <a:rPr lang="en-US" altLang="ko-KR" sz="1800" dirty="0"/>
              <a:t>Explore additional dependency factors and refine the current discrete classification of dependency levels</a:t>
            </a:r>
          </a:p>
          <a:p>
            <a:pPr lvl="1"/>
            <a:endParaRPr lang="en-US" altLang="ko-KR" sz="1800" dirty="0"/>
          </a:p>
          <a:p>
            <a:pPr lvl="1"/>
            <a:r>
              <a:rPr lang="en-US" altLang="ko-KR" sz="1800" dirty="0"/>
              <a:t>Explore other data sources (e.g., licensee event reports) to update the dependency equations</a:t>
            </a:r>
          </a:p>
        </p:txBody>
      </p:sp>
      <p:sp>
        <p:nvSpPr>
          <p:cNvPr id="4" name="슬라이드 번호 개체 틀 3">
            <a:extLst>
              <a:ext uri="{FF2B5EF4-FFF2-40B4-BE49-F238E27FC236}">
                <a16:creationId xmlns:a16="http://schemas.microsoft.com/office/drawing/2014/main" id="{712D7BAD-CBC1-9348-A328-15A116BBC1F1}"/>
              </a:ext>
            </a:extLst>
          </p:cNvPr>
          <p:cNvSpPr>
            <a:spLocks noGrp="1"/>
          </p:cNvSpPr>
          <p:nvPr>
            <p:ph type="sldNum" sz="quarter" idx="12"/>
          </p:nvPr>
        </p:nvSpPr>
        <p:spPr/>
        <p:txBody>
          <a:bodyPr/>
          <a:lstStyle/>
          <a:p>
            <a:fld id="{519954A3-9DFD-4C44-94BA-B95130A3BA1C}" type="slidenum">
              <a:rPr lang="en-US" smtClean="0"/>
              <a:t>23</a:t>
            </a:fld>
            <a:endParaRPr lang="en-US" dirty="0"/>
          </a:p>
        </p:txBody>
      </p:sp>
    </p:spTree>
    <p:extLst>
      <p:ext uri="{BB962C8B-B14F-4D97-AF65-F5344CB8AC3E}">
        <p14:creationId xmlns:p14="http://schemas.microsoft.com/office/powerpoint/2010/main" val="38794270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830029C-BF16-4233-9003-9563C9244662}"/>
              </a:ext>
            </a:extLst>
          </p:cNvPr>
          <p:cNvSpPr>
            <a:spLocks noGrp="1"/>
          </p:cNvSpPr>
          <p:nvPr>
            <p:ph type="ctrTitle"/>
          </p:nvPr>
        </p:nvSpPr>
        <p:spPr/>
        <p:txBody>
          <a:bodyPr/>
          <a:lstStyle/>
          <a:p>
            <a:pPr algn="ctr"/>
            <a:r>
              <a:rPr lang="en-US" altLang="ko-KR" sz="4000" dirty="0">
                <a:latin typeface="Times New Roman" panose="02020603050405020304" pitchFamily="18" charset="0"/>
                <a:ea typeface="맑은 고딕" panose="020B0503020000020004" pitchFamily="50" charset="-127"/>
                <a:cs typeface="Times New Roman" panose="02020603050405020304" pitchFamily="18" charset="0"/>
              </a:rPr>
              <a:t>Thank You!</a:t>
            </a:r>
            <a:br>
              <a:rPr lang="en-US" altLang="ko-KR" sz="4000" dirty="0">
                <a:latin typeface="Times New Roman" panose="02020603050405020304" pitchFamily="18" charset="0"/>
                <a:ea typeface="맑은 고딕" panose="020B0503020000020004" pitchFamily="50" charset="-127"/>
                <a:cs typeface="Times New Roman" panose="02020603050405020304" pitchFamily="18" charset="0"/>
              </a:rPr>
            </a:br>
            <a:r>
              <a:rPr lang="en-US" altLang="ko-KR" dirty="0">
                <a:ea typeface="맑은 고딕" panose="020B0503020000020004" pitchFamily="50" charset="-127"/>
              </a:rPr>
              <a:t>taewon.yang@kaist.ac.kr</a:t>
            </a:r>
            <a:endParaRPr lang="ko-KR" altLang="en-US" dirty="0"/>
          </a:p>
        </p:txBody>
      </p:sp>
    </p:spTree>
    <p:extLst>
      <p:ext uri="{BB962C8B-B14F-4D97-AF65-F5344CB8AC3E}">
        <p14:creationId xmlns:p14="http://schemas.microsoft.com/office/powerpoint/2010/main" val="3396633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830029C-BF16-4233-9003-9563C9244662}"/>
              </a:ext>
            </a:extLst>
          </p:cNvPr>
          <p:cNvSpPr>
            <a:spLocks noGrp="1"/>
          </p:cNvSpPr>
          <p:nvPr>
            <p:ph type="ctrTitle"/>
          </p:nvPr>
        </p:nvSpPr>
        <p:spPr/>
        <p:txBody>
          <a:bodyPr/>
          <a:lstStyle/>
          <a:p>
            <a:pPr algn="ctr"/>
            <a:r>
              <a:rPr lang="en-US" altLang="ko-KR" sz="4000" dirty="0"/>
              <a:t>1. Introduction</a:t>
            </a:r>
            <a:endParaRPr lang="ko-KR" altLang="en-US" sz="4000" dirty="0"/>
          </a:p>
        </p:txBody>
      </p:sp>
    </p:spTree>
    <p:extLst>
      <p:ext uri="{BB962C8B-B14F-4D97-AF65-F5344CB8AC3E}">
        <p14:creationId xmlns:p14="http://schemas.microsoft.com/office/powerpoint/2010/main" val="1396082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72C6083-F478-A23D-085D-73A1F5A19EB8}"/>
              </a:ext>
            </a:extLst>
          </p:cNvPr>
          <p:cNvSpPr>
            <a:spLocks noGrp="1"/>
          </p:cNvSpPr>
          <p:nvPr>
            <p:ph type="title"/>
          </p:nvPr>
        </p:nvSpPr>
        <p:spPr/>
        <p:txBody>
          <a:bodyPr/>
          <a:lstStyle/>
          <a:p>
            <a:r>
              <a:rPr lang="en-US" altLang="ko-KR" sz="3200" dirty="0">
                <a:latin typeface="Times New Roman" panose="02020603050405020304" pitchFamily="18" charset="0"/>
                <a:ea typeface="맑은 고딕" panose="020B0503020000020004" pitchFamily="50" charset="-127"/>
                <a:cs typeface="Times New Roman" panose="02020603050405020304" pitchFamily="18" charset="0"/>
              </a:rPr>
              <a:t>1. Introduction</a:t>
            </a:r>
          </a:p>
        </p:txBody>
      </p:sp>
      <p:sp>
        <p:nvSpPr>
          <p:cNvPr id="3" name="내용 개체 틀 2">
            <a:extLst>
              <a:ext uri="{FF2B5EF4-FFF2-40B4-BE49-F238E27FC236}">
                <a16:creationId xmlns:a16="http://schemas.microsoft.com/office/drawing/2014/main" id="{839CD874-49DC-44EB-D0ED-EBA7E1435782}"/>
              </a:ext>
            </a:extLst>
          </p:cNvPr>
          <p:cNvSpPr>
            <a:spLocks noGrp="1"/>
          </p:cNvSpPr>
          <p:nvPr>
            <p:ph idx="1"/>
          </p:nvPr>
        </p:nvSpPr>
        <p:spPr/>
        <p:txBody>
          <a:bodyPr>
            <a:normAutofit/>
          </a:bodyPr>
          <a:lstStyle/>
          <a:p>
            <a:r>
              <a:rPr lang="en-US" altLang="ko-KR" sz="2200" dirty="0">
                <a:latin typeface="Times New Roman" panose="02020603050405020304" pitchFamily="18" charset="0"/>
                <a:ea typeface="맑은 고딕" panose="020B0503020000020004" pitchFamily="50" charset="-127"/>
                <a:cs typeface="Times New Roman" panose="02020603050405020304" pitchFamily="18" charset="0"/>
              </a:rPr>
              <a:t>Dependency Analysis in Human Reliability Analysis (HRA)</a:t>
            </a:r>
          </a:p>
          <a:p>
            <a:pPr lvl="1"/>
            <a:r>
              <a:rPr lang="en-US" altLang="ko-KR" sz="1800" dirty="0">
                <a:latin typeface="Times New Roman" panose="02020603050405020304" pitchFamily="18" charset="0"/>
                <a:ea typeface="맑은 고딕" panose="020B0503020000020004" pitchFamily="50" charset="-127"/>
                <a:cs typeface="Times New Roman" panose="02020603050405020304" pitchFamily="18" charset="0"/>
              </a:rPr>
              <a:t>Adjusts the failure probability of a </a:t>
            </a:r>
            <a:r>
              <a:rPr lang="en-US" altLang="ko-KR" sz="1800" b="1" dirty="0">
                <a:latin typeface="Times New Roman" panose="02020603050405020304" pitchFamily="18" charset="0"/>
                <a:ea typeface="맑은 고딕" panose="020B0503020000020004" pitchFamily="50" charset="-127"/>
                <a:cs typeface="Times New Roman" panose="02020603050405020304" pitchFamily="18" charset="0"/>
              </a:rPr>
              <a:t>subsequent human action</a:t>
            </a:r>
            <a:r>
              <a:rPr lang="en-US" altLang="ko-KR" sz="1800" dirty="0">
                <a:latin typeface="Times New Roman" panose="02020603050405020304" pitchFamily="18" charset="0"/>
                <a:ea typeface="맑은 고딕" panose="020B0503020000020004" pitchFamily="50" charset="-127"/>
                <a:cs typeface="Times New Roman" panose="02020603050405020304" pitchFamily="18" charset="0"/>
              </a:rPr>
              <a:t> according to the influence of a </a:t>
            </a:r>
            <a:r>
              <a:rPr lang="en-US" altLang="ko-KR" sz="1800" b="1" dirty="0">
                <a:latin typeface="Times New Roman" panose="02020603050405020304" pitchFamily="18" charset="0"/>
                <a:ea typeface="맑은 고딕" panose="020B0503020000020004" pitchFamily="50" charset="-127"/>
                <a:cs typeface="Times New Roman" panose="02020603050405020304" pitchFamily="18" charset="0"/>
              </a:rPr>
              <a:t>preceding action</a:t>
            </a:r>
          </a:p>
          <a:p>
            <a:pPr lvl="1"/>
            <a:r>
              <a:rPr lang="en-US" altLang="ko-KR" sz="1800" dirty="0">
                <a:latin typeface="Times New Roman" panose="02020603050405020304" pitchFamily="18" charset="0"/>
                <a:ea typeface="맑은 고딕" panose="020B0503020000020004" pitchFamily="50" charset="-127"/>
                <a:cs typeface="Times New Roman" panose="02020603050405020304" pitchFamily="18" charset="0"/>
              </a:rPr>
              <a:t>Neglecting dependence can </a:t>
            </a:r>
            <a:r>
              <a:rPr lang="en-US" altLang="ko-KR" sz="1800" b="1"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substantially underestimate</a:t>
            </a:r>
            <a:r>
              <a:rPr lang="en-US" altLang="ko-KR" sz="1800" dirty="0">
                <a:latin typeface="Times New Roman" panose="02020603050405020304" pitchFamily="18" charset="0"/>
                <a:ea typeface="맑은 고딕" panose="020B0503020000020004" pitchFamily="50" charset="-127"/>
                <a:cs typeface="Times New Roman" panose="02020603050405020304" pitchFamily="18" charset="0"/>
              </a:rPr>
              <a:t> the overall human error probability (HEP).</a:t>
            </a:r>
          </a:p>
          <a:p>
            <a:endParaRPr lang="en-US" altLang="ko-KR" sz="400" dirty="0"/>
          </a:p>
          <a:p>
            <a:endParaRPr lang="en-US" altLang="ko-KR" sz="400" dirty="0"/>
          </a:p>
          <a:p>
            <a:endParaRPr lang="en-US" altLang="ko-KR" sz="400" dirty="0"/>
          </a:p>
          <a:p>
            <a:endParaRPr lang="en-US" altLang="ko-KR" sz="400" dirty="0"/>
          </a:p>
          <a:p>
            <a:endParaRPr lang="en-US" altLang="ko-KR" sz="400" dirty="0"/>
          </a:p>
          <a:p>
            <a:endParaRPr lang="en-US" altLang="ko-KR" sz="400" dirty="0"/>
          </a:p>
          <a:p>
            <a:endParaRPr lang="en-US" altLang="ko-KR" sz="200" dirty="0"/>
          </a:p>
          <a:p>
            <a:endParaRPr lang="en-US" altLang="ko-KR" sz="200" dirty="0"/>
          </a:p>
          <a:p>
            <a:endParaRPr lang="en-US" altLang="ko-KR" sz="200" dirty="0"/>
          </a:p>
          <a:p>
            <a:endParaRPr lang="en-US" altLang="ko-KR" sz="400" dirty="0"/>
          </a:p>
          <a:p>
            <a:endParaRPr lang="en-US" altLang="ko-KR" sz="400" dirty="0"/>
          </a:p>
          <a:p>
            <a:r>
              <a:rPr lang="en-US" altLang="ko-KR" sz="2200" dirty="0">
                <a:latin typeface="Times New Roman" panose="02020603050405020304" pitchFamily="18" charset="0"/>
                <a:ea typeface="맑은 고딕" panose="020B0503020000020004" pitchFamily="50" charset="-127"/>
                <a:cs typeface="Times New Roman" panose="02020603050405020304" pitchFamily="18" charset="0"/>
              </a:rPr>
              <a:t>THERP Dependency Model (Swain &amp; Guttmann, 1983)</a:t>
            </a:r>
          </a:p>
          <a:p>
            <a:pPr lvl="1"/>
            <a:r>
              <a:rPr lang="en-US" altLang="ko-KR" sz="1800" dirty="0">
                <a:latin typeface="Times New Roman" panose="02020603050405020304" pitchFamily="18" charset="0"/>
                <a:ea typeface="맑은 고딕" panose="020B0503020000020004" pitchFamily="50" charset="-127"/>
                <a:cs typeface="Times New Roman" panose="02020603050405020304" pitchFamily="18" charset="0"/>
              </a:rPr>
              <a:t>One of the most widely used first-generation HRA methods</a:t>
            </a:r>
          </a:p>
          <a:p>
            <a:pPr lvl="1"/>
            <a:r>
              <a:rPr lang="en-US" altLang="ko-KR" sz="1800" dirty="0">
                <a:latin typeface="Times New Roman" panose="02020603050405020304" pitchFamily="18" charset="0"/>
                <a:ea typeface="맑은 고딕" panose="020B0503020000020004" pitchFamily="50" charset="-127"/>
                <a:cs typeface="Times New Roman" panose="02020603050405020304" pitchFamily="18" charset="0"/>
              </a:rPr>
              <a:t>Five discrete levels of dependence, selected from factors (functional/spatial relatedness, closeness in time)</a:t>
            </a:r>
          </a:p>
          <a:p>
            <a:pPr lvl="2"/>
            <a:r>
              <a:rPr lang="en-US" altLang="ko-KR" sz="1600" dirty="0">
                <a:latin typeface="Times New Roman" panose="02020603050405020304" pitchFamily="18" charset="0"/>
                <a:ea typeface="맑은 고딕" panose="020B0503020000020004" pitchFamily="50" charset="-127"/>
                <a:cs typeface="Times New Roman" panose="02020603050405020304" pitchFamily="18" charset="0"/>
              </a:rPr>
              <a:t>Zero (ZD), Low (LD), Moderate (MD), High (HD), and Complete Dependence (CD)</a:t>
            </a:r>
          </a:p>
          <a:p>
            <a:pPr lvl="1"/>
            <a:r>
              <a:rPr lang="en-US" altLang="ko-KR" sz="1800" dirty="0">
                <a:latin typeface="Times New Roman" panose="02020603050405020304" pitchFamily="18" charset="0"/>
                <a:ea typeface="맑은 고딕" panose="020B0503020000020004" pitchFamily="50" charset="-127"/>
                <a:cs typeface="Times New Roman" panose="02020603050405020304" pitchFamily="18" charset="0"/>
              </a:rPr>
              <a:t>Each level has a closed-form equation for the conditional human error probability (CHEP).</a:t>
            </a:r>
          </a:p>
        </p:txBody>
      </p:sp>
      <p:sp>
        <p:nvSpPr>
          <p:cNvPr id="4" name="슬라이드 번호 개체 틀 3">
            <a:extLst>
              <a:ext uri="{FF2B5EF4-FFF2-40B4-BE49-F238E27FC236}">
                <a16:creationId xmlns:a16="http://schemas.microsoft.com/office/drawing/2014/main" id="{712D7BAD-CBC1-9348-A328-15A116BBC1F1}"/>
              </a:ext>
            </a:extLst>
          </p:cNvPr>
          <p:cNvSpPr>
            <a:spLocks noGrp="1"/>
          </p:cNvSpPr>
          <p:nvPr>
            <p:ph type="sldNum" sz="quarter" idx="12"/>
          </p:nvPr>
        </p:nvSpPr>
        <p:spPr/>
        <p:txBody>
          <a:bodyPr/>
          <a:lstStyle/>
          <a:p>
            <a:fld id="{519954A3-9DFD-4C44-94BA-B95130A3BA1C}" type="slidenum">
              <a:rPr lang="en-US" smtClean="0"/>
              <a:t>4</a:t>
            </a:fld>
            <a:endParaRPr lang="en-US" dirty="0"/>
          </a:p>
        </p:txBody>
      </p:sp>
      <p:sp>
        <p:nvSpPr>
          <p:cNvPr id="101" name="Shape 101"/>
          <p:cNvSpPr/>
          <p:nvPr/>
        </p:nvSpPr>
        <p:spPr>
          <a:xfrm>
            <a:off x="1150000" y="2311664"/>
            <a:ext cx="2750000" cy="1633344"/>
          </a:xfrm>
          <a:prstGeom prst="roundRect">
            <a:avLst>
              <a:gd name="adj" fmla="val 12000"/>
            </a:avLst>
          </a:prstGeom>
          <a:solidFill>
            <a:srgbClr val="FDEEEE"/>
          </a:solidFill>
          <a:ln w="12700">
            <a:solidFill>
              <a:srgbClr val="C00000"/>
            </a:solidFill>
          </a:ln>
        </p:spPr>
        <p:txBody>
          <a:bodyPr lIns="45720" tIns="27432" rIns="45720" bIns="27432" anchor="ctr">
            <a:noAutofit/>
          </a:bodyPr>
          <a:lstStyle/>
          <a:p>
            <a:pPr algn="ctr">
              <a:buNone/>
            </a:pPr>
            <a:r>
              <a:rPr lang="en-US" altLang="ko-KR" sz="1800" b="1" dirty="0">
                <a:latin typeface="Times New Roman" panose="02020603050405020304" pitchFamily="18" charset="0"/>
                <a:ea typeface="맑은 고딕" panose="020B0503020000020004" pitchFamily="50" charset="-127"/>
                <a:cs typeface="Times New Roman" panose="02020603050405020304" pitchFamily="18" charset="0"/>
              </a:rPr>
              <a:t>Task</a:t>
            </a:r>
            <a:r>
              <a:rPr lang="en-US" altLang="ko-KR" sz="1800" b="1" baseline="-25000" dirty="0">
                <a:latin typeface="Times New Roman" panose="02020603050405020304" pitchFamily="18" charset="0"/>
                <a:ea typeface="맑은 고딕" panose="020B0503020000020004" pitchFamily="50" charset="-127"/>
                <a:cs typeface="Times New Roman" panose="02020603050405020304" pitchFamily="18" charset="0"/>
              </a:rPr>
              <a:t>N−1</a:t>
            </a:r>
          </a:p>
          <a:p>
            <a:pPr algn="ctr">
              <a:buNone/>
            </a:pPr>
            <a:r>
              <a:rPr lang="en-US" altLang="ko-KR" sz="1600" b="1"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Failure</a:t>
            </a:r>
          </a:p>
        </p:txBody>
      </p:sp>
      <p:sp>
        <p:nvSpPr>
          <p:cNvPr id="102" name="Shape 102"/>
          <p:cNvSpPr/>
          <p:nvPr/>
        </p:nvSpPr>
        <p:spPr>
          <a:xfrm>
            <a:off x="4150000" y="2449164"/>
            <a:ext cx="1900000" cy="450000"/>
          </a:xfrm>
          <a:prstGeom prst="rightArrow">
            <a:avLst/>
          </a:prstGeom>
          <a:solidFill>
            <a:srgbClr val="2C3C43"/>
          </a:solidFill>
        </p:spPr>
        <p:txBody>
          <a:bodyPr lIns="45720" tIns="27432" rIns="45720" bIns="27432" anchor="ctr">
            <a:noAutofit/>
          </a:bodyPr>
          <a:lstStyle/>
          <a:p>
            <a:pPr algn="ctr">
              <a:buNone/>
            </a:pPr>
            <a:r>
              <a:rPr lang="en-US" altLang="ko-KR" sz="11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Independence</a:t>
            </a:r>
          </a:p>
        </p:txBody>
      </p:sp>
      <p:sp>
        <p:nvSpPr>
          <p:cNvPr id="103" name="Shape 103"/>
          <p:cNvSpPr/>
          <p:nvPr/>
        </p:nvSpPr>
        <p:spPr>
          <a:xfrm>
            <a:off x="6300000" y="2311664"/>
            <a:ext cx="4750000" cy="725000"/>
          </a:xfrm>
          <a:prstGeom prst="roundRect">
            <a:avLst>
              <a:gd name="adj" fmla="val 12000"/>
            </a:avLst>
          </a:prstGeom>
          <a:solidFill>
            <a:srgbClr val="F2F7FA"/>
          </a:solidFill>
          <a:ln w="12700">
            <a:solidFill>
              <a:srgbClr val="2C3C43"/>
            </a:solidFill>
          </a:ln>
        </p:spPr>
        <p:txBody>
          <a:bodyPr lIns="45720" tIns="27432" rIns="45720" bIns="27432" anchor="ctr">
            <a:noAutofit/>
          </a:bodyPr>
          <a:lstStyle/>
          <a:p>
            <a:pPr algn="ctr">
              <a:buNone/>
            </a:pPr>
            <a:r>
              <a:rPr lang="en-US" altLang="ko-KR" sz="1800" b="1" dirty="0">
                <a:latin typeface="Times New Roman" panose="02020603050405020304" pitchFamily="18" charset="0"/>
                <a:ea typeface="맑은 고딕" panose="020B0503020000020004" pitchFamily="50" charset="-127"/>
                <a:cs typeface="Times New Roman" panose="02020603050405020304" pitchFamily="18" charset="0"/>
              </a:rPr>
              <a:t>Task</a:t>
            </a:r>
            <a:r>
              <a:rPr lang="en-US" altLang="ko-KR" sz="1800" b="1" baseline="-25000" dirty="0">
                <a:latin typeface="Times New Roman" panose="02020603050405020304" pitchFamily="18" charset="0"/>
                <a:ea typeface="맑은 고딕" panose="020B0503020000020004" pitchFamily="50" charset="-127"/>
                <a:cs typeface="Times New Roman" panose="02020603050405020304" pitchFamily="18" charset="0"/>
              </a:rPr>
              <a:t>N</a:t>
            </a:r>
          </a:p>
          <a:p>
            <a:pPr algn="ctr">
              <a:buNone/>
            </a:pPr>
            <a:r>
              <a:rPr lang="en-US" altLang="ko-KR" sz="1500" b="1" dirty="0">
                <a:latin typeface="Times New Roman" panose="02020603050405020304" pitchFamily="18" charset="0"/>
                <a:ea typeface="맑은 고딕" panose="020B0503020000020004" pitchFamily="50" charset="-127"/>
                <a:cs typeface="Times New Roman" panose="02020603050405020304" pitchFamily="18" charset="0"/>
              </a:rPr>
              <a:t>Failure probability : P(F</a:t>
            </a:r>
            <a:r>
              <a:rPr lang="en-US" altLang="ko-KR" sz="1500" b="1" baseline="-25000" dirty="0">
                <a:latin typeface="Times New Roman" panose="02020603050405020304" pitchFamily="18" charset="0"/>
                <a:ea typeface="맑은 고딕" panose="020B0503020000020004" pitchFamily="50" charset="-127"/>
                <a:cs typeface="Times New Roman" panose="02020603050405020304" pitchFamily="18" charset="0"/>
              </a:rPr>
              <a:t>N</a:t>
            </a:r>
            <a:r>
              <a:rPr lang="en-US" altLang="ko-KR" sz="1500" b="1" dirty="0">
                <a:latin typeface="Times New Roman" panose="02020603050405020304" pitchFamily="18" charset="0"/>
                <a:ea typeface="맑은 고딕" panose="020B0503020000020004" pitchFamily="50" charset="-127"/>
                <a:cs typeface="Times New Roman" panose="02020603050405020304" pitchFamily="18" charset="0"/>
              </a:rPr>
              <a:t>)</a:t>
            </a:r>
            <a:endParaRPr lang="en-US" altLang="ko-KR" sz="1500" b="1"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endParaRPr>
          </a:p>
        </p:txBody>
      </p:sp>
      <p:sp>
        <p:nvSpPr>
          <p:cNvPr id="104" name="Text 104"/>
          <p:cNvSpPr txBox="1"/>
          <p:nvPr/>
        </p:nvSpPr>
        <p:spPr>
          <a:xfrm>
            <a:off x="1150000" y="3980207"/>
            <a:ext cx="9900000" cy="330000"/>
          </a:xfrm>
          <a:prstGeom prst="rect">
            <a:avLst/>
          </a:prstGeom>
          <a:noFill/>
        </p:spPr>
        <p:txBody>
          <a:bodyPr wrap="square" anchor="t">
            <a:noAutofit/>
          </a:bodyPr>
          <a:lstStyle/>
          <a:p>
            <a:pPr algn="ctr">
              <a:buNone/>
            </a:pPr>
            <a:r>
              <a:rPr lang="en-US" altLang="ko-KR" sz="1400" i="1" dirty="0">
                <a:solidFill>
                  <a:srgbClr val="595959"/>
                </a:solidFill>
                <a:latin typeface="Times New Roman" panose="02020603050405020304" pitchFamily="18" charset="0"/>
                <a:ea typeface="맑은 고딕" panose="020B0503020000020004" pitchFamily="50" charset="-127"/>
                <a:cs typeface="Times New Roman" panose="02020603050405020304" pitchFamily="18" charset="0"/>
              </a:rPr>
              <a:t>If two tasks are not independent, the failure of the preceding task raises the failure probability of the subsequent one.</a:t>
            </a:r>
          </a:p>
        </p:txBody>
      </p:sp>
      <p:sp>
        <p:nvSpPr>
          <p:cNvPr id="9" name="Shape 102">
            <a:extLst>
              <a:ext uri="{FF2B5EF4-FFF2-40B4-BE49-F238E27FC236}">
                <a16:creationId xmlns:a16="http://schemas.microsoft.com/office/drawing/2014/main" id="{FB0C1CFC-7B4C-48A9-ADCB-7E631AA5DE2D}"/>
              </a:ext>
            </a:extLst>
          </p:cNvPr>
          <p:cNvSpPr/>
          <p:nvPr/>
        </p:nvSpPr>
        <p:spPr>
          <a:xfrm>
            <a:off x="4190106" y="3307413"/>
            <a:ext cx="1900000" cy="450000"/>
          </a:xfrm>
          <a:prstGeom prst="rightArrow">
            <a:avLst/>
          </a:prstGeom>
          <a:solidFill>
            <a:srgbClr val="2C3C43"/>
          </a:solidFill>
        </p:spPr>
        <p:txBody>
          <a:bodyPr lIns="45720" tIns="27432" rIns="45720" bIns="27432" anchor="ctr">
            <a:noAutofit/>
          </a:bodyPr>
          <a:lstStyle/>
          <a:p>
            <a:pPr algn="ctr">
              <a:buNone/>
            </a:pPr>
            <a:r>
              <a:rPr lang="en-US" altLang="ko-KR" sz="11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Dependence</a:t>
            </a:r>
          </a:p>
        </p:txBody>
      </p:sp>
      <p:sp>
        <p:nvSpPr>
          <p:cNvPr id="10" name="Shape 103">
            <a:extLst>
              <a:ext uri="{FF2B5EF4-FFF2-40B4-BE49-F238E27FC236}">
                <a16:creationId xmlns:a16="http://schemas.microsoft.com/office/drawing/2014/main" id="{F412FA73-1F2C-43E3-931B-687FC07D181C}"/>
              </a:ext>
            </a:extLst>
          </p:cNvPr>
          <p:cNvSpPr/>
          <p:nvPr/>
        </p:nvSpPr>
        <p:spPr>
          <a:xfrm>
            <a:off x="6340106" y="3169913"/>
            <a:ext cx="4750000" cy="725000"/>
          </a:xfrm>
          <a:prstGeom prst="roundRect">
            <a:avLst>
              <a:gd name="adj" fmla="val 12000"/>
            </a:avLst>
          </a:prstGeom>
          <a:solidFill>
            <a:srgbClr val="F2F7FA"/>
          </a:solidFill>
          <a:ln w="12700">
            <a:solidFill>
              <a:srgbClr val="2C3C43"/>
            </a:solidFill>
          </a:ln>
        </p:spPr>
        <p:txBody>
          <a:bodyPr lIns="45720" tIns="27432" rIns="45720" bIns="27432" anchor="ctr">
            <a:noAutofit/>
          </a:bodyPr>
          <a:lstStyle/>
          <a:p>
            <a:pPr algn="ctr">
              <a:buNone/>
            </a:pPr>
            <a:r>
              <a:rPr lang="en-US" altLang="ko-KR" sz="1800" b="1" dirty="0">
                <a:latin typeface="Times New Roman" panose="02020603050405020304" pitchFamily="18" charset="0"/>
                <a:ea typeface="맑은 고딕" panose="020B0503020000020004" pitchFamily="50" charset="-127"/>
                <a:cs typeface="Times New Roman" panose="02020603050405020304" pitchFamily="18" charset="0"/>
              </a:rPr>
              <a:t>Task</a:t>
            </a:r>
            <a:r>
              <a:rPr lang="en-US" altLang="ko-KR" sz="1800" b="1" baseline="-25000" dirty="0">
                <a:latin typeface="Times New Roman" panose="02020603050405020304" pitchFamily="18" charset="0"/>
                <a:ea typeface="맑은 고딕" panose="020B0503020000020004" pitchFamily="50" charset="-127"/>
                <a:cs typeface="Times New Roman" panose="02020603050405020304" pitchFamily="18" charset="0"/>
              </a:rPr>
              <a:t>N</a:t>
            </a:r>
          </a:p>
          <a:p>
            <a:pPr algn="ctr">
              <a:buNone/>
            </a:pPr>
            <a:r>
              <a:rPr lang="en-US" altLang="ko-KR" sz="1500" b="1" dirty="0">
                <a:latin typeface="Times New Roman" panose="02020603050405020304" pitchFamily="18" charset="0"/>
                <a:ea typeface="맑은 고딕" panose="020B0503020000020004" pitchFamily="50" charset="-127"/>
                <a:cs typeface="Times New Roman" panose="02020603050405020304" pitchFamily="18" charset="0"/>
              </a:rPr>
              <a:t>Failure probability increases: </a:t>
            </a:r>
          </a:p>
          <a:p>
            <a:pPr algn="ctr">
              <a:buNone/>
            </a:pPr>
            <a:r>
              <a:rPr lang="en-US" altLang="ko-KR" sz="1500" b="1" dirty="0">
                <a:latin typeface="Times New Roman" panose="02020603050405020304" pitchFamily="18" charset="0"/>
                <a:ea typeface="맑은 고딕" panose="020B0503020000020004" pitchFamily="50" charset="-127"/>
                <a:cs typeface="Times New Roman" panose="02020603050405020304" pitchFamily="18" charset="0"/>
              </a:rPr>
              <a:t>P(F</a:t>
            </a:r>
            <a:r>
              <a:rPr lang="en-US" altLang="ko-KR" sz="1500" b="1" baseline="-25000" dirty="0">
                <a:latin typeface="Times New Roman" panose="02020603050405020304" pitchFamily="18" charset="0"/>
                <a:ea typeface="맑은 고딕" panose="020B0503020000020004" pitchFamily="50" charset="-127"/>
                <a:cs typeface="Times New Roman" panose="02020603050405020304" pitchFamily="18" charset="0"/>
              </a:rPr>
              <a:t>N</a:t>
            </a:r>
            <a:r>
              <a:rPr lang="en-US" altLang="ko-KR" sz="1500" b="1" dirty="0">
                <a:latin typeface="Times New Roman" panose="02020603050405020304" pitchFamily="18" charset="0"/>
                <a:ea typeface="맑은 고딕" panose="020B0503020000020004" pitchFamily="50" charset="-127"/>
                <a:cs typeface="Times New Roman" panose="02020603050405020304" pitchFamily="18" charset="0"/>
              </a:rPr>
              <a:t>) →  P(F</a:t>
            </a:r>
            <a:r>
              <a:rPr lang="en-US" altLang="ko-KR" sz="1500" b="1" baseline="-25000" dirty="0">
                <a:latin typeface="Times New Roman" panose="02020603050405020304" pitchFamily="18" charset="0"/>
                <a:ea typeface="맑은 고딕" panose="020B0503020000020004" pitchFamily="50" charset="-127"/>
                <a:cs typeface="Times New Roman" panose="02020603050405020304" pitchFamily="18" charset="0"/>
              </a:rPr>
              <a:t>N</a:t>
            </a:r>
            <a:r>
              <a:rPr lang="en-US" altLang="ko-KR" sz="1500" b="1" dirty="0">
                <a:latin typeface="Times New Roman" panose="02020603050405020304" pitchFamily="18" charset="0"/>
                <a:ea typeface="맑은 고딕" panose="020B0503020000020004" pitchFamily="50" charset="-127"/>
                <a:cs typeface="Times New Roman" panose="02020603050405020304" pitchFamily="18" charset="0"/>
              </a:rPr>
              <a:t> | F</a:t>
            </a:r>
            <a:r>
              <a:rPr lang="en-US" altLang="ko-KR" sz="1500" b="1" baseline="-25000" dirty="0">
                <a:latin typeface="Times New Roman" panose="02020603050405020304" pitchFamily="18" charset="0"/>
                <a:ea typeface="맑은 고딕" panose="020B0503020000020004" pitchFamily="50" charset="-127"/>
                <a:cs typeface="Times New Roman" panose="02020603050405020304" pitchFamily="18" charset="0"/>
              </a:rPr>
              <a:t>N−1</a:t>
            </a:r>
            <a:r>
              <a:rPr lang="en-US" altLang="ko-KR" sz="1500" b="1" dirty="0">
                <a:latin typeface="Times New Roman" panose="02020603050405020304" pitchFamily="18" charset="0"/>
                <a:ea typeface="맑은 고딕" panose="020B0503020000020004" pitchFamily="50" charset="-127"/>
                <a:cs typeface="Times New Roman" panose="02020603050405020304" pitchFamily="18" charset="0"/>
              </a:rPr>
              <a:t>) &gt; </a:t>
            </a:r>
            <a:r>
              <a:rPr lang="en-US" altLang="ko-KR" sz="1500" b="1"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P(F</a:t>
            </a:r>
            <a:r>
              <a:rPr lang="en-US" altLang="ko-KR" sz="1500" b="1" baseline="-25000"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N</a:t>
            </a:r>
            <a:r>
              <a:rPr lang="en-US" altLang="ko-KR" sz="1500" b="1"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a:t>
            </a:r>
          </a:p>
        </p:txBody>
      </p:sp>
    </p:spTree>
    <p:extLst>
      <p:ext uri="{BB962C8B-B14F-4D97-AF65-F5344CB8AC3E}">
        <p14:creationId xmlns:p14="http://schemas.microsoft.com/office/powerpoint/2010/main" val="747532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72C6083-F478-A23D-085D-73A1F5A19EB8}"/>
              </a:ext>
            </a:extLst>
          </p:cNvPr>
          <p:cNvSpPr>
            <a:spLocks noGrp="1"/>
          </p:cNvSpPr>
          <p:nvPr>
            <p:ph type="title"/>
          </p:nvPr>
        </p:nvSpPr>
        <p:spPr/>
        <p:txBody>
          <a:bodyPr/>
          <a:lstStyle/>
          <a:p>
            <a:r>
              <a:rPr lang="en-US" altLang="ko-KR" sz="3200" dirty="0">
                <a:latin typeface="Times New Roman" panose="02020603050405020304" pitchFamily="18" charset="0"/>
                <a:ea typeface="맑은 고딕" panose="020B0503020000020004" pitchFamily="50" charset="-127"/>
                <a:cs typeface="Times New Roman" panose="02020603050405020304" pitchFamily="18" charset="0"/>
              </a:rPr>
              <a:t>1. Introduction</a:t>
            </a:r>
          </a:p>
        </p:txBody>
      </p:sp>
      <p:sp>
        <p:nvSpPr>
          <p:cNvPr id="3" name="내용 개체 틀 2">
            <a:extLst>
              <a:ext uri="{FF2B5EF4-FFF2-40B4-BE49-F238E27FC236}">
                <a16:creationId xmlns:a16="http://schemas.microsoft.com/office/drawing/2014/main" id="{839CD874-49DC-44EB-D0ED-EBA7E1435782}"/>
              </a:ext>
            </a:extLst>
          </p:cNvPr>
          <p:cNvSpPr>
            <a:spLocks noGrp="1"/>
          </p:cNvSpPr>
          <p:nvPr>
            <p:ph idx="1"/>
          </p:nvPr>
        </p:nvSpPr>
        <p:spPr/>
        <p:txBody>
          <a:bodyPr>
            <a:normAutofit/>
          </a:bodyPr>
          <a:lstStyle/>
          <a:p>
            <a:r>
              <a:rPr lang="en-US" altLang="ko-KR" sz="2200" dirty="0">
                <a:latin typeface="Times New Roman" panose="02020603050405020304" pitchFamily="18" charset="0"/>
                <a:ea typeface="맑은 고딕" panose="020B0503020000020004" pitchFamily="50" charset="-127"/>
                <a:cs typeface="Times New Roman" panose="02020603050405020304" pitchFamily="18" charset="0"/>
              </a:rPr>
              <a:t>Problem Statement</a:t>
            </a:r>
          </a:p>
          <a:p>
            <a:pPr lvl="1"/>
            <a:r>
              <a:rPr lang="en-US" altLang="ko-KR" sz="1800" dirty="0">
                <a:latin typeface="Times New Roman" panose="02020603050405020304" pitchFamily="18" charset="0"/>
                <a:ea typeface="맑은 고딕" panose="020B0503020000020004" pitchFamily="50" charset="-127"/>
                <a:cs typeface="Times New Roman" panose="02020603050405020304" pitchFamily="18" charset="0"/>
              </a:rPr>
              <a:t>The degree-of-dependence values underlying the THERP equations were assigned </a:t>
            </a:r>
            <a:r>
              <a:rPr lang="en-US" altLang="ko-KR" sz="1800" b="1"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without a documented technical basis.</a:t>
            </a:r>
          </a:p>
          <a:p>
            <a:pPr lvl="2"/>
            <a:r>
              <a:rPr lang="en-US" altLang="ko-KR" sz="1600" dirty="0">
                <a:latin typeface="Times New Roman" panose="02020603050405020304" pitchFamily="18" charset="0"/>
                <a:ea typeface="맑은 고딕" panose="020B0503020000020004" pitchFamily="50" charset="-127"/>
                <a:cs typeface="Times New Roman" panose="02020603050405020304" pitchFamily="18" charset="0"/>
              </a:rPr>
              <a:t>The THERP handbook itself recommended revising them as supporting data became available.</a:t>
            </a:r>
          </a:p>
          <a:p>
            <a:pPr lvl="1"/>
            <a:r>
              <a:rPr lang="en-US" altLang="ko-KR" sz="1800" dirty="0">
                <a:latin typeface="Times New Roman" panose="02020603050405020304" pitchFamily="18" charset="0"/>
                <a:ea typeface="맑은 고딕" panose="020B0503020000020004" pitchFamily="50" charset="-127"/>
                <a:cs typeface="Times New Roman" panose="02020603050405020304" pitchFamily="18" charset="0"/>
              </a:rPr>
              <a:t>Other studies have proposed new dependency analysis methods, but </a:t>
            </a:r>
            <a:r>
              <a:rPr lang="en-US" altLang="ko-KR" sz="1800" b="1"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many organizations still rely on the original THERP approach.</a:t>
            </a:r>
          </a:p>
          <a:p>
            <a:pPr lvl="2"/>
            <a:r>
              <a:rPr lang="en-US" altLang="ko-KR" sz="1600" dirty="0">
                <a:latin typeface="Times New Roman" panose="02020603050405020304" pitchFamily="18" charset="0"/>
                <a:ea typeface="맑은 고딕" panose="020B0503020000020004" pitchFamily="50" charset="-127"/>
                <a:cs typeface="Times New Roman" panose="02020603050405020304" pitchFamily="18" charset="0"/>
              </a:rPr>
              <a:t>This study therefore proposes updating the THERP equations, rather than introducing a new method.</a:t>
            </a:r>
          </a:p>
          <a:p>
            <a:pPr lvl="1"/>
            <a:endParaRPr lang="en-US" altLang="ko-KR" sz="1800" dirty="0">
              <a:latin typeface="Times New Roman" panose="02020603050405020304" pitchFamily="18" charset="0"/>
              <a:ea typeface="맑은 고딕" panose="020B0503020000020004" pitchFamily="50" charset="-127"/>
              <a:cs typeface="Times New Roman" panose="02020603050405020304" pitchFamily="18" charset="0"/>
            </a:endParaRPr>
          </a:p>
        </p:txBody>
      </p:sp>
      <p:sp>
        <p:nvSpPr>
          <p:cNvPr id="4" name="슬라이드 번호 개체 틀 3">
            <a:extLst>
              <a:ext uri="{FF2B5EF4-FFF2-40B4-BE49-F238E27FC236}">
                <a16:creationId xmlns:a16="http://schemas.microsoft.com/office/drawing/2014/main" id="{712D7BAD-CBC1-9348-A328-15A116BBC1F1}"/>
              </a:ext>
            </a:extLst>
          </p:cNvPr>
          <p:cNvSpPr>
            <a:spLocks noGrp="1"/>
          </p:cNvSpPr>
          <p:nvPr>
            <p:ph type="sldNum" sz="quarter" idx="12"/>
          </p:nvPr>
        </p:nvSpPr>
        <p:spPr/>
        <p:txBody>
          <a:bodyPr/>
          <a:lstStyle/>
          <a:p>
            <a:fld id="{519954A3-9DFD-4C44-94BA-B95130A3BA1C}" type="slidenum">
              <a:rPr lang="en-US" smtClean="0"/>
              <a:t>5</a:t>
            </a:fld>
            <a:endParaRPr lang="en-US" dirty="0"/>
          </a:p>
        </p:txBody>
      </p:sp>
    </p:spTree>
    <p:extLst>
      <p:ext uri="{BB962C8B-B14F-4D97-AF65-F5344CB8AC3E}">
        <p14:creationId xmlns:p14="http://schemas.microsoft.com/office/powerpoint/2010/main" val="747532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72C6083-F478-A23D-085D-73A1F5A19EB8}"/>
              </a:ext>
            </a:extLst>
          </p:cNvPr>
          <p:cNvSpPr>
            <a:spLocks noGrp="1"/>
          </p:cNvSpPr>
          <p:nvPr>
            <p:ph type="title"/>
          </p:nvPr>
        </p:nvSpPr>
        <p:spPr/>
        <p:txBody>
          <a:bodyPr/>
          <a:lstStyle/>
          <a:p>
            <a:r>
              <a:rPr lang="en-US" altLang="ko-KR" sz="3200" dirty="0">
                <a:latin typeface="Times New Roman" panose="02020603050405020304" pitchFamily="18" charset="0"/>
                <a:ea typeface="맑은 고딕" panose="020B0503020000020004" pitchFamily="50" charset="-127"/>
                <a:cs typeface="Times New Roman" panose="02020603050405020304" pitchFamily="18" charset="0"/>
              </a:rPr>
              <a:t>1. Introduction</a:t>
            </a:r>
          </a:p>
        </p:txBody>
      </p:sp>
      <p:sp>
        <p:nvSpPr>
          <p:cNvPr id="3" name="내용 개체 틀 2">
            <a:extLst>
              <a:ext uri="{FF2B5EF4-FFF2-40B4-BE49-F238E27FC236}">
                <a16:creationId xmlns:a16="http://schemas.microsoft.com/office/drawing/2014/main" id="{839CD874-49DC-44EB-D0ED-EBA7E1435782}"/>
              </a:ext>
            </a:extLst>
          </p:cNvPr>
          <p:cNvSpPr>
            <a:spLocks noGrp="1"/>
          </p:cNvSpPr>
          <p:nvPr>
            <p:ph idx="1"/>
          </p:nvPr>
        </p:nvSpPr>
        <p:spPr/>
        <p:txBody>
          <a:bodyPr>
            <a:normAutofit/>
          </a:bodyPr>
          <a:lstStyle/>
          <a:p>
            <a:r>
              <a:rPr lang="en-US" altLang="ko-KR" sz="2200" dirty="0">
                <a:latin typeface="Times New Roman" panose="02020603050405020304" pitchFamily="18" charset="0"/>
                <a:ea typeface="맑은 고딕" panose="020B0503020000020004" pitchFamily="50" charset="-127"/>
                <a:cs typeface="Times New Roman" panose="02020603050405020304" pitchFamily="18" charset="0"/>
              </a:rPr>
              <a:t>Updating the THERP Dependency Equations Using Experimental Data</a:t>
            </a:r>
          </a:p>
          <a:p>
            <a:pPr lvl="1"/>
            <a:r>
              <a:rPr lang="en-US" altLang="ko-KR" sz="1800" dirty="0"/>
              <a:t>Estimate degrees of dependence and update the THERP dependency equations using experimental data</a:t>
            </a:r>
          </a:p>
          <a:p>
            <a:pPr lvl="1"/>
            <a:r>
              <a:rPr lang="en-US" altLang="ko-KR" sz="1800" dirty="0"/>
              <a:t>Refine the current discrete classification of dependency levels</a:t>
            </a:r>
          </a:p>
          <a:p>
            <a:pPr lvl="1"/>
            <a:r>
              <a:rPr lang="en-US" altLang="ko-KR" sz="1800" dirty="0"/>
              <a:t>Investigate whether the current HRA dependency factors meaningfully influence dependence</a:t>
            </a:r>
          </a:p>
          <a:p>
            <a:pPr lvl="1"/>
            <a:r>
              <a:rPr lang="en-US" altLang="ko-KR" sz="1800" dirty="0"/>
              <a:t>Identify new dependency factors from the experimental data</a:t>
            </a:r>
          </a:p>
          <a:p>
            <a:endParaRPr lang="en-US" altLang="ko-KR" sz="2200" dirty="0">
              <a:latin typeface="Times New Roman" panose="02020603050405020304" pitchFamily="18" charset="0"/>
              <a:ea typeface="맑은 고딕" panose="020B0503020000020004" pitchFamily="50" charset="-127"/>
              <a:cs typeface="Times New Roman" panose="02020603050405020304" pitchFamily="18" charset="0"/>
            </a:endParaRPr>
          </a:p>
          <a:p>
            <a:r>
              <a:rPr lang="en-US" altLang="ko-KR" sz="2200" dirty="0">
                <a:latin typeface="Times New Roman" panose="02020603050405020304" pitchFamily="18" charset="0"/>
                <a:ea typeface="맑은 고딕" panose="020B0503020000020004" pitchFamily="50" charset="-127"/>
                <a:cs typeface="Times New Roman" panose="02020603050405020304" pitchFamily="18" charset="0"/>
              </a:rPr>
              <a:t>Contents</a:t>
            </a:r>
          </a:p>
          <a:p>
            <a:pPr lvl="1"/>
            <a:r>
              <a:rPr lang="en-US" altLang="ko-KR" sz="1800" b="1"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Unify</a:t>
            </a:r>
            <a:r>
              <a:rPr lang="en-US" altLang="ko-KR" sz="1800" dirty="0">
                <a:latin typeface="Times New Roman" panose="02020603050405020304" pitchFamily="18" charset="0"/>
                <a:ea typeface="맑은 고딕" panose="020B0503020000020004" pitchFamily="50" charset="-127"/>
                <a:cs typeface="Times New Roman" panose="02020603050405020304" pitchFamily="18" charset="0"/>
              </a:rPr>
              <a:t> the five THERP equations into a single generalized expression with a continuous degree of dependence</a:t>
            </a:r>
          </a:p>
          <a:p>
            <a:pPr lvl="1"/>
            <a:r>
              <a:rPr lang="en-US" altLang="ko-KR" sz="1800" b="1"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Derive</a:t>
            </a:r>
            <a:r>
              <a:rPr lang="en-US" altLang="ko-KR" sz="1800" dirty="0">
                <a:latin typeface="Times New Roman" panose="02020603050405020304" pitchFamily="18" charset="0"/>
                <a:ea typeface="맑은 고딕" panose="020B0503020000020004" pitchFamily="50" charset="-127"/>
                <a:cs typeface="Times New Roman" panose="02020603050405020304" pitchFamily="18" charset="0"/>
              </a:rPr>
              <a:t> an estimation formula that computes the degree of dependence from experimental failure counts</a:t>
            </a:r>
          </a:p>
          <a:p>
            <a:pPr lvl="1"/>
            <a:r>
              <a:rPr lang="en-US" altLang="ko-KR" sz="1800" b="1"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Demonstrate</a:t>
            </a:r>
            <a:r>
              <a:rPr lang="en-US" altLang="ko-KR" sz="1800" dirty="0">
                <a:latin typeface="Times New Roman" panose="02020603050405020304" pitchFamily="18" charset="0"/>
                <a:ea typeface="맑은 고딕" panose="020B0503020000020004" pitchFamily="50" charset="-127"/>
                <a:cs typeface="Times New Roman" panose="02020603050405020304" pitchFamily="18" charset="0"/>
              </a:rPr>
              <a:t> the approach with SHEEP (</a:t>
            </a:r>
            <a:r>
              <a:rPr lang="en-US" altLang="ko-KR" sz="1800" dirty="0"/>
              <a:t>Simplified Human Error Experimental Program)</a:t>
            </a:r>
            <a:r>
              <a:rPr lang="en-US" altLang="ko-KR" sz="1800" dirty="0">
                <a:latin typeface="Times New Roman" panose="02020603050405020304" pitchFamily="18" charset="0"/>
                <a:ea typeface="맑은 고딕" panose="020B0503020000020004" pitchFamily="50" charset="-127"/>
                <a:cs typeface="Times New Roman" panose="02020603050405020304" pitchFamily="18" charset="0"/>
              </a:rPr>
              <a:t> F</a:t>
            </a:r>
            <a:r>
              <a:rPr lang="en-US" altLang="ko-KR" sz="1800" dirty="0"/>
              <a:t>ramework</a:t>
            </a:r>
            <a:r>
              <a:rPr lang="en-US" altLang="ko-KR" sz="1800" dirty="0">
                <a:latin typeface="Times New Roman" panose="02020603050405020304" pitchFamily="18" charset="0"/>
                <a:ea typeface="맑은 고딕" panose="020B0503020000020004" pitchFamily="50" charset="-127"/>
                <a:cs typeface="Times New Roman" panose="02020603050405020304" pitchFamily="18" charset="0"/>
              </a:rPr>
              <a:t> data and </a:t>
            </a:r>
            <a:r>
              <a:rPr lang="en-US" altLang="ko-KR" sz="1800" b="1" dirty="0">
                <a:solidFill>
                  <a:srgbClr val="C00000"/>
                </a:solidFill>
                <a:latin typeface="Times New Roman" panose="02020603050405020304" pitchFamily="18" charset="0"/>
                <a:ea typeface="맑은 고딕" panose="020B0503020000020004" pitchFamily="50" charset="-127"/>
                <a:cs typeface="Times New Roman" panose="02020603050405020304" pitchFamily="18" charset="0"/>
              </a:rPr>
              <a:t>identify</a:t>
            </a:r>
            <a:r>
              <a:rPr lang="en-US" altLang="ko-KR" sz="1800" dirty="0">
                <a:latin typeface="Times New Roman" panose="02020603050405020304" pitchFamily="18" charset="0"/>
                <a:ea typeface="맑은 고딕" panose="020B0503020000020004" pitchFamily="50" charset="-127"/>
                <a:cs typeface="Times New Roman" panose="02020603050405020304" pitchFamily="18" charset="0"/>
              </a:rPr>
              <a:t> influential dependency factors via regression analysis</a:t>
            </a:r>
          </a:p>
          <a:p>
            <a:pPr lvl="2"/>
            <a:r>
              <a:rPr lang="en-US" altLang="ko-KR" sz="1600" dirty="0">
                <a:latin typeface="Times New Roman" panose="02020603050405020304" pitchFamily="18" charset="0"/>
                <a:ea typeface="맑은 고딕" panose="020B0503020000020004" pitchFamily="50" charset="-127"/>
                <a:cs typeface="Times New Roman" panose="02020603050405020304" pitchFamily="18" charset="0"/>
              </a:rPr>
              <a:t>SHEEP data collected from collaboration between INL and Chosun University (2021~2023)</a:t>
            </a:r>
          </a:p>
        </p:txBody>
      </p:sp>
      <p:sp>
        <p:nvSpPr>
          <p:cNvPr id="4" name="슬라이드 번호 개체 틀 3">
            <a:extLst>
              <a:ext uri="{FF2B5EF4-FFF2-40B4-BE49-F238E27FC236}">
                <a16:creationId xmlns:a16="http://schemas.microsoft.com/office/drawing/2014/main" id="{712D7BAD-CBC1-9348-A328-15A116BBC1F1}"/>
              </a:ext>
            </a:extLst>
          </p:cNvPr>
          <p:cNvSpPr>
            <a:spLocks noGrp="1"/>
          </p:cNvSpPr>
          <p:nvPr>
            <p:ph type="sldNum" sz="quarter" idx="12"/>
          </p:nvPr>
        </p:nvSpPr>
        <p:spPr/>
        <p:txBody>
          <a:bodyPr/>
          <a:lstStyle/>
          <a:p>
            <a:fld id="{519954A3-9DFD-4C44-94BA-B95130A3BA1C}" type="slidenum">
              <a:rPr lang="en-US" smtClean="0"/>
              <a:t>6</a:t>
            </a:fld>
            <a:endParaRPr lang="en-US" dirty="0"/>
          </a:p>
        </p:txBody>
      </p:sp>
    </p:spTree>
    <p:extLst>
      <p:ext uri="{BB962C8B-B14F-4D97-AF65-F5344CB8AC3E}">
        <p14:creationId xmlns:p14="http://schemas.microsoft.com/office/powerpoint/2010/main" val="714971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830029C-BF16-4233-9003-9563C9244662}"/>
              </a:ext>
            </a:extLst>
          </p:cNvPr>
          <p:cNvSpPr>
            <a:spLocks noGrp="1"/>
          </p:cNvSpPr>
          <p:nvPr>
            <p:ph type="ctrTitle"/>
          </p:nvPr>
        </p:nvSpPr>
        <p:spPr/>
        <p:txBody>
          <a:bodyPr/>
          <a:lstStyle/>
          <a:p>
            <a:pPr algn="ctr"/>
            <a:r>
              <a:rPr lang="en-US" altLang="ko-KR" sz="4000" dirty="0"/>
              <a:t>2. </a:t>
            </a:r>
            <a:r>
              <a:rPr lang="en-US" altLang="ko-KR" sz="4000" dirty="0">
                <a:latin typeface="Times New Roman" panose="02020603050405020304" pitchFamily="18" charset="0"/>
                <a:ea typeface="맑은 고딕" panose="020B0503020000020004" pitchFamily="50" charset="-127"/>
                <a:cs typeface="Times New Roman" panose="02020603050405020304" pitchFamily="18" charset="0"/>
              </a:rPr>
              <a:t>Methodology</a:t>
            </a:r>
            <a:endParaRPr lang="ko-KR" altLang="en-US" sz="4000" dirty="0"/>
          </a:p>
        </p:txBody>
      </p:sp>
    </p:spTree>
    <p:extLst>
      <p:ext uri="{BB962C8B-B14F-4D97-AF65-F5344CB8AC3E}">
        <p14:creationId xmlns:p14="http://schemas.microsoft.com/office/powerpoint/2010/main" val="3420706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72C6083-F478-A23D-085D-73A1F5A19EB8}"/>
              </a:ext>
            </a:extLst>
          </p:cNvPr>
          <p:cNvSpPr>
            <a:spLocks noGrp="1"/>
          </p:cNvSpPr>
          <p:nvPr>
            <p:ph type="title"/>
          </p:nvPr>
        </p:nvSpPr>
        <p:spPr/>
        <p:txBody>
          <a:bodyPr/>
          <a:lstStyle/>
          <a:p>
            <a:r>
              <a:rPr lang="en-US" altLang="ko-KR" sz="3200" dirty="0">
                <a:latin typeface="Times New Roman" panose="02020603050405020304" pitchFamily="18" charset="0"/>
                <a:ea typeface="맑은 고딕" panose="020B0503020000020004" pitchFamily="50" charset="-127"/>
                <a:cs typeface="Times New Roman" panose="02020603050405020304" pitchFamily="18" charset="0"/>
              </a:rPr>
              <a:t>2. Methodology</a:t>
            </a:r>
          </a:p>
        </p:txBody>
      </p:sp>
      <p:sp>
        <p:nvSpPr>
          <p:cNvPr id="3" name="내용 개체 틀 2">
            <a:extLst>
              <a:ext uri="{FF2B5EF4-FFF2-40B4-BE49-F238E27FC236}">
                <a16:creationId xmlns:a16="http://schemas.microsoft.com/office/drawing/2014/main" id="{839CD874-49DC-44EB-D0ED-EBA7E1435782}"/>
              </a:ext>
            </a:extLst>
          </p:cNvPr>
          <p:cNvSpPr>
            <a:spLocks noGrp="1"/>
          </p:cNvSpPr>
          <p:nvPr>
            <p:ph idx="1"/>
          </p:nvPr>
        </p:nvSpPr>
        <p:spPr/>
        <p:txBody>
          <a:bodyPr/>
          <a:lstStyle/>
          <a:p>
            <a:r>
              <a:rPr lang="en-US" altLang="ko-KR" sz="2200" dirty="0">
                <a:latin typeface="Times New Roman" panose="02020603050405020304" pitchFamily="18" charset="0"/>
                <a:ea typeface="맑은 고딕" panose="020B0503020000020004" pitchFamily="50" charset="-127"/>
                <a:cs typeface="Times New Roman" panose="02020603050405020304" pitchFamily="18" charset="0"/>
              </a:rPr>
              <a:t>THERP Dependency Equations</a:t>
            </a:r>
          </a:p>
          <a:p>
            <a:pPr lvl="1"/>
            <a:r>
              <a:rPr lang="en-US" altLang="ko-KR" sz="1800" dirty="0">
                <a:latin typeface="Times New Roman" panose="02020603050405020304" pitchFamily="18" charset="0"/>
                <a:ea typeface="맑은 고딕" panose="020B0503020000020004" pitchFamily="50" charset="-127"/>
                <a:cs typeface="Times New Roman" panose="02020603050405020304" pitchFamily="18" charset="0"/>
              </a:rPr>
              <a:t>CHEP of Task</a:t>
            </a:r>
            <a:r>
              <a:rPr lang="en-US" altLang="ko-KR" sz="1800" baseline="-25000" dirty="0">
                <a:latin typeface="Times New Roman" panose="02020603050405020304" pitchFamily="18" charset="0"/>
                <a:ea typeface="맑은 고딕" panose="020B0503020000020004" pitchFamily="50" charset="-127"/>
                <a:cs typeface="Times New Roman" panose="02020603050405020304" pitchFamily="18" charset="0"/>
              </a:rPr>
              <a:t>N</a:t>
            </a:r>
            <a:r>
              <a:rPr lang="en-US" altLang="ko-KR" sz="1800" dirty="0">
                <a:latin typeface="Times New Roman" panose="02020603050405020304" pitchFamily="18" charset="0"/>
                <a:ea typeface="맑은 고딕" panose="020B0503020000020004" pitchFamily="50" charset="-127"/>
                <a:cs typeface="Times New Roman" panose="02020603050405020304" pitchFamily="18" charset="0"/>
              </a:rPr>
              <a:t> given failure of the preceding Task</a:t>
            </a:r>
            <a:r>
              <a:rPr lang="en-US" altLang="ko-KR" sz="1800" baseline="-25000" dirty="0">
                <a:latin typeface="Times New Roman" panose="02020603050405020304" pitchFamily="18" charset="0"/>
                <a:ea typeface="맑은 고딕" panose="020B0503020000020004" pitchFamily="50" charset="-127"/>
                <a:cs typeface="Times New Roman" panose="02020603050405020304" pitchFamily="18" charset="0"/>
              </a:rPr>
              <a:t>N−1</a:t>
            </a:r>
            <a:r>
              <a:rPr lang="en-US" altLang="ko-KR" sz="1800" dirty="0">
                <a:latin typeface="Times New Roman" panose="02020603050405020304" pitchFamily="18" charset="0"/>
                <a:ea typeface="맑은 고딕" panose="020B0503020000020004" pitchFamily="50" charset="-127"/>
                <a:cs typeface="Times New Roman" panose="02020603050405020304" pitchFamily="18" charset="0"/>
              </a:rPr>
              <a:t>;  k = basic HEP (BHEP) of Task</a:t>
            </a:r>
            <a:r>
              <a:rPr lang="en-US" altLang="ko-KR" sz="1800" baseline="-25000" dirty="0">
                <a:latin typeface="Times New Roman" panose="02020603050405020304" pitchFamily="18" charset="0"/>
                <a:ea typeface="맑은 고딕" panose="020B0503020000020004" pitchFamily="50" charset="-127"/>
                <a:cs typeface="Times New Roman" panose="02020603050405020304" pitchFamily="18" charset="0"/>
              </a:rPr>
              <a:t>N</a:t>
            </a:r>
          </a:p>
          <a:p>
            <a:endParaRPr lang="en-US" altLang="ko-KR" sz="400" dirty="0"/>
          </a:p>
          <a:p>
            <a:endParaRPr lang="en-US" altLang="ko-KR" sz="400" dirty="0"/>
          </a:p>
          <a:p>
            <a:endParaRPr lang="en-US" altLang="ko-KR" sz="400" dirty="0"/>
          </a:p>
          <a:p>
            <a:endParaRPr lang="en-US" altLang="ko-KR" sz="400" dirty="0"/>
          </a:p>
          <a:p>
            <a:endParaRPr lang="en-US" altLang="ko-KR" sz="400" dirty="0"/>
          </a:p>
          <a:p>
            <a:endParaRPr lang="en-US" altLang="ko-KR" sz="400" dirty="0"/>
          </a:p>
          <a:p>
            <a:endParaRPr lang="en-US" altLang="ko-KR" sz="400" dirty="0"/>
          </a:p>
          <a:p>
            <a:endParaRPr lang="en-US" altLang="ko-KR" sz="400" dirty="0"/>
          </a:p>
          <a:p>
            <a:endParaRPr lang="en-US" altLang="ko-KR" sz="400" dirty="0"/>
          </a:p>
          <a:p>
            <a:endParaRPr lang="en-US" altLang="ko-KR" sz="400" dirty="0"/>
          </a:p>
          <a:p>
            <a:endParaRPr lang="en-US" altLang="ko-KR" sz="400" dirty="0"/>
          </a:p>
          <a:p>
            <a:endParaRPr lang="en-US" altLang="ko-KR" sz="400" dirty="0"/>
          </a:p>
          <a:p>
            <a:endParaRPr lang="en-US" altLang="ko-KR" sz="400" dirty="0"/>
          </a:p>
          <a:p>
            <a:endParaRPr lang="en-US" altLang="ko-KR" sz="400" dirty="0"/>
          </a:p>
          <a:p>
            <a:endParaRPr lang="en-US" altLang="ko-KR" sz="400" dirty="0"/>
          </a:p>
          <a:p>
            <a:endParaRPr lang="en-US" altLang="ko-KR" sz="400" dirty="0"/>
          </a:p>
          <a:p>
            <a:pPr lvl="1"/>
            <a:r>
              <a:rPr lang="en-US" altLang="ko-KR" sz="1800" dirty="0">
                <a:latin typeface="Times New Roman" panose="02020603050405020304" pitchFamily="18" charset="0"/>
                <a:ea typeface="맑은 고딕" panose="020B0503020000020004" pitchFamily="50" charset="-127"/>
                <a:cs typeface="Times New Roman" panose="02020603050405020304" pitchFamily="18" charset="0"/>
              </a:rPr>
              <a:t>CHEP rises </a:t>
            </a:r>
            <a:r>
              <a:rPr lang="en-US" altLang="ko-KR" sz="1800" b="1" dirty="0">
                <a:latin typeface="Times New Roman" panose="02020603050405020304" pitchFamily="18" charset="0"/>
                <a:ea typeface="맑은 고딕" panose="020B0503020000020004" pitchFamily="50" charset="-127"/>
                <a:cs typeface="Times New Roman" panose="02020603050405020304" pitchFamily="18" charset="0"/>
              </a:rPr>
              <a:t>monotonically</a:t>
            </a:r>
            <a:r>
              <a:rPr lang="en-US" altLang="ko-KR" sz="1800" dirty="0">
                <a:latin typeface="Times New Roman" panose="02020603050405020304" pitchFamily="18" charset="0"/>
                <a:ea typeface="맑은 고딕" panose="020B0503020000020004" pitchFamily="50" charset="-127"/>
                <a:cs typeface="Times New Roman" panose="02020603050405020304" pitchFamily="18" charset="0"/>
              </a:rPr>
              <a:t> from the independent value k (ZD) to unity (CD).</a:t>
            </a:r>
          </a:p>
          <a:p>
            <a:pPr lvl="1"/>
            <a:r>
              <a:rPr lang="en-US" altLang="ko-KR" sz="1800" dirty="0">
                <a:latin typeface="Times New Roman" panose="02020603050405020304" pitchFamily="18" charset="0"/>
                <a:ea typeface="맑은 고딕" panose="020B0503020000020004" pitchFamily="50" charset="-127"/>
                <a:cs typeface="Times New Roman" panose="02020603050405020304" pitchFamily="18" charset="0"/>
              </a:rPr>
              <a:t>Intermediate levels (LD–HD) = weighted average of k and the complete-dependence bound of 1.0</a:t>
            </a:r>
          </a:p>
        </p:txBody>
      </p:sp>
      <p:sp>
        <p:nvSpPr>
          <p:cNvPr id="4" name="슬라이드 번호 개체 틀 3">
            <a:extLst>
              <a:ext uri="{FF2B5EF4-FFF2-40B4-BE49-F238E27FC236}">
                <a16:creationId xmlns:a16="http://schemas.microsoft.com/office/drawing/2014/main" id="{712D7BAD-CBC1-9348-A328-15A116BBC1F1}"/>
              </a:ext>
            </a:extLst>
          </p:cNvPr>
          <p:cNvSpPr>
            <a:spLocks noGrp="1"/>
          </p:cNvSpPr>
          <p:nvPr>
            <p:ph type="sldNum" sz="quarter" idx="12"/>
          </p:nvPr>
        </p:nvSpPr>
        <p:spPr/>
        <p:txBody>
          <a:bodyPr/>
          <a:lstStyle/>
          <a:p>
            <a:fld id="{519954A3-9DFD-4C44-94BA-B95130A3BA1C}" type="slidenum">
              <a:rPr lang="en-US" smtClean="0"/>
              <a:t>8</a:t>
            </a:fld>
            <a:endParaRPr lang="en-US" dirty="0"/>
          </a:p>
        </p:txBody>
      </p:sp>
      <p:graphicFrame>
        <p:nvGraphicFramePr>
          <p:cNvPr id="105" name="Table 105"/>
          <p:cNvGraphicFramePr>
            <a:graphicFrameLocks noGrp="1"/>
          </p:cNvGraphicFramePr>
          <p:nvPr>
            <p:extLst>
              <p:ext uri="{D42A27DB-BD31-4B8C-83A1-F6EECF244321}">
                <p14:modId xmlns:p14="http://schemas.microsoft.com/office/powerpoint/2010/main" val="4243504304"/>
              </p:ext>
            </p:extLst>
          </p:nvPr>
        </p:nvGraphicFramePr>
        <p:xfrm>
          <a:off x="124830" y="2291361"/>
          <a:ext cx="5842834" cy="2300000"/>
        </p:xfrm>
        <a:graphic>
          <a:graphicData uri="http://schemas.openxmlformats.org/drawingml/2006/table">
            <a:tbl>
              <a:tblPr firstRow="1" bandRow="1"/>
              <a:tblGrid>
                <a:gridCol w="1710098">
                  <a:extLst>
                    <a:ext uri="{9D8B030D-6E8A-4147-A177-3AD203B41FA5}">
                      <a16:colId xmlns:a16="http://schemas.microsoft.com/office/drawing/2014/main" val="20000"/>
                    </a:ext>
                  </a:extLst>
                </a:gridCol>
                <a:gridCol w="2422638">
                  <a:extLst>
                    <a:ext uri="{9D8B030D-6E8A-4147-A177-3AD203B41FA5}">
                      <a16:colId xmlns:a16="http://schemas.microsoft.com/office/drawing/2014/main" val="20001"/>
                    </a:ext>
                  </a:extLst>
                </a:gridCol>
                <a:gridCol w="1710098">
                  <a:extLst>
                    <a:ext uri="{9D8B030D-6E8A-4147-A177-3AD203B41FA5}">
                      <a16:colId xmlns:a16="http://schemas.microsoft.com/office/drawing/2014/main" val="20002"/>
                    </a:ext>
                  </a:extLst>
                </a:gridCol>
              </a:tblGrid>
              <a:tr h="400000">
                <a:tc>
                  <a:txBody>
                    <a:bodyPr/>
                    <a:lstStyle/>
                    <a:p>
                      <a:pPr algn="ctr"/>
                      <a:r>
                        <a:rPr lang="en-US" altLang="ko-KR" sz="12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Dependence Level</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tc>
                  <a:txBody>
                    <a:bodyPr/>
                    <a:lstStyle/>
                    <a:p>
                      <a:pPr algn="ctr"/>
                      <a:r>
                        <a:rPr lang="en-US" altLang="ko-KR" sz="12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CHEP Equation</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tc>
                  <a:txBody>
                    <a:bodyPr/>
                    <a:lstStyle/>
                    <a:p>
                      <a:pPr algn="ctr"/>
                      <a:r>
                        <a:rPr lang="en-US" altLang="ko-KR" sz="1200" b="1" dirty="0">
                          <a:solidFill>
                            <a:srgbClr val="FFFFFF"/>
                          </a:solidFill>
                          <a:latin typeface="Times New Roman" panose="02020603050405020304" pitchFamily="18" charset="0"/>
                          <a:ea typeface="맑은 고딕" panose="020B0503020000020004" pitchFamily="50" charset="-127"/>
                          <a:cs typeface="Times New Roman" panose="02020603050405020304" pitchFamily="18" charset="0"/>
                        </a:rPr>
                        <a:t>Degree of Dependence</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2C3C43"/>
                    </a:solidFill>
                  </a:tcPr>
                </a:tc>
                <a:extLst>
                  <a:ext uri="{0D108BD9-81ED-4DB2-BD59-A6C34878D82A}">
                    <a16:rowId xmlns:a16="http://schemas.microsoft.com/office/drawing/2014/main" val="10000"/>
                  </a:ext>
                </a:extLst>
              </a:tr>
              <a:tr h="380000">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Zero (ZD)</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P = k</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0%</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1"/>
                  </a:ext>
                </a:extLst>
              </a:tr>
              <a:tr h="380000">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Low (LD)</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P = (1 + 19k) / 20</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5%  (1/20)</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2"/>
                  </a:ext>
                </a:extLst>
              </a:tr>
              <a:tr h="380000">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Moderate (MD)</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P = (1 + 6k) / 7</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14.3%  (1/7)</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3"/>
                  </a:ext>
                </a:extLst>
              </a:tr>
              <a:tr h="380000">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High (HD)</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P = (1 + k) / 2</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50%  (1/2)</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4"/>
                  </a:ext>
                </a:extLst>
              </a:tr>
              <a:tr h="380000">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Complete (CD)</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P = 1.0</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tc>
                  <a:txBody>
                    <a:bodyPr/>
                    <a:lstStyle/>
                    <a:p>
                      <a:pPr algn="ctr"/>
                      <a:r>
                        <a:rPr lang="en-US" altLang="ko-KR" sz="1200" b="0" dirty="0">
                          <a:latin typeface="Times New Roman" panose="02020603050405020304" pitchFamily="18" charset="0"/>
                          <a:ea typeface="맑은 고딕" panose="020B0503020000020004" pitchFamily="50" charset="-127"/>
                          <a:cs typeface="Times New Roman" panose="02020603050405020304" pitchFamily="18" charset="0"/>
                        </a:rPr>
                        <a:t>100%</a:t>
                      </a:r>
                    </a:p>
                  </a:txBody>
                  <a:tcPr marL="36576" marR="36576" marT="18288" marB="18288" anchor="ctr">
                    <a:lnL w="6350">
                      <a:solidFill>
                        <a:srgbClr val="BFBFBF"/>
                      </a:solidFill>
                    </a:lnL>
                    <a:lnR w="6350">
                      <a:solidFill>
                        <a:srgbClr val="BFBFBF"/>
                      </a:solidFill>
                    </a:lnR>
                    <a:lnT w="6350">
                      <a:solidFill>
                        <a:srgbClr val="BFBFBF"/>
                      </a:solidFill>
                    </a:lnT>
                    <a:lnB w="6350">
                      <a:solidFill>
                        <a:srgbClr val="BFBFBF"/>
                      </a:solidFill>
                    </a:lnB>
                    <a:solidFill>
                      <a:srgbClr val="FFFFFF"/>
                    </a:solidFill>
                  </a:tcPr>
                </a:tc>
                <a:extLst>
                  <a:ext uri="{0D108BD9-81ED-4DB2-BD59-A6C34878D82A}">
                    <a16:rowId xmlns:a16="http://schemas.microsoft.com/office/drawing/2014/main" val="10005"/>
                  </a:ext>
                </a:extLst>
              </a:tr>
            </a:tbl>
          </a:graphicData>
        </a:graphic>
      </p:graphicFrame>
      <p:sp>
        <p:nvSpPr>
          <p:cNvPr id="8" name="TextBox 7">
            <a:extLst>
              <a:ext uri="{FF2B5EF4-FFF2-40B4-BE49-F238E27FC236}">
                <a16:creationId xmlns:a16="http://schemas.microsoft.com/office/drawing/2014/main" id="{8E160450-CA48-417E-B682-AF34D9FE94DC}"/>
              </a:ext>
            </a:extLst>
          </p:cNvPr>
          <p:cNvSpPr txBox="1"/>
          <p:nvPr/>
        </p:nvSpPr>
        <p:spPr>
          <a:xfrm>
            <a:off x="7090750" y="3946657"/>
            <a:ext cx="4964537" cy="523220"/>
          </a:xfrm>
          <a:prstGeom prst="rect">
            <a:avLst/>
          </a:prstGeom>
          <a:noFill/>
        </p:spPr>
        <p:txBody>
          <a:bodyPr wrap="square" rtlCol="0">
            <a:spAutoFit/>
          </a:bodyPr>
          <a:lstStyle/>
          <a:p>
            <a:r>
              <a:rPr lang="en-US" altLang="ko-KR" sz="1400" i="1" dirty="0">
                <a:latin typeface="Times New Roman" panose="02020603050405020304" pitchFamily="18" charset="0"/>
                <a:cs typeface="Times New Roman" panose="02020603050405020304" pitchFamily="18" charset="0"/>
              </a:rPr>
              <a:t>a</a:t>
            </a:r>
            <a:r>
              <a:rPr lang="en-US" altLang="ko-KR" sz="1400" dirty="0">
                <a:latin typeface="Times New Roman" panose="02020603050405020304" pitchFamily="18" charset="0"/>
                <a:cs typeface="Times New Roman" panose="02020603050405020304" pitchFamily="18" charset="0"/>
              </a:rPr>
              <a:t> : degree of dependence — a continuous interpolation weight between the ZD (=0%) and CD (=100%) bounds</a:t>
            </a:r>
            <a:endParaRPr lang="ko-KR" altLang="en-US" sz="14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C4155283-146E-4320-99EA-92B8696A064C}"/>
                  </a:ext>
                </a:extLst>
              </p:cNvPr>
              <p:cNvSpPr txBox="1"/>
              <p:nvPr/>
            </p:nvSpPr>
            <p:spPr>
              <a:xfrm>
                <a:off x="7440630" y="3101409"/>
                <a:ext cx="4264777" cy="71846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altLang="ko-KR" sz="1600" b="0" i="1" smtClean="0">
                          <a:latin typeface="Cambria Math" panose="02040503050406030204" pitchFamily="18" charset="0"/>
                        </a:rPr>
                        <m:t>𝑃</m:t>
                      </m:r>
                      <m:d>
                        <m:dPr>
                          <m:ctrlPr>
                            <a:rPr lang="en-US" altLang="ko-KR" sz="1600" b="0" i="1" smtClean="0">
                              <a:latin typeface="Cambria Math" panose="02040503050406030204" pitchFamily="18" charset="0"/>
                            </a:rPr>
                          </m:ctrlPr>
                        </m:dPr>
                        <m:e>
                          <m:sSub>
                            <m:sSubPr>
                              <m:ctrlPr>
                                <a:rPr lang="en-US" altLang="ko-KR" sz="1600" b="0" i="1" smtClean="0">
                                  <a:latin typeface="Cambria Math" panose="02040503050406030204" pitchFamily="18" charset="0"/>
                                </a:rPr>
                              </m:ctrlPr>
                            </m:sSubPr>
                            <m:e>
                              <m:r>
                                <a:rPr lang="en-US" altLang="ko-KR" sz="1600" b="0" i="1" smtClean="0">
                                  <a:latin typeface="Cambria Math" panose="02040503050406030204" pitchFamily="18" charset="0"/>
                                </a:rPr>
                                <m:t>𝐹</m:t>
                              </m:r>
                            </m:e>
                            <m:sub>
                              <m:r>
                                <a:rPr lang="en-US" altLang="ko-KR" sz="1600" b="0" i="1" smtClean="0">
                                  <a:latin typeface="Cambria Math" panose="02040503050406030204" pitchFamily="18" charset="0"/>
                                </a:rPr>
                                <m:t>𝑁</m:t>
                              </m:r>
                            </m:sub>
                          </m:sSub>
                        </m:e>
                        <m:e>
                          <m:sSub>
                            <m:sSubPr>
                              <m:ctrlPr>
                                <a:rPr lang="en-US" altLang="ko-KR" sz="1600" b="0" i="1" smtClean="0">
                                  <a:latin typeface="Cambria Math" panose="02040503050406030204" pitchFamily="18" charset="0"/>
                                </a:rPr>
                              </m:ctrlPr>
                            </m:sSubPr>
                            <m:e>
                              <m:r>
                                <a:rPr lang="en-US" altLang="ko-KR" sz="1600" b="0" i="1" smtClean="0">
                                  <a:latin typeface="Cambria Math" panose="02040503050406030204" pitchFamily="18" charset="0"/>
                                </a:rPr>
                                <m:t>𝐹</m:t>
                              </m:r>
                            </m:e>
                            <m:sub>
                              <m:r>
                                <a:rPr lang="en-US" altLang="ko-KR" sz="1600" b="0" i="1" smtClean="0">
                                  <a:latin typeface="Cambria Math" panose="02040503050406030204" pitchFamily="18" charset="0"/>
                                </a:rPr>
                                <m:t>𝑁</m:t>
                              </m:r>
                              <m:r>
                                <a:rPr lang="en-US" altLang="ko-KR" sz="1600" b="0" i="1" smtClean="0">
                                  <a:latin typeface="Cambria Math" panose="02040503050406030204" pitchFamily="18" charset="0"/>
                                </a:rPr>
                                <m:t>−1</m:t>
                              </m:r>
                            </m:sub>
                          </m:sSub>
                        </m:e>
                      </m:d>
                      <m:r>
                        <a:rPr lang="en-US" altLang="ko-KR" sz="1600" b="0" i="1" smtClean="0">
                          <a:latin typeface="Cambria Math" panose="02040503050406030204" pitchFamily="18" charset="0"/>
                        </a:rPr>
                        <m:t>=</m:t>
                      </m:r>
                      <m:f>
                        <m:fPr>
                          <m:ctrlPr>
                            <a:rPr lang="en-US" altLang="ko-KR" sz="1600" b="0" i="1" smtClean="0">
                              <a:latin typeface="Cambria Math" panose="02040503050406030204" pitchFamily="18" charset="0"/>
                            </a:rPr>
                          </m:ctrlPr>
                        </m:fPr>
                        <m:num>
                          <m:r>
                            <a:rPr lang="en-US" altLang="ko-KR" sz="1600" b="0" i="1" smtClean="0">
                              <a:latin typeface="Cambria Math" panose="02040503050406030204" pitchFamily="18" charset="0"/>
                            </a:rPr>
                            <m:t>𝑎</m:t>
                          </m:r>
                          <m:r>
                            <a:rPr lang="en-US" altLang="ko-KR" sz="1600" b="0" i="1" smtClean="0">
                              <a:latin typeface="Cambria Math" panose="02040503050406030204" pitchFamily="18" charset="0"/>
                              <a:ea typeface="Cambria Math" panose="02040503050406030204" pitchFamily="18" charset="0"/>
                            </a:rPr>
                            <m:t>×</m:t>
                          </m:r>
                          <m:r>
                            <a:rPr lang="en-US" altLang="ko-KR" sz="1600" i="1">
                              <a:latin typeface="Cambria Math" panose="02040503050406030204" pitchFamily="18" charset="0"/>
                            </a:rPr>
                            <m:t>𝑃</m:t>
                          </m:r>
                          <m:d>
                            <m:dPr>
                              <m:ctrlPr>
                                <a:rPr lang="en-US" altLang="ko-KR" sz="1600" i="1">
                                  <a:latin typeface="Cambria Math" panose="02040503050406030204" pitchFamily="18" charset="0"/>
                                </a:rPr>
                              </m:ctrlPr>
                            </m:dPr>
                            <m:e>
                              <m:sSub>
                                <m:sSubPr>
                                  <m:ctrlPr>
                                    <a:rPr lang="en-US" altLang="ko-KR" sz="1600" i="1">
                                      <a:latin typeface="Cambria Math" panose="02040503050406030204" pitchFamily="18" charset="0"/>
                                    </a:rPr>
                                  </m:ctrlPr>
                                </m:sSubPr>
                                <m:e>
                                  <m:r>
                                    <a:rPr lang="en-US" altLang="ko-KR" sz="1600" i="1">
                                      <a:latin typeface="Cambria Math" panose="02040503050406030204" pitchFamily="18" charset="0"/>
                                    </a:rPr>
                                    <m:t>𝐹</m:t>
                                  </m:r>
                                </m:e>
                                <m:sub>
                                  <m:r>
                                    <a:rPr lang="en-US" altLang="ko-KR" sz="1600" i="1">
                                      <a:latin typeface="Cambria Math" panose="02040503050406030204" pitchFamily="18" charset="0"/>
                                    </a:rPr>
                                    <m:t>𝑁</m:t>
                                  </m:r>
                                </m:sub>
                              </m:sSub>
                            </m:e>
                            <m:e>
                              <m:sSub>
                                <m:sSubPr>
                                  <m:ctrlPr>
                                    <a:rPr lang="en-US" altLang="ko-KR" sz="1600" i="1">
                                      <a:latin typeface="Cambria Math" panose="02040503050406030204" pitchFamily="18" charset="0"/>
                                    </a:rPr>
                                  </m:ctrlPr>
                                </m:sSubPr>
                                <m:e>
                                  <m:r>
                                    <a:rPr lang="en-US" altLang="ko-KR" sz="1600" i="1">
                                      <a:latin typeface="Cambria Math" panose="02040503050406030204" pitchFamily="18" charset="0"/>
                                    </a:rPr>
                                    <m:t>𝐹</m:t>
                                  </m:r>
                                </m:e>
                                <m:sub>
                                  <m:r>
                                    <a:rPr lang="en-US" altLang="ko-KR" sz="1600" i="1">
                                      <a:latin typeface="Cambria Math" panose="02040503050406030204" pitchFamily="18" charset="0"/>
                                    </a:rPr>
                                    <m:t>𝑁</m:t>
                                  </m:r>
                                  <m:r>
                                    <a:rPr lang="en-US" altLang="ko-KR" sz="1600" i="1">
                                      <a:latin typeface="Cambria Math" panose="02040503050406030204" pitchFamily="18" charset="0"/>
                                    </a:rPr>
                                    <m:t>−1</m:t>
                                  </m:r>
                                </m:sub>
                              </m:sSub>
                              <m:r>
                                <a:rPr lang="en-US" altLang="ko-KR" sz="1600" b="0" i="1" smtClean="0">
                                  <a:latin typeface="Cambria Math" panose="02040503050406030204" pitchFamily="18" charset="0"/>
                                </a:rPr>
                                <m:t>|</m:t>
                              </m:r>
                              <m:r>
                                <a:rPr lang="en-US" altLang="ko-KR" sz="1600" b="0" i="1" smtClean="0">
                                  <a:latin typeface="Cambria Math" panose="02040503050406030204" pitchFamily="18" charset="0"/>
                                </a:rPr>
                                <m:t>𝐶𝐷</m:t>
                              </m:r>
                            </m:e>
                          </m:d>
                          <m:r>
                            <a:rPr lang="en-US" altLang="ko-KR" sz="1600" b="0" i="1" smtClean="0">
                              <a:latin typeface="Cambria Math" panose="02040503050406030204" pitchFamily="18" charset="0"/>
                            </a:rPr>
                            <m:t>+(100−</m:t>
                          </m:r>
                          <m:r>
                            <a:rPr lang="en-US" altLang="ko-KR" sz="1600" b="0" i="1" smtClean="0">
                              <a:latin typeface="Cambria Math" panose="02040503050406030204" pitchFamily="18" charset="0"/>
                            </a:rPr>
                            <m:t>𝑎</m:t>
                          </m:r>
                          <m:r>
                            <a:rPr lang="en-US" altLang="ko-KR" sz="1600" b="0" i="1" smtClean="0">
                              <a:latin typeface="Cambria Math" panose="02040503050406030204" pitchFamily="18" charset="0"/>
                            </a:rPr>
                            <m:t>)×</m:t>
                          </m:r>
                          <m:r>
                            <a:rPr lang="en-US" altLang="ko-KR" sz="1600" i="1">
                              <a:latin typeface="Cambria Math" panose="02040503050406030204" pitchFamily="18" charset="0"/>
                            </a:rPr>
                            <m:t>𝑃</m:t>
                          </m:r>
                          <m:d>
                            <m:dPr>
                              <m:ctrlPr>
                                <a:rPr lang="en-US" altLang="ko-KR" sz="1600" i="1">
                                  <a:latin typeface="Cambria Math" panose="02040503050406030204" pitchFamily="18" charset="0"/>
                                </a:rPr>
                              </m:ctrlPr>
                            </m:dPr>
                            <m:e>
                              <m:sSub>
                                <m:sSubPr>
                                  <m:ctrlPr>
                                    <a:rPr lang="en-US" altLang="ko-KR" sz="1600" i="1">
                                      <a:latin typeface="Cambria Math" panose="02040503050406030204" pitchFamily="18" charset="0"/>
                                    </a:rPr>
                                  </m:ctrlPr>
                                </m:sSubPr>
                                <m:e>
                                  <m:r>
                                    <a:rPr lang="en-US" altLang="ko-KR" sz="1600" i="1">
                                      <a:latin typeface="Cambria Math" panose="02040503050406030204" pitchFamily="18" charset="0"/>
                                    </a:rPr>
                                    <m:t>𝐹</m:t>
                                  </m:r>
                                </m:e>
                                <m:sub>
                                  <m:r>
                                    <a:rPr lang="en-US" altLang="ko-KR" sz="1600" i="1">
                                      <a:latin typeface="Cambria Math" panose="02040503050406030204" pitchFamily="18" charset="0"/>
                                    </a:rPr>
                                    <m:t>𝑁</m:t>
                                  </m:r>
                                </m:sub>
                              </m:sSub>
                            </m:e>
                            <m:e>
                              <m:sSub>
                                <m:sSubPr>
                                  <m:ctrlPr>
                                    <a:rPr lang="en-US" altLang="ko-KR" sz="1600" i="1">
                                      <a:latin typeface="Cambria Math" panose="02040503050406030204" pitchFamily="18" charset="0"/>
                                    </a:rPr>
                                  </m:ctrlPr>
                                </m:sSubPr>
                                <m:e>
                                  <m:r>
                                    <a:rPr lang="en-US" altLang="ko-KR" sz="1600" i="1">
                                      <a:latin typeface="Cambria Math" panose="02040503050406030204" pitchFamily="18" charset="0"/>
                                    </a:rPr>
                                    <m:t>𝐹</m:t>
                                  </m:r>
                                </m:e>
                                <m:sub>
                                  <m:r>
                                    <a:rPr lang="en-US" altLang="ko-KR" sz="1600" i="1">
                                      <a:latin typeface="Cambria Math" panose="02040503050406030204" pitchFamily="18" charset="0"/>
                                    </a:rPr>
                                    <m:t>𝑁</m:t>
                                  </m:r>
                                  <m:r>
                                    <a:rPr lang="en-US" altLang="ko-KR" sz="1600" i="1">
                                      <a:latin typeface="Cambria Math" panose="02040503050406030204" pitchFamily="18" charset="0"/>
                                    </a:rPr>
                                    <m:t>−1</m:t>
                                  </m:r>
                                </m:sub>
                              </m:sSub>
                              <m:r>
                                <a:rPr lang="en-US" altLang="ko-KR" sz="1600" i="1">
                                  <a:latin typeface="Cambria Math" panose="02040503050406030204" pitchFamily="18" charset="0"/>
                                </a:rPr>
                                <m:t>|</m:t>
                              </m:r>
                              <m:r>
                                <a:rPr lang="en-US" altLang="ko-KR" sz="1600" b="0" i="1" smtClean="0">
                                  <a:latin typeface="Cambria Math" panose="02040503050406030204" pitchFamily="18" charset="0"/>
                                </a:rPr>
                                <m:t>𝑍</m:t>
                              </m:r>
                              <m:r>
                                <a:rPr lang="en-US" altLang="ko-KR" sz="1600" i="1">
                                  <a:latin typeface="Cambria Math" panose="02040503050406030204" pitchFamily="18" charset="0"/>
                                </a:rPr>
                                <m:t>𝐷</m:t>
                              </m:r>
                            </m:e>
                          </m:d>
                        </m:num>
                        <m:den>
                          <m:r>
                            <a:rPr lang="en-US" altLang="ko-KR" sz="1600" b="0" i="1" smtClean="0">
                              <a:latin typeface="Cambria Math" panose="02040503050406030204" pitchFamily="18" charset="0"/>
                            </a:rPr>
                            <m:t>100</m:t>
                          </m:r>
                        </m:den>
                      </m:f>
                    </m:oMath>
                  </m:oMathPara>
                </a14:m>
                <a:endParaRPr lang="ko-KR" altLang="en-US" sz="1600" dirty="0"/>
              </a:p>
            </p:txBody>
          </p:sp>
        </mc:Choice>
        <mc:Fallback xmlns="">
          <p:sp>
            <p:nvSpPr>
              <p:cNvPr id="9" name="TextBox 8">
                <a:extLst>
                  <a:ext uri="{FF2B5EF4-FFF2-40B4-BE49-F238E27FC236}">
                    <a16:creationId xmlns:a16="http://schemas.microsoft.com/office/drawing/2014/main" id="{C4155283-146E-4320-99EA-92B8696A064C}"/>
                  </a:ext>
                </a:extLst>
              </p:cNvPr>
              <p:cNvSpPr txBox="1">
                <a:spLocks noRot="1" noChangeAspect="1" noMove="1" noResize="1" noEditPoints="1" noAdjustHandles="1" noChangeArrowheads="1" noChangeShapeType="1" noTextEdit="1"/>
              </p:cNvSpPr>
              <p:nvPr/>
            </p:nvSpPr>
            <p:spPr>
              <a:xfrm>
                <a:off x="7440630" y="3101409"/>
                <a:ext cx="4264777" cy="718466"/>
              </a:xfrm>
              <a:prstGeom prst="rect">
                <a:avLst/>
              </a:prstGeom>
              <a:blipFill>
                <a:blip r:embed="rId3"/>
                <a:stretch>
                  <a:fillRect l="-1717" r="-7725"/>
                </a:stretch>
              </a:blipFill>
            </p:spPr>
            <p:txBody>
              <a:bodyPr/>
              <a:lstStyle/>
              <a:p>
                <a:r>
                  <a:rPr lang="ko-KR" altLang="en-US">
                    <a:noFill/>
                  </a:rPr>
                  <a:t> </a:t>
                </a:r>
              </a:p>
            </p:txBody>
          </p:sp>
        </mc:Fallback>
      </mc:AlternateContent>
      <p:sp>
        <p:nvSpPr>
          <p:cNvPr id="11" name="사각형: 둥근 모서리 10">
            <a:extLst>
              <a:ext uri="{FF2B5EF4-FFF2-40B4-BE49-F238E27FC236}">
                <a16:creationId xmlns:a16="http://schemas.microsoft.com/office/drawing/2014/main" id="{8E8B6931-E947-4A58-A46D-32B795AD1DBD}"/>
              </a:ext>
            </a:extLst>
          </p:cNvPr>
          <p:cNvSpPr/>
          <p:nvPr/>
        </p:nvSpPr>
        <p:spPr>
          <a:xfrm>
            <a:off x="6996311" y="2291361"/>
            <a:ext cx="5153414" cy="2300000"/>
          </a:xfrm>
          <a:prstGeom prst="roundRect">
            <a:avLst/>
          </a:prstGeom>
          <a:noFill/>
          <a:ln>
            <a:solidFill>
              <a:srgbClr val="566C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TextBox 11">
            <a:extLst>
              <a:ext uri="{FF2B5EF4-FFF2-40B4-BE49-F238E27FC236}">
                <a16:creationId xmlns:a16="http://schemas.microsoft.com/office/drawing/2014/main" id="{C2D9E3AB-0261-4DD7-A247-34A7A47FF2C9}"/>
              </a:ext>
            </a:extLst>
          </p:cNvPr>
          <p:cNvSpPr txBox="1"/>
          <p:nvPr/>
        </p:nvSpPr>
        <p:spPr>
          <a:xfrm>
            <a:off x="6941976" y="2444275"/>
            <a:ext cx="5262084" cy="338554"/>
          </a:xfrm>
          <a:prstGeom prst="rect">
            <a:avLst/>
          </a:prstGeom>
          <a:noFill/>
        </p:spPr>
        <p:txBody>
          <a:bodyPr wrap="square" rtlCol="0">
            <a:spAutoFit/>
          </a:bodyPr>
          <a:lstStyle/>
          <a:p>
            <a:pPr algn="ctr"/>
            <a:r>
              <a:rPr lang="en-US" altLang="ko-KR" sz="1600" dirty="0">
                <a:latin typeface="Times New Roman" panose="02020603050405020304" pitchFamily="18" charset="0"/>
                <a:ea typeface="맑은 고딕" panose="020B0503020000020004" pitchFamily="50" charset="-127"/>
                <a:cs typeface="Times New Roman" panose="02020603050405020304" pitchFamily="18" charset="0"/>
              </a:rPr>
              <a:t>Generalized expression of the dependency equations</a:t>
            </a:r>
          </a:p>
        </p:txBody>
      </p:sp>
      <p:sp>
        <p:nvSpPr>
          <p:cNvPr id="5" name="화살표: 오른쪽 4">
            <a:extLst>
              <a:ext uri="{FF2B5EF4-FFF2-40B4-BE49-F238E27FC236}">
                <a16:creationId xmlns:a16="http://schemas.microsoft.com/office/drawing/2014/main" id="{C5BF9947-63EB-46AC-A0A0-A8E48B47714B}"/>
              </a:ext>
            </a:extLst>
          </p:cNvPr>
          <p:cNvSpPr/>
          <p:nvPr/>
        </p:nvSpPr>
        <p:spPr>
          <a:xfrm>
            <a:off x="6112042" y="3250540"/>
            <a:ext cx="739890" cy="547286"/>
          </a:xfrm>
          <a:prstGeom prst="rightArrow">
            <a:avLst/>
          </a:prstGeom>
          <a:solidFill>
            <a:schemeClr val="tx2">
              <a:lumMod val="60000"/>
              <a:lumOff val="4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747532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72C6083-F478-A23D-085D-73A1F5A19EB8}"/>
              </a:ext>
            </a:extLst>
          </p:cNvPr>
          <p:cNvSpPr>
            <a:spLocks noGrp="1"/>
          </p:cNvSpPr>
          <p:nvPr>
            <p:ph type="title"/>
          </p:nvPr>
        </p:nvSpPr>
        <p:spPr/>
        <p:txBody>
          <a:bodyPr/>
          <a:lstStyle/>
          <a:p>
            <a:r>
              <a:rPr lang="en-US" altLang="ko-KR" sz="3200" dirty="0">
                <a:latin typeface="Times New Roman" panose="02020603050405020304" pitchFamily="18" charset="0"/>
                <a:ea typeface="맑은 고딕" panose="020B0503020000020004" pitchFamily="50" charset="-127"/>
                <a:cs typeface="Times New Roman" panose="02020603050405020304" pitchFamily="18" charset="0"/>
              </a:rPr>
              <a:t>2. Methodology</a:t>
            </a:r>
          </a:p>
        </p:txBody>
      </p:sp>
      <mc:AlternateContent xmlns:mc="http://schemas.openxmlformats.org/markup-compatibility/2006" xmlns:a14="http://schemas.microsoft.com/office/drawing/2010/main">
        <mc:Choice Requires="a14">
          <p:sp>
            <p:nvSpPr>
              <p:cNvPr id="3" name="내용 개체 틀 2">
                <a:extLst>
                  <a:ext uri="{FF2B5EF4-FFF2-40B4-BE49-F238E27FC236}">
                    <a16:creationId xmlns:a16="http://schemas.microsoft.com/office/drawing/2014/main" id="{839CD874-49DC-44EB-D0ED-EBA7E1435782}"/>
                  </a:ext>
                </a:extLst>
              </p:cNvPr>
              <p:cNvSpPr>
                <a:spLocks noGrp="1"/>
              </p:cNvSpPr>
              <p:nvPr>
                <p:ph idx="1"/>
              </p:nvPr>
            </p:nvSpPr>
            <p:spPr/>
            <p:txBody>
              <a:bodyPr/>
              <a:lstStyle/>
              <a:p>
                <a:r>
                  <a:rPr lang="en-US" altLang="ko-KR" sz="2200" dirty="0">
                    <a:latin typeface="Times New Roman" panose="02020603050405020304" pitchFamily="18" charset="0"/>
                    <a:ea typeface="맑은 고딕" panose="020B0503020000020004" pitchFamily="50" charset="-127"/>
                    <a:cs typeface="Times New Roman" panose="02020603050405020304" pitchFamily="18" charset="0"/>
                  </a:rPr>
                  <a:t>Estimating the Degree of Dependence from Experimental Data (1/2)</a:t>
                </a:r>
              </a:p>
              <a:p>
                <a:pPr lvl="1"/>
                <a:r>
                  <a:rPr lang="en-US" altLang="ko-KR" sz="1800" dirty="0"/>
                  <a:t>In the generalized form of the dependency equations,</a:t>
                </a:r>
                <a:r>
                  <a:rPr lang="ko-KR" altLang="en-US" sz="1800" dirty="0"/>
                  <a:t> </a:t>
                </a:r>
                <a14:m>
                  <m:oMath xmlns:m="http://schemas.openxmlformats.org/officeDocument/2006/math">
                    <m:r>
                      <a:rPr lang="en-US" altLang="ko-KR" sz="1800" b="0" i="1" smtClean="0">
                        <a:latin typeface="Cambria Math" panose="02040503050406030204" pitchFamily="18" charset="0"/>
                      </a:rPr>
                      <m:t>𝑃</m:t>
                    </m:r>
                    <m:d>
                      <m:dPr>
                        <m:ctrlPr>
                          <a:rPr lang="en-US" altLang="ko-KR" sz="1800" b="0" i="1" smtClean="0">
                            <a:latin typeface="Cambria Math" panose="02040503050406030204" pitchFamily="18" charset="0"/>
                          </a:rPr>
                        </m:ctrlPr>
                      </m:dPr>
                      <m:e>
                        <m:sSub>
                          <m:sSubPr>
                            <m:ctrlPr>
                              <a:rPr lang="en-US" altLang="ko-KR" sz="1800" b="0" i="1" smtClean="0">
                                <a:latin typeface="Cambria Math" panose="02040503050406030204" pitchFamily="18" charset="0"/>
                              </a:rPr>
                            </m:ctrlPr>
                          </m:sSubPr>
                          <m:e>
                            <m:r>
                              <a:rPr lang="en-US" altLang="ko-KR" sz="1800" b="0" i="1" smtClean="0">
                                <a:latin typeface="Cambria Math" panose="02040503050406030204" pitchFamily="18" charset="0"/>
                              </a:rPr>
                              <m:t>𝐹</m:t>
                            </m:r>
                          </m:e>
                          <m:sub>
                            <m:r>
                              <a:rPr lang="en-US" altLang="ko-KR" sz="1800" b="0" i="1" smtClean="0">
                                <a:latin typeface="Cambria Math" panose="02040503050406030204" pitchFamily="18" charset="0"/>
                              </a:rPr>
                              <m:t>𝑁</m:t>
                            </m:r>
                          </m:sub>
                        </m:sSub>
                      </m:e>
                      <m:e>
                        <m:sSub>
                          <m:sSubPr>
                            <m:ctrlPr>
                              <a:rPr lang="en-US" altLang="ko-KR" sz="1800" b="0" i="1" smtClean="0">
                                <a:latin typeface="Cambria Math" panose="02040503050406030204" pitchFamily="18" charset="0"/>
                              </a:rPr>
                            </m:ctrlPr>
                          </m:sSubPr>
                          <m:e>
                            <m:r>
                              <a:rPr lang="en-US" altLang="ko-KR" sz="1800" b="0" i="1" smtClean="0">
                                <a:latin typeface="Cambria Math" panose="02040503050406030204" pitchFamily="18" charset="0"/>
                              </a:rPr>
                              <m:t>𝐹</m:t>
                            </m:r>
                          </m:e>
                          <m:sub>
                            <m:r>
                              <a:rPr lang="en-US" altLang="ko-KR" sz="1800" b="0" i="1" smtClean="0">
                                <a:latin typeface="Cambria Math" panose="02040503050406030204" pitchFamily="18" charset="0"/>
                              </a:rPr>
                              <m:t>𝑁</m:t>
                            </m:r>
                            <m:r>
                              <a:rPr lang="en-US" altLang="ko-KR" sz="1800" b="0" i="1" smtClean="0">
                                <a:latin typeface="Cambria Math" panose="02040503050406030204" pitchFamily="18" charset="0"/>
                              </a:rPr>
                              <m:t>−1</m:t>
                            </m:r>
                          </m:sub>
                        </m:sSub>
                      </m:e>
                    </m:d>
                    <m:r>
                      <a:rPr lang="en-US" altLang="ko-KR" sz="1800" b="0" i="1" smtClean="0">
                        <a:latin typeface="Cambria Math" panose="02040503050406030204" pitchFamily="18" charset="0"/>
                      </a:rPr>
                      <m:t>=</m:t>
                    </m:r>
                    <m:f>
                      <m:fPr>
                        <m:ctrlPr>
                          <a:rPr lang="en-US" altLang="ko-KR" sz="1800" b="0" i="1" smtClean="0">
                            <a:latin typeface="Cambria Math" panose="02040503050406030204" pitchFamily="18" charset="0"/>
                          </a:rPr>
                        </m:ctrlPr>
                      </m:fPr>
                      <m:num>
                        <m:r>
                          <a:rPr lang="en-US" altLang="ko-KR" sz="1800" b="0" i="1" smtClean="0">
                            <a:latin typeface="Cambria Math" panose="02040503050406030204" pitchFamily="18" charset="0"/>
                          </a:rPr>
                          <m:t>𝑎</m:t>
                        </m:r>
                        <m:r>
                          <a:rPr lang="en-US" altLang="ko-KR" sz="1800" b="0" i="1" smtClean="0">
                            <a:latin typeface="Cambria Math" panose="02040503050406030204" pitchFamily="18" charset="0"/>
                            <a:ea typeface="Cambria Math" panose="02040503050406030204" pitchFamily="18" charset="0"/>
                          </a:rPr>
                          <m:t>×</m:t>
                        </m:r>
                        <m:r>
                          <a:rPr lang="en-US" altLang="ko-KR" sz="1800" i="1">
                            <a:latin typeface="Cambria Math" panose="02040503050406030204" pitchFamily="18" charset="0"/>
                          </a:rPr>
                          <m:t>𝑃</m:t>
                        </m:r>
                        <m:d>
                          <m:dPr>
                            <m:ctrlPr>
                              <a:rPr lang="en-US" altLang="ko-KR" sz="1800" i="1">
                                <a:latin typeface="Cambria Math" panose="02040503050406030204" pitchFamily="18" charset="0"/>
                              </a:rPr>
                            </m:ctrlPr>
                          </m:dPr>
                          <m:e>
                            <m:sSub>
                              <m:sSubPr>
                                <m:ctrlPr>
                                  <a:rPr lang="en-US" altLang="ko-KR" sz="1800" i="1">
                                    <a:latin typeface="Cambria Math" panose="02040503050406030204" pitchFamily="18" charset="0"/>
                                  </a:rPr>
                                </m:ctrlPr>
                              </m:sSubPr>
                              <m:e>
                                <m:r>
                                  <a:rPr lang="en-US" altLang="ko-KR" sz="1800" i="1">
                                    <a:latin typeface="Cambria Math" panose="02040503050406030204" pitchFamily="18" charset="0"/>
                                  </a:rPr>
                                  <m:t>𝐹</m:t>
                                </m:r>
                              </m:e>
                              <m:sub>
                                <m:r>
                                  <a:rPr lang="en-US" altLang="ko-KR" sz="1800" i="1">
                                    <a:latin typeface="Cambria Math" panose="02040503050406030204" pitchFamily="18" charset="0"/>
                                  </a:rPr>
                                  <m:t>𝑁</m:t>
                                </m:r>
                              </m:sub>
                            </m:sSub>
                          </m:e>
                          <m:e>
                            <m:sSub>
                              <m:sSubPr>
                                <m:ctrlPr>
                                  <a:rPr lang="en-US" altLang="ko-KR" sz="1800" i="1">
                                    <a:latin typeface="Cambria Math" panose="02040503050406030204" pitchFamily="18" charset="0"/>
                                  </a:rPr>
                                </m:ctrlPr>
                              </m:sSubPr>
                              <m:e>
                                <m:r>
                                  <a:rPr lang="en-US" altLang="ko-KR" sz="1800" i="1">
                                    <a:latin typeface="Cambria Math" panose="02040503050406030204" pitchFamily="18" charset="0"/>
                                  </a:rPr>
                                  <m:t>𝐹</m:t>
                                </m:r>
                              </m:e>
                              <m:sub>
                                <m:r>
                                  <a:rPr lang="en-US" altLang="ko-KR" sz="1800" i="1">
                                    <a:latin typeface="Cambria Math" panose="02040503050406030204" pitchFamily="18" charset="0"/>
                                  </a:rPr>
                                  <m:t>𝑁</m:t>
                                </m:r>
                                <m:r>
                                  <a:rPr lang="en-US" altLang="ko-KR" sz="1800" i="1">
                                    <a:latin typeface="Cambria Math" panose="02040503050406030204" pitchFamily="18" charset="0"/>
                                  </a:rPr>
                                  <m:t>−1</m:t>
                                </m:r>
                              </m:sub>
                            </m:sSub>
                            <m:r>
                              <a:rPr lang="en-US" altLang="ko-KR" sz="1800" b="0" i="1" smtClean="0">
                                <a:latin typeface="Cambria Math" panose="02040503050406030204" pitchFamily="18" charset="0"/>
                              </a:rPr>
                              <m:t>|</m:t>
                            </m:r>
                            <m:r>
                              <a:rPr lang="en-US" altLang="ko-KR" sz="1800" b="0" i="1" smtClean="0">
                                <a:latin typeface="Cambria Math" panose="02040503050406030204" pitchFamily="18" charset="0"/>
                              </a:rPr>
                              <m:t>𝐶𝐷</m:t>
                            </m:r>
                          </m:e>
                        </m:d>
                        <m:r>
                          <a:rPr lang="en-US" altLang="ko-KR" sz="1800" b="0" i="1" smtClean="0">
                            <a:latin typeface="Cambria Math" panose="02040503050406030204" pitchFamily="18" charset="0"/>
                          </a:rPr>
                          <m:t>+(100−</m:t>
                        </m:r>
                        <m:r>
                          <a:rPr lang="en-US" altLang="ko-KR" sz="1800" b="0" i="1" smtClean="0">
                            <a:latin typeface="Cambria Math" panose="02040503050406030204" pitchFamily="18" charset="0"/>
                          </a:rPr>
                          <m:t>𝑎</m:t>
                        </m:r>
                        <m:r>
                          <a:rPr lang="en-US" altLang="ko-KR" sz="1800" b="0" i="1" smtClean="0">
                            <a:latin typeface="Cambria Math" panose="02040503050406030204" pitchFamily="18" charset="0"/>
                          </a:rPr>
                          <m:t>)×</m:t>
                        </m:r>
                        <m:r>
                          <a:rPr lang="en-US" altLang="ko-KR" sz="1800" i="1">
                            <a:latin typeface="Cambria Math" panose="02040503050406030204" pitchFamily="18" charset="0"/>
                          </a:rPr>
                          <m:t>𝑃</m:t>
                        </m:r>
                        <m:d>
                          <m:dPr>
                            <m:ctrlPr>
                              <a:rPr lang="en-US" altLang="ko-KR" sz="1800" i="1">
                                <a:latin typeface="Cambria Math" panose="02040503050406030204" pitchFamily="18" charset="0"/>
                              </a:rPr>
                            </m:ctrlPr>
                          </m:dPr>
                          <m:e>
                            <m:sSub>
                              <m:sSubPr>
                                <m:ctrlPr>
                                  <a:rPr lang="en-US" altLang="ko-KR" sz="1800" i="1">
                                    <a:latin typeface="Cambria Math" panose="02040503050406030204" pitchFamily="18" charset="0"/>
                                  </a:rPr>
                                </m:ctrlPr>
                              </m:sSubPr>
                              <m:e>
                                <m:r>
                                  <a:rPr lang="en-US" altLang="ko-KR" sz="1800" i="1">
                                    <a:latin typeface="Cambria Math" panose="02040503050406030204" pitchFamily="18" charset="0"/>
                                  </a:rPr>
                                  <m:t>𝐹</m:t>
                                </m:r>
                              </m:e>
                              <m:sub>
                                <m:r>
                                  <a:rPr lang="en-US" altLang="ko-KR" sz="1800" i="1">
                                    <a:latin typeface="Cambria Math" panose="02040503050406030204" pitchFamily="18" charset="0"/>
                                  </a:rPr>
                                  <m:t>𝑁</m:t>
                                </m:r>
                              </m:sub>
                            </m:sSub>
                          </m:e>
                          <m:e>
                            <m:sSub>
                              <m:sSubPr>
                                <m:ctrlPr>
                                  <a:rPr lang="en-US" altLang="ko-KR" sz="1800" i="1">
                                    <a:latin typeface="Cambria Math" panose="02040503050406030204" pitchFamily="18" charset="0"/>
                                  </a:rPr>
                                </m:ctrlPr>
                              </m:sSubPr>
                              <m:e>
                                <m:r>
                                  <a:rPr lang="en-US" altLang="ko-KR" sz="1800" i="1">
                                    <a:latin typeface="Cambria Math" panose="02040503050406030204" pitchFamily="18" charset="0"/>
                                  </a:rPr>
                                  <m:t>𝐹</m:t>
                                </m:r>
                              </m:e>
                              <m:sub>
                                <m:r>
                                  <a:rPr lang="en-US" altLang="ko-KR" sz="1800" i="1">
                                    <a:latin typeface="Cambria Math" panose="02040503050406030204" pitchFamily="18" charset="0"/>
                                  </a:rPr>
                                  <m:t>𝑁</m:t>
                                </m:r>
                                <m:r>
                                  <a:rPr lang="en-US" altLang="ko-KR" sz="1800" i="1">
                                    <a:latin typeface="Cambria Math" panose="02040503050406030204" pitchFamily="18" charset="0"/>
                                  </a:rPr>
                                  <m:t>−1</m:t>
                                </m:r>
                              </m:sub>
                            </m:sSub>
                            <m:r>
                              <a:rPr lang="en-US" altLang="ko-KR" sz="1800" i="1">
                                <a:latin typeface="Cambria Math" panose="02040503050406030204" pitchFamily="18" charset="0"/>
                              </a:rPr>
                              <m:t>|</m:t>
                            </m:r>
                            <m:r>
                              <a:rPr lang="en-US" altLang="ko-KR" sz="1800" b="0" i="1" smtClean="0">
                                <a:latin typeface="Cambria Math" panose="02040503050406030204" pitchFamily="18" charset="0"/>
                              </a:rPr>
                              <m:t>𝑍</m:t>
                            </m:r>
                            <m:r>
                              <a:rPr lang="en-US" altLang="ko-KR" sz="1800" i="1">
                                <a:latin typeface="Cambria Math" panose="02040503050406030204" pitchFamily="18" charset="0"/>
                              </a:rPr>
                              <m:t>𝐷</m:t>
                            </m:r>
                          </m:e>
                        </m:d>
                      </m:num>
                      <m:den>
                        <m:r>
                          <a:rPr lang="en-US" altLang="ko-KR" sz="1800" b="0" i="1" smtClean="0">
                            <a:latin typeface="Cambria Math" panose="02040503050406030204" pitchFamily="18" charset="0"/>
                          </a:rPr>
                          <m:t>100</m:t>
                        </m:r>
                      </m:den>
                    </m:f>
                  </m:oMath>
                </a14:m>
                <a:r>
                  <a:rPr lang="en-US" altLang="ko-KR" sz="1800" dirty="0"/>
                  <a:t>, the conditional probability </a:t>
                </a:r>
                <a14:m>
                  <m:oMath xmlns:m="http://schemas.openxmlformats.org/officeDocument/2006/math">
                    <m:r>
                      <a:rPr lang="en-US" altLang="ko-KR" sz="1800" i="1">
                        <a:latin typeface="Cambria Math" panose="02040503050406030204" pitchFamily="18" charset="0"/>
                      </a:rPr>
                      <m:t>𝑃</m:t>
                    </m:r>
                    <m:d>
                      <m:dPr>
                        <m:ctrlPr>
                          <a:rPr lang="en-US" altLang="ko-KR" sz="1800" i="1">
                            <a:latin typeface="Cambria Math" panose="02040503050406030204" pitchFamily="18" charset="0"/>
                          </a:rPr>
                        </m:ctrlPr>
                      </m:dPr>
                      <m:e>
                        <m:sSub>
                          <m:sSubPr>
                            <m:ctrlPr>
                              <a:rPr lang="en-US" altLang="ko-KR" sz="1800" i="1">
                                <a:latin typeface="Cambria Math" panose="02040503050406030204" pitchFamily="18" charset="0"/>
                              </a:rPr>
                            </m:ctrlPr>
                          </m:sSubPr>
                          <m:e>
                            <m:r>
                              <a:rPr lang="en-US" altLang="ko-KR" sz="1800" i="1">
                                <a:latin typeface="Cambria Math" panose="02040503050406030204" pitchFamily="18" charset="0"/>
                              </a:rPr>
                              <m:t>𝐹</m:t>
                            </m:r>
                          </m:e>
                          <m:sub>
                            <m:r>
                              <a:rPr lang="en-US" altLang="ko-KR" sz="1800" i="1">
                                <a:latin typeface="Cambria Math" panose="02040503050406030204" pitchFamily="18" charset="0"/>
                              </a:rPr>
                              <m:t>𝑁</m:t>
                            </m:r>
                          </m:sub>
                        </m:sSub>
                      </m:e>
                      <m:e>
                        <m:sSub>
                          <m:sSubPr>
                            <m:ctrlPr>
                              <a:rPr lang="en-US" altLang="ko-KR" sz="1800" i="1">
                                <a:latin typeface="Cambria Math" panose="02040503050406030204" pitchFamily="18" charset="0"/>
                              </a:rPr>
                            </m:ctrlPr>
                          </m:sSubPr>
                          <m:e>
                            <m:r>
                              <a:rPr lang="en-US" altLang="ko-KR" sz="1800" i="1">
                                <a:latin typeface="Cambria Math" panose="02040503050406030204" pitchFamily="18" charset="0"/>
                              </a:rPr>
                              <m:t>𝐹</m:t>
                            </m:r>
                          </m:e>
                          <m:sub>
                            <m:r>
                              <a:rPr lang="en-US" altLang="ko-KR" sz="1800" i="1">
                                <a:latin typeface="Cambria Math" panose="02040503050406030204" pitchFamily="18" charset="0"/>
                              </a:rPr>
                              <m:t>𝑁</m:t>
                            </m:r>
                            <m:r>
                              <a:rPr lang="en-US" altLang="ko-KR" sz="1800" i="1">
                                <a:latin typeface="Cambria Math" panose="02040503050406030204" pitchFamily="18" charset="0"/>
                              </a:rPr>
                              <m:t>−1</m:t>
                            </m:r>
                          </m:sub>
                        </m:sSub>
                      </m:e>
                    </m:d>
                  </m:oMath>
                </a14:m>
                <a:r>
                  <a:rPr lang="en-US" altLang="ko-KR" sz="1800" dirty="0"/>
                  <a:t> that a human error occurs in the current task given a human error in the preceding task can be rearranged as follows.</a:t>
                </a:r>
              </a:p>
              <a:p>
                <a:pPr lvl="3"/>
                <a:endParaRPr lang="en-US" altLang="ko-KR" sz="1400" dirty="0"/>
              </a:p>
              <a:p>
                <a:pPr lvl="3"/>
                <a:endParaRPr lang="en-US" altLang="ko-KR" sz="1400" dirty="0"/>
              </a:p>
              <a:p>
                <a:pPr lvl="3"/>
                <a:endParaRPr lang="en-US" altLang="ko-KR" sz="1400" dirty="0"/>
              </a:p>
              <a:p>
                <a:pPr lvl="3"/>
                <a:endParaRPr lang="ko-KR" altLang="en-US" sz="1400" dirty="0"/>
              </a:p>
              <a:p>
                <a:pPr lvl="1"/>
                <a:r>
                  <a:rPr lang="en-US" altLang="ko-KR" sz="1800" dirty="0"/>
                  <a:t>Since</a:t>
                </a:r>
                <a:r>
                  <a:rPr lang="ko-KR" altLang="en-US" sz="1800" dirty="0"/>
                  <a:t> </a:t>
                </a:r>
                <a14:m>
                  <m:oMath xmlns:m="http://schemas.openxmlformats.org/officeDocument/2006/math">
                    <m:r>
                      <a:rPr lang="en-US" altLang="ko-KR" sz="1800" i="1">
                        <a:latin typeface="Cambria Math" panose="02040503050406030204" pitchFamily="18" charset="0"/>
                      </a:rPr>
                      <m:t>𝑃</m:t>
                    </m:r>
                    <m:d>
                      <m:dPr>
                        <m:ctrlPr>
                          <a:rPr lang="en-US" altLang="ko-KR" sz="1800" i="1">
                            <a:latin typeface="Cambria Math" panose="02040503050406030204" pitchFamily="18" charset="0"/>
                          </a:rPr>
                        </m:ctrlPr>
                      </m:dPr>
                      <m:e>
                        <m:sSub>
                          <m:sSubPr>
                            <m:ctrlPr>
                              <a:rPr lang="en-US" altLang="ko-KR" sz="1800" i="1">
                                <a:latin typeface="Cambria Math" panose="02040503050406030204" pitchFamily="18" charset="0"/>
                              </a:rPr>
                            </m:ctrlPr>
                          </m:sSubPr>
                          <m:e>
                            <m:r>
                              <a:rPr lang="en-US" altLang="ko-KR" sz="1800" i="1">
                                <a:latin typeface="Cambria Math" panose="02040503050406030204" pitchFamily="18" charset="0"/>
                              </a:rPr>
                              <m:t>𝐹</m:t>
                            </m:r>
                          </m:e>
                          <m:sub>
                            <m:r>
                              <a:rPr lang="en-US" altLang="ko-KR" sz="1800" i="1">
                                <a:latin typeface="Cambria Math" panose="02040503050406030204" pitchFamily="18" charset="0"/>
                              </a:rPr>
                              <m:t>𝑁</m:t>
                            </m:r>
                          </m:sub>
                        </m:sSub>
                      </m:e>
                      <m:e>
                        <m:sSub>
                          <m:sSubPr>
                            <m:ctrlPr>
                              <a:rPr lang="en-US" altLang="ko-KR" sz="1800" i="1">
                                <a:latin typeface="Cambria Math" panose="02040503050406030204" pitchFamily="18" charset="0"/>
                              </a:rPr>
                            </m:ctrlPr>
                          </m:sSubPr>
                          <m:e>
                            <m:r>
                              <a:rPr lang="en-US" altLang="ko-KR" sz="1800" i="1">
                                <a:latin typeface="Cambria Math" panose="02040503050406030204" pitchFamily="18" charset="0"/>
                              </a:rPr>
                              <m:t>𝐹</m:t>
                            </m:r>
                          </m:e>
                          <m:sub>
                            <m:r>
                              <a:rPr lang="en-US" altLang="ko-KR" sz="1800" i="1">
                                <a:latin typeface="Cambria Math" panose="02040503050406030204" pitchFamily="18" charset="0"/>
                              </a:rPr>
                              <m:t>𝑁</m:t>
                            </m:r>
                            <m:r>
                              <a:rPr lang="en-US" altLang="ko-KR" sz="1800" i="1">
                                <a:latin typeface="Cambria Math" panose="02040503050406030204" pitchFamily="18" charset="0"/>
                              </a:rPr>
                              <m:t>−1</m:t>
                            </m:r>
                          </m:sub>
                        </m:sSub>
                        <m:r>
                          <a:rPr lang="en-US" altLang="ko-KR" sz="1800" i="1">
                            <a:latin typeface="Cambria Math" panose="02040503050406030204" pitchFamily="18" charset="0"/>
                          </a:rPr>
                          <m:t>|</m:t>
                        </m:r>
                        <m:r>
                          <a:rPr lang="en-US" altLang="ko-KR" sz="1800" i="1">
                            <a:latin typeface="Cambria Math" panose="02040503050406030204" pitchFamily="18" charset="0"/>
                          </a:rPr>
                          <m:t>𝐶𝐷</m:t>
                        </m:r>
                      </m:e>
                    </m:d>
                    <m:r>
                      <a:rPr lang="en-US" altLang="ko-KR" sz="1800" b="0" i="1" smtClean="0">
                        <a:latin typeface="Cambria Math" panose="02040503050406030204" pitchFamily="18" charset="0"/>
                      </a:rPr>
                      <m:t>=1</m:t>
                    </m:r>
                  </m:oMath>
                </a14:m>
                <a:r>
                  <a:rPr lang="en-US" altLang="ko-KR" sz="1800" dirty="0"/>
                  <a:t>, </a:t>
                </a:r>
                <a14:m>
                  <m:oMath xmlns:m="http://schemas.openxmlformats.org/officeDocument/2006/math">
                    <m:r>
                      <a:rPr lang="en-US" altLang="ko-KR" sz="1800" i="1">
                        <a:latin typeface="Cambria Math" panose="02040503050406030204" pitchFamily="18" charset="0"/>
                      </a:rPr>
                      <m:t>𝑃</m:t>
                    </m:r>
                    <m:d>
                      <m:dPr>
                        <m:ctrlPr>
                          <a:rPr lang="en-US" altLang="ko-KR" sz="1800" i="1">
                            <a:latin typeface="Cambria Math" panose="02040503050406030204" pitchFamily="18" charset="0"/>
                          </a:rPr>
                        </m:ctrlPr>
                      </m:dPr>
                      <m:e>
                        <m:sSub>
                          <m:sSubPr>
                            <m:ctrlPr>
                              <a:rPr lang="en-US" altLang="ko-KR" sz="1800" i="1">
                                <a:latin typeface="Cambria Math" panose="02040503050406030204" pitchFamily="18" charset="0"/>
                              </a:rPr>
                            </m:ctrlPr>
                          </m:sSubPr>
                          <m:e>
                            <m:r>
                              <a:rPr lang="en-US" altLang="ko-KR" sz="1800" i="1">
                                <a:latin typeface="Cambria Math" panose="02040503050406030204" pitchFamily="18" charset="0"/>
                              </a:rPr>
                              <m:t>𝐹</m:t>
                            </m:r>
                          </m:e>
                          <m:sub>
                            <m:r>
                              <a:rPr lang="en-US" altLang="ko-KR" sz="1800" i="1">
                                <a:latin typeface="Cambria Math" panose="02040503050406030204" pitchFamily="18" charset="0"/>
                              </a:rPr>
                              <m:t>𝑁</m:t>
                            </m:r>
                          </m:sub>
                        </m:sSub>
                      </m:e>
                      <m:e>
                        <m:sSub>
                          <m:sSubPr>
                            <m:ctrlPr>
                              <a:rPr lang="en-US" altLang="ko-KR" sz="1800" i="1">
                                <a:latin typeface="Cambria Math" panose="02040503050406030204" pitchFamily="18" charset="0"/>
                              </a:rPr>
                            </m:ctrlPr>
                          </m:sSubPr>
                          <m:e>
                            <m:r>
                              <a:rPr lang="en-US" altLang="ko-KR" sz="1800" i="1">
                                <a:latin typeface="Cambria Math" panose="02040503050406030204" pitchFamily="18" charset="0"/>
                              </a:rPr>
                              <m:t>𝐹</m:t>
                            </m:r>
                          </m:e>
                          <m:sub>
                            <m:r>
                              <a:rPr lang="en-US" altLang="ko-KR" sz="1800" i="1">
                                <a:latin typeface="Cambria Math" panose="02040503050406030204" pitchFamily="18" charset="0"/>
                              </a:rPr>
                              <m:t>𝑁</m:t>
                            </m:r>
                            <m:r>
                              <a:rPr lang="en-US" altLang="ko-KR" sz="1800" i="1">
                                <a:latin typeface="Cambria Math" panose="02040503050406030204" pitchFamily="18" charset="0"/>
                              </a:rPr>
                              <m:t>−1</m:t>
                            </m:r>
                          </m:sub>
                        </m:sSub>
                        <m:r>
                          <a:rPr lang="en-US" altLang="ko-KR" sz="1800" i="1">
                            <a:latin typeface="Cambria Math" panose="02040503050406030204" pitchFamily="18" charset="0"/>
                          </a:rPr>
                          <m:t>|</m:t>
                        </m:r>
                        <m:r>
                          <a:rPr lang="en-US" altLang="ko-KR" sz="1800" b="0" i="1" smtClean="0">
                            <a:latin typeface="Cambria Math" panose="02040503050406030204" pitchFamily="18" charset="0"/>
                          </a:rPr>
                          <m:t>𝑍</m:t>
                        </m:r>
                        <m:r>
                          <a:rPr lang="en-US" altLang="ko-KR" sz="1800" i="1">
                            <a:latin typeface="Cambria Math" panose="02040503050406030204" pitchFamily="18" charset="0"/>
                          </a:rPr>
                          <m:t>𝐷</m:t>
                        </m:r>
                      </m:e>
                    </m:d>
                    <m:r>
                      <a:rPr lang="en-US" altLang="ko-KR" sz="1800" b="0" i="1" smtClean="0">
                        <a:latin typeface="Cambria Math" panose="02040503050406030204" pitchFamily="18" charset="0"/>
                      </a:rPr>
                      <m:t>=</m:t>
                    </m:r>
                    <m:r>
                      <a:rPr lang="en-US" altLang="ko-KR" sz="1800" b="0" i="1" smtClean="0">
                        <a:latin typeface="Cambria Math" panose="02040503050406030204" pitchFamily="18" charset="0"/>
                      </a:rPr>
                      <m:t>𝑘</m:t>
                    </m:r>
                  </m:oMath>
                </a14:m>
                <a:endParaRPr lang="en-US" altLang="ko-KR" sz="1800" dirty="0">
                  <a:latin typeface="Times New Roman" panose="02020603050405020304" pitchFamily="18" charset="0"/>
                  <a:ea typeface="맑은 고딕" panose="020B0503020000020004" pitchFamily="50" charset="-127"/>
                  <a:cs typeface="Times New Roman" panose="02020603050405020304" pitchFamily="18" charset="0"/>
                </a:endParaRPr>
              </a:p>
            </p:txBody>
          </p:sp>
        </mc:Choice>
        <mc:Fallback xmlns="">
          <p:sp>
            <p:nvSpPr>
              <p:cNvPr id="3" name="내용 개체 틀 2">
                <a:extLst>
                  <a:ext uri="{FF2B5EF4-FFF2-40B4-BE49-F238E27FC236}">
                    <a16:creationId xmlns:a16="http://schemas.microsoft.com/office/drawing/2014/main" id="{839CD874-49DC-44EB-D0ED-EBA7E1435782}"/>
                  </a:ext>
                </a:extLst>
              </p:cNvPr>
              <p:cNvSpPr>
                <a:spLocks noGrp="1" noRot="1" noChangeAspect="1" noMove="1" noResize="1" noEditPoints="1" noAdjustHandles="1" noChangeArrowheads="1" noChangeShapeType="1" noTextEdit="1"/>
              </p:cNvSpPr>
              <p:nvPr>
                <p:ph idx="1"/>
              </p:nvPr>
            </p:nvSpPr>
            <p:spPr>
              <a:blipFill>
                <a:blip r:embed="rId3"/>
                <a:stretch>
                  <a:fillRect l="-317" t="-692"/>
                </a:stretch>
              </a:blipFill>
            </p:spPr>
            <p:txBody>
              <a:bodyPr/>
              <a:lstStyle/>
              <a:p>
                <a:r>
                  <a:rPr lang="ko-KR" altLang="en-US">
                    <a:noFill/>
                  </a:rPr>
                  <a:t> </a:t>
                </a:r>
              </a:p>
            </p:txBody>
          </p:sp>
        </mc:Fallback>
      </mc:AlternateContent>
      <p:sp>
        <p:nvSpPr>
          <p:cNvPr id="4" name="슬라이드 번호 개체 틀 3">
            <a:extLst>
              <a:ext uri="{FF2B5EF4-FFF2-40B4-BE49-F238E27FC236}">
                <a16:creationId xmlns:a16="http://schemas.microsoft.com/office/drawing/2014/main" id="{712D7BAD-CBC1-9348-A328-15A116BBC1F1}"/>
              </a:ext>
            </a:extLst>
          </p:cNvPr>
          <p:cNvSpPr>
            <a:spLocks noGrp="1"/>
          </p:cNvSpPr>
          <p:nvPr>
            <p:ph type="sldNum" sz="quarter" idx="12"/>
          </p:nvPr>
        </p:nvSpPr>
        <p:spPr/>
        <p:txBody>
          <a:bodyPr/>
          <a:lstStyle/>
          <a:p>
            <a:fld id="{519954A3-9DFD-4C44-94BA-B95130A3BA1C}" type="slidenum">
              <a:rPr lang="en-US" smtClean="0"/>
              <a:t>9</a:t>
            </a:fld>
            <a:endParaRPr lang="en-US" dirty="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A4EBCC6D-1D0E-4D85-9F28-DF9A7AD243EA}"/>
                  </a:ext>
                </a:extLst>
              </p:cNvPr>
              <p:cNvSpPr txBox="1"/>
              <p:nvPr/>
            </p:nvSpPr>
            <p:spPr>
              <a:xfrm>
                <a:off x="2117076" y="2877687"/>
                <a:ext cx="8123827" cy="5866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ko-KR" i="1" smtClean="0">
                          <a:latin typeface="Cambria Math" panose="02040503050406030204" pitchFamily="18" charset="0"/>
                        </a:rPr>
                        <m:t>𝑃</m:t>
                      </m:r>
                      <m:d>
                        <m:dPr>
                          <m:ctrlPr>
                            <a:rPr lang="en-US" altLang="ko-KR" i="1">
                              <a:latin typeface="Cambria Math" panose="02040503050406030204" pitchFamily="18" charset="0"/>
                            </a:rPr>
                          </m:ctrlPr>
                        </m:dPr>
                        <m:e>
                          <m:sSub>
                            <m:sSubPr>
                              <m:ctrlPr>
                                <a:rPr lang="en-US" altLang="ko-KR" i="1">
                                  <a:latin typeface="Cambria Math" panose="02040503050406030204" pitchFamily="18" charset="0"/>
                                </a:rPr>
                              </m:ctrlPr>
                            </m:sSubPr>
                            <m:e>
                              <m:r>
                                <a:rPr lang="en-US" altLang="ko-KR" i="1">
                                  <a:latin typeface="Cambria Math" panose="02040503050406030204" pitchFamily="18" charset="0"/>
                                </a:rPr>
                                <m:t>𝐹</m:t>
                              </m:r>
                            </m:e>
                            <m:sub>
                              <m:r>
                                <a:rPr lang="en-US" altLang="ko-KR" i="1">
                                  <a:latin typeface="Cambria Math" panose="02040503050406030204" pitchFamily="18" charset="0"/>
                                </a:rPr>
                                <m:t>𝑁</m:t>
                              </m:r>
                            </m:sub>
                          </m:sSub>
                        </m:e>
                        <m:e>
                          <m:sSub>
                            <m:sSubPr>
                              <m:ctrlPr>
                                <a:rPr lang="en-US" altLang="ko-KR" i="1">
                                  <a:latin typeface="Cambria Math" panose="02040503050406030204" pitchFamily="18" charset="0"/>
                                </a:rPr>
                              </m:ctrlPr>
                            </m:sSubPr>
                            <m:e>
                              <m:r>
                                <a:rPr lang="en-US" altLang="ko-KR" i="1">
                                  <a:latin typeface="Cambria Math" panose="02040503050406030204" pitchFamily="18" charset="0"/>
                                </a:rPr>
                                <m:t>𝐹</m:t>
                              </m:r>
                            </m:e>
                            <m:sub>
                              <m:r>
                                <a:rPr lang="en-US" altLang="ko-KR" i="1">
                                  <a:latin typeface="Cambria Math" panose="02040503050406030204" pitchFamily="18" charset="0"/>
                                </a:rPr>
                                <m:t>𝑁</m:t>
                              </m:r>
                              <m:r>
                                <a:rPr lang="en-US" altLang="ko-KR" i="1">
                                  <a:latin typeface="Cambria Math" panose="02040503050406030204" pitchFamily="18" charset="0"/>
                                </a:rPr>
                                <m:t>−1</m:t>
                              </m:r>
                            </m:sub>
                          </m:sSub>
                        </m:e>
                      </m:d>
                      <m:r>
                        <a:rPr lang="en-US" altLang="ko-KR" b="0" i="1" smtClean="0">
                          <a:latin typeface="Cambria Math" panose="02040503050406030204" pitchFamily="18" charset="0"/>
                        </a:rPr>
                        <m:t>=</m:t>
                      </m:r>
                      <m:f>
                        <m:fPr>
                          <m:ctrlPr>
                            <a:rPr lang="en-US" altLang="ko-KR" i="1">
                              <a:latin typeface="Cambria Math" panose="02040503050406030204" pitchFamily="18" charset="0"/>
                            </a:rPr>
                          </m:ctrlPr>
                        </m:fPr>
                        <m:num>
                          <m:r>
                            <a:rPr lang="en-US" altLang="ko-KR" i="1">
                              <a:latin typeface="Cambria Math" panose="02040503050406030204" pitchFamily="18" charset="0"/>
                            </a:rPr>
                            <m:t>𝑃</m:t>
                          </m:r>
                          <m:r>
                            <a:rPr lang="en-US" altLang="ko-KR" i="1">
                              <a:latin typeface="Cambria Math" panose="02040503050406030204" pitchFamily="18" charset="0"/>
                            </a:rPr>
                            <m:t>(</m:t>
                          </m:r>
                          <m:sSub>
                            <m:sSubPr>
                              <m:ctrlPr>
                                <a:rPr lang="en-US" altLang="ko-KR" i="1">
                                  <a:latin typeface="Cambria Math" panose="02040503050406030204" pitchFamily="18" charset="0"/>
                                </a:rPr>
                              </m:ctrlPr>
                            </m:sSubPr>
                            <m:e>
                              <m:r>
                                <a:rPr lang="en-US" altLang="ko-KR" i="1">
                                  <a:latin typeface="Cambria Math" panose="02040503050406030204" pitchFamily="18" charset="0"/>
                                </a:rPr>
                                <m:t>𝐹</m:t>
                              </m:r>
                            </m:e>
                            <m:sub>
                              <m:r>
                                <a:rPr lang="en-US" altLang="ko-KR" i="1">
                                  <a:latin typeface="Cambria Math" panose="02040503050406030204" pitchFamily="18" charset="0"/>
                                </a:rPr>
                                <m:t>𝑁</m:t>
                              </m:r>
                            </m:sub>
                          </m:sSub>
                          <m:r>
                            <a:rPr lang="en-US" altLang="ko-KR" i="1">
                              <a:latin typeface="Cambria Math" panose="02040503050406030204" pitchFamily="18" charset="0"/>
                              <a:ea typeface="Cambria Math" panose="02040503050406030204" pitchFamily="18" charset="0"/>
                            </a:rPr>
                            <m:t>∩</m:t>
                          </m:r>
                          <m:sSub>
                            <m:sSubPr>
                              <m:ctrlPr>
                                <a:rPr lang="en-US" altLang="ko-KR" i="1">
                                  <a:latin typeface="Cambria Math" panose="02040503050406030204" pitchFamily="18" charset="0"/>
                                  <a:ea typeface="Cambria Math" panose="02040503050406030204" pitchFamily="18" charset="0"/>
                                </a:rPr>
                              </m:ctrlPr>
                            </m:sSubPr>
                            <m:e>
                              <m:r>
                                <a:rPr lang="en-US" altLang="ko-KR" i="1">
                                  <a:latin typeface="Cambria Math" panose="02040503050406030204" pitchFamily="18" charset="0"/>
                                  <a:ea typeface="Cambria Math" panose="02040503050406030204" pitchFamily="18" charset="0"/>
                                </a:rPr>
                                <m:t>𝐹</m:t>
                              </m:r>
                            </m:e>
                            <m:sub>
                              <m:r>
                                <a:rPr lang="en-US" altLang="ko-KR" i="1">
                                  <a:latin typeface="Cambria Math" panose="02040503050406030204" pitchFamily="18" charset="0"/>
                                  <a:ea typeface="Cambria Math" panose="02040503050406030204" pitchFamily="18" charset="0"/>
                                </a:rPr>
                                <m:t>𝑁</m:t>
                              </m:r>
                              <m:r>
                                <a:rPr lang="en-US" altLang="ko-KR" i="1">
                                  <a:latin typeface="Cambria Math" panose="02040503050406030204" pitchFamily="18" charset="0"/>
                                  <a:ea typeface="Cambria Math" panose="02040503050406030204" pitchFamily="18" charset="0"/>
                                </a:rPr>
                                <m:t>−1</m:t>
                              </m:r>
                            </m:sub>
                          </m:sSub>
                          <m:r>
                            <a:rPr lang="en-US" altLang="ko-KR" i="1">
                              <a:latin typeface="Cambria Math" panose="02040503050406030204" pitchFamily="18" charset="0"/>
                            </a:rPr>
                            <m:t>)</m:t>
                          </m:r>
                        </m:num>
                        <m:den>
                          <m:r>
                            <a:rPr lang="en-US" altLang="ko-KR" i="1">
                              <a:latin typeface="Cambria Math" panose="02040503050406030204" pitchFamily="18" charset="0"/>
                            </a:rPr>
                            <m:t>𝑃</m:t>
                          </m:r>
                          <m:r>
                            <a:rPr lang="en-US" altLang="ko-KR" i="1">
                              <a:latin typeface="Cambria Math" panose="02040503050406030204" pitchFamily="18" charset="0"/>
                            </a:rPr>
                            <m:t>(</m:t>
                          </m:r>
                          <m:sSub>
                            <m:sSubPr>
                              <m:ctrlPr>
                                <a:rPr lang="en-US" altLang="ko-KR" i="1">
                                  <a:latin typeface="Cambria Math" panose="02040503050406030204" pitchFamily="18" charset="0"/>
                                </a:rPr>
                              </m:ctrlPr>
                            </m:sSubPr>
                            <m:e>
                              <m:r>
                                <a:rPr lang="en-US" altLang="ko-KR" i="1">
                                  <a:latin typeface="Cambria Math" panose="02040503050406030204" pitchFamily="18" charset="0"/>
                                </a:rPr>
                                <m:t>𝐹</m:t>
                              </m:r>
                            </m:e>
                            <m:sub>
                              <m:r>
                                <a:rPr lang="en-US" altLang="ko-KR" i="1">
                                  <a:latin typeface="Cambria Math" panose="02040503050406030204" pitchFamily="18" charset="0"/>
                                </a:rPr>
                                <m:t>𝑁</m:t>
                              </m:r>
                              <m:r>
                                <a:rPr lang="en-US" altLang="ko-KR" i="1">
                                  <a:latin typeface="Cambria Math" panose="02040503050406030204" pitchFamily="18" charset="0"/>
                                </a:rPr>
                                <m:t>−1</m:t>
                              </m:r>
                            </m:sub>
                          </m:sSub>
                          <m:r>
                            <a:rPr lang="en-US" altLang="ko-KR" i="1">
                              <a:latin typeface="Cambria Math" panose="02040503050406030204" pitchFamily="18" charset="0"/>
                            </a:rPr>
                            <m:t>)</m:t>
                          </m:r>
                        </m:den>
                      </m:f>
                      <m:r>
                        <a:rPr lang="en-US" altLang="ko-KR" b="0" i="1" smtClean="0">
                          <a:latin typeface="Cambria Math" panose="02040503050406030204" pitchFamily="18" charset="0"/>
                        </a:rPr>
                        <m:t>=</m:t>
                      </m:r>
                      <m:f>
                        <m:fPr>
                          <m:ctrlPr>
                            <a:rPr lang="en-US" altLang="ko-KR" i="1">
                              <a:latin typeface="Cambria Math" panose="02040503050406030204" pitchFamily="18" charset="0"/>
                            </a:rPr>
                          </m:ctrlPr>
                        </m:fPr>
                        <m:num>
                          <m:r>
                            <a:rPr lang="en-US" altLang="ko-KR" i="1">
                              <a:latin typeface="Cambria Math" panose="02040503050406030204" pitchFamily="18" charset="0"/>
                            </a:rPr>
                            <m:t>𝑎</m:t>
                          </m:r>
                          <m:r>
                            <a:rPr lang="en-US" altLang="ko-KR" i="1">
                              <a:latin typeface="Cambria Math" panose="02040503050406030204" pitchFamily="18" charset="0"/>
                              <a:ea typeface="Cambria Math" panose="02040503050406030204" pitchFamily="18" charset="0"/>
                            </a:rPr>
                            <m:t>×</m:t>
                          </m:r>
                          <m:r>
                            <a:rPr lang="en-US" altLang="ko-KR" i="1">
                              <a:latin typeface="Cambria Math" panose="02040503050406030204" pitchFamily="18" charset="0"/>
                            </a:rPr>
                            <m:t>𝑃</m:t>
                          </m:r>
                          <m:d>
                            <m:dPr>
                              <m:ctrlPr>
                                <a:rPr lang="en-US" altLang="ko-KR" i="1">
                                  <a:latin typeface="Cambria Math" panose="02040503050406030204" pitchFamily="18" charset="0"/>
                                </a:rPr>
                              </m:ctrlPr>
                            </m:dPr>
                            <m:e>
                              <m:sSub>
                                <m:sSubPr>
                                  <m:ctrlPr>
                                    <a:rPr lang="en-US" altLang="ko-KR" i="1">
                                      <a:latin typeface="Cambria Math" panose="02040503050406030204" pitchFamily="18" charset="0"/>
                                    </a:rPr>
                                  </m:ctrlPr>
                                </m:sSubPr>
                                <m:e>
                                  <m:r>
                                    <a:rPr lang="en-US" altLang="ko-KR" i="1">
                                      <a:latin typeface="Cambria Math" panose="02040503050406030204" pitchFamily="18" charset="0"/>
                                    </a:rPr>
                                    <m:t>𝐹</m:t>
                                  </m:r>
                                </m:e>
                                <m:sub>
                                  <m:r>
                                    <a:rPr lang="en-US" altLang="ko-KR" i="1">
                                      <a:latin typeface="Cambria Math" panose="02040503050406030204" pitchFamily="18" charset="0"/>
                                    </a:rPr>
                                    <m:t>𝑁</m:t>
                                  </m:r>
                                </m:sub>
                              </m:sSub>
                            </m:e>
                            <m:e>
                              <m:sSub>
                                <m:sSubPr>
                                  <m:ctrlPr>
                                    <a:rPr lang="en-US" altLang="ko-KR" i="1">
                                      <a:latin typeface="Cambria Math" panose="02040503050406030204" pitchFamily="18" charset="0"/>
                                    </a:rPr>
                                  </m:ctrlPr>
                                </m:sSubPr>
                                <m:e>
                                  <m:r>
                                    <a:rPr lang="en-US" altLang="ko-KR" i="1">
                                      <a:latin typeface="Cambria Math" panose="02040503050406030204" pitchFamily="18" charset="0"/>
                                    </a:rPr>
                                    <m:t>𝐹</m:t>
                                  </m:r>
                                </m:e>
                                <m:sub>
                                  <m:r>
                                    <a:rPr lang="en-US" altLang="ko-KR" i="1">
                                      <a:latin typeface="Cambria Math" panose="02040503050406030204" pitchFamily="18" charset="0"/>
                                    </a:rPr>
                                    <m:t>𝑁</m:t>
                                  </m:r>
                                  <m:r>
                                    <a:rPr lang="en-US" altLang="ko-KR" i="1">
                                      <a:latin typeface="Cambria Math" panose="02040503050406030204" pitchFamily="18" charset="0"/>
                                    </a:rPr>
                                    <m:t>−1</m:t>
                                  </m:r>
                                </m:sub>
                              </m:sSub>
                              <m:r>
                                <a:rPr lang="en-US" altLang="ko-KR" i="1">
                                  <a:latin typeface="Cambria Math" panose="02040503050406030204" pitchFamily="18" charset="0"/>
                                </a:rPr>
                                <m:t>|</m:t>
                              </m:r>
                              <m:r>
                                <a:rPr lang="en-US" altLang="ko-KR" i="1">
                                  <a:latin typeface="Cambria Math" panose="02040503050406030204" pitchFamily="18" charset="0"/>
                                </a:rPr>
                                <m:t>𝐶𝐷</m:t>
                              </m:r>
                            </m:e>
                          </m:d>
                          <m:r>
                            <a:rPr lang="en-US" altLang="ko-KR" i="1">
                              <a:latin typeface="Cambria Math" panose="02040503050406030204" pitchFamily="18" charset="0"/>
                            </a:rPr>
                            <m:t>+(100−</m:t>
                          </m:r>
                          <m:r>
                            <a:rPr lang="en-US" altLang="ko-KR" i="1">
                              <a:latin typeface="Cambria Math" panose="02040503050406030204" pitchFamily="18" charset="0"/>
                            </a:rPr>
                            <m:t>𝑎</m:t>
                          </m:r>
                          <m:r>
                            <a:rPr lang="en-US" altLang="ko-KR" i="1">
                              <a:latin typeface="Cambria Math" panose="02040503050406030204" pitchFamily="18" charset="0"/>
                            </a:rPr>
                            <m:t>)×</m:t>
                          </m:r>
                          <m:r>
                            <a:rPr lang="en-US" altLang="ko-KR" i="1">
                              <a:latin typeface="Cambria Math" panose="02040503050406030204" pitchFamily="18" charset="0"/>
                            </a:rPr>
                            <m:t>𝑃</m:t>
                          </m:r>
                          <m:d>
                            <m:dPr>
                              <m:ctrlPr>
                                <a:rPr lang="en-US" altLang="ko-KR" i="1">
                                  <a:latin typeface="Cambria Math" panose="02040503050406030204" pitchFamily="18" charset="0"/>
                                </a:rPr>
                              </m:ctrlPr>
                            </m:dPr>
                            <m:e>
                              <m:sSub>
                                <m:sSubPr>
                                  <m:ctrlPr>
                                    <a:rPr lang="en-US" altLang="ko-KR" i="1">
                                      <a:latin typeface="Cambria Math" panose="02040503050406030204" pitchFamily="18" charset="0"/>
                                    </a:rPr>
                                  </m:ctrlPr>
                                </m:sSubPr>
                                <m:e>
                                  <m:r>
                                    <a:rPr lang="en-US" altLang="ko-KR" i="1">
                                      <a:latin typeface="Cambria Math" panose="02040503050406030204" pitchFamily="18" charset="0"/>
                                    </a:rPr>
                                    <m:t>𝐹</m:t>
                                  </m:r>
                                </m:e>
                                <m:sub>
                                  <m:r>
                                    <a:rPr lang="en-US" altLang="ko-KR" i="1">
                                      <a:latin typeface="Cambria Math" panose="02040503050406030204" pitchFamily="18" charset="0"/>
                                    </a:rPr>
                                    <m:t>𝑁</m:t>
                                  </m:r>
                                </m:sub>
                              </m:sSub>
                            </m:e>
                            <m:e>
                              <m:sSub>
                                <m:sSubPr>
                                  <m:ctrlPr>
                                    <a:rPr lang="en-US" altLang="ko-KR" i="1">
                                      <a:latin typeface="Cambria Math" panose="02040503050406030204" pitchFamily="18" charset="0"/>
                                    </a:rPr>
                                  </m:ctrlPr>
                                </m:sSubPr>
                                <m:e>
                                  <m:r>
                                    <a:rPr lang="en-US" altLang="ko-KR" i="1">
                                      <a:latin typeface="Cambria Math" panose="02040503050406030204" pitchFamily="18" charset="0"/>
                                    </a:rPr>
                                    <m:t>𝐹</m:t>
                                  </m:r>
                                </m:e>
                                <m:sub>
                                  <m:r>
                                    <a:rPr lang="en-US" altLang="ko-KR" i="1">
                                      <a:latin typeface="Cambria Math" panose="02040503050406030204" pitchFamily="18" charset="0"/>
                                    </a:rPr>
                                    <m:t>𝑁</m:t>
                                  </m:r>
                                  <m:r>
                                    <a:rPr lang="en-US" altLang="ko-KR" i="1">
                                      <a:latin typeface="Cambria Math" panose="02040503050406030204" pitchFamily="18" charset="0"/>
                                    </a:rPr>
                                    <m:t>−1</m:t>
                                  </m:r>
                                </m:sub>
                              </m:sSub>
                              <m:r>
                                <a:rPr lang="en-US" altLang="ko-KR" i="1">
                                  <a:latin typeface="Cambria Math" panose="02040503050406030204" pitchFamily="18" charset="0"/>
                                </a:rPr>
                                <m:t>|</m:t>
                              </m:r>
                              <m:r>
                                <a:rPr lang="en-US" altLang="ko-KR" i="1">
                                  <a:latin typeface="Cambria Math" panose="02040503050406030204" pitchFamily="18" charset="0"/>
                                </a:rPr>
                                <m:t>𝑍𝐷</m:t>
                              </m:r>
                            </m:e>
                          </m:d>
                        </m:num>
                        <m:den>
                          <m:r>
                            <a:rPr lang="en-US" altLang="ko-KR" i="1">
                              <a:latin typeface="Cambria Math" panose="02040503050406030204" pitchFamily="18" charset="0"/>
                            </a:rPr>
                            <m:t>100</m:t>
                          </m:r>
                        </m:den>
                      </m:f>
                    </m:oMath>
                  </m:oMathPara>
                </a14:m>
                <a:endParaRPr lang="ko-KR" altLang="en-US" dirty="0"/>
              </a:p>
            </p:txBody>
          </p:sp>
        </mc:Choice>
        <mc:Fallback xmlns="">
          <p:sp>
            <p:nvSpPr>
              <p:cNvPr id="5" name="TextBox 4">
                <a:extLst>
                  <a:ext uri="{FF2B5EF4-FFF2-40B4-BE49-F238E27FC236}">
                    <a16:creationId xmlns:a16="http://schemas.microsoft.com/office/drawing/2014/main" id="{A4EBCC6D-1D0E-4D85-9F28-DF9A7AD243EA}"/>
                  </a:ext>
                </a:extLst>
              </p:cNvPr>
              <p:cNvSpPr txBox="1">
                <a:spLocks noRot="1" noChangeAspect="1" noMove="1" noResize="1" noEditPoints="1" noAdjustHandles="1" noChangeArrowheads="1" noChangeShapeType="1" noTextEdit="1"/>
              </p:cNvSpPr>
              <p:nvPr/>
            </p:nvSpPr>
            <p:spPr>
              <a:xfrm>
                <a:off x="2117076" y="2877687"/>
                <a:ext cx="8123827" cy="586699"/>
              </a:xfrm>
              <a:prstGeom prst="rect">
                <a:avLst/>
              </a:prstGeom>
              <a:blipFill>
                <a:blip r:embed="rId4"/>
                <a:stretch>
                  <a:fillRect/>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73A3616B-F0FA-4262-944E-64A47D758F86}"/>
                  </a:ext>
                </a:extLst>
              </p:cNvPr>
              <p:cNvSpPr txBox="1"/>
              <p:nvPr/>
            </p:nvSpPr>
            <p:spPr>
              <a:xfrm>
                <a:off x="2524157" y="4651027"/>
                <a:ext cx="7143687" cy="53751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altLang="ko-KR" i="1">
                              <a:latin typeface="Cambria Math" panose="02040503050406030204" pitchFamily="18" charset="0"/>
                            </a:rPr>
                          </m:ctrlPr>
                        </m:fPr>
                        <m:num>
                          <m:r>
                            <a:rPr lang="en-US" altLang="ko-KR" i="1">
                              <a:latin typeface="Cambria Math" panose="02040503050406030204" pitchFamily="18" charset="0"/>
                            </a:rPr>
                            <m:t>𝑎</m:t>
                          </m:r>
                          <m:r>
                            <a:rPr lang="en-US" altLang="ko-KR" i="1">
                              <a:latin typeface="Cambria Math" panose="02040503050406030204" pitchFamily="18" charset="0"/>
                              <a:ea typeface="Cambria Math" panose="02040503050406030204" pitchFamily="18" charset="0"/>
                            </a:rPr>
                            <m:t>×</m:t>
                          </m:r>
                          <m:r>
                            <a:rPr lang="en-US" altLang="ko-KR" i="1">
                              <a:latin typeface="Cambria Math" panose="02040503050406030204" pitchFamily="18" charset="0"/>
                            </a:rPr>
                            <m:t>𝑃</m:t>
                          </m:r>
                          <m:d>
                            <m:dPr>
                              <m:ctrlPr>
                                <a:rPr lang="en-US" altLang="ko-KR" i="1">
                                  <a:latin typeface="Cambria Math" panose="02040503050406030204" pitchFamily="18" charset="0"/>
                                </a:rPr>
                              </m:ctrlPr>
                            </m:dPr>
                            <m:e>
                              <m:sSub>
                                <m:sSubPr>
                                  <m:ctrlPr>
                                    <a:rPr lang="en-US" altLang="ko-KR" i="1">
                                      <a:latin typeface="Cambria Math" panose="02040503050406030204" pitchFamily="18" charset="0"/>
                                    </a:rPr>
                                  </m:ctrlPr>
                                </m:sSubPr>
                                <m:e>
                                  <m:r>
                                    <a:rPr lang="en-US" altLang="ko-KR" i="1">
                                      <a:latin typeface="Cambria Math" panose="02040503050406030204" pitchFamily="18" charset="0"/>
                                    </a:rPr>
                                    <m:t>𝐹</m:t>
                                  </m:r>
                                </m:e>
                                <m:sub>
                                  <m:r>
                                    <a:rPr lang="en-US" altLang="ko-KR" i="1">
                                      <a:latin typeface="Cambria Math" panose="02040503050406030204" pitchFamily="18" charset="0"/>
                                    </a:rPr>
                                    <m:t>𝑁</m:t>
                                  </m:r>
                                </m:sub>
                              </m:sSub>
                            </m:e>
                            <m:e>
                              <m:sSub>
                                <m:sSubPr>
                                  <m:ctrlPr>
                                    <a:rPr lang="en-US" altLang="ko-KR" i="1">
                                      <a:latin typeface="Cambria Math" panose="02040503050406030204" pitchFamily="18" charset="0"/>
                                    </a:rPr>
                                  </m:ctrlPr>
                                </m:sSubPr>
                                <m:e>
                                  <m:r>
                                    <a:rPr lang="en-US" altLang="ko-KR" i="1">
                                      <a:latin typeface="Cambria Math" panose="02040503050406030204" pitchFamily="18" charset="0"/>
                                    </a:rPr>
                                    <m:t>𝐹</m:t>
                                  </m:r>
                                </m:e>
                                <m:sub>
                                  <m:r>
                                    <a:rPr lang="en-US" altLang="ko-KR" i="1">
                                      <a:latin typeface="Cambria Math" panose="02040503050406030204" pitchFamily="18" charset="0"/>
                                    </a:rPr>
                                    <m:t>𝑁</m:t>
                                  </m:r>
                                  <m:r>
                                    <a:rPr lang="en-US" altLang="ko-KR" i="1">
                                      <a:latin typeface="Cambria Math" panose="02040503050406030204" pitchFamily="18" charset="0"/>
                                    </a:rPr>
                                    <m:t>−1</m:t>
                                  </m:r>
                                </m:sub>
                              </m:sSub>
                              <m:r>
                                <a:rPr lang="en-US" altLang="ko-KR" i="1">
                                  <a:latin typeface="Cambria Math" panose="02040503050406030204" pitchFamily="18" charset="0"/>
                                </a:rPr>
                                <m:t>|</m:t>
                              </m:r>
                              <m:r>
                                <a:rPr lang="en-US" altLang="ko-KR" i="1">
                                  <a:latin typeface="Cambria Math" panose="02040503050406030204" pitchFamily="18" charset="0"/>
                                </a:rPr>
                                <m:t>𝐶𝐷</m:t>
                              </m:r>
                            </m:e>
                          </m:d>
                          <m:r>
                            <a:rPr lang="en-US" altLang="ko-KR" i="1">
                              <a:latin typeface="Cambria Math" panose="02040503050406030204" pitchFamily="18" charset="0"/>
                            </a:rPr>
                            <m:t>+(100−</m:t>
                          </m:r>
                          <m:r>
                            <a:rPr lang="en-US" altLang="ko-KR" i="1">
                              <a:latin typeface="Cambria Math" panose="02040503050406030204" pitchFamily="18" charset="0"/>
                            </a:rPr>
                            <m:t>𝑎</m:t>
                          </m:r>
                          <m:r>
                            <a:rPr lang="en-US" altLang="ko-KR" i="1">
                              <a:latin typeface="Cambria Math" panose="02040503050406030204" pitchFamily="18" charset="0"/>
                            </a:rPr>
                            <m:t>)×</m:t>
                          </m:r>
                          <m:r>
                            <a:rPr lang="en-US" altLang="ko-KR" i="1">
                              <a:latin typeface="Cambria Math" panose="02040503050406030204" pitchFamily="18" charset="0"/>
                            </a:rPr>
                            <m:t>𝑃</m:t>
                          </m:r>
                          <m:d>
                            <m:dPr>
                              <m:ctrlPr>
                                <a:rPr lang="en-US" altLang="ko-KR" i="1">
                                  <a:latin typeface="Cambria Math" panose="02040503050406030204" pitchFamily="18" charset="0"/>
                                </a:rPr>
                              </m:ctrlPr>
                            </m:dPr>
                            <m:e>
                              <m:sSub>
                                <m:sSubPr>
                                  <m:ctrlPr>
                                    <a:rPr lang="en-US" altLang="ko-KR" i="1">
                                      <a:latin typeface="Cambria Math" panose="02040503050406030204" pitchFamily="18" charset="0"/>
                                    </a:rPr>
                                  </m:ctrlPr>
                                </m:sSubPr>
                                <m:e>
                                  <m:r>
                                    <a:rPr lang="en-US" altLang="ko-KR" i="1">
                                      <a:latin typeface="Cambria Math" panose="02040503050406030204" pitchFamily="18" charset="0"/>
                                    </a:rPr>
                                    <m:t>𝐹</m:t>
                                  </m:r>
                                </m:e>
                                <m:sub>
                                  <m:r>
                                    <a:rPr lang="en-US" altLang="ko-KR" i="1">
                                      <a:latin typeface="Cambria Math" panose="02040503050406030204" pitchFamily="18" charset="0"/>
                                    </a:rPr>
                                    <m:t>𝑁</m:t>
                                  </m:r>
                                </m:sub>
                              </m:sSub>
                            </m:e>
                            <m:e>
                              <m:sSub>
                                <m:sSubPr>
                                  <m:ctrlPr>
                                    <a:rPr lang="en-US" altLang="ko-KR" i="1">
                                      <a:latin typeface="Cambria Math" panose="02040503050406030204" pitchFamily="18" charset="0"/>
                                    </a:rPr>
                                  </m:ctrlPr>
                                </m:sSubPr>
                                <m:e>
                                  <m:r>
                                    <a:rPr lang="en-US" altLang="ko-KR" i="1">
                                      <a:latin typeface="Cambria Math" panose="02040503050406030204" pitchFamily="18" charset="0"/>
                                    </a:rPr>
                                    <m:t>𝐹</m:t>
                                  </m:r>
                                </m:e>
                                <m:sub>
                                  <m:r>
                                    <a:rPr lang="en-US" altLang="ko-KR" i="1">
                                      <a:latin typeface="Cambria Math" panose="02040503050406030204" pitchFamily="18" charset="0"/>
                                    </a:rPr>
                                    <m:t>𝑁</m:t>
                                  </m:r>
                                  <m:r>
                                    <a:rPr lang="en-US" altLang="ko-KR" i="1">
                                      <a:latin typeface="Cambria Math" panose="02040503050406030204" pitchFamily="18" charset="0"/>
                                    </a:rPr>
                                    <m:t>−1</m:t>
                                  </m:r>
                                </m:sub>
                              </m:sSub>
                              <m:r>
                                <a:rPr lang="en-US" altLang="ko-KR" i="1">
                                  <a:latin typeface="Cambria Math" panose="02040503050406030204" pitchFamily="18" charset="0"/>
                                </a:rPr>
                                <m:t>|</m:t>
                              </m:r>
                              <m:r>
                                <a:rPr lang="en-US" altLang="ko-KR" i="1">
                                  <a:latin typeface="Cambria Math" panose="02040503050406030204" pitchFamily="18" charset="0"/>
                                </a:rPr>
                                <m:t>𝑍𝐷</m:t>
                              </m:r>
                            </m:e>
                          </m:d>
                        </m:num>
                        <m:den>
                          <m:r>
                            <a:rPr lang="en-US" altLang="ko-KR" i="1">
                              <a:latin typeface="Cambria Math" panose="02040503050406030204" pitchFamily="18" charset="0"/>
                            </a:rPr>
                            <m:t>100</m:t>
                          </m:r>
                        </m:den>
                      </m:f>
                      <m:r>
                        <a:rPr lang="en-US" altLang="ko-KR" i="1">
                          <a:latin typeface="Cambria Math" panose="02040503050406030204" pitchFamily="18" charset="0"/>
                        </a:rPr>
                        <m:t>=</m:t>
                      </m:r>
                      <m:f>
                        <m:fPr>
                          <m:ctrlPr>
                            <a:rPr lang="en-US" altLang="ko-KR" i="1">
                              <a:latin typeface="Cambria Math" panose="02040503050406030204" pitchFamily="18" charset="0"/>
                            </a:rPr>
                          </m:ctrlPr>
                        </m:fPr>
                        <m:num>
                          <m:r>
                            <a:rPr lang="en-US" altLang="ko-KR" i="1">
                              <a:latin typeface="Cambria Math" panose="02040503050406030204" pitchFamily="18" charset="0"/>
                            </a:rPr>
                            <m:t>𝑎</m:t>
                          </m:r>
                          <m:r>
                            <a:rPr lang="en-US" altLang="ko-KR" i="1">
                              <a:latin typeface="Cambria Math" panose="02040503050406030204" pitchFamily="18" charset="0"/>
                            </a:rPr>
                            <m:t>+(100−</m:t>
                          </m:r>
                          <m:r>
                            <a:rPr lang="en-US" altLang="ko-KR" i="1">
                              <a:latin typeface="Cambria Math" panose="02040503050406030204" pitchFamily="18" charset="0"/>
                            </a:rPr>
                            <m:t>𝑎</m:t>
                          </m:r>
                          <m:r>
                            <a:rPr lang="en-US" altLang="ko-KR" i="1">
                              <a:latin typeface="Cambria Math" panose="02040503050406030204" pitchFamily="18" charset="0"/>
                            </a:rPr>
                            <m:t>)×</m:t>
                          </m:r>
                          <m:r>
                            <a:rPr lang="en-US" altLang="ko-KR" i="1">
                              <a:latin typeface="Cambria Math" panose="02040503050406030204" pitchFamily="18" charset="0"/>
                              <a:ea typeface="Cambria Math" panose="02040503050406030204" pitchFamily="18" charset="0"/>
                            </a:rPr>
                            <m:t>𝑘</m:t>
                          </m:r>
                        </m:num>
                        <m:den>
                          <m:r>
                            <a:rPr lang="en-US" altLang="ko-KR" i="1">
                              <a:latin typeface="Cambria Math" panose="02040503050406030204" pitchFamily="18" charset="0"/>
                            </a:rPr>
                            <m:t>100</m:t>
                          </m:r>
                        </m:den>
                      </m:f>
                    </m:oMath>
                  </m:oMathPara>
                </a14:m>
                <a:endParaRPr lang="ko-KR" altLang="en-US" dirty="0"/>
              </a:p>
            </p:txBody>
          </p:sp>
        </mc:Choice>
        <mc:Fallback xmlns="">
          <p:sp>
            <p:nvSpPr>
              <p:cNvPr id="14" name="TextBox 13">
                <a:extLst>
                  <a:ext uri="{FF2B5EF4-FFF2-40B4-BE49-F238E27FC236}">
                    <a16:creationId xmlns:a16="http://schemas.microsoft.com/office/drawing/2014/main" id="{73A3616B-F0FA-4262-944E-64A47D758F86}"/>
                  </a:ext>
                </a:extLst>
              </p:cNvPr>
              <p:cNvSpPr txBox="1">
                <a:spLocks noRot="1" noChangeAspect="1" noMove="1" noResize="1" noEditPoints="1" noAdjustHandles="1" noChangeArrowheads="1" noChangeShapeType="1" noTextEdit="1"/>
              </p:cNvSpPr>
              <p:nvPr/>
            </p:nvSpPr>
            <p:spPr>
              <a:xfrm>
                <a:off x="2524157" y="4651027"/>
                <a:ext cx="7143687" cy="537519"/>
              </a:xfrm>
              <a:prstGeom prst="rect">
                <a:avLst/>
              </a:prstGeom>
              <a:blipFill>
                <a:blip r:embed="rId5"/>
                <a:stretch>
                  <a:fillRect/>
                </a:stretch>
              </a:blipFill>
            </p:spPr>
            <p:txBody>
              <a:bodyPr/>
              <a:lstStyle/>
              <a:p>
                <a:r>
                  <a:rPr lang="ko-KR" altLang="en-US">
                    <a:noFill/>
                  </a:rPr>
                  <a:t> </a:t>
                </a:r>
              </a:p>
            </p:txBody>
          </p:sp>
        </mc:Fallback>
      </mc:AlternateContent>
    </p:spTree>
    <p:extLst>
      <p:ext uri="{BB962C8B-B14F-4D97-AF65-F5344CB8AC3E}">
        <p14:creationId xmlns:p14="http://schemas.microsoft.com/office/powerpoint/2010/main" val="747532610"/>
      </p:ext>
    </p:extLst>
  </p:cSld>
  <p:clrMapOvr>
    <a:masterClrMapping/>
  </p:clrMapOvr>
</p:sld>
</file>

<file path=ppt/theme/theme1.xml><?xml version="1.0" encoding="utf-8"?>
<a:theme xmlns:a="http://schemas.openxmlformats.org/drawingml/2006/main" name="패싯">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맑은 고딕"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1187</TotalTime>
  <Words>4500</Words>
  <Application>Microsoft Office PowerPoint</Application>
  <PresentationFormat>와이드스크린</PresentationFormat>
  <Paragraphs>686</Paragraphs>
  <Slides>24</Slides>
  <Notes>24</Notes>
  <HiddenSlides>0</HiddenSlides>
  <MMClips>0</MMClips>
  <ScaleCrop>false</ScaleCrop>
  <HeadingPairs>
    <vt:vector size="6" baseType="variant">
      <vt:variant>
        <vt:lpstr>사용한 글꼴</vt:lpstr>
      </vt:variant>
      <vt:variant>
        <vt:i4>7</vt:i4>
      </vt:variant>
      <vt:variant>
        <vt:lpstr>테마</vt:lpstr>
      </vt:variant>
      <vt:variant>
        <vt:i4>1</vt:i4>
      </vt:variant>
      <vt:variant>
        <vt:lpstr>슬라이드 제목</vt:lpstr>
      </vt:variant>
      <vt:variant>
        <vt:i4>24</vt:i4>
      </vt:variant>
    </vt:vector>
  </HeadingPairs>
  <TitlesOfParts>
    <vt:vector size="32" baseType="lpstr">
      <vt:lpstr>맑은 고딕</vt:lpstr>
      <vt:lpstr>Arial</vt:lpstr>
      <vt:lpstr>Cambria Math</vt:lpstr>
      <vt:lpstr>Times New Roman</vt:lpstr>
      <vt:lpstr>Trebuchet MS</vt:lpstr>
      <vt:lpstr>Wingdings</vt:lpstr>
      <vt:lpstr>Wingdings 3</vt:lpstr>
      <vt:lpstr>패싯</vt:lpstr>
      <vt:lpstr>Updating the Dependency Equations Proposed in THERP Using Experimental Data</vt:lpstr>
      <vt:lpstr>Contents</vt:lpstr>
      <vt:lpstr>1. Introduction</vt:lpstr>
      <vt:lpstr>1. Introduction</vt:lpstr>
      <vt:lpstr>1. Introduction</vt:lpstr>
      <vt:lpstr>1. Introduction</vt:lpstr>
      <vt:lpstr>2. Methodology</vt:lpstr>
      <vt:lpstr>2. Methodology</vt:lpstr>
      <vt:lpstr>2. Methodology</vt:lpstr>
      <vt:lpstr>2. Methodology</vt:lpstr>
      <vt:lpstr>3. Experimental Data</vt:lpstr>
      <vt:lpstr>3. Experimental Data</vt:lpstr>
      <vt:lpstr>3. Experimental Data</vt:lpstr>
      <vt:lpstr>4. Data Analysis</vt:lpstr>
      <vt:lpstr>4. Data Analysis</vt:lpstr>
      <vt:lpstr>4. Data Analysis</vt:lpstr>
      <vt:lpstr>4. Data Analysis</vt:lpstr>
      <vt:lpstr>4. Data Analysis</vt:lpstr>
      <vt:lpstr>4. Data Analysis</vt:lpstr>
      <vt:lpstr>5. Summary</vt:lpstr>
      <vt:lpstr>5. Summary</vt:lpstr>
      <vt:lpstr>5. Summary</vt:lpstr>
      <vt:lpstr>5. Summary</vt:lpstr>
      <vt:lpstr>Thank You! taewon.yang@kaist.ac.kr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Updating the Dependency Equations Proposed in THERP Using Experimental Data</dc:title>
  <dc:creator>Taewon Yang</dc:creator>
  <cp:lastModifiedBy>양태원</cp:lastModifiedBy>
  <cp:revision>85</cp:revision>
  <dcterms:created xsi:type="dcterms:W3CDTF">2026-07-07T06:49:48Z</dcterms:created>
  <dcterms:modified xsi:type="dcterms:W3CDTF">2026-07-20T12:18:27Z</dcterms:modified>
</cp:coreProperties>
</file>