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 id="2147483715" r:id="rId5"/>
  </p:sldMasterIdLst>
  <p:notesMasterIdLst>
    <p:notesMasterId r:id="rId30"/>
  </p:notesMasterIdLst>
  <p:sldIdLst>
    <p:sldId id="337" r:id="rId6"/>
    <p:sldId id="336" r:id="rId7"/>
    <p:sldId id="338" r:id="rId8"/>
    <p:sldId id="339" r:id="rId9"/>
    <p:sldId id="305" r:id="rId10"/>
    <p:sldId id="340" r:id="rId11"/>
    <p:sldId id="342" r:id="rId12"/>
    <p:sldId id="320" r:id="rId13"/>
    <p:sldId id="323" r:id="rId14"/>
    <p:sldId id="324" r:id="rId15"/>
    <p:sldId id="325" r:id="rId16"/>
    <p:sldId id="326" r:id="rId17"/>
    <p:sldId id="296" r:id="rId18"/>
    <p:sldId id="327" r:id="rId19"/>
    <p:sldId id="330" r:id="rId20"/>
    <p:sldId id="331" r:id="rId21"/>
    <p:sldId id="333" r:id="rId22"/>
    <p:sldId id="332" r:id="rId23"/>
    <p:sldId id="328" r:id="rId24"/>
    <p:sldId id="329" r:id="rId25"/>
    <p:sldId id="259" r:id="rId26"/>
    <p:sldId id="349" r:id="rId27"/>
    <p:sldId id="348"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738C1F-6514-0E11-4893-5E7BCA25B9B3}" name="Alexandria N. Madden" initials="ANM" userId="S::Alexandria.Madden@inl.gov::e62e8a24-cdab-45bc-b4f0-4e83b0d78c5b" providerId="AD"/>
  <p188:author id="{CAEBC795-E9E4-66DC-DE58-A9B0AF3742B9}" name="Rebecca N. Ritter" initials="RNR" userId="S::Rebecca.Ritter@inl.gov::9c41a91b-d30d-4a1b-aa9f-bfdcc3e1d1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6509D"/>
    <a:srgbClr val="07519E"/>
    <a:srgbClr val="2DA9E1"/>
    <a:srgbClr val="1C3665"/>
    <a:srgbClr val="8EC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77743" autoAdjust="0"/>
  </p:normalViewPr>
  <p:slideViewPr>
    <p:cSldViewPr snapToGrid="0" snapToObjects="1">
      <p:cViewPr varScale="1">
        <p:scale>
          <a:sx n="32" d="100"/>
          <a:sy n="32" d="100"/>
        </p:scale>
        <p:origin x="67"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egang Ma" userId="9b505f84-d449-47d3-b349-a3b1c6830652" providerId="ADAL" clId="{A074C01A-B9AB-4407-9F36-79F4B5AA452F}"/>
    <pc:docChg chg="undo redo custSel addSld delSld modSld sldOrd">
      <pc:chgData name="Zhegang Ma" userId="9b505f84-d449-47d3-b349-a3b1c6830652" providerId="ADAL" clId="{A074C01A-B9AB-4407-9F36-79F4B5AA452F}" dt="2026-07-19T04:24:57.198" v="3641" actId="6549"/>
      <pc:docMkLst>
        <pc:docMk/>
      </pc:docMkLst>
      <pc:sldChg chg="modSp mod">
        <pc:chgData name="Zhegang Ma" userId="9b505f84-d449-47d3-b349-a3b1c6830652" providerId="ADAL" clId="{A074C01A-B9AB-4407-9F36-79F4B5AA452F}" dt="2026-07-18T21:44:16.824" v="3114" actId="20577"/>
        <pc:sldMkLst>
          <pc:docMk/>
          <pc:sldMk cId="3277675170" sldId="259"/>
        </pc:sldMkLst>
        <pc:spChg chg="mod">
          <ac:chgData name="Zhegang Ma" userId="9b505f84-d449-47d3-b349-a3b1c6830652" providerId="ADAL" clId="{A074C01A-B9AB-4407-9F36-79F4B5AA452F}" dt="2026-07-18T21:44:16.824" v="3114" actId="20577"/>
          <ac:spMkLst>
            <pc:docMk/>
            <pc:sldMk cId="3277675170" sldId="259"/>
            <ac:spMk id="3" creationId="{2416D61A-0E65-624F-89C6-4D156FFF7A9C}"/>
          </ac:spMkLst>
        </pc:spChg>
      </pc:sldChg>
      <pc:sldChg chg="addSp delSp modSp mod">
        <pc:chgData name="Zhegang Ma" userId="9b505f84-d449-47d3-b349-a3b1c6830652" providerId="ADAL" clId="{A074C01A-B9AB-4407-9F36-79F4B5AA452F}" dt="2026-07-19T04:24:57.198" v="3641" actId="6549"/>
        <pc:sldMkLst>
          <pc:docMk/>
          <pc:sldMk cId="830222071" sldId="296"/>
        </pc:sldMkLst>
        <pc:spChg chg="mod">
          <ac:chgData name="Zhegang Ma" userId="9b505f84-d449-47d3-b349-a3b1c6830652" providerId="ADAL" clId="{A074C01A-B9AB-4407-9F36-79F4B5AA452F}" dt="2026-07-19T04:24:57.198" v="3641" actId="6549"/>
          <ac:spMkLst>
            <pc:docMk/>
            <pc:sldMk cId="830222071" sldId="296"/>
            <ac:spMk id="3" creationId="{2416D61A-0E65-624F-89C6-4D156FFF7A9C}"/>
          </ac:spMkLst>
        </pc:spChg>
        <pc:spChg chg="mod">
          <ac:chgData name="Zhegang Ma" userId="9b505f84-d449-47d3-b349-a3b1c6830652" providerId="ADAL" clId="{A074C01A-B9AB-4407-9F36-79F4B5AA452F}" dt="2026-07-14T07:49:42.301" v="2860" actId="20577"/>
          <ac:spMkLst>
            <pc:docMk/>
            <pc:sldMk cId="830222071" sldId="296"/>
            <ac:spMk id="5" creationId="{B54F3ECF-7A44-7301-C373-1023A7C7AA3E}"/>
          </ac:spMkLst>
        </pc:spChg>
        <pc:picChg chg="add mod">
          <ac:chgData name="Zhegang Ma" userId="9b505f84-d449-47d3-b349-a3b1c6830652" providerId="ADAL" clId="{A074C01A-B9AB-4407-9F36-79F4B5AA452F}" dt="2026-07-18T21:41:56.831" v="3066" actId="1076"/>
          <ac:picMkLst>
            <pc:docMk/>
            <pc:sldMk cId="830222071" sldId="296"/>
            <ac:picMk id="6" creationId="{0A05BBB8-B57D-F737-2790-E3E0D87DB9F1}"/>
          </ac:picMkLst>
        </pc:picChg>
        <pc:picChg chg="mod">
          <ac:chgData name="Zhegang Ma" userId="9b505f84-d449-47d3-b349-a3b1c6830652" providerId="ADAL" clId="{A074C01A-B9AB-4407-9F36-79F4B5AA452F}" dt="2026-07-18T21:42:08.712" v="3068" actId="14100"/>
          <ac:picMkLst>
            <pc:docMk/>
            <pc:sldMk cId="830222071" sldId="296"/>
            <ac:picMk id="8" creationId="{C76C352B-C062-460B-ACC4-9429A574CC29}"/>
          </ac:picMkLst>
        </pc:picChg>
      </pc:sldChg>
      <pc:sldChg chg="modSp add mod">
        <pc:chgData name="Zhegang Ma" userId="9b505f84-d449-47d3-b349-a3b1c6830652" providerId="ADAL" clId="{A074C01A-B9AB-4407-9F36-79F4B5AA452F}" dt="2026-07-19T04:09:40.279" v="3416" actId="20577"/>
        <pc:sldMkLst>
          <pc:docMk/>
          <pc:sldMk cId="443863889" sldId="305"/>
        </pc:sldMkLst>
        <pc:spChg chg="mod">
          <ac:chgData name="Zhegang Ma" userId="9b505f84-d449-47d3-b349-a3b1c6830652" providerId="ADAL" clId="{A074C01A-B9AB-4407-9F36-79F4B5AA452F}" dt="2026-07-14T05:33:02.081" v="1296" actId="6549"/>
          <ac:spMkLst>
            <pc:docMk/>
            <pc:sldMk cId="443863889" sldId="305"/>
            <ac:spMk id="2" creationId="{9BD43895-13DC-49C7-AD93-005CC19B2659}"/>
          </ac:spMkLst>
        </pc:spChg>
        <pc:spChg chg="mod">
          <ac:chgData name="Zhegang Ma" userId="9b505f84-d449-47d3-b349-a3b1c6830652" providerId="ADAL" clId="{A074C01A-B9AB-4407-9F36-79F4B5AA452F}" dt="2026-07-19T04:09:40.279" v="3416" actId="20577"/>
          <ac:spMkLst>
            <pc:docMk/>
            <pc:sldMk cId="443863889" sldId="305"/>
            <ac:spMk id="3" creationId="{08613DB1-9606-42AF-801A-07DD21C71B9C}"/>
          </ac:spMkLst>
        </pc:spChg>
      </pc:sldChg>
      <pc:sldChg chg="addSp modSp add del mod">
        <pc:chgData name="Zhegang Ma" userId="9b505f84-d449-47d3-b349-a3b1c6830652" providerId="ADAL" clId="{A074C01A-B9AB-4407-9F36-79F4B5AA452F}" dt="2026-07-18T21:39:09.221" v="3058" actId="6549"/>
        <pc:sldMkLst>
          <pc:docMk/>
          <pc:sldMk cId="3126824421" sldId="320"/>
        </pc:sldMkLst>
        <pc:spChg chg="mod">
          <ac:chgData name="Zhegang Ma" userId="9b505f84-d449-47d3-b349-a3b1c6830652" providerId="ADAL" clId="{A074C01A-B9AB-4407-9F36-79F4B5AA452F}" dt="2026-07-14T07:48:32.035" v="2852" actId="6549"/>
          <ac:spMkLst>
            <pc:docMk/>
            <pc:sldMk cId="3126824421" sldId="320"/>
            <ac:spMk id="2" creationId="{DCCBFA92-30DC-6040-9963-184E5B048000}"/>
          </ac:spMkLst>
        </pc:spChg>
        <pc:spChg chg="add mod">
          <ac:chgData name="Zhegang Ma" userId="9b505f84-d449-47d3-b349-a3b1c6830652" providerId="ADAL" clId="{A074C01A-B9AB-4407-9F36-79F4B5AA452F}" dt="2026-07-18T21:39:09.221" v="3058" actId="6549"/>
          <ac:spMkLst>
            <pc:docMk/>
            <pc:sldMk cId="3126824421" sldId="320"/>
            <ac:spMk id="5" creationId="{A1568C03-A494-4766-DE5D-EDE3F5A39AC2}"/>
          </ac:spMkLst>
        </pc:spChg>
        <pc:picChg chg="mod">
          <ac:chgData name="Zhegang Ma" userId="9b505f84-d449-47d3-b349-a3b1c6830652" providerId="ADAL" clId="{A074C01A-B9AB-4407-9F36-79F4B5AA452F}" dt="2026-07-14T07:48:40.526" v="2853" actId="1076"/>
          <ac:picMkLst>
            <pc:docMk/>
            <pc:sldMk cId="3126824421" sldId="320"/>
            <ac:picMk id="13" creationId="{AC255D70-890C-A764-9CF8-77541DB65EFE}"/>
          </ac:picMkLst>
        </pc:picChg>
      </pc:sldChg>
      <pc:sldChg chg="delSp modSp mod">
        <pc:chgData name="Zhegang Ma" userId="9b505f84-d449-47d3-b349-a3b1c6830652" providerId="ADAL" clId="{A074C01A-B9AB-4407-9F36-79F4B5AA452F}" dt="2026-07-19T04:24:37.896" v="3640" actId="6549"/>
        <pc:sldMkLst>
          <pc:docMk/>
          <pc:sldMk cId="588641746" sldId="323"/>
        </pc:sldMkLst>
        <pc:spChg chg="mod">
          <ac:chgData name="Zhegang Ma" userId="9b505f84-d449-47d3-b349-a3b1c6830652" providerId="ADAL" clId="{A074C01A-B9AB-4407-9F36-79F4B5AA452F}" dt="2026-07-14T06:59:59.281" v="2056" actId="20577"/>
          <ac:spMkLst>
            <pc:docMk/>
            <pc:sldMk cId="588641746" sldId="323"/>
            <ac:spMk id="2" creationId="{DCCBFA92-30DC-6040-9963-184E5B048000}"/>
          </ac:spMkLst>
        </pc:spChg>
        <pc:spChg chg="mod">
          <ac:chgData name="Zhegang Ma" userId="9b505f84-d449-47d3-b349-a3b1c6830652" providerId="ADAL" clId="{A074C01A-B9AB-4407-9F36-79F4B5AA452F}" dt="2026-07-19T04:24:37.896" v="3640" actId="6549"/>
          <ac:spMkLst>
            <pc:docMk/>
            <pc:sldMk cId="588641746" sldId="323"/>
            <ac:spMk id="3" creationId="{2416D61A-0E65-624F-89C6-4D156FFF7A9C}"/>
          </ac:spMkLst>
        </pc:spChg>
        <pc:graphicFrameChg chg="mod">
          <ac:chgData name="Zhegang Ma" userId="9b505f84-d449-47d3-b349-a3b1c6830652" providerId="ADAL" clId="{A074C01A-B9AB-4407-9F36-79F4B5AA452F}" dt="2026-07-14T07:01:35.716" v="2094" actId="1076"/>
          <ac:graphicFrameMkLst>
            <pc:docMk/>
            <pc:sldMk cId="588641746" sldId="323"/>
            <ac:graphicFrameMk id="5" creationId="{B111C75A-1661-B4FB-A37B-6649A7FBD7E4}"/>
          </ac:graphicFrameMkLst>
        </pc:graphicFrameChg>
      </pc:sldChg>
      <pc:sldChg chg="modSp mod">
        <pc:chgData name="Zhegang Ma" userId="9b505f84-d449-47d3-b349-a3b1c6830652" providerId="ADAL" clId="{A074C01A-B9AB-4407-9F36-79F4B5AA452F}" dt="2026-07-19T04:13:46.335" v="3485" actId="6549"/>
        <pc:sldMkLst>
          <pc:docMk/>
          <pc:sldMk cId="2466859538" sldId="324"/>
        </pc:sldMkLst>
        <pc:spChg chg="mod">
          <ac:chgData name="Zhegang Ma" userId="9b505f84-d449-47d3-b349-a3b1c6830652" providerId="ADAL" clId="{A074C01A-B9AB-4407-9F36-79F4B5AA452F}" dt="2026-07-14T07:02:14.717" v="2098" actId="20577"/>
          <ac:spMkLst>
            <pc:docMk/>
            <pc:sldMk cId="2466859538" sldId="324"/>
            <ac:spMk id="2" creationId="{DCCBFA92-30DC-6040-9963-184E5B048000}"/>
          </ac:spMkLst>
        </pc:spChg>
        <pc:spChg chg="mod">
          <ac:chgData name="Zhegang Ma" userId="9b505f84-d449-47d3-b349-a3b1c6830652" providerId="ADAL" clId="{A074C01A-B9AB-4407-9F36-79F4B5AA452F}" dt="2026-07-19T04:13:46.335" v="3485" actId="6549"/>
          <ac:spMkLst>
            <pc:docMk/>
            <pc:sldMk cId="2466859538" sldId="324"/>
            <ac:spMk id="3" creationId="{2416D61A-0E65-624F-89C6-4D156FFF7A9C}"/>
          </ac:spMkLst>
        </pc:spChg>
      </pc:sldChg>
      <pc:sldChg chg="modSp mod">
        <pc:chgData name="Zhegang Ma" userId="9b505f84-d449-47d3-b349-a3b1c6830652" providerId="ADAL" clId="{A074C01A-B9AB-4407-9F36-79F4B5AA452F}" dt="2026-07-19T04:15:42.263" v="3552" actId="20577"/>
        <pc:sldMkLst>
          <pc:docMk/>
          <pc:sldMk cId="726258484" sldId="325"/>
        </pc:sldMkLst>
        <pc:spChg chg="mod">
          <ac:chgData name="Zhegang Ma" userId="9b505f84-d449-47d3-b349-a3b1c6830652" providerId="ADAL" clId="{A074C01A-B9AB-4407-9F36-79F4B5AA452F}" dt="2026-07-14T07:06:26.888" v="2185" actId="20577"/>
          <ac:spMkLst>
            <pc:docMk/>
            <pc:sldMk cId="726258484" sldId="325"/>
            <ac:spMk id="2" creationId="{DCCBFA92-30DC-6040-9963-184E5B048000}"/>
          </ac:spMkLst>
        </pc:spChg>
        <pc:spChg chg="mod">
          <ac:chgData name="Zhegang Ma" userId="9b505f84-d449-47d3-b349-a3b1c6830652" providerId="ADAL" clId="{A074C01A-B9AB-4407-9F36-79F4B5AA452F}" dt="2026-07-19T04:15:42.263" v="3552" actId="20577"/>
          <ac:spMkLst>
            <pc:docMk/>
            <pc:sldMk cId="726258484" sldId="325"/>
            <ac:spMk id="3" creationId="{2416D61A-0E65-624F-89C6-4D156FFF7A9C}"/>
          </ac:spMkLst>
        </pc:spChg>
      </pc:sldChg>
      <pc:sldChg chg="addSp modSp mod">
        <pc:chgData name="Zhegang Ma" userId="9b505f84-d449-47d3-b349-a3b1c6830652" providerId="ADAL" clId="{A074C01A-B9AB-4407-9F36-79F4B5AA452F}" dt="2026-07-14T07:49:20.832" v="2858" actId="1076"/>
        <pc:sldMkLst>
          <pc:docMk/>
          <pc:sldMk cId="801733129" sldId="326"/>
        </pc:sldMkLst>
        <pc:spChg chg="mod">
          <ac:chgData name="Zhegang Ma" userId="9b505f84-d449-47d3-b349-a3b1c6830652" providerId="ADAL" clId="{A074C01A-B9AB-4407-9F36-79F4B5AA452F}" dt="2026-07-14T07:45:33.366" v="2816" actId="20577"/>
          <ac:spMkLst>
            <pc:docMk/>
            <pc:sldMk cId="801733129" sldId="326"/>
            <ac:spMk id="2" creationId="{DCCBFA92-30DC-6040-9963-184E5B048000}"/>
          </ac:spMkLst>
        </pc:spChg>
        <pc:spChg chg="add mod">
          <ac:chgData name="Zhegang Ma" userId="9b505f84-d449-47d3-b349-a3b1c6830652" providerId="ADAL" clId="{A074C01A-B9AB-4407-9F36-79F4B5AA452F}" dt="2026-07-14T07:47:54.075" v="2841" actId="20577"/>
          <ac:spMkLst>
            <pc:docMk/>
            <pc:sldMk cId="801733129" sldId="326"/>
            <ac:spMk id="3" creationId="{8494B94E-6B15-9501-E165-3675A018BE0F}"/>
          </ac:spMkLst>
        </pc:spChg>
        <pc:spChg chg="add ord">
          <ac:chgData name="Zhegang Ma" userId="9b505f84-d449-47d3-b349-a3b1c6830652" providerId="ADAL" clId="{A074C01A-B9AB-4407-9F36-79F4B5AA452F}" dt="2026-07-14T07:49:00.264" v="2855" actId="166"/>
          <ac:spMkLst>
            <pc:docMk/>
            <pc:sldMk cId="801733129" sldId="326"/>
            <ac:spMk id="6" creationId="{6B52640B-824B-4C33-29C2-F7A32C7B2DD3}"/>
          </ac:spMkLst>
        </pc:spChg>
        <pc:spChg chg="mod ord">
          <ac:chgData name="Zhegang Ma" userId="9b505f84-d449-47d3-b349-a3b1c6830652" providerId="ADAL" clId="{A074C01A-B9AB-4407-9F36-79F4B5AA452F}" dt="2026-07-14T07:49:20.832" v="2858" actId="1076"/>
          <ac:spMkLst>
            <pc:docMk/>
            <pc:sldMk cId="801733129" sldId="326"/>
            <ac:spMk id="9" creationId="{988DA5AF-FC10-C1D2-E732-FAFB343B4D1D}"/>
          </ac:spMkLst>
        </pc:spChg>
        <pc:picChg chg="mod">
          <ac:chgData name="Zhegang Ma" userId="9b505f84-d449-47d3-b349-a3b1c6830652" providerId="ADAL" clId="{A074C01A-B9AB-4407-9F36-79F4B5AA452F}" dt="2026-07-14T07:48:05.879" v="2842" actId="1076"/>
          <ac:picMkLst>
            <pc:docMk/>
            <pc:sldMk cId="801733129" sldId="326"/>
            <ac:picMk id="8" creationId="{7D61EB5F-14AE-02AE-DEF1-7E40F3F6349C}"/>
          </ac:picMkLst>
        </pc:picChg>
      </pc:sldChg>
      <pc:sldChg chg="modSp mod">
        <pc:chgData name="Zhegang Ma" userId="9b505f84-d449-47d3-b349-a3b1c6830652" providerId="ADAL" clId="{A074C01A-B9AB-4407-9F36-79F4B5AA452F}" dt="2026-07-19T04:20:19.936" v="3627" actId="20577"/>
        <pc:sldMkLst>
          <pc:docMk/>
          <pc:sldMk cId="917568398" sldId="327"/>
        </pc:sldMkLst>
        <pc:spChg chg="mod">
          <ac:chgData name="Zhegang Ma" userId="9b505f84-d449-47d3-b349-a3b1c6830652" providerId="ADAL" clId="{A074C01A-B9AB-4407-9F36-79F4B5AA452F}" dt="2026-07-14T07:07:12.315" v="2188" actId="20577"/>
          <ac:spMkLst>
            <pc:docMk/>
            <pc:sldMk cId="917568398" sldId="327"/>
            <ac:spMk id="2" creationId="{DCCBFA92-30DC-6040-9963-184E5B048000}"/>
          </ac:spMkLst>
        </pc:spChg>
        <pc:spChg chg="mod">
          <ac:chgData name="Zhegang Ma" userId="9b505f84-d449-47d3-b349-a3b1c6830652" providerId="ADAL" clId="{A074C01A-B9AB-4407-9F36-79F4B5AA452F}" dt="2026-07-19T04:20:19.936" v="3627" actId="20577"/>
          <ac:spMkLst>
            <pc:docMk/>
            <pc:sldMk cId="917568398" sldId="327"/>
            <ac:spMk id="3" creationId="{2416D61A-0E65-624F-89C6-4D156FFF7A9C}"/>
          </ac:spMkLst>
        </pc:spChg>
      </pc:sldChg>
      <pc:sldChg chg="modSp mod">
        <pc:chgData name="Zhegang Ma" userId="9b505f84-d449-47d3-b349-a3b1c6830652" providerId="ADAL" clId="{A074C01A-B9AB-4407-9F36-79F4B5AA452F}" dt="2026-07-19T04:21:18.530" v="3630" actId="20577"/>
        <pc:sldMkLst>
          <pc:docMk/>
          <pc:sldMk cId="1709088398" sldId="328"/>
        </pc:sldMkLst>
        <pc:spChg chg="mod">
          <ac:chgData name="Zhegang Ma" userId="9b505f84-d449-47d3-b349-a3b1c6830652" providerId="ADAL" clId="{A074C01A-B9AB-4407-9F36-79F4B5AA452F}" dt="2026-07-14T07:08:54.500" v="2227" actId="20577"/>
          <ac:spMkLst>
            <pc:docMk/>
            <pc:sldMk cId="1709088398" sldId="328"/>
            <ac:spMk id="2" creationId="{DCCBFA92-30DC-6040-9963-184E5B048000}"/>
          </ac:spMkLst>
        </pc:spChg>
        <pc:spChg chg="mod">
          <ac:chgData name="Zhegang Ma" userId="9b505f84-d449-47d3-b349-a3b1c6830652" providerId="ADAL" clId="{A074C01A-B9AB-4407-9F36-79F4B5AA452F}" dt="2026-07-19T04:21:18.530" v="3630" actId="20577"/>
          <ac:spMkLst>
            <pc:docMk/>
            <pc:sldMk cId="1709088398" sldId="328"/>
            <ac:spMk id="3" creationId="{2416D61A-0E65-624F-89C6-4D156FFF7A9C}"/>
          </ac:spMkLst>
        </pc:spChg>
      </pc:sldChg>
      <pc:sldChg chg="modSp mod">
        <pc:chgData name="Zhegang Ma" userId="9b505f84-d449-47d3-b349-a3b1c6830652" providerId="ADAL" clId="{A074C01A-B9AB-4407-9F36-79F4B5AA452F}" dt="2026-07-14T07:15:31.725" v="2362" actId="6549"/>
        <pc:sldMkLst>
          <pc:docMk/>
          <pc:sldMk cId="547048357" sldId="329"/>
        </pc:sldMkLst>
        <pc:spChg chg="mod">
          <ac:chgData name="Zhegang Ma" userId="9b505f84-d449-47d3-b349-a3b1c6830652" providerId="ADAL" clId="{A074C01A-B9AB-4407-9F36-79F4B5AA452F}" dt="2026-07-14T07:14:33.114" v="2290" actId="20577"/>
          <ac:spMkLst>
            <pc:docMk/>
            <pc:sldMk cId="547048357" sldId="329"/>
            <ac:spMk id="2" creationId="{DCCBFA92-30DC-6040-9963-184E5B048000}"/>
          </ac:spMkLst>
        </pc:spChg>
        <pc:spChg chg="mod">
          <ac:chgData name="Zhegang Ma" userId="9b505f84-d449-47d3-b349-a3b1c6830652" providerId="ADAL" clId="{A074C01A-B9AB-4407-9F36-79F4B5AA452F}" dt="2026-07-14T07:15:31.725" v="2362" actId="6549"/>
          <ac:spMkLst>
            <pc:docMk/>
            <pc:sldMk cId="547048357" sldId="329"/>
            <ac:spMk id="3" creationId="{2416D61A-0E65-624F-89C6-4D156FFF7A9C}"/>
          </ac:spMkLst>
        </pc:spChg>
      </pc:sldChg>
      <pc:sldChg chg="addSp delSp modSp mod">
        <pc:chgData name="Zhegang Ma" userId="9b505f84-d449-47d3-b349-a3b1c6830652" providerId="ADAL" clId="{A074C01A-B9AB-4407-9F36-79F4B5AA452F}" dt="2026-07-14T07:19:09.599" v="2378" actId="14100"/>
        <pc:sldMkLst>
          <pc:docMk/>
          <pc:sldMk cId="388403993" sldId="330"/>
        </pc:sldMkLst>
        <pc:spChg chg="mod">
          <ac:chgData name="Zhegang Ma" userId="9b505f84-d449-47d3-b349-a3b1c6830652" providerId="ADAL" clId="{A074C01A-B9AB-4407-9F36-79F4B5AA452F}" dt="2026-07-14T07:08:03.814" v="2190" actId="20577"/>
          <ac:spMkLst>
            <pc:docMk/>
            <pc:sldMk cId="388403993" sldId="330"/>
            <ac:spMk id="2" creationId="{DCCBFA92-30DC-6040-9963-184E5B048000}"/>
          </ac:spMkLst>
        </pc:spChg>
        <pc:spChg chg="mod">
          <ac:chgData name="Zhegang Ma" userId="9b505f84-d449-47d3-b349-a3b1c6830652" providerId="ADAL" clId="{A074C01A-B9AB-4407-9F36-79F4B5AA452F}" dt="2026-07-14T07:16:36.030" v="2365" actId="6549"/>
          <ac:spMkLst>
            <pc:docMk/>
            <pc:sldMk cId="388403993" sldId="330"/>
            <ac:spMk id="8" creationId="{A7065E76-1DC3-73AE-C897-C1A8073DA82F}"/>
          </ac:spMkLst>
        </pc:spChg>
        <pc:picChg chg="add mod">
          <ac:chgData name="Zhegang Ma" userId="9b505f84-d449-47d3-b349-a3b1c6830652" providerId="ADAL" clId="{A074C01A-B9AB-4407-9F36-79F4B5AA452F}" dt="2026-07-14T07:17:42.268" v="2370" actId="1076"/>
          <ac:picMkLst>
            <pc:docMk/>
            <pc:sldMk cId="388403993" sldId="330"/>
            <ac:picMk id="10" creationId="{2A664470-19E3-9318-CE58-60B16D7E4EA6}"/>
          </ac:picMkLst>
        </pc:picChg>
        <pc:picChg chg="add mod">
          <ac:chgData name="Zhegang Ma" userId="9b505f84-d449-47d3-b349-a3b1c6830652" providerId="ADAL" clId="{A074C01A-B9AB-4407-9F36-79F4B5AA452F}" dt="2026-07-14T07:19:09.599" v="2378" actId="14100"/>
          <ac:picMkLst>
            <pc:docMk/>
            <pc:sldMk cId="388403993" sldId="330"/>
            <ac:picMk id="12" creationId="{683B2EFE-CE9E-1E87-64FD-3F0648D4B55B}"/>
          </ac:picMkLst>
        </pc:picChg>
      </pc:sldChg>
      <pc:sldChg chg="modSp mod">
        <pc:chgData name="Zhegang Ma" userId="9b505f84-d449-47d3-b349-a3b1c6830652" providerId="ADAL" clId="{A074C01A-B9AB-4407-9F36-79F4B5AA452F}" dt="2026-07-14T07:08:16.045" v="2209" actId="20577"/>
        <pc:sldMkLst>
          <pc:docMk/>
          <pc:sldMk cId="1144859204" sldId="331"/>
        </pc:sldMkLst>
        <pc:spChg chg="mod">
          <ac:chgData name="Zhegang Ma" userId="9b505f84-d449-47d3-b349-a3b1c6830652" providerId="ADAL" clId="{A074C01A-B9AB-4407-9F36-79F4B5AA452F}" dt="2026-07-14T07:08:16.045" v="2209" actId="20577"/>
          <ac:spMkLst>
            <pc:docMk/>
            <pc:sldMk cId="1144859204" sldId="331"/>
            <ac:spMk id="2" creationId="{DCCBFA92-30DC-6040-9963-184E5B048000}"/>
          </ac:spMkLst>
        </pc:spChg>
      </pc:sldChg>
      <pc:sldChg chg="addSp delSp modSp mod">
        <pc:chgData name="Zhegang Ma" userId="9b505f84-d449-47d3-b349-a3b1c6830652" providerId="ADAL" clId="{A074C01A-B9AB-4407-9F36-79F4B5AA452F}" dt="2026-07-14T07:23:34.770" v="2401" actId="1076"/>
        <pc:sldMkLst>
          <pc:docMk/>
          <pc:sldMk cId="2991867582" sldId="332"/>
        </pc:sldMkLst>
        <pc:spChg chg="mod">
          <ac:chgData name="Zhegang Ma" userId="9b505f84-d449-47d3-b349-a3b1c6830652" providerId="ADAL" clId="{A074C01A-B9AB-4407-9F36-79F4B5AA452F}" dt="2026-07-14T07:08:44.687" v="2220" actId="20577"/>
          <ac:spMkLst>
            <pc:docMk/>
            <pc:sldMk cId="2991867582" sldId="332"/>
            <ac:spMk id="2" creationId="{DCCBFA92-30DC-6040-9963-184E5B048000}"/>
          </ac:spMkLst>
        </pc:spChg>
        <pc:spChg chg="mod">
          <ac:chgData name="Zhegang Ma" userId="9b505f84-d449-47d3-b349-a3b1c6830652" providerId="ADAL" clId="{A074C01A-B9AB-4407-9F36-79F4B5AA452F}" dt="2026-07-14T07:23:34.770" v="2401" actId="1076"/>
          <ac:spMkLst>
            <pc:docMk/>
            <pc:sldMk cId="2991867582" sldId="332"/>
            <ac:spMk id="3" creationId="{2416D61A-0E65-624F-89C6-4D156FFF7A9C}"/>
          </ac:spMkLst>
        </pc:spChg>
        <pc:spChg chg="mod">
          <ac:chgData name="Zhegang Ma" userId="9b505f84-d449-47d3-b349-a3b1c6830652" providerId="ADAL" clId="{A074C01A-B9AB-4407-9F36-79F4B5AA452F}" dt="2026-07-14T07:23:12.349" v="2398" actId="14100"/>
          <ac:spMkLst>
            <pc:docMk/>
            <pc:sldMk cId="2991867582" sldId="332"/>
            <ac:spMk id="8" creationId="{A7065E76-1DC3-73AE-C897-C1A8073DA82F}"/>
          </ac:spMkLst>
        </pc:spChg>
        <pc:picChg chg="add mod">
          <ac:chgData name="Zhegang Ma" userId="9b505f84-d449-47d3-b349-a3b1c6830652" providerId="ADAL" clId="{A074C01A-B9AB-4407-9F36-79F4B5AA452F}" dt="2026-07-14T07:23:25.357" v="2400" actId="1076"/>
          <ac:picMkLst>
            <pc:docMk/>
            <pc:sldMk cId="2991867582" sldId="332"/>
            <ac:picMk id="6" creationId="{06F49C5E-11D7-B0AB-792E-52AD6293BDE4}"/>
          </ac:picMkLst>
        </pc:picChg>
        <pc:picChg chg="add mod">
          <ac:chgData name="Zhegang Ma" userId="9b505f84-d449-47d3-b349-a3b1c6830652" providerId="ADAL" clId="{A074C01A-B9AB-4407-9F36-79F4B5AA452F}" dt="2026-07-14T07:23:02.903" v="2397" actId="1076"/>
          <ac:picMkLst>
            <pc:docMk/>
            <pc:sldMk cId="2991867582" sldId="332"/>
            <ac:picMk id="10" creationId="{A438E74A-A1C0-3D5D-0558-C473B8049208}"/>
          </ac:picMkLst>
        </pc:picChg>
      </pc:sldChg>
      <pc:sldChg chg="modSp mod">
        <pc:chgData name="Zhegang Ma" userId="9b505f84-d449-47d3-b349-a3b1c6830652" providerId="ADAL" clId="{A074C01A-B9AB-4407-9F36-79F4B5AA452F}" dt="2026-07-14T07:08:34.438" v="2218" actId="20577"/>
        <pc:sldMkLst>
          <pc:docMk/>
          <pc:sldMk cId="849460470" sldId="333"/>
        </pc:sldMkLst>
        <pc:spChg chg="mod">
          <ac:chgData name="Zhegang Ma" userId="9b505f84-d449-47d3-b349-a3b1c6830652" providerId="ADAL" clId="{A074C01A-B9AB-4407-9F36-79F4B5AA452F}" dt="2026-07-14T07:08:34.438" v="2218" actId="20577"/>
          <ac:spMkLst>
            <pc:docMk/>
            <pc:sldMk cId="849460470" sldId="333"/>
            <ac:spMk id="2" creationId="{DCCBFA92-30DC-6040-9963-184E5B048000}"/>
          </ac:spMkLst>
        </pc:spChg>
      </pc:sldChg>
      <pc:sldChg chg="modSp mod">
        <pc:chgData name="Zhegang Ma" userId="9b505f84-d449-47d3-b349-a3b1c6830652" providerId="ADAL" clId="{A074C01A-B9AB-4407-9F36-79F4B5AA452F}" dt="2026-07-19T04:18:26.857" v="3593" actId="20577"/>
        <pc:sldMkLst>
          <pc:docMk/>
          <pc:sldMk cId="3136637034" sldId="336"/>
        </pc:sldMkLst>
        <pc:spChg chg="mod">
          <ac:chgData name="Zhegang Ma" userId="9b505f84-d449-47d3-b349-a3b1c6830652" providerId="ADAL" clId="{A074C01A-B9AB-4407-9F36-79F4B5AA452F}" dt="2026-07-14T04:05:02.628" v="316" actId="20577"/>
          <ac:spMkLst>
            <pc:docMk/>
            <pc:sldMk cId="3136637034" sldId="336"/>
            <ac:spMk id="2" creationId="{DCCBFA92-30DC-6040-9963-184E5B048000}"/>
          </ac:spMkLst>
        </pc:spChg>
        <pc:spChg chg="mod">
          <ac:chgData name="Zhegang Ma" userId="9b505f84-d449-47d3-b349-a3b1c6830652" providerId="ADAL" clId="{A074C01A-B9AB-4407-9F36-79F4B5AA452F}" dt="2026-07-19T04:18:26.857" v="3593" actId="20577"/>
          <ac:spMkLst>
            <pc:docMk/>
            <pc:sldMk cId="3136637034" sldId="336"/>
            <ac:spMk id="3" creationId="{2416D61A-0E65-624F-89C6-4D156FFF7A9C}"/>
          </ac:spMkLst>
        </pc:spChg>
      </pc:sldChg>
      <pc:sldChg chg="modSp mod modNotesTx">
        <pc:chgData name="Zhegang Ma" userId="9b505f84-d449-47d3-b349-a3b1c6830652" providerId="ADAL" clId="{A074C01A-B9AB-4407-9F36-79F4B5AA452F}" dt="2026-07-19T04:08:01.696" v="3376" actId="6549"/>
        <pc:sldMkLst>
          <pc:docMk/>
          <pc:sldMk cId="3565251405" sldId="337"/>
        </pc:sldMkLst>
        <pc:spChg chg="mod">
          <ac:chgData name="Zhegang Ma" userId="9b505f84-d449-47d3-b349-a3b1c6830652" providerId="ADAL" clId="{A074C01A-B9AB-4407-9F36-79F4B5AA452F}" dt="2026-07-14T07:55:53.243" v="2868" actId="6549"/>
          <ac:spMkLst>
            <pc:docMk/>
            <pc:sldMk cId="3565251405" sldId="337"/>
            <ac:spMk id="5" creationId="{8DBDB004-EB56-9640-1F23-7C5360239F84}"/>
          </ac:spMkLst>
        </pc:spChg>
        <pc:spChg chg="mod">
          <ac:chgData name="Zhegang Ma" userId="9b505f84-d449-47d3-b349-a3b1c6830652" providerId="ADAL" clId="{A074C01A-B9AB-4407-9F36-79F4B5AA452F}" dt="2026-07-08T14:53:16.231" v="6" actId="20577"/>
          <ac:spMkLst>
            <pc:docMk/>
            <pc:sldMk cId="3565251405" sldId="337"/>
            <ac:spMk id="8" creationId="{805FC5DA-C9A3-84C8-64E0-525BC5B4F6BE}"/>
          </ac:spMkLst>
        </pc:spChg>
      </pc:sldChg>
      <pc:sldChg chg="modSp add mod">
        <pc:chgData name="Zhegang Ma" userId="9b505f84-d449-47d3-b349-a3b1c6830652" providerId="ADAL" clId="{A074C01A-B9AB-4407-9F36-79F4B5AA452F}" dt="2026-07-19T04:18:42.433" v="3599" actId="20577"/>
        <pc:sldMkLst>
          <pc:docMk/>
          <pc:sldMk cId="3703457570" sldId="338"/>
        </pc:sldMkLst>
        <pc:spChg chg="mod">
          <ac:chgData name="Zhegang Ma" userId="9b505f84-d449-47d3-b349-a3b1c6830652" providerId="ADAL" clId="{A074C01A-B9AB-4407-9F36-79F4B5AA452F}" dt="2026-07-19T04:18:42.433" v="3599" actId="20577"/>
          <ac:spMkLst>
            <pc:docMk/>
            <pc:sldMk cId="3703457570" sldId="338"/>
            <ac:spMk id="3" creationId="{4813BD13-F7F5-5CA3-F4C6-9AB89ED84DE0}"/>
          </ac:spMkLst>
        </pc:spChg>
      </pc:sldChg>
      <pc:sldChg chg="modSp add mod">
        <pc:chgData name="Zhegang Ma" userId="9b505f84-d449-47d3-b349-a3b1c6830652" providerId="ADAL" clId="{A074C01A-B9AB-4407-9F36-79F4B5AA452F}" dt="2026-07-19T04:08:25.623" v="3378" actId="6549"/>
        <pc:sldMkLst>
          <pc:docMk/>
          <pc:sldMk cId="787546029" sldId="339"/>
        </pc:sldMkLst>
        <pc:spChg chg="mod">
          <ac:chgData name="Zhegang Ma" userId="9b505f84-d449-47d3-b349-a3b1c6830652" providerId="ADAL" clId="{A074C01A-B9AB-4407-9F36-79F4B5AA452F}" dt="2026-07-14T05:22:41.213" v="1137" actId="6549"/>
          <ac:spMkLst>
            <pc:docMk/>
            <pc:sldMk cId="787546029" sldId="339"/>
            <ac:spMk id="2" creationId="{3E0D2105-D804-A66C-CE7F-D7F489DA9A13}"/>
          </ac:spMkLst>
        </pc:spChg>
        <pc:spChg chg="mod">
          <ac:chgData name="Zhegang Ma" userId="9b505f84-d449-47d3-b349-a3b1c6830652" providerId="ADAL" clId="{A074C01A-B9AB-4407-9F36-79F4B5AA452F}" dt="2026-07-19T04:08:25.623" v="3378" actId="6549"/>
          <ac:spMkLst>
            <pc:docMk/>
            <pc:sldMk cId="787546029" sldId="339"/>
            <ac:spMk id="3" creationId="{D61F429A-BB4C-9786-7F67-FDE919E109C2}"/>
          </ac:spMkLst>
        </pc:spChg>
      </pc:sldChg>
      <pc:sldChg chg="addSp delSp modSp add mod modNotesTx">
        <pc:chgData name="Zhegang Ma" userId="9b505f84-d449-47d3-b349-a3b1c6830652" providerId="ADAL" clId="{A074C01A-B9AB-4407-9F36-79F4B5AA452F}" dt="2026-07-19T04:12:02.404" v="3452" actId="20577"/>
        <pc:sldMkLst>
          <pc:docMk/>
          <pc:sldMk cId="41003648" sldId="340"/>
        </pc:sldMkLst>
        <pc:spChg chg="mod">
          <ac:chgData name="Zhegang Ma" userId="9b505f84-d449-47d3-b349-a3b1c6830652" providerId="ADAL" clId="{A074C01A-B9AB-4407-9F36-79F4B5AA452F}" dt="2026-07-14T05:41:32.584" v="1365" actId="6549"/>
          <ac:spMkLst>
            <pc:docMk/>
            <pc:sldMk cId="41003648" sldId="340"/>
            <ac:spMk id="2" creationId="{DCCBFA92-30DC-6040-9963-184E5B048000}"/>
          </ac:spMkLst>
        </pc:spChg>
        <pc:spChg chg="mod">
          <ac:chgData name="Zhegang Ma" userId="9b505f84-d449-47d3-b349-a3b1c6830652" providerId="ADAL" clId="{A074C01A-B9AB-4407-9F36-79F4B5AA452F}" dt="2026-07-19T04:10:15.643" v="3432" actId="6549"/>
          <ac:spMkLst>
            <pc:docMk/>
            <pc:sldMk cId="41003648" sldId="340"/>
            <ac:spMk id="3" creationId="{2416D61A-0E65-624F-89C6-4D156FFF7A9C}"/>
          </ac:spMkLst>
        </pc:spChg>
      </pc:sldChg>
      <pc:sldChg chg="addSp delSp modSp add mod">
        <pc:chgData name="Zhegang Ma" userId="9b505f84-d449-47d3-b349-a3b1c6830652" providerId="ADAL" clId="{A074C01A-B9AB-4407-9F36-79F4B5AA452F}" dt="2026-07-19T04:12:48.808" v="3469" actId="6549"/>
        <pc:sldMkLst>
          <pc:docMk/>
          <pc:sldMk cId="3919884155" sldId="342"/>
        </pc:sldMkLst>
        <pc:spChg chg="mod">
          <ac:chgData name="Zhegang Ma" userId="9b505f84-d449-47d3-b349-a3b1c6830652" providerId="ADAL" clId="{A074C01A-B9AB-4407-9F36-79F4B5AA452F}" dt="2026-07-19T04:12:48.808" v="3469" actId="6549"/>
          <ac:spMkLst>
            <pc:docMk/>
            <pc:sldMk cId="3919884155" sldId="342"/>
            <ac:spMk id="3" creationId="{2416D61A-0E65-624F-89C6-4D156FFF7A9C}"/>
          </ac:spMkLst>
        </pc:spChg>
      </pc:sldChg>
      <pc:sldChg chg="modSp add mod">
        <pc:chgData name="Zhegang Ma" userId="9b505f84-d449-47d3-b349-a3b1c6830652" providerId="ADAL" clId="{A074C01A-B9AB-4407-9F36-79F4B5AA452F}" dt="2026-07-14T07:32:51.768" v="2556"/>
        <pc:sldMkLst>
          <pc:docMk/>
          <pc:sldMk cId="1760755773" sldId="348"/>
        </pc:sldMkLst>
        <pc:spChg chg="mod">
          <ac:chgData name="Zhegang Ma" userId="9b505f84-d449-47d3-b349-a3b1c6830652" providerId="ADAL" clId="{A074C01A-B9AB-4407-9F36-79F4B5AA452F}" dt="2026-07-14T07:32:51.768" v="2556"/>
          <ac:spMkLst>
            <pc:docMk/>
            <pc:sldMk cId="1760755773" sldId="348"/>
            <ac:spMk id="3" creationId="{3337AAC3-06F3-36E0-AEAB-6D09CF9B0E85}"/>
          </ac:spMkLst>
        </pc:spChg>
      </pc:sldChg>
      <pc:sldChg chg="modSp add mod ord">
        <pc:chgData name="Zhegang Ma" userId="9b505f84-d449-47d3-b349-a3b1c6830652" providerId="ADAL" clId="{A074C01A-B9AB-4407-9F36-79F4B5AA452F}" dt="2026-07-19T04:22:23.490" v="3638" actId="6549"/>
        <pc:sldMkLst>
          <pc:docMk/>
          <pc:sldMk cId="1769095005" sldId="349"/>
        </pc:sldMkLst>
        <pc:spChg chg="mod">
          <ac:chgData name="Zhegang Ma" userId="9b505f84-d449-47d3-b349-a3b1c6830652" providerId="ADAL" clId="{A074C01A-B9AB-4407-9F36-79F4B5AA452F}" dt="2026-07-18T21:46:14.521" v="3206" actId="20577"/>
          <ac:spMkLst>
            <pc:docMk/>
            <pc:sldMk cId="1769095005" sldId="349"/>
            <ac:spMk id="2" creationId="{E86C8F77-57FE-C6AE-CE1D-259787E469F9}"/>
          </ac:spMkLst>
        </pc:spChg>
        <pc:spChg chg="mod">
          <ac:chgData name="Zhegang Ma" userId="9b505f84-d449-47d3-b349-a3b1c6830652" providerId="ADAL" clId="{A074C01A-B9AB-4407-9F36-79F4B5AA452F}" dt="2026-07-19T04:22:23.490" v="3638" actId="6549"/>
          <ac:spMkLst>
            <pc:docMk/>
            <pc:sldMk cId="1769095005" sldId="349"/>
            <ac:spMk id="3" creationId="{D0FEC22F-C7AF-E7E7-BBD8-3F573E321F8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317BE-C96E-48D7-BB85-0B566D0520F9}" type="doc">
      <dgm:prSet loTypeId="urn:microsoft.com/office/officeart/2009/layout/CircleArrowProcess" loCatId="process" qsTypeId="urn:microsoft.com/office/officeart/2005/8/quickstyle/3d5" qsCatId="3D" csTypeId="urn:microsoft.com/office/officeart/2005/8/colors/accent1_2" csCatId="accent1" phldr="1"/>
      <dgm:spPr/>
      <dgm:t>
        <a:bodyPr/>
        <a:lstStyle/>
        <a:p>
          <a:endParaRPr lang="en-US"/>
        </a:p>
      </dgm:t>
    </dgm:pt>
    <dgm:pt modelId="{7CEBBBB3-3CE3-4A85-96EA-1F594DA6A75C}">
      <dgm:prSet phldrT="[Text]" custT="1"/>
      <dgm:spPr/>
      <dgm:t>
        <a:bodyPr/>
        <a:lstStyle/>
        <a:p>
          <a:r>
            <a:rPr lang="en-US" sz="1400" b="1" dirty="0">
              <a:solidFill>
                <a:srgbClr val="F66E22"/>
              </a:solidFill>
            </a:rPr>
            <a:t>Collect Data</a:t>
          </a:r>
        </a:p>
      </dgm:t>
    </dgm:pt>
    <dgm:pt modelId="{5682A2F0-69A0-4063-8CFC-B563E009AB17}" type="parTrans" cxnId="{73E4026A-61F7-4031-B066-00157252601A}">
      <dgm:prSet/>
      <dgm:spPr/>
      <dgm:t>
        <a:bodyPr/>
        <a:lstStyle/>
        <a:p>
          <a:endParaRPr lang="en-US" sz="1400" b="1">
            <a:solidFill>
              <a:srgbClr val="FF0000"/>
            </a:solidFill>
          </a:endParaRPr>
        </a:p>
      </dgm:t>
    </dgm:pt>
    <dgm:pt modelId="{E82C9F50-5DBC-4B71-AFB2-A546D971428A}" type="sibTrans" cxnId="{73E4026A-61F7-4031-B066-00157252601A}">
      <dgm:prSet/>
      <dgm:spPr/>
      <dgm:t>
        <a:bodyPr/>
        <a:lstStyle/>
        <a:p>
          <a:endParaRPr lang="en-US" sz="1400" b="1">
            <a:solidFill>
              <a:srgbClr val="FF0000"/>
            </a:solidFill>
          </a:endParaRPr>
        </a:p>
      </dgm:t>
    </dgm:pt>
    <dgm:pt modelId="{D2ADC2F0-9963-4417-B77B-8C28FB04957F}">
      <dgm:prSet phldrT="[Text]" custT="1"/>
      <dgm:spPr/>
      <dgm:t>
        <a:bodyPr/>
        <a:lstStyle/>
        <a:p>
          <a:r>
            <a:rPr lang="en-US" sz="1400" b="1" dirty="0">
              <a:solidFill>
                <a:srgbClr val="F66E22"/>
              </a:solidFill>
            </a:rPr>
            <a:t>Characterize Data</a:t>
          </a:r>
        </a:p>
      </dgm:t>
    </dgm:pt>
    <dgm:pt modelId="{D97768F6-48D5-4903-8C6C-B972452F6A0E}" type="parTrans" cxnId="{F5334508-89A8-42E6-BA2A-F6A6D8A3BB58}">
      <dgm:prSet/>
      <dgm:spPr/>
      <dgm:t>
        <a:bodyPr/>
        <a:lstStyle/>
        <a:p>
          <a:endParaRPr lang="en-US" sz="1400" b="1">
            <a:solidFill>
              <a:srgbClr val="FF0000"/>
            </a:solidFill>
          </a:endParaRPr>
        </a:p>
      </dgm:t>
    </dgm:pt>
    <dgm:pt modelId="{0FF9F8BE-58C7-4B98-957F-78CD9317FE92}" type="sibTrans" cxnId="{F5334508-89A8-42E6-BA2A-F6A6D8A3BB58}">
      <dgm:prSet/>
      <dgm:spPr/>
      <dgm:t>
        <a:bodyPr/>
        <a:lstStyle/>
        <a:p>
          <a:endParaRPr lang="en-US" sz="1400" b="1">
            <a:solidFill>
              <a:srgbClr val="FF0000"/>
            </a:solidFill>
          </a:endParaRPr>
        </a:p>
      </dgm:t>
    </dgm:pt>
    <dgm:pt modelId="{96210B1A-06D3-43C2-9511-8D578CD67816}">
      <dgm:prSet phldrT="[Text]" custT="1"/>
      <dgm:spPr/>
      <dgm:t>
        <a:bodyPr/>
        <a:lstStyle/>
        <a:p>
          <a:r>
            <a:rPr lang="en-US" sz="1400" b="1" dirty="0">
              <a:solidFill>
                <a:srgbClr val="F66E22"/>
              </a:solidFill>
            </a:rPr>
            <a:t>Evaluate Data</a:t>
          </a:r>
        </a:p>
      </dgm:t>
    </dgm:pt>
    <dgm:pt modelId="{21DBBA1A-2BB7-4D1C-8D96-D4353659D741}" type="parTrans" cxnId="{560BF3D2-E484-4039-A0FB-23BB92C47547}">
      <dgm:prSet/>
      <dgm:spPr/>
      <dgm:t>
        <a:bodyPr/>
        <a:lstStyle/>
        <a:p>
          <a:endParaRPr lang="en-US" sz="1400" b="1">
            <a:solidFill>
              <a:srgbClr val="FF0000"/>
            </a:solidFill>
          </a:endParaRPr>
        </a:p>
      </dgm:t>
    </dgm:pt>
    <dgm:pt modelId="{519E7D34-9768-4622-AA8B-7FA990B5A510}" type="sibTrans" cxnId="{560BF3D2-E484-4039-A0FB-23BB92C47547}">
      <dgm:prSet/>
      <dgm:spPr/>
      <dgm:t>
        <a:bodyPr/>
        <a:lstStyle/>
        <a:p>
          <a:endParaRPr lang="en-US" sz="1400" b="1">
            <a:solidFill>
              <a:srgbClr val="FF0000"/>
            </a:solidFill>
          </a:endParaRPr>
        </a:p>
      </dgm:t>
    </dgm:pt>
    <dgm:pt modelId="{859B7797-CB77-4CDB-AAA1-0A7BC1E00ED6}">
      <dgm:prSet custT="1"/>
      <dgm:spPr/>
      <dgm:t>
        <a:bodyPr/>
        <a:lstStyle/>
        <a:p>
          <a:r>
            <a:rPr lang="en-US" sz="1400" b="1" dirty="0">
              <a:solidFill>
                <a:srgbClr val="F66E22"/>
              </a:solidFill>
            </a:rPr>
            <a:t>Review and Revise</a:t>
          </a:r>
        </a:p>
      </dgm:t>
    </dgm:pt>
    <dgm:pt modelId="{EC183C79-CE2E-41E9-B86B-BEC5B1B19625}" type="parTrans" cxnId="{A385F371-FE47-491C-B999-65329E78F731}">
      <dgm:prSet/>
      <dgm:spPr/>
      <dgm:t>
        <a:bodyPr/>
        <a:lstStyle/>
        <a:p>
          <a:endParaRPr lang="en-US" sz="1400" b="1">
            <a:solidFill>
              <a:srgbClr val="FF0000"/>
            </a:solidFill>
          </a:endParaRPr>
        </a:p>
      </dgm:t>
    </dgm:pt>
    <dgm:pt modelId="{AD4C4F56-E0A3-41C1-A76D-21008EA9117D}" type="sibTrans" cxnId="{A385F371-FE47-491C-B999-65329E78F731}">
      <dgm:prSet/>
      <dgm:spPr/>
      <dgm:t>
        <a:bodyPr/>
        <a:lstStyle/>
        <a:p>
          <a:endParaRPr lang="en-US" sz="1400" b="1">
            <a:solidFill>
              <a:srgbClr val="FF0000"/>
            </a:solidFill>
          </a:endParaRPr>
        </a:p>
      </dgm:t>
    </dgm:pt>
    <dgm:pt modelId="{47B2EE93-9CB8-495C-8601-12EB73EC87EB}" type="pres">
      <dgm:prSet presAssocID="{3A7317BE-C96E-48D7-BB85-0B566D0520F9}" presName="Name0" presStyleCnt="0">
        <dgm:presLayoutVars>
          <dgm:chMax val="7"/>
          <dgm:chPref val="7"/>
          <dgm:dir/>
          <dgm:animLvl val="lvl"/>
        </dgm:presLayoutVars>
      </dgm:prSet>
      <dgm:spPr/>
    </dgm:pt>
    <dgm:pt modelId="{94C631E1-E847-4D76-A708-6491B96E3DF1}" type="pres">
      <dgm:prSet presAssocID="{7CEBBBB3-3CE3-4A85-96EA-1F594DA6A75C}" presName="Accent1" presStyleCnt="0"/>
      <dgm:spPr/>
    </dgm:pt>
    <dgm:pt modelId="{4CFBF683-50F4-4438-BD3B-3815B44A0222}" type="pres">
      <dgm:prSet presAssocID="{7CEBBBB3-3CE3-4A85-96EA-1F594DA6A75C}" presName="Accent" presStyleLbl="node1" presStyleIdx="0" presStyleCnt="4" custLinFactNeighborX="-4770" custLinFactNeighborY="3597"/>
      <dgm:spPr/>
    </dgm:pt>
    <dgm:pt modelId="{135635CB-B661-4B3B-9E20-7981E7B571E2}" type="pres">
      <dgm:prSet presAssocID="{7CEBBBB3-3CE3-4A85-96EA-1F594DA6A75C}" presName="Parent1" presStyleLbl="revTx" presStyleIdx="0" presStyleCnt="4">
        <dgm:presLayoutVars>
          <dgm:chMax val="1"/>
          <dgm:chPref val="1"/>
          <dgm:bulletEnabled val="1"/>
        </dgm:presLayoutVars>
      </dgm:prSet>
      <dgm:spPr/>
    </dgm:pt>
    <dgm:pt modelId="{7F7F962F-0BD1-41FE-A1C3-0CF2981FAC62}" type="pres">
      <dgm:prSet presAssocID="{D2ADC2F0-9963-4417-B77B-8C28FB04957F}" presName="Accent2" presStyleCnt="0"/>
      <dgm:spPr/>
    </dgm:pt>
    <dgm:pt modelId="{69531869-E962-40E3-9E6B-0BE423171B40}" type="pres">
      <dgm:prSet presAssocID="{D2ADC2F0-9963-4417-B77B-8C28FB04957F}" presName="Accent" presStyleLbl="node1" presStyleIdx="1" presStyleCnt="4" custLinFactNeighborX="-2697" custLinFactNeighborY="-450"/>
      <dgm:spPr/>
    </dgm:pt>
    <dgm:pt modelId="{71B830C0-E3DB-47B9-8968-C2E90E7B1B38}" type="pres">
      <dgm:prSet presAssocID="{D2ADC2F0-9963-4417-B77B-8C28FB04957F}" presName="Parent2" presStyleLbl="revTx" presStyleIdx="1" presStyleCnt="4">
        <dgm:presLayoutVars>
          <dgm:chMax val="1"/>
          <dgm:chPref val="1"/>
          <dgm:bulletEnabled val="1"/>
        </dgm:presLayoutVars>
      </dgm:prSet>
      <dgm:spPr/>
    </dgm:pt>
    <dgm:pt modelId="{769E11D9-00C7-4855-AF8E-22766E54C9B4}" type="pres">
      <dgm:prSet presAssocID="{96210B1A-06D3-43C2-9511-8D578CD67816}" presName="Accent3" presStyleCnt="0"/>
      <dgm:spPr/>
    </dgm:pt>
    <dgm:pt modelId="{B25785AF-50C4-48F2-9596-8308679AAD32}" type="pres">
      <dgm:prSet presAssocID="{96210B1A-06D3-43C2-9511-8D578CD67816}" presName="Accent" presStyleLbl="node1" presStyleIdx="2" presStyleCnt="4"/>
      <dgm:spPr/>
    </dgm:pt>
    <dgm:pt modelId="{3BC940E5-4B14-4D02-87B8-9D3D14BAEC6B}" type="pres">
      <dgm:prSet presAssocID="{96210B1A-06D3-43C2-9511-8D578CD67816}" presName="Parent3" presStyleLbl="revTx" presStyleIdx="2" presStyleCnt="4">
        <dgm:presLayoutVars>
          <dgm:chMax val="1"/>
          <dgm:chPref val="1"/>
          <dgm:bulletEnabled val="1"/>
        </dgm:presLayoutVars>
      </dgm:prSet>
      <dgm:spPr/>
    </dgm:pt>
    <dgm:pt modelId="{1FC1607A-2EFA-4C6C-8CE1-B3242221BA12}" type="pres">
      <dgm:prSet presAssocID="{859B7797-CB77-4CDB-AAA1-0A7BC1E00ED6}" presName="Accent4" presStyleCnt="0"/>
      <dgm:spPr/>
    </dgm:pt>
    <dgm:pt modelId="{A881A649-9510-4736-BA7E-06ED92812388}" type="pres">
      <dgm:prSet presAssocID="{859B7797-CB77-4CDB-AAA1-0A7BC1E00ED6}" presName="Accent" presStyleLbl="node1" presStyleIdx="3" presStyleCnt="4" custLinFactNeighborX="-2093" custLinFactNeighborY="4707"/>
      <dgm:spPr/>
    </dgm:pt>
    <dgm:pt modelId="{EC3E9E83-F000-41FE-8711-454A7823196D}" type="pres">
      <dgm:prSet presAssocID="{859B7797-CB77-4CDB-AAA1-0A7BC1E00ED6}" presName="Parent4" presStyleLbl="revTx" presStyleIdx="3" presStyleCnt="4">
        <dgm:presLayoutVars>
          <dgm:chMax val="1"/>
          <dgm:chPref val="1"/>
          <dgm:bulletEnabled val="1"/>
        </dgm:presLayoutVars>
      </dgm:prSet>
      <dgm:spPr/>
    </dgm:pt>
  </dgm:ptLst>
  <dgm:cxnLst>
    <dgm:cxn modelId="{F5334508-89A8-42E6-BA2A-F6A6D8A3BB58}" srcId="{3A7317BE-C96E-48D7-BB85-0B566D0520F9}" destId="{D2ADC2F0-9963-4417-B77B-8C28FB04957F}" srcOrd="1" destOrd="0" parTransId="{D97768F6-48D5-4903-8C6C-B972452F6A0E}" sibTransId="{0FF9F8BE-58C7-4B98-957F-78CD9317FE92}"/>
    <dgm:cxn modelId="{71380314-A15C-4147-A654-CED9EF3FBF3D}" type="presOf" srcId="{859B7797-CB77-4CDB-AAA1-0A7BC1E00ED6}" destId="{EC3E9E83-F000-41FE-8711-454A7823196D}" srcOrd="0" destOrd="0" presId="urn:microsoft.com/office/officeart/2009/layout/CircleArrowProcess"/>
    <dgm:cxn modelId="{10A19C3B-1ACC-4E9F-888C-2BB6BFA2310F}" type="presOf" srcId="{7CEBBBB3-3CE3-4A85-96EA-1F594DA6A75C}" destId="{135635CB-B661-4B3B-9E20-7981E7B571E2}" srcOrd="0" destOrd="0" presId="urn:microsoft.com/office/officeart/2009/layout/CircleArrowProcess"/>
    <dgm:cxn modelId="{73E4026A-61F7-4031-B066-00157252601A}" srcId="{3A7317BE-C96E-48D7-BB85-0B566D0520F9}" destId="{7CEBBBB3-3CE3-4A85-96EA-1F594DA6A75C}" srcOrd="0" destOrd="0" parTransId="{5682A2F0-69A0-4063-8CFC-B563E009AB17}" sibTransId="{E82C9F50-5DBC-4B71-AFB2-A546D971428A}"/>
    <dgm:cxn modelId="{A385F371-FE47-491C-B999-65329E78F731}" srcId="{3A7317BE-C96E-48D7-BB85-0B566D0520F9}" destId="{859B7797-CB77-4CDB-AAA1-0A7BC1E00ED6}" srcOrd="3" destOrd="0" parTransId="{EC183C79-CE2E-41E9-B86B-BEC5B1B19625}" sibTransId="{AD4C4F56-E0A3-41C1-A76D-21008EA9117D}"/>
    <dgm:cxn modelId="{0519687D-899D-40FE-B78D-D49A36F388EB}" type="presOf" srcId="{3A7317BE-C96E-48D7-BB85-0B566D0520F9}" destId="{47B2EE93-9CB8-495C-8601-12EB73EC87EB}" srcOrd="0" destOrd="0" presId="urn:microsoft.com/office/officeart/2009/layout/CircleArrowProcess"/>
    <dgm:cxn modelId="{34CB9493-6827-4550-B2A2-9024763AA164}" type="presOf" srcId="{D2ADC2F0-9963-4417-B77B-8C28FB04957F}" destId="{71B830C0-E3DB-47B9-8968-C2E90E7B1B38}" srcOrd="0" destOrd="0" presId="urn:microsoft.com/office/officeart/2009/layout/CircleArrowProcess"/>
    <dgm:cxn modelId="{3F66009F-D29F-4B1B-A6F5-71A7147063AD}" type="presOf" srcId="{96210B1A-06D3-43C2-9511-8D578CD67816}" destId="{3BC940E5-4B14-4D02-87B8-9D3D14BAEC6B}" srcOrd="0" destOrd="0" presId="urn:microsoft.com/office/officeart/2009/layout/CircleArrowProcess"/>
    <dgm:cxn modelId="{560BF3D2-E484-4039-A0FB-23BB92C47547}" srcId="{3A7317BE-C96E-48D7-BB85-0B566D0520F9}" destId="{96210B1A-06D3-43C2-9511-8D578CD67816}" srcOrd="2" destOrd="0" parTransId="{21DBBA1A-2BB7-4D1C-8D96-D4353659D741}" sibTransId="{519E7D34-9768-4622-AA8B-7FA990B5A510}"/>
    <dgm:cxn modelId="{BA329D4E-450A-429D-A6E0-E9499BD1F96B}" type="presParOf" srcId="{47B2EE93-9CB8-495C-8601-12EB73EC87EB}" destId="{94C631E1-E847-4D76-A708-6491B96E3DF1}" srcOrd="0" destOrd="0" presId="urn:microsoft.com/office/officeart/2009/layout/CircleArrowProcess"/>
    <dgm:cxn modelId="{080DF0AB-C251-4F94-9E73-5BE4760E93A1}" type="presParOf" srcId="{94C631E1-E847-4D76-A708-6491B96E3DF1}" destId="{4CFBF683-50F4-4438-BD3B-3815B44A0222}" srcOrd="0" destOrd="0" presId="urn:microsoft.com/office/officeart/2009/layout/CircleArrowProcess"/>
    <dgm:cxn modelId="{1FF62CC0-1919-42B9-897B-6EB7FE032B6C}" type="presParOf" srcId="{47B2EE93-9CB8-495C-8601-12EB73EC87EB}" destId="{135635CB-B661-4B3B-9E20-7981E7B571E2}" srcOrd="1" destOrd="0" presId="urn:microsoft.com/office/officeart/2009/layout/CircleArrowProcess"/>
    <dgm:cxn modelId="{DD21C891-FAF9-4567-820C-190E535E0FB8}" type="presParOf" srcId="{47B2EE93-9CB8-495C-8601-12EB73EC87EB}" destId="{7F7F962F-0BD1-41FE-A1C3-0CF2981FAC62}" srcOrd="2" destOrd="0" presId="urn:microsoft.com/office/officeart/2009/layout/CircleArrowProcess"/>
    <dgm:cxn modelId="{B37F3B54-87EC-4A99-A042-95C6046103CC}" type="presParOf" srcId="{7F7F962F-0BD1-41FE-A1C3-0CF2981FAC62}" destId="{69531869-E962-40E3-9E6B-0BE423171B40}" srcOrd="0" destOrd="0" presId="urn:microsoft.com/office/officeart/2009/layout/CircleArrowProcess"/>
    <dgm:cxn modelId="{B5D94645-6C08-43C9-B6F3-94455FAD0560}" type="presParOf" srcId="{47B2EE93-9CB8-495C-8601-12EB73EC87EB}" destId="{71B830C0-E3DB-47B9-8968-C2E90E7B1B38}" srcOrd="3" destOrd="0" presId="urn:microsoft.com/office/officeart/2009/layout/CircleArrowProcess"/>
    <dgm:cxn modelId="{2A6ACD56-2DA6-4EBD-AFB2-C9E6C9D3C95D}" type="presParOf" srcId="{47B2EE93-9CB8-495C-8601-12EB73EC87EB}" destId="{769E11D9-00C7-4855-AF8E-22766E54C9B4}" srcOrd="4" destOrd="0" presId="urn:microsoft.com/office/officeart/2009/layout/CircleArrowProcess"/>
    <dgm:cxn modelId="{BBB94B7F-AAAC-473A-8216-E50DC6B217D6}" type="presParOf" srcId="{769E11D9-00C7-4855-AF8E-22766E54C9B4}" destId="{B25785AF-50C4-48F2-9596-8308679AAD32}" srcOrd="0" destOrd="0" presId="urn:microsoft.com/office/officeart/2009/layout/CircleArrowProcess"/>
    <dgm:cxn modelId="{4E72F38E-0D5B-4E2E-B454-7F726FE4C794}" type="presParOf" srcId="{47B2EE93-9CB8-495C-8601-12EB73EC87EB}" destId="{3BC940E5-4B14-4D02-87B8-9D3D14BAEC6B}" srcOrd="5" destOrd="0" presId="urn:microsoft.com/office/officeart/2009/layout/CircleArrowProcess"/>
    <dgm:cxn modelId="{AE52D054-A72A-46A3-857A-D4E1EE0B5070}" type="presParOf" srcId="{47B2EE93-9CB8-495C-8601-12EB73EC87EB}" destId="{1FC1607A-2EFA-4C6C-8CE1-B3242221BA12}" srcOrd="6" destOrd="0" presId="urn:microsoft.com/office/officeart/2009/layout/CircleArrowProcess"/>
    <dgm:cxn modelId="{92952A65-5C4E-4212-A7AF-0A3CD3C1BD6C}" type="presParOf" srcId="{1FC1607A-2EFA-4C6C-8CE1-B3242221BA12}" destId="{A881A649-9510-4736-BA7E-06ED92812388}" srcOrd="0" destOrd="0" presId="urn:microsoft.com/office/officeart/2009/layout/CircleArrowProcess"/>
    <dgm:cxn modelId="{DF08C54C-5B1A-47AA-9AE0-C85A9FD0355C}" type="presParOf" srcId="{47B2EE93-9CB8-495C-8601-12EB73EC87EB}" destId="{EC3E9E83-F000-41FE-8711-454A7823196D}"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D2590-4858-4CF3-9704-4B54BC46193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37BE15DF-B56D-4EE4-9087-F9DAE92D00D9}">
      <dgm:prSet phldrT="[Text]"/>
      <dgm:spPr/>
      <dgm:t>
        <a:bodyPr/>
        <a:lstStyle/>
        <a:p>
          <a:r>
            <a:rPr lang="en-US" dirty="0"/>
            <a:t>NUREG/CR-6928</a:t>
          </a:r>
        </a:p>
        <a:p>
          <a:r>
            <a:rPr lang="en-US" dirty="0"/>
            <a:t>(1998</a:t>
          </a:r>
          <a:r>
            <a:rPr lang="en-US" dirty="0">
              <a:latin typeface="Times New Roman" panose="02020603050405020304" pitchFamily="18" charset="0"/>
              <a:cs typeface="Times New Roman" panose="02020603050405020304" pitchFamily="18" charset="0"/>
            </a:rPr>
            <a:t>–</a:t>
          </a:r>
          <a:r>
            <a:rPr lang="en-US" dirty="0"/>
            <a:t>2002)</a:t>
          </a:r>
        </a:p>
      </dgm:t>
    </dgm:pt>
    <dgm:pt modelId="{5CCC7508-D3B9-4684-B67D-9A0CB48B2B89}" type="parTrans" cxnId="{AEE20B01-E041-4057-8CDB-9A65C386EF6B}">
      <dgm:prSet/>
      <dgm:spPr/>
      <dgm:t>
        <a:bodyPr/>
        <a:lstStyle/>
        <a:p>
          <a:endParaRPr lang="en-US"/>
        </a:p>
      </dgm:t>
    </dgm:pt>
    <dgm:pt modelId="{D4FDD1B9-6FC0-4B56-96F8-67F107D7C53C}" type="sibTrans" cxnId="{AEE20B01-E041-4057-8CDB-9A65C386EF6B}">
      <dgm:prSet/>
      <dgm:spPr/>
      <dgm:t>
        <a:bodyPr/>
        <a:lstStyle/>
        <a:p>
          <a:endParaRPr lang="en-US"/>
        </a:p>
      </dgm:t>
    </dgm:pt>
    <dgm:pt modelId="{F29DB4C2-F00F-4B7F-8CC1-D4170F7AE304}">
      <dgm:prSet phldrT="[Text]"/>
      <dgm:spPr/>
      <dgm:t>
        <a:bodyPr/>
        <a:lstStyle/>
        <a:p>
          <a:r>
            <a:rPr lang="en-US" dirty="0"/>
            <a:t>2010 Update</a:t>
          </a:r>
        </a:p>
        <a:p>
          <a:r>
            <a:rPr lang="en-US" dirty="0"/>
            <a:t>(1998</a:t>
          </a:r>
          <a:r>
            <a:rPr lang="en-US" dirty="0">
              <a:latin typeface="Times New Roman" panose="02020603050405020304" pitchFamily="18" charset="0"/>
              <a:cs typeface="Times New Roman" panose="02020603050405020304" pitchFamily="18" charset="0"/>
            </a:rPr>
            <a:t>–</a:t>
          </a:r>
          <a:r>
            <a:rPr lang="en-US" dirty="0"/>
            <a:t>2010)</a:t>
          </a:r>
        </a:p>
      </dgm:t>
    </dgm:pt>
    <dgm:pt modelId="{B3698C5B-2544-45C4-83AD-FAFBE8F9EB69}" type="parTrans" cxnId="{604A3AB2-C70D-4498-AD9C-46193DBA25EA}">
      <dgm:prSet/>
      <dgm:spPr/>
      <dgm:t>
        <a:bodyPr/>
        <a:lstStyle/>
        <a:p>
          <a:endParaRPr lang="en-US"/>
        </a:p>
      </dgm:t>
    </dgm:pt>
    <dgm:pt modelId="{BFA17057-1130-4DAF-9964-8BA5991B2E54}" type="sibTrans" cxnId="{604A3AB2-C70D-4498-AD9C-46193DBA25EA}">
      <dgm:prSet/>
      <dgm:spPr/>
      <dgm:t>
        <a:bodyPr/>
        <a:lstStyle/>
        <a:p>
          <a:endParaRPr lang="en-US"/>
        </a:p>
      </dgm:t>
    </dgm:pt>
    <dgm:pt modelId="{37DDDE91-D068-401D-9949-CB674AD5A1D9}">
      <dgm:prSet phldrT="[Text]"/>
      <dgm:spPr/>
      <dgm:t>
        <a:bodyPr/>
        <a:lstStyle/>
        <a:p>
          <a:r>
            <a:rPr lang="en-US" dirty="0"/>
            <a:t>2015 Update</a:t>
          </a:r>
        </a:p>
        <a:p>
          <a:r>
            <a:rPr lang="en-US" dirty="0"/>
            <a:t>(1998</a:t>
          </a:r>
          <a:r>
            <a:rPr lang="en-US" dirty="0">
              <a:latin typeface="Times New Roman" panose="02020603050405020304" pitchFamily="18" charset="0"/>
              <a:cs typeface="Times New Roman" panose="02020603050405020304" pitchFamily="18" charset="0"/>
            </a:rPr>
            <a:t>–</a:t>
          </a:r>
          <a:r>
            <a:rPr lang="en-US" dirty="0"/>
            <a:t>2015)</a:t>
          </a:r>
        </a:p>
      </dgm:t>
    </dgm:pt>
    <dgm:pt modelId="{D1C717A8-55F9-47D0-8CB7-053B656B9CEE}" type="parTrans" cxnId="{D9B0BF7E-E7C8-4C09-A166-7D4A00023A09}">
      <dgm:prSet/>
      <dgm:spPr/>
      <dgm:t>
        <a:bodyPr/>
        <a:lstStyle/>
        <a:p>
          <a:endParaRPr lang="en-US"/>
        </a:p>
      </dgm:t>
    </dgm:pt>
    <dgm:pt modelId="{F3FC6B67-20CF-4D85-BF6A-07C4E1DD4049}" type="sibTrans" cxnId="{D9B0BF7E-E7C8-4C09-A166-7D4A00023A09}">
      <dgm:prSet/>
      <dgm:spPr/>
      <dgm:t>
        <a:bodyPr/>
        <a:lstStyle/>
        <a:p>
          <a:endParaRPr lang="en-US"/>
        </a:p>
      </dgm:t>
    </dgm:pt>
    <dgm:pt modelId="{E87CEF8A-34D7-4F56-B825-C59C5AD66E4C}">
      <dgm:prSet/>
      <dgm:spPr/>
      <dgm:t>
        <a:bodyPr/>
        <a:lstStyle/>
        <a:p>
          <a:r>
            <a:rPr lang="en-US" dirty="0"/>
            <a:t>2020 Update</a:t>
          </a:r>
        </a:p>
        <a:p>
          <a:r>
            <a:rPr lang="en-US" dirty="0"/>
            <a:t>(2006</a:t>
          </a:r>
          <a:r>
            <a:rPr lang="en-US" dirty="0">
              <a:latin typeface="Times New Roman" panose="02020603050405020304" pitchFamily="18" charset="0"/>
              <a:cs typeface="Times New Roman" panose="02020603050405020304" pitchFamily="18" charset="0"/>
            </a:rPr>
            <a:t>–</a:t>
          </a:r>
          <a:r>
            <a:rPr lang="en-US" dirty="0"/>
            <a:t>2020)</a:t>
          </a:r>
        </a:p>
      </dgm:t>
    </dgm:pt>
    <dgm:pt modelId="{BBB8B6FA-0003-4F89-A666-20AC55ECDA18}" type="parTrans" cxnId="{2BD9F7FB-1D62-4588-B9C0-52591C9E7C5F}">
      <dgm:prSet/>
      <dgm:spPr/>
      <dgm:t>
        <a:bodyPr/>
        <a:lstStyle/>
        <a:p>
          <a:endParaRPr lang="en-US"/>
        </a:p>
      </dgm:t>
    </dgm:pt>
    <dgm:pt modelId="{F70A4DFD-A1F5-42D4-B096-D214791E4752}" type="sibTrans" cxnId="{2BD9F7FB-1D62-4588-B9C0-52591C9E7C5F}">
      <dgm:prSet/>
      <dgm:spPr/>
      <dgm:t>
        <a:bodyPr/>
        <a:lstStyle/>
        <a:p>
          <a:endParaRPr lang="en-US"/>
        </a:p>
      </dgm:t>
    </dgm:pt>
    <dgm:pt modelId="{F41549CA-712C-4147-90A1-F78BDE614486}" type="pres">
      <dgm:prSet presAssocID="{BD7D2590-4858-4CF3-9704-4B54BC461930}" presName="Name0" presStyleCnt="0">
        <dgm:presLayoutVars>
          <dgm:dir/>
          <dgm:resizeHandles val="exact"/>
        </dgm:presLayoutVars>
      </dgm:prSet>
      <dgm:spPr/>
    </dgm:pt>
    <dgm:pt modelId="{AB1119D4-9F86-4B4C-AA50-E9A0B02874E1}" type="pres">
      <dgm:prSet presAssocID="{37BE15DF-B56D-4EE4-9087-F9DAE92D00D9}" presName="composite" presStyleCnt="0"/>
      <dgm:spPr/>
    </dgm:pt>
    <dgm:pt modelId="{F33A670C-9110-493E-B7C1-F43837F7AB2D}" type="pres">
      <dgm:prSet presAssocID="{37BE15DF-B56D-4EE4-9087-F9DAE92D00D9}" presName="bgChev" presStyleLbl="node1" presStyleIdx="0" presStyleCnt="4"/>
      <dgm:spPr/>
    </dgm:pt>
    <dgm:pt modelId="{A0C66B07-E671-42FC-97C2-CBA5E7A304CE}" type="pres">
      <dgm:prSet presAssocID="{37BE15DF-B56D-4EE4-9087-F9DAE92D00D9}" presName="txNode" presStyleLbl="fgAcc1" presStyleIdx="0" presStyleCnt="4">
        <dgm:presLayoutVars>
          <dgm:bulletEnabled val="1"/>
        </dgm:presLayoutVars>
      </dgm:prSet>
      <dgm:spPr/>
    </dgm:pt>
    <dgm:pt modelId="{105D62F5-D265-4C43-8CF7-53BA40DD5A11}" type="pres">
      <dgm:prSet presAssocID="{D4FDD1B9-6FC0-4B56-96F8-67F107D7C53C}" presName="compositeSpace" presStyleCnt="0"/>
      <dgm:spPr/>
    </dgm:pt>
    <dgm:pt modelId="{22ACBB2D-55E1-4380-9B26-9190D1B51CE6}" type="pres">
      <dgm:prSet presAssocID="{F29DB4C2-F00F-4B7F-8CC1-D4170F7AE304}" presName="composite" presStyleCnt="0"/>
      <dgm:spPr/>
    </dgm:pt>
    <dgm:pt modelId="{D2A5EF35-CC8A-4D16-A303-88BBC433CF52}" type="pres">
      <dgm:prSet presAssocID="{F29DB4C2-F00F-4B7F-8CC1-D4170F7AE304}" presName="bgChev" presStyleLbl="node1" presStyleIdx="1" presStyleCnt="4" custLinFactNeighborY="-3341"/>
      <dgm:spPr/>
    </dgm:pt>
    <dgm:pt modelId="{9E95C871-5B5C-4BE2-8F30-14CD84CE8BF3}" type="pres">
      <dgm:prSet presAssocID="{F29DB4C2-F00F-4B7F-8CC1-D4170F7AE304}" presName="txNode" presStyleLbl="fgAcc1" presStyleIdx="1" presStyleCnt="4">
        <dgm:presLayoutVars>
          <dgm:bulletEnabled val="1"/>
        </dgm:presLayoutVars>
      </dgm:prSet>
      <dgm:spPr/>
    </dgm:pt>
    <dgm:pt modelId="{BD7DE636-FD72-4801-915F-13E1B49AA2B6}" type="pres">
      <dgm:prSet presAssocID="{BFA17057-1130-4DAF-9964-8BA5991B2E54}" presName="compositeSpace" presStyleCnt="0"/>
      <dgm:spPr/>
    </dgm:pt>
    <dgm:pt modelId="{64C0BCD0-E520-4829-AA1C-6096906FC63E}" type="pres">
      <dgm:prSet presAssocID="{37DDDE91-D068-401D-9949-CB674AD5A1D9}" presName="composite" presStyleCnt="0"/>
      <dgm:spPr/>
    </dgm:pt>
    <dgm:pt modelId="{3C5B6C44-EE40-452C-ADA4-AE42CE19C636}" type="pres">
      <dgm:prSet presAssocID="{37DDDE91-D068-401D-9949-CB674AD5A1D9}" presName="bgChev" presStyleLbl="node1" presStyleIdx="2" presStyleCnt="4"/>
      <dgm:spPr/>
    </dgm:pt>
    <dgm:pt modelId="{3A7C3F59-B6DF-4608-B688-F792608808A2}" type="pres">
      <dgm:prSet presAssocID="{37DDDE91-D068-401D-9949-CB674AD5A1D9}" presName="txNode" presStyleLbl="fgAcc1" presStyleIdx="2" presStyleCnt="4">
        <dgm:presLayoutVars>
          <dgm:bulletEnabled val="1"/>
        </dgm:presLayoutVars>
      </dgm:prSet>
      <dgm:spPr/>
    </dgm:pt>
    <dgm:pt modelId="{4E6C498F-1F99-4B1D-85E3-80311D6EE4FB}" type="pres">
      <dgm:prSet presAssocID="{F3FC6B67-20CF-4D85-BF6A-07C4E1DD4049}" presName="compositeSpace" presStyleCnt="0"/>
      <dgm:spPr/>
    </dgm:pt>
    <dgm:pt modelId="{9B4BE714-F775-4DAC-A491-174F3B8FCF9B}" type="pres">
      <dgm:prSet presAssocID="{E87CEF8A-34D7-4F56-B825-C59C5AD66E4C}" presName="composite" presStyleCnt="0"/>
      <dgm:spPr/>
    </dgm:pt>
    <dgm:pt modelId="{5F689423-D596-4432-AA72-1FF5C4F4A049}" type="pres">
      <dgm:prSet presAssocID="{E87CEF8A-34D7-4F56-B825-C59C5AD66E4C}" presName="bgChev" presStyleLbl="node1" presStyleIdx="3" presStyleCnt="4"/>
      <dgm:spPr/>
    </dgm:pt>
    <dgm:pt modelId="{BFE82EFA-7E73-464C-B470-B19ED37581EA}" type="pres">
      <dgm:prSet presAssocID="{E87CEF8A-34D7-4F56-B825-C59C5AD66E4C}" presName="txNode" presStyleLbl="fgAcc1" presStyleIdx="3" presStyleCnt="4">
        <dgm:presLayoutVars>
          <dgm:bulletEnabled val="1"/>
        </dgm:presLayoutVars>
      </dgm:prSet>
      <dgm:spPr/>
    </dgm:pt>
  </dgm:ptLst>
  <dgm:cxnLst>
    <dgm:cxn modelId="{AEE20B01-E041-4057-8CDB-9A65C386EF6B}" srcId="{BD7D2590-4858-4CF3-9704-4B54BC461930}" destId="{37BE15DF-B56D-4EE4-9087-F9DAE92D00D9}" srcOrd="0" destOrd="0" parTransId="{5CCC7508-D3B9-4684-B67D-9A0CB48B2B89}" sibTransId="{D4FDD1B9-6FC0-4B56-96F8-67F107D7C53C}"/>
    <dgm:cxn modelId="{97D0E21B-DC31-40B0-A613-2FC8BC3DF132}" type="presOf" srcId="{37BE15DF-B56D-4EE4-9087-F9DAE92D00D9}" destId="{A0C66B07-E671-42FC-97C2-CBA5E7A304CE}" srcOrd="0" destOrd="0" presId="urn:microsoft.com/office/officeart/2005/8/layout/chevronAccent+Icon"/>
    <dgm:cxn modelId="{73A77241-F18F-4DC2-A2CA-41E767FF12DD}" type="presOf" srcId="{E87CEF8A-34D7-4F56-B825-C59C5AD66E4C}" destId="{BFE82EFA-7E73-464C-B470-B19ED37581EA}" srcOrd="0" destOrd="0" presId="urn:microsoft.com/office/officeart/2005/8/layout/chevronAccent+Icon"/>
    <dgm:cxn modelId="{F0227343-D1A1-4865-BBBA-F8E530D7E020}" type="presOf" srcId="{F29DB4C2-F00F-4B7F-8CC1-D4170F7AE304}" destId="{9E95C871-5B5C-4BE2-8F30-14CD84CE8BF3}" srcOrd="0" destOrd="0" presId="urn:microsoft.com/office/officeart/2005/8/layout/chevronAccent+Icon"/>
    <dgm:cxn modelId="{D9B0BF7E-E7C8-4C09-A166-7D4A00023A09}" srcId="{BD7D2590-4858-4CF3-9704-4B54BC461930}" destId="{37DDDE91-D068-401D-9949-CB674AD5A1D9}" srcOrd="2" destOrd="0" parTransId="{D1C717A8-55F9-47D0-8CB7-053B656B9CEE}" sibTransId="{F3FC6B67-20CF-4D85-BF6A-07C4E1DD4049}"/>
    <dgm:cxn modelId="{604A3AB2-C70D-4498-AD9C-46193DBA25EA}" srcId="{BD7D2590-4858-4CF3-9704-4B54BC461930}" destId="{F29DB4C2-F00F-4B7F-8CC1-D4170F7AE304}" srcOrd="1" destOrd="0" parTransId="{B3698C5B-2544-45C4-83AD-FAFBE8F9EB69}" sibTransId="{BFA17057-1130-4DAF-9964-8BA5991B2E54}"/>
    <dgm:cxn modelId="{D9F88DBB-9C66-4AC3-85D0-86CAFD2F35CD}" type="presOf" srcId="{37DDDE91-D068-401D-9949-CB674AD5A1D9}" destId="{3A7C3F59-B6DF-4608-B688-F792608808A2}" srcOrd="0" destOrd="0" presId="urn:microsoft.com/office/officeart/2005/8/layout/chevronAccent+Icon"/>
    <dgm:cxn modelId="{C5A547C7-5517-4196-B486-778840A946B8}" type="presOf" srcId="{BD7D2590-4858-4CF3-9704-4B54BC461930}" destId="{F41549CA-712C-4147-90A1-F78BDE614486}" srcOrd="0" destOrd="0" presId="urn:microsoft.com/office/officeart/2005/8/layout/chevronAccent+Icon"/>
    <dgm:cxn modelId="{2BD9F7FB-1D62-4588-B9C0-52591C9E7C5F}" srcId="{BD7D2590-4858-4CF3-9704-4B54BC461930}" destId="{E87CEF8A-34D7-4F56-B825-C59C5AD66E4C}" srcOrd="3" destOrd="0" parTransId="{BBB8B6FA-0003-4F89-A666-20AC55ECDA18}" sibTransId="{F70A4DFD-A1F5-42D4-B096-D214791E4752}"/>
    <dgm:cxn modelId="{CB2267C5-A9C6-4D44-B9C2-B50E3D97304E}" type="presParOf" srcId="{F41549CA-712C-4147-90A1-F78BDE614486}" destId="{AB1119D4-9F86-4B4C-AA50-E9A0B02874E1}" srcOrd="0" destOrd="0" presId="urn:microsoft.com/office/officeart/2005/8/layout/chevronAccent+Icon"/>
    <dgm:cxn modelId="{BC33AD81-73B6-4491-8F2B-3500AF5DA7D8}" type="presParOf" srcId="{AB1119D4-9F86-4B4C-AA50-E9A0B02874E1}" destId="{F33A670C-9110-493E-B7C1-F43837F7AB2D}" srcOrd="0" destOrd="0" presId="urn:microsoft.com/office/officeart/2005/8/layout/chevronAccent+Icon"/>
    <dgm:cxn modelId="{35E45360-0DA2-45A4-933B-08D4113797CA}" type="presParOf" srcId="{AB1119D4-9F86-4B4C-AA50-E9A0B02874E1}" destId="{A0C66B07-E671-42FC-97C2-CBA5E7A304CE}" srcOrd="1" destOrd="0" presId="urn:microsoft.com/office/officeart/2005/8/layout/chevronAccent+Icon"/>
    <dgm:cxn modelId="{0828C395-6228-4B97-9197-88A501C66453}" type="presParOf" srcId="{F41549CA-712C-4147-90A1-F78BDE614486}" destId="{105D62F5-D265-4C43-8CF7-53BA40DD5A11}" srcOrd="1" destOrd="0" presId="urn:microsoft.com/office/officeart/2005/8/layout/chevronAccent+Icon"/>
    <dgm:cxn modelId="{29938DCF-8D48-483A-B24B-1E2771B2D7F9}" type="presParOf" srcId="{F41549CA-712C-4147-90A1-F78BDE614486}" destId="{22ACBB2D-55E1-4380-9B26-9190D1B51CE6}" srcOrd="2" destOrd="0" presId="urn:microsoft.com/office/officeart/2005/8/layout/chevronAccent+Icon"/>
    <dgm:cxn modelId="{25DEFCCF-25D4-40CA-9A04-77327EA98672}" type="presParOf" srcId="{22ACBB2D-55E1-4380-9B26-9190D1B51CE6}" destId="{D2A5EF35-CC8A-4D16-A303-88BBC433CF52}" srcOrd="0" destOrd="0" presId="urn:microsoft.com/office/officeart/2005/8/layout/chevronAccent+Icon"/>
    <dgm:cxn modelId="{9DB38B39-660C-4405-A7EC-0C2516AF1ECC}" type="presParOf" srcId="{22ACBB2D-55E1-4380-9B26-9190D1B51CE6}" destId="{9E95C871-5B5C-4BE2-8F30-14CD84CE8BF3}" srcOrd="1" destOrd="0" presId="urn:microsoft.com/office/officeart/2005/8/layout/chevronAccent+Icon"/>
    <dgm:cxn modelId="{1E79A1C7-A8FC-4014-B677-44662D5468E9}" type="presParOf" srcId="{F41549CA-712C-4147-90A1-F78BDE614486}" destId="{BD7DE636-FD72-4801-915F-13E1B49AA2B6}" srcOrd="3" destOrd="0" presId="urn:microsoft.com/office/officeart/2005/8/layout/chevronAccent+Icon"/>
    <dgm:cxn modelId="{60E28B22-9C88-4F0F-A345-0CA7FE9E83DC}" type="presParOf" srcId="{F41549CA-712C-4147-90A1-F78BDE614486}" destId="{64C0BCD0-E520-4829-AA1C-6096906FC63E}" srcOrd="4" destOrd="0" presId="urn:microsoft.com/office/officeart/2005/8/layout/chevronAccent+Icon"/>
    <dgm:cxn modelId="{6DC4F964-58CA-4BA4-B5C2-E3F9A381FCCD}" type="presParOf" srcId="{64C0BCD0-E520-4829-AA1C-6096906FC63E}" destId="{3C5B6C44-EE40-452C-ADA4-AE42CE19C636}" srcOrd="0" destOrd="0" presId="urn:microsoft.com/office/officeart/2005/8/layout/chevronAccent+Icon"/>
    <dgm:cxn modelId="{80BBFBF4-FCC2-4042-AE71-25F74F77A26E}" type="presParOf" srcId="{64C0BCD0-E520-4829-AA1C-6096906FC63E}" destId="{3A7C3F59-B6DF-4608-B688-F792608808A2}" srcOrd="1" destOrd="0" presId="urn:microsoft.com/office/officeart/2005/8/layout/chevronAccent+Icon"/>
    <dgm:cxn modelId="{B3A95BAD-63E2-426D-A444-DEBD87E5F89A}" type="presParOf" srcId="{F41549CA-712C-4147-90A1-F78BDE614486}" destId="{4E6C498F-1F99-4B1D-85E3-80311D6EE4FB}" srcOrd="5" destOrd="0" presId="urn:microsoft.com/office/officeart/2005/8/layout/chevronAccent+Icon"/>
    <dgm:cxn modelId="{9845C6A8-921C-4BB9-944A-CB6A99307D39}" type="presParOf" srcId="{F41549CA-712C-4147-90A1-F78BDE614486}" destId="{9B4BE714-F775-4DAC-A491-174F3B8FCF9B}" srcOrd="6" destOrd="0" presId="urn:microsoft.com/office/officeart/2005/8/layout/chevronAccent+Icon"/>
    <dgm:cxn modelId="{68DD858B-12AA-429A-9E8B-C51B6253691A}" type="presParOf" srcId="{9B4BE714-F775-4DAC-A491-174F3B8FCF9B}" destId="{5F689423-D596-4432-AA72-1FF5C4F4A049}" srcOrd="0" destOrd="0" presId="urn:microsoft.com/office/officeart/2005/8/layout/chevronAccent+Icon"/>
    <dgm:cxn modelId="{EBA1DDA7-1AC2-47FC-B231-045FBA8839A9}" type="presParOf" srcId="{9B4BE714-F775-4DAC-A491-174F3B8FCF9B}" destId="{BFE82EFA-7E73-464C-B470-B19ED37581E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BF683-50F4-4438-BD3B-3815B44A0222}">
      <dsp:nvSpPr>
        <dsp:cNvPr id="0" name=""/>
        <dsp:cNvSpPr/>
      </dsp:nvSpPr>
      <dsp:spPr>
        <a:xfrm>
          <a:off x="1250419" y="81295"/>
          <a:ext cx="2259859" cy="226008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35635CB-B661-4B3B-9E20-7981E7B571E2}">
      <dsp:nvSpPr>
        <dsp:cNvPr id="0" name=""/>
        <dsp:cNvSpPr/>
      </dsp:nvSpPr>
      <dsp:spPr>
        <a:xfrm>
          <a:off x="1857155" y="818091"/>
          <a:ext cx="1261129" cy="63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66E22"/>
              </a:solidFill>
            </a:rPr>
            <a:t>Collect Data</a:t>
          </a:r>
        </a:p>
      </dsp:txBody>
      <dsp:txXfrm>
        <a:off x="1857155" y="818091"/>
        <a:ext cx="1261129" cy="630499"/>
      </dsp:txXfrm>
    </dsp:sp>
    <dsp:sp modelId="{69531869-E962-40E3-9E6B-0BE423171B40}">
      <dsp:nvSpPr>
        <dsp:cNvPr id="0" name=""/>
        <dsp:cNvSpPr/>
      </dsp:nvSpPr>
      <dsp:spPr>
        <a:xfrm>
          <a:off x="669457" y="1288587"/>
          <a:ext cx="2259859" cy="226008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1B830C0-E3DB-47B9-8968-C2E90E7B1B38}">
      <dsp:nvSpPr>
        <dsp:cNvPr id="0" name=""/>
        <dsp:cNvSpPr/>
      </dsp:nvSpPr>
      <dsp:spPr>
        <a:xfrm>
          <a:off x="1226803" y="2119246"/>
          <a:ext cx="1261129" cy="63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66E22"/>
              </a:solidFill>
            </a:rPr>
            <a:t>Characterize Data</a:t>
          </a:r>
        </a:p>
      </dsp:txBody>
      <dsp:txXfrm>
        <a:off x="1226803" y="2119246"/>
        <a:ext cx="1261129" cy="630499"/>
      </dsp:txXfrm>
    </dsp:sp>
    <dsp:sp modelId="{B25785AF-50C4-48F2-9596-8308679AAD32}">
      <dsp:nvSpPr>
        <dsp:cNvPr id="0" name=""/>
        <dsp:cNvSpPr/>
      </dsp:nvSpPr>
      <dsp:spPr>
        <a:xfrm>
          <a:off x="1358214" y="2602309"/>
          <a:ext cx="2259859" cy="2260089"/>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BC940E5-4B14-4D02-87B8-9D3D14BAEC6B}">
      <dsp:nvSpPr>
        <dsp:cNvPr id="0" name=""/>
        <dsp:cNvSpPr/>
      </dsp:nvSpPr>
      <dsp:spPr>
        <a:xfrm>
          <a:off x="1857155" y="3420400"/>
          <a:ext cx="1261129" cy="63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66E22"/>
              </a:solidFill>
            </a:rPr>
            <a:t>Evaluate Data</a:t>
          </a:r>
        </a:p>
      </dsp:txBody>
      <dsp:txXfrm>
        <a:off x="1857155" y="3420400"/>
        <a:ext cx="1261129" cy="630499"/>
      </dsp:txXfrm>
    </dsp:sp>
    <dsp:sp modelId="{A881A649-9510-4736-BA7E-06ED92812388}">
      <dsp:nvSpPr>
        <dsp:cNvPr id="0" name=""/>
        <dsp:cNvSpPr/>
      </dsp:nvSpPr>
      <dsp:spPr>
        <a:xfrm>
          <a:off x="850855" y="4142331"/>
          <a:ext cx="1941503" cy="1942442"/>
        </a:xfrm>
        <a:prstGeom prst="blockArc">
          <a:avLst>
            <a:gd name="adj1" fmla="val 0"/>
            <a:gd name="adj2" fmla="val 18900000"/>
            <a:gd name="adj3" fmla="val 1274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C3E9E83-F000-41FE-8711-454A7823196D}">
      <dsp:nvSpPr>
        <dsp:cNvPr id="0" name=""/>
        <dsp:cNvSpPr/>
      </dsp:nvSpPr>
      <dsp:spPr>
        <a:xfrm>
          <a:off x="1226803" y="4721555"/>
          <a:ext cx="1261129" cy="63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66E22"/>
              </a:solidFill>
            </a:rPr>
            <a:t>Review and Revise</a:t>
          </a:r>
        </a:p>
      </dsp:txBody>
      <dsp:txXfrm>
        <a:off x="1226803" y="4721555"/>
        <a:ext cx="1261129" cy="630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A670C-9110-493E-B7C1-F43837F7AB2D}">
      <dsp:nvSpPr>
        <dsp:cNvPr id="0" name=""/>
        <dsp:cNvSpPr/>
      </dsp:nvSpPr>
      <dsp:spPr>
        <a:xfrm>
          <a:off x="4815" y="0"/>
          <a:ext cx="2266524" cy="70605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66B07-E671-42FC-97C2-CBA5E7A304CE}">
      <dsp:nvSpPr>
        <dsp:cNvPr id="0" name=""/>
        <dsp:cNvSpPr/>
      </dsp:nvSpPr>
      <dsp:spPr>
        <a:xfrm>
          <a:off x="609222" y="176514"/>
          <a:ext cx="1913954" cy="7060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NUREG/CR-6928</a:t>
          </a:r>
        </a:p>
        <a:p>
          <a:pPr marL="0" lvl="0" indent="0" algn="ctr" defTabSz="622300">
            <a:lnSpc>
              <a:spcPct val="90000"/>
            </a:lnSpc>
            <a:spcBef>
              <a:spcPct val="0"/>
            </a:spcBef>
            <a:spcAft>
              <a:spcPct val="35000"/>
            </a:spcAft>
            <a:buNone/>
          </a:pPr>
          <a:r>
            <a:rPr lang="en-US" sz="1400" kern="1200" dirty="0"/>
            <a:t>(1998</a:t>
          </a:r>
          <a:r>
            <a:rPr lang="en-US" sz="1400" kern="1200" dirty="0">
              <a:latin typeface="Times New Roman" panose="02020603050405020304" pitchFamily="18" charset="0"/>
              <a:cs typeface="Times New Roman" panose="02020603050405020304" pitchFamily="18" charset="0"/>
            </a:rPr>
            <a:t>–</a:t>
          </a:r>
          <a:r>
            <a:rPr lang="en-US" sz="1400" kern="1200" dirty="0"/>
            <a:t>2002)</a:t>
          </a:r>
        </a:p>
      </dsp:txBody>
      <dsp:txXfrm>
        <a:off x="629902" y="197194"/>
        <a:ext cx="1872594" cy="664697"/>
      </dsp:txXfrm>
    </dsp:sp>
    <dsp:sp modelId="{D2A5EF35-CC8A-4D16-A303-88BBC433CF52}">
      <dsp:nvSpPr>
        <dsp:cNvPr id="0" name=""/>
        <dsp:cNvSpPr/>
      </dsp:nvSpPr>
      <dsp:spPr>
        <a:xfrm>
          <a:off x="2593690" y="0"/>
          <a:ext cx="2266524" cy="70605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95C871-5B5C-4BE2-8F30-14CD84CE8BF3}">
      <dsp:nvSpPr>
        <dsp:cNvPr id="0" name=""/>
        <dsp:cNvSpPr/>
      </dsp:nvSpPr>
      <dsp:spPr>
        <a:xfrm>
          <a:off x="3198097" y="176514"/>
          <a:ext cx="1913954" cy="7060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2010 Update</a:t>
          </a:r>
        </a:p>
        <a:p>
          <a:pPr marL="0" lvl="0" indent="0" algn="ctr" defTabSz="622300">
            <a:lnSpc>
              <a:spcPct val="90000"/>
            </a:lnSpc>
            <a:spcBef>
              <a:spcPct val="0"/>
            </a:spcBef>
            <a:spcAft>
              <a:spcPct val="35000"/>
            </a:spcAft>
            <a:buNone/>
          </a:pPr>
          <a:r>
            <a:rPr lang="en-US" sz="1400" kern="1200" dirty="0"/>
            <a:t>(1998</a:t>
          </a:r>
          <a:r>
            <a:rPr lang="en-US" sz="1400" kern="1200" dirty="0">
              <a:latin typeface="Times New Roman" panose="02020603050405020304" pitchFamily="18" charset="0"/>
              <a:cs typeface="Times New Roman" panose="02020603050405020304" pitchFamily="18" charset="0"/>
            </a:rPr>
            <a:t>–</a:t>
          </a:r>
          <a:r>
            <a:rPr lang="en-US" sz="1400" kern="1200" dirty="0"/>
            <a:t>2010)</a:t>
          </a:r>
        </a:p>
      </dsp:txBody>
      <dsp:txXfrm>
        <a:off x="3218777" y="197194"/>
        <a:ext cx="1872594" cy="664697"/>
      </dsp:txXfrm>
    </dsp:sp>
    <dsp:sp modelId="{3C5B6C44-EE40-452C-ADA4-AE42CE19C636}">
      <dsp:nvSpPr>
        <dsp:cNvPr id="0" name=""/>
        <dsp:cNvSpPr/>
      </dsp:nvSpPr>
      <dsp:spPr>
        <a:xfrm>
          <a:off x="5182565" y="0"/>
          <a:ext cx="2266524" cy="70605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C3F59-B6DF-4608-B688-F792608808A2}">
      <dsp:nvSpPr>
        <dsp:cNvPr id="0" name=""/>
        <dsp:cNvSpPr/>
      </dsp:nvSpPr>
      <dsp:spPr>
        <a:xfrm>
          <a:off x="5786972" y="176514"/>
          <a:ext cx="1913954" cy="7060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2015 Update</a:t>
          </a:r>
        </a:p>
        <a:p>
          <a:pPr marL="0" lvl="0" indent="0" algn="ctr" defTabSz="622300">
            <a:lnSpc>
              <a:spcPct val="90000"/>
            </a:lnSpc>
            <a:spcBef>
              <a:spcPct val="0"/>
            </a:spcBef>
            <a:spcAft>
              <a:spcPct val="35000"/>
            </a:spcAft>
            <a:buNone/>
          </a:pPr>
          <a:r>
            <a:rPr lang="en-US" sz="1400" kern="1200" dirty="0"/>
            <a:t>(1998</a:t>
          </a:r>
          <a:r>
            <a:rPr lang="en-US" sz="1400" kern="1200" dirty="0">
              <a:latin typeface="Times New Roman" panose="02020603050405020304" pitchFamily="18" charset="0"/>
              <a:cs typeface="Times New Roman" panose="02020603050405020304" pitchFamily="18" charset="0"/>
            </a:rPr>
            <a:t>–</a:t>
          </a:r>
          <a:r>
            <a:rPr lang="en-US" sz="1400" kern="1200" dirty="0"/>
            <a:t>2015)</a:t>
          </a:r>
        </a:p>
      </dsp:txBody>
      <dsp:txXfrm>
        <a:off x="5807652" y="197194"/>
        <a:ext cx="1872594" cy="664697"/>
      </dsp:txXfrm>
    </dsp:sp>
    <dsp:sp modelId="{5F689423-D596-4432-AA72-1FF5C4F4A049}">
      <dsp:nvSpPr>
        <dsp:cNvPr id="0" name=""/>
        <dsp:cNvSpPr/>
      </dsp:nvSpPr>
      <dsp:spPr>
        <a:xfrm>
          <a:off x="7771440" y="0"/>
          <a:ext cx="2266524" cy="70605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2EFA-7E73-464C-B470-B19ED37581EA}">
      <dsp:nvSpPr>
        <dsp:cNvPr id="0" name=""/>
        <dsp:cNvSpPr/>
      </dsp:nvSpPr>
      <dsp:spPr>
        <a:xfrm>
          <a:off x="8375847" y="176514"/>
          <a:ext cx="1913954" cy="7060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2020 Update</a:t>
          </a:r>
        </a:p>
        <a:p>
          <a:pPr marL="0" lvl="0" indent="0" algn="ctr" defTabSz="622300">
            <a:lnSpc>
              <a:spcPct val="90000"/>
            </a:lnSpc>
            <a:spcBef>
              <a:spcPct val="0"/>
            </a:spcBef>
            <a:spcAft>
              <a:spcPct val="35000"/>
            </a:spcAft>
            <a:buNone/>
          </a:pPr>
          <a:r>
            <a:rPr lang="en-US" sz="1400" kern="1200" dirty="0"/>
            <a:t>(2006</a:t>
          </a:r>
          <a:r>
            <a:rPr lang="en-US" sz="1400" kern="1200" dirty="0">
              <a:latin typeface="Times New Roman" panose="02020603050405020304" pitchFamily="18" charset="0"/>
              <a:cs typeface="Times New Roman" panose="02020603050405020304" pitchFamily="18" charset="0"/>
            </a:rPr>
            <a:t>–</a:t>
          </a:r>
          <a:r>
            <a:rPr lang="en-US" sz="1400" kern="1200" dirty="0"/>
            <a:t>2020)</a:t>
          </a:r>
        </a:p>
      </dsp:txBody>
      <dsp:txXfrm>
        <a:off x="8396527" y="197194"/>
        <a:ext cx="1872594" cy="66469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9992B-A26C-6A4B-AC27-2602734F2866}" type="datetimeFigureOut">
              <a:rPr lang="en-US" smtClean="0"/>
              <a:t>7/18/2026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CCFD4-A7F8-054B-8822-BC244B953582}" type="slidenum">
              <a:rPr lang="en-US" smtClean="0"/>
              <a:t>‹#›</a:t>
            </a:fld>
            <a:endParaRPr lang="en-US" dirty="0"/>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begin, I would like to dedicate this presentation to the memory of </a:t>
            </a:r>
            <a:r>
              <a:rPr lang="en-US" b="1" dirty="0"/>
              <a:t>Dr. Cory Atwood</a:t>
            </a:r>
            <a:r>
              <a:rPr lang="en-US" dirty="0"/>
              <a:t>, the primary author of the original </a:t>
            </a:r>
            <a:r>
              <a:rPr lang="en-US" i="1" dirty="0"/>
              <a:t>Handbook of Parameter Estimation for Probabilistic Risk Assessment</a:t>
            </a:r>
            <a:r>
              <a:rPr lang="en-US" dirty="0"/>
              <a:t> (the HOPE Manual) and a co-author of its current revision. Dr. Atwood made tremendous contributions to probabilistic risk assessment and operating experience analysis, and his work has influenced generations of PRA practitioners. Sadly, he passed away in February 2026. It is an honor to continue building upon the foundation that he established.</a:t>
            </a:r>
          </a:p>
        </p:txBody>
      </p:sp>
      <p:sp>
        <p:nvSpPr>
          <p:cNvPr id="4" name="Slide Number Placeholder 3"/>
          <p:cNvSpPr>
            <a:spLocks noGrp="1"/>
          </p:cNvSpPr>
          <p:nvPr>
            <p:ph type="sldNum" sz="quarter" idx="5"/>
          </p:nvPr>
        </p:nvSpPr>
        <p:spPr/>
        <p:txBody>
          <a:bodyPr/>
          <a:lstStyle/>
          <a:p>
            <a:fld id="{9A0CCFD4-A7F8-054B-8822-BC244B953582}" type="slidenum">
              <a:rPr lang="en-US" smtClean="0"/>
              <a:t>1</a:t>
            </a:fld>
            <a:endParaRPr lang="en-US" dirty="0"/>
          </a:p>
        </p:txBody>
      </p:sp>
    </p:spTree>
    <p:extLst>
      <p:ext uri="{BB962C8B-B14F-4D97-AF65-F5344CB8AC3E}">
        <p14:creationId xmlns:p14="http://schemas.microsoft.com/office/powerpoint/2010/main" val="411741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11</a:t>
            </a:fld>
            <a:endParaRPr lang="en-US" dirty="0"/>
          </a:p>
        </p:txBody>
      </p:sp>
    </p:spTree>
    <p:extLst>
      <p:ext uri="{BB962C8B-B14F-4D97-AF65-F5344CB8AC3E}">
        <p14:creationId xmlns:p14="http://schemas.microsoft.com/office/powerpoint/2010/main" val="172805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12</a:t>
            </a:fld>
            <a:endParaRPr lang="en-US" dirty="0"/>
          </a:p>
        </p:txBody>
      </p:sp>
    </p:spTree>
    <p:extLst>
      <p:ext uri="{BB962C8B-B14F-4D97-AF65-F5344CB8AC3E}">
        <p14:creationId xmlns:p14="http://schemas.microsoft.com/office/powerpoint/2010/main" val="345772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0CCFD4-A7F8-054B-8822-BC244B953582}" type="slidenum">
              <a:rPr lang="en-US" smtClean="0"/>
              <a:t>13</a:t>
            </a:fld>
            <a:endParaRPr lang="en-US" dirty="0"/>
          </a:p>
        </p:txBody>
      </p:sp>
    </p:spTree>
    <p:extLst>
      <p:ext uri="{BB962C8B-B14F-4D97-AF65-F5344CB8AC3E}">
        <p14:creationId xmlns:p14="http://schemas.microsoft.com/office/powerpoint/2010/main" val="313582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14</a:t>
            </a:fld>
            <a:endParaRPr lang="en-US" dirty="0"/>
          </a:p>
        </p:txBody>
      </p:sp>
    </p:spTree>
    <p:extLst>
      <p:ext uri="{BB962C8B-B14F-4D97-AF65-F5344CB8AC3E}">
        <p14:creationId xmlns:p14="http://schemas.microsoft.com/office/powerpoint/2010/main" val="290668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15</a:t>
            </a:fld>
            <a:endParaRPr lang="en-US" dirty="0"/>
          </a:p>
        </p:txBody>
      </p:sp>
    </p:spTree>
    <p:extLst>
      <p:ext uri="{BB962C8B-B14F-4D97-AF65-F5344CB8AC3E}">
        <p14:creationId xmlns:p14="http://schemas.microsoft.com/office/powerpoint/2010/main" val="420402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16</a:t>
            </a:fld>
            <a:endParaRPr lang="en-US" dirty="0"/>
          </a:p>
        </p:txBody>
      </p:sp>
    </p:spTree>
    <p:extLst>
      <p:ext uri="{BB962C8B-B14F-4D97-AF65-F5344CB8AC3E}">
        <p14:creationId xmlns:p14="http://schemas.microsoft.com/office/powerpoint/2010/main" val="85170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17</a:t>
            </a:fld>
            <a:endParaRPr lang="en-US" dirty="0"/>
          </a:p>
        </p:txBody>
      </p:sp>
    </p:spTree>
    <p:extLst>
      <p:ext uri="{BB962C8B-B14F-4D97-AF65-F5344CB8AC3E}">
        <p14:creationId xmlns:p14="http://schemas.microsoft.com/office/powerpoint/2010/main" val="677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18</a:t>
            </a:fld>
            <a:endParaRPr lang="en-US" dirty="0"/>
          </a:p>
        </p:txBody>
      </p:sp>
    </p:spTree>
    <p:extLst>
      <p:ext uri="{BB962C8B-B14F-4D97-AF65-F5344CB8AC3E}">
        <p14:creationId xmlns:p14="http://schemas.microsoft.com/office/powerpoint/2010/main" val="268707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19</a:t>
            </a:fld>
            <a:endParaRPr lang="en-US" dirty="0"/>
          </a:p>
        </p:txBody>
      </p:sp>
    </p:spTree>
    <p:extLst>
      <p:ext uri="{BB962C8B-B14F-4D97-AF65-F5344CB8AC3E}">
        <p14:creationId xmlns:p14="http://schemas.microsoft.com/office/powerpoint/2010/main" val="363865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20</a:t>
            </a:fld>
            <a:endParaRPr lang="en-US" dirty="0"/>
          </a:p>
        </p:txBody>
      </p:sp>
    </p:spTree>
    <p:extLst>
      <p:ext uri="{BB962C8B-B14F-4D97-AF65-F5344CB8AC3E}">
        <p14:creationId xmlns:p14="http://schemas.microsoft.com/office/powerpoint/2010/main" val="356371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2</a:t>
            </a:fld>
            <a:endParaRPr lang="en-US" dirty="0"/>
          </a:p>
        </p:txBody>
      </p:sp>
    </p:spTree>
    <p:extLst>
      <p:ext uri="{BB962C8B-B14F-4D97-AF65-F5344CB8AC3E}">
        <p14:creationId xmlns:p14="http://schemas.microsoft.com/office/powerpoint/2010/main" val="840690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21</a:t>
            </a:fld>
            <a:endParaRPr lang="en-US" dirty="0"/>
          </a:p>
        </p:txBody>
      </p:sp>
    </p:spTree>
    <p:extLst>
      <p:ext uri="{BB962C8B-B14F-4D97-AF65-F5344CB8AC3E}">
        <p14:creationId xmlns:p14="http://schemas.microsoft.com/office/powerpoint/2010/main" val="39445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2C1A0-D48D-2D6B-F557-FA2F28F80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81A4B-569B-EFDA-CCCE-36A163DF2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D9B97-A551-4D25-7A97-32E322E243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88EA56-0EBC-3057-6AAF-9F2EA36D1505}"/>
              </a:ext>
            </a:extLst>
          </p:cNvPr>
          <p:cNvSpPr>
            <a:spLocks noGrp="1"/>
          </p:cNvSpPr>
          <p:nvPr>
            <p:ph type="sldNum" sz="quarter" idx="5"/>
          </p:nvPr>
        </p:nvSpPr>
        <p:spPr/>
        <p:txBody>
          <a:bodyPr/>
          <a:lstStyle/>
          <a:p>
            <a:fld id="{9A0CCFD4-A7F8-054B-8822-BC244B953582}" type="slidenum">
              <a:rPr lang="en-US" smtClean="0"/>
              <a:t>22</a:t>
            </a:fld>
            <a:endParaRPr lang="en-US" dirty="0"/>
          </a:p>
        </p:txBody>
      </p:sp>
    </p:spTree>
    <p:extLst>
      <p:ext uri="{BB962C8B-B14F-4D97-AF65-F5344CB8AC3E}">
        <p14:creationId xmlns:p14="http://schemas.microsoft.com/office/powerpoint/2010/main" val="274267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0F225-45CE-8104-C283-79222B4A8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0868E-CEF0-5905-39A4-8A0E60CF1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4A05D-C8C7-566C-B2F9-90BBA6BB5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29EC1-9F8E-E5E5-F825-22BA915BA25B}"/>
              </a:ext>
            </a:extLst>
          </p:cNvPr>
          <p:cNvSpPr>
            <a:spLocks noGrp="1"/>
          </p:cNvSpPr>
          <p:nvPr>
            <p:ph type="sldNum" sz="quarter" idx="5"/>
          </p:nvPr>
        </p:nvSpPr>
        <p:spPr/>
        <p:txBody>
          <a:bodyPr/>
          <a:lstStyle/>
          <a:p>
            <a:fld id="{9A0CCFD4-A7F8-054B-8822-BC244B953582}" type="slidenum">
              <a:rPr lang="en-US" smtClean="0"/>
              <a:t>23</a:t>
            </a:fld>
            <a:endParaRPr lang="en-US" dirty="0"/>
          </a:p>
        </p:txBody>
      </p:sp>
    </p:spTree>
    <p:extLst>
      <p:ext uri="{BB962C8B-B14F-4D97-AF65-F5344CB8AC3E}">
        <p14:creationId xmlns:p14="http://schemas.microsoft.com/office/powerpoint/2010/main" val="118662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90920-1E6E-A477-5AD9-103253DE6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7062D-14E4-CC03-485F-2A31A444F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60011-710C-2F1A-6A85-9CD1799B34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F5EB30-FE2B-86FC-C6E2-9DB42A526561}"/>
              </a:ext>
            </a:extLst>
          </p:cNvPr>
          <p:cNvSpPr>
            <a:spLocks noGrp="1"/>
          </p:cNvSpPr>
          <p:nvPr>
            <p:ph type="sldNum" sz="quarter" idx="5"/>
          </p:nvPr>
        </p:nvSpPr>
        <p:spPr/>
        <p:txBody>
          <a:bodyPr/>
          <a:lstStyle/>
          <a:p>
            <a:fld id="{9A0CCFD4-A7F8-054B-8822-BC244B953582}" type="slidenum">
              <a:rPr lang="en-US" smtClean="0"/>
              <a:t>3</a:t>
            </a:fld>
            <a:endParaRPr lang="en-US" dirty="0"/>
          </a:p>
        </p:txBody>
      </p:sp>
    </p:spTree>
    <p:extLst>
      <p:ext uri="{BB962C8B-B14F-4D97-AF65-F5344CB8AC3E}">
        <p14:creationId xmlns:p14="http://schemas.microsoft.com/office/powerpoint/2010/main" val="10828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A999-CAEC-28B5-26A3-D2C2B41D6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47689-B1D9-5355-482C-1E70F8A56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1FE76-86DD-0B79-0EC9-A7F0481C34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A08523-198C-82CE-3D52-055E347A17C5}"/>
              </a:ext>
            </a:extLst>
          </p:cNvPr>
          <p:cNvSpPr>
            <a:spLocks noGrp="1"/>
          </p:cNvSpPr>
          <p:nvPr>
            <p:ph type="sldNum" sz="quarter" idx="5"/>
          </p:nvPr>
        </p:nvSpPr>
        <p:spPr/>
        <p:txBody>
          <a:bodyPr/>
          <a:lstStyle/>
          <a:p>
            <a:fld id="{9A0CCFD4-A7F8-054B-8822-BC244B953582}" type="slidenum">
              <a:rPr lang="en-US" smtClean="0"/>
              <a:t>4</a:t>
            </a:fld>
            <a:endParaRPr lang="en-US" dirty="0"/>
          </a:p>
        </p:txBody>
      </p:sp>
    </p:spTree>
    <p:extLst>
      <p:ext uri="{BB962C8B-B14F-4D97-AF65-F5344CB8AC3E}">
        <p14:creationId xmlns:p14="http://schemas.microsoft.com/office/powerpoint/2010/main" val="309555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Institute for Nuclear Power Operations (INPO) Database</a:t>
            </a:r>
          </a:p>
          <a:p>
            <a:pPr lvl="1"/>
            <a:r>
              <a:rPr lang="en-US" sz="2000" dirty="0"/>
              <a:t>INPO is the U.S. industry organization that promotes safety and reliability in nuclear power plants</a:t>
            </a:r>
          </a:p>
          <a:p>
            <a:pPr lvl="1"/>
            <a:r>
              <a:rPr lang="en-US" sz="2000" dirty="0"/>
              <a:t>Nuclear power plants report the equipment failure data as well as demand and run time data to INPO</a:t>
            </a:r>
          </a:p>
          <a:p>
            <a:pPr lvl="2"/>
            <a:r>
              <a:rPr lang="en-US" sz="2000" b="1" dirty="0"/>
              <a:t>Industry Reporting and Information System (IRIS)</a:t>
            </a:r>
          </a:p>
          <a:p>
            <a:pPr lvl="2"/>
            <a:r>
              <a:rPr lang="en-US" sz="2000" dirty="0"/>
              <a:t>Previously called the Equipment Performance Exchange System (</a:t>
            </a:r>
            <a:r>
              <a:rPr lang="en-US" sz="2000" b="1" dirty="0"/>
              <a:t>EPIX</a:t>
            </a:r>
            <a:r>
              <a:rPr lang="en-US" sz="2000" dirty="0"/>
              <a:t>) and INPO Consolidated Events Database (</a:t>
            </a:r>
            <a:r>
              <a:rPr lang="en-US" sz="2000" b="1" dirty="0"/>
              <a:t>ICES</a:t>
            </a:r>
            <a:r>
              <a:rPr lang="en-US" sz="2000" dirty="0"/>
              <a:t>)</a:t>
            </a:r>
          </a:p>
          <a:p>
            <a:pPr lvl="1"/>
            <a:r>
              <a:rPr lang="en-US" sz="2000" dirty="0"/>
              <a:t>INPO provides data to the NRC and INL quarterly for data analysis purposes</a:t>
            </a:r>
          </a:p>
          <a:p>
            <a:pPr lvl="1"/>
            <a:r>
              <a:rPr lang="en-US" sz="2000" dirty="0"/>
              <a:t>Data is proprietary</a:t>
            </a:r>
          </a:p>
          <a:p>
            <a:r>
              <a:rPr lang="en-US" b="1" dirty="0"/>
              <a:t>Licensee Event Reports (LERs)</a:t>
            </a:r>
          </a:p>
          <a:p>
            <a:pPr lvl="1"/>
            <a:r>
              <a:rPr lang="en-US" sz="2000" dirty="0"/>
              <a:t>Submitted by nuclear power plants as required by 10 CFR 50.73 within 60 days of a reportable event</a:t>
            </a:r>
          </a:p>
          <a:p>
            <a:pPr lvl="2"/>
            <a:r>
              <a:rPr lang="en-US" sz="1800" dirty="0"/>
              <a:t>Plant shutdown resulting from a Tech Spec requirement</a:t>
            </a:r>
          </a:p>
          <a:p>
            <a:pPr lvl="2"/>
            <a:r>
              <a:rPr lang="en-US" sz="1800" dirty="0"/>
              <a:t>Safety barriers degraded</a:t>
            </a:r>
          </a:p>
          <a:p>
            <a:pPr lvl="2"/>
            <a:r>
              <a:rPr lang="en-US" sz="1800" dirty="0"/>
              <a:t>Manual or automatic reactor scram</a:t>
            </a:r>
          </a:p>
          <a:p>
            <a:pPr lvl="2"/>
            <a:r>
              <a:rPr lang="en-US" sz="1800" dirty="0"/>
              <a:t>Inadvertent actuation of the emergency diesel generators (EDGs), emergency core cooling system, containment isolation system, and containment heat removal system</a:t>
            </a:r>
          </a:p>
          <a:p>
            <a:pPr lvl="1"/>
            <a:r>
              <a:rPr lang="en-US" sz="2000" dirty="0"/>
              <a:t>INL downloads LERs from the NRC’s Agency-wide Document Access and Management System (ADAMS) database weekly</a:t>
            </a:r>
          </a:p>
          <a:p>
            <a:r>
              <a:rPr lang="en-US" b="1" dirty="0"/>
              <a:t>Event Notification (EN) reports</a:t>
            </a:r>
          </a:p>
          <a:p>
            <a:pPr lvl="1"/>
            <a:r>
              <a:rPr lang="en-US" sz="2000" dirty="0"/>
              <a:t>Immediate notification report</a:t>
            </a:r>
          </a:p>
          <a:p>
            <a:r>
              <a:rPr lang="en-US" b="1" dirty="0"/>
              <a:t>Monthly Operating Reports (MORs)</a:t>
            </a:r>
          </a:p>
          <a:p>
            <a:pPr lvl="1"/>
            <a:r>
              <a:rPr lang="en-US" sz="2000" dirty="0"/>
              <a:t>Includes each nuclear power plant’s online hours, critical hours, and shutdown information</a:t>
            </a:r>
          </a:p>
          <a:p>
            <a:pPr lvl="1"/>
            <a:r>
              <a:rPr lang="en-US" sz="2000" dirty="0"/>
              <a:t>Sent to the NRC by each utility</a:t>
            </a:r>
          </a:p>
          <a:p>
            <a:pPr lvl="1"/>
            <a:r>
              <a:rPr lang="en-US" sz="2000" dirty="0"/>
              <a:t>Forwarded to INL from the NRC quarterly</a:t>
            </a:r>
          </a:p>
          <a:p>
            <a:pPr lvl="1"/>
            <a:endParaRPr lang="en-US" sz="2000" dirty="0"/>
          </a:p>
          <a:p>
            <a:pPr lvl="1"/>
            <a:endParaRPr lang="en-US" sz="2000" dirty="0"/>
          </a:p>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6</a:t>
            </a:fld>
            <a:endParaRPr lang="en-US" dirty="0"/>
          </a:p>
        </p:txBody>
      </p:sp>
    </p:spTree>
    <p:extLst>
      <p:ext uri="{BB962C8B-B14F-4D97-AF65-F5344CB8AC3E}">
        <p14:creationId xmlns:p14="http://schemas.microsoft.com/office/powerpoint/2010/main" val="374201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7</a:t>
            </a:fld>
            <a:endParaRPr lang="en-US" dirty="0"/>
          </a:p>
        </p:txBody>
      </p:sp>
    </p:spTree>
    <p:extLst>
      <p:ext uri="{BB962C8B-B14F-4D97-AF65-F5344CB8AC3E}">
        <p14:creationId xmlns:p14="http://schemas.microsoft.com/office/powerpoint/2010/main" val="84369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8</a:t>
            </a:fld>
            <a:endParaRPr lang="en-US" dirty="0"/>
          </a:p>
        </p:txBody>
      </p:sp>
    </p:spTree>
    <p:extLst>
      <p:ext uri="{BB962C8B-B14F-4D97-AF65-F5344CB8AC3E}">
        <p14:creationId xmlns:p14="http://schemas.microsoft.com/office/powerpoint/2010/main" val="376296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9</a:t>
            </a:fld>
            <a:endParaRPr lang="en-US" dirty="0"/>
          </a:p>
        </p:txBody>
      </p:sp>
    </p:spTree>
    <p:extLst>
      <p:ext uri="{BB962C8B-B14F-4D97-AF65-F5344CB8AC3E}">
        <p14:creationId xmlns:p14="http://schemas.microsoft.com/office/powerpoint/2010/main" val="417368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10</a:t>
            </a:fld>
            <a:endParaRPr lang="en-US" dirty="0"/>
          </a:p>
        </p:txBody>
      </p:sp>
    </p:spTree>
    <p:extLst>
      <p:ext uri="{BB962C8B-B14F-4D97-AF65-F5344CB8AC3E}">
        <p14:creationId xmlns:p14="http://schemas.microsoft.com/office/powerpoint/2010/main" val="2729131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a:srcRect t="1639" b="1"/>
          <a:stretch/>
        </p:blipFill>
        <p:spPr>
          <a:xfrm>
            <a:off x="1" y="-4764"/>
            <a:ext cx="10174777" cy="5379290"/>
          </a:xfrm>
          <a:prstGeom prst="rect">
            <a:avLst/>
          </a:prstGeom>
        </p:spPr>
      </p:pic>
      <p:sp>
        <p:nvSpPr>
          <p:cNvPr id="5" name="Rectangle 4">
            <a:extLst>
              <a:ext uri="{FF2B5EF4-FFF2-40B4-BE49-F238E27FC236}">
                <a16:creationId xmlns:a16="http://schemas.microsoft.com/office/drawing/2014/main" id="{3566EC07-D962-6647-8E4E-0283A02CE19B}"/>
              </a:ext>
            </a:extLst>
          </p:cNvPr>
          <p:cNvSpPr/>
          <p:nvPr userDrawn="1"/>
        </p:nvSpPr>
        <p:spPr>
          <a:xfrm>
            <a:off x="0" y="0"/>
            <a:ext cx="12192000" cy="547971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pic>
        <p:nvPicPr>
          <p:cNvPr id="15" name="INL Logo">
            <a:extLst>
              <a:ext uri="{FF2B5EF4-FFF2-40B4-BE49-F238E27FC236}">
                <a16:creationId xmlns:a16="http://schemas.microsoft.com/office/drawing/2014/main" id="{21EEECFB-01DD-5F4A-AC25-029E8729B2BC}"/>
              </a:ext>
            </a:extLst>
          </p:cNvPr>
          <p:cNvPicPr>
            <a:picLocks noChangeAspect="1"/>
          </p:cNvPicPr>
          <p:nvPr userDrawn="1"/>
        </p:nvPicPr>
        <p:blipFill>
          <a:blip r:embed="rId3"/>
          <a:srcRect/>
          <a:stretch/>
        </p:blipFill>
        <p:spPr>
          <a:xfrm>
            <a:off x="8455025" y="5904670"/>
            <a:ext cx="3189597" cy="473455"/>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ense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ensed" panose="020B0506030403020204" pitchFamily="34" charset="0"/>
              </a:defRPr>
            </a:lvl4pPr>
            <a:lvl5pPr marL="1828800" indent="0">
              <a:buFontTx/>
              <a:buNone/>
              <a:defRPr b="0" i="0">
                <a:solidFill>
                  <a:schemeClr val="bg1"/>
                </a:solidFill>
                <a:latin typeface="Myriad Pro Condensed" panose="020B0506030403020204" pitchFamily="34" charset="0"/>
              </a:defRPr>
            </a:lvl5pPr>
          </a:lstStyle>
          <a:p>
            <a:pPr lvl="0"/>
            <a:endParaRPr lang="en-US" dirty="0"/>
          </a:p>
          <a:p>
            <a:pPr lvl="2"/>
            <a:r>
              <a:rPr lang="en-US" dirty="0"/>
              <a:t>Date</a:t>
            </a:r>
          </a:p>
          <a:p>
            <a:pPr lvl="2"/>
            <a:endParaRPr lang="en-US" dirty="0"/>
          </a:p>
          <a:p>
            <a:pPr lvl="0"/>
            <a:r>
              <a:rPr lang="en-US" dirty="0"/>
              <a:t>Presenter name</a:t>
            </a:r>
          </a:p>
          <a:p>
            <a:pPr lvl="2"/>
            <a:r>
              <a:rPr lang="en-US" dirty="0"/>
              <a:t>Title</a:t>
            </a:r>
          </a:p>
        </p:txBody>
      </p:sp>
    </p:spTree>
    <p:extLst>
      <p:ext uri="{BB962C8B-B14F-4D97-AF65-F5344CB8AC3E}">
        <p14:creationId xmlns:p14="http://schemas.microsoft.com/office/powerpoint/2010/main" val="2647419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420EC343-9CA9-412C-8E9B-FB4CE1ED82E7}"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tx1">
                    <a:lumMod val="65000"/>
                    <a:lumOff val="3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546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E468DF8F-992C-4270-A03D-BA03DE8F2CDD}"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89007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dirty="0"/>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AC801F47-C677-412A-B1B3-D195A976BBE4}" type="datetime1">
              <a:rPr lang="en-US" smtClean="0"/>
              <a:t>7/18/2026</a:t>
            </a:fld>
            <a:endParaRPr lang="en-US" dirty="0"/>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137438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02E7EABF-47C4-4C4B-9855-E82CC6853046}"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62532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A94058BA-7270-4C40-9323-C6678E3D2CA2}"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2 </a:t>
            </a:r>
          </a:p>
        </p:txBody>
      </p:sp>
    </p:spTree>
    <p:extLst>
      <p:ext uri="{BB962C8B-B14F-4D97-AF65-F5344CB8AC3E}">
        <p14:creationId xmlns:p14="http://schemas.microsoft.com/office/powerpoint/2010/main" val="179008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a:srcRect t="1639" b="1"/>
          <a:stretch/>
        </p:blipFill>
        <p:spPr>
          <a:xfrm>
            <a:off x="1" y="-4764"/>
            <a:ext cx="10174777" cy="5379290"/>
          </a:xfrm>
          <a:prstGeom prst="rect">
            <a:avLst/>
          </a:prstGeom>
        </p:spPr>
      </p:pic>
      <p:sp>
        <p:nvSpPr>
          <p:cNvPr id="5" name="Rectangle 4">
            <a:extLst>
              <a:ext uri="{FF2B5EF4-FFF2-40B4-BE49-F238E27FC236}">
                <a16:creationId xmlns:a16="http://schemas.microsoft.com/office/drawing/2014/main" id="{3566EC07-D962-6647-8E4E-0283A02CE19B}"/>
              </a:ext>
            </a:extLst>
          </p:cNvPr>
          <p:cNvSpPr/>
          <p:nvPr userDrawn="1"/>
        </p:nvSpPr>
        <p:spPr>
          <a:xfrm>
            <a:off x="0" y="0"/>
            <a:ext cx="12192000" cy="547971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pic>
        <p:nvPicPr>
          <p:cNvPr id="15" name="INL Logo">
            <a:extLst>
              <a:ext uri="{FF2B5EF4-FFF2-40B4-BE49-F238E27FC236}">
                <a16:creationId xmlns:a16="http://schemas.microsoft.com/office/drawing/2014/main" id="{21EEECFB-01DD-5F4A-AC25-029E8729B2BC}"/>
              </a:ext>
            </a:extLst>
          </p:cNvPr>
          <p:cNvPicPr>
            <a:picLocks noChangeAspect="1"/>
          </p:cNvPicPr>
          <p:nvPr userDrawn="1"/>
        </p:nvPicPr>
        <p:blipFill>
          <a:blip r:embed="rId3"/>
          <a:srcRect/>
          <a:stretch/>
        </p:blipFill>
        <p:spPr>
          <a:xfrm>
            <a:off x="8455025" y="5904670"/>
            <a:ext cx="3189597" cy="473455"/>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ense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ensed" panose="020B0506030403020204" pitchFamily="34" charset="0"/>
              </a:defRPr>
            </a:lvl4pPr>
            <a:lvl5pPr marL="1828800" indent="0">
              <a:buFontTx/>
              <a:buNone/>
              <a:defRPr b="0" i="0">
                <a:solidFill>
                  <a:schemeClr val="bg1"/>
                </a:solidFill>
                <a:latin typeface="Myriad Pro Condensed" panose="020B0506030403020204" pitchFamily="34" charset="0"/>
              </a:defRPr>
            </a:lvl5pPr>
          </a:lstStyle>
          <a:p>
            <a:pPr lvl="0"/>
            <a:endParaRPr lang="en-US" dirty="0"/>
          </a:p>
          <a:p>
            <a:pPr lvl="2"/>
            <a:r>
              <a:rPr lang="en-US" dirty="0"/>
              <a:t>Date</a:t>
            </a:r>
          </a:p>
          <a:p>
            <a:pPr lvl="2"/>
            <a:endParaRPr lang="en-US" dirty="0"/>
          </a:p>
          <a:p>
            <a:pPr lvl="0"/>
            <a:r>
              <a:rPr lang="en-US" dirty="0"/>
              <a:t>Presenter name</a:t>
            </a:r>
          </a:p>
          <a:p>
            <a:pPr lvl="2"/>
            <a:r>
              <a:rPr lang="en-US" dirty="0"/>
              <a:t>Title</a:t>
            </a:r>
          </a:p>
        </p:txBody>
      </p:sp>
    </p:spTree>
    <p:extLst>
      <p:ext uri="{BB962C8B-B14F-4D97-AF65-F5344CB8AC3E}">
        <p14:creationId xmlns:p14="http://schemas.microsoft.com/office/powerpoint/2010/main" val="3203345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1FFDCDF3-9D21-470B-A911-973362786FF5}"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266646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65E35E90-86AC-4098-8AD3-ACFAB990864A}"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785457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5B40F311-A4D9-46ED-B67F-F34E9EE21E89}"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3504947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CFF5039F-DE50-400F-8D3B-CCAFAF97B36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3027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1FFDCDF3-9D21-470B-A911-973362786FF5}"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206119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7F07E377-F3B5-40E2-8DA7-C70123248D1B}"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27576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8525918F-6A8C-4D02-B3FA-5EFBD588385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2368086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AC481B10-2003-4BF7-BA49-9690CFF5BBA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62451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B81FEAD5-52AF-4102-BD20-6BA8DFEE4D0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2644778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420EC343-9CA9-412C-8E9B-FB4CE1ED82E7}"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tx1">
                    <a:lumMod val="65000"/>
                    <a:lumOff val="3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1503535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E468DF8F-992C-4270-A03D-BA03DE8F2CDD}"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512205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dirty="0"/>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AC801F47-C677-412A-B1B3-D195A976BBE4}" type="datetime1">
              <a:rPr lang="en-US" smtClean="0"/>
              <a:t>7/18/2026</a:t>
            </a:fld>
            <a:endParaRPr lang="en-US" dirty="0"/>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2819282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02E7EABF-47C4-4C4B-9855-E82CC6853046}"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621024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A94058BA-7270-4C40-9323-C6678E3D2CA2}"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2 </a:t>
            </a:r>
          </a:p>
        </p:txBody>
      </p:sp>
    </p:spTree>
    <p:extLst>
      <p:ext uri="{BB962C8B-B14F-4D97-AF65-F5344CB8AC3E}">
        <p14:creationId xmlns:p14="http://schemas.microsoft.com/office/powerpoint/2010/main" val="596468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losing Slide Static">
    <p:spTree>
      <p:nvGrpSpPr>
        <p:cNvPr id="1" name=""/>
        <p:cNvGrpSpPr/>
        <p:nvPr/>
      </p:nvGrpSpPr>
      <p:grpSpPr>
        <a:xfrm>
          <a:off x="0" y="0"/>
          <a:ext cx="0" cy="0"/>
          <a:chOff x="0" y="0"/>
          <a:chExt cx="0" cy="0"/>
        </a:xfrm>
      </p:grpSpPr>
      <p:pic>
        <p:nvPicPr>
          <p:cNvPr id="10" name="07">
            <a:extLst>
              <a:ext uri="{FF2B5EF4-FFF2-40B4-BE49-F238E27FC236}">
                <a16:creationId xmlns:a16="http://schemas.microsoft.com/office/drawing/2014/main" id="{4647A912-5093-6043-8161-0D98167F242E}"/>
              </a:ext>
            </a:extLst>
          </p:cNvPr>
          <p:cNvPicPr>
            <a:picLocks noChangeAspect="1"/>
          </p:cNvPicPr>
          <p:nvPr userDrawn="1"/>
        </p:nvPicPr>
        <p:blipFill>
          <a:blip r:embed="rId2"/>
          <a:stretch>
            <a:fillRect/>
          </a:stretch>
        </p:blipFill>
        <p:spPr>
          <a:xfrm>
            <a:off x="-1" y="-336550"/>
            <a:ext cx="12192000" cy="6858000"/>
          </a:xfrm>
          <a:prstGeom prst="rect">
            <a:avLst/>
          </a:prstGeom>
        </p:spPr>
      </p:pic>
      <p:grpSp>
        <p:nvGrpSpPr>
          <p:cNvPr id="11" name="Bottom Bar">
            <a:extLst>
              <a:ext uri="{FF2B5EF4-FFF2-40B4-BE49-F238E27FC236}">
                <a16:creationId xmlns:a16="http://schemas.microsoft.com/office/drawing/2014/main" id="{DC935C4B-E372-E04B-8493-E90A79CBC7F4}"/>
              </a:ext>
            </a:extLst>
          </p:cNvPr>
          <p:cNvGrpSpPr/>
          <p:nvPr userDrawn="1"/>
        </p:nvGrpSpPr>
        <p:grpSpPr>
          <a:xfrm>
            <a:off x="0" y="6247747"/>
            <a:ext cx="12192000" cy="610252"/>
            <a:chOff x="0" y="6247747"/>
            <a:chExt cx="12192000" cy="610252"/>
          </a:xfrm>
        </p:grpSpPr>
        <p:sp>
          <p:nvSpPr>
            <p:cNvPr id="12" name="Rectangle 11">
              <a:extLst>
                <a:ext uri="{FF2B5EF4-FFF2-40B4-BE49-F238E27FC236}">
                  <a16:creationId xmlns:a16="http://schemas.microsoft.com/office/drawing/2014/main" id="{9A574F32-F3B5-224E-B6D3-DC767B30A5BE}"/>
                </a:ext>
              </a:extLst>
            </p:cNvPr>
            <p:cNvSpPr/>
            <p:nvPr/>
          </p:nvSpPr>
          <p:spPr>
            <a:xfrm>
              <a:off x="0" y="6334125"/>
              <a:ext cx="12192000" cy="523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8EE050A-3114-2641-96C8-48D281A062A0}"/>
                </a:ext>
              </a:extLst>
            </p:cNvPr>
            <p:cNvSpPr/>
            <p:nvPr/>
          </p:nvSpPr>
          <p:spPr>
            <a:xfrm>
              <a:off x="0" y="6247747"/>
              <a:ext cx="12192000" cy="86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7F59F24B-A93D-B046-B78A-2C31137D1AC5}"/>
              </a:ext>
            </a:extLst>
          </p:cNvPr>
          <p:cNvSpPr txBox="1"/>
          <p:nvPr userDrawn="1"/>
        </p:nvSpPr>
        <p:spPr>
          <a:xfrm>
            <a:off x="2872408" y="5178483"/>
            <a:ext cx="6447184" cy="577081"/>
          </a:xfrm>
          <a:prstGeom prst="rect">
            <a:avLst/>
          </a:prstGeom>
          <a:noFill/>
        </p:spPr>
        <p:txBody>
          <a:bodyPr wrap="square" rtlCol="0">
            <a:spAutoFit/>
          </a:bodyPr>
          <a:lstStyle/>
          <a:p>
            <a:pPr algn="ctr"/>
            <a:r>
              <a:rPr lang="en-US" sz="1050" i="1" dirty="0">
                <a:solidFill>
                  <a:schemeClr val="bg1">
                    <a:lumMod val="65000"/>
                  </a:schemeClr>
                </a:solidFill>
              </a:rPr>
              <a:t>Battelle Energy Alliance manages INL for the U.S. Department of Energy’s Office of Nuclear Energy. </a:t>
            </a:r>
            <a:br>
              <a:rPr lang="en-US" sz="1050" i="1" dirty="0">
                <a:solidFill>
                  <a:schemeClr val="bg1">
                    <a:lumMod val="65000"/>
                  </a:schemeClr>
                </a:solidFill>
              </a:rPr>
            </a:br>
            <a:r>
              <a:rPr lang="en-US" sz="1050" i="1" dirty="0">
                <a:solidFill>
                  <a:schemeClr val="bg1">
                    <a:lumMod val="65000"/>
                  </a:schemeClr>
                </a:solidFill>
              </a:rPr>
              <a:t>INL is the nation’s center for nuclear energy research and development, and also performs research </a:t>
            </a:r>
            <a:br>
              <a:rPr lang="en-US" sz="1050" i="1" dirty="0">
                <a:solidFill>
                  <a:schemeClr val="bg1">
                    <a:lumMod val="65000"/>
                  </a:schemeClr>
                </a:solidFill>
              </a:rPr>
            </a:br>
            <a:r>
              <a:rPr lang="en-US" sz="1050" i="1" dirty="0">
                <a:solidFill>
                  <a:schemeClr val="bg1">
                    <a:lumMod val="65000"/>
                  </a:schemeClr>
                </a:solidFill>
              </a:rPr>
              <a:t>in each of DOE’s strategic goal areas: energy, national security, science and the environment.</a:t>
            </a:r>
            <a:endParaRPr lang="en-US" sz="1050" dirty="0">
              <a:solidFill>
                <a:schemeClr val="bg1">
                  <a:lumMod val="65000"/>
                </a:schemeClr>
              </a:solidFill>
            </a:endParaRPr>
          </a:p>
        </p:txBody>
      </p:sp>
      <p:sp>
        <p:nvSpPr>
          <p:cNvPr id="15" name="Web Address">
            <a:extLst>
              <a:ext uri="{FF2B5EF4-FFF2-40B4-BE49-F238E27FC236}">
                <a16:creationId xmlns:a16="http://schemas.microsoft.com/office/drawing/2014/main" id="{53FCC0DF-9440-B040-A076-DF507B404D83}"/>
              </a:ext>
            </a:extLst>
          </p:cNvPr>
          <p:cNvSpPr txBox="1"/>
          <p:nvPr userDrawn="1"/>
        </p:nvSpPr>
        <p:spPr>
          <a:xfrm>
            <a:off x="4100945" y="6417425"/>
            <a:ext cx="3990109" cy="369332"/>
          </a:xfrm>
          <a:prstGeom prst="rect">
            <a:avLst/>
          </a:prstGeom>
          <a:noFill/>
        </p:spPr>
        <p:txBody>
          <a:bodyPr wrap="square" rtlCol="0">
            <a:spAutoFit/>
          </a:bodyPr>
          <a:lstStyle/>
          <a:p>
            <a:pPr algn="ctr"/>
            <a:r>
              <a:rPr lang="en-US" spc="600" dirty="0">
                <a:solidFill>
                  <a:schemeClr val="bg1">
                    <a:alpha val="50000"/>
                  </a:schemeClr>
                </a:solidFill>
                <a:latin typeface="Arial Narrow" panose="020B0604020202020204" pitchFamily="34" charset="0"/>
                <a:cs typeface="Arial Narrow" panose="020B0604020202020204" pitchFamily="34" charset="0"/>
              </a:rPr>
              <a:t>WWW.INL.GOV</a:t>
            </a:r>
          </a:p>
        </p:txBody>
      </p:sp>
    </p:spTree>
    <p:extLst>
      <p:ext uri="{BB962C8B-B14F-4D97-AF65-F5344CB8AC3E}">
        <p14:creationId xmlns:p14="http://schemas.microsoft.com/office/powerpoint/2010/main" val="14576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65E35E90-86AC-4098-8AD3-ACFAB990864A}"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3134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5B40F311-A4D9-46ED-B67F-F34E9EE21E89}"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225413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CFF5039F-DE50-400F-8D3B-CCAFAF97B36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786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7F07E377-F3B5-40E2-8DA7-C70123248D1B}"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8525918F-6A8C-4D02-B3FA-5EFBD588385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9232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AC481B10-2003-4BF7-BA49-9690CFF5BBA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99123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B81FEAD5-52AF-4102-BD20-6BA8DFEE4D0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392473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emf"/><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AEAE68D-24FC-6749-A309-042231DB68DA}"/>
              </a:ext>
            </a:extLst>
          </p:cNvPr>
          <p:cNvSpPr/>
          <p:nvPr userDrawn="1"/>
        </p:nvSpPr>
        <p:spPr>
          <a:xfrm>
            <a:off x="8465769" y="6237795"/>
            <a:ext cx="3726231"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16"/>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dirty="0"/>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E72F627D-69CD-4A65-977F-709A792E11B2}" type="datetime1">
              <a:rPr lang="en-US" smtClean="0"/>
              <a:t>7/18/2026</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grpSp>
        <p:nvGrpSpPr>
          <p:cNvPr id="15" name="blue/green box top">
            <a:extLst>
              <a:ext uri="{FF2B5EF4-FFF2-40B4-BE49-F238E27FC236}">
                <a16:creationId xmlns:a16="http://schemas.microsoft.com/office/drawing/2014/main" id="{2FE8E780-1DE8-B245-8215-3ECC2513C073}"/>
              </a:ext>
            </a:extLst>
          </p:cNvPr>
          <p:cNvGrpSpPr/>
          <p:nvPr userDrawn="1"/>
        </p:nvGrpSpPr>
        <p:grpSpPr>
          <a:xfrm>
            <a:off x="0" y="522288"/>
            <a:ext cx="744467" cy="547190"/>
            <a:chOff x="0" y="711956"/>
            <a:chExt cx="3721100" cy="620205"/>
          </a:xfrm>
        </p:grpSpPr>
        <p:sp>
          <p:nvSpPr>
            <p:cNvPr id="16" name="Rectangle 15">
              <a:extLst>
                <a:ext uri="{FF2B5EF4-FFF2-40B4-BE49-F238E27FC236}">
                  <a16:creationId xmlns:a16="http://schemas.microsoft.com/office/drawing/2014/main" id="{20A2A1D5-CB4B-1A40-8711-4F412AA9927B}"/>
                </a:ext>
              </a:extLst>
            </p:cNvPr>
            <p:cNvSpPr/>
            <p:nvPr userDrawn="1"/>
          </p:nvSpPr>
          <p:spPr>
            <a:xfrm rot="10800000">
              <a:off x="0" y="711956"/>
              <a:ext cx="37211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B5F476-DD08-5B45-A331-21193BD3472A}"/>
                </a:ext>
              </a:extLst>
            </p:cNvPr>
            <p:cNvSpPr/>
            <p:nvPr userDrawn="1"/>
          </p:nvSpPr>
          <p:spPr>
            <a:xfrm rot="10800000">
              <a:off x="0" y="1234244"/>
              <a:ext cx="37211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714" r:id="rId1"/>
    <p:sldLayoutId id="2147483694" r:id="rId2"/>
    <p:sldLayoutId id="2147483704" r:id="rId3"/>
    <p:sldLayoutId id="2147483705" r:id="rId4"/>
    <p:sldLayoutId id="2147483706" r:id="rId5"/>
    <p:sldLayoutId id="2147483707" r:id="rId6"/>
    <p:sldLayoutId id="2147483708" r:id="rId7"/>
    <p:sldLayoutId id="2147483710" r:id="rId8"/>
    <p:sldLayoutId id="2147483711" r:id="rId9"/>
    <p:sldLayoutId id="2147483712" r:id="rId10"/>
    <p:sldLayoutId id="2147483713" r:id="rId11"/>
    <p:sldLayoutId id="2147483695" r:id="rId12"/>
    <p:sldLayoutId id="2147483696" r:id="rId13"/>
    <p:sldLayoutId id="2147483709" r:id="rId14"/>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AEAE68D-24FC-6749-A309-042231DB68DA}"/>
              </a:ext>
            </a:extLst>
          </p:cNvPr>
          <p:cNvSpPr/>
          <p:nvPr userDrawn="1"/>
        </p:nvSpPr>
        <p:spPr>
          <a:xfrm>
            <a:off x="8465769" y="6237795"/>
            <a:ext cx="3726231"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17"/>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dirty="0"/>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E72F627D-69CD-4A65-977F-709A792E11B2}" type="datetime1">
              <a:rPr lang="en-US" smtClean="0"/>
              <a:t>7/18/2026</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grpSp>
        <p:nvGrpSpPr>
          <p:cNvPr id="15" name="blue/green box top">
            <a:extLst>
              <a:ext uri="{FF2B5EF4-FFF2-40B4-BE49-F238E27FC236}">
                <a16:creationId xmlns:a16="http://schemas.microsoft.com/office/drawing/2014/main" id="{2FE8E780-1DE8-B245-8215-3ECC2513C073}"/>
              </a:ext>
            </a:extLst>
          </p:cNvPr>
          <p:cNvGrpSpPr/>
          <p:nvPr userDrawn="1"/>
        </p:nvGrpSpPr>
        <p:grpSpPr>
          <a:xfrm>
            <a:off x="0" y="522288"/>
            <a:ext cx="744467" cy="547190"/>
            <a:chOff x="0" y="711956"/>
            <a:chExt cx="3721100" cy="620205"/>
          </a:xfrm>
        </p:grpSpPr>
        <p:sp>
          <p:nvSpPr>
            <p:cNvPr id="16" name="Rectangle 15">
              <a:extLst>
                <a:ext uri="{FF2B5EF4-FFF2-40B4-BE49-F238E27FC236}">
                  <a16:creationId xmlns:a16="http://schemas.microsoft.com/office/drawing/2014/main" id="{20A2A1D5-CB4B-1A40-8711-4F412AA9927B}"/>
                </a:ext>
              </a:extLst>
            </p:cNvPr>
            <p:cNvSpPr/>
            <p:nvPr userDrawn="1"/>
          </p:nvSpPr>
          <p:spPr>
            <a:xfrm rot="10800000">
              <a:off x="0" y="711956"/>
              <a:ext cx="37211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B5F476-DD08-5B45-A331-21193BD3472A}"/>
                </a:ext>
              </a:extLst>
            </p:cNvPr>
            <p:cNvSpPr/>
            <p:nvPr userDrawn="1"/>
          </p:nvSpPr>
          <p:spPr>
            <a:xfrm rot="10800000">
              <a:off x="0" y="1234244"/>
              <a:ext cx="37211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591330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ads.inl.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rads.inl.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rcoe.inl.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3176E-FAD1-2B4C-96D5-F706C44483D8}"/>
              </a:ext>
            </a:extLst>
          </p:cNvPr>
          <p:cNvSpPr>
            <a:spLocks noGrp="1"/>
          </p:cNvSpPr>
          <p:nvPr>
            <p:ph type="body" sz="quarter" idx="13"/>
          </p:nvPr>
        </p:nvSpPr>
        <p:spPr>
          <a:xfrm>
            <a:off x="2837145" y="1966435"/>
            <a:ext cx="9354855" cy="2292350"/>
          </a:xfrm>
        </p:spPr>
        <p:txBody>
          <a:bodyPr/>
          <a:lstStyle/>
          <a:p>
            <a:r>
              <a:rPr lang="en-US" i="1" dirty="0"/>
              <a:t>Operating Experience Data Analysis for U.S. Nuclear Power Plants: </a:t>
            </a:r>
          </a:p>
          <a:p>
            <a:r>
              <a:rPr lang="en-US" sz="2800" i="1" dirty="0"/>
              <a:t>The HOPE Manual and the NRC </a:t>
            </a:r>
            <a:r>
              <a:rPr lang="en-US" sz="2800" i="1" dirty="0" err="1"/>
              <a:t>OpE</a:t>
            </a:r>
            <a:r>
              <a:rPr lang="en-US" sz="2800" i="1" dirty="0"/>
              <a:t> Program</a:t>
            </a:r>
            <a:endParaRPr lang="it-IT" sz="2800" b="0" dirty="0"/>
          </a:p>
        </p:txBody>
      </p:sp>
      <p:sp>
        <p:nvSpPr>
          <p:cNvPr id="3" name="Text Placeholder 2">
            <a:extLst>
              <a:ext uri="{FF2B5EF4-FFF2-40B4-BE49-F238E27FC236}">
                <a16:creationId xmlns:a16="http://schemas.microsoft.com/office/drawing/2014/main" id="{DC656D43-7FAB-834B-AA9F-965D52A8E525}"/>
              </a:ext>
            </a:extLst>
          </p:cNvPr>
          <p:cNvSpPr>
            <a:spLocks noGrp="1"/>
          </p:cNvSpPr>
          <p:nvPr>
            <p:ph type="body" sz="quarter" idx="16"/>
          </p:nvPr>
        </p:nvSpPr>
        <p:spPr>
          <a:xfrm>
            <a:off x="670142" y="611780"/>
            <a:ext cx="2864366" cy="676964"/>
          </a:xfrm>
        </p:spPr>
        <p:txBody>
          <a:bodyPr/>
          <a:lstStyle/>
          <a:p>
            <a:pPr>
              <a:spcBef>
                <a:spcPts val="2000"/>
              </a:spcBef>
            </a:pPr>
            <a:r>
              <a:rPr lang="it-IT" sz="1400" b="0" dirty="0"/>
              <a:t>July 19 – July 24, 2026</a:t>
            </a:r>
          </a:p>
          <a:p>
            <a:pPr>
              <a:spcBef>
                <a:spcPts val="2000"/>
              </a:spcBef>
            </a:pPr>
            <a:r>
              <a:rPr lang="it-IT" dirty="0"/>
              <a:t>Zhegang Ma, Ph.D., P.E.</a:t>
            </a:r>
          </a:p>
          <a:p>
            <a:pPr>
              <a:spcBef>
                <a:spcPts val="600"/>
              </a:spcBef>
            </a:pPr>
            <a:r>
              <a:rPr lang="it-IT" b="0" dirty="0"/>
              <a:t>Zhegang.Ma@inl.gov</a:t>
            </a:r>
          </a:p>
        </p:txBody>
      </p:sp>
      <p:sp>
        <p:nvSpPr>
          <p:cNvPr id="4" name="Rectangle 3">
            <a:extLst>
              <a:ext uri="{FF2B5EF4-FFF2-40B4-BE49-F238E27FC236}">
                <a16:creationId xmlns:a16="http://schemas.microsoft.com/office/drawing/2014/main" id="{24309FE9-97DF-53FC-BB11-E0B43EB82481}"/>
              </a:ext>
            </a:extLst>
          </p:cNvPr>
          <p:cNvSpPr/>
          <p:nvPr/>
        </p:nvSpPr>
        <p:spPr>
          <a:xfrm>
            <a:off x="163286" y="5979368"/>
            <a:ext cx="663080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7519E"/>
              </a:highlight>
            </a:endParaRPr>
          </a:p>
        </p:txBody>
      </p:sp>
      <p:sp>
        <p:nvSpPr>
          <p:cNvPr id="5" name="Text Placeholder 31">
            <a:extLst>
              <a:ext uri="{FF2B5EF4-FFF2-40B4-BE49-F238E27FC236}">
                <a16:creationId xmlns:a16="http://schemas.microsoft.com/office/drawing/2014/main" id="{8DBDB004-EB56-9640-1F23-7C5360239F84}"/>
              </a:ext>
            </a:extLst>
          </p:cNvPr>
          <p:cNvSpPr txBox="1">
            <a:spLocks/>
          </p:cNvSpPr>
          <p:nvPr/>
        </p:nvSpPr>
        <p:spPr>
          <a:xfrm>
            <a:off x="9507794" y="543997"/>
            <a:ext cx="2014064" cy="40626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INL/CON-26-94066</a:t>
            </a:r>
          </a:p>
        </p:txBody>
      </p:sp>
      <p:pic>
        <p:nvPicPr>
          <p:cNvPr id="6" name="Picture 5" descr="PSAM 18 Conference Main Page">
            <a:extLst>
              <a:ext uri="{FF2B5EF4-FFF2-40B4-BE49-F238E27FC236}">
                <a16:creationId xmlns:a16="http://schemas.microsoft.com/office/drawing/2014/main" id="{F24211E8-6D02-330F-60F7-BD05F062F5B0}"/>
              </a:ext>
            </a:extLst>
          </p:cNvPr>
          <p:cNvPicPr>
            <a:picLocks noChangeAspect="1"/>
          </p:cNvPicPr>
          <p:nvPr/>
        </p:nvPicPr>
        <p:blipFill>
          <a:blip r:embed="rId3"/>
          <a:stretch>
            <a:fillRect/>
          </a:stretch>
        </p:blipFill>
        <p:spPr>
          <a:xfrm>
            <a:off x="1" y="5583341"/>
            <a:ext cx="5138530" cy="1173054"/>
          </a:xfrm>
          <a:prstGeom prst="rect">
            <a:avLst/>
          </a:prstGeom>
        </p:spPr>
      </p:pic>
      <p:sp>
        <p:nvSpPr>
          <p:cNvPr id="8" name="TextBox 7">
            <a:extLst>
              <a:ext uri="{FF2B5EF4-FFF2-40B4-BE49-F238E27FC236}">
                <a16:creationId xmlns:a16="http://schemas.microsoft.com/office/drawing/2014/main" id="{805FC5DA-C9A3-84C8-64E0-525BC5B4F6BE}"/>
              </a:ext>
            </a:extLst>
          </p:cNvPr>
          <p:cNvSpPr txBox="1"/>
          <p:nvPr/>
        </p:nvSpPr>
        <p:spPr>
          <a:xfrm>
            <a:off x="3085621" y="4230384"/>
            <a:ext cx="8235047" cy="954107"/>
          </a:xfrm>
          <a:prstGeom prst="rect">
            <a:avLst/>
          </a:prstGeom>
          <a:noFill/>
        </p:spPr>
        <p:txBody>
          <a:bodyPr wrap="square">
            <a:spAutoFit/>
          </a:bodyPr>
          <a:lstStyle/>
          <a:p>
            <a:r>
              <a:rPr lang="en-US" sz="2000" b="1">
                <a:solidFill>
                  <a:schemeClr val="tx2">
                    <a:lumMod val="60000"/>
                    <a:lumOff val="40000"/>
                  </a:schemeClr>
                </a:solidFill>
                <a:ea typeface="PMingLiU" panose="02020500000000000000" pitchFamily="18" charset="-120"/>
              </a:rPr>
              <a:t>Zhegang Ma</a:t>
            </a:r>
            <a:r>
              <a:rPr lang="en-US" sz="2000" b="1" baseline="30000">
                <a:solidFill>
                  <a:schemeClr val="tx2">
                    <a:lumMod val="60000"/>
                    <a:lumOff val="40000"/>
                  </a:schemeClr>
                </a:solidFill>
                <a:ea typeface="PMingLiU" panose="02020500000000000000" pitchFamily="18" charset="-120"/>
              </a:rPr>
              <a:t>a </a:t>
            </a:r>
            <a:r>
              <a:rPr lang="en-US" sz="2000" b="1">
                <a:solidFill>
                  <a:schemeClr val="tx2">
                    <a:lumMod val="60000"/>
                    <a:lumOff val="40000"/>
                  </a:schemeClr>
                </a:solidFill>
                <a:ea typeface="PMingLiU" panose="02020500000000000000" pitchFamily="18" charset="-120"/>
              </a:rPr>
              <a:t>and </a:t>
            </a:r>
            <a:r>
              <a:rPr lang="en-US" sz="2000" b="1" dirty="0">
                <a:solidFill>
                  <a:schemeClr val="tx2">
                    <a:lumMod val="60000"/>
                    <a:lumOff val="40000"/>
                  </a:schemeClr>
                </a:solidFill>
                <a:ea typeface="PMingLiU" panose="02020500000000000000" pitchFamily="18" charset="-120"/>
              </a:rPr>
              <a:t>John </a:t>
            </a:r>
            <a:r>
              <a:rPr lang="en-US" sz="2000" b="1" dirty="0" err="1">
                <a:solidFill>
                  <a:schemeClr val="tx2">
                    <a:lumMod val="60000"/>
                    <a:lumOff val="40000"/>
                  </a:schemeClr>
                </a:solidFill>
                <a:ea typeface="PMingLiU" panose="02020500000000000000" pitchFamily="18" charset="-120"/>
              </a:rPr>
              <a:t>Lane</a:t>
            </a:r>
            <a:r>
              <a:rPr lang="en-US" sz="2000" b="1" baseline="30000" dirty="0" err="1">
                <a:solidFill>
                  <a:schemeClr val="tx2">
                    <a:lumMod val="60000"/>
                    <a:lumOff val="40000"/>
                  </a:schemeClr>
                </a:solidFill>
                <a:ea typeface="PMingLiU" panose="02020500000000000000" pitchFamily="18" charset="-120"/>
              </a:rPr>
              <a:t>b</a:t>
            </a:r>
            <a:endParaRPr lang="en-US" sz="2000" b="1" dirty="0">
              <a:solidFill>
                <a:schemeClr val="tx2">
                  <a:lumMod val="60000"/>
                  <a:lumOff val="40000"/>
                </a:schemeClr>
              </a:solidFill>
              <a:effectLst/>
              <a:ea typeface="PMingLiU" panose="02020500000000000000" pitchFamily="18" charset="-120"/>
            </a:endParaRPr>
          </a:p>
          <a:p>
            <a:r>
              <a:rPr lang="en-US" baseline="30000" dirty="0">
                <a:solidFill>
                  <a:schemeClr val="tx2">
                    <a:lumMod val="60000"/>
                    <a:lumOff val="40000"/>
                  </a:schemeClr>
                </a:solidFill>
                <a:ea typeface="PMingLiU" panose="02020500000000000000" pitchFamily="18" charset="-120"/>
              </a:rPr>
              <a:t>a </a:t>
            </a:r>
            <a:r>
              <a:rPr lang="en-US" dirty="0">
                <a:solidFill>
                  <a:schemeClr val="tx2">
                    <a:lumMod val="60000"/>
                    <a:lumOff val="40000"/>
                  </a:schemeClr>
                </a:solidFill>
                <a:ea typeface="PMingLiU" panose="02020500000000000000" pitchFamily="18" charset="-120"/>
              </a:rPr>
              <a:t>Idaho National Laboratory, Idaho Falls, Idaho, USA</a:t>
            </a:r>
          </a:p>
          <a:p>
            <a:pPr marL="0" marR="0">
              <a:buNone/>
            </a:pPr>
            <a:r>
              <a:rPr lang="en-US" sz="1800" baseline="30000" dirty="0">
                <a:solidFill>
                  <a:schemeClr val="tx2">
                    <a:lumMod val="60000"/>
                    <a:lumOff val="40000"/>
                  </a:schemeClr>
                </a:solidFill>
                <a:effectLst/>
                <a:ea typeface="PMingLiU" panose="02020500000000000000" pitchFamily="18" charset="-120"/>
              </a:rPr>
              <a:t>b </a:t>
            </a:r>
            <a:r>
              <a:rPr lang="en-US" sz="1800" dirty="0">
                <a:solidFill>
                  <a:schemeClr val="tx2">
                    <a:lumMod val="60000"/>
                    <a:lumOff val="40000"/>
                  </a:schemeClr>
                </a:solidFill>
                <a:effectLst/>
                <a:ea typeface="PMingLiU" panose="02020500000000000000" pitchFamily="18" charset="-120"/>
              </a:rPr>
              <a:t>Nuclear Regulatory Commission, Washington D.C., USA</a:t>
            </a:r>
          </a:p>
        </p:txBody>
      </p:sp>
    </p:spTree>
    <p:extLst>
      <p:ext uri="{BB962C8B-B14F-4D97-AF65-F5344CB8AC3E}">
        <p14:creationId xmlns:p14="http://schemas.microsoft.com/office/powerpoint/2010/main" val="356525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a:xfrm>
            <a:off x="938150" y="558602"/>
            <a:ext cx="10683235" cy="1008797"/>
          </a:xfrm>
        </p:spPr>
        <p:txBody>
          <a:bodyPr/>
          <a:lstStyle/>
          <a:p>
            <a:r>
              <a:rPr lang="en-US" dirty="0"/>
              <a:t>Evaluate Data – Parameter Estimates (cont.)</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p:txBody>
          <a:bodyPr/>
          <a:lstStyle/>
          <a:p>
            <a:r>
              <a:rPr lang="en-US" dirty="0"/>
              <a:t>Four main types of parameters</a:t>
            </a:r>
          </a:p>
          <a:p>
            <a:pPr lvl="1"/>
            <a:r>
              <a:rPr lang="en-US" sz="2000" b="1" dirty="0"/>
              <a:t>Component unreliability (UR)</a:t>
            </a:r>
          </a:p>
          <a:p>
            <a:pPr lvl="2"/>
            <a:r>
              <a:rPr lang="en-US" sz="2000" dirty="0"/>
              <a:t>Approximately 300 component unreliability templates</a:t>
            </a:r>
          </a:p>
          <a:p>
            <a:pPr lvl="2"/>
            <a:r>
              <a:rPr lang="en-US" sz="2000" dirty="0"/>
              <a:t>E.g., MDP-FTS for motor-driven pump fails-to-start</a:t>
            </a:r>
          </a:p>
          <a:p>
            <a:pPr lvl="1"/>
            <a:r>
              <a:rPr lang="en-US" sz="2000" b="1" dirty="0"/>
              <a:t>Component or train unavailability (UA)</a:t>
            </a:r>
          </a:p>
          <a:p>
            <a:pPr lvl="2"/>
            <a:r>
              <a:rPr lang="en-US" sz="2000" dirty="0"/>
              <a:t>Test or maintenance outages</a:t>
            </a:r>
          </a:p>
          <a:p>
            <a:pPr lvl="2"/>
            <a:r>
              <a:rPr lang="en-US" sz="2000" dirty="0"/>
              <a:t>Approximately 60 unavailability templates</a:t>
            </a:r>
          </a:p>
          <a:p>
            <a:pPr lvl="1"/>
            <a:r>
              <a:rPr lang="en-US" sz="2000" b="1" dirty="0"/>
              <a:t>Initiating event frequencies</a:t>
            </a:r>
          </a:p>
          <a:p>
            <a:pPr lvl="2"/>
            <a:r>
              <a:rPr lang="en-US" sz="2000" dirty="0"/>
              <a:t>Approximately 50 initiating events</a:t>
            </a:r>
          </a:p>
          <a:p>
            <a:pPr lvl="2"/>
            <a:r>
              <a:rPr lang="en-US" sz="2000" dirty="0"/>
              <a:t>E.g., general transients, loss of main feedwater …</a:t>
            </a:r>
          </a:p>
          <a:p>
            <a:pPr lvl="1"/>
            <a:r>
              <a:rPr lang="en-US" sz="2000" b="1" dirty="0"/>
              <a:t>CCF parameters</a:t>
            </a:r>
          </a:p>
          <a:p>
            <a:pPr lvl="2"/>
            <a:r>
              <a:rPr lang="en-US" sz="2000" dirty="0"/>
              <a:t>Alpha factors (and multiple Greek letter parameters)</a:t>
            </a:r>
          </a:p>
          <a:p>
            <a:pPr lvl="2"/>
            <a:r>
              <a:rPr lang="en-US" sz="2000" dirty="0"/>
              <a:t>Approximately 150 CCF templates</a:t>
            </a:r>
          </a:p>
          <a:p>
            <a:pPr lvl="1"/>
            <a:endParaRPr lang="en-US" sz="2400" b="1" dirty="0"/>
          </a:p>
          <a:p>
            <a:endParaRPr lang="en-US" dirty="0"/>
          </a:p>
          <a:p>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10</a:t>
            </a:fld>
            <a:endParaRPr lang="en-US" dirty="0"/>
          </a:p>
        </p:txBody>
      </p:sp>
    </p:spTree>
    <p:extLst>
      <p:ext uri="{BB962C8B-B14F-4D97-AF65-F5344CB8AC3E}">
        <p14:creationId xmlns:p14="http://schemas.microsoft.com/office/powerpoint/2010/main" val="246685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a:xfrm>
            <a:off x="938150" y="558602"/>
            <a:ext cx="10640705" cy="1008797"/>
          </a:xfrm>
        </p:spPr>
        <p:txBody>
          <a:bodyPr/>
          <a:lstStyle/>
          <a:p>
            <a:r>
              <a:rPr lang="en-US" dirty="0"/>
              <a:t>Evaluate Data – Parameter Estimates (cont.)</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739901"/>
            <a:ext cx="11066008" cy="4351338"/>
          </a:xfrm>
        </p:spPr>
        <p:txBody>
          <a:bodyPr/>
          <a:lstStyle/>
          <a:p>
            <a:r>
              <a:rPr lang="en-US" dirty="0"/>
              <a:t>Use the Handbook of parameter estimation for Probabilistic Risk Assessment (NUREG/CR-6823)</a:t>
            </a:r>
          </a:p>
          <a:p>
            <a:pPr lvl="1"/>
            <a:r>
              <a:rPr lang="en-US" sz="2000" dirty="0"/>
              <a:t>Failure on demand: beta distribution, which is the conjugate prior to the binomial distribution</a:t>
            </a:r>
          </a:p>
          <a:p>
            <a:pPr lvl="1"/>
            <a:r>
              <a:rPr lang="en-US" sz="2000" dirty="0"/>
              <a:t>Failure to run: gamma distribution, which is the conjugate prior to the Poisson distribution</a:t>
            </a:r>
          </a:p>
          <a:p>
            <a:pPr lvl="1"/>
            <a:r>
              <a:rPr lang="en-US" sz="2000" dirty="0"/>
              <a:t>The Empirical Bayes (EB) method is used to look at variability in the data from different sources</a:t>
            </a:r>
          </a:p>
          <a:p>
            <a:r>
              <a:rPr lang="en-US" dirty="0"/>
              <a:t>Use the CCF database and analysis system as documented in NUREG/CR-6268</a:t>
            </a:r>
          </a:p>
          <a:p>
            <a:pPr lvl="1"/>
            <a:r>
              <a:rPr lang="en-US" sz="2000" dirty="0"/>
              <a:t>Alpha factor model</a:t>
            </a:r>
          </a:p>
          <a:p>
            <a:pPr lvl="1"/>
            <a:r>
              <a:rPr lang="en-US" sz="2000" dirty="0"/>
              <a:t>Impact vector assessment on CCF events</a:t>
            </a:r>
          </a:p>
          <a:p>
            <a:pPr lvl="1"/>
            <a:r>
              <a:rPr lang="en-US" sz="2000" dirty="0"/>
              <a:t>Mapping up and mapping down of impact vectors</a:t>
            </a:r>
          </a:p>
          <a:p>
            <a:pPr lvl="1"/>
            <a:r>
              <a:rPr lang="en-US" sz="2000" dirty="0"/>
              <a:t>CCF generic prior distributions</a:t>
            </a:r>
          </a:p>
          <a:p>
            <a:r>
              <a:rPr lang="en-US" dirty="0"/>
              <a:t>Use the web-based calculation tool, Reliability and Availability Database System (RADS), </a:t>
            </a:r>
            <a:r>
              <a:rPr lang="en-US" dirty="0">
                <a:hlinkClick r:id="rId3"/>
              </a:rPr>
              <a:t>https://rads.inl.gov</a:t>
            </a:r>
            <a:r>
              <a:rPr lang="en-US" dirty="0"/>
              <a:t>, to estimate the parameters</a:t>
            </a:r>
          </a:p>
          <a:p>
            <a:endParaRPr lang="en-US" dirty="0"/>
          </a:p>
          <a:p>
            <a:endParaRPr lang="en-US" b="1" dirty="0"/>
          </a:p>
          <a:p>
            <a:endParaRPr lang="en-US" dirty="0"/>
          </a:p>
          <a:p>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11</a:t>
            </a:fld>
            <a:endParaRPr lang="en-US" dirty="0"/>
          </a:p>
        </p:txBody>
      </p:sp>
    </p:spTree>
    <p:extLst>
      <p:ext uri="{BB962C8B-B14F-4D97-AF65-F5344CB8AC3E}">
        <p14:creationId xmlns:p14="http://schemas.microsoft.com/office/powerpoint/2010/main" val="72625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Evaluate Data – RADS</a:t>
            </a:r>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12</a:t>
            </a:fld>
            <a:endParaRPr lang="en-US" dirty="0"/>
          </a:p>
        </p:txBody>
      </p:sp>
      <p:pic>
        <p:nvPicPr>
          <p:cNvPr id="8" name="Picture 7">
            <a:extLst>
              <a:ext uri="{FF2B5EF4-FFF2-40B4-BE49-F238E27FC236}">
                <a16:creationId xmlns:a16="http://schemas.microsoft.com/office/drawing/2014/main" id="{7D61EB5F-14AE-02AE-DEF1-7E40F3F6349C}"/>
              </a:ext>
            </a:extLst>
          </p:cNvPr>
          <p:cNvPicPr>
            <a:picLocks noChangeAspect="1"/>
          </p:cNvPicPr>
          <p:nvPr/>
        </p:nvPicPr>
        <p:blipFill>
          <a:blip r:embed="rId3"/>
          <a:stretch>
            <a:fillRect/>
          </a:stretch>
        </p:blipFill>
        <p:spPr>
          <a:xfrm>
            <a:off x="938151" y="2054356"/>
            <a:ext cx="10632299" cy="4166795"/>
          </a:xfrm>
          <a:prstGeom prst="rect">
            <a:avLst/>
          </a:prstGeom>
        </p:spPr>
      </p:pic>
      <p:sp>
        <p:nvSpPr>
          <p:cNvPr id="3" name="Content Placeholder 2">
            <a:extLst>
              <a:ext uri="{FF2B5EF4-FFF2-40B4-BE49-F238E27FC236}">
                <a16:creationId xmlns:a16="http://schemas.microsoft.com/office/drawing/2014/main" id="{8494B94E-6B15-9501-E165-3675A018BE0F}"/>
              </a:ext>
            </a:extLst>
          </p:cNvPr>
          <p:cNvSpPr>
            <a:spLocks noGrp="1"/>
          </p:cNvSpPr>
          <p:nvPr>
            <p:ph idx="1"/>
          </p:nvPr>
        </p:nvSpPr>
        <p:spPr>
          <a:xfrm>
            <a:off x="752955" y="1299883"/>
            <a:ext cx="11066008" cy="725687"/>
          </a:xfrm>
        </p:spPr>
        <p:txBody>
          <a:bodyPr/>
          <a:lstStyle/>
          <a:p>
            <a:r>
              <a:rPr lang="en-US" dirty="0"/>
              <a:t>Web-based calculation tool, Reliability and Availability Database System (RADS), </a:t>
            </a:r>
            <a:r>
              <a:rPr lang="en-US" dirty="0">
                <a:hlinkClick r:id="rId4"/>
              </a:rPr>
              <a:t>https://rads.inl.gov</a:t>
            </a:r>
            <a:r>
              <a:rPr lang="en-US" dirty="0"/>
              <a:t>, is used to estimate the parameters</a:t>
            </a:r>
          </a:p>
          <a:p>
            <a:pPr marL="0" indent="0">
              <a:buNone/>
            </a:pPr>
            <a:endParaRPr lang="en-US" b="1" dirty="0"/>
          </a:p>
        </p:txBody>
      </p:sp>
      <p:sp>
        <p:nvSpPr>
          <p:cNvPr id="6" name="TextBox 5">
            <a:extLst>
              <a:ext uri="{FF2B5EF4-FFF2-40B4-BE49-F238E27FC236}">
                <a16:creationId xmlns:a16="http://schemas.microsoft.com/office/drawing/2014/main" id="{6B52640B-824B-4C33-29C2-F7A32C7B2DD3}"/>
              </a:ext>
            </a:extLst>
          </p:cNvPr>
          <p:cNvSpPr txBox="1"/>
          <p:nvPr/>
        </p:nvSpPr>
        <p:spPr>
          <a:xfrm>
            <a:off x="825911" y="5849202"/>
            <a:ext cx="11366090" cy="1008798"/>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88DA5AF-FC10-C1D2-E732-FAFB343B4D1D}"/>
              </a:ext>
            </a:extLst>
          </p:cNvPr>
          <p:cNvSpPr txBox="1"/>
          <p:nvPr/>
        </p:nvSpPr>
        <p:spPr>
          <a:xfrm>
            <a:off x="752955" y="6299398"/>
            <a:ext cx="9120805" cy="307777"/>
          </a:xfrm>
          <a:prstGeom prst="rect">
            <a:avLst/>
          </a:prstGeom>
          <a:noFill/>
        </p:spPr>
        <p:txBody>
          <a:bodyPr wrap="square" rtlCol="0">
            <a:spAutoFit/>
          </a:bodyPr>
          <a:lstStyle/>
          <a:p>
            <a:r>
              <a:rPr lang="en-US" sz="1400" i="1" dirty="0">
                <a:solidFill>
                  <a:schemeClr val="tx2"/>
                </a:solidFill>
                <a:latin typeface="Arial" panose="020B0604020202020204" pitchFamily="34" charset="0"/>
                <a:cs typeface="Arial" panose="020B0604020202020204" pitchFamily="34" charset="0"/>
              </a:rPr>
              <a:t>Note: same as NROD, RADS is available to NRC and INPO members only due to proprietary information</a:t>
            </a:r>
          </a:p>
        </p:txBody>
      </p:sp>
    </p:spTree>
    <p:extLst>
      <p:ext uri="{BB962C8B-B14F-4D97-AF65-F5344CB8AC3E}">
        <p14:creationId xmlns:p14="http://schemas.microsoft.com/office/powerpoint/2010/main" val="80173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567399"/>
            <a:ext cx="10415649" cy="4523840"/>
          </a:xfrm>
        </p:spPr>
        <p:txBody>
          <a:bodyPr/>
          <a:lstStyle/>
          <a:p>
            <a:r>
              <a:rPr lang="en-US" dirty="0"/>
              <a:t>The latest parameter estimates (2020 update) results were documented in two INL technical reports that provide the generic parameter estimates used throughout NRC SPAR models.</a:t>
            </a:r>
          </a:p>
          <a:p>
            <a:pPr lvl="1"/>
            <a:r>
              <a:rPr lang="en-US" sz="2000" b="1" dirty="0"/>
              <a:t>INL/EXT-21-65055</a:t>
            </a:r>
            <a:r>
              <a:rPr lang="en-US" sz="2000" dirty="0"/>
              <a:t>, </a:t>
            </a:r>
            <a:r>
              <a:rPr lang="en-US" sz="2000" i="1" dirty="0"/>
              <a:t>Industry-Average Performance for Components and Initiating Events at U.S. Commercial Nuclear Power Plants: 2020 Update</a:t>
            </a:r>
            <a:endParaRPr lang="en-US" sz="2000" dirty="0"/>
          </a:p>
          <a:p>
            <a:pPr lvl="1"/>
            <a:r>
              <a:rPr lang="en-US" sz="2000" dirty="0"/>
              <a:t> </a:t>
            </a:r>
            <a:r>
              <a:rPr lang="en-US" sz="2000" b="1" dirty="0"/>
              <a:t>INL/EXT-21-62940</a:t>
            </a:r>
            <a:r>
              <a:rPr lang="en-US" sz="2000" dirty="0"/>
              <a:t>, Rev. 1, </a:t>
            </a:r>
            <a:r>
              <a:rPr lang="en-US" sz="2000" i="1" dirty="0"/>
              <a:t>CCF Parameter Estimation, 2020 Update</a:t>
            </a:r>
            <a:endParaRPr lang="en-US" sz="2000" dirty="0"/>
          </a:p>
          <a:p>
            <a:pPr lvl="2"/>
            <a:r>
              <a:rPr lang="en-US" sz="2000" dirty="0"/>
              <a:t>CCF alpha parameters</a:t>
            </a:r>
          </a:p>
          <a:p>
            <a:pPr lvl="2"/>
            <a:r>
              <a:rPr lang="en-US" sz="2000" dirty="0"/>
              <a:t>CCF insights</a:t>
            </a:r>
          </a:p>
          <a:p>
            <a:pPr lvl="1"/>
            <a:endParaRPr lang="en-US" dirty="0"/>
          </a:p>
          <a:p>
            <a:endParaRPr lang="en-US" dirty="0"/>
          </a:p>
        </p:txBody>
      </p:sp>
      <p:sp>
        <p:nvSpPr>
          <p:cNvPr id="4" name="Slide Number Placeholder 3">
            <a:extLst>
              <a:ext uri="{FF2B5EF4-FFF2-40B4-BE49-F238E27FC236}">
                <a16:creationId xmlns:a16="http://schemas.microsoft.com/office/drawing/2014/main" id="{6B17833F-E78B-495F-9D06-05638A66C2B8}"/>
              </a:ext>
            </a:extLst>
          </p:cNvPr>
          <p:cNvSpPr>
            <a:spLocks noGrp="1"/>
          </p:cNvSpPr>
          <p:nvPr>
            <p:ph type="sldNum" sz="quarter" idx="12"/>
          </p:nvPr>
        </p:nvSpPr>
        <p:spPr/>
        <p:txBody>
          <a:bodyPr/>
          <a:lstStyle/>
          <a:p>
            <a:fld id="{82B577FA-F7D9-2C48-919F-F962E3BF952F}" type="slidenum">
              <a:rPr lang="en-US" smtClean="0"/>
              <a:t>13</a:t>
            </a:fld>
            <a:endParaRPr lang="en-US" dirty="0"/>
          </a:p>
        </p:txBody>
      </p:sp>
      <p:pic>
        <p:nvPicPr>
          <p:cNvPr id="8" name="Picture 7">
            <a:extLst>
              <a:ext uri="{FF2B5EF4-FFF2-40B4-BE49-F238E27FC236}">
                <a16:creationId xmlns:a16="http://schemas.microsoft.com/office/drawing/2014/main" id="{C76C352B-C062-460B-ACC4-9429A574CC29}"/>
              </a:ext>
            </a:extLst>
          </p:cNvPr>
          <p:cNvPicPr>
            <a:picLocks noChangeAspect="1"/>
          </p:cNvPicPr>
          <p:nvPr/>
        </p:nvPicPr>
        <p:blipFill>
          <a:blip r:embed="rId3"/>
          <a:stretch>
            <a:fillRect/>
          </a:stretch>
        </p:blipFill>
        <p:spPr>
          <a:xfrm>
            <a:off x="5368376" y="3894028"/>
            <a:ext cx="2585453" cy="2963971"/>
          </a:xfrm>
          <a:prstGeom prst="rect">
            <a:avLst/>
          </a:prstGeom>
          <a:ln>
            <a:solidFill>
              <a:schemeClr val="tx1"/>
            </a:solidFill>
          </a:ln>
        </p:spPr>
      </p:pic>
      <p:sp>
        <p:nvSpPr>
          <p:cNvPr id="5" name="Title 1">
            <a:extLst>
              <a:ext uri="{FF2B5EF4-FFF2-40B4-BE49-F238E27FC236}">
                <a16:creationId xmlns:a16="http://schemas.microsoft.com/office/drawing/2014/main" id="{B54F3ECF-7A44-7301-C373-1023A7C7AA3E}"/>
              </a:ext>
            </a:extLst>
          </p:cNvPr>
          <p:cNvSpPr txBox="1">
            <a:spLocks/>
          </p:cNvSpPr>
          <p:nvPr/>
        </p:nvSpPr>
        <p:spPr>
          <a:xfrm>
            <a:off x="1090551" y="711002"/>
            <a:ext cx="10415648" cy="10087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a:lstStyle>
          <a:p>
            <a:r>
              <a:rPr lang="en-US" dirty="0"/>
              <a:t>Evaluate Data – 2020 Parameter Update</a:t>
            </a:r>
          </a:p>
        </p:txBody>
      </p:sp>
      <p:pic>
        <p:nvPicPr>
          <p:cNvPr id="6" name="Picture 5">
            <a:extLst>
              <a:ext uri="{FF2B5EF4-FFF2-40B4-BE49-F238E27FC236}">
                <a16:creationId xmlns:a16="http://schemas.microsoft.com/office/drawing/2014/main" id="{0A05BBB8-B57D-F737-2790-E3E0D87DB9F1}"/>
              </a:ext>
            </a:extLst>
          </p:cNvPr>
          <p:cNvPicPr>
            <a:picLocks noChangeAspect="1"/>
          </p:cNvPicPr>
          <p:nvPr/>
        </p:nvPicPr>
        <p:blipFill>
          <a:blip r:embed="rId4"/>
          <a:stretch>
            <a:fillRect/>
          </a:stretch>
        </p:blipFill>
        <p:spPr>
          <a:xfrm>
            <a:off x="8471003" y="3910158"/>
            <a:ext cx="2481939" cy="2947841"/>
          </a:xfrm>
          <a:prstGeom prst="rect">
            <a:avLst/>
          </a:prstGeom>
          <a:ln>
            <a:solidFill>
              <a:schemeClr val="accent1"/>
            </a:solidFill>
          </a:ln>
        </p:spPr>
      </p:pic>
    </p:spTree>
    <p:extLst>
      <p:ext uri="{BB962C8B-B14F-4D97-AF65-F5344CB8AC3E}">
        <p14:creationId xmlns:p14="http://schemas.microsoft.com/office/powerpoint/2010/main" val="83022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a:xfrm>
            <a:off x="938151" y="558602"/>
            <a:ext cx="10672602" cy="1008797"/>
          </a:xfrm>
        </p:spPr>
        <p:txBody>
          <a:bodyPr/>
          <a:lstStyle/>
          <a:p>
            <a:r>
              <a:rPr lang="en-US" dirty="0"/>
              <a:t>Evaluate Data – Initiating Event</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739901"/>
            <a:ext cx="10415649" cy="4109301"/>
          </a:xfrm>
        </p:spPr>
        <p:txBody>
          <a:bodyPr/>
          <a:lstStyle/>
          <a:p>
            <a:r>
              <a:rPr lang="en-US" dirty="0"/>
              <a:t>Analyze initiating event frequencies and trends at U.S. commercial NPPs</a:t>
            </a:r>
          </a:p>
          <a:p>
            <a:pPr lvl="1"/>
            <a:r>
              <a:rPr lang="en-US" dirty="0"/>
              <a:t>Initial study on initiating event is documented in </a:t>
            </a:r>
            <a:r>
              <a:rPr lang="en-US" b="1" dirty="0"/>
              <a:t>NUREG/CR-5750</a:t>
            </a:r>
          </a:p>
          <a:p>
            <a:pPr lvl="1"/>
            <a:r>
              <a:rPr lang="en-US" dirty="0"/>
              <a:t>Updates are performed annually</a:t>
            </a:r>
            <a:endParaRPr lang="en-US" sz="2400" dirty="0"/>
          </a:p>
          <a:p>
            <a:r>
              <a:rPr lang="en-US" dirty="0"/>
              <a:t>All unexpected reactor trips during power operations at commercial NPPs are reviewed and categorized according to the initial event and are additionally marked when other risk-significant events occurred</a:t>
            </a:r>
          </a:p>
          <a:p>
            <a:r>
              <a:rPr lang="en-US" dirty="0"/>
              <a:t>Initiating event raw counts and trends are reported, along with the best estimate for initiating event frequencies</a:t>
            </a:r>
          </a:p>
          <a:p>
            <a:endParaRPr lang="en-US" dirty="0"/>
          </a:p>
          <a:p>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14</a:t>
            </a:fld>
            <a:endParaRPr lang="en-US" dirty="0"/>
          </a:p>
        </p:txBody>
      </p:sp>
    </p:spTree>
    <p:extLst>
      <p:ext uri="{BB962C8B-B14F-4D97-AF65-F5344CB8AC3E}">
        <p14:creationId xmlns:p14="http://schemas.microsoft.com/office/powerpoint/2010/main" val="91756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a:xfrm>
            <a:off x="938151" y="558602"/>
            <a:ext cx="11767756" cy="1008797"/>
          </a:xfrm>
        </p:spPr>
        <p:txBody>
          <a:bodyPr/>
          <a:lstStyle/>
          <a:p>
            <a:r>
              <a:rPr lang="en-US" dirty="0"/>
              <a:t>Evaluate Data – Initiating Event (cont.)</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8066538" y="1232051"/>
            <a:ext cx="3034082" cy="334501"/>
          </a:xfrm>
        </p:spPr>
        <p:txBody>
          <a:bodyPr/>
          <a:lstStyle/>
          <a:p>
            <a:pPr marL="0" indent="0">
              <a:buNone/>
            </a:pPr>
            <a:r>
              <a:rPr lang="en-US" sz="1600" dirty="0"/>
              <a:t>Table 2. Initiating event counts</a:t>
            </a:r>
            <a:endParaRPr lang="en-US" sz="1600" i="1"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15</a:t>
            </a:fld>
            <a:endParaRPr lang="en-US" dirty="0"/>
          </a:p>
        </p:txBody>
      </p:sp>
      <p:sp>
        <p:nvSpPr>
          <p:cNvPr id="7" name="Content Placeholder 2">
            <a:extLst>
              <a:ext uri="{FF2B5EF4-FFF2-40B4-BE49-F238E27FC236}">
                <a16:creationId xmlns:a16="http://schemas.microsoft.com/office/drawing/2014/main" id="{F3338504-A05B-6057-5341-7C58E938F0F6}"/>
              </a:ext>
            </a:extLst>
          </p:cNvPr>
          <p:cNvSpPr txBox="1">
            <a:spLocks/>
          </p:cNvSpPr>
          <p:nvPr/>
        </p:nvSpPr>
        <p:spPr>
          <a:xfrm>
            <a:off x="467128" y="5941948"/>
            <a:ext cx="5628871" cy="357449"/>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Figure 16. PWR general transients initiating event frequency</a:t>
            </a:r>
            <a:endParaRPr lang="en-US" sz="1600" i="1" dirty="0"/>
          </a:p>
          <a:p>
            <a:pPr marL="0" indent="0">
              <a:buFont typeface="Arial" panose="020B0604020202020204" pitchFamily="34" charset="0"/>
              <a:buNone/>
            </a:pPr>
            <a:endParaRPr lang="en-US" b="1" dirty="0"/>
          </a:p>
        </p:txBody>
      </p:sp>
      <p:sp>
        <p:nvSpPr>
          <p:cNvPr id="8" name="Content Placeholder 2">
            <a:extLst>
              <a:ext uri="{FF2B5EF4-FFF2-40B4-BE49-F238E27FC236}">
                <a16:creationId xmlns:a16="http://schemas.microsoft.com/office/drawing/2014/main" id="{A7065E76-1DC3-73AE-C897-C1A8073DA82F}"/>
              </a:ext>
            </a:extLst>
          </p:cNvPr>
          <p:cNvSpPr txBox="1">
            <a:spLocks/>
          </p:cNvSpPr>
          <p:nvPr/>
        </p:nvSpPr>
        <p:spPr>
          <a:xfrm>
            <a:off x="589449" y="1566552"/>
            <a:ext cx="5506552" cy="1193445"/>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latest update for initiating event analysis – </a:t>
            </a:r>
            <a:r>
              <a:rPr lang="en-US" b="1" dirty="0"/>
              <a:t>INL/RPT-24-79433</a:t>
            </a:r>
            <a:r>
              <a:rPr lang="en-US" dirty="0"/>
              <a:t>, </a:t>
            </a:r>
            <a:r>
              <a:rPr lang="en-US" i="1" dirty="0"/>
              <a:t>Initiating Event 2023 Update</a:t>
            </a:r>
          </a:p>
          <a:p>
            <a:pPr marL="0" indent="0">
              <a:buFont typeface="Arial" panose="020B0604020202020204" pitchFamily="34" charset="0"/>
              <a:buNone/>
            </a:pPr>
            <a:endParaRPr lang="en-US" b="1" dirty="0"/>
          </a:p>
        </p:txBody>
      </p:sp>
      <p:pic>
        <p:nvPicPr>
          <p:cNvPr id="10" name="Picture 9">
            <a:extLst>
              <a:ext uri="{FF2B5EF4-FFF2-40B4-BE49-F238E27FC236}">
                <a16:creationId xmlns:a16="http://schemas.microsoft.com/office/drawing/2014/main" id="{2A664470-19E3-9318-CE58-60B16D7E4EA6}"/>
              </a:ext>
            </a:extLst>
          </p:cNvPr>
          <p:cNvPicPr>
            <a:picLocks noChangeAspect="1"/>
          </p:cNvPicPr>
          <p:nvPr/>
        </p:nvPicPr>
        <p:blipFill>
          <a:blip r:embed="rId3"/>
          <a:stretch>
            <a:fillRect/>
          </a:stretch>
        </p:blipFill>
        <p:spPr>
          <a:xfrm>
            <a:off x="589448" y="2817848"/>
            <a:ext cx="5356256" cy="2930622"/>
          </a:xfrm>
          <a:prstGeom prst="rect">
            <a:avLst/>
          </a:prstGeom>
        </p:spPr>
      </p:pic>
      <p:pic>
        <p:nvPicPr>
          <p:cNvPr id="12" name="Picture 11">
            <a:extLst>
              <a:ext uri="{FF2B5EF4-FFF2-40B4-BE49-F238E27FC236}">
                <a16:creationId xmlns:a16="http://schemas.microsoft.com/office/drawing/2014/main" id="{683B2EFE-CE9E-1E87-64FD-3F0648D4B55B}"/>
              </a:ext>
            </a:extLst>
          </p:cNvPr>
          <p:cNvPicPr>
            <a:picLocks noChangeAspect="1"/>
          </p:cNvPicPr>
          <p:nvPr/>
        </p:nvPicPr>
        <p:blipFill>
          <a:blip r:embed="rId4"/>
          <a:stretch>
            <a:fillRect/>
          </a:stretch>
        </p:blipFill>
        <p:spPr>
          <a:xfrm>
            <a:off x="6144964" y="1567399"/>
            <a:ext cx="6047036" cy="5290601"/>
          </a:xfrm>
          <a:prstGeom prst="rect">
            <a:avLst/>
          </a:prstGeom>
        </p:spPr>
      </p:pic>
    </p:spTree>
    <p:extLst>
      <p:ext uri="{BB962C8B-B14F-4D97-AF65-F5344CB8AC3E}">
        <p14:creationId xmlns:p14="http://schemas.microsoft.com/office/powerpoint/2010/main" val="38840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Evaluate Data – LOOP</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739901"/>
            <a:ext cx="10415649" cy="4109301"/>
          </a:xfrm>
        </p:spPr>
        <p:txBody>
          <a:bodyPr/>
          <a:lstStyle/>
          <a:p>
            <a:r>
              <a:rPr lang="en-US" dirty="0"/>
              <a:t>NRC LOOP analysis provides the following important LOOP parameters as inputs to SPAR models</a:t>
            </a:r>
          </a:p>
          <a:p>
            <a:pPr lvl="1"/>
            <a:r>
              <a:rPr lang="en-US" dirty="0"/>
              <a:t>LOOP event frequencies </a:t>
            </a:r>
          </a:p>
          <a:p>
            <a:pPr lvl="1"/>
            <a:r>
              <a:rPr lang="en-US" dirty="0"/>
              <a:t>LOOP recovery times</a:t>
            </a:r>
          </a:p>
          <a:p>
            <a:pPr lvl="1"/>
            <a:r>
              <a:rPr lang="en-US" dirty="0"/>
              <a:t>Conditional probability of consequential LOOP</a:t>
            </a:r>
          </a:p>
          <a:p>
            <a:pPr lvl="1"/>
            <a:r>
              <a:rPr lang="en-US" dirty="0"/>
              <a:t>Conditional probability of multi-unit LOOP</a:t>
            </a:r>
          </a:p>
          <a:p>
            <a:r>
              <a:rPr lang="en-US" dirty="0"/>
              <a:t>Annual LOOP update analysis follows NUREG/CR-6890</a:t>
            </a:r>
          </a:p>
          <a:p>
            <a:endParaRPr lang="en-US" dirty="0"/>
          </a:p>
          <a:p>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16</a:t>
            </a:fld>
            <a:endParaRPr lang="en-US" dirty="0"/>
          </a:p>
        </p:txBody>
      </p:sp>
    </p:spTree>
    <p:extLst>
      <p:ext uri="{BB962C8B-B14F-4D97-AF65-F5344CB8AC3E}">
        <p14:creationId xmlns:p14="http://schemas.microsoft.com/office/powerpoint/2010/main" val="114485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Evaluate Data – LOOP (cont.)</a:t>
            </a:r>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17</a:t>
            </a:fld>
            <a:endParaRPr lang="en-US" dirty="0"/>
          </a:p>
        </p:txBody>
      </p:sp>
      <p:sp>
        <p:nvSpPr>
          <p:cNvPr id="7" name="Arrow: Notched Right 6">
            <a:extLst>
              <a:ext uri="{FF2B5EF4-FFF2-40B4-BE49-F238E27FC236}">
                <a16:creationId xmlns:a16="http://schemas.microsoft.com/office/drawing/2014/main" id="{7D8513C3-6995-3F57-905F-D374BF8887BB}"/>
              </a:ext>
            </a:extLst>
          </p:cNvPr>
          <p:cNvSpPr/>
          <p:nvPr/>
        </p:nvSpPr>
        <p:spPr>
          <a:xfrm>
            <a:off x="937" y="2837497"/>
            <a:ext cx="12192000" cy="229743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 name="Group 7">
            <a:extLst>
              <a:ext uri="{FF2B5EF4-FFF2-40B4-BE49-F238E27FC236}">
                <a16:creationId xmlns:a16="http://schemas.microsoft.com/office/drawing/2014/main" id="{AD4C2E15-C960-8636-A1F3-0ED7A437B0FB}"/>
              </a:ext>
            </a:extLst>
          </p:cNvPr>
          <p:cNvGrpSpPr/>
          <p:nvPr/>
        </p:nvGrpSpPr>
        <p:grpSpPr>
          <a:xfrm>
            <a:off x="1874" y="1114425"/>
            <a:ext cx="1502866" cy="2297430"/>
            <a:chOff x="937" y="0"/>
            <a:chExt cx="1502866" cy="2297430"/>
          </a:xfrm>
        </p:grpSpPr>
        <p:sp>
          <p:nvSpPr>
            <p:cNvPr id="27" name="Rectangle 26">
              <a:extLst>
                <a:ext uri="{FF2B5EF4-FFF2-40B4-BE49-F238E27FC236}">
                  <a16:creationId xmlns:a16="http://schemas.microsoft.com/office/drawing/2014/main" id="{30F846AC-15E8-76D7-38E7-237B665AD1F4}"/>
                </a:ext>
              </a:extLst>
            </p:cNvPr>
            <p:cNvSpPr/>
            <p:nvPr/>
          </p:nvSpPr>
          <p:spPr>
            <a:xfrm>
              <a:off x="937" y="0"/>
              <a:ext cx="1502866" cy="22974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TextBox 27">
              <a:extLst>
                <a:ext uri="{FF2B5EF4-FFF2-40B4-BE49-F238E27FC236}">
                  <a16:creationId xmlns:a16="http://schemas.microsoft.com/office/drawing/2014/main" id="{2816C2CB-2F17-7F62-62B0-559D975C352D}"/>
                </a:ext>
              </a:extLst>
            </p:cNvPr>
            <p:cNvSpPr txBox="1"/>
            <p:nvPr/>
          </p:nvSpPr>
          <p:spPr>
            <a:xfrm>
              <a:off x="937" y="0"/>
              <a:ext cx="1502866" cy="2297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NUREG-1032</a:t>
              </a:r>
            </a:p>
            <a:p>
              <a:pPr marL="0" lvl="0" indent="0" algn="ctr" defTabSz="711200">
                <a:lnSpc>
                  <a:spcPct val="90000"/>
                </a:lnSpc>
                <a:spcBef>
                  <a:spcPct val="0"/>
                </a:spcBef>
                <a:spcAft>
                  <a:spcPct val="35000"/>
                </a:spcAft>
                <a:buNone/>
              </a:pPr>
              <a:r>
                <a:rPr lang="en-US" sz="1600" i="1" kern="1200" dirty="0"/>
                <a:t>Evaluation of Station Blackout Accidents at Nuclear Power Plants</a:t>
              </a:r>
            </a:p>
            <a:p>
              <a:pPr marL="0" lvl="0" indent="0" algn="ctr" defTabSz="711200">
                <a:lnSpc>
                  <a:spcPct val="90000"/>
                </a:lnSpc>
                <a:spcBef>
                  <a:spcPct val="0"/>
                </a:spcBef>
                <a:spcAft>
                  <a:spcPct val="35000"/>
                </a:spcAft>
                <a:buNone/>
              </a:pPr>
              <a:r>
                <a:rPr lang="en-US" sz="1600" b="1" kern="1200" dirty="0"/>
                <a:t>1968–1985</a:t>
              </a:r>
              <a:endParaRPr lang="en-US" sz="1600" kern="1200" dirty="0"/>
            </a:p>
          </p:txBody>
        </p:sp>
      </p:grpSp>
      <p:grpSp>
        <p:nvGrpSpPr>
          <p:cNvPr id="9" name="Group 8">
            <a:extLst>
              <a:ext uri="{FF2B5EF4-FFF2-40B4-BE49-F238E27FC236}">
                <a16:creationId xmlns:a16="http://schemas.microsoft.com/office/drawing/2014/main" id="{AD30A61C-6C9C-54A3-4612-41E937679EAD}"/>
              </a:ext>
            </a:extLst>
          </p:cNvPr>
          <p:cNvGrpSpPr/>
          <p:nvPr/>
        </p:nvGrpSpPr>
        <p:grpSpPr>
          <a:xfrm>
            <a:off x="1579884" y="4560570"/>
            <a:ext cx="1502866" cy="2297430"/>
            <a:chOff x="1578947" y="3446145"/>
            <a:chExt cx="1502866" cy="2297430"/>
          </a:xfrm>
        </p:grpSpPr>
        <p:sp>
          <p:nvSpPr>
            <p:cNvPr id="25" name="Rectangle 24">
              <a:extLst>
                <a:ext uri="{FF2B5EF4-FFF2-40B4-BE49-F238E27FC236}">
                  <a16:creationId xmlns:a16="http://schemas.microsoft.com/office/drawing/2014/main" id="{4344FDB4-3350-439B-2DEF-F68448869552}"/>
                </a:ext>
              </a:extLst>
            </p:cNvPr>
            <p:cNvSpPr/>
            <p:nvPr/>
          </p:nvSpPr>
          <p:spPr>
            <a:xfrm>
              <a:off x="1578947" y="3446145"/>
              <a:ext cx="1502866" cy="22974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TextBox 25">
              <a:extLst>
                <a:ext uri="{FF2B5EF4-FFF2-40B4-BE49-F238E27FC236}">
                  <a16:creationId xmlns:a16="http://schemas.microsoft.com/office/drawing/2014/main" id="{C0380E09-23AB-4918-337D-DAB5D3DF2D0B}"/>
                </a:ext>
              </a:extLst>
            </p:cNvPr>
            <p:cNvSpPr txBox="1"/>
            <p:nvPr/>
          </p:nvSpPr>
          <p:spPr>
            <a:xfrm>
              <a:off x="1578947" y="3446145"/>
              <a:ext cx="1502866" cy="2297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NUREG/CR-5496</a:t>
              </a:r>
            </a:p>
            <a:p>
              <a:pPr marL="0" lvl="0" indent="0" algn="ctr" defTabSz="711200">
                <a:lnSpc>
                  <a:spcPct val="90000"/>
                </a:lnSpc>
                <a:spcBef>
                  <a:spcPct val="0"/>
                </a:spcBef>
                <a:spcAft>
                  <a:spcPct val="35000"/>
                </a:spcAft>
                <a:buNone/>
              </a:pPr>
              <a:r>
                <a:rPr lang="en-US" sz="1600" i="1" kern="1200" dirty="0"/>
                <a:t>Evaluation of Loss of Offsite Power Events at Nuclear Power Plants: </a:t>
              </a:r>
            </a:p>
            <a:p>
              <a:pPr marL="0" lvl="0" indent="0" algn="ctr" defTabSz="711200">
                <a:lnSpc>
                  <a:spcPct val="90000"/>
                </a:lnSpc>
                <a:spcBef>
                  <a:spcPct val="0"/>
                </a:spcBef>
                <a:spcAft>
                  <a:spcPct val="35000"/>
                </a:spcAft>
                <a:buNone/>
              </a:pPr>
              <a:r>
                <a:rPr lang="en-US" sz="1600" b="1" i="1" kern="1200" dirty="0"/>
                <a:t>1980–1996</a:t>
              </a:r>
              <a:r>
                <a:rPr lang="en-US" sz="1600" i="1" kern="1200" dirty="0"/>
                <a:t> </a:t>
              </a:r>
            </a:p>
          </p:txBody>
        </p:sp>
      </p:grpSp>
      <p:grpSp>
        <p:nvGrpSpPr>
          <p:cNvPr id="10" name="Group 9">
            <a:extLst>
              <a:ext uri="{FF2B5EF4-FFF2-40B4-BE49-F238E27FC236}">
                <a16:creationId xmlns:a16="http://schemas.microsoft.com/office/drawing/2014/main" id="{86DCE0C2-C3D4-BC30-1C6D-3B8576FE30BE}"/>
              </a:ext>
            </a:extLst>
          </p:cNvPr>
          <p:cNvGrpSpPr/>
          <p:nvPr/>
        </p:nvGrpSpPr>
        <p:grpSpPr>
          <a:xfrm>
            <a:off x="3157894" y="1114425"/>
            <a:ext cx="1502866" cy="2297430"/>
            <a:chOff x="3156957" y="0"/>
            <a:chExt cx="1502866" cy="2297430"/>
          </a:xfrm>
        </p:grpSpPr>
        <p:sp>
          <p:nvSpPr>
            <p:cNvPr id="23" name="Rectangle 22">
              <a:extLst>
                <a:ext uri="{FF2B5EF4-FFF2-40B4-BE49-F238E27FC236}">
                  <a16:creationId xmlns:a16="http://schemas.microsoft.com/office/drawing/2014/main" id="{5743C3CD-34E0-B7A1-86A3-590905C8759A}"/>
                </a:ext>
              </a:extLst>
            </p:cNvPr>
            <p:cNvSpPr/>
            <p:nvPr/>
          </p:nvSpPr>
          <p:spPr>
            <a:xfrm>
              <a:off x="3156957" y="0"/>
              <a:ext cx="1502866" cy="22974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646CEE92-EDFD-01FC-50F0-B52328D42820}"/>
                </a:ext>
              </a:extLst>
            </p:cNvPr>
            <p:cNvSpPr txBox="1"/>
            <p:nvPr/>
          </p:nvSpPr>
          <p:spPr>
            <a:xfrm>
              <a:off x="3156957" y="0"/>
              <a:ext cx="1502866" cy="2297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NUREG/CR-5750</a:t>
              </a:r>
            </a:p>
            <a:p>
              <a:pPr marL="0" lvl="0" indent="0" algn="ctr" defTabSz="711200">
                <a:lnSpc>
                  <a:spcPct val="90000"/>
                </a:lnSpc>
                <a:spcBef>
                  <a:spcPct val="0"/>
                </a:spcBef>
                <a:spcAft>
                  <a:spcPct val="35000"/>
                </a:spcAft>
                <a:buNone/>
              </a:pPr>
              <a:r>
                <a:rPr lang="en-US" sz="1600" i="1" kern="1200" dirty="0"/>
                <a:t>Rates of Initiating Events at U.S. Nuclear Power Plants: </a:t>
              </a:r>
              <a:r>
                <a:rPr lang="en-US" sz="1600" b="1" i="1" kern="1200" dirty="0"/>
                <a:t>1987–1995</a:t>
              </a:r>
            </a:p>
          </p:txBody>
        </p:sp>
      </p:grpSp>
      <p:grpSp>
        <p:nvGrpSpPr>
          <p:cNvPr id="11" name="Group 10">
            <a:extLst>
              <a:ext uri="{FF2B5EF4-FFF2-40B4-BE49-F238E27FC236}">
                <a16:creationId xmlns:a16="http://schemas.microsoft.com/office/drawing/2014/main" id="{D0808025-56F5-6FA0-0C06-90C5055CA457}"/>
              </a:ext>
            </a:extLst>
          </p:cNvPr>
          <p:cNvGrpSpPr/>
          <p:nvPr/>
        </p:nvGrpSpPr>
        <p:grpSpPr>
          <a:xfrm>
            <a:off x="4735903" y="4560570"/>
            <a:ext cx="1502866" cy="2297430"/>
            <a:chOff x="4734966" y="3446145"/>
            <a:chExt cx="1502866" cy="2297430"/>
          </a:xfrm>
        </p:grpSpPr>
        <p:sp>
          <p:nvSpPr>
            <p:cNvPr id="21" name="Rectangle 20">
              <a:extLst>
                <a:ext uri="{FF2B5EF4-FFF2-40B4-BE49-F238E27FC236}">
                  <a16:creationId xmlns:a16="http://schemas.microsoft.com/office/drawing/2014/main" id="{475B3B16-54DF-4C33-66D7-98626AE40A82}"/>
                </a:ext>
              </a:extLst>
            </p:cNvPr>
            <p:cNvSpPr/>
            <p:nvPr/>
          </p:nvSpPr>
          <p:spPr>
            <a:xfrm>
              <a:off x="4734966" y="3446145"/>
              <a:ext cx="1502866" cy="22974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45F632D8-1CC3-AF3A-C9F2-0902C2AD4885}"/>
                </a:ext>
              </a:extLst>
            </p:cNvPr>
            <p:cNvSpPr txBox="1"/>
            <p:nvPr/>
          </p:nvSpPr>
          <p:spPr>
            <a:xfrm>
              <a:off x="4734966" y="3446145"/>
              <a:ext cx="1502866" cy="2297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altLang="en-US" sz="1600" b="1" kern="1200" dirty="0">
                  <a:solidFill>
                    <a:srgbClr val="FF0000"/>
                  </a:solidFill>
                </a:rPr>
                <a:t>NUREG/CR-6890</a:t>
              </a:r>
            </a:p>
            <a:p>
              <a:pPr marL="0" lvl="0" indent="0" algn="ctr" defTabSz="711200">
                <a:lnSpc>
                  <a:spcPct val="90000"/>
                </a:lnSpc>
                <a:spcBef>
                  <a:spcPct val="0"/>
                </a:spcBef>
                <a:spcAft>
                  <a:spcPct val="35000"/>
                </a:spcAft>
                <a:buNone/>
              </a:pPr>
              <a:r>
                <a:rPr lang="en-US" sz="1600" i="1" kern="1200" dirty="0"/>
                <a:t>Analysis of Loss of Offsite Power Events: </a:t>
              </a:r>
            </a:p>
            <a:p>
              <a:pPr marL="0" lvl="0" indent="0" algn="ctr" defTabSz="711200">
                <a:lnSpc>
                  <a:spcPct val="90000"/>
                </a:lnSpc>
                <a:spcBef>
                  <a:spcPct val="0"/>
                </a:spcBef>
                <a:spcAft>
                  <a:spcPct val="35000"/>
                </a:spcAft>
                <a:buNone/>
              </a:pPr>
              <a:r>
                <a:rPr lang="en-US" sz="1600" b="1" i="1" kern="1200" dirty="0"/>
                <a:t>1986</a:t>
              </a:r>
              <a:r>
                <a:rPr lang="en-US" sz="1600" b="1" kern="1200" dirty="0"/>
                <a:t>–</a:t>
              </a:r>
              <a:r>
                <a:rPr lang="en-US" sz="1600" b="1" i="1" kern="1200" dirty="0"/>
                <a:t>2004</a:t>
              </a:r>
            </a:p>
          </p:txBody>
        </p:sp>
      </p:grpSp>
      <p:grpSp>
        <p:nvGrpSpPr>
          <p:cNvPr id="12" name="Group 11">
            <a:extLst>
              <a:ext uri="{FF2B5EF4-FFF2-40B4-BE49-F238E27FC236}">
                <a16:creationId xmlns:a16="http://schemas.microsoft.com/office/drawing/2014/main" id="{EFCE7334-476D-8036-512D-7D6486BCC6EA}"/>
              </a:ext>
            </a:extLst>
          </p:cNvPr>
          <p:cNvGrpSpPr/>
          <p:nvPr/>
        </p:nvGrpSpPr>
        <p:grpSpPr>
          <a:xfrm>
            <a:off x="6313913" y="1114425"/>
            <a:ext cx="1502866" cy="2297430"/>
            <a:chOff x="6312976" y="0"/>
            <a:chExt cx="1502866" cy="2297430"/>
          </a:xfrm>
        </p:grpSpPr>
        <p:sp>
          <p:nvSpPr>
            <p:cNvPr id="19" name="Rectangle 18">
              <a:extLst>
                <a:ext uri="{FF2B5EF4-FFF2-40B4-BE49-F238E27FC236}">
                  <a16:creationId xmlns:a16="http://schemas.microsoft.com/office/drawing/2014/main" id="{779B926B-94FC-2559-251C-DDD1C230484C}"/>
                </a:ext>
              </a:extLst>
            </p:cNvPr>
            <p:cNvSpPr/>
            <p:nvPr/>
          </p:nvSpPr>
          <p:spPr>
            <a:xfrm>
              <a:off x="6312976" y="0"/>
              <a:ext cx="1502866" cy="22974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2345F7B4-B39A-EA73-EFD9-EFB92D8608FC}"/>
                </a:ext>
              </a:extLst>
            </p:cNvPr>
            <p:cNvSpPr txBox="1"/>
            <p:nvPr/>
          </p:nvSpPr>
          <p:spPr>
            <a:xfrm>
              <a:off x="6312976" y="0"/>
              <a:ext cx="1502866" cy="2297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altLang="en-US" sz="1600" i="1" kern="1200" dirty="0"/>
                <a:t>Analysis of LOOP Events </a:t>
              </a:r>
              <a:r>
                <a:rPr lang="en-US" altLang="en-US" sz="1600" b="1" i="1" kern="1200" dirty="0"/>
                <a:t>2007 </a:t>
              </a:r>
              <a:r>
                <a:rPr lang="en-US" altLang="en-US" sz="1600" i="1" kern="1200" dirty="0"/>
                <a:t>Update</a:t>
              </a:r>
            </a:p>
            <a:p>
              <a:pPr marL="0" lvl="0" indent="0" algn="ctr" defTabSz="711200">
                <a:lnSpc>
                  <a:spcPct val="90000"/>
                </a:lnSpc>
                <a:spcBef>
                  <a:spcPct val="0"/>
                </a:spcBef>
                <a:spcAft>
                  <a:spcPct val="35000"/>
                </a:spcAft>
                <a:buNone/>
              </a:pPr>
              <a:r>
                <a:rPr lang="en-US" sz="1600" b="1" i="0" kern="1200" dirty="0"/>
                <a:t>1997</a:t>
              </a:r>
              <a:r>
                <a:rPr lang="en-US" sz="1600" b="1" kern="1200" dirty="0"/>
                <a:t>–</a:t>
              </a:r>
              <a:r>
                <a:rPr lang="en-US" sz="1600" b="1" i="0" kern="1200" dirty="0"/>
                <a:t>2007</a:t>
              </a:r>
            </a:p>
          </p:txBody>
        </p:sp>
      </p:grpSp>
      <p:grpSp>
        <p:nvGrpSpPr>
          <p:cNvPr id="13" name="Group 12">
            <a:extLst>
              <a:ext uri="{FF2B5EF4-FFF2-40B4-BE49-F238E27FC236}">
                <a16:creationId xmlns:a16="http://schemas.microsoft.com/office/drawing/2014/main" id="{9A572C68-ACA9-C427-C991-4E73BC94472D}"/>
              </a:ext>
            </a:extLst>
          </p:cNvPr>
          <p:cNvGrpSpPr/>
          <p:nvPr/>
        </p:nvGrpSpPr>
        <p:grpSpPr>
          <a:xfrm>
            <a:off x="7891923" y="4560570"/>
            <a:ext cx="1502866" cy="2297430"/>
            <a:chOff x="7890986" y="3446145"/>
            <a:chExt cx="1502866" cy="2297430"/>
          </a:xfrm>
        </p:grpSpPr>
        <p:sp>
          <p:nvSpPr>
            <p:cNvPr id="17" name="Rectangle 16">
              <a:extLst>
                <a:ext uri="{FF2B5EF4-FFF2-40B4-BE49-F238E27FC236}">
                  <a16:creationId xmlns:a16="http://schemas.microsoft.com/office/drawing/2014/main" id="{C2014864-2B8C-6A01-25CC-212B0F2CB3FD}"/>
                </a:ext>
              </a:extLst>
            </p:cNvPr>
            <p:cNvSpPr/>
            <p:nvPr/>
          </p:nvSpPr>
          <p:spPr>
            <a:xfrm>
              <a:off x="7890986" y="3446145"/>
              <a:ext cx="1502866" cy="22974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57165E01-7B50-0185-883E-AAD6962617D1}"/>
                </a:ext>
              </a:extLst>
            </p:cNvPr>
            <p:cNvSpPr txBox="1"/>
            <p:nvPr/>
          </p:nvSpPr>
          <p:spPr>
            <a:xfrm>
              <a:off x="7890986" y="3446145"/>
              <a:ext cx="1502866" cy="2297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altLang="en-US" sz="1600" i="1" kern="1200" dirty="0"/>
                <a:t>LOOP Analysis Annual Updates</a:t>
              </a:r>
            </a:p>
            <a:p>
              <a:pPr marL="0" lvl="0" indent="0" algn="ctr" defTabSz="711200">
                <a:lnSpc>
                  <a:spcPct val="90000"/>
                </a:lnSpc>
                <a:spcBef>
                  <a:spcPct val="0"/>
                </a:spcBef>
                <a:spcAft>
                  <a:spcPct val="35000"/>
                </a:spcAft>
                <a:buNone/>
              </a:pPr>
              <a:r>
                <a:rPr lang="en-US" sz="1600" b="1" i="0" kern="1200" dirty="0"/>
                <a:t>1997</a:t>
              </a:r>
              <a:r>
                <a:rPr lang="en-US" sz="1600" b="1" kern="1200" dirty="0"/>
                <a:t>–</a:t>
              </a:r>
              <a:r>
                <a:rPr lang="en-US" sz="1600" b="1" i="0" kern="1200" dirty="0"/>
                <a:t>20xx</a:t>
              </a:r>
            </a:p>
          </p:txBody>
        </p:sp>
      </p:grpSp>
      <p:grpSp>
        <p:nvGrpSpPr>
          <p:cNvPr id="14" name="Group 13">
            <a:extLst>
              <a:ext uri="{FF2B5EF4-FFF2-40B4-BE49-F238E27FC236}">
                <a16:creationId xmlns:a16="http://schemas.microsoft.com/office/drawing/2014/main" id="{85DC9F2C-EEF8-97CA-1B35-CD4B9C02FBF2}"/>
              </a:ext>
            </a:extLst>
          </p:cNvPr>
          <p:cNvGrpSpPr/>
          <p:nvPr/>
        </p:nvGrpSpPr>
        <p:grpSpPr>
          <a:xfrm>
            <a:off x="9469932" y="1114425"/>
            <a:ext cx="1502866" cy="2297430"/>
            <a:chOff x="9468995" y="0"/>
            <a:chExt cx="1502866" cy="2297430"/>
          </a:xfrm>
        </p:grpSpPr>
        <p:sp>
          <p:nvSpPr>
            <p:cNvPr id="15" name="Rectangle 14">
              <a:extLst>
                <a:ext uri="{FF2B5EF4-FFF2-40B4-BE49-F238E27FC236}">
                  <a16:creationId xmlns:a16="http://schemas.microsoft.com/office/drawing/2014/main" id="{88CB5438-7A9B-5BA0-7B85-E5E1F837443B}"/>
                </a:ext>
              </a:extLst>
            </p:cNvPr>
            <p:cNvSpPr/>
            <p:nvPr/>
          </p:nvSpPr>
          <p:spPr>
            <a:xfrm>
              <a:off x="9468995" y="0"/>
              <a:ext cx="1502866" cy="22974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D25F746D-202E-013E-C4CC-4DD4A5E8C0E4}"/>
                </a:ext>
              </a:extLst>
            </p:cNvPr>
            <p:cNvSpPr txBox="1"/>
            <p:nvPr/>
          </p:nvSpPr>
          <p:spPr>
            <a:xfrm>
              <a:off x="9468995" y="0"/>
              <a:ext cx="1502866" cy="2297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altLang="en-US" sz="1600" b="1" kern="1200" dirty="0"/>
                <a:t>INL/RPT-22-68809</a:t>
              </a:r>
            </a:p>
            <a:p>
              <a:pPr marL="0" lvl="0" indent="0" algn="ctr" defTabSz="711200">
                <a:lnSpc>
                  <a:spcPct val="90000"/>
                </a:lnSpc>
                <a:spcBef>
                  <a:spcPct val="0"/>
                </a:spcBef>
                <a:spcAft>
                  <a:spcPct val="35000"/>
                </a:spcAft>
                <a:buNone/>
              </a:pPr>
              <a:r>
                <a:rPr lang="en-US" altLang="en-US" sz="1600" i="1" kern="1200" dirty="0"/>
                <a:t>Analysis of LOOP Events</a:t>
              </a:r>
            </a:p>
            <a:p>
              <a:pPr marL="0" lvl="0" indent="0" algn="ctr" defTabSz="711200">
                <a:lnSpc>
                  <a:spcPct val="90000"/>
                </a:lnSpc>
                <a:spcBef>
                  <a:spcPct val="0"/>
                </a:spcBef>
                <a:spcAft>
                  <a:spcPct val="35000"/>
                </a:spcAft>
                <a:buNone/>
              </a:pPr>
              <a:r>
                <a:rPr lang="en-US" altLang="en-US" sz="1600" b="1" i="1" kern="1200" dirty="0">
                  <a:solidFill>
                    <a:srgbClr val="FF0000"/>
                  </a:solidFill>
                </a:rPr>
                <a:t>2021 </a:t>
              </a:r>
              <a:r>
                <a:rPr lang="en-US" altLang="en-US" sz="1600" b="0" i="1" kern="1200" dirty="0">
                  <a:solidFill>
                    <a:srgbClr val="FF0000"/>
                  </a:solidFill>
                </a:rPr>
                <a:t>Update</a:t>
              </a:r>
            </a:p>
            <a:p>
              <a:pPr marL="0" lvl="0" indent="0" algn="ctr" defTabSz="711200">
                <a:lnSpc>
                  <a:spcPct val="90000"/>
                </a:lnSpc>
                <a:spcBef>
                  <a:spcPct val="0"/>
                </a:spcBef>
                <a:spcAft>
                  <a:spcPct val="35000"/>
                </a:spcAft>
                <a:buNone/>
              </a:pPr>
              <a:r>
                <a:rPr lang="en-US" sz="1600" b="1" i="0" kern="1200" dirty="0">
                  <a:solidFill>
                    <a:schemeClr val="tx1"/>
                  </a:solidFill>
                </a:rPr>
                <a:t>2007</a:t>
              </a:r>
              <a:r>
                <a:rPr lang="en-US" sz="1600" b="1" kern="1200" dirty="0"/>
                <a:t>–</a:t>
              </a:r>
              <a:r>
                <a:rPr lang="en-US" sz="1600" b="1" i="0" kern="1200" dirty="0">
                  <a:solidFill>
                    <a:schemeClr val="tx1"/>
                  </a:solidFill>
                </a:rPr>
                <a:t>2021</a:t>
              </a:r>
            </a:p>
          </p:txBody>
        </p:sp>
      </p:grpSp>
    </p:spTree>
    <p:extLst>
      <p:ext uri="{BB962C8B-B14F-4D97-AF65-F5344CB8AC3E}">
        <p14:creationId xmlns:p14="http://schemas.microsoft.com/office/powerpoint/2010/main" val="84946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Evaluate Data – LOOP (cont.)</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6674476" y="2559579"/>
            <a:ext cx="4928075" cy="334501"/>
          </a:xfrm>
        </p:spPr>
        <p:txBody>
          <a:bodyPr/>
          <a:lstStyle/>
          <a:p>
            <a:pPr marL="0" indent="0">
              <a:buNone/>
            </a:pPr>
            <a:r>
              <a:rPr lang="en-US" sz="1600" dirty="0"/>
              <a:t>Table 3. U.S. NPPs LOOP frequencies (2009–2023)</a:t>
            </a:r>
            <a:endParaRPr lang="en-US" sz="1600" i="1"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18</a:t>
            </a:fld>
            <a:endParaRPr lang="en-US" dirty="0"/>
          </a:p>
        </p:txBody>
      </p:sp>
      <p:sp>
        <p:nvSpPr>
          <p:cNvPr id="7" name="Content Placeholder 2">
            <a:extLst>
              <a:ext uri="{FF2B5EF4-FFF2-40B4-BE49-F238E27FC236}">
                <a16:creationId xmlns:a16="http://schemas.microsoft.com/office/drawing/2014/main" id="{F3338504-A05B-6057-5341-7C58E938F0F6}"/>
              </a:ext>
            </a:extLst>
          </p:cNvPr>
          <p:cNvSpPr txBox="1">
            <a:spLocks/>
          </p:cNvSpPr>
          <p:nvPr/>
        </p:nvSpPr>
        <p:spPr>
          <a:xfrm>
            <a:off x="731520" y="6135426"/>
            <a:ext cx="5089177" cy="357449"/>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Figure 17. LOOP non-recovery probability (1997–2021)</a:t>
            </a:r>
            <a:endParaRPr lang="en-US" b="1" dirty="0"/>
          </a:p>
        </p:txBody>
      </p:sp>
      <p:sp>
        <p:nvSpPr>
          <p:cNvPr id="8" name="Content Placeholder 2">
            <a:extLst>
              <a:ext uri="{FF2B5EF4-FFF2-40B4-BE49-F238E27FC236}">
                <a16:creationId xmlns:a16="http://schemas.microsoft.com/office/drawing/2014/main" id="{A7065E76-1DC3-73AE-C897-C1A8073DA82F}"/>
              </a:ext>
            </a:extLst>
          </p:cNvPr>
          <p:cNvSpPr txBox="1">
            <a:spLocks/>
          </p:cNvSpPr>
          <p:nvPr/>
        </p:nvSpPr>
        <p:spPr>
          <a:xfrm>
            <a:off x="589448" y="1566552"/>
            <a:ext cx="10914979" cy="1193445"/>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latest update for LOOP analysis – </a:t>
            </a:r>
            <a:r>
              <a:rPr lang="en-US" b="1" dirty="0"/>
              <a:t>INL/RPT-24-79969</a:t>
            </a:r>
            <a:r>
              <a:rPr lang="en-US" dirty="0"/>
              <a:t>, </a:t>
            </a:r>
            <a:r>
              <a:rPr lang="en-US" i="1" dirty="0"/>
              <a:t>LOOP 2023 Update</a:t>
            </a:r>
          </a:p>
          <a:p>
            <a:pPr marL="0" indent="0">
              <a:buFont typeface="Arial" panose="020B0604020202020204" pitchFamily="34" charset="0"/>
              <a:buNone/>
            </a:pPr>
            <a:endParaRPr lang="en-US" b="1" dirty="0"/>
          </a:p>
        </p:txBody>
      </p:sp>
      <p:pic>
        <p:nvPicPr>
          <p:cNvPr id="6" name="Picture 5">
            <a:extLst>
              <a:ext uri="{FF2B5EF4-FFF2-40B4-BE49-F238E27FC236}">
                <a16:creationId xmlns:a16="http://schemas.microsoft.com/office/drawing/2014/main" id="{06F49C5E-11D7-B0AB-792E-52AD6293BDE4}"/>
              </a:ext>
            </a:extLst>
          </p:cNvPr>
          <p:cNvPicPr>
            <a:picLocks noChangeAspect="1"/>
          </p:cNvPicPr>
          <p:nvPr/>
        </p:nvPicPr>
        <p:blipFill>
          <a:blip r:embed="rId3"/>
          <a:stretch>
            <a:fillRect/>
          </a:stretch>
        </p:blipFill>
        <p:spPr>
          <a:xfrm>
            <a:off x="5846200" y="3028164"/>
            <a:ext cx="6349277" cy="2756379"/>
          </a:xfrm>
          <a:prstGeom prst="rect">
            <a:avLst/>
          </a:prstGeom>
        </p:spPr>
      </p:pic>
      <p:pic>
        <p:nvPicPr>
          <p:cNvPr id="10" name="Picture 9">
            <a:extLst>
              <a:ext uri="{FF2B5EF4-FFF2-40B4-BE49-F238E27FC236}">
                <a16:creationId xmlns:a16="http://schemas.microsoft.com/office/drawing/2014/main" id="{A438E74A-A1C0-3D5D-0558-C473B8049208}"/>
              </a:ext>
            </a:extLst>
          </p:cNvPr>
          <p:cNvPicPr>
            <a:picLocks noChangeAspect="1"/>
          </p:cNvPicPr>
          <p:nvPr/>
        </p:nvPicPr>
        <p:blipFill>
          <a:blip r:embed="rId4"/>
          <a:stretch>
            <a:fillRect/>
          </a:stretch>
        </p:blipFill>
        <p:spPr>
          <a:xfrm>
            <a:off x="589449" y="2485263"/>
            <a:ext cx="5317787" cy="3567448"/>
          </a:xfrm>
          <a:prstGeom prst="rect">
            <a:avLst/>
          </a:prstGeom>
        </p:spPr>
      </p:pic>
    </p:spTree>
    <p:extLst>
      <p:ext uri="{BB962C8B-B14F-4D97-AF65-F5344CB8AC3E}">
        <p14:creationId xmlns:p14="http://schemas.microsoft.com/office/powerpoint/2010/main" val="299186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Evaluate Data – Component Performance and System Studies</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49" y="1739901"/>
            <a:ext cx="11151069" cy="4222360"/>
          </a:xfrm>
        </p:spPr>
        <p:txBody>
          <a:bodyPr/>
          <a:lstStyle/>
          <a:p>
            <a:r>
              <a:rPr lang="en-US" dirty="0"/>
              <a:t>Update component and system reliability and trending</a:t>
            </a:r>
          </a:p>
          <a:p>
            <a:r>
              <a:rPr lang="en-US" dirty="0"/>
              <a:t>Conducted every other year since 2016</a:t>
            </a:r>
          </a:p>
          <a:p>
            <a:r>
              <a:rPr lang="en-US" dirty="0"/>
              <a:t>Risk-informed performance monitoring, risk-based analysis of operating data, and engineering evaluation of performance trends</a:t>
            </a:r>
          </a:p>
          <a:p>
            <a:r>
              <a:rPr lang="en-US" dirty="0"/>
              <a:t>Provide insights into the performance of safety-related components on an industry level</a:t>
            </a:r>
          </a:p>
          <a:p>
            <a:pPr lvl="1"/>
            <a:r>
              <a:rPr lang="en-US" sz="2000" dirty="0"/>
              <a:t>Emergency diesel generator</a:t>
            </a:r>
          </a:p>
          <a:p>
            <a:pPr lvl="1"/>
            <a:r>
              <a:rPr lang="en-US" sz="2000" dirty="0"/>
              <a:t>Turbine-driven pump</a:t>
            </a:r>
          </a:p>
          <a:p>
            <a:pPr lvl="1"/>
            <a:r>
              <a:rPr lang="en-US" sz="2000" dirty="0"/>
              <a:t>Motor-driven pump</a:t>
            </a:r>
          </a:p>
          <a:p>
            <a:pPr lvl="1"/>
            <a:r>
              <a:rPr lang="en-US" sz="2000" dirty="0"/>
              <a:t>Air-operated valve</a:t>
            </a:r>
          </a:p>
          <a:p>
            <a:pPr lvl="1"/>
            <a:r>
              <a:rPr lang="en-US" sz="2000" dirty="0"/>
              <a:t>Motor-operated valve</a:t>
            </a:r>
          </a:p>
          <a:p>
            <a:endParaRPr lang="en-US" dirty="0"/>
          </a:p>
          <a:p>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19</a:t>
            </a:fld>
            <a:endParaRPr lang="en-US" dirty="0"/>
          </a:p>
        </p:txBody>
      </p:sp>
    </p:spTree>
    <p:extLst>
      <p:ext uri="{BB962C8B-B14F-4D97-AF65-F5344CB8AC3E}">
        <p14:creationId xmlns:p14="http://schemas.microsoft.com/office/powerpoint/2010/main" val="170908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Acronyms</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731520" y="1743740"/>
            <a:ext cx="11033759" cy="4365787"/>
          </a:xfrm>
        </p:spPr>
        <p:txBody>
          <a:bodyPr numCol="2" spcCol="0"/>
          <a:lstStyle/>
          <a:p>
            <a:pPr marL="0" indent="0">
              <a:spcBef>
                <a:spcPts val="0"/>
              </a:spcBef>
              <a:buNone/>
            </a:pPr>
            <a:r>
              <a:rPr lang="en-US" sz="1400" dirty="0"/>
              <a:t>ASP	Accident Sequence Precursor</a:t>
            </a:r>
          </a:p>
          <a:p>
            <a:pPr marL="0" indent="0">
              <a:spcBef>
                <a:spcPts val="0"/>
              </a:spcBef>
              <a:buNone/>
            </a:pPr>
            <a:r>
              <a:rPr lang="en-US" sz="1400" dirty="0"/>
              <a:t>CCF	common cause failure </a:t>
            </a:r>
          </a:p>
          <a:p>
            <a:pPr marL="0" indent="0">
              <a:spcBef>
                <a:spcPts val="0"/>
              </a:spcBef>
              <a:buNone/>
            </a:pPr>
            <a:r>
              <a:rPr lang="en-US" sz="1400" dirty="0"/>
              <a:t>CFR	Code of Federal Regulations</a:t>
            </a:r>
          </a:p>
          <a:p>
            <a:pPr marL="0" indent="0">
              <a:spcBef>
                <a:spcPts val="0"/>
              </a:spcBef>
              <a:buNone/>
            </a:pPr>
            <a:r>
              <a:rPr lang="en-US" sz="1400" dirty="0"/>
              <a:t>EB	empirical  Bayes</a:t>
            </a:r>
          </a:p>
          <a:p>
            <a:pPr marL="0" indent="0">
              <a:spcBef>
                <a:spcPts val="0"/>
              </a:spcBef>
              <a:buNone/>
            </a:pPr>
            <a:r>
              <a:rPr lang="en-US" sz="1400" dirty="0"/>
              <a:t>EN	event notification</a:t>
            </a:r>
          </a:p>
          <a:p>
            <a:pPr marL="0" indent="0">
              <a:spcBef>
                <a:spcPts val="0"/>
              </a:spcBef>
              <a:buNone/>
            </a:pPr>
            <a:r>
              <a:rPr lang="en-US" sz="1400" dirty="0"/>
              <a:t>EPIX	Equipment Performance Exchange System</a:t>
            </a:r>
          </a:p>
          <a:p>
            <a:pPr marL="0" indent="0">
              <a:spcBef>
                <a:spcPts val="0"/>
              </a:spcBef>
              <a:buNone/>
            </a:pPr>
            <a:r>
              <a:rPr lang="en-US" sz="1400" dirty="0"/>
              <a:t>FTS	fails to start</a:t>
            </a:r>
          </a:p>
          <a:p>
            <a:pPr marL="0" indent="0">
              <a:spcBef>
                <a:spcPts val="0"/>
              </a:spcBef>
              <a:buNone/>
            </a:pPr>
            <a:r>
              <a:rPr lang="en-US" sz="1400" dirty="0"/>
              <a:t>ICES	 INPO Consolidated Events Database</a:t>
            </a:r>
          </a:p>
          <a:p>
            <a:pPr marL="0" indent="0">
              <a:spcBef>
                <a:spcPts val="0"/>
              </a:spcBef>
              <a:buNone/>
            </a:pPr>
            <a:r>
              <a:rPr lang="en-US" sz="1400" dirty="0"/>
              <a:t>IDCCS	Integrated Data Collection and Coding </a:t>
            </a:r>
          </a:p>
          <a:p>
            <a:pPr marL="0" indent="0">
              <a:spcBef>
                <a:spcPts val="0"/>
              </a:spcBef>
              <a:buNone/>
            </a:pPr>
            <a:r>
              <a:rPr lang="en-US" sz="1400" dirty="0"/>
              <a:t>IE	initiating event</a:t>
            </a:r>
          </a:p>
          <a:p>
            <a:pPr marL="0" indent="0">
              <a:spcBef>
                <a:spcPts val="0"/>
              </a:spcBef>
              <a:buNone/>
            </a:pPr>
            <a:r>
              <a:rPr lang="en-US" sz="1400" dirty="0"/>
              <a:t>INL	Idaho National Laboratory</a:t>
            </a:r>
          </a:p>
          <a:p>
            <a:pPr marL="0" indent="0">
              <a:spcBef>
                <a:spcPts val="0"/>
              </a:spcBef>
              <a:buNone/>
            </a:pPr>
            <a:r>
              <a:rPr lang="en-US" sz="1400" dirty="0"/>
              <a:t>INPO	Institute of Nuclear Power Operations</a:t>
            </a:r>
          </a:p>
          <a:p>
            <a:pPr marL="0" indent="0">
              <a:spcBef>
                <a:spcPts val="0"/>
              </a:spcBef>
              <a:buNone/>
            </a:pPr>
            <a:r>
              <a:rPr lang="en-US" sz="1400" dirty="0"/>
              <a:t>IRIS	Industry Reporting and Information System</a:t>
            </a:r>
          </a:p>
          <a:p>
            <a:pPr marL="0" indent="0">
              <a:spcBef>
                <a:spcPts val="0"/>
              </a:spcBef>
              <a:buNone/>
            </a:pPr>
            <a:r>
              <a:rPr lang="en-US" sz="1400" dirty="0"/>
              <a:t>LER	licensee event report</a:t>
            </a:r>
          </a:p>
          <a:p>
            <a:pPr marL="0" indent="0">
              <a:spcBef>
                <a:spcPts val="0"/>
              </a:spcBef>
              <a:buNone/>
            </a:pPr>
            <a:r>
              <a:rPr lang="en-US" sz="1400" dirty="0"/>
              <a:t>LOOP	loss of offsite power</a:t>
            </a:r>
          </a:p>
          <a:p>
            <a:pPr marL="0" indent="0">
              <a:spcBef>
                <a:spcPts val="0"/>
              </a:spcBef>
              <a:buNone/>
            </a:pPr>
            <a:r>
              <a:rPr lang="en-US" sz="1400" dirty="0"/>
              <a:t>MDP	motor-driven pump</a:t>
            </a:r>
          </a:p>
          <a:p>
            <a:pPr marL="0" indent="0">
              <a:spcBef>
                <a:spcPts val="0"/>
              </a:spcBef>
              <a:buNone/>
            </a:pPr>
            <a:r>
              <a:rPr lang="en-US" sz="1400" dirty="0"/>
              <a:t>MOR	monthly operating report</a:t>
            </a:r>
          </a:p>
          <a:p>
            <a:pPr marL="0" indent="0">
              <a:spcBef>
                <a:spcPts val="0"/>
              </a:spcBef>
              <a:buNone/>
            </a:pPr>
            <a:r>
              <a:rPr lang="en-US" sz="1400" dirty="0"/>
              <a:t>NPP	nuclear power plant</a:t>
            </a:r>
          </a:p>
          <a:p>
            <a:pPr marL="0" indent="0">
              <a:spcBef>
                <a:spcPts val="0"/>
              </a:spcBef>
              <a:buNone/>
            </a:pPr>
            <a:r>
              <a:rPr lang="en-US" sz="1400" dirty="0"/>
              <a:t>NROD	NRC Reactor Operating Experience Data</a:t>
            </a:r>
          </a:p>
          <a:p>
            <a:pPr marL="0" indent="0">
              <a:spcBef>
                <a:spcPts val="0"/>
              </a:spcBef>
              <a:buNone/>
            </a:pPr>
            <a:r>
              <a:rPr lang="en-US" sz="1400" dirty="0"/>
              <a:t>NRC	Nuclear Regulatory Commission</a:t>
            </a:r>
          </a:p>
          <a:p>
            <a:pPr marL="0" indent="0">
              <a:spcBef>
                <a:spcPts val="0"/>
              </a:spcBef>
              <a:buNone/>
            </a:pPr>
            <a:r>
              <a:rPr lang="en-US" sz="1400" dirty="0" err="1"/>
              <a:t>OpE</a:t>
            </a:r>
            <a:r>
              <a:rPr lang="en-US" sz="1400" dirty="0"/>
              <a:t>	operating experience</a:t>
            </a:r>
          </a:p>
          <a:p>
            <a:pPr marL="0" indent="0">
              <a:spcBef>
                <a:spcPts val="0"/>
              </a:spcBef>
              <a:buNone/>
            </a:pPr>
            <a:r>
              <a:rPr lang="en-US" sz="1400" dirty="0"/>
              <a:t>PRA	probabilistic risk assessment</a:t>
            </a:r>
          </a:p>
          <a:p>
            <a:pPr marL="0" indent="0">
              <a:spcBef>
                <a:spcPts val="0"/>
              </a:spcBef>
              <a:buNone/>
            </a:pPr>
            <a:r>
              <a:rPr lang="en-US" sz="1400" dirty="0"/>
              <a:t>RADS	Reliability and Availability Data System</a:t>
            </a:r>
          </a:p>
          <a:p>
            <a:pPr marL="0" indent="0">
              <a:spcBef>
                <a:spcPts val="0"/>
              </a:spcBef>
              <a:buNone/>
            </a:pPr>
            <a:r>
              <a:rPr lang="en-US" sz="1400" dirty="0"/>
              <a:t>SNL	Sandia National Laboratories</a:t>
            </a:r>
          </a:p>
          <a:p>
            <a:pPr marL="0" indent="0">
              <a:spcBef>
                <a:spcPts val="0"/>
              </a:spcBef>
              <a:buNone/>
            </a:pPr>
            <a:r>
              <a:rPr lang="en-US" sz="1400" dirty="0"/>
              <a:t>SPAR	Standardized Plant Analysis Risk</a:t>
            </a:r>
          </a:p>
          <a:p>
            <a:pPr marL="0" indent="0">
              <a:spcBef>
                <a:spcPts val="0"/>
              </a:spcBef>
              <a:buNone/>
            </a:pPr>
            <a:r>
              <a:rPr lang="en-US" sz="1400" dirty="0"/>
              <a:t>UA	unavailability</a:t>
            </a:r>
          </a:p>
          <a:p>
            <a:pPr marL="0" indent="0">
              <a:spcBef>
                <a:spcPts val="0"/>
              </a:spcBef>
              <a:buNone/>
            </a:pPr>
            <a:r>
              <a:rPr lang="en-US" sz="1400" dirty="0"/>
              <a:t>UR	unreliability</a:t>
            </a:r>
          </a:p>
          <a:p>
            <a:pPr marL="0" indent="0">
              <a:buNone/>
            </a:pPr>
            <a:endParaRPr lang="en-US" sz="2000"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2</a:t>
            </a:fld>
            <a:endParaRPr lang="en-US" dirty="0"/>
          </a:p>
        </p:txBody>
      </p:sp>
    </p:spTree>
    <p:extLst>
      <p:ext uri="{BB962C8B-B14F-4D97-AF65-F5344CB8AC3E}">
        <p14:creationId xmlns:p14="http://schemas.microsoft.com/office/powerpoint/2010/main" val="313663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Evaluate Data – Component Performance and System Studies (cont.)</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739901"/>
            <a:ext cx="10415649" cy="4222360"/>
          </a:xfrm>
        </p:spPr>
        <p:txBody>
          <a:bodyPr/>
          <a:lstStyle/>
          <a:p>
            <a:r>
              <a:rPr lang="en-US" dirty="0"/>
              <a:t>Evaluate safety system performance for the following systems</a:t>
            </a:r>
          </a:p>
          <a:p>
            <a:pPr lvl="1"/>
            <a:r>
              <a:rPr lang="en-US" sz="2000" dirty="0"/>
              <a:t>Boiling-Water Reactor Systems</a:t>
            </a:r>
          </a:p>
          <a:p>
            <a:pPr lvl="2"/>
            <a:r>
              <a:rPr lang="en-US" sz="1800" dirty="0"/>
              <a:t>High Pressure Coolant Injection System</a:t>
            </a:r>
          </a:p>
          <a:p>
            <a:pPr lvl="2"/>
            <a:r>
              <a:rPr lang="en-US" sz="1800" dirty="0"/>
              <a:t>High Pressure Core Spray System</a:t>
            </a:r>
          </a:p>
          <a:p>
            <a:pPr lvl="2"/>
            <a:r>
              <a:rPr lang="en-US" sz="1800" dirty="0"/>
              <a:t>Isolation Condenser System</a:t>
            </a:r>
          </a:p>
          <a:p>
            <a:pPr lvl="2"/>
            <a:r>
              <a:rPr lang="en-US" sz="1800" dirty="0"/>
              <a:t>Reactor Core Isolation Cooling System</a:t>
            </a:r>
          </a:p>
          <a:p>
            <a:pPr lvl="1"/>
            <a:r>
              <a:rPr lang="en-US" sz="2000" dirty="0"/>
              <a:t>Pressurized-Water Reactor Systems</a:t>
            </a:r>
          </a:p>
          <a:p>
            <a:pPr lvl="2"/>
            <a:r>
              <a:rPr lang="en-US" sz="1800" dirty="0"/>
              <a:t>Auxiliary Feedwater System</a:t>
            </a:r>
          </a:p>
          <a:p>
            <a:pPr lvl="2"/>
            <a:r>
              <a:rPr lang="en-US" sz="1800" dirty="0"/>
              <a:t>High Pressure Safety Injection System</a:t>
            </a:r>
          </a:p>
          <a:p>
            <a:pPr lvl="1"/>
            <a:r>
              <a:rPr lang="en-US" sz="2000" dirty="0"/>
              <a:t>Common Systems</a:t>
            </a:r>
          </a:p>
          <a:p>
            <a:pPr lvl="2"/>
            <a:r>
              <a:rPr lang="en-US" sz="1800" dirty="0"/>
              <a:t>Emergency Power System</a:t>
            </a:r>
          </a:p>
          <a:p>
            <a:pPr lvl="2"/>
            <a:r>
              <a:rPr lang="en-US" sz="1800" dirty="0"/>
              <a:t>Residual Heat Removal System</a:t>
            </a: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20</a:t>
            </a:fld>
            <a:endParaRPr lang="en-US" dirty="0"/>
          </a:p>
        </p:txBody>
      </p:sp>
    </p:spTree>
    <p:extLst>
      <p:ext uri="{BB962C8B-B14F-4D97-AF65-F5344CB8AC3E}">
        <p14:creationId xmlns:p14="http://schemas.microsoft.com/office/powerpoint/2010/main" val="54704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NRC </a:t>
            </a:r>
            <a:r>
              <a:rPr lang="en-US" dirty="0" err="1"/>
              <a:t>OpE</a:t>
            </a:r>
            <a:r>
              <a:rPr lang="en-US" dirty="0"/>
              <a:t> Program Website</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557158"/>
            <a:ext cx="5574889" cy="4184881"/>
          </a:xfrm>
        </p:spPr>
        <p:txBody>
          <a:bodyPr/>
          <a:lstStyle/>
          <a:p>
            <a:r>
              <a:rPr lang="en-US" dirty="0"/>
              <a:t>Public reports and analysis results are available through the NRC Reactor Operating Experience Results and Database website </a:t>
            </a:r>
            <a:r>
              <a:rPr lang="en-US" b="1" dirty="0">
                <a:solidFill>
                  <a:srgbClr val="FF0000"/>
                </a:solidFill>
                <a:hlinkClick r:id="rId3">
                  <a:extLst>
                    <a:ext uri="{A12FA001-AC4F-418D-AE19-62706E023703}">
                      <ahyp:hlinkClr xmlns:ahyp="http://schemas.microsoft.com/office/drawing/2018/hyperlinkcolor" val="tx"/>
                    </a:ext>
                  </a:extLst>
                </a:hlinkClick>
              </a:rPr>
              <a:t>https://nrcoe.inl.gov/</a:t>
            </a:r>
            <a:endParaRPr lang="en-US"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6B17833F-E78B-495F-9D06-05638A66C2B8}"/>
              </a:ext>
            </a:extLst>
          </p:cNvPr>
          <p:cNvSpPr>
            <a:spLocks noGrp="1"/>
          </p:cNvSpPr>
          <p:nvPr>
            <p:ph type="sldNum" sz="quarter" idx="12"/>
          </p:nvPr>
        </p:nvSpPr>
        <p:spPr/>
        <p:txBody>
          <a:bodyPr/>
          <a:lstStyle/>
          <a:p>
            <a:fld id="{82B577FA-F7D9-2C48-919F-F962E3BF952F}" type="slidenum">
              <a:rPr lang="en-US" smtClean="0"/>
              <a:t>21</a:t>
            </a:fld>
            <a:endParaRPr lang="en-US" dirty="0"/>
          </a:p>
        </p:txBody>
      </p:sp>
      <p:pic>
        <p:nvPicPr>
          <p:cNvPr id="5" name="Picture 4">
            <a:extLst>
              <a:ext uri="{FF2B5EF4-FFF2-40B4-BE49-F238E27FC236}">
                <a16:creationId xmlns:a16="http://schemas.microsoft.com/office/drawing/2014/main" id="{7E085DB7-AE06-4FF1-AA22-5AFBC76F65E4}"/>
              </a:ext>
            </a:extLst>
          </p:cNvPr>
          <p:cNvPicPr>
            <a:picLocks noChangeAspect="1"/>
          </p:cNvPicPr>
          <p:nvPr/>
        </p:nvPicPr>
        <p:blipFill>
          <a:blip r:embed="rId4"/>
          <a:stretch>
            <a:fillRect/>
          </a:stretch>
        </p:blipFill>
        <p:spPr>
          <a:xfrm>
            <a:off x="6617110" y="892050"/>
            <a:ext cx="5574889" cy="5965950"/>
          </a:xfrm>
          <a:prstGeom prst="rect">
            <a:avLst/>
          </a:prstGeom>
        </p:spPr>
      </p:pic>
    </p:spTree>
    <p:extLst>
      <p:ext uri="{BB962C8B-B14F-4D97-AF65-F5344CB8AC3E}">
        <p14:creationId xmlns:p14="http://schemas.microsoft.com/office/powerpoint/2010/main" val="327767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6B842-3ED7-31D1-E7C0-D01426420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C8F77-57FE-C6AE-CE1D-259787E469F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0FEC22F-C7AF-E7E7-BBD8-3F573E321F8E}"/>
              </a:ext>
            </a:extLst>
          </p:cNvPr>
          <p:cNvSpPr>
            <a:spLocks noGrp="1"/>
          </p:cNvSpPr>
          <p:nvPr>
            <p:ph idx="1"/>
          </p:nvPr>
        </p:nvSpPr>
        <p:spPr/>
        <p:txBody>
          <a:bodyPr/>
          <a:lstStyle/>
          <a:p>
            <a:r>
              <a:rPr lang="en-US" dirty="0"/>
              <a:t>The NRC </a:t>
            </a:r>
            <a:r>
              <a:rPr lang="en-US" dirty="0" err="1"/>
              <a:t>OpE</a:t>
            </a:r>
            <a:r>
              <a:rPr lang="en-US" dirty="0"/>
              <a:t> Program systematically transforms decades of nuclear power plant operating experience into high-quality PRA data through standardized collection, coding, review, and analysis</a:t>
            </a:r>
          </a:p>
          <a:p>
            <a:r>
              <a:rPr lang="en-US" dirty="0"/>
              <a:t>The resulting parameter estimates support NRC SPAR models, industry PRA applications, risk-informed regulatory activities, and reliability and performance trending</a:t>
            </a:r>
          </a:p>
          <a:p>
            <a:r>
              <a:rPr lang="en-US" dirty="0"/>
              <a:t>The HOPE Manual provides the technical foundation for consistent PRA parameter estimation and continues to evolve to reflect advances in PRA methods, operating experience analysis, and data sources</a:t>
            </a:r>
          </a:p>
          <a:p>
            <a:r>
              <a:rPr lang="en-US" dirty="0"/>
              <a:t>The ongoing revision of the HOPE Manual builds upon the foundation established by Dr. Cory Atwood and his colleagues, ensuring that future PRA practitioners continue to benefit from consistent, technically sound parameter estimation methods</a:t>
            </a:r>
          </a:p>
        </p:txBody>
      </p:sp>
      <p:sp>
        <p:nvSpPr>
          <p:cNvPr id="4" name="Slide Number Placeholder 3">
            <a:extLst>
              <a:ext uri="{FF2B5EF4-FFF2-40B4-BE49-F238E27FC236}">
                <a16:creationId xmlns:a16="http://schemas.microsoft.com/office/drawing/2014/main" id="{BD0D5F8D-3F7F-A3D2-FF69-1B5EE99949DA}"/>
              </a:ext>
            </a:extLst>
          </p:cNvPr>
          <p:cNvSpPr>
            <a:spLocks noGrp="1"/>
          </p:cNvSpPr>
          <p:nvPr>
            <p:ph type="sldNum" sz="quarter" idx="12"/>
          </p:nvPr>
        </p:nvSpPr>
        <p:spPr/>
        <p:txBody>
          <a:bodyPr/>
          <a:lstStyle/>
          <a:p>
            <a:fld id="{82B577FA-F7D9-2C48-919F-F962E3BF952F}" type="slidenum">
              <a:rPr lang="en-US" smtClean="0"/>
              <a:t>22</a:t>
            </a:fld>
            <a:endParaRPr lang="en-US" dirty="0"/>
          </a:p>
        </p:txBody>
      </p:sp>
    </p:spTree>
    <p:extLst>
      <p:ext uri="{BB962C8B-B14F-4D97-AF65-F5344CB8AC3E}">
        <p14:creationId xmlns:p14="http://schemas.microsoft.com/office/powerpoint/2010/main" val="176909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3A27-4276-C40D-2846-6B1CD5B01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1D4C8-54C0-D0F0-CE6E-544FE68EEFB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337AAC3-06F3-36E0-AEAB-6D09CF9B0E85}"/>
              </a:ext>
            </a:extLst>
          </p:cNvPr>
          <p:cNvSpPr>
            <a:spLocks noGrp="1"/>
          </p:cNvSpPr>
          <p:nvPr>
            <p:ph idx="1"/>
          </p:nvPr>
        </p:nvSpPr>
        <p:spPr>
          <a:xfrm>
            <a:off x="938150" y="1240403"/>
            <a:ext cx="10415649" cy="4850836"/>
          </a:xfrm>
        </p:spPr>
        <p:txBody>
          <a:bodyPr/>
          <a:lstStyle/>
          <a:p>
            <a:pPr marL="0" indent="0">
              <a:spcBef>
                <a:spcPts val="0"/>
              </a:spcBef>
              <a:buNone/>
            </a:pPr>
            <a:r>
              <a:rPr lang="en-US" sz="1200" dirty="0"/>
              <a:t>[1] Atwood, C. L., J. L. LaChance, H. F. Martz, D. J. Anderson, M. Engelhardt, D. Whitehead, and T. Wheeler, 2003, Handbook of Parameter Estimation for Probabilistic Risk Assessment, NUREG/CR-6823, SAND2003-3348P, Sandia National Laboratories, Albuquerque, NM.</a:t>
            </a:r>
          </a:p>
          <a:p>
            <a:pPr marL="0" indent="0">
              <a:spcBef>
                <a:spcPts val="0"/>
              </a:spcBef>
              <a:buNone/>
            </a:pPr>
            <a:r>
              <a:rPr lang="en-US" sz="1200" dirty="0"/>
              <a:t>[2] INPO, 2011, Operating Experience Program and Construction Experience Program Descriptions, INPO 10-006, Rev. 2, Institute of Nuclear Power Operations, Atlanta, GA.</a:t>
            </a:r>
          </a:p>
          <a:p>
            <a:pPr marL="0" indent="0">
              <a:spcBef>
                <a:spcPts val="0"/>
              </a:spcBef>
              <a:buNone/>
            </a:pPr>
            <a:r>
              <a:rPr lang="en-US" sz="1200" dirty="0"/>
              <a:t>[3] INPO, 2015, INPO Consolidated Event System (ICES) Reporting Requirements and Standards, INPO 12-009, Rev. 8, Institute of Nuclear Power Operations, Atlanta, GA.</a:t>
            </a:r>
          </a:p>
          <a:p>
            <a:pPr marL="0" indent="0">
              <a:spcBef>
                <a:spcPts val="0"/>
              </a:spcBef>
              <a:buNone/>
            </a:pPr>
            <a:r>
              <a:rPr lang="en-US" sz="1200" dirty="0"/>
              <a:t>[4] INPO, 2017, Data Element Manual, INPO 04-004, Rev. 17, Institute of Nuclear Power Operations, Atlanta, GA.</a:t>
            </a:r>
          </a:p>
          <a:p>
            <a:pPr marL="0" indent="0">
              <a:spcBef>
                <a:spcPts val="0"/>
              </a:spcBef>
              <a:buNone/>
            </a:pPr>
            <a:r>
              <a:rPr lang="en-US" sz="1200" dirty="0"/>
              <a:t>[5] INPO, 2019, Industry Reporting and Information System (IRIS) Reporting Requirements, INPO 19-002, Rev. 1, Institute of Nuclear Power Operations, Atlanta, GA.</a:t>
            </a:r>
          </a:p>
          <a:p>
            <a:pPr marL="0" indent="0">
              <a:spcBef>
                <a:spcPts val="0"/>
              </a:spcBef>
              <a:buNone/>
            </a:pPr>
            <a:r>
              <a:rPr lang="en-US" sz="1200" dirty="0"/>
              <a:t>[6] Eide, S. A., T. E. Wierman, C. D. Gentillon, D. M. Rasmuson, and C. L. Atwood, 2007, Industry-Average Performance for Components and Initiating Events at U.S. Commercial Nuclear Power Plants, NUREG/CR-6928, INL/EXT-06-11119, Idaho National Laboratory, Idaho Falls, ID.</a:t>
            </a:r>
          </a:p>
          <a:p>
            <a:pPr marL="0" indent="0">
              <a:spcBef>
                <a:spcPts val="0"/>
              </a:spcBef>
              <a:buNone/>
            </a:pPr>
            <a:r>
              <a:rPr lang="en-US" sz="1200" dirty="0"/>
              <a:t>[7] Ma, Z., T. E. Wierman, and K. J. Kvarfordt, 2021c, Industry-Average Performance for Components and Initiating Events at U.S. Commercial Nuclear Power Plants: 2020 Update, INL/EXT-21-65055, Idaho National Laboratory, Idaho Falls, ID.</a:t>
            </a:r>
          </a:p>
          <a:p>
            <a:pPr marL="0" indent="0">
              <a:spcBef>
                <a:spcPts val="0"/>
              </a:spcBef>
              <a:buNone/>
            </a:pPr>
            <a:r>
              <a:rPr lang="en-US" sz="1200" dirty="0"/>
              <a:t>[8] Ma, Z., and K. Kvarfordt, 2022, CCF Parameter Estimations, 2020 Update, INL/EXT-21-62940, Revision 1, Idaho National Laboratory, Idaho Falls, ID.</a:t>
            </a:r>
          </a:p>
          <a:p>
            <a:pPr marL="0" indent="0">
              <a:spcBef>
                <a:spcPts val="0"/>
              </a:spcBef>
              <a:buNone/>
            </a:pPr>
            <a:r>
              <a:rPr lang="en-US" sz="1200" dirty="0"/>
              <a:t>[9] Johnson, N., and Z. Ma, 2024a, Initiating Event Rates at U.S. Nuclear Power Plants: 2023 Update, INL/RPT-24-79433, Idaho National Laboratory, Idaho Falls, ID. </a:t>
            </a:r>
          </a:p>
          <a:p>
            <a:pPr marL="0" indent="0">
              <a:spcBef>
                <a:spcPts val="0"/>
              </a:spcBef>
              <a:buNone/>
            </a:pPr>
            <a:r>
              <a:rPr lang="en-US" sz="1200" dirty="0"/>
              <a:t>[10] Johnson, N., and Z. Ma, 2024b, Analysis of Loss-of-Offsite-Power Events 2023 Update, INL/RPT-24-79969, Idaho National Laboratory, Idaho Falls, ID.</a:t>
            </a:r>
          </a:p>
          <a:p>
            <a:pPr marL="0" indent="0">
              <a:spcBef>
                <a:spcPts val="0"/>
              </a:spcBef>
              <a:buNone/>
            </a:pPr>
            <a:endParaRPr lang="en-US" sz="1200" dirty="0"/>
          </a:p>
        </p:txBody>
      </p:sp>
      <p:sp>
        <p:nvSpPr>
          <p:cNvPr id="4" name="Slide Number Placeholder 3">
            <a:extLst>
              <a:ext uri="{FF2B5EF4-FFF2-40B4-BE49-F238E27FC236}">
                <a16:creationId xmlns:a16="http://schemas.microsoft.com/office/drawing/2014/main" id="{A2D30CC3-1089-6A83-920D-DD1297338495}"/>
              </a:ext>
            </a:extLst>
          </p:cNvPr>
          <p:cNvSpPr>
            <a:spLocks noGrp="1"/>
          </p:cNvSpPr>
          <p:nvPr>
            <p:ph type="sldNum" sz="quarter" idx="12"/>
          </p:nvPr>
        </p:nvSpPr>
        <p:spPr/>
        <p:txBody>
          <a:bodyPr/>
          <a:lstStyle/>
          <a:p>
            <a:fld id="{82B577FA-F7D9-2C48-919F-F962E3BF952F}" type="slidenum">
              <a:rPr lang="en-US" smtClean="0"/>
              <a:t>23</a:t>
            </a:fld>
            <a:endParaRPr lang="en-US" dirty="0"/>
          </a:p>
        </p:txBody>
      </p:sp>
    </p:spTree>
    <p:extLst>
      <p:ext uri="{BB962C8B-B14F-4D97-AF65-F5344CB8AC3E}">
        <p14:creationId xmlns:p14="http://schemas.microsoft.com/office/powerpoint/2010/main" val="176075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6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2619-D1B8-4DA2-61C1-067D82F07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F8B5D-B54D-DF1F-3A91-9769B2FF32DD}"/>
              </a:ext>
            </a:extLst>
          </p:cNvPr>
          <p:cNvSpPr>
            <a:spLocks noGrp="1"/>
          </p:cNvSpPr>
          <p:nvPr>
            <p:ph type="title"/>
          </p:nvPr>
        </p:nvSpPr>
        <p:spPr/>
        <p:txBody>
          <a:bodyPr/>
          <a:lstStyle/>
          <a:p>
            <a:r>
              <a:rPr lang="en-US" dirty="0"/>
              <a:t>U.S. NRC Operating Experience Program</a:t>
            </a:r>
          </a:p>
        </p:txBody>
      </p:sp>
      <p:sp>
        <p:nvSpPr>
          <p:cNvPr id="3" name="Content Placeholder 2">
            <a:extLst>
              <a:ext uri="{FF2B5EF4-FFF2-40B4-BE49-F238E27FC236}">
                <a16:creationId xmlns:a16="http://schemas.microsoft.com/office/drawing/2014/main" id="{4813BD13-F7F5-5CA3-F4C6-9AB89ED84DE0}"/>
              </a:ext>
            </a:extLst>
          </p:cNvPr>
          <p:cNvSpPr>
            <a:spLocks noGrp="1"/>
          </p:cNvSpPr>
          <p:nvPr>
            <p:ph idx="1"/>
          </p:nvPr>
        </p:nvSpPr>
        <p:spPr/>
        <p:txBody>
          <a:bodyPr/>
          <a:lstStyle/>
          <a:p>
            <a:r>
              <a:rPr lang="en-US" dirty="0"/>
              <a:t>The NRC Operating Experience (</a:t>
            </a:r>
            <a:r>
              <a:rPr lang="en-US" dirty="0" err="1"/>
              <a:t>OpE</a:t>
            </a:r>
            <a:r>
              <a:rPr lang="en-US" dirty="0"/>
              <a:t>) Program uses U.S. nuclear power plant (NPP) operating experience to support risk-informed regulatory activities, performance monitoring, and PRA model development</a:t>
            </a:r>
          </a:p>
          <a:p>
            <a:r>
              <a:rPr lang="en-US" dirty="0"/>
              <a:t>A key part of this program is the systematic collection, coding, review, and analysis of operating events and component performance data</a:t>
            </a:r>
          </a:p>
          <a:p>
            <a:r>
              <a:rPr lang="en-US" dirty="0"/>
              <a:t>The parameter estimates developed from this program are used in the NRC’s Standardized Plant Analysis Risk (SPAR) models</a:t>
            </a:r>
          </a:p>
          <a:p>
            <a:r>
              <a:rPr lang="en-US" dirty="0"/>
              <a:t>They are also used by the nuclear industry as generic priors that can be updated with plant-specific operating experience using Bayesian methods to develop plant-specific PRA parameters</a:t>
            </a:r>
          </a:p>
        </p:txBody>
      </p:sp>
      <p:sp>
        <p:nvSpPr>
          <p:cNvPr id="4" name="Slide Number Placeholder 3">
            <a:extLst>
              <a:ext uri="{FF2B5EF4-FFF2-40B4-BE49-F238E27FC236}">
                <a16:creationId xmlns:a16="http://schemas.microsoft.com/office/drawing/2014/main" id="{DC5CBF0A-610D-2AC3-2268-A2C8AC523D3B}"/>
              </a:ext>
            </a:extLst>
          </p:cNvPr>
          <p:cNvSpPr>
            <a:spLocks noGrp="1"/>
          </p:cNvSpPr>
          <p:nvPr>
            <p:ph type="sldNum" sz="quarter" idx="12"/>
          </p:nvPr>
        </p:nvSpPr>
        <p:spPr/>
        <p:txBody>
          <a:bodyPr/>
          <a:lstStyle/>
          <a:p>
            <a:fld id="{82B577FA-F7D9-2C48-919F-F962E3BF952F}" type="slidenum">
              <a:rPr lang="en-US" smtClean="0"/>
              <a:t>3</a:t>
            </a:fld>
            <a:endParaRPr lang="en-US" dirty="0"/>
          </a:p>
        </p:txBody>
      </p:sp>
    </p:spTree>
    <p:extLst>
      <p:ext uri="{BB962C8B-B14F-4D97-AF65-F5344CB8AC3E}">
        <p14:creationId xmlns:p14="http://schemas.microsoft.com/office/powerpoint/2010/main" val="370345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AAC9B-9793-098B-C549-5173FAB35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D2105-D804-A66C-CE7F-D7F489DA9A13}"/>
              </a:ext>
            </a:extLst>
          </p:cNvPr>
          <p:cNvSpPr>
            <a:spLocks noGrp="1"/>
          </p:cNvSpPr>
          <p:nvPr>
            <p:ph type="title"/>
          </p:nvPr>
        </p:nvSpPr>
        <p:spPr/>
        <p:txBody>
          <a:bodyPr/>
          <a:lstStyle/>
          <a:p>
            <a:r>
              <a:rPr lang="en-US" dirty="0"/>
              <a:t>U.S. NRC </a:t>
            </a:r>
            <a:r>
              <a:rPr lang="en-US" dirty="0" err="1"/>
              <a:t>OpE</a:t>
            </a:r>
            <a:r>
              <a:rPr lang="en-US" dirty="0"/>
              <a:t> Program and HOPE Manual</a:t>
            </a:r>
          </a:p>
        </p:txBody>
      </p:sp>
      <p:sp>
        <p:nvSpPr>
          <p:cNvPr id="3" name="Content Placeholder 2">
            <a:extLst>
              <a:ext uri="{FF2B5EF4-FFF2-40B4-BE49-F238E27FC236}">
                <a16:creationId xmlns:a16="http://schemas.microsoft.com/office/drawing/2014/main" id="{D61F429A-BB4C-9786-7F67-FDE919E109C2}"/>
              </a:ext>
            </a:extLst>
          </p:cNvPr>
          <p:cNvSpPr>
            <a:spLocks noGrp="1"/>
          </p:cNvSpPr>
          <p:nvPr>
            <p:ph idx="1"/>
          </p:nvPr>
        </p:nvSpPr>
        <p:spPr/>
        <p:txBody>
          <a:bodyPr/>
          <a:lstStyle/>
          <a:p>
            <a:r>
              <a:rPr lang="en-US" dirty="0"/>
              <a:t>NUREG/CR-6823, </a:t>
            </a:r>
            <a:r>
              <a:rPr lang="en-US" i="1" dirty="0"/>
              <a:t>Handbook of Parameter Estimation for Probabilistic Risk Assessment</a:t>
            </a:r>
            <a:r>
              <a:rPr lang="en-US" dirty="0"/>
              <a:t>, a.k.a., the HOPE Manual, provides the technical basis and guidance for ensuring that </a:t>
            </a:r>
            <a:r>
              <a:rPr lang="en-US" dirty="0" err="1"/>
              <a:t>OpE</a:t>
            </a:r>
            <a:r>
              <a:rPr lang="en-US" dirty="0"/>
              <a:t> data are coded and analyzed consistently</a:t>
            </a:r>
          </a:p>
          <a:p>
            <a:r>
              <a:rPr lang="en-US" dirty="0"/>
              <a:t>Published in 2003, it was authored by Dr. Cory Atwood and his colleagues</a:t>
            </a:r>
          </a:p>
          <a:p>
            <a:r>
              <a:rPr lang="en-US" dirty="0"/>
              <a:t>Sources of information and methods for estimating PRA parameters and for quantifying the uncertainties in the estimates</a:t>
            </a:r>
          </a:p>
          <a:p>
            <a:r>
              <a:rPr lang="en-US" dirty="0"/>
              <a:t>Plant-specific and generic estimates for initiating event frequencies, component failure rates and </a:t>
            </a:r>
            <a:r>
              <a:rPr lang="en-US" dirty="0" err="1"/>
              <a:t>unavailabilities</a:t>
            </a:r>
            <a:r>
              <a:rPr lang="en-US" dirty="0"/>
              <a:t>, and equipment non-recovery probabilities</a:t>
            </a:r>
          </a:p>
          <a:p>
            <a:r>
              <a:rPr lang="en-US" dirty="0"/>
              <a:t>The HOPE Manual is currently being revised to incorporate the updates that reflect developments in PRA practice, improvements in event data collection and analysis processes, and the availability of more recent references and data sources</a:t>
            </a:r>
          </a:p>
          <a:p>
            <a:endParaRPr lang="en-US" sz="2000" b="1" dirty="0"/>
          </a:p>
        </p:txBody>
      </p:sp>
      <p:sp>
        <p:nvSpPr>
          <p:cNvPr id="4" name="Slide Number Placeholder 3">
            <a:extLst>
              <a:ext uri="{FF2B5EF4-FFF2-40B4-BE49-F238E27FC236}">
                <a16:creationId xmlns:a16="http://schemas.microsoft.com/office/drawing/2014/main" id="{B49C041A-5B15-900F-8D9E-7433B7544A59}"/>
              </a:ext>
            </a:extLst>
          </p:cNvPr>
          <p:cNvSpPr>
            <a:spLocks noGrp="1"/>
          </p:cNvSpPr>
          <p:nvPr>
            <p:ph type="sldNum" sz="quarter" idx="12"/>
          </p:nvPr>
        </p:nvSpPr>
        <p:spPr/>
        <p:txBody>
          <a:bodyPr/>
          <a:lstStyle/>
          <a:p>
            <a:fld id="{82B577FA-F7D9-2C48-919F-F962E3BF952F}" type="slidenum">
              <a:rPr lang="en-US" smtClean="0"/>
              <a:t>4</a:t>
            </a:fld>
            <a:endParaRPr lang="en-US" dirty="0"/>
          </a:p>
        </p:txBody>
      </p:sp>
    </p:spTree>
    <p:extLst>
      <p:ext uri="{BB962C8B-B14F-4D97-AF65-F5344CB8AC3E}">
        <p14:creationId xmlns:p14="http://schemas.microsoft.com/office/powerpoint/2010/main" val="78754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3895-13DC-49C7-AD93-005CC19B2659}"/>
              </a:ext>
            </a:extLst>
          </p:cNvPr>
          <p:cNvSpPr>
            <a:spLocks noGrp="1"/>
          </p:cNvSpPr>
          <p:nvPr>
            <p:ph type="title"/>
          </p:nvPr>
        </p:nvSpPr>
        <p:spPr>
          <a:xfrm>
            <a:off x="938151" y="558603"/>
            <a:ext cx="10415648" cy="602686"/>
          </a:xfrm>
        </p:spPr>
        <p:txBody>
          <a:bodyPr/>
          <a:lstStyle/>
          <a:p>
            <a:r>
              <a:rPr lang="en-US" dirty="0"/>
              <a:t>U.S. NRC </a:t>
            </a:r>
            <a:r>
              <a:rPr lang="en-US" dirty="0" err="1"/>
              <a:t>OpE</a:t>
            </a:r>
            <a:r>
              <a:rPr lang="en-US" dirty="0"/>
              <a:t> Program Overall Process</a:t>
            </a:r>
          </a:p>
        </p:txBody>
      </p:sp>
      <p:sp>
        <p:nvSpPr>
          <p:cNvPr id="3" name="Content Placeholder 2">
            <a:extLst>
              <a:ext uri="{FF2B5EF4-FFF2-40B4-BE49-F238E27FC236}">
                <a16:creationId xmlns:a16="http://schemas.microsoft.com/office/drawing/2014/main" id="{08613DB1-9606-42AF-801A-07DD21C71B9C}"/>
              </a:ext>
            </a:extLst>
          </p:cNvPr>
          <p:cNvSpPr>
            <a:spLocks noGrp="1"/>
          </p:cNvSpPr>
          <p:nvPr>
            <p:ph idx="1"/>
          </p:nvPr>
        </p:nvSpPr>
        <p:spPr>
          <a:xfrm>
            <a:off x="938151" y="1343480"/>
            <a:ext cx="8412327" cy="4792791"/>
          </a:xfrm>
        </p:spPr>
        <p:txBody>
          <a:bodyPr/>
          <a:lstStyle/>
          <a:p>
            <a:r>
              <a:rPr lang="en-US" dirty="0"/>
              <a:t>The NRC </a:t>
            </a:r>
            <a:r>
              <a:rPr lang="en-US" dirty="0" err="1"/>
              <a:t>OpE</a:t>
            </a:r>
            <a:r>
              <a:rPr lang="en-US" dirty="0"/>
              <a:t> program includes two parts</a:t>
            </a:r>
          </a:p>
          <a:p>
            <a:pPr lvl="1"/>
            <a:r>
              <a:rPr lang="en-US" sz="2000" dirty="0"/>
              <a:t>Data collection and coding</a:t>
            </a:r>
          </a:p>
          <a:p>
            <a:pPr lvl="1"/>
            <a:r>
              <a:rPr lang="en-US" sz="2000" dirty="0"/>
              <a:t>Data computations and trending </a:t>
            </a:r>
          </a:p>
          <a:p>
            <a:r>
              <a:rPr lang="en-US" b="1" dirty="0"/>
              <a:t>COLLECT data</a:t>
            </a:r>
          </a:p>
          <a:p>
            <a:pPr lvl="1"/>
            <a:r>
              <a:rPr lang="en-US" sz="2000" b="0" dirty="0"/>
              <a:t>Data is collected from a variety of sources</a:t>
            </a:r>
          </a:p>
          <a:p>
            <a:r>
              <a:rPr lang="en-US" b="1" dirty="0"/>
              <a:t>CHARACTERIZE data</a:t>
            </a:r>
          </a:p>
          <a:p>
            <a:pPr lvl="1"/>
            <a:r>
              <a:rPr lang="en-US" sz="2000" b="0" dirty="0"/>
              <a:t>Data from source documents are reviewed and coded into different studies maintained by INL for the NRC</a:t>
            </a:r>
          </a:p>
          <a:p>
            <a:r>
              <a:rPr lang="en-US" b="1" dirty="0"/>
              <a:t>EVALUATE data</a:t>
            </a:r>
          </a:p>
          <a:p>
            <a:pPr lvl="1"/>
            <a:r>
              <a:rPr lang="en-US" sz="2000" dirty="0"/>
              <a:t>PRA parameter estimation</a:t>
            </a:r>
          </a:p>
          <a:p>
            <a:pPr lvl="1"/>
            <a:r>
              <a:rPr lang="en-US" sz="2000" b="0" dirty="0"/>
              <a:t>Component performance and system </a:t>
            </a:r>
            <a:r>
              <a:rPr lang="en-US" sz="2000" dirty="0"/>
              <a:t>studies</a:t>
            </a:r>
            <a:endParaRPr lang="en-US" sz="2000" b="0" dirty="0"/>
          </a:p>
          <a:p>
            <a:r>
              <a:rPr lang="en-US" b="1" dirty="0"/>
              <a:t>REVIEW, REFINE, and DISSEMINATE results</a:t>
            </a:r>
          </a:p>
          <a:p>
            <a:pPr lvl="1"/>
            <a:r>
              <a:rPr lang="en-US" sz="2000" dirty="0"/>
              <a:t>Self-review, peer review, revision, publishing, and continuous improvement</a:t>
            </a:r>
            <a:endParaRPr lang="en-US" sz="2000" b="0" dirty="0"/>
          </a:p>
        </p:txBody>
      </p:sp>
      <p:sp>
        <p:nvSpPr>
          <p:cNvPr id="4" name="Slide Number Placeholder 3">
            <a:extLst>
              <a:ext uri="{FF2B5EF4-FFF2-40B4-BE49-F238E27FC236}">
                <a16:creationId xmlns:a16="http://schemas.microsoft.com/office/drawing/2014/main" id="{72F6454E-DC0C-415A-AB0D-7E94F6924827}"/>
              </a:ext>
            </a:extLst>
          </p:cNvPr>
          <p:cNvSpPr>
            <a:spLocks noGrp="1"/>
          </p:cNvSpPr>
          <p:nvPr>
            <p:ph type="sldNum" sz="quarter" idx="12"/>
          </p:nvPr>
        </p:nvSpPr>
        <p:spPr/>
        <p:txBody>
          <a:bodyPr/>
          <a:lstStyle/>
          <a:p>
            <a:fld id="{82B577FA-F7D9-2C48-919F-F962E3BF952F}" type="slidenum">
              <a:rPr lang="en-US" smtClean="0"/>
              <a:pPr/>
              <a:t>5</a:t>
            </a:fld>
            <a:endParaRPr lang="en-US"/>
          </a:p>
        </p:txBody>
      </p:sp>
      <p:graphicFrame>
        <p:nvGraphicFramePr>
          <p:cNvPr id="5" name="Diagram 4">
            <a:extLst>
              <a:ext uri="{FF2B5EF4-FFF2-40B4-BE49-F238E27FC236}">
                <a16:creationId xmlns:a16="http://schemas.microsoft.com/office/drawing/2014/main" id="{4A29788F-1135-9562-3F14-3D38E5FAC4C9}"/>
              </a:ext>
            </a:extLst>
          </p:cNvPr>
          <p:cNvGraphicFramePr/>
          <p:nvPr/>
        </p:nvGraphicFramePr>
        <p:xfrm>
          <a:off x="7843520" y="325120"/>
          <a:ext cx="4348480" cy="599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86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Collect Data – Primary Data Sources </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567399"/>
            <a:ext cx="10895887" cy="4523840"/>
          </a:xfrm>
        </p:spPr>
        <p:txBody>
          <a:bodyPr/>
          <a:lstStyle/>
          <a:p>
            <a:r>
              <a:rPr lang="en-US" b="1" dirty="0"/>
              <a:t>Institute for Nuclear Power Operations (INPO) Database</a:t>
            </a:r>
          </a:p>
          <a:p>
            <a:pPr lvl="1"/>
            <a:r>
              <a:rPr lang="en-US" sz="2000" dirty="0"/>
              <a:t>Nuclear power plants report the equipment failure data as well as demand and run time data to INPO</a:t>
            </a:r>
          </a:p>
          <a:p>
            <a:pPr lvl="2"/>
            <a:r>
              <a:rPr lang="en-US" sz="2000" b="1" dirty="0"/>
              <a:t>Industry Reporting and Information System (IRIS), </a:t>
            </a:r>
            <a:r>
              <a:rPr lang="en-US" sz="2000" dirty="0"/>
              <a:t>Previously called the Equipment Performance Exchange System (</a:t>
            </a:r>
            <a:r>
              <a:rPr lang="en-US" sz="2000" b="1" dirty="0"/>
              <a:t>EPIX</a:t>
            </a:r>
            <a:r>
              <a:rPr lang="en-US" sz="2000" dirty="0"/>
              <a:t>) and INPO Consolidated Events Database (</a:t>
            </a:r>
            <a:r>
              <a:rPr lang="en-US" sz="2000" b="1" dirty="0"/>
              <a:t>ICES</a:t>
            </a:r>
            <a:r>
              <a:rPr lang="en-US" sz="2000" dirty="0"/>
              <a:t>)</a:t>
            </a:r>
          </a:p>
          <a:p>
            <a:r>
              <a:rPr lang="en-US" b="1" dirty="0"/>
              <a:t>Licensee Event Reports (LERs)</a:t>
            </a:r>
          </a:p>
          <a:p>
            <a:pPr lvl="1"/>
            <a:r>
              <a:rPr lang="en-US" sz="2000" dirty="0"/>
              <a:t>Reportable events required by 10 CFR 50.73</a:t>
            </a:r>
          </a:p>
          <a:p>
            <a:pPr lvl="2"/>
            <a:r>
              <a:rPr lang="en-US" sz="1800" dirty="0"/>
              <a:t>Manual or automatic reactor scram</a:t>
            </a:r>
          </a:p>
          <a:p>
            <a:pPr lvl="2"/>
            <a:r>
              <a:rPr lang="en-US" sz="1800" dirty="0"/>
              <a:t>Inadvertent actuation of the emergency diesel generators, emergency core cooling system, containment isolation system, and containment heat removal system</a:t>
            </a:r>
          </a:p>
          <a:p>
            <a:r>
              <a:rPr lang="en-US" b="1" dirty="0"/>
              <a:t>Event Notification (EN) reports</a:t>
            </a:r>
          </a:p>
          <a:p>
            <a:r>
              <a:rPr lang="en-US" b="1" dirty="0"/>
              <a:t>Monthly Operating Reports (MORs)</a:t>
            </a:r>
          </a:p>
          <a:p>
            <a:pPr lvl="1"/>
            <a:r>
              <a:rPr lang="en-US" sz="2000" dirty="0"/>
              <a:t>Nuclear power plants’ online hours, critical hours, and shutdown information</a:t>
            </a:r>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6</a:t>
            </a:fld>
            <a:endParaRPr lang="en-US" dirty="0"/>
          </a:p>
        </p:txBody>
      </p:sp>
    </p:spTree>
    <p:extLst>
      <p:ext uri="{BB962C8B-B14F-4D97-AF65-F5344CB8AC3E}">
        <p14:creationId xmlns:p14="http://schemas.microsoft.com/office/powerpoint/2010/main" val="4100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Characterize Data</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407886"/>
            <a:ext cx="10415649" cy="4683353"/>
          </a:xfrm>
        </p:spPr>
        <p:txBody>
          <a:bodyPr/>
          <a:lstStyle/>
          <a:p>
            <a:r>
              <a:rPr lang="en-US" dirty="0"/>
              <a:t>In the early 2000s, INL developed the </a:t>
            </a:r>
            <a:r>
              <a:rPr lang="en-US" b="1" dirty="0"/>
              <a:t>Integrated Data Collection and Coding System (IDCCS)</a:t>
            </a:r>
            <a:r>
              <a:rPr lang="en-US" dirty="0"/>
              <a:t> which serves as the central repository for capturing and characterizing nuclear industry OpE data</a:t>
            </a:r>
          </a:p>
          <a:p>
            <a:r>
              <a:rPr lang="en-US" dirty="0" err="1"/>
              <a:t>OpE</a:t>
            </a:r>
            <a:r>
              <a:rPr lang="en-US" dirty="0"/>
              <a:t> data from source documents (e.g., LERs and INPO IRIS) are coded into different studies in IDCCS</a:t>
            </a:r>
          </a:p>
          <a:p>
            <a:pPr lvl="1"/>
            <a:r>
              <a:rPr lang="en-US" sz="2000" b="1" dirty="0"/>
              <a:t>Initiating event (IE)</a:t>
            </a:r>
            <a:r>
              <a:rPr lang="en-US" sz="2000" dirty="0"/>
              <a:t>: </a:t>
            </a:r>
            <a:r>
              <a:rPr lang="en-US" sz="2000" b="0" dirty="0"/>
              <a:t>initial plant fault, functional impact group</a:t>
            </a:r>
            <a:endParaRPr lang="en-US" sz="2000" dirty="0"/>
          </a:p>
          <a:p>
            <a:pPr lvl="1"/>
            <a:r>
              <a:rPr lang="en-US" sz="2000" dirty="0"/>
              <a:t>Shutdown initiating event</a:t>
            </a:r>
          </a:p>
          <a:p>
            <a:pPr lvl="1"/>
            <a:r>
              <a:rPr lang="en-US" sz="2000" b="1" dirty="0"/>
              <a:t>Loss of offsite power (LOOP)</a:t>
            </a:r>
            <a:r>
              <a:rPr lang="en-US" sz="2000" dirty="0"/>
              <a:t>: category, timeline, operating status, cause</a:t>
            </a:r>
          </a:p>
          <a:p>
            <a:pPr lvl="1"/>
            <a:r>
              <a:rPr lang="en-US" sz="2000" b="1" dirty="0"/>
              <a:t>Component failure</a:t>
            </a:r>
            <a:r>
              <a:rPr lang="en-US" sz="2000" dirty="0"/>
              <a:t>: system, component type, failure mode, p-value, cause, detection, recovery</a:t>
            </a:r>
          </a:p>
          <a:p>
            <a:pPr lvl="1"/>
            <a:r>
              <a:rPr lang="en-US" sz="2000" b="1" dirty="0"/>
              <a:t>Common cause failure (CCF)</a:t>
            </a:r>
            <a:r>
              <a:rPr lang="en-US" sz="2000" dirty="0"/>
              <a:t>: shared cause factor, time delay factor, failure mode applicability, failure cause, coupling factor, shock type, defense</a:t>
            </a:r>
          </a:p>
          <a:p>
            <a:pPr lvl="1"/>
            <a:r>
              <a:rPr lang="en-US" sz="2000" dirty="0"/>
              <a:t>Accident Sequence Precursor (ASP) Program</a:t>
            </a:r>
          </a:p>
          <a:p>
            <a:pPr lvl="1"/>
            <a:r>
              <a:rPr lang="en-US" sz="2000" dirty="0"/>
              <a:t>Relief Valve</a:t>
            </a:r>
          </a:p>
          <a:p>
            <a:pPr lvl="1"/>
            <a:r>
              <a:rPr lang="en-US" sz="2000" dirty="0"/>
              <a:t>Fire (archived)</a:t>
            </a:r>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7</a:t>
            </a:fld>
            <a:endParaRPr lang="en-US" dirty="0"/>
          </a:p>
        </p:txBody>
      </p:sp>
    </p:spTree>
    <p:extLst>
      <p:ext uri="{BB962C8B-B14F-4D97-AF65-F5344CB8AC3E}">
        <p14:creationId xmlns:p14="http://schemas.microsoft.com/office/powerpoint/2010/main" val="391988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Characterize Data – NROD</a:t>
            </a:r>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8</a:t>
            </a:fld>
            <a:endParaRPr lang="en-US" dirty="0"/>
          </a:p>
        </p:txBody>
      </p:sp>
      <p:sp>
        <p:nvSpPr>
          <p:cNvPr id="11" name="TextBox 10">
            <a:extLst>
              <a:ext uri="{FF2B5EF4-FFF2-40B4-BE49-F238E27FC236}">
                <a16:creationId xmlns:a16="http://schemas.microsoft.com/office/drawing/2014/main" id="{A87191DF-B80F-6EA9-BE9D-BBF1142EEA46}"/>
              </a:ext>
            </a:extLst>
          </p:cNvPr>
          <p:cNvSpPr txBox="1"/>
          <p:nvPr/>
        </p:nvSpPr>
        <p:spPr>
          <a:xfrm>
            <a:off x="825911" y="5849202"/>
            <a:ext cx="11366090" cy="1008798"/>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AC255D70-890C-A764-9CF8-77541DB65EFE}"/>
              </a:ext>
            </a:extLst>
          </p:cNvPr>
          <p:cNvPicPr>
            <a:picLocks noChangeAspect="1"/>
          </p:cNvPicPr>
          <p:nvPr/>
        </p:nvPicPr>
        <p:blipFill>
          <a:blip r:embed="rId3"/>
          <a:stretch>
            <a:fillRect/>
          </a:stretch>
        </p:blipFill>
        <p:spPr>
          <a:xfrm>
            <a:off x="938151" y="2601148"/>
            <a:ext cx="10593151" cy="4074289"/>
          </a:xfrm>
          <a:prstGeom prst="rect">
            <a:avLst/>
          </a:prstGeom>
        </p:spPr>
      </p:pic>
      <p:sp>
        <p:nvSpPr>
          <p:cNvPr id="5" name="TextBox 4">
            <a:extLst>
              <a:ext uri="{FF2B5EF4-FFF2-40B4-BE49-F238E27FC236}">
                <a16:creationId xmlns:a16="http://schemas.microsoft.com/office/drawing/2014/main" id="{A1568C03-A494-4766-DE5D-EDE3F5A39AC2}"/>
              </a:ext>
            </a:extLst>
          </p:cNvPr>
          <p:cNvSpPr txBox="1"/>
          <p:nvPr/>
        </p:nvSpPr>
        <p:spPr>
          <a:xfrm>
            <a:off x="414885" y="1416690"/>
            <a:ext cx="11530187" cy="1046440"/>
          </a:xfrm>
          <a:prstGeom prst="rect">
            <a:avLst/>
          </a:prstGeom>
        </p:spPr>
        <p:txBody>
          <a:bodyPr vert="horz" lIns="0" tIns="0" rIns="91440" bIns="45720" rtlCol="0">
            <a:noAutofit/>
          </a:bodyPr>
          <a:lstStyle>
            <a:lvl1pPr marL="228600" indent="-228600">
              <a:lnSpc>
                <a:spcPct val="90000"/>
              </a:lnSpc>
              <a:spcBef>
                <a:spcPts val="1000"/>
              </a:spcBef>
              <a:buClr>
                <a:schemeClr val="bg2"/>
              </a:buClr>
              <a:buFont typeface="Arial" panose="020B0604020202020204" pitchFamily="34" charset="0"/>
              <a:buChar char="•"/>
              <a:defRPr sz="2200" b="0" i="0">
                <a:solidFill>
                  <a:schemeClr val="tx2"/>
                </a:solidFill>
                <a:latin typeface="Arial" panose="020B0604020202020204" pitchFamily="34" charset="0"/>
                <a:cs typeface="Arial" panose="020B0604020202020204" pitchFamily="34" charset="0"/>
              </a:defRPr>
            </a:lvl1pPr>
            <a:lvl2pPr marL="685800" lvl="1" indent="-228600">
              <a:lnSpc>
                <a:spcPct val="90000"/>
              </a:lnSpc>
              <a:spcBef>
                <a:spcPts val="500"/>
              </a:spcBef>
              <a:buClr>
                <a:schemeClr val="bg2"/>
              </a:buClr>
              <a:buFont typeface="Arial" panose="020B0604020202020204" pitchFamily="34" charset="0"/>
              <a:buChar char="−"/>
              <a:defRPr sz="2000" b="1" i="0">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Clr>
                <a:schemeClr val="bg2"/>
              </a:buClr>
              <a:buFont typeface="Arial" panose="020B0604020202020204" pitchFamily="34" charset="0"/>
              <a:buChar char="•"/>
              <a:defRPr sz="2200" b="0" i="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Clr>
                <a:schemeClr val="bg2"/>
              </a:buClr>
              <a:buFont typeface="Arial" panose="020B0604020202020204" pitchFamily="34" charset="0"/>
              <a:buChar char="−"/>
              <a:defRPr sz="2200" b="0" i="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Clr>
                <a:schemeClr val="bg2"/>
              </a:buClr>
              <a:buFont typeface="Arial" panose="020B0604020202020204" pitchFamily="34" charset="0"/>
              <a:buChar char="•"/>
              <a:defRPr sz="2200" b="0" i="0">
                <a:solidFill>
                  <a:schemeClr val="tx2"/>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dirty="0"/>
              <a:t>NROD (NRC Reactor Operating Experience Data), https://nrod.inl.gov</a:t>
            </a:r>
          </a:p>
          <a:p>
            <a:pPr lvl="2"/>
            <a:r>
              <a:rPr lang="en-US" dirty="0"/>
              <a:t>An interface to IDCCS that can be used to search for events in IDCCS</a:t>
            </a:r>
          </a:p>
          <a:p>
            <a:pPr lvl="2"/>
            <a:r>
              <a:rPr lang="en-US" dirty="0"/>
              <a:t>Available to NRC and INPO members only due to proprietary information</a:t>
            </a:r>
          </a:p>
        </p:txBody>
      </p:sp>
    </p:spTree>
    <p:extLst>
      <p:ext uri="{BB962C8B-B14F-4D97-AF65-F5344CB8AC3E}">
        <p14:creationId xmlns:p14="http://schemas.microsoft.com/office/powerpoint/2010/main" val="312682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Evaluate Data – Parameter Estimates</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938150" y="1739901"/>
            <a:ext cx="10415649" cy="3662523"/>
          </a:xfrm>
        </p:spPr>
        <p:txBody>
          <a:bodyPr/>
          <a:lstStyle/>
          <a:p>
            <a:r>
              <a:rPr lang="en-US" b="1" dirty="0"/>
              <a:t>Industry-average parameter estimation </a:t>
            </a:r>
            <a:r>
              <a:rPr lang="en-US" dirty="0"/>
              <a:t>for components, initiating events, and CCFs are performed approximately every 5 years</a:t>
            </a:r>
          </a:p>
          <a:p>
            <a:pPr lvl="1"/>
            <a:r>
              <a:rPr lang="en-US" sz="2000" b="1" dirty="0"/>
              <a:t>NUREG/CR-6928</a:t>
            </a:r>
            <a:r>
              <a:rPr lang="en-US" sz="2000" dirty="0"/>
              <a:t>, completed in February 2007</a:t>
            </a:r>
            <a:endParaRPr lang="en-US" sz="2000" b="1" dirty="0"/>
          </a:p>
          <a:p>
            <a:pPr lvl="1"/>
            <a:r>
              <a:rPr lang="en-US" sz="2000" b="1" dirty="0"/>
              <a:t>2010 Update</a:t>
            </a:r>
            <a:r>
              <a:rPr lang="en-US" sz="2000" dirty="0"/>
              <a:t>, completed in September 2012</a:t>
            </a:r>
            <a:endParaRPr lang="en-US" sz="2000" b="1" dirty="0"/>
          </a:p>
          <a:p>
            <a:pPr lvl="1"/>
            <a:r>
              <a:rPr lang="en-US" sz="2000" b="1" dirty="0"/>
              <a:t>2015 Update</a:t>
            </a:r>
            <a:r>
              <a:rPr lang="en-US" sz="2000" dirty="0"/>
              <a:t>, completed in December 2016</a:t>
            </a:r>
            <a:endParaRPr lang="en-US" sz="2000" b="1" dirty="0"/>
          </a:p>
          <a:p>
            <a:pPr lvl="1"/>
            <a:r>
              <a:rPr lang="en-US" sz="2000" b="1" dirty="0"/>
              <a:t>2020 Update</a:t>
            </a:r>
            <a:r>
              <a:rPr lang="en-US" sz="2000" dirty="0"/>
              <a:t>, completed in November 2021</a:t>
            </a:r>
            <a:endParaRPr lang="en-US" sz="2000" b="1" dirty="0"/>
          </a:p>
          <a:p>
            <a:pPr lvl="1"/>
            <a:r>
              <a:rPr lang="en-US" sz="2000" b="1" dirty="0"/>
              <a:t>2025 Update</a:t>
            </a:r>
            <a:r>
              <a:rPr lang="en-US" sz="2000" dirty="0"/>
              <a:t>, ongoing</a:t>
            </a:r>
            <a:endParaRPr lang="en-US" sz="2400" dirty="0"/>
          </a:p>
          <a:p>
            <a:endParaRPr lang="en-US" dirty="0"/>
          </a:p>
          <a:p>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9</a:t>
            </a:fld>
            <a:endParaRPr lang="en-US" dirty="0"/>
          </a:p>
        </p:txBody>
      </p:sp>
      <p:graphicFrame>
        <p:nvGraphicFramePr>
          <p:cNvPr id="5" name="Diagram 4">
            <a:extLst>
              <a:ext uri="{FF2B5EF4-FFF2-40B4-BE49-F238E27FC236}">
                <a16:creationId xmlns:a16="http://schemas.microsoft.com/office/drawing/2014/main" id="{B111C75A-1661-B4FB-A37B-6649A7FBD7E4}"/>
              </a:ext>
            </a:extLst>
          </p:cNvPr>
          <p:cNvGraphicFramePr/>
          <p:nvPr>
            <p:extLst>
              <p:ext uri="{D42A27DB-BD31-4B8C-83A1-F6EECF244321}">
                <p14:modId xmlns:p14="http://schemas.microsoft.com/office/powerpoint/2010/main" val="22508606"/>
              </p:ext>
            </p:extLst>
          </p:nvPr>
        </p:nvGraphicFramePr>
        <p:xfrm>
          <a:off x="998665" y="4692354"/>
          <a:ext cx="10294617" cy="882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641746"/>
      </p:ext>
    </p:extLst>
  </p:cSld>
  <p:clrMapOvr>
    <a:masterClrMapping/>
  </p:clrMapOvr>
</p:sld>
</file>

<file path=ppt/theme/theme1.xml><?xml version="1.0" encoding="utf-8"?>
<a:theme xmlns:a="http://schemas.openxmlformats.org/drawingml/2006/main" name="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E82F965877DA48B42BD2A948B41834" ma:contentTypeVersion="1" ma:contentTypeDescription="Create a new document." ma:contentTypeScope="" ma:versionID="2256d34d26a10fb9041f5e82347b058b">
  <xsd:schema xmlns:xsd="http://www.w3.org/2001/XMLSchema" xmlns:xs="http://www.w3.org/2001/XMLSchema" xmlns:p="http://schemas.microsoft.com/office/2006/metadata/properties" xmlns:ns2="e13a543c-6713-4e5a-aa83-cb6a8e4cb4d2" targetNamespace="http://schemas.microsoft.com/office/2006/metadata/properties" ma:root="true" ma:fieldsID="fe980c8458d991d66740f43b520c8eeb" ns2:_="">
    <xsd:import namespace="e13a543c-6713-4e5a-aa83-cb6a8e4cb4d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a543c-6713-4e5a-aa83-cb6a8e4cb4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3BD8C8-895E-4169-A358-3E9B46BE6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a543c-6713-4e5a-aa83-cb6a8e4cb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22932C-873F-4D0F-B9E0-AE16472CDC1C}">
  <ds:schemaRefs>
    <ds:schemaRef ds:uri="http://schemas.microsoft.com/sharepoint/v3/contenttype/forms"/>
  </ds:schemaRefs>
</ds:datastoreItem>
</file>

<file path=customXml/itemProps3.xml><?xml version="1.0" encoding="utf-8"?>
<ds:datastoreItem xmlns:ds="http://schemas.openxmlformats.org/officeDocument/2006/customXml" ds:itemID="{21A68D4D-9402-4485-B11D-8DDDCEB2E4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13971</TotalTime>
  <Words>2629</Words>
  <Application>Microsoft Office PowerPoint</Application>
  <PresentationFormat>Widescreen</PresentationFormat>
  <Paragraphs>297</Paragraphs>
  <Slides>24</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Myriad Pro Condensed</vt:lpstr>
      <vt:lpstr>PMingLiU</vt:lpstr>
      <vt:lpstr>Arial</vt:lpstr>
      <vt:lpstr>Arial Narrow</vt:lpstr>
      <vt:lpstr>Calibri</vt:lpstr>
      <vt:lpstr>Times New Roman</vt:lpstr>
      <vt:lpstr>INL 2020</vt:lpstr>
      <vt:lpstr>1_INL 2020</vt:lpstr>
      <vt:lpstr>PowerPoint Presentation</vt:lpstr>
      <vt:lpstr>Acronyms</vt:lpstr>
      <vt:lpstr>U.S. NRC Operating Experience Program</vt:lpstr>
      <vt:lpstr>U.S. NRC OpE Program and HOPE Manual</vt:lpstr>
      <vt:lpstr>U.S. NRC OpE Program Overall Process</vt:lpstr>
      <vt:lpstr>Collect Data – Primary Data Sources </vt:lpstr>
      <vt:lpstr>Characterize Data</vt:lpstr>
      <vt:lpstr>Characterize Data – NROD</vt:lpstr>
      <vt:lpstr>Evaluate Data – Parameter Estimates</vt:lpstr>
      <vt:lpstr>Evaluate Data – Parameter Estimates (cont.)</vt:lpstr>
      <vt:lpstr>Evaluate Data – Parameter Estimates (cont.)</vt:lpstr>
      <vt:lpstr>Evaluate Data – RADS</vt:lpstr>
      <vt:lpstr>PowerPoint Presentation</vt:lpstr>
      <vt:lpstr>Evaluate Data – Initiating Event</vt:lpstr>
      <vt:lpstr>Evaluate Data – Initiating Event (cont.)</vt:lpstr>
      <vt:lpstr>Evaluate Data – LOOP</vt:lpstr>
      <vt:lpstr>Evaluate Data – LOOP (cont.)</vt:lpstr>
      <vt:lpstr>Evaluate Data – LOOP (cont.)</vt:lpstr>
      <vt:lpstr>Evaluate Data – Component Performance and System Studies</vt:lpstr>
      <vt:lpstr>Evaluate Data – Component Performance and System Studies (cont.)</vt:lpstr>
      <vt:lpstr>NRC OpE Program Website</vt:lpstr>
      <vt:lpstr>Summary</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L. Campbell</dc:creator>
  <cp:keywords/>
  <dc:description/>
  <cp:lastModifiedBy>Zhegang Ma</cp:lastModifiedBy>
  <cp:revision>351</cp:revision>
  <dcterms:created xsi:type="dcterms:W3CDTF">2020-04-22T20:22:45Z</dcterms:created>
  <dcterms:modified xsi:type="dcterms:W3CDTF">2026-07-19T04:25:30Z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0x010100E7E82F965877DA48B42BD2A948B41834</vt:lpwstr>
  </property>
</Properties>
</file>