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92" r:id="rId4"/>
  </p:sldMasterIdLst>
  <p:notesMasterIdLst>
    <p:notesMasterId r:id="rId21"/>
  </p:notesMasterIdLst>
  <p:sldIdLst>
    <p:sldId id="337" r:id="rId5"/>
    <p:sldId id="265" r:id="rId6"/>
    <p:sldId id="274" r:id="rId7"/>
    <p:sldId id="338" r:id="rId8"/>
    <p:sldId id="310" r:id="rId9"/>
    <p:sldId id="311" r:id="rId10"/>
    <p:sldId id="320" r:id="rId11"/>
    <p:sldId id="318" r:id="rId12"/>
    <p:sldId id="313" r:id="rId13"/>
    <p:sldId id="326" r:id="rId14"/>
    <p:sldId id="339" r:id="rId15"/>
    <p:sldId id="315" r:id="rId16"/>
    <p:sldId id="327" r:id="rId17"/>
    <p:sldId id="341" r:id="rId18"/>
    <p:sldId id="340" r:id="rId19"/>
    <p:sldId id="25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7B1600-5E36-FE04-1C14-AC7F2B4C2756}" name="Zhegang Ma" initials="ZM" userId="S::Zhegang.Ma@inl.gov::9b505f84-d449-47d3-b349-a3b1c683065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7519E"/>
    <a:srgbClr val="2DA9E1"/>
    <a:srgbClr val="1C3665"/>
    <a:srgbClr val="8EC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62" autoAdjust="0"/>
    <p:restoredTop sz="77803" autoAdjust="0"/>
  </p:normalViewPr>
  <p:slideViewPr>
    <p:cSldViewPr snapToGrid="0" snapToObjects="1">
      <p:cViewPr varScale="1">
        <p:scale>
          <a:sx n="66" d="100"/>
          <a:sy n="66" d="100"/>
        </p:scale>
        <p:origin x="141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hegang Ma" userId="9b505f84-d449-47d3-b349-a3b1c6830652" providerId="ADAL" clId="{A074C01A-B9AB-4407-9F36-79F4B5AA452F}"/>
    <pc:docChg chg="undo redo custSel addSld delSld modSld sldOrd">
      <pc:chgData name="Zhegang Ma" userId="9b505f84-d449-47d3-b349-a3b1c6830652" providerId="ADAL" clId="{A074C01A-B9AB-4407-9F36-79F4B5AA452F}" dt="2026-07-22T14:55:26.740" v="5490" actId="6549"/>
      <pc:docMkLst>
        <pc:docMk/>
      </pc:docMkLst>
      <pc:sldChg chg="modSp mod">
        <pc:chgData name="Zhegang Ma" userId="9b505f84-d449-47d3-b349-a3b1c6830652" providerId="ADAL" clId="{A074C01A-B9AB-4407-9F36-79F4B5AA452F}" dt="2026-07-22T14:46:30.275" v="5204" actId="6549"/>
        <pc:sldMkLst>
          <pc:docMk/>
          <pc:sldMk cId="2972877970" sldId="265"/>
        </pc:sldMkLst>
        <pc:spChg chg="mod">
          <ac:chgData name="Zhegang Ma" userId="9b505f84-d449-47d3-b349-a3b1c6830652" providerId="ADAL" clId="{A074C01A-B9AB-4407-9F36-79F4B5AA452F}" dt="2026-07-22T14:46:30.275" v="5204" actId="6549"/>
          <ac:spMkLst>
            <pc:docMk/>
            <pc:sldMk cId="2972877970" sldId="265"/>
            <ac:spMk id="3" creationId="{23383F63-9439-6D2A-87FF-9B68A80561F4}"/>
          </ac:spMkLst>
        </pc:spChg>
      </pc:sldChg>
      <pc:sldChg chg="modSp mod modNotesTx">
        <pc:chgData name="Zhegang Ma" userId="9b505f84-d449-47d3-b349-a3b1c6830652" providerId="ADAL" clId="{A074C01A-B9AB-4407-9F36-79F4B5AA452F}" dt="2026-07-22T14:47:18.464" v="5237" actId="6549"/>
        <pc:sldMkLst>
          <pc:docMk/>
          <pc:sldMk cId="3740507963" sldId="274"/>
        </pc:sldMkLst>
        <pc:spChg chg="mod">
          <ac:chgData name="Zhegang Ma" userId="9b505f84-d449-47d3-b349-a3b1c6830652" providerId="ADAL" clId="{A074C01A-B9AB-4407-9F36-79F4B5AA452F}" dt="2026-07-22T14:47:18.464" v="5237" actId="6549"/>
          <ac:spMkLst>
            <pc:docMk/>
            <pc:sldMk cId="3740507963" sldId="274"/>
            <ac:spMk id="3" creationId="{2416D61A-0E65-624F-89C6-4D156FFF7A9C}"/>
          </ac:spMkLst>
        </pc:spChg>
      </pc:sldChg>
      <pc:sldChg chg="modSp mod">
        <pc:chgData name="Zhegang Ma" userId="9b505f84-d449-47d3-b349-a3b1c6830652" providerId="ADAL" clId="{A074C01A-B9AB-4407-9F36-79F4B5AA452F}" dt="2026-07-22T14:48:11.845" v="5291" actId="20577"/>
        <pc:sldMkLst>
          <pc:docMk/>
          <pc:sldMk cId="2783401923" sldId="310"/>
        </pc:sldMkLst>
        <pc:graphicFrameChg chg="modGraphic">
          <ac:chgData name="Zhegang Ma" userId="9b505f84-d449-47d3-b349-a3b1c6830652" providerId="ADAL" clId="{A074C01A-B9AB-4407-9F36-79F4B5AA452F}" dt="2026-07-22T14:48:11.845" v="5291" actId="20577"/>
          <ac:graphicFrameMkLst>
            <pc:docMk/>
            <pc:sldMk cId="2783401923" sldId="310"/>
            <ac:graphicFrameMk id="7" creationId="{65B7ACA4-A071-0261-4F02-CA357136F7D1}"/>
          </ac:graphicFrameMkLst>
        </pc:graphicFrameChg>
      </pc:sldChg>
      <pc:sldChg chg="modSp mod">
        <pc:chgData name="Zhegang Ma" userId="9b505f84-d449-47d3-b349-a3b1c6830652" providerId="ADAL" clId="{A074C01A-B9AB-4407-9F36-79F4B5AA452F}" dt="2026-07-21T06:18:13.394" v="4790" actId="6549"/>
        <pc:sldMkLst>
          <pc:docMk/>
          <pc:sldMk cId="2028300386" sldId="311"/>
        </pc:sldMkLst>
        <pc:spChg chg="mod">
          <ac:chgData name="Zhegang Ma" userId="9b505f84-d449-47d3-b349-a3b1c6830652" providerId="ADAL" clId="{A074C01A-B9AB-4407-9F36-79F4B5AA452F}" dt="2026-07-21T06:18:13.394" v="4790" actId="6549"/>
          <ac:spMkLst>
            <pc:docMk/>
            <pc:sldMk cId="2028300386" sldId="311"/>
            <ac:spMk id="3" creationId="{266B0BE0-9449-B519-1CB0-8A4ED3FB357A}"/>
          </ac:spMkLst>
        </pc:spChg>
      </pc:sldChg>
      <pc:sldChg chg="addSp delSp modSp mod">
        <pc:chgData name="Zhegang Ma" userId="9b505f84-d449-47d3-b349-a3b1c6830652" providerId="ADAL" clId="{A074C01A-B9AB-4407-9F36-79F4B5AA452F}" dt="2026-07-22T01:16:11.155" v="5109"/>
        <pc:sldMkLst>
          <pc:docMk/>
          <pc:sldMk cId="2874590765" sldId="313"/>
        </pc:sldMkLst>
        <pc:spChg chg="mod">
          <ac:chgData name="Zhegang Ma" userId="9b505f84-d449-47d3-b349-a3b1c6830652" providerId="ADAL" clId="{A074C01A-B9AB-4407-9F36-79F4B5AA452F}" dt="2026-07-22T01:16:11.155" v="5109"/>
          <ac:spMkLst>
            <pc:docMk/>
            <pc:sldMk cId="2874590765" sldId="313"/>
            <ac:spMk id="2" creationId="{F5A74997-95D6-573B-4B47-CA31645AE3BD}"/>
          </ac:spMkLst>
        </pc:spChg>
        <pc:spChg chg="mod">
          <ac:chgData name="Zhegang Ma" userId="9b505f84-d449-47d3-b349-a3b1c6830652" providerId="ADAL" clId="{A074C01A-B9AB-4407-9F36-79F4B5AA452F}" dt="2026-07-21T06:20:13.541" v="4832" actId="6549"/>
          <ac:spMkLst>
            <pc:docMk/>
            <pc:sldMk cId="2874590765" sldId="313"/>
            <ac:spMk id="3" creationId="{AE0E5D02-EDBD-A9D7-A15C-23C6922A2956}"/>
          </ac:spMkLst>
        </pc:spChg>
        <pc:spChg chg="add del">
          <ac:chgData name="Zhegang Ma" userId="9b505f84-d449-47d3-b349-a3b1c6830652" providerId="ADAL" clId="{A074C01A-B9AB-4407-9F36-79F4B5AA452F}" dt="2026-07-22T01:15:56.735" v="5108" actId="22"/>
          <ac:spMkLst>
            <pc:docMk/>
            <pc:sldMk cId="2874590765" sldId="313"/>
            <ac:spMk id="6" creationId="{4DC6115D-93AE-C236-0871-D2FEB8472780}"/>
          </ac:spMkLst>
        </pc:spChg>
      </pc:sldChg>
      <pc:sldChg chg="del">
        <pc:chgData name="Zhegang Ma" userId="9b505f84-d449-47d3-b349-a3b1c6830652" providerId="ADAL" clId="{A074C01A-B9AB-4407-9F36-79F4B5AA452F}" dt="2026-07-21T04:42:59.107" v="1540" actId="2696"/>
        <pc:sldMkLst>
          <pc:docMk/>
          <pc:sldMk cId="1593555186" sldId="314"/>
        </pc:sldMkLst>
      </pc:sldChg>
      <pc:sldChg chg="modSp mod">
        <pc:chgData name="Zhegang Ma" userId="9b505f84-d449-47d3-b349-a3b1c6830652" providerId="ADAL" clId="{A074C01A-B9AB-4407-9F36-79F4B5AA452F}" dt="2026-07-22T14:53:03.356" v="5399" actId="6549"/>
        <pc:sldMkLst>
          <pc:docMk/>
          <pc:sldMk cId="1502499929" sldId="315"/>
        </pc:sldMkLst>
        <pc:spChg chg="mod">
          <ac:chgData name="Zhegang Ma" userId="9b505f84-d449-47d3-b349-a3b1c6830652" providerId="ADAL" clId="{A074C01A-B9AB-4407-9F36-79F4B5AA452F}" dt="2026-07-22T14:52:25.243" v="5363" actId="6549"/>
          <ac:spMkLst>
            <pc:docMk/>
            <pc:sldMk cId="1502499929" sldId="315"/>
            <ac:spMk id="2" creationId="{FA8BF86D-97F2-6E0F-59A4-EF5EE40CA419}"/>
          </ac:spMkLst>
        </pc:spChg>
        <pc:spChg chg="mod">
          <ac:chgData name="Zhegang Ma" userId="9b505f84-d449-47d3-b349-a3b1c6830652" providerId="ADAL" clId="{A074C01A-B9AB-4407-9F36-79F4B5AA452F}" dt="2026-07-22T14:53:03.356" v="5399" actId="6549"/>
          <ac:spMkLst>
            <pc:docMk/>
            <pc:sldMk cId="1502499929" sldId="315"/>
            <ac:spMk id="3" creationId="{82649A89-5007-FB7D-DAB3-672EECFD523B}"/>
          </ac:spMkLst>
        </pc:spChg>
      </pc:sldChg>
      <pc:sldChg chg="modSp mod">
        <pc:chgData name="Zhegang Ma" userId="9b505f84-d449-47d3-b349-a3b1c6830652" providerId="ADAL" clId="{A074C01A-B9AB-4407-9F36-79F4B5AA452F}" dt="2026-07-21T03:39:54.294" v="1097" actId="6549"/>
        <pc:sldMkLst>
          <pc:docMk/>
          <pc:sldMk cId="4265264004" sldId="318"/>
        </pc:sldMkLst>
        <pc:spChg chg="mod">
          <ac:chgData name="Zhegang Ma" userId="9b505f84-d449-47d3-b349-a3b1c6830652" providerId="ADAL" clId="{A074C01A-B9AB-4407-9F36-79F4B5AA452F}" dt="2026-07-21T03:39:54.294" v="1097" actId="6549"/>
          <ac:spMkLst>
            <pc:docMk/>
            <pc:sldMk cId="4265264004" sldId="318"/>
            <ac:spMk id="3" creationId="{77298CD0-6200-2135-F95D-63EAD334117D}"/>
          </ac:spMkLst>
        </pc:spChg>
      </pc:sldChg>
      <pc:sldChg chg="del">
        <pc:chgData name="Zhegang Ma" userId="9b505f84-d449-47d3-b349-a3b1c6830652" providerId="ADAL" clId="{A074C01A-B9AB-4407-9F36-79F4B5AA452F}" dt="2026-07-21T03:27:54.291" v="968" actId="2696"/>
        <pc:sldMkLst>
          <pc:docMk/>
          <pc:sldMk cId="3862538445" sldId="319"/>
        </pc:sldMkLst>
      </pc:sldChg>
      <pc:sldChg chg="modSp mod">
        <pc:chgData name="Zhegang Ma" userId="9b505f84-d449-47d3-b349-a3b1c6830652" providerId="ADAL" clId="{A074C01A-B9AB-4407-9F36-79F4B5AA452F}" dt="2026-07-22T01:15:30.883" v="5106" actId="20577"/>
        <pc:sldMkLst>
          <pc:docMk/>
          <pc:sldMk cId="232619519" sldId="320"/>
        </pc:sldMkLst>
        <pc:spChg chg="mod">
          <ac:chgData name="Zhegang Ma" userId="9b505f84-d449-47d3-b349-a3b1c6830652" providerId="ADAL" clId="{A074C01A-B9AB-4407-9F36-79F4B5AA452F}" dt="2026-07-22T01:15:30.883" v="5106" actId="20577"/>
          <ac:spMkLst>
            <pc:docMk/>
            <pc:sldMk cId="232619519" sldId="320"/>
            <ac:spMk id="3" creationId="{A8BA0065-D4A9-CEDC-E446-DEC1AC87A969}"/>
          </ac:spMkLst>
        </pc:spChg>
        <pc:graphicFrameChg chg="mod modGraphic">
          <ac:chgData name="Zhegang Ma" userId="9b505f84-d449-47d3-b349-a3b1c6830652" providerId="ADAL" clId="{A074C01A-B9AB-4407-9F36-79F4B5AA452F}" dt="2026-07-22T01:15:07.145" v="5092" actId="14100"/>
          <ac:graphicFrameMkLst>
            <pc:docMk/>
            <pc:sldMk cId="232619519" sldId="320"/>
            <ac:graphicFrameMk id="5" creationId="{8AC5EB29-5177-C9B2-5856-6FA75A330810}"/>
          </ac:graphicFrameMkLst>
        </pc:graphicFrameChg>
      </pc:sldChg>
      <pc:sldChg chg="del">
        <pc:chgData name="Zhegang Ma" userId="9b505f84-d449-47d3-b349-a3b1c6830652" providerId="ADAL" clId="{A074C01A-B9AB-4407-9F36-79F4B5AA452F}" dt="2026-07-21T04:43:05.907" v="1541" actId="2696"/>
        <pc:sldMkLst>
          <pc:docMk/>
          <pc:sldMk cId="2298573608" sldId="322"/>
        </pc:sldMkLst>
      </pc:sldChg>
      <pc:sldChg chg="del">
        <pc:chgData name="Zhegang Ma" userId="9b505f84-d449-47d3-b349-a3b1c6830652" providerId="ADAL" clId="{A074C01A-B9AB-4407-9F36-79F4B5AA452F}" dt="2026-07-21T04:43:13.897" v="1542" actId="2696"/>
        <pc:sldMkLst>
          <pc:docMk/>
          <pc:sldMk cId="3059931398" sldId="323"/>
        </pc:sldMkLst>
      </pc:sldChg>
      <pc:sldChg chg="del">
        <pc:chgData name="Zhegang Ma" userId="9b505f84-d449-47d3-b349-a3b1c6830652" providerId="ADAL" clId="{A074C01A-B9AB-4407-9F36-79F4B5AA452F}" dt="2026-07-21T04:43:29.394" v="1543" actId="2696"/>
        <pc:sldMkLst>
          <pc:docMk/>
          <pc:sldMk cId="2128188332" sldId="324"/>
        </pc:sldMkLst>
      </pc:sldChg>
      <pc:sldChg chg="del">
        <pc:chgData name="Zhegang Ma" userId="9b505f84-d449-47d3-b349-a3b1c6830652" providerId="ADAL" clId="{A074C01A-B9AB-4407-9F36-79F4B5AA452F}" dt="2026-07-21T05:04:39.538" v="2277" actId="2696"/>
        <pc:sldMkLst>
          <pc:docMk/>
          <pc:sldMk cId="166521271" sldId="325"/>
        </pc:sldMkLst>
      </pc:sldChg>
      <pc:sldChg chg="modSp mod ord modNotesTx">
        <pc:chgData name="Zhegang Ma" userId="9b505f84-d449-47d3-b349-a3b1c6830652" providerId="ADAL" clId="{A074C01A-B9AB-4407-9F36-79F4B5AA452F}" dt="2026-07-22T01:16:21.501" v="5110"/>
        <pc:sldMkLst>
          <pc:docMk/>
          <pc:sldMk cId="2664671406" sldId="326"/>
        </pc:sldMkLst>
        <pc:spChg chg="mod">
          <ac:chgData name="Zhegang Ma" userId="9b505f84-d449-47d3-b349-a3b1c6830652" providerId="ADAL" clId="{A074C01A-B9AB-4407-9F36-79F4B5AA452F}" dt="2026-07-22T01:16:21.501" v="5110"/>
          <ac:spMkLst>
            <pc:docMk/>
            <pc:sldMk cId="2664671406" sldId="326"/>
            <ac:spMk id="2" creationId="{935F0C33-70B6-CB86-1612-445635B90631}"/>
          </ac:spMkLst>
        </pc:spChg>
        <pc:spChg chg="mod">
          <ac:chgData name="Zhegang Ma" userId="9b505f84-d449-47d3-b349-a3b1c6830652" providerId="ADAL" clId="{A074C01A-B9AB-4407-9F36-79F4B5AA452F}" dt="2026-07-21T06:21:57.470" v="4901" actId="20577"/>
          <ac:spMkLst>
            <pc:docMk/>
            <pc:sldMk cId="2664671406" sldId="326"/>
            <ac:spMk id="3" creationId="{6F2CF13B-D240-1B30-EE84-42D45FF36D2C}"/>
          </ac:spMkLst>
        </pc:spChg>
      </pc:sldChg>
      <pc:sldChg chg="modSp mod">
        <pc:chgData name="Zhegang Ma" userId="9b505f84-d449-47d3-b349-a3b1c6830652" providerId="ADAL" clId="{A074C01A-B9AB-4407-9F36-79F4B5AA452F}" dt="2026-07-22T14:54:19.115" v="5454" actId="6549"/>
        <pc:sldMkLst>
          <pc:docMk/>
          <pc:sldMk cId="2094654407" sldId="327"/>
        </pc:sldMkLst>
        <pc:spChg chg="mod">
          <ac:chgData name="Zhegang Ma" userId="9b505f84-d449-47d3-b349-a3b1c6830652" providerId="ADAL" clId="{A074C01A-B9AB-4407-9F36-79F4B5AA452F}" dt="2026-07-22T01:16:46.246" v="5117" actId="20577"/>
          <ac:spMkLst>
            <pc:docMk/>
            <pc:sldMk cId="2094654407" sldId="327"/>
            <ac:spMk id="2" creationId="{C3FE24C8-01BC-5D4B-3B70-13BBD5C6B78E}"/>
          </ac:spMkLst>
        </pc:spChg>
        <pc:spChg chg="mod">
          <ac:chgData name="Zhegang Ma" userId="9b505f84-d449-47d3-b349-a3b1c6830652" providerId="ADAL" clId="{A074C01A-B9AB-4407-9F36-79F4B5AA452F}" dt="2026-07-22T14:54:19.115" v="5454" actId="6549"/>
          <ac:spMkLst>
            <pc:docMk/>
            <pc:sldMk cId="2094654407" sldId="327"/>
            <ac:spMk id="3" creationId="{FE24BF20-8110-420F-9CFB-12284D06F74B}"/>
          </ac:spMkLst>
        </pc:spChg>
      </pc:sldChg>
      <pc:sldChg chg="modSp add mod ord modNotesTx">
        <pc:chgData name="Zhegang Ma" userId="9b505f84-d449-47d3-b349-a3b1c6830652" providerId="ADAL" clId="{A074C01A-B9AB-4407-9F36-79F4B5AA452F}" dt="2026-07-22T14:47:55.378" v="5273" actId="6549"/>
        <pc:sldMkLst>
          <pc:docMk/>
          <pc:sldMk cId="374580831" sldId="338"/>
        </pc:sldMkLst>
        <pc:spChg chg="mod">
          <ac:chgData name="Zhegang Ma" userId="9b505f84-d449-47d3-b349-a3b1c6830652" providerId="ADAL" clId="{A074C01A-B9AB-4407-9F36-79F4B5AA452F}" dt="2026-07-21T02:16:38.668" v="793" actId="20577"/>
          <ac:spMkLst>
            <pc:docMk/>
            <pc:sldMk cId="374580831" sldId="338"/>
            <ac:spMk id="2" creationId="{DFE83846-D984-327C-BF21-44C680E08655}"/>
          </ac:spMkLst>
        </pc:spChg>
        <pc:spChg chg="mod">
          <ac:chgData name="Zhegang Ma" userId="9b505f84-d449-47d3-b349-a3b1c6830652" providerId="ADAL" clId="{A074C01A-B9AB-4407-9F36-79F4B5AA452F}" dt="2026-07-22T14:47:55.378" v="5273" actId="6549"/>
          <ac:spMkLst>
            <pc:docMk/>
            <pc:sldMk cId="374580831" sldId="338"/>
            <ac:spMk id="3" creationId="{D4A552EC-CEF2-E85D-A9F7-DA5751115948}"/>
          </ac:spMkLst>
        </pc:spChg>
      </pc:sldChg>
      <pc:sldChg chg="delSp modSp add mod ord">
        <pc:chgData name="Zhegang Ma" userId="9b505f84-d449-47d3-b349-a3b1c6830652" providerId="ADAL" clId="{A074C01A-B9AB-4407-9F36-79F4B5AA452F}" dt="2026-07-22T14:52:10.285" v="5345" actId="6549"/>
        <pc:sldMkLst>
          <pc:docMk/>
          <pc:sldMk cId="3543329603" sldId="339"/>
        </pc:sldMkLst>
        <pc:spChg chg="mod">
          <ac:chgData name="Zhegang Ma" userId="9b505f84-d449-47d3-b349-a3b1c6830652" providerId="ADAL" clId="{A074C01A-B9AB-4407-9F36-79F4B5AA452F}" dt="2026-07-22T14:51:45.619" v="5309" actId="6549"/>
          <ac:spMkLst>
            <pc:docMk/>
            <pc:sldMk cId="3543329603" sldId="339"/>
            <ac:spMk id="2" creationId="{B02486D5-099B-CE04-086B-747F52F557C5}"/>
          </ac:spMkLst>
        </pc:spChg>
        <pc:spChg chg="mod">
          <ac:chgData name="Zhegang Ma" userId="9b505f84-d449-47d3-b349-a3b1c6830652" providerId="ADAL" clId="{A074C01A-B9AB-4407-9F36-79F4B5AA452F}" dt="2026-07-22T14:52:10.285" v="5345" actId="6549"/>
          <ac:spMkLst>
            <pc:docMk/>
            <pc:sldMk cId="3543329603" sldId="339"/>
            <ac:spMk id="3" creationId="{46341730-8F1B-CDA3-D729-C751DA3CFE88}"/>
          </ac:spMkLst>
        </pc:spChg>
        <pc:graphicFrameChg chg="del">
          <ac:chgData name="Zhegang Ma" userId="9b505f84-d449-47d3-b349-a3b1c6830652" providerId="ADAL" clId="{A074C01A-B9AB-4407-9F36-79F4B5AA452F}" dt="2026-07-21T05:06:12.162" v="2283" actId="478"/>
          <ac:graphicFrameMkLst>
            <pc:docMk/>
            <pc:sldMk cId="3543329603" sldId="339"/>
            <ac:graphicFrameMk id="5" creationId="{2E75E396-C3DA-42E0-7C33-01BDD9A0EEDF}"/>
          </ac:graphicFrameMkLst>
        </pc:graphicFrameChg>
      </pc:sldChg>
      <pc:sldChg chg="modSp add mod">
        <pc:chgData name="Zhegang Ma" userId="9b505f84-d449-47d3-b349-a3b1c6830652" providerId="ADAL" clId="{A074C01A-B9AB-4407-9F36-79F4B5AA452F}" dt="2026-07-22T14:55:26.740" v="5490" actId="6549"/>
        <pc:sldMkLst>
          <pc:docMk/>
          <pc:sldMk cId="2995112792" sldId="340"/>
        </pc:sldMkLst>
        <pc:spChg chg="mod">
          <ac:chgData name="Zhegang Ma" userId="9b505f84-d449-47d3-b349-a3b1c6830652" providerId="ADAL" clId="{A074C01A-B9AB-4407-9F36-79F4B5AA452F}" dt="2026-07-22T01:17:10.926" v="5119" actId="6549"/>
          <ac:spMkLst>
            <pc:docMk/>
            <pc:sldMk cId="2995112792" sldId="340"/>
            <ac:spMk id="2" creationId="{4B975BF1-8884-4164-C477-D8EBBF1C6DC7}"/>
          </ac:spMkLst>
        </pc:spChg>
        <pc:spChg chg="mod">
          <ac:chgData name="Zhegang Ma" userId="9b505f84-d449-47d3-b349-a3b1c6830652" providerId="ADAL" clId="{A074C01A-B9AB-4407-9F36-79F4B5AA452F}" dt="2026-07-22T14:55:26.740" v="5490" actId="6549"/>
          <ac:spMkLst>
            <pc:docMk/>
            <pc:sldMk cId="2995112792" sldId="340"/>
            <ac:spMk id="3" creationId="{29D531A9-9AB5-F3FE-B859-49C6B2093318}"/>
          </ac:spMkLst>
        </pc:spChg>
      </pc:sldChg>
      <pc:sldChg chg="addSp modSp add mod">
        <pc:chgData name="Zhegang Ma" userId="9b505f84-d449-47d3-b349-a3b1c6830652" providerId="ADAL" clId="{A074C01A-B9AB-4407-9F36-79F4B5AA452F}" dt="2026-07-22T01:17:04.928" v="5118" actId="20577"/>
        <pc:sldMkLst>
          <pc:docMk/>
          <pc:sldMk cId="3261309450" sldId="341"/>
        </pc:sldMkLst>
        <pc:spChg chg="mod">
          <ac:chgData name="Zhegang Ma" userId="9b505f84-d449-47d3-b349-a3b1c6830652" providerId="ADAL" clId="{A074C01A-B9AB-4407-9F36-79F4B5AA452F}" dt="2026-07-22T01:17:04.928" v="5118" actId="20577"/>
          <ac:spMkLst>
            <pc:docMk/>
            <pc:sldMk cId="3261309450" sldId="341"/>
            <ac:spMk id="2" creationId="{E8C9B4E1-EF96-B795-9935-85565594B473}"/>
          </ac:spMkLst>
        </pc:spChg>
        <pc:spChg chg="mod">
          <ac:chgData name="Zhegang Ma" userId="9b505f84-d449-47d3-b349-a3b1c6830652" providerId="ADAL" clId="{A074C01A-B9AB-4407-9F36-79F4B5AA452F}" dt="2026-07-21T06:26:45.317" v="5069" actId="6549"/>
          <ac:spMkLst>
            <pc:docMk/>
            <pc:sldMk cId="3261309450" sldId="341"/>
            <ac:spMk id="3" creationId="{B737A889-1BE0-2870-2B84-590F94E39C8D}"/>
          </ac:spMkLst>
        </pc:spChg>
        <pc:graphicFrameChg chg="add mod">
          <ac:chgData name="Zhegang Ma" userId="9b505f84-d449-47d3-b349-a3b1c6830652" providerId="ADAL" clId="{A074C01A-B9AB-4407-9F36-79F4B5AA452F}" dt="2026-07-21T06:03:42.899" v="4544" actId="14100"/>
          <ac:graphicFrameMkLst>
            <pc:docMk/>
            <pc:sldMk cId="3261309450" sldId="341"/>
            <ac:graphicFrameMk id="5" creationId="{00000000-0008-0000-0300-000003000000}"/>
          </ac:graphicFrameMkLst>
        </pc:graphicFrameChg>
        <pc:graphicFrameChg chg="add mod modGraphic">
          <ac:chgData name="Zhegang Ma" userId="9b505f84-d449-47d3-b349-a3b1c6830652" providerId="ADAL" clId="{A074C01A-B9AB-4407-9F36-79F4B5AA452F}" dt="2026-07-21T06:07:50.862" v="4572" actId="12385"/>
          <ac:graphicFrameMkLst>
            <pc:docMk/>
            <pc:sldMk cId="3261309450" sldId="341"/>
            <ac:graphicFrameMk id="6" creationId="{F2820E50-4FBE-D6E9-49A7-C4791C27EB8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AZ\Documents\INL%20Tasks\410165%20CCF%20Report%20Insight\CCFParamEstimations2020\CCF%20Insights%202020.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3285214348208"/>
          <c:y val="7.8703703703703706E-2"/>
          <c:w val="0.86901159230096225"/>
          <c:h val="0.78311752697579473"/>
        </c:manualLayout>
      </c:layout>
      <c:barChart>
        <c:barDir val="col"/>
        <c:grouping val="clustered"/>
        <c:varyColors val="0"/>
        <c:ser>
          <c:idx val="1"/>
          <c:order val="1"/>
          <c:tx>
            <c:strRef>
              <c:f>'2020 Insights'!$A$22</c:f>
              <c:strCache>
                <c:ptCount val="1"/>
                <c:pt idx="0">
                  <c:v>All CCF Events</c:v>
                </c:pt>
              </c:strCache>
            </c:strRef>
          </c:tx>
          <c:spPr>
            <a:solidFill>
              <a:schemeClr val="accent2"/>
            </a:solidFill>
            <a:ln>
              <a:solidFill>
                <a:srgbClr val="C00000"/>
              </a:solidFill>
            </a:ln>
            <a:effectLst/>
          </c:spPr>
          <c:invertIfNegative val="0"/>
          <c:trendline>
            <c:spPr>
              <a:ln w="19050" cap="rnd">
                <a:solidFill>
                  <a:schemeClr val="tx1"/>
                </a:solidFill>
                <a:prstDash val="sysDot"/>
              </a:ln>
              <a:effectLst/>
            </c:spPr>
            <c:trendlineType val="log"/>
            <c:dispRSqr val="0"/>
            <c:dispEq val="0"/>
          </c:trendline>
          <c:cat>
            <c:numRef>
              <c:f>'2020 Insights'!$B$21:$AC$21</c:f>
              <c:numCache>
                <c:formatCode>General</c:formatCode>
                <c:ptCount val="2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numCache>
            </c:numRef>
          </c:cat>
          <c:val>
            <c:numRef>
              <c:f>'2020 Insights'!$B$22:$AC$22</c:f>
              <c:numCache>
                <c:formatCode>General</c:formatCode>
                <c:ptCount val="24"/>
                <c:pt idx="0">
                  <c:v>38</c:v>
                </c:pt>
                <c:pt idx="1">
                  <c:v>39</c:v>
                </c:pt>
                <c:pt idx="2">
                  <c:v>39</c:v>
                </c:pt>
                <c:pt idx="3">
                  <c:v>26</c:v>
                </c:pt>
                <c:pt idx="4">
                  <c:v>22</c:v>
                </c:pt>
                <c:pt idx="5">
                  <c:v>23</c:v>
                </c:pt>
                <c:pt idx="6">
                  <c:v>14</c:v>
                </c:pt>
                <c:pt idx="7">
                  <c:v>18</c:v>
                </c:pt>
                <c:pt idx="8">
                  <c:v>21</c:v>
                </c:pt>
                <c:pt idx="9">
                  <c:v>30</c:v>
                </c:pt>
                <c:pt idx="10">
                  <c:v>17</c:v>
                </c:pt>
                <c:pt idx="11">
                  <c:v>20</c:v>
                </c:pt>
                <c:pt idx="12">
                  <c:v>10</c:v>
                </c:pt>
                <c:pt idx="13">
                  <c:v>16</c:v>
                </c:pt>
                <c:pt idx="14">
                  <c:v>15</c:v>
                </c:pt>
                <c:pt idx="15">
                  <c:v>13</c:v>
                </c:pt>
                <c:pt idx="16">
                  <c:v>4</c:v>
                </c:pt>
                <c:pt idx="17">
                  <c:v>9</c:v>
                </c:pt>
                <c:pt idx="18">
                  <c:v>12</c:v>
                </c:pt>
                <c:pt idx="19">
                  <c:v>6</c:v>
                </c:pt>
                <c:pt idx="20">
                  <c:v>4</c:v>
                </c:pt>
                <c:pt idx="21">
                  <c:v>4</c:v>
                </c:pt>
                <c:pt idx="22">
                  <c:v>3</c:v>
                </c:pt>
                <c:pt idx="23">
                  <c:v>2</c:v>
                </c:pt>
              </c:numCache>
            </c:numRef>
          </c:val>
          <c:extLst>
            <c:ext xmlns:c16="http://schemas.microsoft.com/office/drawing/2014/chart" uri="{C3380CC4-5D6E-409C-BE32-E72D297353CC}">
              <c16:uniqueId val="{00000001-3AAD-4184-BFD8-F86683B27774}"/>
            </c:ext>
          </c:extLst>
        </c:ser>
        <c:dLbls>
          <c:showLegendKey val="0"/>
          <c:showVal val="0"/>
          <c:showCatName val="0"/>
          <c:showSerName val="0"/>
          <c:showPercent val="0"/>
          <c:showBubbleSize val="0"/>
        </c:dLbls>
        <c:gapWidth val="219"/>
        <c:overlap val="-27"/>
        <c:axId val="502241728"/>
        <c:axId val="502244080"/>
        <c:extLst>
          <c:ext xmlns:c15="http://schemas.microsoft.com/office/drawing/2012/chart" uri="{02D57815-91ED-43cb-92C2-25804820EDAC}">
            <c15:filteredBarSeries>
              <c15:ser>
                <c:idx val="0"/>
                <c:order val="0"/>
                <c:tx>
                  <c:strRef>
                    <c:extLst>
                      <c:ext uri="{02D57815-91ED-43cb-92C2-25804820EDAC}">
                        <c15:formulaRef>
                          <c15:sqref>'2020 Insights'!$A$21</c15:sqref>
                        </c15:formulaRef>
                      </c:ext>
                    </c:extLst>
                    <c:strCache>
                      <c:ptCount val="1"/>
                      <c:pt idx="0">
                        <c:v>Year</c:v>
                      </c:pt>
                    </c:strCache>
                  </c:strRef>
                </c:tx>
                <c:spPr>
                  <a:solidFill>
                    <a:schemeClr val="accent1"/>
                  </a:solidFill>
                  <a:ln>
                    <a:noFill/>
                  </a:ln>
                  <a:effectLst/>
                </c:spPr>
                <c:invertIfNegative val="0"/>
                <c:cat>
                  <c:numRef>
                    <c:extLst>
                      <c:ext uri="{02D57815-91ED-43cb-92C2-25804820EDAC}">
                        <c15:formulaRef>
                          <c15:sqref>'2020 Insights'!$B$21:$AC$21</c15:sqref>
                        </c15:formulaRef>
                      </c:ext>
                    </c:extLst>
                    <c:numCache>
                      <c:formatCode>General</c:formatCode>
                      <c:ptCount val="2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numCache>
                  </c:numRef>
                </c:cat>
                <c:val>
                  <c:numRef>
                    <c:extLst>
                      <c:ext uri="{02D57815-91ED-43cb-92C2-25804820EDAC}">
                        <c15:formulaRef>
                          <c15:sqref>'2020 Insights'!$B$21:$AC$21</c15:sqref>
                        </c15:formulaRef>
                      </c:ext>
                    </c:extLst>
                    <c:numCache>
                      <c:formatCode>General</c:formatCode>
                      <c:ptCount val="2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numCache>
                  </c:numRef>
                </c:val>
                <c:extLst>
                  <c:ext xmlns:c16="http://schemas.microsoft.com/office/drawing/2014/chart" uri="{C3380CC4-5D6E-409C-BE32-E72D297353CC}">
                    <c16:uniqueId val="{00000002-3AAD-4184-BFD8-F86683B27774}"/>
                  </c:ext>
                </c:extLst>
              </c15:ser>
            </c15:filteredBarSeries>
          </c:ext>
        </c:extLst>
      </c:barChart>
      <c:catAx>
        <c:axId val="50224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02244080"/>
        <c:crosses val="autoZero"/>
        <c:auto val="1"/>
        <c:lblAlgn val="ctr"/>
        <c:lblOffset val="100"/>
        <c:noMultiLvlLbl val="0"/>
      </c:catAx>
      <c:valAx>
        <c:axId val="5022440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900" b="1"/>
                  <a:t>Numner of All CCF Eevnts</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02241728"/>
        <c:crosses val="autoZero"/>
        <c:crossBetween val="between"/>
      </c:valAx>
      <c:spPr>
        <a:noFill/>
        <a:ln>
          <a:solidFill>
            <a:schemeClr val="bg1">
              <a:lumMod val="75000"/>
            </a:schemeClr>
          </a:solid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C218E1-A2AC-4602-96FE-89EADFF96D22}"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B4C33108-15D0-4D97-9425-1B08CF8EBBD7}">
      <dgm:prSet phldrT="[Text]" custT="1"/>
      <dgm:spPr/>
      <dgm:t>
        <a:bodyPr/>
        <a:lstStyle/>
        <a:p>
          <a:pPr algn="l"/>
          <a:r>
            <a:rPr lang="en-US" sz="1400" b="1" dirty="0"/>
            <a:t>WASH-1400, </a:t>
          </a:r>
          <a:r>
            <a:rPr lang="en-US" sz="1400" i="1" dirty="0"/>
            <a:t>Reactor Safety Study, </a:t>
          </a:r>
          <a:r>
            <a:rPr lang="en-US" sz="1400" b="1" dirty="0"/>
            <a:t>1975</a:t>
          </a:r>
          <a:endParaRPr lang="en-US" sz="1400" dirty="0"/>
        </a:p>
      </dgm:t>
    </dgm:pt>
    <dgm:pt modelId="{58602BAF-09B9-4A36-B327-1CA45D8366FA}" type="parTrans" cxnId="{299C057D-1DC0-4EF9-A9B7-92F648ABD1EA}">
      <dgm:prSet/>
      <dgm:spPr/>
      <dgm:t>
        <a:bodyPr/>
        <a:lstStyle/>
        <a:p>
          <a:endParaRPr lang="en-US"/>
        </a:p>
      </dgm:t>
    </dgm:pt>
    <dgm:pt modelId="{891510C7-B7F8-4B9A-955C-1231BCC3D9DC}" type="sibTrans" cxnId="{299C057D-1DC0-4EF9-A9B7-92F648ABD1EA}">
      <dgm:prSet/>
      <dgm:spPr/>
      <dgm:t>
        <a:bodyPr/>
        <a:lstStyle/>
        <a:p>
          <a:endParaRPr lang="en-US"/>
        </a:p>
      </dgm:t>
    </dgm:pt>
    <dgm:pt modelId="{E1594614-228C-403C-B7C6-9CC134F6CDBF}">
      <dgm:prSet phldrT="[Text]" custT="1"/>
      <dgm:spPr/>
      <dgm:t>
        <a:bodyPr/>
        <a:lstStyle/>
        <a:p>
          <a:pPr algn="l"/>
          <a:r>
            <a:rPr lang="en-US" sz="1400" b="1" dirty="0">
              <a:solidFill>
                <a:schemeClr val="tx1"/>
              </a:solidFill>
            </a:rPr>
            <a:t>NUREG/CR-2300, </a:t>
          </a:r>
          <a:r>
            <a:rPr lang="en-US" sz="1400" i="1" dirty="0"/>
            <a:t>PRA Procedures Guide</a:t>
          </a:r>
          <a:r>
            <a:rPr lang="en-US" sz="1400" dirty="0"/>
            <a:t>, </a:t>
          </a:r>
          <a:r>
            <a:rPr lang="en-US" sz="1400" b="1" i="1" dirty="0"/>
            <a:t>1983</a:t>
          </a:r>
          <a:r>
            <a:rPr lang="en-US" sz="1400" i="1" dirty="0"/>
            <a:t> </a:t>
          </a:r>
        </a:p>
        <a:p>
          <a:pPr algn="l"/>
          <a:r>
            <a:rPr lang="en-US" sz="1400" b="1" dirty="0">
              <a:solidFill>
                <a:schemeClr val="tx1"/>
              </a:solidFill>
            </a:rPr>
            <a:t>NUREG/CR-4780, </a:t>
          </a:r>
          <a:r>
            <a:rPr lang="en-US" sz="1400" i="1" dirty="0"/>
            <a:t>Procedures for Treating Common Cause Failures in Safety and Reliability Studies</a:t>
          </a:r>
          <a:r>
            <a:rPr lang="en-US" sz="1400" dirty="0"/>
            <a:t>, </a:t>
          </a:r>
          <a:r>
            <a:rPr lang="en-US" sz="1400" b="1" i="1" dirty="0"/>
            <a:t>1988</a:t>
          </a:r>
          <a:r>
            <a:rPr lang="en-US" sz="1400" i="1" dirty="0"/>
            <a:t> </a:t>
          </a:r>
        </a:p>
      </dgm:t>
    </dgm:pt>
    <dgm:pt modelId="{0BF5F3A7-DF6B-483F-956F-B2CAE5F986C5}" type="parTrans" cxnId="{EE2D15F6-3099-4E1C-89BF-D950E1CC4D61}">
      <dgm:prSet/>
      <dgm:spPr/>
      <dgm:t>
        <a:bodyPr/>
        <a:lstStyle/>
        <a:p>
          <a:endParaRPr lang="en-US"/>
        </a:p>
      </dgm:t>
    </dgm:pt>
    <dgm:pt modelId="{B2C2FAFE-25EA-406A-BF35-3557832571B4}" type="sibTrans" cxnId="{EE2D15F6-3099-4E1C-89BF-D950E1CC4D61}">
      <dgm:prSet/>
      <dgm:spPr/>
      <dgm:t>
        <a:bodyPr/>
        <a:lstStyle/>
        <a:p>
          <a:endParaRPr lang="en-US"/>
        </a:p>
      </dgm:t>
    </dgm:pt>
    <dgm:pt modelId="{5151C9AD-47A9-41EA-8DB5-FD1D909C2CD4}">
      <dgm:prSet phldrT="[Text]" custT="1"/>
      <dgm:spPr/>
      <dgm:t>
        <a:bodyPr/>
        <a:lstStyle/>
        <a:p>
          <a:pPr algn="l"/>
          <a:r>
            <a:rPr lang="en-US" sz="1400" b="1" dirty="0"/>
            <a:t>NUREG/CR-5485, </a:t>
          </a:r>
          <a:r>
            <a:rPr lang="en-US" sz="1400" i="1" dirty="0"/>
            <a:t>Guidelines on Modeling CCFs in PRA, </a:t>
          </a:r>
          <a:r>
            <a:rPr lang="en-US" sz="1400" b="1" i="1" dirty="0"/>
            <a:t>1998</a:t>
          </a:r>
        </a:p>
        <a:p>
          <a:pPr algn="l"/>
          <a:r>
            <a:rPr lang="en-US" sz="1400" b="1" dirty="0"/>
            <a:t>NUREG/CR-6268, </a:t>
          </a:r>
          <a:r>
            <a:rPr lang="en-US" sz="1400" i="1" dirty="0"/>
            <a:t>CCF Database and Analysis System, </a:t>
          </a:r>
          <a:r>
            <a:rPr lang="en-US" sz="1400" b="1" i="1" dirty="0"/>
            <a:t>1998</a:t>
          </a:r>
        </a:p>
      </dgm:t>
    </dgm:pt>
    <dgm:pt modelId="{C113CF0D-973B-4FA4-9F65-42D88AE3D4F6}" type="parTrans" cxnId="{F2839210-80A8-44AF-B8F7-B6513A73C9F5}">
      <dgm:prSet/>
      <dgm:spPr/>
      <dgm:t>
        <a:bodyPr/>
        <a:lstStyle/>
        <a:p>
          <a:endParaRPr lang="en-US"/>
        </a:p>
      </dgm:t>
    </dgm:pt>
    <dgm:pt modelId="{DB903A76-516F-4299-83D8-5021AD37DC27}" type="sibTrans" cxnId="{F2839210-80A8-44AF-B8F7-B6513A73C9F5}">
      <dgm:prSet/>
      <dgm:spPr/>
      <dgm:t>
        <a:bodyPr/>
        <a:lstStyle/>
        <a:p>
          <a:endParaRPr lang="en-US"/>
        </a:p>
      </dgm:t>
    </dgm:pt>
    <dgm:pt modelId="{20FD291E-491E-433E-9AAB-976BE33CCB42}">
      <dgm:prSet/>
      <dgm:spPr/>
      <dgm:t>
        <a:bodyPr/>
        <a:lstStyle/>
        <a:p>
          <a:r>
            <a:rPr lang="en-US" altLang="en-US" b="1" dirty="0">
              <a:solidFill>
                <a:schemeClr val="tx1"/>
              </a:solidFill>
            </a:rPr>
            <a:t>INL/EXT-21-43723,</a:t>
          </a:r>
          <a:r>
            <a:rPr lang="en-US" altLang="en-US" b="1" dirty="0">
              <a:solidFill>
                <a:srgbClr val="FF0000"/>
              </a:solidFill>
            </a:rPr>
            <a:t> </a:t>
          </a:r>
          <a:r>
            <a:rPr lang="en-US" i="1" dirty="0"/>
            <a:t>Generic and Causal CCF Priors, </a:t>
          </a:r>
          <a:r>
            <a:rPr lang="en-US" b="1" i="0" dirty="0"/>
            <a:t>2017</a:t>
          </a:r>
        </a:p>
        <a:p>
          <a:r>
            <a:rPr lang="en-US" altLang="en-US" b="1" dirty="0">
              <a:solidFill>
                <a:schemeClr val="tx1"/>
              </a:solidFill>
            </a:rPr>
            <a:t>NUREG-2225,  </a:t>
          </a:r>
          <a:r>
            <a:rPr lang="en-US" altLang="en-US" b="0" i="1" dirty="0">
              <a:solidFill>
                <a:schemeClr val="tx1"/>
              </a:solidFill>
            </a:rPr>
            <a:t>CCF in SDP, </a:t>
          </a:r>
          <a:r>
            <a:rPr lang="en-US" altLang="en-US" b="1" dirty="0">
              <a:solidFill>
                <a:schemeClr val="tx1"/>
              </a:solidFill>
            </a:rPr>
            <a:t>2018</a:t>
          </a:r>
          <a:endParaRPr lang="en-US" b="1" i="0" dirty="0"/>
        </a:p>
      </dgm:t>
    </dgm:pt>
    <dgm:pt modelId="{4B4E27E1-C85E-4C4D-9C35-C7171685226E}" type="parTrans" cxnId="{9E34311E-C122-4BFF-93B1-8FCF4A10CE7F}">
      <dgm:prSet/>
      <dgm:spPr/>
      <dgm:t>
        <a:bodyPr/>
        <a:lstStyle/>
        <a:p>
          <a:endParaRPr lang="en-US"/>
        </a:p>
      </dgm:t>
    </dgm:pt>
    <dgm:pt modelId="{F8035FA2-2CAC-4580-A0B2-D902A26F60CF}" type="sibTrans" cxnId="{9E34311E-C122-4BFF-93B1-8FCF4A10CE7F}">
      <dgm:prSet/>
      <dgm:spPr/>
      <dgm:t>
        <a:bodyPr/>
        <a:lstStyle/>
        <a:p>
          <a:endParaRPr lang="en-US"/>
        </a:p>
      </dgm:t>
    </dgm:pt>
    <dgm:pt modelId="{A3B4009A-D74C-44CB-AFDE-390E9746BD2A}">
      <dgm:prSet/>
      <dgm:spPr/>
      <dgm:t>
        <a:bodyPr/>
        <a:lstStyle/>
        <a:p>
          <a:r>
            <a:rPr lang="en-US" b="1" dirty="0"/>
            <a:t>INL/EXT-21-62940, </a:t>
          </a:r>
          <a:r>
            <a:rPr lang="en-US" b="0" i="1" dirty="0"/>
            <a:t>CCF Parameter 2020 Update</a:t>
          </a:r>
          <a:r>
            <a:rPr lang="en-US" b="1" dirty="0"/>
            <a:t>, 2022</a:t>
          </a:r>
        </a:p>
        <a:p>
          <a:r>
            <a:rPr lang="en-US" b="1" dirty="0"/>
            <a:t>INL/RPT-23-72728, </a:t>
          </a:r>
          <a:r>
            <a:rPr lang="en-US" b="0" dirty="0"/>
            <a:t>Causal </a:t>
          </a:r>
          <a:r>
            <a:rPr lang="en-US" b="0" i="1" dirty="0"/>
            <a:t>CCF Parameter 2020</a:t>
          </a:r>
          <a:r>
            <a:rPr lang="en-US" b="1" dirty="0"/>
            <a:t>, 2023</a:t>
          </a:r>
          <a:endParaRPr lang="en-US" b="1" i="0" dirty="0"/>
        </a:p>
      </dgm:t>
    </dgm:pt>
    <dgm:pt modelId="{DA718E39-8E7F-4164-AD1D-7FD82EA61775}" type="parTrans" cxnId="{F178DDE7-8A1B-4799-814D-DDD35E49BBD5}">
      <dgm:prSet/>
      <dgm:spPr/>
      <dgm:t>
        <a:bodyPr/>
        <a:lstStyle/>
        <a:p>
          <a:endParaRPr lang="en-US"/>
        </a:p>
      </dgm:t>
    </dgm:pt>
    <dgm:pt modelId="{68C808B3-895F-49B2-80C0-FB5AA9FF6EEE}" type="sibTrans" cxnId="{F178DDE7-8A1B-4799-814D-DDD35E49BBD5}">
      <dgm:prSet/>
      <dgm:spPr/>
      <dgm:t>
        <a:bodyPr/>
        <a:lstStyle/>
        <a:p>
          <a:endParaRPr lang="en-US"/>
        </a:p>
      </dgm:t>
    </dgm:pt>
    <dgm:pt modelId="{0020DB9F-3194-4E0F-804F-A8DF038DEF2F}">
      <dgm:prSet phldrT="[Text]" custT="1"/>
      <dgm:spPr/>
      <dgm:t>
        <a:bodyPr/>
        <a:lstStyle/>
        <a:p>
          <a:r>
            <a:rPr lang="en-US" altLang="en-US" sz="1400" b="1" i="0" dirty="0"/>
            <a:t>INL/EXT-21-65527</a:t>
          </a:r>
          <a:r>
            <a:rPr lang="en-US" altLang="en-US" sz="1400" i="1" dirty="0"/>
            <a:t>, Component-Specific CCF Priors</a:t>
          </a:r>
          <a:r>
            <a:rPr lang="en-US" altLang="en-US" sz="1400" b="1" i="0" dirty="0"/>
            <a:t>, 2023</a:t>
          </a:r>
          <a:endParaRPr lang="en-US" sz="1400" b="1" i="0" dirty="0"/>
        </a:p>
      </dgm:t>
    </dgm:pt>
    <dgm:pt modelId="{160FCBBD-5030-42B7-904A-57E175D970DD}" type="parTrans" cxnId="{0CE2E776-EB7E-412C-8CFF-1F25C428349D}">
      <dgm:prSet/>
      <dgm:spPr/>
      <dgm:t>
        <a:bodyPr/>
        <a:lstStyle/>
        <a:p>
          <a:endParaRPr lang="en-US"/>
        </a:p>
      </dgm:t>
    </dgm:pt>
    <dgm:pt modelId="{85619965-48DD-4C6F-BAEF-58C6FF6873DA}" type="sibTrans" cxnId="{0CE2E776-EB7E-412C-8CFF-1F25C428349D}">
      <dgm:prSet/>
      <dgm:spPr/>
      <dgm:t>
        <a:bodyPr/>
        <a:lstStyle/>
        <a:p>
          <a:endParaRPr lang="en-US"/>
        </a:p>
      </dgm:t>
    </dgm:pt>
    <dgm:pt modelId="{FA333C6A-8369-4976-9ADF-BEBB673F433C}">
      <dgm:prSet custT="1"/>
      <dgm:spPr/>
      <dgm:t>
        <a:bodyPr/>
        <a:lstStyle/>
        <a:p>
          <a:pPr algn="l"/>
          <a:r>
            <a:rPr lang="en-US" sz="1400" b="1" dirty="0"/>
            <a:t>NUREG/CR-5497, </a:t>
          </a:r>
          <a:r>
            <a:rPr lang="en-US" sz="1400" i="1" dirty="0"/>
            <a:t>CCF Parameter Estimations, </a:t>
          </a:r>
          <a:r>
            <a:rPr lang="en-US" sz="1400" b="1" i="1" dirty="0"/>
            <a:t>1998</a:t>
          </a:r>
        </a:p>
        <a:p>
          <a:pPr algn="l"/>
          <a:r>
            <a:rPr lang="en-US" sz="1400" b="1" dirty="0"/>
            <a:t>2003 Update, 2006</a:t>
          </a:r>
        </a:p>
        <a:p>
          <a:pPr algn="l"/>
          <a:r>
            <a:rPr lang="en-US" sz="1400" b="1" dirty="0"/>
            <a:t>2010 Update, 2012</a:t>
          </a:r>
          <a:endParaRPr lang="en-US" sz="1400" b="1" i="1" dirty="0"/>
        </a:p>
        <a:p>
          <a:pPr algn="l"/>
          <a:r>
            <a:rPr lang="en-US" sz="1400" b="1" dirty="0"/>
            <a:t>2015 Update, 2016</a:t>
          </a:r>
          <a:endParaRPr lang="en-US" sz="1400" b="1" i="1" dirty="0"/>
        </a:p>
      </dgm:t>
    </dgm:pt>
    <dgm:pt modelId="{42557488-58F0-4874-83CF-8AEF51BFEC5F}" type="parTrans" cxnId="{5882E66A-2AEF-405B-B097-6A97789A7BED}">
      <dgm:prSet/>
      <dgm:spPr/>
      <dgm:t>
        <a:bodyPr/>
        <a:lstStyle/>
        <a:p>
          <a:endParaRPr lang="en-US"/>
        </a:p>
      </dgm:t>
    </dgm:pt>
    <dgm:pt modelId="{67DCBC4A-40EA-46AB-9FC9-87611AC392A5}" type="sibTrans" cxnId="{5882E66A-2AEF-405B-B097-6A97789A7BED}">
      <dgm:prSet/>
      <dgm:spPr/>
      <dgm:t>
        <a:bodyPr/>
        <a:lstStyle/>
        <a:p>
          <a:endParaRPr lang="en-US"/>
        </a:p>
      </dgm:t>
    </dgm:pt>
    <dgm:pt modelId="{D638C250-2E6D-4D5C-93B0-DBB4AA9E0B52}" type="pres">
      <dgm:prSet presAssocID="{5EC218E1-A2AC-4602-96FE-89EADFF96D22}" presName="Name0" presStyleCnt="0">
        <dgm:presLayoutVars>
          <dgm:dir/>
          <dgm:resizeHandles val="exact"/>
        </dgm:presLayoutVars>
      </dgm:prSet>
      <dgm:spPr/>
    </dgm:pt>
    <dgm:pt modelId="{DC099C0C-4002-40EE-8FDE-C7B56D9EDA56}" type="pres">
      <dgm:prSet presAssocID="{5EC218E1-A2AC-4602-96FE-89EADFF96D22}" presName="arrow" presStyleLbl="bgShp" presStyleIdx="0" presStyleCnt="1"/>
      <dgm:spPr/>
    </dgm:pt>
    <dgm:pt modelId="{B5321899-4AE2-4178-8C9B-FF642D0867D2}" type="pres">
      <dgm:prSet presAssocID="{5EC218E1-A2AC-4602-96FE-89EADFF96D22}" presName="points" presStyleCnt="0"/>
      <dgm:spPr/>
    </dgm:pt>
    <dgm:pt modelId="{361D65A5-4B1E-4AA1-BED5-2D3BCF37EB36}" type="pres">
      <dgm:prSet presAssocID="{B4C33108-15D0-4D97-9425-1B08CF8EBBD7}" presName="compositeA" presStyleCnt="0"/>
      <dgm:spPr/>
    </dgm:pt>
    <dgm:pt modelId="{86B49782-1EBC-4218-A754-EDB45AA06888}" type="pres">
      <dgm:prSet presAssocID="{B4C33108-15D0-4D97-9425-1B08CF8EBBD7}" presName="textA" presStyleLbl="revTx" presStyleIdx="0" presStyleCnt="7" custScaleX="149245">
        <dgm:presLayoutVars>
          <dgm:bulletEnabled val="1"/>
        </dgm:presLayoutVars>
      </dgm:prSet>
      <dgm:spPr/>
    </dgm:pt>
    <dgm:pt modelId="{E3C89A7B-9915-43DF-81AF-17CF0AAE6693}" type="pres">
      <dgm:prSet presAssocID="{B4C33108-15D0-4D97-9425-1B08CF8EBBD7}" presName="circleA" presStyleLbl="node1" presStyleIdx="0" presStyleCnt="7"/>
      <dgm:spPr/>
    </dgm:pt>
    <dgm:pt modelId="{413D0492-8103-4346-9472-AEA373E7ED7D}" type="pres">
      <dgm:prSet presAssocID="{B4C33108-15D0-4D97-9425-1B08CF8EBBD7}" presName="spaceA" presStyleCnt="0"/>
      <dgm:spPr/>
    </dgm:pt>
    <dgm:pt modelId="{167575BD-1F32-43CC-B607-96AD5AA833B8}" type="pres">
      <dgm:prSet presAssocID="{891510C7-B7F8-4B9A-955C-1231BCC3D9DC}" presName="space" presStyleCnt="0"/>
      <dgm:spPr/>
    </dgm:pt>
    <dgm:pt modelId="{ED1C60E4-1508-4951-B526-E71194AA4846}" type="pres">
      <dgm:prSet presAssocID="{E1594614-228C-403C-B7C6-9CC134F6CDBF}" presName="compositeB" presStyleCnt="0"/>
      <dgm:spPr/>
    </dgm:pt>
    <dgm:pt modelId="{83840316-0BE0-4C6A-AA48-E6A780471F84}" type="pres">
      <dgm:prSet presAssocID="{E1594614-228C-403C-B7C6-9CC134F6CDBF}" presName="textB" presStyleLbl="revTx" presStyleIdx="1" presStyleCnt="7" custScaleX="174021">
        <dgm:presLayoutVars>
          <dgm:bulletEnabled val="1"/>
        </dgm:presLayoutVars>
      </dgm:prSet>
      <dgm:spPr/>
    </dgm:pt>
    <dgm:pt modelId="{CD8352B2-DE64-45B2-8670-2C36F0F840BD}" type="pres">
      <dgm:prSet presAssocID="{E1594614-228C-403C-B7C6-9CC134F6CDBF}" presName="circleB" presStyleLbl="node1" presStyleIdx="1" presStyleCnt="7"/>
      <dgm:spPr/>
    </dgm:pt>
    <dgm:pt modelId="{E0BBC78D-AC4C-43FC-927B-BCCD55C6C97F}" type="pres">
      <dgm:prSet presAssocID="{E1594614-228C-403C-B7C6-9CC134F6CDBF}" presName="spaceB" presStyleCnt="0"/>
      <dgm:spPr/>
    </dgm:pt>
    <dgm:pt modelId="{9CCC6A19-5A1D-45B3-B33F-F7F40522F690}" type="pres">
      <dgm:prSet presAssocID="{B2C2FAFE-25EA-406A-BF35-3557832571B4}" presName="space" presStyleCnt="0"/>
      <dgm:spPr/>
    </dgm:pt>
    <dgm:pt modelId="{77B9D8D5-0189-4C16-B8CD-E0698E28B049}" type="pres">
      <dgm:prSet presAssocID="{5151C9AD-47A9-41EA-8DB5-FD1D909C2CD4}" presName="compositeA" presStyleCnt="0"/>
      <dgm:spPr/>
    </dgm:pt>
    <dgm:pt modelId="{A9232996-A50B-41C7-A315-9C81C7B5AB66}" type="pres">
      <dgm:prSet presAssocID="{5151C9AD-47A9-41EA-8DB5-FD1D909C2CD4}" presName="textA" presStyleLbl="revTx" presStyleIdx="2" presStyleCnt="7" custScaleX="182845">
        <dgm:presLayoutVars>
          <dgm:bulletEnabled val="1"/>
        </dgm:presLayoutVars>
      </dgm:prSet>
      <dgm:spPr/>
    </dgm:pt>
    <dgm:pt modelId="{FAD84898-4D01-499F-A720-792C6C9A6BFC}" type="pres">
      <dgm:prSet presAssocID="{5151C9AD-47A9-41EA-8DB5-FD1D909C2CD4}" presName="circleA" presStyleLbl="node1" presStyleIdx="2" presStyleCnt="7"/>
      <dgm:spPr/>
    </dgm:pt>
    <dgm:pt modelId="{B5AF86BC-57D5-4897-B8F0-E5E6A191F2D1}" type="pres">
      <dgm:prSet presAssocID="{5151C9AD-47A9-41EA-8DB5-FD1D909C2CD4}" presName="spaceA" presStyleCnt="0"/>
      <dgm:spPr/>
    </dgm:pt>
    <dgm:pt modelId="{95523D14-88B8-4D6F-8809-CC3A29D787E8}" type="pres">
      <dgm:prSet presAssocID="{DB903A76-516F-4299-83D8-5021AD37DC27}" presName="space" presStyleCnt="0"/>
      <dgm:spPr/>
    </dgm:pt>
    <dgm:pt modelId="{B04540BA-CF1C-441F-8D18-1CFB7FF9AD5C}" type="pres">
      <dgm:prSet presAssocID="{FA333C6A-8369-4976-9ADF-BEBB673F433C}" presName="compositeB" presStyleCnt="0"/>
      <dgm:spPr/>
    </dgm:pt>
    <dgm:pt modelId="{9F9CD76D-6DDF-4D4F-B3FA-6F00D2631AAB}" type="pres">
      <dgm:prSet presAssocID="{FA333C6A-8369-4976-9ADF-BEBB673F433C}" presName="textB" presStyleLbl="revTx" presStyleIdx="3" presStyleCnt="7" custScaleX="211252">
        <dgm:presLayoutVars>
          <dgm:bulletEnabled val="1"/>
        </dgm:presLayoutVars>
      </dgm:prSet>
      <dgm:spPr/>
    </dgm:pt>
    <dgm:pt modelId="{5E51D5FE-0957-46FD-9EEB-EE66D1BCB7DF}" type="pres">
      <dgm:prSet presAssocID="{FA333C6A-8369-4976-9ADF-BEBB673F433C}" presName="circleB" presStyleLbl="node1" presStyleIdx="3" presStyleCnt="7"/>
      <dgm:spPr/>
    </dgm:pt>
    <dgm:pt modelId="{D12D134E-F923-49CD-9A1A-9D57D6CA070F}" type="pres">
      <dgm:prSet presAssocID="{FA333C6A-8369-4976-9ADF-BEBB673F433C}" presName="spaceB" presStyleCnt="0"/>
      <dgm:spPr/>
    </dgm:pt>
    <dgm:pt modelId="{4C6523FE-67AB-4AFE-A2BE-6297348AD5C5}" type="pres">
      <dgm:prSet presAssocID="{67DCBC4A-40EA-46AB-9FC9-87611AC392A5}" presName="space" presStyleCnt="0"/>
      <dgm:spPr/>
    </dgm:pt>
    <dgm:pt modelId="{57CB49BF-1BC5-4970-9BFC-BD4D992A56A3}" type="pres">
      <dgm:prSet presAssocID="{20FD291E-491E-433E-9AAB-976BE33CCB42}" presName="compositeA" presStyleCnt="0"/>
      <dgm:spPr/>
    </dgm:pt>
    <dgm:pt modelId="{5D46A870-5554-4CBE-AC5B-C462B212C640}" type="pres">
      <dgm:prSet presAssocID="{20FD291E-491E-433E-9AAB-976BE33CCB42}" presName="textA" presStyleLbl="revTx" presStyleIdx="4" presStyleCnt="7" custScaleX="205317">
        <dgm:presLayoutVars>
          <dgm:bulletEnabled val="1"/>
        </dgm:presLayoutVars>
      </dgm:prSet>
      <dgm:spPr/>
    </dgm:pt>
    <dgm:pt modelId="{72015D14-69F0-4954-B988-E24F7E99AC59}" type="pres">
      <dgm:prSet presAssocID="{20FD291E-491E-433E-9AAB-976BE33CCB42}" presName="circleA" presStyleLbl="node1" presStyleIdx="4" presStyleCnt="7"/>
      <dgm:spPr/>
    </dgm:pt>
    <dgm:pt modelId="{DB1611D8-3E25-4892-89C3-D8724B0E675F}" type="pres">
      <dgm:prSet presAssocID="{20FD291E-491E-433E-9AAB-976BE33CCB42}" presName="spaceA" presStyleCnt="0"/>
      <dgm:spPr/>
    </dgm:pt>
    <dgm:pt modelId="{64807ABC-5C1D-4534-805B-ECD2C184ABC5}" type="pres">
      <dgm:prSet presAssocID="{F8035FA2-2CAC-4580-A0B2-D902A26F60CF}" presName="space" presStyleCnt="0"/>
      <dgm:spPr/>
    </dgm:pt>
    <dgm:pt modelId="{47C9F45D-7CB8-4DB9-B1A2-5583D2E8C330}" type="pres">
      <dgm:prSet presAssocID="{A3B4009A-D74C-44CB-AFDE-390E9746BD2A}" presName="compositeB" presStyleCnt="0"/>
      <dgm:spPr/>
    </dgm:pt>
    <dgm:pt modelId="{9F028E51-E2CD-44B1-B4CE-B979AC40530E}" type="pres">
      <dgm:prSet presAssocID="{A3B4009A-D74C-44CB-AFDE-390E9746BD2A}" presName="textB" presStyleLbl="revTx" presStyleIdx="5" presStyleCnt="7" custScaleX="183294">
        <dgm:presLayoutVars>
          <dgm:bulletEnabled val="1"/>
        </dgm:presLayoutVars>
      </dgm:prSet>
      <dgm:spPr/>
    </dgm:pt>
    <dgm:pt modelId="{63BB06DD-6387-40A2-B0C7-AC693E997B5E}" type="pres">
      <dgm:prSet presAssocID="{A3B4009A-D74C-44CB-AFDE-390E9746BD2A}" presName="circleB" presStyleLbl="node1" presStyleIdx="5" presStyleCnt="7"/>
      <dgm:spPr/>
    </dgm:pt>
    <dgm:pt modelId="{8856BE69-65BD-4639-A34D-57BE452B2888}" type="pres">
      <dgm:prSet presAssocID="{A3B4009A-D74C-44CB-AFDE-390E9746BD2A}" presName="spaceB" presStyleCnt="0"/>
      <dgm:spPr/>
    </dgm:pt>
    <dgm:pt modelId="{AD3DFB97-1845-4783-9491-E23D7611A0B1}" type="pres">
      <dgm:prSet presAssocID="{68C808B3-895F-49B2-80C0-FB5AA9FF6EEE}" presName="space" presStyleCnt="0"/>
      <dgm:spPr/>
    </dgm:pt>
    <dgm:pt modelId="{B3719514-8DF9-4FF8-9BE2-D37C637D0B72}" type="pres">
      <dgm:prSet presAssocID="{0020DB9F-3194-4E0F-804F-A8DF038DEF2F}" presName="compositeA" presStyleCnt="0"/>
      <dgm:spPr/>
    </dgm:pt>
    <dgm:pt modelId="{B098DAC3-D42C-4DEE-B76B-CB15199B2E9C}" type="pres">
      <dgm:prSet presAssocID="{0020DB9F-3194-4E0F-804F-A8DF038DEF2F}" presName="textA" presStyleLbl="revTx" presStyleIdx="6" presStyleCnt="7" custScaleX="180885">
        <dgm:presLayoutVars>
          <dgm:bulletEnabled val="1"/>
        </dgm:presLayoutVars>
      </dgm:prSet>
      <dgm:spPr/>
    </dgm:pt>
    <dgm:pt modelId="{DB4FF2FA-490D-4964-A5E1-D58F2D13C87E}" type="pres">
      <dgm:prSet presAssocID="{0020DB9F-3194-4E0F-804F-A8DF038DEF2F}" presName="circleA" presStyleLbl="node1" presStyleIdx="6" presStyleCnt="7"/>
      <dgm:spPr/>
    </dgm:pt>
    <dgm:pt modelId="{A0F66755-476B-43EB-9693-9DDC43CF88FA}" type="pres">
      <dgm:prSet presAssocID="{0020DB9F-3194-4E0F-804F-A8DF038DEF2F}" presName="spaceA" presStyleCnt="0"/>
      <dgm:spPr/>
    </dgm:pt>
  </dgm:ptLst>
  <dgm:cxnLst>
    <dgm:cxn modelId="{1A6DD40D-7EAF-44EA-8D7B-F13A4B50047E}" type="presOf" srcId="{20FD291E-491E-433E-9AAB-976BE33CCB42}" destId="{5D46A870-5554-4CBE-AC5B-C462B212C640}" srcOrd="0" destOrd="0" presId="urn:microsoft.com/office/officeart/2005/8/layout/hProcess11"/>
    <dgm:cxn modelId="{F2839210-80A8-44AF-B8F7-B6513A73C9F5}" srcId="{5EC218E1-A2AC-4602-96FE-89EADFF96D22}" destId="{5151C9AD-47A9-41EA-8DB5-FD1D909C2CD4}" srcOrd="2" destOrd="0" parTransId="{C113CF0D-973B-4FA4-9F65-42D88AE3D4F6}" sibTransId="{DB903A76-516F-4299-83D8-5021AD37DC27}"/>
    <dgm:cxn modelId="{9E34311E-C122-4BFF-93B1-8FCF4A10CE7F}" srcId="{5EC218E1-A2AC-4602-96FE-89EADFF96D22}" destId="{20FD291E-491E-433E-9AAB-976BE33CCB42}" srcOrd="4" destOrd="0" parTransId="{4B4E27E1-C85E-4C4D-9C35-C7171685226E}" sibTransId="{F8035FA2-2CAC-4580-A0B2-D902A26F60CF}"/>
    <dgm:cxn modelId="{BAD28A24-CD40-4D2F-A8FE-3A8040404BB3}" type="presOf" srcId="{E1594614-228C-403C-B7C6-9CC134F6CDBF}" destId="{83840316-0BE0-4C6A-AA48-E6A780471F84}" srcOrd="0" destOrd="0" presId="urn:microsoft.com/office/officeart/2005/8/layout/hProcess11"/>
    <dgm:cxn modelId="{5882E66A-2AEF-405B-B097-6A97789A7BED}" srcId="{5EC218E1-A2AC-4602-96FE-89EADFF96D22}" destId="{FA333C6A-8369-4976-9ADF-BEBB673F433C}" srcOrd="3" destOrd="0" parTransId="{42557488-58F0-4874-83CF-8AEF51BFEC5F}" sibTransId="{67DCBC4A-40EA-46AB-9FC9-87611AC392A5}"/>
    <dgm:cxn modelId="{0CE2E776-EB7E-412C-8CFF-1F25C428349D}" srcId="{5EC218E1-A2AC-4602-96FE-89EADFF96D22}" destId="{0020DB9F-3194-4E0F-804F-A8DF038DEF2F}" srcOrd="6" destOrd="0" parTransId="{160FCBBD-5030-42B7-904A-57E175D970DD}" sibTransId="{85619965-48DD-4C6F-BAEF-58C6FF6873DA}"/>
    <dgm:cxn modelId="{299C057D-1DC0-4EF9-A9B7-92F648ABD1EA}" srcId="{5EC218E1-A2AC-4602-96FE-89EADFF96D22}" destId="{B4C33108-15D0-4D97-9425-1B08CF8EBBD7}" srcOrd="0" destOrd="0" parTransId="{58602BAF-09B9-4A36-B327-1CA45D8366FA}" sibTransId="{891510C7-B7F8-4B9A-955C-1231BCC3D9DC}"/>
    <dgm:cxn modelId="{9135A790-B52D-4898-85A1-44674641DC06}" type="presOf" srcId="{5151C9AD-47A9-41EA-8DB5-FD1D909C2CD4}" destId="{A9232996-A50B-41C7-A315-9C81C7B5AB66}" srcOrd="0" destOrd="0" presId="urn:microsoft.com/office/officeart/2005/8/layout/hProcess11"/>
    <dgm:cxn modelId="{FBA055B9-23EB-4597-922B-549A331C4A68}" type="presOf" srcId="{B4C33108-15D0-4D97-9425-1B08CF8EBBD7}" destId="{86B49782-1EBC-4218-A754-EDB45AA06888}" srcOrd="0" destOrd="0" presId="urn:microsoft.com/office/officeart/2005/8/layout/hProcess11"/>
    <dgm:cxn modelId="{CE33D7D4-97D2-44B8-8AE0-8BDD534C5233}" type="presOf" srcId="{0020DB9F-3194-4E0F-804F-A8DF038DEF2F}" destId="{B098DAC3-D42C-4DEE-B76B-CB15199B2E9C}" srcOrd="0" destOrd="0" presId="urn:microsoft.com/office/officeart/2005/8/layout/hProcess11"/>
    <dgm:cxn modelId="{DA8262E2-5643-4E1B-A67E-0C94D620A5BA}" type="presOf" srcId="{FA333C6A-8369-4976-9ADF-BEBB673F433C}" destId="{9F9CD76D-6DDF-4D4F-B3FA-6F00D2631AAB}" srcOrd="0" destOrd="0" presId="urn:microsoft.com/office/officeart/2005/8/layout/hProcess11"/>
    <dgm:cxn modelId="{6F289DE4-EEBD-434D-8833-D5C86259BC3C}" type="presOf" srcId="{A3B4009A-D74C-44CB-AFDE-390E9746BD2A}" destId="{9F028E51-E2CD-44B1-B4CE-B979AC40530E}" srcOrd="0" destOrd="0" presId="urn:microsoft.com/office/officeart/2005/8/layout/hProcess11"/>
    <dgm:cxn modelId="{F178DDE7-8A1B-4799-814D-DDD35E49BBD5}" srcId="{5EC218E1-A2AC-4602-96FE-89EADFF96D22}" destId="{A3B4009A-D74C-44CB-AFDE-390E9746BD2A}" srcOrd="5" destOrd="0" parTransId="{DA718E39-8E7F-4164-AD1D-7FD82EA61775}" sibTransId="{68C808B3-895F-49B2-80C0-FB5AA9FF6EEE}"/>
    <dgm:cxn modelId="{94B75CF0-6EB1-4243-B915-332F1826763F}" type="presOf" srcId="{5EC218E1-A2AC-4602-96FE-89EADFF96D22}" destId="{D638C250-2E6D-4D5C-93B0-DBB4AA9E0B52}" srcOrd="0" destOrd="0" presId="urn:microsoft.com/office/officeart/2005/8/layout/hProcess11"/>
    <dgm:cxn modelId="{EE2D15F6-3099-4E1C-89BF-D950E1CC4D61}" srcId="{5EC218E1-A2AC-4602-96FE-89EADFF96D22}" destId="{E1594614-228C-403C-B7C6-9CC134F6CDBF}" srcOrd="1" destOrd="0" parTransId="{0BF5F3A7-DF6B-483F-956F-B2CAE5F986C5}" sibTransId="{B2C2FAFE-25EA-406A-BF35-3557832571B4}"/>
    <dgm:cxn modelId="{8F6930CC-87C8-49EF-AF97-514C14ED6945}" type="presParOf" srcId="{D638C250-2E6D-4D5C-93B0-DBB4AA9E0B52}" destId="{DC099C0C-4002-40EE-8FDE-C7B56D9EDA56}" srcOrd="0" destOrd="0" presId="urn:microsoft.com/office/officeart/2005/8/layout/hProcess11"/>
    <dgm:cxn modelId="{079970B1-F571-4214-8046-A42469086980}" type="presParOf" srcId="{D638C250-2E6D-4D5C-93B0-DBB4AA9E0B52}" destId="{B5321899-4AE2-4178-8C9B-FF642D0867D2}" srcOrd="1" destOrd="0" presId="urn:microsoft.com/office/officeart/2005/8/layout/hProcess11"/>
    <dgm:cxn modelId="{760825E3-DEED-403B-906D-6657BC3E80A2}" type="presParOf" srcId="{B5321899-4AE2-4178-8C9B-FF642D0867D2}" destId="{361D65A5-4B1E-4AA1-BED5-2D3BCF37EB36}" srcOrd="0" destOrd="0" presId="urn:microsoft.com/office/officeart/2005/8/layout/hProcess11"/>
    <dgm:cxn modelId="{F4BBD171-4F0F-46BD-9197-8E5A1E2C50AF}" type="presParOf" srcId="{361D65A5-4B1E-4AA1-BED5-2D3BCF37EB36}" destId="{86B49782-1EBC-4218-A754-EDB45AA06888}" srcOrd="0" destOrd="0" presId="urn:microsoft.com/office/officeart/2005/8/layout/hProcess11"/>
    <dgm:cxn modelId="{89DF2B47-3F83-4CAE-B52C-E08B9EF9260F}" type="presParOf" srcId="{361D65A5-4B1E-4AA1-BED5-2D3BCF37EB36}" destId="{E3C89A7B-9915-43DF-81AF-17CF0AAE6693}" srcOrd="1" destOrd="0" presId="urn:microsoft.com/office/officeart/2005/8/layout/hProcess11"/>
    <dgm:cxn modelId="{941BAC15-6758-4C25-A422-421879397981}" type="presParOf" srcId="{361D65A5-4B1E-4AA1-BED5-2D3BCF37EB36}" destId="{413D0492-8103-4346-9472-AEA373E7ED7D}" srcOrd="2" destOrd="0" presId="urn:microsoft.com/office/officeart/2005/8/layout/hProcess11"/>
    <dgm:cxn modelId="{70114499-9341-43EE-843F-CE30167CAB34}" type="presParOf" srcId="{B5321899-4AE2-4178-8C9B-FF642D0867D2}" destId="{167575BD-1F32-43CC-B607-96AD5AA833B8}" srcOrd="1" destOrd="0" presId="urn:microsoft.com/office/officeart/2005/8/layout/hProcess11"/>
    <dgm:cxn modelId="{7CB7D36D-110C-4C60-A1EC-8A94831C0E42}" type="presParOf" srcId="{B5321899-4AE2-4178-8C9B-FF642D0867D2}" destId="{ED1C60E4-1508-4951-B526-E71194AA4846}" srcOrd="2" destOrd="0" presId="urn:microsoft.com/office/officeart/2005/8/layout/hProcess11"/>
    <dgm:cxn modelId="{8136E3F6-193D-47DF-AE6D-E122F7C5842E}" type="presParOf" srcId="{ED1C60E4-1508-4951-B526-E71194AA4846}" destId="{83840316-0BE0-4C6A-AA48-E6A780471F84}" srcOrd="0" destOrd="0" presId="urn:microsoft.com/office/officeart/2005/8/layout/hProcess11"/>
    <dgm:cxn modelId="{68688394-B1BC-42DE-83E6-838D1F5AF627}" type="presParOf" srcId="{ED1C60E4-1508-4951-B526-E71194AA4846}" destId="{CD8352B2-DE64-45B2-8670-2C36F0F840BD}" srcOrd="1" destOrd="0" presId="urn:microsoft.com/office/officeart/2005/8/layout/hProcess11"/>
    <dgm:cxn modelId="{7E7458B5-C08A-4EFB-8067-C51505E084E2}" type="presParOf" srcId="{ED1C60E4-1508-4951-B526-E71194AA4846}" destId="{E0BBC78D-AC4C-43FC-927B-BCCD55C6C97F}" srcOrd="2" destOrd="0" presId="urn:microsoft.com/office/officeart/2005/8/layout/hProcess11"/>
    <dgm:cxn modelId="{5651850E-E6D7-476D-B006-A22AAA12E5E6}" type="presParOf" srcId="{B5321899-4AE2-4178-8C9B-FF642D0867D2}" destId="{9CCC6A19-5A1D-45B3-B33F-F7F40522F690}" srcOrd="3" destOrd="0" presId="urn:microsoft.com/office/officeart/2005/8/layout/hProcess11"/>
    <dgm:cxn modelId="{D38D7105-0F59-4335-81EF-5A3F03C782BA}" type="presParOf" srcId="{B5321899-4AE2-4178-8C9B-FF642D0867D2}" destId="{77B9D8D5-0189-4C16-B8CD-E0698E28B049}" srcOrd="4" destOrd="0" presId="urn:microsoft.com/office/officeart/2005/8/layout/hProcess11"/>
    <dgm:cxn modelId="{F1BB83DB-2F24-4CC7-97E0-EAA81621B20C}" type="presParOf" srcId="{77B9D8D5-0189-4C16-B8CD-E0698E28B049}" destId="{A9232996-A50B-41C7-A315-9C81C7B5AB66}" srcOrd="0" destOrd="0" presId="urn:microsoft.com/office/officeart/2005/8/layout/hProcess11"/>
    <dgm:cxn modelId="{846C3C58-6042-4232-BF78-6FE9CBB1CCEC}" type="presParOf" srcId="{77B9D8D5-0189-4C16-B8CD-E0698E28B049}" destId="{FAD84898-4D01-499F-A720-792C6C9A6BFC}" srcOrd="1" destOrd="0" presId="urn:microsoft.com/office/officeart/2005/8/layout/hProcess11"/>
    <dgm:cxn modelId="{2593FF0F-5F2A-47AC-9C91-36D7E328EB79}" type="presParOf" srcId="{77B9D8D5-0189-4C16-B8CD-E0698E28B049}" destId="{B5AF86BC-57D5-4897-B8F0-E5E6A191F2D1}" srcOrd="2" destOrd="0" presId="urn:microsoft.com/office/officeart/2005/8/layout/hProcess11"/>
    <dgm:cxn modelId="{FCA7A2D3-802F-4CCA-A98B-5AAE04E566C2}" type="presParOf" srcId="{B5321899-4AE2-4178-8C9B-FF642D0867D2}" destId="{95523D14-88B8-4D6F-8809-CC3A29D787E8}" srcOrd="5" destOrd="0" presId="urn:microsoft.com/office/officeart/2005/8/layout/hProcess11"/>
    <dgm:cxn modelId="{96BD52D7-3F68-4A0E-AF75-3F347F48343B}" type="presParOf" srcId="{B5321899-4AE2-4178-8C9B-FF642D0867D2}" destId="{B04540BA-CF1C-441F-8D18-1CFB7FF9AD5C}" srcOrd="6" destOrd="0" presId="urn:microsoft.com/office/officeart/2005/8/layout/hProcess11"/>
    <dgm:cxn modelId="{C8027169-6C38-40DC-9108-46195F5F7405}" type="presParOf" srcId="{B04540BA-CF1C-441F-8D18-1CFB7FF9AD5C}" destId="{9F9CD76D-6DDF-4D4F-B3FA-6F00D2631AAB}" srcOrd="0" destOrd="0" presId="urn:microsoft.com/office/officeart/2005/8/layout/hProcess11"/>
    <dgm:cxn modelId="{BFD5FA4C-2200-40C1-BB0F-4C7372B3AE36}" type="presParOf" srcId="{B04540BA-CF1C-441F-8D18-1CFB7FF9AD5C}" destId="{5E51D5FE-0957-46FD-9EEB-EE66D1BCB7DF}" srcOrd="1" destOrd="0" presId="urn:microsoft.com/office/officeart/2005/8/layout/hProcess11"/>
    <dgm:cxn modelId="{B467C740-BE14-4B7C-ABB9-4C17AE6B032A}" type="presParOf" srcId="{B04540BA-CF1C-441F-8D18-1CFB7FF9AD5C}" destId="{D12D134E-F923-49CD-9A1A-9D57D6CA070F}" srcOrd="2" destOrd="0" presId="urn:microsoft.com/office/officeart/2005/8/layout/hProcess11"/>
    <dgm:cxn modelId="{A60A48E4-0DBA-4F88-B7E4-533CFAA18767}" type="presParOf" srcId="{B5321899-4AE2-4178-8C9B-FF642D0867D2}" destId="{4C6523FE-67AB-4AFE-A2BE-6297348AD5C5}" srcOrd="7" destOrd="0" presId="urn:microsoft.com/office/officeart/2005/8/layout/hProcess11"/>
    <dgm:cxn modelId="{0DA8D115-4A98-482A-9BB8-9CEC4B800195}" type="presParOf" srcId="{B5321899-4AE2-4178-8C9B-FF642D0867D2}" destId="{57CB49BF-1BC5-4970-9BFC-BD4D992A56A3}" srcOrd="8" destOrd="0" presId="urn:microsoft.com/office/officeart/2005/8/layout/hProcess11"/>
    <dgm:cxn modelId="{5720C87D-B094-48F1-8C4C-C0A66A481081}" type="presParOf" srcId="{57CB49BF-1BC5-4970-9BFC-BD4D992A56A3}" destId="{5D46A870-5554-4CBE-AC5B-C462B212C640}" srcOrd="0" destOrd="0" presId="urn:microsoft.com/office/officeart/2005/8/layout/hProcess11"/>
    <dgm:cxn modelId="{EF19B54E-178A-4C46-88E0-2F380F119854}" type="presParOf" srcId="{57CB49BF-1BC5-4970-9BFC-BD4D992A56A3}" destId="{72015D14-69F0-4954-B988-E24F7E99AC59}" srcOrd="1" destOrd="0" presId="urn:microsoft.com/office/officeart/2005/8/layout/hProcess11"/>
    <dgm:cxn modelId="{B5C14A6D-4D9A-4F91-85FC-28F29602B89F}" type="presParOf" srcId="{57CB49BF-1BC5-4970-9BFC-BD4D992A56A3}" destId="{DB1611D8-3E25-4892-89C3-D8724B0E675F}" srcOrd="2" destOrd="0" presId="urn:microsoft.com/office/officeart/2005/8/layout/hProcess11"/>
    <dgm:cxn modelId="{784ADBA4-0BE3-42D7-8F4A-66A0B71A6B69}" type="presParOf" srcId="{B5321899-4AE2-4178-8C9B-FF642D0867D2}" destId="{64807ABC-5C1D-4534-805B-ECD2C184ABC5}" srcOrd="9" destOrd="0" presId="urn:microsoft.com/office/officeart/2005/8/layout/hProcess11"/>
    <dgm:cxn modelId="{58DB6D36-5542-4791-B33C-161C1164CDFE}" type="presParOf" srcId="{B5321899-4AE2-4178-8C9B-FF642D0867D2}" destId="{47C9F45D-7CB8-4DB9-B1A2-5583D2E8C330}" srcOrd="10" destOrd="0" presId="urn:microsoft.com/office/officeart/2005/8/layout/hProcess11"/>
    <dgm:cxn modelId="{6387BC63-ED2E-412C-BAB7-E4D78C770658}" type="presParOf" srcId="{47C9F45D-7CB8-4DB9-B1A2-5583D2E8C330}" destId="{9F028E51-E2CD-44B1-B4CE-B979AC40530E}" srcOrd="0" destOrd="0" presId="urn:microsoft.com/office/officeart/2005/8/layout/hProcess11"/>
    <dgm:cxn modelId="{B525CA7E-DE2B-42D4-B066-F2C4CA6F1390}" type="presParOf" srcId="{47C9F45D-7CB8-4DB9-B1A2-5583D2E8C330}" destId="{63BB06DD-6387-40A2-B0C7-AC693E997B5E}" srcOrd="1" destOrd="0" presId="urn:microsoft.com/office/officeart/2005/8/layout/hProcess11"/>
    <dgm:cxn modelId="{471A22CD-1C6B-4BF7-A27E-0367209E50D2}" type="presParOf" srcId="{47C9F45D-7CB8-4DB9-B1A2-5583D2E8C330}" destId="{8856BE69-65BD-4639-A34D-57BE452B2888}" srcOrd="2" destOrd="0" presId="urn:microsoft.com/office/officeart/2005/8/layout/hProcess11"/>
    <dgm:cxn modelId="{B0072903-F378-4C1C-99F0-A5C4B9851992}" type="presParOf" srcId="{B5321899-4AE2-4178-8C9B-FF642D0867D2}" destId="{AD3DFB97-1845-4783-9491-E23D7611A0B1}" srcOrd="11" destOrd="0" presId="urn:microsoft.com/office/officeart/2005/8/layout/hProcess11"/>
    <dgm:cxn modelId="{A7D45C87-CF6C-49B7-A870-8827164A02E3}" type="presParOf" srcId="{B5321899-4AE2-4178-8C9B-FF642D0867D2}" destId="{B3719514-8DF9-4FF8-9BE2-D37C637D0B72}" srcOrd="12" destOrd="0" presId="urn:microsoft.com/office/officeart/2005/8/layout/hProcess11"/>
    <dgm:cxn modelId="{257EAE1A-B12F-4F9C-A274-F5B6B5998343}" type="presParOf" srcId="{B3719514-8DF9-4FF8-9BE2-D37C637D0B72}" destId="{B098DAC3-D42C-4DEE-B76B-CB15199B2E9C}" srcOrd="0" destOrd="0" presId="urn:microsoft.com/office/officeart/2005/8/layout/hProcess11"/>
    <dgm:cxn modelId="{B06D5572-F1E2-41E9-B3D0-BF407E5DB1FF}" type="presParOf" srcId="{B3719514-8DF9-4FF8-9BE2-D37C637D0B72}" destId="{DB4FF2FA-490D-4964-A5E1-D58F2D13C87E}" srcOrd="1" destOrd="0" presId="urn:microsoft.com/office/officeart/2005/8/layout/hProcess11"/>
    <dgm:cxn modelId="{2F8694EB-41CB-489F-B432-4D9B34272929}" type="presParOf" srcId="{B3719514-8DF9-4FF8-9BE2-D37C637D0B72}" destId="{A0F66755-476B-43EB-9693-9DDC43CF88F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99C0C-4002-40EE-8FDE-C7B56D9EDA56}">
      <dsp:nvSpPr>
        <dsp:cNvPr id="0" name=""/>
        <dsp:cNvSpPr/>
      </dsp:nvSpPr>
      <dsp:spPr>
        <a:xfrm>
          <a:off x="0" y="1723072"/>
          <a:ext cx="12192000" cy="229743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B49782-1EBC-4218-A754-EDB45AA06888}">
      <dsp:nvSpPr>
        <dsp:cNvPr id="0" name=""/>
        <dsp:cNvSpPr/>
      </dsp:nvSpPr>
      <dsp:spPr>
        <a:xfrm>
          <a:off x="761" y="0"/>
          <a:ext cx="1243419"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l" defTabSz="622300">
            <a:lnSpc>
              <a:spcPct val="90000"/>
            </a:lnSpc>
            <a:spcBef>
              <a:spcPct val="0"/>
            </a:spcBef>
            <a:spcAft>
              <a:spcPct val="35000"/>
            </a:spcAft>
            <a:buNone/>
          </a:pPr>
          <a:r>
            <a:rPr lang="en-US" sz="1400" b="1" kern="1200" dirty="0"/>
            <a:t>WASH-1400, </a:t>
          </a:r>
          <a:r>
            <a:rPr lang="en-US" sz="1400" i="1" kern="1200" dirty="0"/>
            <a:t>Reactor Safety Study, </a:t>
          </a:r>
          <a:r>
            <a:rPr lang="en-US" sz="1400" b="1" kern="1200" dirty="0"/>
            <a:t>1975</a:t>
          </a:r>
          <a:endParaRPr lang="en-US" sz="1400" kern="1200" dirty="0"/>
        </a:p>
      </dsp:txBody>
      <dsp:txXfrm>
        <a:off x="761" y="0"/>
        <a:ext cx="1243419" cy="2297430"/>
      </dsp:txXfrm>
    </dsp:sp>
    <dsp:sp modelId="{E3C89A7B-9915-43DF-81AF-17CF0AAE6693}">
      <dsp:nvSpPr>
        <dsp:cNvPr id="0" name=""/>
        <dsp:cNvSpPr/>
      </dsp:nvSpPr>
      <dsp:spPr>
        <a:xfrm>
          <a:off x="335292"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840316-0BE0-4C6A-AA48-E6A780471F84}">
      <dsp:nvSpPr>
        <dsp:cNvPr id="0" name=""/>
        <dsp:cNvSpPr/>
      </dsp:nvSpPr>
      <dsp:spPr>
        <a:xfrm>
          <a:off x="1285838" y="3446145"/>
          <a:ext cx="1449838"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rPr>
            <a:t>NUREG/CR-2300, </a:t>
          </a:r>
          <a:r>
            <a:rPr lang="en-US" sz="1400" i="1" kern="1200" dirty="0"/>
            <a:t>PRA Procedures Guide</a:t>
          </a:r>
          <a:r>
            <a:rPr lang="en-US" sz="1400" kern="1200" dirty="0"/>
            <a:t>, </a:t>
          </a:r>
          <a:r>
            <a:rPr lang="en-US" sz="1400" b="1" i="1" kern="1200" dirty="0"/>
            <a:t>1983</a:t>
          </a:r>
          <a:r>
            <a:rPr lang="en-US" sz="1400" i="1" kern="1200" dirty="0"/>
            <a:t> </a:t>
          </a:r>
        </a:p>
        <a:p>
          <a:pPr marL="0" lvl="0" indent="0" algn="l" defTabSz="622300">
            <a:lnSpc>
              <a:spcPct val="90000"/>
            </a:lnSpc>
            <a:spcBef>
              <a:spcPct val="0"/>
            </a:spcBef>
            <a:spcAft>
              <a:spcPct val="35000"/>
            </a:spcAft>
            <a:buNone/>
          </a:pPr>
          <a:r>
            <a:rPr lang="en-US" sz="1400" b="1" kern="1200" dirty="0">
              <a:solidFill>
                <a:schemeClr val="tx1"/>
              </a:solidFill>
            </a:rPr>
            <a:t>NUREG/CR-4780, </a:t>
          </a:r>
          <a:r>
            <a:rPr lang="en-US" sz="1400" i="1" kern="1200" dirty="0"/>
            <a:t>Procedures for Treating Common Cause Failures in Safety and Reliability Studies</a:t>
          </a:r>
          <a:r>
            <a:rPr lang="en-US" sz="1400" kern="1200" dirty="0"/>
            <a:t>, </a:t>
          </a:r>
          <a:r>
            <a:rPr lang="en-US" sz="1400" b="1" i="1" kern="1200" dirty="0"/>
            <a:t>1988</a:t>
          </a:r>
          <a:r>
            <a:rPr lang="en-US" sz="1400" i="1" kern="1200" dirty="0"/>
            <a:t> </a:t>
          </a:r>
        </a:p>
      </dsp:txBody>
      <dsp:txXfrm>
        <a:off x="1285838" y="3446145"/>
        <a:ext cx="1449838" cy="2297430"/>
      </dsp:txXfrm>
    </dsp:sp>
    <dsp:sp modelId="{CD8352B2-DE64-45B2-8670-2C36F0F840BD}">
      <dsp:nvSpPr>
        <dsp:cNvPr id="0" name=""/>
        <dsp:cNvSpPr/>
      </dsp:nvSpPr>
      <dsp:spPr>
        <a:xfrm>
          <a:off x="1723578"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232996-A50B-41C7-A315-9C81C7B5AB66}">
      <dsp:nvSpPr>
        <dsp:cNvPr id="0" name=""/>
        <dsp:cNvSpPr/>
      </dsp:nvSpPr>
      <dsp:spPr>
        <a:xfrm>
          <a:off x="2777333" y="0"/>
          <a:ext cx="1523354"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l" defTabSz="622300">
            <a:lnSpc>
              <a:spcPct val="90000"/>
            </a:lnSpc>
            <a:spcBef>
              <a:spcPct val="0"/>
            </a:spcBef>
            <a:spcAft>
              <a:spcPct val="35000"/>
            </a:spcAft>
            <a:buNone/>
          </a:pPr>
          <a:r>
            <a:rPr lang="en-US" sz="1400" b="1" kern="1200" dirty="0"/>
            <a:t>NUREG/CR-5485, </a:t>
          </a:r>
          <a:r>
            <a:rPr lang="en-US" sz="1400" i="1" kern="1200" dirty="0"/>
            <a:t>Guidelines on Modeling CCFs in PRA, </a:t>
          </a:r>
          <a:r>
            <a:rPr lang="en-US" sz="1400" b="1" i="1" kern="1200" dirty="0"/>
            <a:t>1998</a:t>
          </a:r>
        </a:p>
        <a:p>
          <a:pPr marL="0" lvl="0" indent="0" algn="l" defTabSz="622300">
            <a:lnSpc>
              <a:spcPct val="90000"/>
            </a:lnSpc>
            <a:spcBef>
              <a:spcPct val="0"/>
            </a:spcBef>
            <a:spcAft>
              <a:spcPct val="35000"/>
            </a:spcAft>
            <a:buNone/>
          </a:pPr>
          <a:r>
            <a:rPr lang="en-US" sz="1400" b="1" kern="1200" dirty="0"/>
            <a:t>NUREG/CR-6268, </a:t>
          </a:r>
          <a:r>
            <a:rPr lang="en-US" sz="1400" i="1" kern="1200" dirty="0"/>
            <a:t>CCF Database and Analysis System, </a:t>
          </a:r>
          <a:r>
            <a:rPr lang="en-US" sz="1400" b="1" i="1" kern="1200" dirty="0"/>
            <a:t>1998</a:t>
          </a:r>
        </a:p>
      </dsp:txBody>
      <dsp:txXfrm>
        <a:off x="2777333" y="0"/>
        <a:ext cx="1523354" cy="2297430"/>
      </dsp:txXfrm>
    </dsp:sp>
    <dsp:sp modelId="{FAD84898-4D01-499F-A720-792C6C9A6BFC}">
      <dsp:nvSpPr>
        <dsp:cNvPr id="0" name=""/>
        <dsp:cNvSpPr/>
      </dsp:nvSpPr>
      <dsp:spPr>
        <a:xfrm>
          <a:off x="3251831"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9CD76D-6DDF-4D4F-B3FA-6F00D2631AAB}">
      <dsp:nvSpPr>
        <dsp:cNvPr id="0" name=""/>
        <dsp:cNvSpPr/>
      </dsp:nvSpPr>
      <dsp:spPr>
        <a:xfrm>
          <a:off x="4342344" y="3446145"/>
          <a:ext cx="1760024"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b="1" kern="1200" dirty="0"/>
            <a:t>NUREG/CR-5497, </a:t>
          </a:r>
          <a:r>
            <a:rPr lang="en-US" sz="1400" i="1" kern="1200" dirty="0"/>
            <a:t>CCF Parameter Estimations, </a:t>
          </a:r>
          <a:r>
            <a:rPr lang="en-US" sz="1400" b="1" i="1" kern="1200" dirty="0"/>
            <a:t>1998</a:t>
          </a:r>
        </a:p>
        <a:p>
          <a:pPr marL="0" lvl="0" indent="0" algn="l" defTabSz="622300">
            <a:lnSpc>
              <a:spcPct val="90000"/>
            </a:lnSpc>
            <a:spcBef>
              <a:spcPct val="0"/>
            </a:spcBef>
            <a:spcAft>
              <a:spcPct val="35000"/>
            </a:spcAft>
            <a:buNone/>
          </a:pPr>
          <a:r>
            <a:rPr lang="en-US" sz="1400" b="1" kern="1200" dirty="0"/>
            <a:t>2003 Update, 2006</a:t>
          </a:r>
        </a:p>
        <a:p>
          <a:pPr marL="0" lvl="0" indent="0" algn="l" defTabSz="622300">
            <a:lnSpc>
              <a:spcPct val="90000"/>
            </a:lnSpc>
            <a:spcBef>
              <a:spcPct val="0"/>
            </a:spcBef>
            <a:spcAft>
              <a:spcPct val="35000"/>
            </a:spcAft>
            <a:buNone/>
          </a:pPr>
          <a:r>
            <a:rPr lang="en-US" sz="1400" b="1" kern="1200" dirty="0"/>
            <a:t>2010 Update, 2012</a:t>
          </a:r>
          <a:endParaRPr lang="en-US" sz="1400" b="1" i="1" kern="1200" dirty="0"/>
        </a:p>
        <a:p>
          <a:pPr marL="0" lvl="0" indent="0" algn="l" defTabSz="622300">
            <a:lnSpc>
              <a:spcPct val="90000"/>
            </a:lnSpc>
            <a:spcBef>
              <a:spcPct val="0"/>
            </a:spcBef>
            <a:spcAft>
              <a:spcPct val="35000"/>
            </a:spcAft>
            <a:buNone/>
          </a:pPr>
          <a:r>
            <a:rPr lang="en-US" sz="1400" b="1" kern="1200" dirty="0"/>
            <a:t>2015 Update, 2016</a:t>
          </a:r>
          <a:endParaRPr lang="en-US" sz="1400" b="1" i="1" kern="1200" dirty="0"/>
        </a:p>
      </dsp:txBody>
      <dsp:txXfrm>
        <a:off x="4342344" y="3446145"/>
        <a:ext cx="1760024" cy="2297430"/>
      </dsp:txXfrm>
    </dsp:sp>
    <dsp:sp modelId="{5E51D5FE-0957-46FD-9EEB-EE66D1BCB7DF}">
      <dsp:nvSpPr>
        <dsp:cNvPr id="0" name=""/>
        <dsp:cNvSpPr/>
      </dsp:nvSpPr>
      <dsp:spPr>
        <a:xfrm>
          <a:off x="4935178"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6A870-5554-4CBE-AC5B-C462B212C640}">
      <dsp:nvSpPr>
        <dsp:cNvPr id="0" name=""/>
        <dsp:cNvSpPr/>
      </dsp:nvSpPr>
      <dsp:spPr>
        <a:xfrm>
          <a:off x="6144026" y="0"/>
          <a:ext cx="1710577"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altLang="en-US" sz="1400" b="1" kern="1200" dirty="0">
              <a:solidFill>
                <a:schemeClr val="tx1"/>
              </a:solidFill>
            </a:rPr>
            <a:t>INL/EXT-21-43723,</a:t>
          </a:r>
          <a:r>
            <a:rPr lang="en-US" altLang="en-US" sz="1400" b="1" kern="1200" dirty="0">
              <a:solidFill>
                <a:srgbClr val="FF0000"/>
              </a:solidFill>
            </a:rPr>
            <a:t> </a:t>
          </a:r>
          <a:r>
            <a:rPr lang="en-US" sz="1400" i="1" kern="1200" dirty="0"/>
            <a:t>Generic and Causal CCF Priors, </a:t>
          </a:r>
          <a:r>
            <a:rPr lang="en-US" sz="1400" b="1" i="0" kern="1200" dirty="0"/>
            <a:t>2017</a:t>
          </a:r>
        </a:p>
        <a:p>
          <a:pPr marL="0" lvl="0" indent="0" algn="ctr" defTabSz="622300">
            <a:lnSpc>
              <a:spcPct val="90000"/>
            </a:lnSpc>
            <a:spcBef>
              <a:spcPct val="0"/>
            </a:spcBef>
            <a:spcAft>
              <a:spcPct val="35000"/>
            </a:spcAft>
            <a:buNone/>
          </a:pPr>
          <a:r>
            <a:rPr lang="en-US" altLang="en-US" sz="1400" b="1" kern="1200" dirty="0">
              <a:solidFill>
                <a:schemeClr val="tx1"/>
              </a:solidFill>
            </a:rPr>
            <a:t>NUREG-2225,  </a:t>
          </a:r>
          <a:r>
            <a:rPr lang="en-US" altLang="en-US" sz="1400" b="0" i="1" kern="1200" dirty="0">
              <a:solidFill>
                <a:schemeClr val="tx1"/>
              </a:solidFill>
            </a:rPr>
            <a:t>CCF in SDP, </a:t>
          </a:r>
          <a:r>
            <a:rPr lang="en-US" altLang="en-US" sz="1400" b="1" kern="1200" dirty="0">
              <a:solidFill>
                <a:schemeClr val="tx1"/>
              </a:solidFill>
            </a:rPr>
            <a:t>2018</a:t>
          </a:r>
          <a:endParaRPr lang="en-US" sz="1400" b="1" i="0" kern="1200" dirty="0"/>
        </a:p>
      </dsp:txBody>
      <dsp:txXfrm>
        <a:off x="6144026" y="0"/>
        <a:ext cx="1710577" cy="2297430"/>
      </dsp:txXfrm>
    </dsp:sp>
    <dsp:sp modelId="{72015D14-69F0-4954-B988-E24F7E99AC59}">
      <dsp:nvSpPr>
        <dsp:cNvPr id="0" name=""/>
        <dsp:cNvSpPr/>
      </dsp:nvSpPr>
      <dsp:spPr>
        <a:xfrm>
          <a:off x="6712136"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028E51-E2CD-44B1-B4CE-B979AC40530E}">
      <dsp:nvSpPr>
        <dsp:cNvPr id="0" name=""/>
        <dsp:cNvSpPr/>
      </dsp:nvSpPr>
      <dsp:spPr>
        <a:xfrm>
          <a:off x="7896261" y="3446145"/>
          <a:ext cx="1527095"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kern="1200" dirty="0"/>
            <a:t>INL/EXT-21-62940, </a:t>
          </a:r>
          <a:r>
            <a:rPr lang="en-US" sz="1400" b="0" i="1" kern="1200" dirty="0"/>
            <a:t>CCF Parameter 2020 Update</a:t>
          </a:r>
          <a:r>
            <a:rPr lang="en-US" sz="1400" b="1" kern="1200" dirty="0"/>
            <a:t>, 2022</a:t>
          </a:r>
        </a:p>
        <a:p>
          <a:pPr marL="0" lvl="0" indent="0" algn="ctr" defTabSz="622300">
            <a:lnSpc>
              <a:spcPct val="90000"/>
            </a:lnSpc>
            <a:spcBef>
              <a:spcPct val="0"/>
            </a:spcBef>
            <a:spcAft>
              <a:spcPct val="35000"/>
            </a:spcAft>
            <a:buNone/>
          </a:pPr>
          <a:r>
            <a:rPr lang="en-US" sz="1400" b="1" kern="1200" dirty="0"/>
            <a:t>INL/RPT-23-72728, </a:t>
          </a:r>
          <a:r>
            <a:rPr lang="en-US" sz="1400" b="0" kern="1200" dirty="0"/>
            <a:t>Causal </a:t>
          </a:r>
          <a:r>
            <a:rPr lang="en-US" sz="1400" b="0" i="1" kern="1200" dirty="0"/>
            <a:t>CCF Parameter 2020</a:t>
          </a:r>
          <a:r>
            <a:rPr lang="en-US" sz="1400" b="1" kern="1200" dirty="0"/>
            <a:t>, 2023</a:t>
          </a:r>
          <a:endParaRPr lang="en-US" sz="1400" b="1" i="0" kern="1200" dirty="0"/>
        </a:p>
      </dsp:txBody>
      <dsp:txXfrm>
        <a:off x="7896261" y="3446145"/>
        <a:ext cx="1527095" cy="2297430"/>
      </dsp:txXfrm>
    </dsp:sp>
    <dsp:sp modelId="{63BB06DD-6387-40A2-B0C7-AC693E997B5E}">
      <dsp:nvSpPr>
        <dsp:cNvPr id="0" name=""/>
        <dsp:cNvSpPr/>
      </dsp:nvSpPr>
      <dsp:spPr>
        <a:xfrm>
          <a:off x="8372630"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98DAC3-D42C-4DEE-B76B-CB15199B2E9C}">
      <dsp:nvSpPr>
        <dsp:cNvPr id="0" name=""/>
        <dsp:cNvSpPr/>
      </dsp:nvSpPr>
      <dsp:spPr>
        <a:xfrm>
          <a:off x="9465013" y="0"/>
          <a:ext cx="1507025" cy="2297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altLang="en-US" sz="1400" b="1" i="0" kern="1200" dirty="0"/>
            <a:t>INL/EXT-21-65527</a:t>
          </a:r>
          <a:r>
            <a:rPr lang="en-US" altLang="en-US" sz="1400" i="1" kern="1200" dirty="0"/>
            <a:t>, Component-Specific CCF Priors</a:t>
          </a:r>
          <a:r>
            <a:rPr lang="en-US" altLang="en-US" sz="1400" b="1" i="0" kern="1200" dirty="0"/>
            <a:t>, 2023</a:t>
          </a:r>
          <a:endParaRPr lang="en-US" sz="1400" b="1" i="0" kern="1200" dirty="0"/>
        </a:p>
      </dsp:txBody>
      <dsp:txXfrm>
        <a:off x="9465013" y="0"/>
        <a:ext cx="1507025" cy="2297430"/>
      </dsp:txXfrm>
    </dsp:sp>
    <dsp:sp modelId="{DB4FF2FA-490D-4964-A5E1-D58F2D13C87E}">
      <dsp:nvSpPr>
        <dsp:cNvPr id="0" name=""/>
        <dsp:cNvSpPr/>
      </dsp:nvSpPr>
      <dsp:spPr>
        <a:xfrm>
          <a:off x="9931347" y="2584608"/>
          <a:ext cx="574357" cy="5743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9992B-A26C-6A4B-AC27-2602734F2866}"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CCFD4-A7F8-054B-8822-BC244B953582}" type="slidenum">
              <a:rPr lang="en-US" smtClean="0"/>
              <a:t>‹#›</a:t>
            </a:fld>
            <a:endParaRPr lang="en-US"/>
          </a:p>
        </p:txBody>
      </p:sp>
    </p:spTree>
    <p:extLst>
      <p:ext uri="{BB962C8B-B14F-4D97-AF65-F5344CB8AC3E}">
        <p14:creationId xmlns:p14="http://schemas.microsoft.com/office/powerpoint/2010/main" val="243701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https://www.nrc.gov/reading-rm/doc-collections/nuregs/contract/cr230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1</a:t>
            </a:fld>
            <a:endParaRPr lang="en-US" dirty="0"/>
          </a:p>
        </p:txBody>
      </p:sp>
    </p:spTree>
    <p:extLst>
      <p:ext uri="{BB962C8B-B14F-4D97-AF65-F5344CB8AC3E}">
        <p14:creationId xmlns:p14="http://schemas.microsoft.com/office/powerpoint/2010/main" val="4117411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331E5-819D-A805-0A7B-87AA12D4D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1931A-CC77-E711-1DD0-0144F9561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A9655-0305-572C-2881-678BEEAB96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CD993-2A23-7946-CD11-9BE32A157ECE}"/>
              </a:ext>
            </a:extLst>
          </p:cNvPr>
          <p:cNvSpPr>
            <a:spLocks noGrp="1"/>
          </p:cNvSpPr>
          <p:nvPr>
            <p:ph type="sldNum" sz="quarter" idx="5"/>
          </p:nvPr>
        </p:nvSpPr>
        <p:spPr/>
        <p:txBody>
          <a:bodyPr/>
          <a:lstStyle/>
          <a:p>
            <a:fld id="{9A0CCFD4-A7F8-054B-8822-BC244B953582}" type="slidenum">
              <a:rPr lang="en-US" smtClean="0"/>
              <a:t>11</a:t>
            </a:fld>
            <a:endParaRPr lang="en-US" dirty="0"/>
          </a:p>
        </p:txBody>
      </p:sp>
    </p:spTree>
    <p:extLst>
      <p:ext uri="{BB962C8B-B14F-4D97-AF65-F5344CB8AC3E}">
        <p14:creationId xmlns:p14="http://schemas.microsoft.com/office/powerpoint/2010/main" val="990443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F50CD-27F0-E7CC-7F6F-18231C45E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00004-5110-C345-E2F4-564E88147B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C4580C-E1F4-CBB5-076E-21F81B8A0E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3254B5-B0F2-ED4A-12C9-99508733F55C}"/>
              </a:ext>
            </a:extLst>
          </p:cNvPr>
          <p:cNvSpPr>
            <a:spLocks noGrp="1"/>
          </p:cNvSpPr>
          <p:nvPr>
            <p:ph type="sldNum" sz="quarter" idx="5"/>
          </p:nvPr>
        </p:nvSpPr>
        <p:spPr/>
        <p:txBody>
          <a:bodyPr/>
          <a:lstStyle/>
          <a:p>
            <a:fld id="{9A0CCFD4-A7F8-054B-8822-BC244B953582}" type="slidenum">
              <a:rPr lang="en-US" smtClean="0"/>
              <a:t>12</a:t>
            </a:fld>
            <a:endParaRPr lang="en-US" dirty="0"/>
          </a:p>
        </p:txBody>
      </p:sp>
    </p:spTree>
    <p:extLst>
      <p:ext uri="{BB962C8B-B14F-4D97-AF65-F5344CB8AC3E}">
        <p14:creationId xmlns:p14="http://schemas.microsoft.com/office/powerpoint/2010/main" val="12830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32EA-D397-04EC-7148-1603CA82E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F2853-45F6-E227-D8C1-7A602214E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8BBE5-E01C-3BF1-5D6F-A54223DC81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BFAE29-90A9-92D0-A687-599A688739CB}"/>
              </a:ext>
            </a:extLst>
          </p:cNvPr>
          <p:cNvSpPr>
            <a:spLocks noGrp="1"/>
          </p:cNvSpPr>
          <p:nvPr>
            <p:ph type="sldNum" sz="quarter" idx="5"/>
          </p:nvPr>
        </p:nvSpPr>
        <p:spPr/>
        <p:txBody>
          <a:bodyPr/>
          <a:lstStyle/>
          <a:p>
            <a:fld id="{9A0CCFD4-A7F8-054B-8822-BC244B953582}" type="slidenum">
              <a:rPr lang="en-US" smtClean="0"/>
              <a:t>13</a:t>
            </a:fld>
            <a:endParaRPr lang="en-US" dirty="0"/>
          </a:p>
        </p:txBody>
      </p:sp>
    </p:spTree>
    <p:extLst>
      <p:ext uri="{BB962C8B-B14F-4D97-AF65-F5344CB8AC3E}">
        <p14:creationId xmlns:p14="http://schemas.microsoft.com/office/powerpoint/2010/main" val="2712246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E4E0B-9DF0-8B20-9A01-378633514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A6519A-EE6B-8D6E-CE69-3D7593FD1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63FF9-F64E-AB2A-819F-A27C6EEAFD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5B4CBE-16A2-5325-93DF-DD31F8799C15}"/>
              </a:ext>
            </a:extLst>
          </p:cNvPr>
          <p:cNvSpPr>
            <a:spLocks noGrp="1"/>
          </p:cNvSpPr>
          <p:nvPr>
            <p:ph type="sldNum" sz="quarter" idx="5"/>
          </p:nvPr>
        </p:nvSpPr>
        <p:spPr/>
        <p:txBody>
          <a:bodyPr/>
          <a:lstStyle/>
          <a:p>
            <a:fld id="{9A0CCFD4-A7F8-054B-8822-BC244B953582}" type="slidenum">
              <a:rPr lang="en-US" smtClean="0"/>
              <a:t>14</a:t>
            </a:fld>
            <a:endParaRPr lang="en-US" dirty="0"/>
          </a:p>
        </p:txBody>
      </p:sp>
    </p:spTree>
    <p:extLst>
      <p:ext uri="{BB962C8B-B14F-4D97-AF65-F5344CB8AC3E}">
        <p14:creationId xmlns:p14="http://schemas.microsoft.com/office/powerpoint/2010/main" val="1172095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CB0B6-9024-3729-E745-AA14B7FBC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8A87D-FCA8-414A-DED0-20C8B2C1E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25473F-739F-D082-486C-11AC2C5A37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F9E730-8D52-60E3-1227-F1F3E2C3D86E}"/>
              </a:ext>
            </a:extLst>
          </p:cNvPr>
          <p:cNvSpPr>
            <a:spLocks noGrp="1"/>
          </p:cNvSpPr>
          <p:nvPr>
            <p:ph type="sldNum" sz="quarter" idx="5"/>
          </p:nvPr>
        </p:nvSpPr>
        <p:spPr/>
        <p:txBody>
          <a:bodyPr/>
          <a:lstStyle/>
          <a:p>
            <a:fld id="{9A0CCFD4-A7F8-054B-8822-BC244B953582}" type="slidenum">
              <a:rPr lang="en-US" smtClean="0"/>
              <a:t>15</a:t>
            </a:fld>
            <a:endParaRPr lang="en-US" dirty="0"/>
          </a:p>
        </p:txBody>
      </p:sp>
    </p:spTree>
    <p:extLst>
      <p:ext uri="{BB962C8B-B14F-4D97-AF65-F5344CB8AC3E}">
        <p14:creationId xmlns:p14="http://schemas.microsoft.com/office/powerpoint/2010/main" val="58362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INL/EXT-21-33376 evaluated alternative CCF models developed by University of Maryland  and recommended the Causal Alpha Factor Model (CAFM) as the alternative CCF model for the NRC event and condition assessments (ECAs)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INL/EXT-21-43723 developed CCF generic prior and causal CCF prior distributions using the new data available at the time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INL/EXT-21-65527 developed component-specific CCF prior distributions for five component types—pump, valve, strainer, generator, and “other”—after a study determined that different component types can have drastically different alpha factors and should thus be analyzed separately</a:t>
            </a:r>
          </a:p>
        </p:txBody>
      </p:sp>
      <p:sp>
        <p:nvSpPr>
          <p:cNvPr id="4" name="Slide Number Placeholder 3"/>
          <p:cNvSpPr>
            <a:spLocks noGrp="1"/>
          </p:cNvSpPr>
          <p:nvPr>
            <p:ph type="sldNum" sz="quarter" idx="5"/>
          </p:nvPr>
        </p:nvSpPr>
        <p:spPr/>
        <p:txBody>
          <a:bodyPr/>
          <a:lstStyle/>
          <a:p>
            <a:fld id="{9A0CCFD4-A7F8-054B-8822-BC244B953582}" type="slidenum">
              <a:rPr lang="en-US" smtClean="0"/>
              <a:t>3</a:t>
            </a:fld>
            <a:endParaRPr lang="en-US" dirty="0"/>
          </a:p>
        </p:txBody>
      </p:sp>
    </p:spTree>
    <p:extLst>
      <p:ext uri="{BB962C8B-B14F-4D97-AF65-F5344CB8AC3E}">
        <p14:creationId xmlns:p14="http://schemas.microsoft.com/office/powerpoint/2010/main" val="374201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A4BDC-ABAB-D0AF-477B-8C7B858FC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993D7-2194-8FA1-5079-3BC2F69B3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E63559-4742-D5B9-BFC3-33EDAAAA15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F16CE9-B331-21A8-55A6-A90DDE5027F7}"/>
              </a:ext>
            </a:extLst>
          </p:cNvPr>
          <p:cNvSpPr>
            <a:spLocks noGrp="1"/>
          </p:cNvSpPr>
          <p:nvPr>
            <p:ph type="sldNum" sz="quarter" idx="5"/>
          </p:nvPr>
        </p:nvSpPr>
        <p:spPr/>
        <p:txBody>
          <a:bodyPr/>
          <a:lstStyle/>
          <a:p>
            <a:fld id="{9A0CCFD4-A7F8-054B-8822-BC244B953582}" type="slidenum">
              <a:rPr lang="en-US" smtClean="0"/>
              <a:t>4</a:t>
            </a:fld>
            <a:endParaRPr lang="en-US" dirty="0"/>
          </a:p>
        </p:txBody>
      </p:sp>
    </p:spTree>
    <p:extLst>
      <p:ext uri="{BB962C8B-B14F-4D97-AF65-F5344CB8AC3E}">
        <p14:creationId xmlns:p14="http://schemas.microsoft.com/office/powerpoint/2010/main" val="2841613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b="1" dirty="0"/>
              <a:t>WASH-1400</a:t>
            </a:r>
            <a:r>
              <a:rPr lang="en-US" dirty="0"/>
              <a:t>, “Reactor Safety Study,” (1975) defines dependent failure as a common-mode failure.</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b="1" dirty="0">
                <a:hlinkClick r:id="rId3"/>
              </a:rPr>
              <a:t>NUREG/CR‑2300</a:t>
            </a:r>
            <a:r>
              <a:rPr lang="en-US" dirty="0"/>
              <a:t>, “PRA Procedures Guide,” (1983) identified nine types of dependent failures in three categories</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dirty="0"/>
              <a:t>Common‑Cause Initiating Events (e.g., earthquake)</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dirty="0"/>
              <a:t>Intersystem Dependencies (e.g.,  shared support system)</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dirty="0"/>
              <a:t>Intercomponent Dependencies (e.g., CCFs)</a:t>
            </a:r>
          </a:p>
          <a:p>
            <a:pPr>
              <a:buFont typeface="Wingdings" pitchFamily="2" charset="2"/>
              <a:buChar char="Ø"/>
            </a:pPr>
            <a:r>
              <a:rPr lang="en-US" altLang="en-US" b="1" dirty="0"/>
              <a:t>NUREG/CR-4780</a:t>
            </a:r>
            <a:r>
              <a:rPr lang="en-US" altLang="en-US" b="0" dirty="0"/>
              <a:t>, </a:t>
            </a:r>
            <a:r>
              <a:rPr lang="en-US" altLang="en-US" b="0" i="1" dirty="0"/>
              <a:t>Procedures for Treating Common Cause Failures in Safety and Reliability Studies</a:t>
            </a:r>
            <a:r>
              <a:rPr lang="en-US" altLang="en-US" b="0" dirty="0"/>
              <a:t>, January 1988</a:t>
            </a:r>
          </a:p>
          <a:p>
            <a:pPr lvl="1">
              <a:buFont typeface="Wingdings" panose="05000000000000000000" pitchFamily="2" charset="2"/>
              <a:buChar char="§"/>
            </a:pPr>
            <a:r>
              <a:rPr lang="en-US" altLang="en-US" b="0" dirty="0"/>
              <a:t>Presents the framework for including CCFs in risk and reliability evaluations with four major stages</a:t>
            </a:r>
          </a:p>
          <a:p>
            <a:pPr lvl="2">
              <a:buFont typeface="Courier New" panose="02070309020205020404" pitchFamily="49" charset="0"/>
              <a:buChar char="o"/>
            </a:pPr>
            <a:r>
              <a:rPr lang="en-US" altLang="en-US" sz="2000" b="0" dirty="0"/>
              <a:t>System logic model development</a:t>
            </a:r>
          </a:p>
          <a:p>
            <a:pPr lvl="2">
              <a:buFont typeface="Courier New" panose="02070309020205020404" pitchFamily="49" charset="0"/>
              <a:buChar char="o"/>
            </a:pPr>
            <a:r>
              <a:rPr lang="en-US" altLang="en-US" sz="2000" b="0" dirty="0"/>
              <a:t>Identification of common cause component groups</a:t>
            </a:r>
          </a:p>
          <a:p>
            <a:pPr lvl="2">
              <a:buFont typeface="Courier New" panose="02070309020205020404" pitchFamily="49" charset="0"/>
              <a:buChar char="o"/>
            </a:pPr>
            <a:r>
              <a:rPr lang="en-US" altLang="en-US" sz="2000" b="0" dirty="0"/>
              <a:t>Common cause modeling and data analysis</a:t>
            </a:r>
          </a:p>
          <a:p>
            <a:pPr lvl="2">
              <a:buFont typeface="Courier New" panose="02070309020205020404" pitchFamily="49" charset="0"/>
              <a:buChar char="o"/>
            </a:pPr>
            <a:r>
              <a:rPr lang="en-US" altLang="en-US" sz="2000" b="0" dirty="0"/>
              <a:t>System quantification and interpretation of results</a:t>
            </a:r>
          </a:p>
          <a:p>
            <a:pPr lvl="1">
              <a:buFont typeface="Wingdings" panose="05000000000000000000" pitchFamily="2" charset="2"/>
              <a:buChar char="§"/>
            </a:pPr>
            <a:r>
              <a:rPr lang="en-US" altLang="en-US" b="0" dirty="0"/>
              <a:t>Introduces the concept of </a:t>
            </a:r>
            <a:r>
              <a:rPr lang="en-US" altLang="en-US" b="1" dirty="0">
                <a:solidFill>
                  <a:srgbClr val="FF0000"/>
                </a:solidFill>
              </a:rPr>
              <a:t>impact vectors </a:t>
            </a:r>
            <a:r>
              <a:rPr lang="en-US" altLang="en-US" b="0" dirty="0"/>
              <a:t>and the </a:t>
            </a:r>
            <a:r>
              <a:rPr lang="en-US" altLang="en-US" b="1" dirty="0">
                <a:solidFill>
                  <a:srgbClr val="FF0000"/>
                </a:solidFill>
              </a:rPr>
              <a:t>mapping</a:t>
            </a:r>
            <a:r>
              <a:rPr lang="en-US" altLang="en-US" b="0" dirty="0">
                <a:solidFill>
                  <a:srgbClr val="FF0000"/>
                </a:solidFill>
              </a:rPr>
              <a:t> </a:t>
            </a:r>
            <a:r>
              <a:rPr lang="en-US" altLang="en-US" b="0" dirty="0"/>
              <a:t>method</a:t>
            </a:r>
          </a:p>
          <a:p>
            <a:pPr lvl="2">
              <a:buFont typeface="Courier New" panose="02070309020205020404" pitchFamily="49" charset="0"/>
              <a:buChar char="o"/>
            </a:pPr>
            <a:r>
              <a:rPr lang="en-US" altLang="en-US" sz="2000" dirty="0"/>
              <a:t>T</a:t>
            </a:r>
            <a:r>
              <a:rPr lang="en-US" altLang="en-US" sz="2000" b="0" dirty="0"/>
              <a:t>he concept of impact vectors is used for CCF event classification and representation</a:t>
            </a:r>
          </a:p>
          <a:p>
            <a:pPr lvl="2">
              <a:buFont typeface="Courier New" panose="02070309020205020404" pitchFamily="49" charset="0"/>
              <a:buChar char="o"/>
            </a:pPr>
            <a:r>
              <a:rPr lang="en-US" altLang="en-US" sz="2000" dirty="0"/>
              <a:t>The</a:t>
            </a:r>
            <a:r>
              <a:rPr lang="en-US" altLang="en-US" sz="2000" b="0" dirty="0"/>
              <a:t> mapping method </a:t>
            </a:r>
            <a:r>
              <a:rPr lang="en-US" altLang="en-US" sz="2000" dirty="0"/>
              <a:t>is used to </a:t>
            </a:r>
            <a:r>
              <a:rPr lang="en-US" altLang="en-US" sz="2000" b="0" dirty="0"/>
              <a:t>adjusts the original impact vectors to account for common cause group size differences in CCF parameter estimation</a:t>
            </a:r>
          </a:p>
          <a:p>
            <a:pPr>
              <a:buFont typeface="Wingdings" pitchFamily="2" charset="2"/>
              <a:buChar char="Ø"/>
            </a:pPr>
            <a:r>
              <a:rPr lang="en-US" altLang="en-US" b="1" dirty="0"/>
              <a:t>NUREG/CR-5485</a:t>
            </a:r>
            <a:r>
              <a:rPr lang="en-US" altLang="en-US" b="0" dirty="0"/>
              <a:t>, </a:t>
            </a:r>
            <a:r>
              <a:rPr lang="en-US" altLang="en-US" b="0" i="1" dirty="0"/>
              <a:t>Guidelines on Modeling Common-Cause Failures in Probabilistic Risk Assessment</a:t>
            </a:r>
            <a:r>
              <a:rPr lang="en-US" altLang="en-US" b="0" dirty="0"/>
              <a:t>, November 1998</a:t>
            </a:r>
          </a:p>
          <a:p>
            <a:pPr lvl="1">
              <a:buFont typeface="Wingdings" panose="05000000000000000000" pitchFamily="2" charset="2"/>
              <a:buChar char="§"/>
            </a:pPr>
            <a:r>
              <a:rPr lang="en-US" altLang="en-US" dirty="0"/>
              <a:t>Guidelines to model CCF events in PRA</a:t>
            </a:r>
          </a:p>
          <a:p>
            <a:pPr lvl="1">
              <a:buFont typeface="Wingdings" panose="05000000000000000000" pitchFamily="2" charset="2"/>
              <a:buChar char="§"/>
            </a:pPr>
            <a:r>
              <a:rPr lang="en-US" altLang="en-US" dirty="0"/>
              <a:t>Additional insights obtained from the CCF applications</a:t>
            </a:r>
          </a:p>
          <a:p>
            <a:pPr lvl="1">
              <a:buFont typeface="Wingdings" panose="05000000000000000000" pitchFamily="2" charset="2"/>
              <a:buChar char="§"/>
            </a:pPr>
            <a:r>
              <a:rPr lang="en-US" altLang="en-US" dirty="0"/>
              <a:t>CCF software capabilities and how to apply the CCF database information to PRA studies</a:t>
            </a:r>
          </a:p>
          <a:p>
            <a:pPr>
              <a:buFont typeface="Wingdings" pitchFamily="2" charset="2"/>
              <a:buChar char="Ø"/>
            </a:pPr>
            <a:r>
              <a:rPr lang="en-US" altLang="en-US" b="1" dirty="0"/>
              <a:t>NUREG/CR-6268</a:t>
            </a:r>
            <a:r>
              <a:rPr lang="en-US" altLang="en-US" b="0" dirty="0"/>
              <a:t>, </a:t>
            </a:r>
            <a:r>
              <a:rPr lang="en-US" altLang="en-US" b="0" i="1" dirty="0"/>
              <a:t>Common Cause Failure Database and Analysis System</a:t>
            </a:r>
            <a:r>
              <a:rPr lang="en-US" altLang="en-US" b="0" dirty="0"/>
              <a:t>, June 1998</a:t>
            </a:r>
          </a:p>
          <a:p>
            <a:pPr lvl="1">
              <a:buFont typeface="Wingdings" panose="05000000000000000000" pitchFamily="2" charset="2"/>
              <a:buChar char="§"/>
            </a:pPr>
            <a:r>
              <a:rPr lang="en-US" altLang="en-US" dirty="0"/>
              <a:t>Method to collect industry failure data, identify and characterize CCF events, and estimate CCF parameters and uncertainties with a computer software</a:t>
            </a:r>
          </a:p>
          <a:p>
            <a:pPr lvl="1">
              <a:buFont typeface="Wingdings" panose="05000000000000000000" pitchFamily="2" charset="2"/>
              <a:buChar char="§"/>
            </a:pPr>
            <a:r>
              <a:rPr lang="en-US" altLang="en-US" dirty="0"/>
              <a:t>A CCF database system was developed with a CCF database and a CCF software that can be used to estimate CCF parameters</a:t>
            </a:r>
          </a:p>
          <a:p>
            <a:pPr lvl="1">
              <a:buFont typeface="Wingdings" panose="05000000000000000000" pitchFamily="2" charset="2"/>
              <a:buChar char="§"/>
            </a:pPr>
            <a:r>
              <a:rPr lang="en-US" altLang="en-US" dirty="0"/>
              <a:t>The CCF software stores CCF events, independent failure counts, and estimate CCF parameters for Alpha Factor and Multiple Greek Letter Models based on the CCF event impact vectors and the mapping method</a:t>
            </a:r>
          </a:p>
          <a:p>
            <a:pPr>
              <a:buFont typeface="Wingdings" pitchFamily="2" charset="2"/>
              <a:buChar char="Ø"/>
            </a:pPr>
            <a:r>
              <a:rPr lang="en-US" altLang="en-US" b="1" dirty="0"/>
              <a:t>NUREG/CR-5497</a:t>
            </a:r>
            <a:r>
              <a:rPr lang="en-US" altLang="en-US" b="0" dirty="0"/>
              <a:t>, </a:t>
            </a:r>
            <a:r>
              <a:rPr lang="en-US" altLang="en-US" b="0" i="1" dirty="0"/>
              <a:t>Common-Cause Failure Parameter Estimations</a:t>
            </a:r>
            <a:r>
              <a:rPr lang="en-US" altLang="en-US" b="0" dirty="0"/>
              <a:t>, October 1998</a:t>
            </a:r>
          </a:p>
          <a:p>
            <a:pPr lvl="1">
              <a:buFont typeface="Wingdings" panose="05000000000000000000" pitchFamily="2" charset="2"/>
              <a:buChar char="§"/>
            </a:pPr>
            <a:r>
              <a:rPr lang="en-US" altLang="en-US" dirty="0"/>
              <a:t>Quantitative results with the CCF parameter estimates for the majority of the risk important safety systems and components in commercial nuclear power plants</a:t>
            </a:r>
          </a:p>
          <a:p>
            <a:pPr lvl="1">
              <a:buFont typeface="Wingdings" panose="05000000000000000000" pitchFamily="2" charset="2"/>
              <a:buChar char="§"/>
            </a:pPr>
            <a:r>
              <a:rPr lang="en-US" altLang="en-US" dirty="0"/>
              <a:t>Insights from the CCF data analysis It contains</a:t>
            </a:r>
          </a:p>
          <a:p>
            <a:pPr lvl="1">
              <a:buFont typeface="Wingdings" panose="05000000000000000000" pitchFamily="2" charset="2"/>
              <a:buChar char="§"/>
            </a:pPr>
            <a:r>
              <a:rPr lang="en-US" altLang="en-US" b="1" dirty="0">
                <a:solidFill>
                  <a:srgbClr val="FF0000"/>
                </a:solidFill>
              </a:rPr>
              <a:t>Data Sources: LERs, NPRDS </a:t>
            </a:r>
            <a:r>
              <a:rPr lang="en-US" altLang="en-US" b="0" dirty="0">
                <a:solidFill>
                  <a:srgbClr val="FF0000"/>
                </a:solidFill>
              </a:rPr>
              <a:t>(Nuclear Plant Reliability Data System)</a:t>
            </a:r>
            <a:r>
              <a:rPr lang="en-US" altLang="en-US" b="1" dirty="0">
                <a:solidFill>
                  <a:srgbClr val="FF0000"/>
                </a:solidFill>
              </a:rPr>
              <a:t>, 1980-1995</a:t>
            </a:r>
          </a:p>
          <a:p>
            <a:pPr>
              <a:buFont typeface="Wingdings" pitchFamily="2" charset="2"/>
              <a:buChar char="Ø"/>
            </a:pPr>
            <a:r>
              <a:rPr lang="en-US" altLang="en-US" b="1" dirty="0"/>
              <a:t>CCF Parameter 2010 Update</a:t>
            </a:r>
            <a:r>
              <a:rPr lang="en-US" altLang="en-US" b="0" dirty="0"/>
              <a:t>, January 2012</a:t>
            </a:r>
          </a:p>
          <a:p>
            <a:pPr lvl="1">
              <a:buFont typeface="Wingdings" panose="05000000000000000000" pitchFamily="2" charset="2"/>
              <a:buChar char="§"/>
            </a:pPr>
            <a:r>
              <a:rPr lang="en-US" altLang="en-US" b="1" dirty="0">
                <a:solidFill>
                  <a:srgbClr val="FF0000"/>
                </a:solidFill>
              </a:rPr>
              <a:t>Data Sources: NPRDS </a:t>
            </a:r>
            <a:r>
              <a:rPr lang="en-US" altLang="en-US" b="0" dirty="0">
                <a:solidFill>
                  <a:srgbClr val="FF0000"/>
                </a:solidFill>
              </a:rPr>
              <a:t>(prior to 1997);</a:t>
            </a:r>
            <a:r>
              <a:rPr lang="en-US" altLang="en-US" b="1" dirty="0">
                <a:solidFill>
                  <a:srgbClr val="FF0000"/>
                </a:solidFill>
              </a:rPr>
              <a:t> EPIX </a:t>
            </a:r>
            <a:r>
              <a:rPr lang="en-US" altLang="en-US" b="0" dirty="0">
                <a:solidFill>
                  <a:srgbClr val="FF0000"/>
                </a:solidFill>
              </a:rPr>
              <a:t>(</a:t>
            </a:r>
            <a:r>
              <a:rPr lang="en-US" sz="1800" b="0" i="0" u="none" strike="noStrike" baseline="0" dirty="0">
                <a:solidFill>
                  <a:srgbClr val="000000"/>
                </a:solidFill>
                <a:latin typeface="Arial" panose="020B0604020202020204" pitchFamily="34" charset="0"/>
              </a:rPr>
              <a:t>Equipment Performance and Information Exchange, since 1997); and </a:t>
            </a:r>
            <a:r>
              <a:rPr lang="en-US" sz="1800" b="1" i="0" u="none" strike="noStrike" baseline="0" dirty="0">
                <a:solidFill>
                  <a:srgbClr val="000000"/>
                </a:solidFill>
                <a:latin typeface="Arial" panose="020B0604020202020204" pitchFamily="34" charset="0"/>
              </a:rPr>
              <a:t>SCSS</a:t>
            </a:r>
            <a:r>
              <a:rPr lang="en-US" sz="1800" b="0" i="0" u="none" strike="noStrike" baseline="0" dirty="0">
                <a:solidFill>
                  <a:srgbClr val="000000"/>
                </a:solidFill>
                <a:latin typeface="Arial" panose="020B0604020202020204" pitchFamily="34" charset="0"/>
              </a:rPr>
              <a:t> (Sequence Coding and Search System) for LERs)</a:t>
            </a:r>
            <a:r>
              <a:rPr lang="en-US" altLang="en-US" b="1" dirty="0">
                <a:solidFill>
                  <a:srgbClr val="FF0000"/>
                </a:solidFill>
              </a:rPr>
              <a:t>, 1997-2010</a:t>
            </a:r>
          </a:p>
          <a:p>
            <a:pPr>
              <a:buFont typeface="Wingdings" pitchFamily="2" charset="2"/>
              <a:buChar char="Ø"/>
            </a:pPr>
            <a:r>
              <a:rPr lang="en-US" altLang="en-US" b="1" dirty="0"/>
              <a:t>CCF Parameter 2012 Update</a:t>
            </a:r>
            <a:r>
              <a:rPr lang="en-US" altLang="en-US" b="0" dirty="0"/>
              <a:t>, November 2013</a:t>
            </a:r>
          </a:p>
          <a:p>
            <a:pPr lvl="1">
              <a:buFont typeface="Wingdings" panose="05000000000000000000" pitchFamily="2" charset="2"/>
              <a:buChar char="§"/>
            </a:pPr>
            <a:r>
              <a:rPr lang="en-US" altLang="en-US" b="1" dirty="0">
                <a:solidFill>
                  <a:srgbClr val="FF0000"/>
                </a:solidFill>
              </a:rPr>
              <a:t>Data Sources: NPRDS </a:t>
            </a:r>
            <a:r>
              <a:rPr lang="en-US" altLang="en-US" b="0" dirty="0">
                <a:solidFill>
                  <a:srgbClr val="FF0000"/>
                </a:solidFill>
              </a:rPr>
              <a:t>(prior to 1997);</a:t>
            </a:r>
            <a:r>
              <a:rPr lang="en-US" altLang="en-US" b="1" dirty="0">
                <a:solidFill>
                  <a:srgbClr val="FF0000"/>
                </a:solidFill>
              </a:rPr>
              <a:t> EPIX </a:t>
            </a:r>
            <a:r>
              <a:rPr lang="en-US" altLang="en-US" b="0" dirty="0">
                <a:solidFill>
                  <a:srgbClr val="FF0000"/>
                </a:solidFill>
              </a:rPr>
              <a:t>(</a:t>
            </a:r>
            <a:r>
              <a:rPr lang="en-US" sz="1800" b="0" i="0" u="none" strike="noStrike" baseline="0" dirty="0">
                <a:solidFill>
                  <a:srgbClr val="000000"/>
                </a:solidFill>
                <a:latin typeface="Arial" panose="020B0604020202020204" pitchFamily="34" charset="0"/>
              </a:rPr>
              <a:t>Equipment Performance and Information Exchange, since 1997); and </a:t>
            </a:r>
            <a:r>
              <a:rPr lang="en-US" sz="1800" b="1" i="0" u="none" strike="noStrike" baseline="0" dirty="0">
                <a:solidFill>
                  <a:srgbClr val="000000"/>
                </a:solidFill>
                <a:latin typeface="Arial" panose="020B0604020202020204" pitchFamily="34" charset="0"/>
              </a:rPr>
              <a:t>SCSS</a:t>
            </a:r>
            <a:r>
              <a:rPr lang="en-US" sz="1800" b="0" i="0" u="none" strike="noStrike" baseline="0" dirty="0">
                <a:solidFill>
                  <a:srgbClr val="000000"/>
                </a:solidFill>
                <a:latin typeface="Arial" panose="020B0604020202020204" pitchFamily="34" charset="0"/>
              </a:rPr>
              <a:t> (Sequence Coding and Search System) for LERs)</a:t>
            </a:r>
            <a:r>
              <a:rPr lang="en-US" altLang="en-US" b="1" dirty="0">
                <a:solidFill>
                  <a:srgbClr val="FF0000"/>
                </a:solidFill>
              </a:rPr>
              <a:t>, 1997-2010</a:t>
            </a:r>
          </a:p>
          <a:p>
            <a:pPr>
              <a:buFont typeface="Wingdings" pitchFamily="2" charset="2"/>
              <a:buChar char="Ø"/>
            </a:pPr>
            <a:r>
              <a:rPr lang="en-US" altLang="en-US" b="1" dirty="0"/>
              <a:t>CCF Parameter 2015 Update</a:t>
            </a:r>
            <a:r>
              <a:rPr lang="en-US" altLang="en-US" b="0" dirty="0"/>
              <a:t>, October 2016</a:t>
            </a:r>
          </a:p>
          <a:p>
            <a:pPr lvl="1">
              <a:buFont typeface="Wingdings" panose="05000000000000000000" pitchFamily="2" charset="2"/>
              <a:buChar char="§"/>
            </a:pPr>
            <a:r>
              <a:rPr lang="en-US" altLang="en-US" b="1" dirty="0">
                <a:solidFill>
                  <a:srgbClr val="FF0000"/>
                </a:solidFill>
              </a:rPr>
              <a:t>Data Sources: NPRDS </a:t>
            </a:r>
            <a:r>
              <a:rPr lang="en-US" altLang="en-US" b="0" dirty="0">
                <a:solidFill>
                  <a:srgbClr val="FF0000"/>
                </a:solidFill>
              </a:rPr>
              <a:t>(prior to 1997);</a:t>
            </a:r>
            <a:r>
              <a:rPr lang="en-US" altLang="en-US" b="1" dirty="0">
                <a:solidFill>
                  <a:srgbClr val="FF0000"/>
                </a:solidFill>
              </a:rPr>
              <a:t> ICES </a:t>
            </a:r>
            <a:r>
              <a:rPr lang="en-US" altLang="en-US" b="0" dirty="0">
                <a:solidFill>
                  <a:srgbClr val="FF0000"/>
                </a:solidFill>
              </a:rPr>
              <a:t>(</a:t>
            </a:r>
            <a:r>
              <a:rPr lang="en-US" sz="1800" b="0" i="0" u="none" strike="noStrike" baseline="0" dirty="0">
                <a:solidFill>
                  <a:srgbClr val="000000"/>
                </a:solidFill>
                <a:latin typeface="Arial" panose="020B0604020202020204" pitchFamily="34" charset="0"/>
              </a:rPr>
              <a:t>INPO Consolidated Events Database, formerly EPIX); and </a:t>
            </a:r>
            <a:r>
              <a:rPr lang="en-US" sz="1800" b="1" i="0" u="none" strike="noStrike" baseline="0" dirty="0" err="1">
                <a:solidFill>
                  <a:srgbClr val="000000"/>
                </a:solidFill>
                <a:latin typeface="Arial" panose="020B0604020202020204" pitchFamily="34" charset="0"/>
              </a:rPr>
              <a:t>LERSearch</a:t>
            </a:r>
            <a:r>
              <a:rPr lang="en-US" sz="1800" b="0" i="0" u="none" strike="noStrike" baseline="0" dirty="0">
                <a:solidFill>
                  <a:srgbClr val="000000"/>
                </a:solidFill>
                <a:latin typeface="Arial" panose="020B0604020202020204" pitchFamily="34" charset="0"/>
              </a:rPr>
              <a:t> (Licensee Event Report Search, formerly SCSS) for LERs)</a:t>
            </a:r>
            <a:r>
              <a:rPr lang="en-US" altLang="en-US" b="1" dirty="0">
                <a:solidFill>
                  <a:srgbClr val="FF0000"/>
                </a:solidFill>
              </a:rPr>
              <a:t>, 1997-2015</a:t>
            </a:r>
          </a:p>
          <a:p>
            <a:pPr>
              <a:buFont typeface="Wingdings" pitchFamily="2" charset="2"/>
              <a:buChar char="Ø"/>
            </a:pPr>
            <a:r>
              <a:rPr lang="en-US" altLang="en-US" b="1" dirty="0"/>
              <a:t>INL/EXT-21-43723, </a:t>
            </a:r>
            <a:r>
              <a:rPr lang="en-US" altLang="en-US" b="0" i="1" dirty="0"/>
              <a:t>Developing Generic Prior Distributions for Common Cause Failure Alpha Factors and Causal Alpha Factors</a:t>
            </a:r>
            <a:r>
              <a:rPr lang="en-US" altLang="en-US" b="0" dirty="0"/>
              <a:t>, August 2021, (Revision of INL/LTD-17-43723, Nov 2017)</a:t>
            </a:r>
          </a:p>
          <a:p>
            <a:pPr>
              <a:buFont typeface="Wingdings" pitchFamily="2" charset="2"/>
              <a:buChar char="Ø"/>
            </a:pPr>
            <a:r>
              <a:rPr lang="en-US" altLang="en-US" b="1" dirty="0"/>
              <a:t>INL/EXT-21-62940, </a:t>
            </a:r>
            <a:r>
              <a:rPr lang="en-US" altLang="en-US" b="0" i="1" dirty="0"/>
              <a:t>CCF Parameter 2020 Update</a:t>
            </a:r>
            <a:r>
              <a:rPr lang="en-US" altLang="en-US" b="0" dirty="0"/>
              <a:t>, August 2022</a:t>
            </a:r>
          </a:p>
          <a:p>
            <a:pPr lvl="1">
              <a:buFont typeface="Wingdings" panose="05000000000000000000" pitchFamily="2" charset="2"/>
              <a:buChar char="§"/>
            </a:pPr>
            <a:r>
              <a:rPr lang="en-US" altLang="en-US" b="1" dirty="0">
                <a:solidFill>
                  <a:srgbClr val="FF0000"/>
                </a:solidFill>
              </a:rPr>
              <a:t>Data Sources: NPRDS </a:t>
            </a:r>
            <a:r>
              <a:rPr lang="en-US" altLang="en-US" b="0" dirty="0">
                <a:solidFill>
                  <a:srgbClr val="FF0000"/>
                </a:solidFill>
              </a:rPr>
              <a:t>(prior to 1997);</a:t>
            </a:r>
            <a:r>
              <a:rPr lang="en-US" altLang="en-US" b="1" dirty="0">
                <a:solidFill>
                  <a:srgbClr val="FF0000"/>
                </a:solidFill>
              </a:rPr>
              <a:t> IRIS </a:t>
            </a:r>
            <a:r>
              <a:rPr lang="en-US" altLang="en-US" b="0" dirty="0">
                <a:solidFill>
                  <a:srgbClr val="FF0000"/>
                </a:solidFill>
              </a:rPr>
              <a:t>(</a:t>
            </a:r>
            <a:r>
              <a:rPr lang="en-US" sz="1800" b="0" i="0" u="none" strike="noStrike" baseline="0" dirty="0">
                <a:solidFill>
                  <a:srgbClr val="000000"/>
                </a:solidFill>
                <a:latin typeface="Arial" panose="020B0604020202020204" pitchFamily="34" charset="0"/>
              </a:rPr>
              <a:t>Industry Reporting and Information System, formerly EPIX and ICES); and </a:t>
            </a:r>
            <a:r>
              <a:rPr lang="en-US" sz="1800" b="1" i="0" u="none" strike="noStrike" baseline="0" dirty="0" err="1">
                <a:solidFill>
                  <a:srgbClr val="000000"/>
                </a:solidFill>
                <a:latin typeface="Arial" panose="020B0604020202020204" pitchFamily="34" charset="0"/>
              </a:rPr>
              <a:t>LERSearch</a:t>
            </a:r>
            <a:r>
              <a:rPr lang="en-US" altLang="en-US" b="1" dirty="0">
                <a:solidFill>
                  <a:srgbClr val="FF0000"/>
                </a:solidFill>
              </a:rPr>
              <a:t>, 2006-2020</a:t>
            </a:r>
          </a:p>
          <a:p>
            <a:pPr>
              <a:buFont typeface="Wingdings" pitchFamily="2" charset="2"/>
              <a:buChar char="Ø"/>
            </a:pPr>
            <a:r>
              <a:rPr lang="en-US" altLang="en-US" b="1" dirty="0"/>
              <a:t>INL/RPT-23-72728, </a:t>
            </a:r>
            <a:r>
              <a:rPr lang="en-US" altLang="en-US" b="0" i="1" dirty="0"/>
              <a:t>Causal CCF Parameter 2020</a:t>
            </a:r>
            <a:r>
              <a:rPr lang="en-US" altLang="en-US" b="0" dirty="0"/>
              <a:t>, May 2023</a:t>
            </a:r>
          </a:p>
          <a:p>
            <a:pPr lvl="1">
              <a:buFont typeface="Wingdings" panose="05000000000000000000" pitchFamily="2" charset="2"/>
              <a:buChar char="§"/>
            </a:pPr>
            <a:r>
              <a:rPr lang="en-US" altLang="en-US" b="1" dirty="0">
                <a:solidFill>
                  <a:srgbClr val="FF0000"/>
                </a:solidFill>
              </a:rPr>
              <a:t>Data Sources: NPRDS </a:t>
            </a:r>
            <a:r>
              <a:rPr lang="en-US" altLang="en-US" b="0" dirty="0">
                <a:solidFill>
                  <a:srgbClr val="FF0000"/>
                </a:solidFill>
              </a:rPr>
              <a:t>(prior to 1997);</a:t>
            </a:r>
            <a:r>
              <a:rPr lang="en-US" altLang="en-US" b="1" dirty="0">
                <a:solidFill>
                  <a:srgbClr val="FF0000"/>
                </a:solidFill>
              </a:rPr>
              <a:t> IRIS </a:t>
            </a:r>
            <a:r>
              <a:rPr lang="en-US" altLang="en-US" b="0" dirty="0">
                <a:solidFill>
                  <a:srgbClr val="FF0000"/>
                </a:solidFill>
              </a:rPr>
              <a:t>(</a:t>
            </a:r>
            <a:r>
              <a:rPr lang="en-US" sz="1800" b="0" i="0" u="none" strike="noStrike" baseline="0" dirty="0">
                <a:solidFill>
                  <a:srgbClr val="000000"/>
                </a:solidFill>
                <a:latin typeface="Arial" panose="020B0604020202020204" pitchFamily="34" charset="0"/>
              </a:rPr>
              <a:t>Industry Reporting and Information System, formerly EPIX and ICES); and </a:t>
            </a:r>
            <a:r>
              <a:rPr lang="en-US" sz="1800" b="1" i="0" u="none" strike="noStrike" baseline="0" dirty="0" err="1">
                <a:solidFill>
                  <a:srgbClr val="000000"/>
                </a:solidFill>
                <a:latin typeface="Arial" panose="020B0604020202020204" pitchFamily="34" charset="0"/>
              </a:rPr>
              <a:t>LERSearch</a:t>
            </a:r>
            <a:r>
              <a:rPr lang="en-US" altLang="en-US" b="1" dirty="0">
                <a:solidFill>
                  <a:srgbClr val="FF0000"/>
                </a:solidFill>
              </a:rPr>
              <a:t>, 2006-2020</a:t>
            </a:r>
          </a:p>
          <a:p>
            <a:pPr>
              <a:buFont typeface="Wingdings" pitchFamily="2" charset="2"/>
              <a:buChar char="Ø"/>
            </a:pPr>
            <a:r>
              <a:rPr lang="en-US" altLang="en-US" b="1" dirty="0"/>
              <a:t>INL/EXT-21-65527, </a:t>
            </a:r>
            <a:r>
              <a:rPr lang="en-US" altLang="en-US" b="0" i="1" dirty="0"/>
              <a:t>Developing Component-Specific Prior Distributions for Common Cause Failure Alpha Factors</a:t>
            </a:r>
            <a:r>
              <a:rPr lang="en-US" altLang="en-US" b="0" dirty="0"/>
              <a:t>, January 2023</a:t>
            </a:r>
          </a:p>
          <a:p>
            <a:pPr lvl="1">
              <a:buFont typeface="Wingdings" panose="05000000000000000000" pitchFamily="2" charset="2"/>
              <a:buChar char="§"/>
            </a:pPr>
            <a:endParaRPr lang="en-US" altLang="en-US" b="1" dirty="0">
              <a:solidFill>
                <a:srgbClr val="FF0000"/>
              </a:solidFill>
            </a:endParaRPr>
          </a:p>
          <a:p>
            <a:pPr lvl="1">
              <a:buFont typeface="Wingdings" panose="05000000000000000000" pitchFamily="2" charset="2"/>
              <a:buChar char="§"/>
            </a:pPr>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5</a:t>
            </a:fld>
            <a:endParaRPr lang="en-US" dirty="0"/>
          </a:p>
        </p:txBody>
      </p:sp>
    </p:spTree>
    <p:extLst>
      <p:ext uri="{BB962C8B-B14F-4D97-AF65-F5344CB8AC3E}">
        <p14:creationId xmlns:p14="http://schemas.microsoft.com/office/powerpoint/2010/main" val="2813357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0D80-00CD-3994-F944-E1FC0D9AD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ED80E-A518-50BE-2FC5-3E4A0E75C4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D8616F-EAD2-1558-9914-4F3570E36C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717BB2-C740-8F8D-900E-811A287CCCA7}"/>
              </a:ext>
            </a:extLst>
          </p:cNvPr>
          <p:cNvSpPr>
            <a:spLocks noGrp="1"/>
          </p:cNvSpPr>
          <p:nvPr>
            <p:ph type="sldNum" sz="quarter" idx="5"/>
          </p:nvPr>
        </p:nvSpPr>
        <p:spPr/>
        <p:txBody>
          <a:bodyPr/>
          <a:lstStyle/>
          <a:p>
            <a:fld id="{9A0CCFD4-A7F8-054B-8822-BC244B953582}" type="slidenum">
              <a:rPr lang="en-US" smtClean="0"/>
              <a:t>6</a:t>
            </a:fld>
            <a:endParaRPr lang="en-US" dirty="0"/>
          </a:p>
        </p:txBody>
      </p:sp>
    </p:spTree>
    <p:extLst>
      <p:ext uri="{BB962C8B-B14F-4D97-AF65-F5344CB8AC3E}">
        <p14:creationId xmlns:p14="http://schemas.microsoft.com/office/powerpoint/2010/main" val="1179832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76EE3-6A99-EBE7-1B82-2182AAC15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D6321-787F-057B-AA44-0C5F472CF4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BC289-6371-66A7-56B1-02D2251DCA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76F12B-6DB3-082F-2F86-AB65F26E5272}"/>
              </a:ext>
            </a:extLst>
          </p:cNvPr>
          <p:cNvSpPr>
            <a:spLocks noGrp="1"/>
          </p:cNvSpPr>
          <p:nvPr>
            <p:ph type="sldNum" sz="quarter" idx="5"/>
          </p:nvPr>
        </p:nvSpPr>
        <p:spPr/>
        <p:txBody>
          <a:bodyPr/>
          <a:lstStyle/>
          <a:p>
            <a:fld id="{9A0CCFD4-A7F8-054B-8822-BC244B953582}" type="slidenum">
              <a:rPr lang="en-US" smtClean="0"/>
              <a:t>7</a:t>
            </a:fld>
            <a:endParaRPr lang="en-US" dirty="0"/>
          </a:p>
        </p:txBody>
      </p:sp>
    </p:spTree>
    <p:extLst>
      <p:ext uri="{BB962C8B-B14F-4D97-AF65-F5344CB8AC3E}">
        <p14:creationId xmlns:p14="http://schemas.microsoft.com/office/powerpoint/2010/main" val="3919592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F4CE-B984-CCAE-AB51-7CBC7EF6C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ABBD6-747E-DA2F-7513-090E03673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B0ADB-6B68-60BC-2D63-7C266E1613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67B445-7C63-CDB2-0F65-EA758A22B005}"/>
              </a:ext>
            </a:extLst>
          </p:cNvPr>
          <p:cNvSpPr>
            <a:spLocks noGrp="1"/>
          </p:cNvSpPr>
          <p:nvPr>
            <p:ph type="sldNum" sz="quarter" idx="5"/>
          </p:nvPr>
        </p:nvSpPr>
        <p:spPr/>
        <p:txBody>
          <a:bodyPr/>
          <a:lstStyle/>
          <a:p>
            <a:fld id="{9A0CCFD4-A7F8-054B-8822-BC244B953582}" type="slidenum">
              <a:rPr lang="en-US" smtClean="0"/>
              <a:t>8</a:t>
            </a:fld>
            <a:endParaRPr lang="en-US" dirty="0"/>
          </a:p>
        </p:txBody>
      </p:sp>
    </p:spTree>
    <p:extLst>
      <p:ext uri="{BB962C8B-B14F-4D97-AF65-F5344CB8AC3E}">
        <p14:creationId xmlns:p14="http://schemas.microsoft.com/office/powerpoint/2010/main" val="67367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93C10-4EF6-DD9D-9144-C839528B3E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675CC-2662-94D5-661A-DF69D1E6A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E3968-C7F3-934B-FA99-C2129C4D89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D57F66-F8A1-1264-41F3-4A2230F97F33}"/>
              </a:ext>
            </a:extLst>
          </p:cNvPr>
          <p:cNvSpPr>
            <a:spLocks noGrp="1"/>
          </p:cNvSpPr>
          <p:nvPr>
            <p:ph type="sldNum" sz="quarter" idx="5"/>
          </p:nvPr>
        </p:nvSpPr>
        <p:spPr/>
        <p:txBody>
          <a:bodyPr/>
          <a:lstStyle/>
          <a:p>
            <a:fld id="{9A0CCFD4-A7F8-054B-8822-BC244B953582}" type="slidenum">
              <a:rPr lang="en-US" smtClean="0"/>
              <a:t>9</a:t>
            </a:fld>
            <a:endParaRPr lang="en-US" dirty="0"/>
          </a:p>
        </p:txBody>
      </p:sp>
    </p:spTree>
    <p:extLst>
      <p:ext uri="{BB962C8B-B14F-4D97-AF65-F5344CB8AC3E}">
        <p14:creationId xmlns:p14="http://schemas.microsoft.com/office/powerpoint/2010/main" val="760891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22165-FCA2-D3AD-3834-D40A49522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7AB5D-89CB-8665-B684-1DB0E6CD3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6E4B9C-FB02-52F1-8758-49227636D0FC}"/>
              </a:ext>
            </a:extLst>
          </p:cNvPr>
          <p:cNvSpPr>
            <a:spLocks noGrp="1"/>
          </p:cNvSpPr>
          <p:nvPr>
            <p:ph type="body" idx="1"/>
          </p:nvPr>
        </p:nvSpPr>
        <p:spPr/>
        <p:txBody>
          <a:bodyPr/>
          <a:lstStyle/>
          <a:p>
            <a:pPr marL="342900" lvl="0" indent="-342900">
              <a:buFont typeface="Arial" panose="020B0604020202020204" pitchFamily="34" charset="0"/>
              <a:buChar char="•"/>
            </a:pPr>
            <a:r>
              <a:rPr lang="en-US" sz="2000" dirty="0"/>
              <a:t>The </a:t>
            </a:r>
            <a:r>
              <a:rPr lang="en-US" sz="2000" dirty="0">
                <a:solidFill>
                  <a:srgbClr val="00B050"/>
                </a:solidFill>
              </a:rPr>
              <a:t>Component</a:t>
            </a:r>
            <a:r>
              <a:rPr lang="en-US" sz="2000" dirty="0"/>
              <a:t> causal alpha factors could range from approximately </a:t>
            </a:r>
            <a:r>
              <a:rPr lang="en-US" sz="2000" dirty="0">
                <a:solidFill>
                  <a:srgbClr val="00B050"/>
                </a:solidFill>
              </a:rPr>
              <a:t>90% lower to 20% higher</a:t>
            </a:r>
            <a:r>
              <a:rPr lang="en-US" sz="2000" dirty="0"/>
              <a:t> than the Generic alpha factors</a:t>
            </a:r>
          </a:p>
          <a:p>
            <a:pPr marL="342900" lvl="0" indent="-342900">
              <a:buFont typeface="Arial" panose="020B0604020202020204" pitchFamily="34" charset="0"/>
              <a:buChar char="•"/>
            </a:pPr>
            <a:r>
              <a:rPr lang="en-US" sz="2000" dirty="0"/>
              <a:t>The </a:t>
            </a:r>
            <a:r>
              <a:rPr lang="en-US" sz="2000" dirty="0">
                <a:solidFill>
                  <a:srgbClr val="00B050"/>
                </a:solidFill>
              </a:rPr>
              <a:t>Human</a:t>
            </a:r>
            <a:r>
              <a:rPr lang="en-US" sz="2000" dirty="0"/>
              <a:t> causal alpha factors could range from approximately </a:t>
            </a:r>
            <a:r>
              <a:rPr lang="en-US" sz="2000" dirty="0">
                <a:solidFill>
                  <a:srgbClr val="00B050"/>
                </a:solidFill>
              </a:rPr>
              <a:t>90% lower to 100% higher</a:t>
            </a:r>
            <a:r>
              <a:rPr lang="en-US" sz="2000" dirty="0"/>
              <a:t> than the Generic alpha factors</a:t>
            </a:r>
          </a:p>
          <a:p>
            <a:pPr marL="342900" lvl="0" indent="-342900">
              <a:buFont typeface="Arial" panose="020B0604020202020204" pitchFamily="34" charset="0"/>
              <a:buChar char="•"/>
            </a:pPr>
            <a:r>
              <a:rPr lang="en-US" sz="2000" dirty="0"/>
              <a:t>The “</a:t>
            </a:r>
            <a:r>
              <a:rPr lang="en-US" sz="2000" dirty="0">
                <a:solidFill>
                  <a:srgbClr val="00B050"/>
                </a:solidFill>
              </a:rPr>
              <a:t>Other</a:t>
            </a:r>
            <a:r>
              <a:rPr lang="en-US" sz="2000" dirty="0"/>
              <a:t>” causal alpha factors could range from approximately </a:t>
            </a:r>
            <a:r>
              <a:rPr lang="en-US" sz="2000" dirty="0">
                <a:solidFill>
                  <a:srgbClr val="00B050"/>
                </a:solidFill>
              </a:rPr>
              <a:t>0% to 100% lower </a:t>
            </a:r>
            <a:r>
              <a:rPr lang="en-US" sz="2000" dirty="0"/>
              <a:t>than the Generic alpha factors</a:t>
            </a:r>
          </a:p>
          <a:p>
            <a:pPr marL="342900" lvl="0" indent="-342900">
              <a:buFont typeface="Arial" panose="020B0604020202020204" pitchFamily="34" charset="0"/>
              <a:buChar char="•"/>
            </a:pPr>
            <a:r>
              <a:rPr lang="en-US" sz="2000" dirty="0"/>
              <a:t>The </a:t>
            </a:r>
            <a:r>
              <a:rPr lang="en-US" sz="2000" dirty="0">
                <a:solidFill>
                  <a:srgbClr val="FF0000"/>
                </a:solidFill>
              </a:rPr>
              <a:t>Design</a:t>
            </a:r>
            <a:r>
              <a:rPr lang="en-US" sz="2000" dirty="0"/>
              <a:t> causal alpha factors could range from approximately </a:t>
            </a:r>
            <a:r>
              <a:rPr lang="en-US" sz="2000" dirty="0">
                <a:solidFill>
                  <a:srgbClr val="FF0000"/>
                </a:solidFill>
              </a:rPr>
              <a:t>90% lower to 230% higher </a:t>
            </a:r>
            <a:r>
              <a:rPr lang="en-US" sz="2000" dirty="0"/>
              <a:t>than the Generic alpha factors</a:t>
            </a:r>
          </a:p>
          <a:p>
            <a:pPr marL="342900" lvl="0" indent="-342900">
              <a:buFont typeface="Arial" panose="020B0604020202020204" pitchFamily="34" charset="0"/>
              <a:buChar char="•"/>
            </a:pPr>
            <a:r>
              <a:rPr lang="en-US" sz="2000" dirty="0"/>
              <a:t>The </a:t>
            </a:r>
            <a:r>
              <a:rPr lang="en-US" sz="2000" dirty="0">
                <a:solidFill>
                  <a:srgbClr val="FF0000"/>
                </a:solidFill>
              </a:rPr>
              <a:t>Environment</a:t>
            </a:r>
            <a:r>
              <a:rPr lang="en-US" sz="2000" dirty="0"/>
              <a:t> causal alpha factors could range from approximately </a:t>
            </a:r>
            <a:r>
              <a:rPr lang="en-US" sz="2000" dirty="0">
                <a:solidFill>
                  <a:srgbClr val="FF0000"/>
                </a:solidFill>
              </a:rPr>
              <a:t>0% to 1500% higher</a:t>
            </a:r>
            <a:r>
              <a:rPr lang="en-US" sz="2000" dirty="0"/>
              <a:t> than the Generic alpha factors</a:t>
            </a:r>
          </a:p>
          <a:p>
            <a:endParaRPr lang="en-US" dirty="0"/>
          </a:p>
        </p:txBody>
      </p:sp>
      <p:sp>
        <p:nvSpPr>
          <p:cNvPr id="4" name="Slide Number Placeholder 3">
            <a:extLst>
              <a:ext uri="{FF2B5EF4-FFF2-40B4-BE49-F238E27FC236}">
                <a16:creationId xmlns:a16="http://schemas.microsoft.com/office/drawing/2014/main" id="{BE7C9C82-A880-7DB7-261D-65B40C64D434}"/>
              </a:ext>
            </a:extLst>
          </p:cNvPr>
          <p:cNvSpPr>
            <a:spLocks noGrp="1"/>
          </p:cNvSpPr>
          <p:nvPr>
            <p:ph type="sldNum" sz="quarter" idx="5"/>
          </p:nvPr>
        </p:nvSpPr>
        <p:spPr/>
        <p:txBody>
          <a:bodyPr/>
          <a:lstStyle/>
          <a:p>
            <a:fld id="{9A0CCFD4-A7F8-054B-8822-BC244B953582}" type="slidenum">
              <a:rPr lang="en-US" smtClean="0"/>
              <a:t>10</a:t>
            </a:fld>
            <a:endParaRPr lang="en-US" dirty="0"/>
          </a:p>
        </p:txBody>
      </p:sp>
    </p:spTree>
    <p:extLst>
      <p:ext uri="{BB962C8B-B14F-4D97-AF65-F5344CB8AC3E}">
        <p14:creationId xmlns:p14="http://schemas.microsoft.com/office/powerpoint/2010/main" val="29308574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5 image">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F1A9CEB5-4DCA-2549-B149-80C6AFE7CA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36501" y="0"/>
            <a:ext cx="4055498" cy="3048000"/>
          </a:xfrm>
          <a:prstGeom prst="rect">
            <a:avLst/>
          </a:prstGeom>
        </p:spPr>
      </p:pic>
      <p:grpSp>
        <p:nvGrpSpPr>
          <p:cNvPr id="13" name="blue/green box bottom">
            <a:extLst>
              <a:ext uri="{FF2B5EF4-FFF2-40B4-BE49-F238E27FC236}">
                <a16:creationId xmlns:a16="http://schemas.microsoft.com/office/drawing/2014/main" id="{01F9400E-D49A-AA40-B4BD-53F03EC31D76}"/>
              </a:ext>
            </a:extLst>
          </p:cNvPr>
          <p:cNvGrpSpPr/>
          <p:nvPr userDrawn="1"/>
        </p:nvGrpSpPr>
        <p:grpSpPr>
          <a:xfrm>
            <a:off x="0" y="5340350"/>
            <a:ext cx="12192000" cy="1517650"/>
            <a:chOff x="0" y="5340350"/>
            <a:chExt cx="12192000" cy="1517650"/>
          </a:xfrm>
        </p:grpSpPr>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
        <p:nvSpPr>
          <p:cNvPr id="41" name="Rectangle 40">
            <a:extLst>
              <a:ext uri="{FF2B5EF4-FFF2-40B4-BE49-F238E27FC236}">
                <a16:creationId xmlns:a16="http://schemas.microsoft.com/office/drawing/2014/main" id="{1CEF456F-8BC0-384F-83F0-E5A07493A1DB}"/>
              </a:ext>
            </a:extLst>
          </p:cNvPr>
          <p:cNvSpPr/>
          <p:nvPr userDrawn="1"/>
        </p:nvSpPr>
        <p:spPr>
          <a:xfrm>
            <a:off x="8127999" y="3048000"/>
            <a:ext cx="4064001" cy="2292350"/>
          </a:xfrm>
          <a:prstGeom prst="rect">
            <a:avLst/>
          </a:prstGeom>
          <a:solidFill>
            <a:srgbClr val="2DA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2DE6E80B-AE42-7F4B-8C4C-ACBD3261A904}"/>
              </a:ext>
            </a:extLst>
          </p:cNvPr>
          <p:cNvSpPr/>
          <p:nvPr userDrawn="1"/>
        </p:nvSpPr>
        <p:spPr>
          <a:xfrm>
            <a:off x="4063999" y="3048000"/>
            <a:ext cx="8136503" cy="2292350"/>
          </a:xfrm>
          <a:prstGeom prst="rect">
            <a:avLst/>
          </a:prstGeom>
          <a:gradFill>
            <a:gsLst>
              <a:gs pos="50000">
                <a:srgbClr val="2DA9E1"/>
              </a:gs>
              <a:gs pos="0">
                <a:srgbClr val="2DA9E1">
                  <a:alpha val="0"/>
                </a:srgbClr>
              </a:gs>
              <a:gs pos="100000">
                <a:srgbClr val="2DA9E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4063999" y="3048000"/>
            <a:ext cx="8128000" cy="2292350"/>
          </a:xfrm>
          <a:solidFill>
            <a:srgbClr val="2DA9E1">
              <a:alpha val="89000"/>
            </a:srgbClr>
          </a:solidFill>
        </p:spPr>
        <p:txBody>
          <a:bodyPr wrap="square" lIns="365760" tIns="822960" rIns="274320" bIns="822960" anchor="ctr" anchorCtr="0">
            <a:noAutofit/>
          </a:bodyPr>
          <a:lstStyle>
            <a:lvl1pPr marL="0" indent="0">
              <a:buFont typeface="Arial" panose="020B0604020202020204" pitchFamily="34" charset="0"/>
              <a:buNone/>
              <a:tabLst/>
              <a:defRPr sz="3600" b="1" i="0">
                <a:solidFill>
                  <a:schemeClr val="bg1"/>
                </a:solidFill>
                <a:latin typeface="Arial" panose="020B0604020202020204" pitchFamily="34" charset="0"/>
                <a:cs typeface="Arial" panose="020B0604020202020204" pitchFamily="34" charset="0"/>
              </a:defRPr>
            </a:lvl1pPr>
            <a:lvl2pPr marL="9525" indent="0">
              <a:buFontTx/>
              <a:buNone/>
              <a:tabLst/>
              <a:defRPr sz="2400">
                <a:solidFill>
                  <a:schemeClr val="bg1"/>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dirty="0"/>
              <a:t>Click to edit title</a:t>
            </a:r>
          </a:p>
          <a:p>
            <a:pPr lvl="1"/>
            <a:r>
              <a:rPr lang="en-US" dirty="0"/>
              <a:t>Click to edit subtitle</a:t>
            </a:r>
          </a:p>
        </p:txBody>
      </p:sp>
      <p:sp>
        <p:nvSpPr>
          <p:cNvPr id="20" name="Text Placeholder 46">
            <a:extLst>
              <a:ext uri="{FF2B5EF4-FFF2-40B4-BE49-F238E27FC236}">
                <a16:creationId xmlns:a16="http://schemas.microsoft.com/office/drawing/2014/main" id="{885C2393-A49E-404D-B096-F9ADA920F578}"/>
              </a:ext>
            </a:extLst>
          </p:cNvPr>
          <p:cNvSpPr>
            <a:spLocks noGrp="1"/>
          </p:cNvSpPr>
          <p:nvPr>
            <p:ph type="body" sz="quarter" idx="25"/>
          </p:nvPr>
        </p:nvSpPr>
        <p:spPr>
          <a:xfrm>
            <a:off x="8630118" y="1209585"/>
            <a:ext cx="3267075" cy="1392237"/>
          </a:xfrm>
          <a:effectLst>
            <a:outerShdw blurRad="50800" dist="38100" dir="2700000" algn="tl" rotWithShape="0">
              <a:prstClr val="black">
                <a:alpha val="40000"/>
              </a:prstClr>
            </a:outerShdw>
          </a:effectLst>
        </p:spPr>
        <p:txBody>
          <a:bodyPr lIns="0" rIns="0" bIns="0" anchor="b" anchorCtr="0">
            <a:noAutofit/>
          </a:bodyPr>
          <a:lstStyle>
            <a:lvl1pPr marL="7938" indent="0">
              <a:buFontTx/>
              <a:buNone/>
              <a:tabLst/>
              <a:defRPr sz="1600" b="1" i="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buFontTx/>
              <a:buNone/>
              <a:tabLst/>
              <a:defRPr sz="1400" b="0" i="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Picture Placeholder 5">
            <a:extLst>
              <a:ext uri="{FF2B5EF4-FFF2-40B4-BE49-F238E27FC236}">
                <a16:creationId xmlns:a16="http://schemas.microsoft.com/office/drawing/2014/main" id="{C7256730-8936-AB40-8754-770CBB5355F1}"/>
              </a:ext>
            </a:extLst>
          </p:cNvPr>
          <p:cNvSpPr>
            <a:spLocks noGrp="1"/>
          </p:cNvSpPr>
          <p:nvPr>
            <p:ph type="pic" sz="quarter" idx="20" hasCustomPrompt="1"/>
          </p:nvPr>
        </p:nvSpPr>
        <p:spPr>
          <a:xfrm>
            <a:off x="4063998" y="1"/>
            <a:ext cx="4064002" cy="3043235"/>
          </a:xfrm>
        </p:spPr>
        <p:txBody>
          <a:bodyPr>
            <a:normAutofit/>
          </a:bodyPr>
          <a:lstStyle>
            <a:lvl1pPr marL="0" indent="0">
              <a:buFontTx/>
              <a:buNone/>
              <a:defRPr sz="18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23" name="Picture Placeholder 5">
            <a:extLst>
              <a:ext uri="{FF2B5EF4-FFF2-40B4-BE49-F238E27FC236}">
                <a16:creationId xmlns:a16="http://schemas.microsoft.com/office/drawing/2014/main" id="{2AC4C69B-9B36-3C4E-8338-B960738E03F5}"/>
              </a:ext>
            </a:extLst>
          </p:cNvPr>
          <p:cNvSpPr>
            <a:spLocks noGrp="1"/>
          </p:cNvSpPr>
          <p:nvPr>
            <p:ph type="pic" sz="quarter" idx="21" hasCustomPrompt="1"/>
          </p:nvPr>
        </p:nvSpPr>
        <p:spPr>
          <a:xfrm>
            <a:off x="-1" y="1"/>
            <a:ext cx="4063997" cy="3043235"/>
          </a:xfrm>
        </p:spPr>
        <p:txBody>
          <a:bodyPr>
            <a:normAutofit/>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1800">
                <a:solidFill>
                  <a:schemeClr val="bg1">
                    <a:lumMod val="65000"/>
                  </a:schemeClr>
                </a:solidFill>
              </a:defRPr>
            </a:lvl1pPr>
          </a:lstStyle>
          <a:p>
            <a:pPr lvl="0"/>
            <a:r>
              <a:rPr lang="en-US" dirty="0"/>
              <a:t>Click photo icon below to insert picture</a:t>
            </a:r>
            <a:br>
              <a:rPr lang="en-US" dirty="0"/>
            </a:br>
            <a:r>
              <a:rPr lang="en-US" dirty="0"/>
              <a:t>(if replacing picture, you will have to reset your crop area)</a:t>
            </a:r>
          </a:p>
          <a:p>
            <a:endParaRPr lang="en-US" dirty="0"/>
          </a:p>
        </p:txBody>
      </p:sp>
      <p:sp>
        <p:nvSpPr>
          <p:cNvPr id="25" name="Picture Placeholder 5">
            <a:extLst>
              <a:ext uri="{FF2B5EF4-FFF2-40B4-BE49-F238E27FC236}">
                <a16:creationId xmlns:a16="http://schemas.microsoft.com/office/drawing/2014/main" id="{2CC63D80-3EC6-EA4E-B485-F488BB2C1041}"/>
              </a:ext>
            </a:extLst>
          </p:cNvPr>
          <p:cNvSpPr>
            <a:spLocks noGrp="1"/>
          </p:cNvSpPr>
          <p:nvPr>
            <p:ph type="pic" sz="quarter" idx="22" hasCustomPrompt="1"/>
          </p:nvPr>
        </p:nvSpPr>
        <p:spPr>
          <a:xfrm>
            <a:off x="0" y="3048001"/>
            <a:ext cx="4055496" cy="2287585"/>
          </a:xfrm>
        </p:spPr>
        <p:txBody>
          <a:bodyPr>
            <a:normAutofit/>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18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a:p>
            <a:endParaRPr lang="en-US" dirty="0"/>
          </a:p>
        </p:txBody>
      </p:sp>
      <p:pic>
        <p:nvPicPr>
          <p:cNvPr id="14" name="Picture 13">
            <a:extLst>
              <a:ext uri="{FF2B5EF4-FFF2-40B4-BE49-F238E27FC236}">
                <a16:creationId xmlns:a16="http://schemas.microsoft.com/office/drawing/2014/main" id="{8EF66818-AB14-6E7F-A60B-AF97E15E4131}"/>
              </a:ext>
            </a:extLst>
          </p:cNvPr>
          <p:cNvPicPr>
            <a:picLocks noChangeAspect="1"/>
          </p:cNvPicPr>
          <p:nvPr userDrawn="1"/>
        </p:nvPicPr>
        <p:blipFill>
          <a:blip r:embed="rId3"/>
          <a:stretch>
            <a:fillRect/>
          </a:stretch>
        </p:blipFill>
        <p:spPr>
          <a:xfrm>
            <a:off x="5804279" y="5913998"/>
            <a:ext cx="5842000" cy="469900"/>
          </a:xfrm>
          <a:prstGeom prst="rect">
            <a:avLst/>
          </a:prstGeom>
        </p:spPr>
      </p:pic>
    </p:spTree>
    <p:extLst>
      <p:ext uri="{BB962C8B-B14F-4D97-AF65-F5344CB8AC3E}">
        <p14:creationId xmlns:p14="http://schemas.microsoft.com/office/powerpoint/2010/main" val="2829752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ght 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D96C8E76-CC1C-4BCF-A597-D8C87B9B45B3}"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tx1">
                    <a:lumMod val="65000"/>
                    <a:lumOff val="3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10" name="Title 1">
            <a:extLst>
              <a:ext uri="{FF2B5EF4-FFF2-40B4-BE49-F238E27FC236}">
                <a16:creationId xmlns:a16="http://schemas.microsoft.com/office/drawing/2014/main" id="{080018A3-14FE-A04B-A3B4-D9AA55483B48}"/>
              </a:ext>
            </a:extLst>
          </p:cNvPr>
          <p:cNvSpPr>
            <a:spLocks noGrp="1"/>
          </p:cNvSpPr>
          <p:nvPr>
            <p:ph type="title" hasCustomPrompt="1"/>
          </p:nvPr>
        </p:nvSpPr>
        <p:spPr>
          <a:xfrm>
            <a:off x="938151" y="558602"/>
            <a:ext cx="6704151" cy="1005229"/>
          </a:xfrm>
        </p:spPr>
        <p:txBody>
          <a:bodyPr/>
          <a:lstStyle/>
          <a:p>
            <a:r>
              <a:rPr lang="en-US" dirty="0"/>
              <a:t>Click to edit title</a:t>
            </a:r>
            <a:br>
              <a:rPr lang="en-US" dirty="0"/>
            </a:br>
            <a:r>
              <a:rPr lang="en-US" dirty="0"/>
              <a:t>(2 lines max)</a:t>
            </a:r>
          </a:p>
        </p:txBody>
      </p:sp>
    </p:spTree>
    <p:extLst>
      <p:ext uri="{BB962C8B-B14F-4D97-AF65-F5344CB8AC3E}">
        <p14:creationId xmlns:p14="http://schemas.microsoft.com/office/powerpoint/2010/main" val="546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g Blue Box Bullets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B96BB-242F-BC47-80BF-E45DB97245BA}"/>
              </a:ext>
            </a:extLst>
          </p:cNvPr>
          <p:cNvSpPr/>
          <p:nvPr userDrawn="1"/>
        </p:nvSpPr>
        <p:spPr>
          <a:xfrm>
            <a:off x="6843714" y="0"/>
            <a:ext cx="5346699" cy="62377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2FA9CB-507A-AA48-963A-8D5E37B7CF5B}"/>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79016F-99B0-6B40-B3F7-87F0068FC0E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DAHO NATIONAL LABORATORY">
            <a:extLst>
              <a:ext uri="{FF2B5EF4-FFF2-40B4-BE49-F238E27FC236}">
                <a16:creationId xmlns:a16="http://schemas.microsoft.com/office/drawing/2014/main" id="{BD942965-6C07-5D4A-809D-5FC754D5902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14" name="Title Placeholder BIG box blue right">
            <a:extLst>
              <a:ext uri="{FF2B5EF4-FFF2-40B4-BE49-F238E27FC236}">
                <a16:creationId xmlns:a16="http://schemas.microsoft.com/office/drawing/2014/main" id="{AB7EA1D9-8A57-3143-9688-4BB8599F986F}"/>
              </a:ext>
            </a:extLst>
          </p:cNvPr>
          <p:cNvSpPr>
            <a:spLocks noGrp="1"/>
          </p:cNvSpPr>
          <p:nvPr>
            <p:ph type="body" sz="quarter" idx="14" hasCustomPrompt="1"/>
          </p:nvPr>
        </p:nvSpPr>
        <p:spPr>
          <a:xfrm>
            <a:off x="6850063" y="0"/>
            <a:ext cx="5340350" cy="907549"/>
          </a:xfrm>
          <a:prstGeom prst="rect">
            <a:avLst/>
          </a:prstGeom>
          <a:noFill/>
        </p:spPr>
        <p:txBody>
          <a:bodyPr lIns="274320" tIns="365760" rIns="274320">
            <a:normAutofit/>
          </a:bodyPr>
          <a:lstStyle>
            <a:lvl1pPr marL="0" indent="0">
              <a:buFontTx/>
              <a:buNone/>
              <a:defRPr sz="3200" b="1" i="0">
                <a:solidFill>
                  <a:schemeClr val="bg1"/>
                </a:solidFill>
                <a:latin typeface="Arial" panose="020B0604020202020204" pitchFamily="34" charset="0"/>
                <a:cs typeface="Arial" panose="020B0604020202020204" pitchFamily="34" charset="0"/>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Click to edit box title</a:t>
            </a:r>
          </a:p>
        </p:txBody>
      </p:sp>
      <p:sp>
        <p:nvSpPr>
          <p:cNvPr id="15" name="Text Placeholder 2">
            <a:extLst>
              <a:ext uri="{FF2B5EF4-FFF2-40B4-BE49-F238E27FC236}">
                <a16:creationId xmlns:a16="http://schemas.microsoft.com/office/drawing/2014/main" id="{538B584E-1ECA-5646-9DA7-61B8110256F2}"/>
              </a:ext>
            </a:extLst>
          </p:cNvPr>
          <p:cNvSpPr>
            <a:spLocks noGrp="1"/>
          </p:cNvSpPr>
          <p:nvPr>
            <p:ph type="body" sz="quarter" idx="15" hasCustomPrompt="1"/>
          </p:nvPr>
        </p:nvSpPr>
        <p:spPr>
          <a:xfrm>
            <a:off x="7116947" y="1064712"/>
            <a:ext cx="4598987" cy="4515349"/>
          </a:xfrm>
          <a:prstGeom prst="rect">
            <a:avLst/>
          </a:prstGeom>
        </p:spPr>
        <p:txBody>
          <a:bodyPr lIns="0">
            <a:normAutofit/>
          </a:bodyPr>
          <a:lstStyle>
            <a:lvl1pPr marL="347663" indent="-342900">
              <a:buClr>
                <a:schemeClr val="bg1"/>
              </a:buClr>
              <a:tabLst/>
              <a:defRPr sz="240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bullet list</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94B560D7-837D-4EDC-BEB0-27DDA7573F54}"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16" name="Picture Placeholder">
            <a:extLst>
              <a:ext uri="{FF2B5EF4-FFF2-40B4-BE49-F238E27FC236}">
                <a16:creationId xmlns:a16="http://schemas.microsoft.com/office/drawing/2014/main" id="{6EF42CC7-103E-EA4C-89A2-543032DA331C}"/>
              </a:ext>
            </a:extLst>
          </p:cNvPr>
          <p:cNvSpPr>
            <a:spLocks noGrp="1"/>
          </p:cNvSpPr>
          <p:nvPr>
            <p:ph type="pic" sz="quarter" idx="13" hasCustomPrompt="1"/>
          </p:nvPr>
        </p:nvSpPr>
        <p:spPr>
          <a:xfrm>
            <a:off x="0" y="0"/>
            <a:ext cx="6843714" cy="6228267"/>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3890074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5992-890C-EC4B-B676-6CCEF133B8F2}"/>
              </a:ext>
            </a:extLst>
          </p:cNvPr>
          <p:cNvSpPr>
            <a:spLocks noGrp="1"/>
          </p:cNvSpPr>
          <p:nvPr>
            <p:ph type="title" hasCustomPrompt="1"/>
          </p:nvPr>
        </p:nvSpPr>
        <p:spPr>
          <a:xfrm>
            <a:off x="938150" y="1709738"/>
            <a:ext cx="10409299" cy="2852737"/>
          </a:xfrm>
        </p:spPr>
        <p:txBody>
          <a:bodyPr anchor="ctr" anchorCtr="0"/>
          <a:lstStyle>
            <a:lvl1pPr>
              <a:defRPr sz="4800"/>
            </a:lvl1pPr>
          </a:lstStyle>
          <a:p>
            <a:r>
              <a:rPr lang="en-US" dirty="0"/>
              <a:t>Click to edit title</a:t>
            </a:r>
          </a:p>
        </p:txBody>
      </p:sp>
      <p:sp>
        <p:nvSpPr>
          <p:cNvPr id="3" name="Text Placeholder 2">
            <a:extLst>
              <a:ext uri="{FF2B5EF4-FFF2-40B4-BE49-F238E27FC236}">
                <a16:creationId xmlns:a16="http://schemas.microsoft.com/office/drawing/2014/main" id="{E55303FD-B916-FD4E-85C2-3EBF655BC1FB}"/>
              </a:ext>
            </a:extLst>
          </p:cNvPr>
          <p:cNvSpPr>
            <a:spLocks noGrp="1"/>
          </p:cNvSpPr>
          <p:nvPr>
            <p:ph type="body" idx="1" hasCustomPrompt="1"/>
          </p:nvPr>
        </p:nvSpPr>
        <p:spPr>
          <a:xfrm>
            <a:off x="938150" y="4589463"/>
            <a:ext cx="10409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4" name="Date Placeholder 3">
            <a:extLst>
              <a:ext uri="{FF2B5EF4-FFF2-40B4-BE49-F238E27FC236}">
                <a16:creationId xmlns:a16="http://schemas.microsoft.com/office/drawing/2014/main" id="{2C8FDE18-9616-B043-9C71-522DAD29B023}"/>
              </a:ext>
            </a:extLst>
          </p:cNvPr>
          <p:cNvSpPr>
            <a:spLocks noGrp="1"/>
          </p:cNvSpPr>
          <p:nvPr>
            <p:ph type="dt" sz="half" idx="10"/>
          </p:nvPr>
        </p:nvSpPr>
        <p:spPr/>
        <p:txBody>
          <a:bodyPr/>
          <a:lstStyle/>
          <a:p>
            <a:fld id="{83B78C2B-D445-4928-AA8A-9E4D3B8353AC}" type="datetime1">
              <a:rPr lang="en-US" smtClean="0"/>
              <a:t>7/22/2026</a:t>
            </a:fld>
            <a:endParaRPr lang="en-US"/>
          </a:p>
        </p:txBody>
      </p:sp>
      <p:sp>
        <p:nvSpPr>
          <p:cNvPr id="5" name="Footer Placeholder 4">
            <a:extLst>
              <a:ext uri="{FF2B5EF4-FFF2-40B4-BE49-F238E27FC236}">
                <a16:creationId xmlns:a16="http://schemas.microsoft.com/office/drawing/2014/main" id="{D832FF7A-5905-EB40-919B-9225D0871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7509E-6005-DB4B-9578-84532E5F8BFF}"/>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1374382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1739901"/>
            <a:ext cx="5081650"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1739901"/>
            <a:ext cx="5081651"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82D84959-4E5B-480B-8ACA-668589F27388}" type="datetime1">
              <a:rPr lang="en-US" smtClean="0"/>
              <a:t>7/22/2026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625320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0D34-E50C-7946-9657-29EA34F401D8}"/>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3FBFFB48-1F38-8C46-B4B3-0871CA9880E3}"/>
              </a:ext>
            </a:extLst>
          </p:cNvPr>
          <p:cNvSpPr>
            <a:spLocks noGrp="1"/>
          </p:cNvSpPr>
          <p:nvPr>
            <p:ph sz="half" idx="1" hasCustomPrompt="1"/>
          </p:nvPr>
        </p:nvSpPr>
        <p:spPr>
          <a:xfrm>
            <a:off x="938150" y="2412999"/>
            <a:ext cx="5081650" cy="3763963"/>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7F5AB-BF51-4044-8164-B8ADFB34B0A6}"/>
              </a:ext>
            </a:extLst>
          </p:cNvPr>
          <p:cNvSpPr>
            <a:spLocks noGrp="1"/>
          </p:cNvSpPr>
          <p:nvPr>
            <p:ph sz="half" idx="2" hasCustomPrompt="1"/>
          </p:nvPr>
        </p:nvSpPr>
        <p:spPr>
          <a:xfrm>
            <a:off x="6272148" y="2412999"/>
            <a:ext cx="5081651" cy="3763963"/>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973E568-D8E9-CE46-B564-4CAF0B6E4511}"/>
              </a:ext>
            </a:extLst>
          </p:cNvPr>
          <p:cNvSpPr>
            <a:spLocks noGrp="1"/>
          </p:cNvSpPr>
          <p:nvPr>
            <p:ph type="dt" sz="half" idx="10"/>
          </p:nvPr>
        </p:nvSpPr>
        <p:spPr/>
        <p:txBody>
          <a:bodyPr/>
          <a:lstStyle/>
          <a:p>
            <a:fld id="{C702D8DC-49F9-4F7C-88DD-6B49B8E8161D}" type="datetime1">
              <a:rPr lang="en-US" smtClean="0"/>
              <a:t>7/22/2026</a:t>
            </a:fld>
            <a:endParaRPr lang="en-US"/>
          </a:p>
        </p:txBody>
      </p:sp>
      <p:sp>
        <p:nvSpPr>
          <p:cNvPr id="6" name="Footer Placeholder 5">
            <a:extLst>
              <a:ext uri="{FF2B5EF4-FFF2-40B4-BE49-F238E27FC236}">
                <a16:creationId xmlns:a16="http://schemas.microsoft.com/office/drawing/2014/main" id="{7C3C80FD-FB7C-F246-A242-07AFCB295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FBDEBE-950D-C343-A00C-8D9FA1E33CE7}"/>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9" name="Text Placeholder 2">
            <a:extLst>
              <a:ext uri="{FF2B5EF4-FFF2-40B4-BE49-F238E27FC236}">
                <a16:creationId xmlns:a16="http://schemas.microsoft.com/office/drawing/2014/main" id="{172D795B-85F6-1F49-922A-F41317873070}"/>
              </a:ext>
            </a:extLst>
          </p:cNvPr>
          <p:cNvSpPr>
            <a:spLocks noGrp="1"/>
          </p:cNvSpPr>
          <p:nvPr>
            <p:ph type="body" idx="13" hasCustomPrompt="1"/>
          </p:nvPr>
        </p:nvSpPr>
        <p:spPr>
          <a:xfrm>
            <a:off x="938213"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subhead 1</a:t>
            </a:r>
          </a:p>
        </p:txBody>
      </p:sp>
      <p:sp>
        <p:nvSpPr>
          <p:cNvPr id="10" name="Text Placeholder 4">
            <a:extLst>
              <a:ext uri="{FF2B5EF4-FFF2-40B4-BE49-F238E27FC236}">
                <a16:creationId xmlns:a16="http://schemas.microsoft.com/office/drawing/2014/main" id="{B4E34B4F-F908-104C-90F3-5135E2E8C74D}"/>
              </a:ext>
            </a:extLst>
          </p:cNvPr>
          <p:cNvSpPr>
            <a:spLocks noGrp="1"/>
          </p:cNvSpPr>
          <p:nvPr>
            <p:ph type="body" sz="quarter" idx="3" hasCustomPrompt="1"/>
          </p:nvPr>
        </p:nvSpPr>
        <p:spPr>
          <a:xfrm>
            <a:off x="6270625" y="1589087"/>
            <a:ext cx="5081587" cy="766763"/>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subhead 2 </a:t>
            </a:r>
          </a:p>
        </p:txBody>
      </p:sp>
    </p:spTree>
    <p:extLst>
      <p:ext uri="{BB962C8B-B14F-4D97-AF65-F5344CB8AC3E}">
        <p14:creationId xmlns:p14="http://schemas.microsoft.com/office/powerpoint/2010/main" val="1790085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Static">
    <p:spTree>
      <p:nvGrpSpPr>
        <p:cNvPr id="1" name=""/>
        <p:cNvGrpSpPr/>
        <p:nvPr/>
      </p:nvGrpSpPr>
      <p:grpSpPr>
        <a:xfrm>
          <a:off x="0" y="0"/>
          <a:ext cx="0" cy="0"/>
          <a:chOff x="0" y="0"/>
          <a:chExt cx="0" cy="0"/>
        </a:xfrm>
      </p:grpSpPr>
      <p:pic>
        <p:nvPicPr>
          <p:cNvPr id="10" name="07">
            <a:extLst>
              <a:ext uri="{FF2B5EF4-FFF2-40B4-BE49-F238E27FC236}">
                <a16:creationId xmlns:a16="http://schemas.microsoft.com/office/drawing/2014/main" id="{4647A912-5093-6043-8161-0D98167F242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grpSp>
        <p:nvGrpSpPr>
          <p:cNvPr id="11" name="Bottom Bar">
            <a:extLst>
              <a:ext uri="{FF2B5EF4-FFF2-40B4-BE49-F238E27FC236}">
                <a16:creationId xmlns:a16="http://schemas.microsoft.com/office/drawing/2014/main" id="{DC935C4B-E372-E04B-8493-E90A79CBC7F4}"/>
              </a:ext>
            </a:extLst>
          </p:cNvPr>
          <p:cNvGrpSpPr/>
          <p:nvPr userDrawn="1"/>
        </p:nvGrpSpPr>
        <p:grpSpPr>
          <a:xfrm>
            <a:off x="0" y="6247747"/>
            <a:ext cx="12192000" cy="610252"/>
            <a:chOff x="0" y="6247747"/>
            <a:chExt cx="12192000" cy="610252"/>
          </a:xfrm>
        </p:grpSpPr>
        <p:sp>
          <p:nvSpPr>
            <p:cNvPr id="12" name="Rectangle 11">
              <a:extLst>
                <a:ext uri="{FF2B5EF4-FFF2-40B4-BE49-F238E27FC236}">
                  <a16:creationId xmlns:a16="http://schemas.microsoft.com/office/drawing/2014/main" id="{9A574F32-F3B5-224E-B6D3-DC767B30A5BE}"/>
                </a:ext>
              </a:extLst>
            </p:cNvPr>
            <p:cNvSpPr/>
            <p:nvPr/>
          </p:nvSpPr>
          <p:spPr>
            <a:xfrm>
              <a:off x="0" y="6334125"/>
              <a:ext cx="12192000" cy="5238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EE050A-3114-2641-96C8-48D281A062A0}"/>
                </a:ext>
              </a:extLst>
            </p:cNvPr>
            <p:cNvSpPr/>
            <p:nvPr/>
          </p:nvSpPr>
          <p:spPr>
            <a:xfrm>
              <a:off x="0" y="6247747"/>
              <a:ext cx="12192000" cy="86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Web Address">
            <a:extLst>
              <a:ext uri="{FF2B5EF4-FFF2-40B4-BE49-F238E27FC236}">
                <a16:creationId xmlns:a16="http://schemas.microsoft.com/office/drawing/2014/main" id="{53FCC0DF-9440-B040-A076-DF507B404D83}"/>
              </a:ext>
            </a:extLst>
          </p:cNvPr>
          <p:cNvSpPr txBox="1"/>
          <p:nvPr userDrawn="1"/>
        </p:nvSpPr>
        <p:spPr>
          <a:xfrm>
            <a:off x="4100945" y="6417425"/>
            <a:ext cx="3990109" cy="369332"/>
          </a:xfrm>
          <a:prstGeom prst="rect">
            <a:avLst/>
          </a:prstGeom>
          <a:noFill/>
        </p:spPr>
        <p:txBody>
          <a:bodyPr wrap="square" rtlCol="0">
            <a:spAutoFit/>
          </a:bodyPr>
          <a:lstStyle/>
          <a:p>
            <a:pPr algn="ctr"/>
            <a:r>
              <a:rPr lang="en-US" spc="600" dirty="0">
                <a:solidFill>
                  <a:schemeClr val="bg1">
                    <a:alpha val="50000"/>
                  </a:schemeClr>
                </a:solidFill>
                <a:latin typeface="Arial Narrow" panose="020B0604020202020204" pitchFamily="34" charset="0"/>
                <a:cs typeface="Arial Narrow" panose="020B0604020202020204" pitchFamily="34" charset="0"/>
              </a:rPr>
              <a:t>WWW.INL.GOV</a:t>
            </a:r>
          </a:p>
        </p:txBody>
      </p:sp>
      <p:sp>
        <p:nvSpPr>
          <p:cNvPr id="2" name="TextBox 1">
            <a:extLst>
              <a:ext uri="{FF2B5EF4-FFF2-40B4-BE49-F238E27FC236}">
                <a16:creationId xmlns:a16="http://schemas.microsoft.com/office/drawing/2014/main" id="{0CAD018E-514B-D640-ED85-1C92703A1582}"/>
              </a:ext>
            </a:extLst>
          </p:cNvPr>
          <p:cNvSpPr txBox="1"/>
          <p:nvPr userDrawn="1"/>
        </p:nvSpPr>
        <p:spPr>
          <a:xfrm>
            <a:off x="2078088" y="4839368"/>
            <a:ext cx="8035821" cy="738664"/>
          </a:xfrm>
          <a:prstGeom prst="rect">
            <a:avLst/>
          </a:prstGeom>
          <a:noFill/>
        </p:spPr>
        <p:txBody>
          <a:bodyPr wrap="square" rtlCol="0">
            <a:spAutoFit/>
          </a:bodyPr>
          <a:lstStyle/>
          <a:p>
            <a:pPr algn="ctr"/>
            <a:r>
              <a:rPr lang="en-US" sz="1400" i="1" dirty="0">
                <a:solidFill>
                  <a:schemeClr val="accent6">
                    <a:lumMod val="75000"/>
                  </a:schemeClr>
                </a:solidFill>
              </a:rPr>
              <a:t>Battelle Energy Alliance manages INL for the U.S. Department of Energy’s Office of Nuclear Energy. </a:t>
            </a:r>
            <a:br>
              <a:rPr lang="en-US" sz="1400" i="1" dirty="0">
                <a:solidFill>
                  <a:schemeClr val="accent6">
                    <a:lumMod val="75000"/>
                  </a:schemeClr>
                </a:solidFill>
              </a:rPr>
            </a:br>
            <a:r>
              <a:rPr lang="en-US" sz="1400" i="1" dirty="0">
                <a:solidFill>
                  <a:schemeClr val="accent6">
                    <a:lumMod val="75000"/>
                  </a:schemeClr>
                </a:solidFill>
              </a:rPr>
              <a:t>INL is the nation’s center for nuclear energy research and development, and also performs research </a:t>
            </a:r>
            <a:br>
              <a:rPr lang="en-US" sz="1400" i="1" dirty="0">
                <a:solidFill>
                  <a:schemeClr val="accent6">
                    <a:lumMod val="75000"/>
                  </a:schemeClr>
                </a:solidFill>
              </a:rPr>
            </a:br>
            <a:r>
              <a:rPr lang="en-US" sz="1400" i="1" dirty="0">
                <a:solidFill>
                  <a:schemeClr val="accent6">
                    <a:lumMod val="75000"/>
                  </a:schemeClr>
                </a:solidFill>
              </a:rPr>
              <a:t>in each of DOE’s strategic goal areas: energy, national security, science and the environment.</a:t>
            </a:r>
            <a:endParaRPr lang="en-US" sz="1400" dirty="0">
              <a:solidFill>
                <a:schemeClr val="accent6">
                  <a:lumMod val="75000"/>
                </a:schemeClr>
              </a:solidFill>
            </a:endParaRPr>
          </a:p>
        </p:txBody>
      </p:sp>
      <p:cxnSp>
        <p:nvCxnSpPr>
          <p:cNvPr id="3" name="Straight Connector 2">
            <a:extLst>
              <a:ext uri="{FF2B5EF4-FFF2-40B4-BE49-F238E27FC236}">
                <a16:creationId xmlns:a16="http://schemas.microsoft.com/office/drawing/2014/main" id="{D94C53AD-6749-AD54-B11D-C0739929ADE2}"/>
              </a:ext>
            </a:extLst>
          </p:cNvPr>
          <p:cNvCxnSpPr/>
          <p:nvPr userDrawn="1"/>
        </p:nvCxnSpPr>
        <p:spPr>
          <a:xfrm>
            <a:off x="2173971" y="4469057"/>
            <a:ext cx="7842040"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81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Slide Hex Whi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7A4BE5-FE46-EA43-B6B0-450DE02CC372}"/>
              </a:ext>
            </a:extLst>
          </p:cNvPr>
          <p:cNvPicPr>
            <a:picLocks noChangeAspect="1"/>
          </p:cNvPicPr>
          <p:nvPr userDrawn="1"/>
        </p:nvPicPr>
        <p:blipFill rotWithShape="1">
          <a:blip r:embed="rId2"/>
          <a:srcRect t="1639" b="1"/>
          <a:stretch/>
        </p:blipFill>
        <p:spPr>
          <a:xfrm>
            <a:off x="1" y="-4764"/>
            <a:ext cx="10174777" cy="5379290"/>
          </a:xfrm>
          <a:prstGeom prst="rect">
            <a:avLst/>
          </a:prstGeom>
        </p:spPr>
      </p:pic>
      <p:sp>
        <p:nvSpPr>
          <p:cNvPr id="5" name="Rectangle 4">
            <a:extLst>
              <a:ext uri="{FF2B5EF4-FFF2-40B4-BE49-F238E27FC236}">
                <a16:creationId xmlns:a16="http://schemas.microsoft.com/office/drawing/2014/main" id="{3566EC07-D962-6647-8E4E-0283A02CE19B}"/>
              </a:ext>
            </a:extLst>
          </p:cNvPr>
          <p:cNvSpPr/>
          <p:nvPr userDrawn="1"/>
        </p:nvSpPr>
        <p:spPr>
          <a:xfrm>
            <a:off x="0" y="0"/>
            <a:ext cx="12192000" cy="5479712"/>
          </a:xfrm>
          <a:prstGeom prst="rect">
            <a:avLst/>
          </a:prstGeom>
          <a:gradFill>
            <a:gsLst>
              <a:gs pos="0">
                <a:schemeClr val="bg1">
                  <a:alpha val="0"/>
                </a:schemeClr>
              </a:gs>
              <a:gs pos="76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blue/green box bottom">
            <a:extLst>
              <a:ext uri="{FF2B5EF4-FFF2-40B4-BE49-F238E27FC236}">
                <a16:creationId xmlns:a16="http://schemas.microsoft.com/office/drawing/2014/main" id="{01F9400E-D49A-AA40-B4BD-53F03EC31D76}"/>
              </a:ext>
            </a:extLst>
          </p:cNvPr>
          <p:cNvGrpSpPr/>
          <p:nvPr userDrawn="1"/>
        </p:nvGrpSpPr>
        <p:grpSpPr>
          <a:xfrm>
            <a:off x="0" y="5340350"/>
            <a:ext cx="12192000" cy="1517650"/>
            <a:chOff x="0" y="5340350"/>
            <a:chExt cx="12192000" cy="1517650"/>
          </a:xfrm>
        </p:grpSpPr>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grpSp>
      <p:pic>
        <p:nvPicPr>
          <p:cNvPr id="15" name="INL Logo">
            <a:extLst>
              <a:ext uri="{FF2B5EF4-FFF2-40B4-BE49-F238E27FC236}">
                <a16:creationId xmlns:a16="http://schemas.microsoft.com/office/drawing/2014/main" id="{21EEECFB-01DD-5F4A-AC25-029E8729B2BC}"/>
              </a:ext>
            </a:extLst>
          </p:cNvPr>
          <p:cNvPicPr>
            <a:picLocks noChangeAspect="1"/>
          </p:cNvPicPr>
          <p:nvPr userDrawn="1"/>
        </p:nvPicPr>
        <p:blipFill>
          <a:blip r:embed="rId3"/>
          <a:srcRect/>
          <a:stretch/>
        </p:blipFill>
        <p:spPr>
          <a:xfrm>
            <a:off x="8455025" y="5904670"/>
            <a:ext cx="3189597" cy="473455"/>
          </a:xfrm>
          <a:prstGeom prst="rect">
            <a:avLst/>
          </a:prstGeom>
        </p:spPr>
      </p:pic>
      <p:sp>
        <p:nvSpPr>
          <p:cNvPr id="21" name="Text Placeholder 20">
            <a:extLst>
              <a:ext uri="{FF2B5EF4-FFF2-40B4-BE49-F238E27FC236}">
                <a16:creationId xmlns:a16="http://schemas.microsoft.com/office/drawing/2014/main" id="{E1DFF24A-6025-2847-8C93-29954BFB7B89}"/>
              </a:ext>
            </a:extLst>
          </p:cNvPr>
          <p:cNvSpPr>
            <a:spLocks noGrp="1"/>
          </p:cNvSpPr>
          <p:nvPr>
            <p:ph type="body" sz="quarter" idx="13" hasCustomPrompt="1"/>
          </p:nvPr>
        </p:nvSpPr>
        <p:spPr>
          <a:xfrm>
            <a:off x="2837144" y="2217074"/>
            <a:ext cx="9354855" cy="2292350"/>
          </a:xfrm>
          <a:noFill/>
        </p:spPr>
        <p:txBody>
          <a:bodyPr wrap="square" lIns="365760" tIns="822960" rIns="1097280" bIns="822960" anchor="ctr" anchorCtr="0">
            <a:noAutofit/>
          </a:bodyPr>
          <a:lstStyle>
            <a:lvl1pPr marL="0" indent="0">
              <a:buFont typeface="Arial" panose="020B0604020202020204" pitchFamily="34" charset="0"/>
              <a:buNone/>
              <a:tabLst/>
              <a:defRPr sz="3600" b="1" i="0">
                <a:solidFill>
                  <a:schemeClr val="tx2"/>
                </a:solidFill>
                <a:latin typeface="Arial" panose="020B0604020202020204" pitchFamily="34" charset="0"/>
                <a:cs typeface="Arial" panose="020B0604020202020204" pitchFamily="34" charset="0"/>
              </a:defRPr>
            </a:lvl1pPr>
            <a:lvl2pPr marL="9525" indent="0">
              <a:buFontTx/>
              <a:buNone/>
              <a:tabLst/>
              <a:defRPr sz="2400">
                <a:solidFill>
                  <a:schemeClr val="tx2"/>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dirty="0"/>
              <a:t>Click to edit title</a:t>
            </a:r>
          </a:p>
          <a:p>
            <a:pPr lvl="1"/>
            <a:r>
              <a:rPr lang="en-US" dirty="0"/>
              <a:t>Click to edit subtitle</a:t>
            </a:r>
          </a:p>
        </p:txBody>
      </p:sp>
      <p:sp>
        <p:nvSpPr>
          <p:cNvPr id="16" name="Text Placeholder 46">
            <a:extLst>
              <a:ext uri="{FF2B5EF4-FFF2-40B4-BE49-F238E27FC236}">
                <a16:creationId xmlns:a16="http://schemas.microsoft.com/office/drawing/2014/main" id="{F11E7C5D-AAED-604F-85A8-6DB539F1F601}"/>
              </a:ext>
            </a:extLst>
          </p:cNvPr>
          <p:cNvSpPr>
            <a:spLocks noGrp="1"/>
          </p:cNvSpPr>
          <p:nvPr>
            <p:ph type="body" sz="quarter" idx="16"/>
          </p:nvPr>
        </p:nvSpPr>
        <p:spPr>
          <a:xfrm>
            <a:off x="670142" y="273297"/>
            <a:ext cx="2541981" cy="1392237"/>
          </a:xfrm>
          <a:effectLst/>
        </p:spPr>
        <p:txBody>
          <a:bodyPr lIns="0" rIns="0" bIns="0" anchor="b" anchorCtr="0">
            <a:noAutofit/>
          </a:bodyPr>
          <a:lstStyle>
            <a:lvl1pPr marL="7938" indent="0">
              <a:buFontTx/>
              <a:buNone/>
              <a:tabLst/>
              <a:defRPr sz="1600" b="1" i="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ensed" panose="020B0506030403020204" pitchFamily="34" charset="0"/>
              </a:defRPr>
            </a:lvl2pPr>
            <a:lvl3pPr marL="7938" indent="0">
              <a:buFontTx/>
              <a:buNone/>
              <a:tabLst/>
              <a:defRPr sz="1600" b="0" i="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ensed" panose="020B0506030403020204" pitchFamily="34" charset="0"/>
              </a:defRPr>
            </a:lvl4pPr>
            <a:lvl5pPr marL="1828800" indent="0">
              <a:buFontTx/>
              <a:buNone/>
              <a:defRPr b="0" i="0">
                <a:solidFill>
                  <a:schemeClr val="bg1"/>
                </a:solidFill>
                <a:latin typeface="Myriad Pro Condensed" panose="020B0506030403020204" pitchFamily="34" charset="0"/>
              </a:defRPr>
            </a:lvl5pPr>
          </a:lstStyle>
          <a:p>
            <a:pPr lvl="0"/>
            <a:endParaRPr lang="en-US" dirty="0"/>
          </a:p>
          <a:p>
            <a:pPr lvl="2"/>
            <a:r>
              <a:rPr lang="en-US" dirty="0"/>
              <a:t>Date</a:t>
            </a:r>
          </a:p>
          <a:p>
            <a:pPr lvl="2"/>
            <a:endParaRPr lang="en-US" dirty="0"/>
          </a:p>
          <a:p>
            <a:pPr lvl="0"/>
            <a:r>
              <a:rPr lang="en-US" dirty="0"/>
              <a:t>Presenter name</a:t>
            </a:r>
          </a:p>
          <a:p>
            <a:pPr lvl="2"/>
            <a:r>
              <a:rPr lang="en-US" dirty="0"/>
              <a:t>Title</a:t>
            </a:r>
          </a:p>
        </p:txBody>
      </p:sp>
    </p:spTree>
    <p:extLst>
      <p:ext uri="{BB962C8B-B14F-4D97-AF65-F5344CB8AC3E}">
        <p14:creationId xmlns:p14="http://schemas.microsoft.com/office/powerpoint/2010/main" val="33636884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3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B2A70A5A-A253-4339-9032-F022CCBC7125}"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206119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B8A599ED-773E-4F46-93AC-8ECDC1715FD2}"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3134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DB6D7C2F-3716-4295-BD55-8A149D311517}"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6">
            <a:extLst>
              <a:ext uri="{FF2B5EF4-FFF2-40B4-BE49-F238E27FC236}">
                <a16:creationId xmlns:a16="http://schemas.microsoft.com/office/drawing/2014/main" id="{EE6D6083-77A6-334A-8C7F-A5F18D4F5F87}"/>
              </a:ext>
            </a:extLst>
          </p:cNvPr>
          <p:cNvSpPr>
            <a:spLocks noGrp="1"/>
          </p:cNvSpPr>
          <p:nvPr>
            <p:ph type="pic" sz="quarter" idx="13" hasCustomPrompt="1"/>
          </p:nvPr>
        </p:nvSpPr>
        <p:spPr>
          <a:xfrm>
            <a:off x="938213" y="1739901"/>
            <a:ext cx="10415587" cy="4327523"/>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bg2"/>
              </a:buClr>
              <a:buSzTx/>
              <a:buFontTx/>
              <a:buNone/>
              <a:tabLst/>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a:p>
            <a:endParaRPr lang="en-US" dirty="0"/>
          </a:p>
        </p:txBody>
      </p:sp>
    </p:spTree>
    <p:extLst>
      <p:ext uri="{BB962C8B-B14F-4D97-AF65-F5344CB8AC3E}">
        <p14:creationId xmlns:p14="http://schemas.microsoft.com/office/powerpoint/2010/main" val="2254134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Full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365512-1A58-B241-838D-EFAB0E25F8AF}"/>
              </a:ext>
            </a:extLst>
          </p:cNvPr>
          <p:cNvSpPr/>
          <p:nvPr userDrawn="1"/>
        </p:nvSpPr>
        <p:spPr>
          <a:xfrm>
            <a:off x="0" y="6335712"/>
            <a:ext cx="121920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EE89965-9C98-C446-B0C8-8151A52702B5}"/>
              </a:ext>
            </a:extLst>
          </p:cNvPr>
          <p:cNvSpPr/>
          <p:nvPr userDrawn="1"/>
        </p:nvSpPr>
        <p:spPr>
          <a:xfrm>
            <a:off x="0" y="6237795"/>
            <a:ext cx="121920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DAHO NATIONAL LABORATORY">
            <a:extLst>
              <a:ext uri="{FF2B5EF4-FFF2-40B4-BE49-F238E27FC236}">
                <a16:creationId xmlns:a16="http://schemas.microsoft.com/office/drawing/2014/main" id="{C9B294FD-1F7F-4240-B2BD-1DD570DF2ECD}"/>
              </a:ext>
            </a:extLst>
          </p:cNvPr>
          <p:cNvPicPr>
            <a:picLocks noChangeAspect="1"/>
          </p:cNvPicPr>
          <p:nvPr userDrawn="1"/>
        </p:nvPicPr>
        <p:blipFill>
          <a:blip r:embed="rId2"/>
          <a:stretch>
            <a:fillRect/>
          </a:stretch>
        </p:blipFill>
        <p:spPr>
          <a:xfrm>
            <a:off x="8944584" y="6543675"/>
            <a:ext cx="2768600" cy="127000"/>
          </a:xfrm>
          <a:prstGeom prst="rect">
            <a:avLst/>
          </a:prstGeom>
        </p:spPr>
      </p:pic>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E6CCB11A-DF8E-434E-92B8-39DC3D771732}"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Tree>
    <p:extLst>
      <p:ext uri="{BB962C8B-B14F-4D97-AF65-F5344CB8AC3E}">
        <p14:creationId xmlns:p14="http://schemas.microsoft.com/office/powerpoint/2010/main" val="397865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6340345" y="1739901"/>
            <a:ext cx="5013454"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E2315EB2-0CD5-435F-AF9A-8A530F970192}"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938150"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181027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p:txBody>
          <a:bodyPr/>
          <a:lstStyle/>
          <a:p>
            <a:r>
              <a:rPr lang="en-US" dirty="0"/>
              <a:t>Click to edit title</a:t>
            </a:r>
            <a:br>
              <a:rPr lang="en-US" dirty="0"/>
            </a:br>
            <a:r>
              <a:rPr lang="en-US" dirty="0"/>
              <a:t>(Reduce font for title longer than 2 lines)</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50" y="1739901"/>
            <a:ext cx="5013454"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AE04CFBE-401B-42B3-97CF-7CB060EE57DA}"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7" name="Picture Placeholder 5">
            <a:extLst>
              <a:ext uri="{FF2B5EF4-FFF2-40B4-BE49-F238E27FC236}">
                <a16:creationId xmlns:a16="http://schemas.microsoft.com/office/drawing/2014/main" id="{705329EE-4FB4-5A4D-AB92-8FB39F637855}"/>
              </a:ext>
            </a:extLst>
          </p:cNvPr>
          <p:cNvSpPr>
            <a:spLocks noGrp="1"/>
          </p:cNvSpPr>
          <p:nvPr>
            <p:ph type="pic" sz="quarter" idx="13" hasCustomPrompt="1"/>
          </p:nvPr>
        </p:nvSpPr>
        <p:spPr>
          <a:xfrm>
            <a:off x="6272149" y="1739901"/>
            <a:ext cx="5081650" cy="4207040"/>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392320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Box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5EE-7A70-7D44-877F-2A9D26623273}"/>
              </a:ext>
            </a:extLst>
          </p:cNvPr>
          <p:cNvSpPr>
            <a:spLocks noGrp="1"/>
          </p:cNvSpPr>
          <p:nvPr>
            <p:ph type="title" hasCustomPrompt="1"/>
          </p:nvPr>
        </p:nvSpPr>
        <p:spPr>
          <a:xfrm>
            <a:off x="938151" y="558602"/>
            <a:ext cx="6704151" cy="1005229"/>
          </a:xfrm>
        </p:spPr>
        <p:txBody>
          <a:bodyPr/>
          <a:lstStyle/>
          <a:p>
            <a:r>
              <a:rPr lang="en-US" dirty="0"/>
              <a:t>Click to edit title</a:t>
            </a:r>
            <a:br>
              <a:rPr lang="en-US" dirty="0"/>
            </a:br>
            <a:r>
              <a:rPr lang="en-US" dirty="0"/>
              <a:t>(2 lines max)</a:t>
            </a:r>
          </a:p>
        </p:txBody>
      </p:sp>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9B4A12D6-182C-44A2-B5B6-300B1E077F5D}"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Tree>
    <p:extLst>
      <p:ext uri="{BB962C8B-B14F-4D97-AF65-F5344CB8AC3E}">
        <p14:creationId xmlns:p14="http://schemas.microsoft.com/office/powerpoint/2010/main" val="199123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ox Photo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D6444-081A-D54B-830B-A94153C0EF14}"/>
              </a:ext>
            </a:extLst>
          </p:cNvPr>
          <p:cNvSpPr>
            <a:spLocks noGrp="1"/>
          </p:cNvSpPr>
          <p:nvPr>
            <p:ph idx="1" hasCustomPrompt="1"/>
          </p:nvPr>
        </p:nvSpPr>
        <p:spPr>
          <a:xfrm>
            <a:off x="938149" y="1739901"/>
            <a:ext cx="6704153" cy="420704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1E2218-371C-0D41-97AF-B220A81F8AD7}"/>
              </a:ext>
            </a:extLst>
          </p:cNvPr>
          <p:cNvSpPr>
            <a:spLocks noGrp="1"/>
          </p:cNvSpPr>
          <p:nvPr>
            <p:ph type="dt" sz="half" idx="10"/>
          </p:nvPr>
        </p:nvSpPr>
        <p:spPr/>
        <p:txBody>
          <a:bodyPr/>
          <a:lstStyle/>
          <a:p>
            <a:fld id="{BEFA29B3-3A0C-4750-98B5-F8B260BAC736}" type="datetime1">
              <a:rPr lang="en-US" smtClean="0"/>
              <a:t>7/22/2026</a:t>
            </a:fld>
            <a:endParaRPr lang="en-US"/>
          </a:p>
        </p:txBody>
      </p:sp>
      <p:sp>
        <p:nvSpPr>
          <p:cNvPr id="5" name="Footer Placeholder 4">
            <a:extLst>
              <a:ext uri="{FF2B5EF4-FFF2-40B4-BE49-F238E27FC236}">
                <a16:creationId xmlns:a16="http://schemas.microsoft.com/office/drawing/2014/main" id="{66B462E5-D969-3443-B549-CE7B6CCBE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C785-2799-4146-A523-CFA98FEB93BC}"/>
              </a:ext>
            </a:extLst>
          </p:cNvPr>
          <p:cNvSpPr>
            <a:spLocks noGrp="1"/>
          </p:cNvSpPr>
          <p:nvPr>
            <p:ph type="sldNum" sz="quarter" idx="12"/>
          </p:nvPr>
        </p:nvSpPr>
        <p:spPr/>
        <p:txBody>
          <a:bodyPr/>
          <a:lstStyle/>
          <a:p>
            <a:fld id="{82B577FA-F7D9-2C48-919F-F962E3BF952F}" type="slidenum">
              <a:rPr lang="en-US" smtClean="0"/>
              <a:t>‹#›</a:t>
            </a:fld>
            <a:endParaRPr lang="en-US"/>
          </a:p>
        </p:txBody>
      </p:sp>
      <p:sp>
        <p:nvSpPr>
          <p:cNvPr id="8" name="Rectangle 7">
            <a:extLst>
              <a:ext uri="{FF2B5EF4-FFF2-40B4-BE49-F238E27FC236}">
                <a16:creationId xmlns:a16="http://schemas.microsoft.com/office/drawing/2014/main" id="{9B2EB56D-A175-2340-8316-CB2D73FC70C2}"/>
              </a:ext>
            </a:extLst>
          </p:cNvPr>
          <p:cNvSpPr/>
          <p:nvPr userDrawn="1"/>
        </p:nvSpPr>
        <p:spPr>
          <a:xfrm>
            <a:off x="8465770" y="-1"/>
            <a:ext cx="3726230" cy="62377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5">
            <a:extLst>
              <a:ext uri="{FF2B5EF4-FFF2-40B4-BE49-F238E27FC236}">
                <a16:creationId xmlns:a16="http://schemas.microsoft.com/office/drawing/2014/main" id="{AEB60818-A426-D644-9EEA-D2FB1CBDFB58}"/>
              </a:ext>
            </a:extLst>
          </p:cNvPr>
          <p:cNvSpPr>
            <a:spLocks noGrp="1"/>
          </p:cNvSpPr>
          <p:nvPr>
            <p:ph type="pic" sz="quarter" idx="13" hasCustomPrompt="1"/>
          </p:nvPr>
        </p:nvSpPr>
        <p:spPr>
          <a:xfrm>
            <a:off x="8871283" y="522288"/>
            <a:ext cx="2919664" cy="4351338"/>
          </a:xfrm>
          <a:prstGeom prst="rect">
            <a:avLst/>
          </a:prstGeom>
        </p:spPr>
        <p:txBody>
          <a:bodyPr>
            <a:normAutofit/>
          </a:bodyPr>
          <a:lstStyle>
            <a:lvl1pPr marL="0" indent="0">
              <a:buFontTx/>
              <a:buNone/>
              <a:defRPr sz="2200">
                <a:solidFill>
                  <a:schemeClr val="bg1">
                    <a:lumMod val="65000"/>
                  </a:schemeClr>
                </a:solidFill>
              </a:defRPr>
            </a:lvl1pPr>
          </a:lstStyle>
          <a:p>
            <a:r>
              <a:rPr lang="en-US" dirty="0"/>
              <a:t>Click photo icon below to insert picture</a:t>
            </a:r>
            <a:br>
              <a:rPr lang="en-US" dirty="0"/>
            </a:br>
            <a:r>
              <a:rPr lang="en-US" dirty="0"/>
              <a:t>(if replacing picture, you will have to reset your crop area)</a:t>
            </a:r>
          </a:p>
        </p:txBody>
      </p:sp>
      <p:sp>
        <p:nvSpPr>
          <p:cNvPr id="10" name="Title 1">
            <a:extLst>
              <a:ext uri="{FF2B5EF4-FFF2-40B4-BE49-F238E27FC236}">
                <a16:creationId xmlns:a16="http://schemas.microsoft.com/office/drawing/2014/main" id="{2EFBD4CC-FEFF-654C-B1A3-229DA69D10FE}"/>
              </a:ext>
            </a:extLst>
          </p:cNvPr>
          <p:cNvSpPr>
            <a:spLocks noGrp="1"/>
          </p:cNvSpPr>
          <p:nvPr>
            <p:ph type="title" hasCustomPrompt="1"/>
          </p:nvPr>
        </p:nvSpPr>
        <p:spPr>
          <a:xfrm>
            <a:off x="938151" y="558602"/>
            <a:ext cx="6704151" cy="1005229"/>
          </a:xfrm>
        </p:spPr>
        <p:txBody>
          <a:bodyPr/>
          <a:lstStyle/>
          <a:p>
            <a:r>
              <a:rPr lang="en-US" dirty="0"/>
              <a:t>Click to edit title</a:t>
            </a:r>
            <a:br>
              <a:rPr lang="en-US" dirty="0"/>
            </a:br>
            <a:r>
              <a:rPr lang="en-US" dirty="0"/>
              <a:t>(2 lines max)</a:t>
            </a:r>
          </a:p>
        </p:txBody>
      </p:sp>
    </p:spTree>
    <p:extLst>
      <p:ext uri="{BB962C8B-B14F-4D97-AF65-F5344CB8AC3E}">
        <p14:creationId xmlns:p14="http://schemas.microsoft.com/office/powerpoint/2010/main" val="3924736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B3FEC5-4760-DC48-B91E-CFC0C33F63A9}"/>
              </a:ext>
            </a:extLst>
          </p:cNvPr>
          <p:cNvSpPr/>
          <p:nvPr userDrawn="1"/>
        </p:nvSpPr>
        <p:spPr>
          <a:xfrm>
            <a:off x="8465769" y="6335712"/>
            <a:ext cx="3726231"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AE68D-24FC-6749-A309-042231DB68DA}"/>
              </a:ext>
            </a:extLst>
          </p:cNvPr>
          <p:cNvSpPr/>
          <p:nvPr userDrawn="1"/>
        </p:nvSpPr>
        <p:spPr>
          <a:xfrm>
            <a:off x="8465769" y="6237795"/>
            <a:ext cx="3726231"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DAHO NATIONAL LABORATORY">
            <a:extLst>
              <a:ext uri="{FF2B5EF4-FFF2-40B4-BE49-F238E27FC236}">
                <a16:creationId xmlns:a16="http://schemas.microsoft.com/office/drawing/2014/main" id="{C491F914-E346-2146-A51D-D37D67DBC113}"/>
              </a:ext>
            </a:extLst>
          </p:cNvPr>
          <p:cNvPicPr>
            <a:picLocks noChangeAspect="1"/>
          </p:cNvPicPr>
          <p:nvPr userDrawn="1"/>
        </p:nvPicPr>
        <p:blipFill>
          <a:blip r:embed="rId18"/>
          <a:stretch>
            <a:fillRect/>
          </a:stretch>
        </p:blipFill>
        <p:spPr>
          <a:xfrm>
            <a:off x="8944584" y="6543675"/>
            <a:ext cx="2768600" cy="127000"/>
          </a:xfrm>
          <a:prstGeom prst="rect">
            <a:avLst/>
          </a:prstGeom>
        </p:spPr>
      </p:pic>
      <p:sp>
        <p:nvSpPr>
          <p:cNvPr id="2" name="Title Placeholder 1">
            <a:extLst>
              <a:ext uri="{FF2B5EF4-FFF2-40B4-BE49-F238E27FC236}">
                <a16:creationId xmlns:a16="http://schemas.microsoft.com/office/drawing/2014/main" id="{D682502A-5BF2-8845-923F-AAF24377FEFD}"/>
              </a:ext>
            </a:extLst>
          </p:cNvPr>
          <p:cNvSpPr>
            <a:spLocks noGrp="1"/>
          </p:cNvSpPr>
          <p:nvPr>
            <p:ph type="title"/>
          </p:nvPr>
        </p:nvSpPr>
        <p:spPr>
          <a:xfrm>
            <a:off x="938151" y="558602"/>
            <a:ext cx="10415648" cy="1008797"/>
          </a:xfrm>
          <a:prstGeom prst="rect">
            <a:avLst/>
          </a:prstGeom>
        </p:spPr>
        <p:txBody>
          <a:bodyPr vert="horz" lIns="0" tIns="0" rIns="91440" bIns="45720" rtlCol="0" anchor="t" anchorCtr="0">
            <a:noAutofit/>
          </a:bodyPr>
          <a:lstStyle/>
          <a:p>
            <a:r>
              <a:rPr lang="en-US" dirty="0"/>
              <a:t>Click to edit Master title</a:t>
            </a:r>
          </a:p>
        </p:txBody>
      </p:sp>
      <p:sp>
        <p:nvSpPr>
          <p:cNvPr id="3" name="Text Placeholder 2">
            <a:extLst>
              <a:ext uri="{FF2B5EF4-FFF2-40B4-BE49-F238E27FC236}">
                <a16:creationId xmlns:a16="http://schemas.microsoft.com/office/drawing/2014/main" id="{3C7B4A4D-34FE-994A-AFE8-DCF682312F44}"/>
              </a:ext>
            </a:extLst>
          </p:cNvPr>
          <p:cNvSpPr>
            <a:spLocks noGrp="1"/>
          </p:cNvSpPr>
          <p:nvPr>
            <p:ph type="body" idx="1"/>
          </p:nvPr>
        </p:nvSpPr>
        <p:spPr>
          <a:xfrm>
            <a:off x="938150" y="1739901"/>
            <a:ext cx="10415649" cy="4351338"/>
          </a:xfrm>
          <a:prstGeom prst="rect">
            <a:avLst/>
          </a:prstGeom>
        </p:spPr>
        <p:txBody>
          <a:bodyPr vert="horz" lIns="0" tIns="0" rIns="91440" bIns="45720" rtlCol="0">
            <a:no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600CF24-C629-E54C-BA9B-20518F01F087}"/>
              </a:ext>
            </a:extLst>
          </p:cNvPr>
          <p:cNvSpPr>
            <a:spLocks noGrp="1"/>
          </p:cNvSpPr>
          <p:nvPr>
            <p:ph type="dt" sz="half" idx="2"/>
          </p:nvPr>
        </p:nvSpPr>
        <p:spPr>
          <a:xfrm>
            <a:off x="6096001" y="6492875"/>
            <a:ext cx="1546302" cy="365125"/>
          </a:xfrm>
          <a:prstGeom prst="rect">
            <a:avLst/>
          </a:prstGeom>
        </p:spPr>
        <p:txBody>
          <a:bodyPr vert="horz" lIns="91440" tIns="45720" rIns="91440" bIns="155448" rtlCol="0" anchor="ctr"/>
          <a:lstStyle>
            <a:lvl1pPr algn="l">
              <a:defRPr sz="1000">
                <a:solidFill>
                  <a:schemeClr val="accent6">
                    <a:lumMod val="40000"/>
                    <a:lumOff val="60000"/>
                  </a:schemeClr>
                </a:solidFill>
                <a:latin typeface="Arial" panose="020B0604020202020204" pitchFamily="34" charset="0"/>
                <a:cs typeface="Arial" panose="020B0604020202020204" pitchFamily="34" charset="0"/>
              </a:defRPr>
            </a:lvl1pPr>
          </a:lstStyle>
          <a:p>
            <a:fld id="{2C10A89D-EC8F-402E-B0E7-29CF91D122A6}" type="datetime1">
              <a:rPr lang="en-US" smtClean="0"/>
              <a:t>7/22/2026</a:t>
            </a:fld>
            <a:endParaRPr lang="en-US"/>
          </a:p>
        </p:txBody>
      </p:sp>
      <p:sp>
        <p:nvSpPr>
          <p:cNvPr id="5" name="Footer Placeholder 4">
            <a:extLst>
              <a:ext uri="{FF2B5EF4-FFF2-40B4-BE49-F238E27FC236}">
                <a16:creationId xmlns:a16="http://schemas.microsoft.com/office/drawing/2014/main" id="{73334D85-E219-4F49-88C8-4DC17F06DE96}"/>
              </a:ext>
            </a:extLst>
          </p:cNvPr>
          <p:cNvSpPr>
            <a:spLocks noGrp="1"/>
          </p:cNvSpPr>
          <p:nvPr>
            <p:ph type="ftr" sz="quarter" idx="3"/>
          </p:nvPr>
        </p:nvSpPr>
        <p:spPr>
          <a:xfrm>
            <a:off x="938150" y="6492875"/>
            <a:ext cx="5060066" cy="365125"/>
          </a:xfrm>
          <a:prstGeom prst="rect">
            <a:avLst/>
          </a:prstGeom>
        </p:spPr>
        <p:txBody>
          <a:bodyPr vert="horz" lIns="91440" tIns="45720" rIns="91440" bIns="155448" rtlCol="0" anchor="ctr"/>
          <a:lstStyle>
            <a:lvl1pPr algn="ctr">
              <a:defRPr sz="1000">
                <a:solidFill>
                  <a:schemeClr val="accent6">
                    <a:lumMod val="40000"/>
                    <a:lumOff val="60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E57F2A8-2F01-4745-8AFB-4EEC8D271DA8}"/>
              </a:ext>
            </a:extLst>
          </p:cNvPr>
          <p:cNvSpPr>
            <a:spLocks noGrp="1"/>
          </p:cNvSpPr>
          <p:nvPr>
            <p:ph type="sldNum" sz="quarter" idx="4"/>
          </p:nvPr>
        </p:nvSpPr>
        <p:spPr>
          <a:xfrm>
            <a:off x="155020" y="6492875"/>
            <a:ext cx="434428" cy="365125"/>
          </a:xfrm>
          <a:prstGeom prst="rect">
            <a:avLst/>
          </a:prstGeom>
        </p:spPr>
        <p:txBody>
          <a:bodyPr vert="horz" lIns="91440" tIns="45720" rIns="91440" bIns="155448" rtlCol="0" anchor="ctr"/>
          <a:lstStyle>
            <a:lvl1pPr algn="ctr">
              <a:defRPr sz="1000" b="1">
                <a:solidFill>
                  <a:schemeClr val="accent6">
                    <a:lumMod val="40000"/>
                    <a:lumOff val="60000"/>
                  </a:schemeClr>
                </a:solidFill>
                <a:latin typeface="Arial" panose="020B0604020202020204" pitchFamily="34" charset="0"/>
                <a:cs typeface="Arial" panose="020B0604020202020204" pitchFamily="34" charset="0"/>
              </a:defRPr>
            </a:lvl1pPr>
          </a:lstStyle>
          <a:p>
            <a:fld id="{82B577FA-F7D9-2C48-919F-F962E3BF952F}" type="slidenum">
              <a:rPr lang="en-US" smtClean="0"/>
              <a:pPr/>
              <a:t>‹#›</a:t>
            </a:fld>
            <a:endParaRPr lang="en-US" dirty="0"/>
          </a:p>
        </p:txBody>
      </p:sp>
      <p:grpSp>
        <p:nvGrpSpPr>
          <p:cNvPr id="15" name="blue/green box top">
            <a:extLst>
              <a:ext uri="{FF2B5EF4-FFF2-40B4-BE49-F238E27FC236}">
                <a16:creationId xmlns:a16="http://schemas.microsoft.com/office/drawing/2014/main" id="{2FE8E780-1DE8-B245-8215-3ECC2513C073}"/>
              </a:ext>
            </a:extLst>
          </p:cNvPr>
          <p:cNvGrpSpPr/>
          <p:nvPr userDrawn="1"/>
        </p:nvGrpSpPr>
        <p:grpSpPr>
          <a:xfrm>
            <a:off x="0" y="522288"/>
            <a:ext cx="744467" cy="547190"/>
            <a:chOff x="0" y="711956"/>
            <a:chExt cx="3721100" cy="620205"/>
          </a:xfrm>
        </p:grpSpPr>
        <p:sp>
          <p:nvSpPr>
            <p:cNvPr id="16" name="Rectangle 15">
              <a:extLst>
                <a:ext uri="{FF2B5EF4-FFF2-40B4-BE49-F238E27FC236}">
                  <a16:creationId xmlns:a16="http://schemas.microsoft.com/office/drawing/2014/main" id="{20A2A1D5-CB4B-1A40-8711-4F412AA9927B}"/>
                </a:ext>
              </a:extLst>
            </p:cNvPr>
            <p:cNvSpPr/>
            <p:nvPr userDrawn="1"/>
          </p:nvSpPr>
          <p:spPr>
            <a:xfrm rot="10800000">
              <a:off x="0" y="711956"/>
              <a:ext cx="3721100" cy="5222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2B5F476-DD08-5B45-A331-21193BD3472A}"/>
                </a:ext>
              </a:extLst>
            </p:cNvPr>
            <p:cNvSpPr/>
            <p:nvPr userDrawn="1"/>
          </p:nvSpPr>
          <p:spPr>
            <a:xfrm rot="10800000">
              <a:off x="0" y="1234244"/>
              <a:ext cx="3721100" cy="979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5166460"/>
      </p:ext>
    </p:extLst>
  </p:cSld>
  <p:clrMap bg1="lt1" tx1="dk1" bg2="lt2" tx2="dk2" accent1="accent1" accent2="accent2" accent3="accent3" accent4="accent4" accent5="accent5" accent6="accent6" hlink="hlink" folHlink="folHlink"/>
  <p:sldLayoutIdLst>
    <p:sldLayoutId id="2147483714" r:id="rId1"/>
    <p:sldLayoutId id="2147483694" r:id="rId2"/>
    <p:sldLayoutId id="2147483704" r:id="rId3"/>
    <p:sldLayoutId id="2147483705" r:id="rId4"/>
    <p:sldLayoutId id="2147483706" r:id="rId5"/>
    <p:sldLayoutId id="2147483707" r:id="rId6"/>
    <p:sldLayoutId id="2147483708" r:id="rId7"/>
    <p:sldLayoutId id="2147483710" r:id="rId8"/>
    <p:sldLayoutId id="2147483711" r:id="rId9"/>
    <p:sldLayoutId id="2147483712" r:id="rId10"/>
    <p:sldLayoutId id="2147483713" r:id="rId11"/>
    <p:sldLayoutId id="2147483695" r:id="rId12"/>
    <p:sldLayoutId id="2147483696" r:id="rId13"/>
    <p:sldLayoutId id="2147483709" r:id="rId14"/>
    <p:sldLayoutId id="2147483715" r:id="rId15"/>
    <p:sldLayoutId id="2147483716" r:id="rId16"/>
  </p:sldLayoutIdLst>
  <p:hf hdr="0" ftr="0" dt="0"/>
  <p:txStyles>
    <p:titleStyle>
      <a:lvl1pPr algn="l" defTabSz="914400" rtl="0" eaLnBrk="1" latinLnBrk="0" hangingPunct="1">
        <a:lnSpc>
          <a:spcPct val="90000"/>
        </a:lnSpc>
        <a:spcBef>
          <a:spcPct val="0"/>
        </a:spcBef>
        <a:buNone/>
        <a:defRPr sz="2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B3176E-FAD1-2B4C-96D5-F706C44483D8}"/>
              </a:ext>
            </a:extLst>
          </p:cNvPr>
          <p:cNvSpPr>
            <a:spLocks noGrp="1"/>
          </p:cNvSpPr>
          <p:nvPr>
            <p:ph type="body" sz="quarter" idx="13"/>
          </p:nvPr>
        </p:nvSpPr>
        <p:spPr>
          <a:xfrm>
            <a:off x="2837145" y="1966435"/>
            <a:ext cx="9354855" cy="2292350"/>
          </a:xfrm>
        </p:spPr>
        <p:txBody>
          <a:bodyPr/>
          <a:lstStyle/>
          <a:p>
            <a:r>
              <a:rPr lang="en-US" i="1" dirty="0"/>
              <a:t>Common-Cause Failure Parameter Estimates with Causal Alpha Factor Model, Component-Specific Priors, and More</a:t>
            </a:r>
            <a:endParaRPr lang="it-IT" sz="2800" b="0" dirty="0"/>
          </a:p>
        </p:txBody>
      </p:sp>
      <p:sp>
        <p:nvSpPr>
          <p:cNvPr id="3" name="Text Placeholder 2">
            <a:extLst>
              <a:ext uri="{FF2B5EF4-FFF2-40B4-BE49-F238E27FC236}">
                <a16:creationId xmlns:a16="http://schemas.microsoft.com/office/drawing/2014/main" id="{DC656D43-7FAB-834B-AA9F-965D52A8E525}"/>
              </a:ext>
            </a:extLst>
          </p:cNvPr>
          <p:cNvSpPr>
            <a:spLocks noGrp="1"/>
          </p:cNvSpPr>
          <p:nvPr>
            <p:ph type="body" sz="quarter" idx="16"/>
          </p:nvPr>
        </p:nvSpPr>
        <p:spPr>
          <a:xfrm>
            <a:off x="670142" y="611780"/>
            <a:ext cx="2864366" cy="676964"/>
          </a:xfrm>
        </p:spPr>
        <p:txBody>
          <a:bodyPr/>
          <a:lstStyle/>
          <a:p>
            <a:pPr>
              <a:spcBef>
                <a:spcPts val="2000"/>
              </a:spcBef>
            </a:pPr>
            <a:r>
              <a:rPr lang="it-IT" sz="1400" b="0" dirty="0"/>
              <a:t>July 19 – July 24, 2026</a:t>
            </a:r>
          </a:p>
          <a:p>
            <a:pPr>
              <a:spcBef>
                <a:spcPts val="2000"/>
              </a:spcBef>
            </a:pPr>
            <a:r>
              <a:rPr lang="it-IT" dirty="0"/>
              <a:t>Zhegang Ma, Ph.D., P.E.</a:t>
            </a:r>
          </a:p>
          <a:p>
            <a:pPr>
              <a:spcBef>
                <a:spcPts val="600"/>
              </a:spcBef>
            </a:pPr>
            <a:r>
              <a:rPr lang="it-IT" b="0" dirty="0"/>
              <a:t>Zhegang.Ma@inl.gov</a:t>
            </a:r>
          </a:p>
        </p:txBody>
      </p:sp>
      <p:sp>
        <p:nvSpPr>
          <p:cNvPr id="4" name="Rectangle 3">
            <a:extLst>
              <a:ext uri="{FF2B5EF4-FFF2-40B4-BE49-F238E27FC236}">
                <a16:creationId xmlns:a16="http://schemas.microsoft.com/office/drawing/2014/main" id="{24309FE9-97DF-53FC-BB11-E0B43EB82481}"/>
              </a:ext>
            </a:extLst>
          </p:cNvPr>
          <p:cNvSpPr/>
          <p:nvPr/>
        </p:nvSpPr>
        <p:spPr>
          <a:xfrm>
            <a:off x="163286" y="5979368"/>
            <a:ext cx="6630804"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7519E"/>
              </a:highlight>
            </a:endParaRPr>
          </a:p>
        </p:txBody>
      </p:sp>
      <p:sp>
        <p:nvSpPr>
          <p:cNvPr id="5" name="Text Placeholder 31">
            <a:extLst>
              <a:ext uri="{FF2B5EF4-FFF2-40B4-BE49-F238E27FC236}">
                <a16:creationId xmlns:a16="http://schemas.microsoft.com/office/drawing/2014/main" id="{8DBDB004-EB56-9640-1F23-7C5360239F84}"/>
              </a:ext>
            </a:extLst>
          </p:cNvPr>
          <p:cNvSpPr txBox="1">
            <a:spLocks/>
          </p:cNvSpPr>
          <p:nvPr/>
        </p:nvSpPr>
        <p:spPr>
          <a:xfrm>
            <a:off x="9507794" y="543997"/>
            <a:ext cx="2014064" cy="406265"/>
          </a:xfrm>
          <a:prstGeom prst="rect">
            <a:avLst/>
          </a:prstGeom>
        </p:spPr>
        <p:txBody>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INL/CON-26-90551</a:t>
            </a:r>
          </a:p>
        </p:txBody>
      </p:sp>
      <p:pic>
        <p:nvPicPr>
          <p:cNvPr id="6" name="Picture 5" descr="PSAM 18 Conference Main Page">
            <a:extLst>
              <a:ext uri="{FF2B5EF4-FFF2-40B4-BE49-F238E27FC236}">
                <a16:creationId xmlns:a16="http://schemas.microsoft.com/office/drawing/2014/main" id="{F24211E8-6D02-330F-60F7-BD05F062F5B0}"/>
              </a:ext>
            </a:extLst>
          </p:cNvPr>
          <p:cNvPicPr>
            <a:picLocks noChangeAspect="1"/>
          </p:cNvPicPr>
          <p:nvPr/>
        </p:nvPicPr>
        <p:blipFill>
          <a:blip r:embed="rId3"/>
          <a:stretch>
            <a:fillRect/>
          </a:stretch>
        </p:blipFill>
        <p:spPr>
          <a:xfrm>
            <a:off x="1" y="5583341"/>
            <a:ext cx="5138530" cy="1173054"/>
          </a:xfrm>
          <a:prstGeom prst="rect">
            <a:avLst/>
          </a:prstGeom>
        </p:spPr>
      </p:pic>
      <p:sp>
        <p:nvSpPr>
          <p:cNvPr id="8" name="TextBox 7">
            <a:extLst>
              <a:ext uri="{FF2B5EF4-FFF2-40B4-BE49-F238E27FC236}">
                <a16:creationId xmlns:a16="http://schemas.microsoft.com/office/drawing/2014/main" id="{805FC5DA-C9A3-84C8-64E0-525BC5B4F6BE}"/>
              </a:ext>
            </a:extLst>
          </p:cNvPr>
          <p:cNvSpPr txBox="1"/>
          <p:nvPr/>
        </p:nvSpPr>
        <p:spPr>
          <a:xfrm>
            <a:off x="3085621" y="4230384"/>
            <a:ext cx="8235047" cy="984885"/>
          </a:xfrm>
          <a:prstGeom prst="rect">
            <a:avLst/>
          </a:prstGeom>
          <a:noFill/>
        </p:spPr>
        <p:txBody>
          <a:bodyPr wrap="square">
            <a:spAutoFit/>
          </a:bodyPr>
          <a:lstStyle/>
          <a:p>
            <a:r>
              <a:rPr lang="en-US" sz="2000" b="1" dirty="0">
                <a:solidFill>
                  <a:schemeClr val="tx2">
                    <a:lumMod val="60000"/>
                    <a:lumOff val="40000"/>
                  </a:schemeClr>
                </a:solidFill>
                <a:ea typeface="PMingLiU" panose="02020500000000000000" pitchFamily="18" charset="-120"/>
              </a:rPr>
              <a:t>Zhegang Ma</a:t>
            </a:r>
            <a:r>
              <a:rPr lang="en-US" sz="2000" b="1" baseline="30000" dirty="0">
                <a:solidFill>
                  <a:schemeClr val="tx2">
                    <a:lumMod val="60000"/>
                    <a:lumOff val="40000"/>
                  </a:schemeClr>
                </a:solidFill>
                <a:ea typeface="PMingLiU" panose="02020500000000000000" pitchFamily="18" charset="-120"/>
              </a:rPr>
              <a:t>a</a:t>
            </a:r>
            <a:r>
              <a:rPr lang="en-US" sz="2000" b="1" dirty="0">
                <a:solidFill>
                  <a:schemeClr val="tx2">
                    <a:lumMod val="60000"/>
                    <a:lumOff val="40000"/>
                  </a:schemeClr>
                </a:solidFill>
                <a:ea typeface="PMingLiU" panose="02020500000000000000" pitchFamily="18" charset="-120"/>
              </a:rPr>
              <a:t>, Ali </a:t>
            </a:r>
            <a:r>
              <a:rPr lang="en-US" sz="2000" b="1" dirty="0" err="1">
                <a:solidFill>
                  <a:schemeClr val="tx2">
                    <a:lumMod val="60000"/>
                    <a:lumOff val="40000"/>
                  </a:schemeClr>
                </a:solidFill>
                <a:ea typeface="PMingLiU" panose="02020500000000000000" pitchFamily="18" charset="-120"/>
              </a:rPr>
              <a:t>Mosleh</a:t>
            </a:r>
            <a:r>
              <a:rPr lang="en-US" sz="2000" b="1" baseline="30000" dirty="0" err="1">
                <a:solidFill>
                  <a:schemeClr val="tx2">
                    <a:lumMod val="60000"/>
                    <a:lumOff val="40000"/>
                  </a:schemeClr>
                </a:solidFill>
                <a:ea typeface="PMingLiU" panose="02020500000000000000" pitchFamily="18" charset="-120"/>
              </a:rPr>
              <a:t>b</a:t>
            </a:r>
            <a:r>
              <a:rPr lang="en-US" sz="2000" b="1" dirty="0">
                <a:solidFill>
                  <a:schemeClr val="tx2">
                    <a:lumMod val="60000"/>
                    <a:lumOff val="40000"/>
                  </a:schemeClr>
                </a:solidFill>
                <a:ea typeface="PMingLiU" panose="02020500000000000000" pitchFamily="18" charset="-120"/>
              </a:rPr>
              <a:t>, Chris </a:t>
            </a:r>
            <a:r>
              <a:rPr lang="en-US" sz="2000" b="1" dirty="0" err="1">
                <a:solidFill>
                  <a:schemeClr val="tx2">
                    <a:lumMod val="60000"/>
                    <a:lumOff val="40000"/>
                  </a:schemeClr>
                </a:solidFill>
                <a:ea typeface="PMingLiU" panose="02020500000000000000" pitchFamily="18" charset="-120"/>
              </a:rPr>
              <a:t>Hunter</a:t>
            </a:r>
            <a:r>
              <a:rPr lang="en-US" sz="2000" b="1" baseline="30000" dirty="0" err="1">
                <a:solidFill>
                  <a:schemeClr val="tx2">
                    <a:lumMod val="60000"/>
                    <a:lumOff val="40000"/>
                  </a:schemeClr>
                </a:solidFill>
                <a:ea typeface="PMingLiU" panose="02020500000000000000" pitchFamily="18" charset="-120"/>
              </a:rPr>
              <a:t>c</a:t>
            </a:r>
            <a:r>
              <a:rPr lang="en-US" sz="2000" b="1" dirty="0">
                <a:solidFill>
                  <a:schemeClr val="tx2">
                    <a:lumMod val="60000"/>
                    <a:lumOff val="40000"/>
                  </a:schemeClr>
                </a:solidFill>
                <a:ea typeface="PMingLiU" panose="02020500000000000000" pitchFamily="18" charset="-120"/>
              </a:rPr>
              <a:t>, Sai </a:t>
            </a:r>
            <a:r>
              <a:rPr lang="en-US" sz="2000" b="1" dirty="0" err="1">
                <a:solidFill>
                  <a:schemeClr val="tx2">
                    <a:lumMod val="60000"/>
                    <a:lumOff val="40000"/>
                  </a:schemeClr>
                </a:solidFill>
                <a:ea typeface="PMingLiU" panose="02020500000000000000" pitchFamily="18" charset="-120"/>
              </a:rPr>
              <a:t>Zhang</a:t>
            </a:r>
            <a:r>
              <a:rPr lang="en-US" sz="2000" b="1" baseline="30000" dirty="0" err="1">
                <a:solidFill>
                  <a:schemeClr val="tx2">
                    <a:lumMod val="60000"/>
                    <a:lumOff val="40000"/>
                  </a:schemeClr>
                </a:solidFill>
                <a:ea typeface="PMingLiU" panose="02020500000000000000" pitchFamily="18" charset="-120"/>
              </a:rPr>
              <a:t>a</a:t>
            </a:r>
            <a:r>
              <a:rPr lang="en-US" sz="2000" b="1" dirty="0">
                <a:solidFill>
                  <a:schemeClr val="tx2">
                    <a:lumMod val="60000"/>
                    <a:lumOff val="40000"/>
                  </a:schemeClr>
                </a:solidFill>
                <a:ea typeface="PMingLiU" panose="02020500000000000000" pitchFamily="18" charset="-120"/>
              </a:rPr>
              <a:t>, James </a:t>
            </a:r>
            <a:r>
              <a:rPr lang="en-US" sz="2000" b="1" dirty="0" err="1">
                <a:solidFill>
                  <a:schemeClr val="tx2">
                    <a:lumMod val="60000"/>
                    <a:lumOff val="40000"/>
                  </a:schemeClr>
                </a:solidFill>
                <a:ea typeface="PMingLiU" panose="02020500000000000000" pitchFamily="18" charset="-120"/>
              </a:rPr>
              <a:t>Knudsen</a:t>
            </a:r>
            <a:r>
              <a:rPr lang="en-US" sz="2000" b="1" baseline="30000" dirty="0" err="1">
                <a:solidFill>
                  <a:schemeClr val="tx2">
                    <a:lumMod val="60000"/>
                    <a:lumOff val="40000"/>
                  </a:schemeClr>
                </a:solidFill>
                <a:ea typeface="PMingLiU" panose="02020500000000000000" pitchFamily="18" charset="-120"/>
              </a:rPr>
              <a:t>a</a:t>
            </a:r>
            <a:r>
              <a:rPr lang="en-US" sz="2000" b="1" dirty="0">
                <a:solidFill>
                  <a:schemeClr val="tx2">
                    <a:lumMod val="60000"/>
                    <a:lumOff val="40000"/>
                  </a:schemeClr>
                </a:solidFill>
                <a:ea typeface="PMingLiU" panose="02020500000000000000" pitchFamily="18" charset="-120"/>
              </a:rPr>
              <a:t>, John </a:t>
            </a:r>
            <a:r>
              <a:rPr lang="en-US" sz="2000" b="1" dirty="0" err="1">
                <a:solidFill>
                  <a:schemeClr val="tx2">
                    <a:lumMod val="60000"/>
                    <a:lumOff val="40000"/>
                  </a:schemeClr>
                </a:solidFill>
                <a:ea typeface="PMingLiU" panose="02020500000000000000" pitchFamily="18" charset="-120"/>
              </a:rPr>
              <a:t>Lane</a:t>
            </a:r>
            <a:r>
              <a:rPr lang="en-US" sz="2000" b="1" baseline="30000" dirty="0" err="1">
                <a:solidFill>
                  <a:schemeClr val="tx2">
                    <a:lumMod val="60000"/>
                    <a:lumOff val="40000"/>
                  </a:schemeClr>
                </a:solidFill>
                <a:ea typeface="PMingLiU" panose="02020500000000000000" pitchFamily="18" charset="-120"/>
              </a:rPr>
              <a:t>c</a:t>
            </a:r>
            <a:r>
              <a:rPr lang="en-US" sz="2000" b="1" dirty="0">
                <a:solidFill>
                  <a:schemeClr val="tx2">
                    <a:lumMod val="60000"/>
                    <a:lumOff val="40000"/>
                  </a:schemeClr>
                </a:solidFill>
                <a:ea typeface="PMingLiU" panose="02020500000000000000" pitchFamily="18" charset="-120"/>
              </a:rPr>
              <a:t>, Kevin </a:t>
            </a:r>
            <a:r>
              <a:rPr lang="en-US" sz="2000" b="1" dirty="0" err="1">
                <a:solidFill>
                  <a:schemeClr val="tx2">
                    <a:lumMod val="60000"/>
                    <a:lumOff val="40000"/>
                  </a:schemeClr>
                </a:solidFill>
                <a:ea typeface="PMingLiU" panose="02020500000000000000" pitchFamily="18" charset="-120"/>
              </a:rPr>
              <a:t>Coyne</a:t>
            </a:r>
            <a:r>
              <a:rPr lang="en-US" sz="2000" b="1" baseline="30000" dirty="0" err="1">
                <a:solidFill>
                  <a:schemeClr val="tx2">
                    <a:lumMod val="60000"/>
                    <a:lumOff val="40000"/>
                  </a:schemeClr>
                </a:solidFill>
                <a:ea typeface="PMingLiU" panose="02020500000000000000" pitchFamily="18" charset="-120"/>
              </a:rPr>
              <a:t>c</a:t>
            </a:r>
            <a:endParaRPr lang="en-US" sz="2000" b="1" baseline="30000" dirty="0">
              <a:solidFill>
                <a:schemeClr val="tx2">
                  <a:lumMod val="60000"/>
                  <a:lumOff val="40000"/>
                </a:schemeClr>
              </a:solidFill>
              <a:ea typeface="PMingLiU" panose="02020500000000000000" pitchFamily="18" charset="-120"/>
            </a:endParaRPr>
          </a:p>
          <a:p>
            <a:r>
              <a:rPr lang="en-US" baseline="30000" dirty="0">
                <a:solidFill>
                  <a:schemeClr val="tx2">
                    <a:lumMod val="60000"/>
                    <a:lumOff val="40000"/>
                  </a:schemeClr>
                </a:solidFill>
                <a:ea typeface="PMingLiU" panose="02020500000000000000" pitchFamily="18" charset="-120"/>
              </a:rPr>
              <a:t>a </a:t>
            </a:r>
            <a:r>
              <a:rPr lang="en-US" dirty="0">
                <a:solidFill>
                  <a:schemeClr val="tx2">
                    <a:lumMod val="60000"/>
                    <a:lumOff val="40000"/>
                  </a:schemeClr>
                </a:solidFill>
                <a:ea typeface="PMingLiU" panose="02020500000000000000" pitchFamily="18" charset="-120"/>
              </a:rPr>
              <a:t>Idaho National Laboratory; </a:t>
            </a:r>
            <a:r>
              <a:rPr lang="en-US" baseline="30000" dirty="0">
                <a:solidFill>
                  <a:schemeClr val="tx2">
                    <a:lumMod val="60000"/>
                    <a:lumOff val="40000"/>
                  </a:schemeClr>
                </a:solidFill>
                <a:ea typeface="PMingLiU" panose="02020500000000000000" pitchFamily="18" charset="-120"/>
              </a:rPr>
              <a:t>b </a:t>
            </a:r>
            <a:r>
              <a:rPr lang="en-US" dirty="0">
                <a:solidFill>
                  <a:schemeClr val="tx2">
                    <a:lumMod val="60000"/>
                    <a:lumOff val="40000"/>
                  </a:schemeClr>
                </a:solidFill>
                <a:ea typeface="PMingLiU" panose="02020500000000000000" pitchFamily="18" charset="-120"/>
              </a:rPr>
              <a:t>UCLA; </a:t>
            </a:r>
            <a:r>
              <a:rPr lang="en-US" baseline="30000" dirty="0">
                <a:solidFill>
                  <a:schemeClr val="tx2">
                    <a:lumMod val="60000"/>
                    <a:lumOff val="40000"/>
                  </a:schemeClr>
                </a:solidFill>
                <a:effectLst/>
                <a:ea typeface="PMingLiU" panose="02020500000000000000" pitchFamily="18" charset="-120"/>
              </a:rPr>
              <a:t>c </a:t>
            </a:r>
            <a:r>
              <a:rPr lang="en-US" dirty="0">
                <a:solidFill>
                  <a:schemeClr val="tx2">
                    <a:lumMod val="60000"/>
                    <a:lumOff val="40000"/>
                  </a:schemeClr>
                </a:solidFill>
                <a:effectLst/>
                <a:ea typeface="PMingLiU" panose="02020500000000000000" pitchFamily="18" charset="-120"/>
              </a:rPr>
              <a:t>Nuclear Regulatory Commission</a:t>
            </a:r>
          </a:p>
        </p:txBody>
      </p:sp>
    </p:spTree>
    <p:extLst>
      <p:ext uri="{BB962C8B-B14F-4D97-AF65-F5344CB8AC3E}">
        <p14:creationId xmlns:p14="http://schemas.microsoft.com/office/powerpoint/2010/main" val="3565251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AC043-2F4C-BC8C-0B12-72386EFBD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F0C33-70B6-CB86-1612-445635B90631}"/>
              </a:ext>
            </a:extLst>
          </p:cNvPr>
          <p:cNvSpPr>
            <a:spLocks noGrp="1"/>
          </p:cNvSpPr>
          <p:nvPr>
            <p:ph type="title"/>
          </p:nvPr>
        </p:nvSpPr>
        <p:spPr/>
        <p:txBody>
          <a:bodyPr/>
          <a:lstStyle/>
          <a:p>
            <a:r>
              <a:rPr lang="en-US" dirty="0"/>
              <a:t>II. From AFM to CAFM (cont.)</a:t>
            </a:r>
          </a:p>
        </p:txBody>
      </p:sp>
      <p:sp>
        <p:nvSpPr>
          <p:cNvPr id="3" name="Content Placeholder 2">
            <a:extLst>
              <a:ext uri="{FF2B5EF4-FFF2-40B4-BE49-F238E27FC236}">
                <a16:creationId xmlns:a16="http://schemas.microsoft.com/office/drawing/2014/main" id="{6F2CF13B-D240-1B30-EE84-42D45FF36D2C}"/>
              </a:ext>
            </a:extLst>
          </p:cNvPr>
          <p:cNvSpPr>
            <a:spLocks noGrp="1"/>
          </p:cNvSpPr>
          <p:nvPr>
            <p:ph idx="1"/>
          </p:nvPr>
        </p:nvSpPr>
        <p:spPr>
          <a:xfrm>
            <a:off x="938150" y="1415845"/>
            <a:ext cx="10415649" cy="4675394"/>
          </a:xfrm>
        </p:spPr>
        <p:txBody>
          <a:bodyPr/>
          <a:lstStyle/>
          <a:p>
            <a:r>
              <a:rPr lang="en-US" sz="2000" dirty="0"/>
              <a:t>Depending on the observed data in specific CCF templates, the </a:t>
            </a:r>
            <a:r>
              <a:rPr lang="en-US" sz="2000" b="1" dirty="0"/>
              <a:t>posterior</a:t>
            </a:r>
            <a:r>
              <a:rPr lang="en-US" sz="2000" dirty="0"/>
              <a:t> mean values of causal alpha factors (e.g., α2 for CCCG size of two) for the CCF templates could be lower or higher than the corresponding generic alpha factors</a:t>
            </a:r>
          </a:p>
          <a:p>
            <a:r>
              <a:rPr lang="en-US" sz="2000" dirty="0"/>
              <a:t> The causal alpha factors could better characterize the potential CCF risk impact in ECAs by focusing on a specific failure cause as a result of the licensee performance deficiency (PD).</a:t>
            </a:r>
          </a:p>
          <a:p>
            <a:r>
              <a:rPr lang="en-US" sz="2000" dirty="0"/>
              <a:t>However, using the causal alpha factors also has limitations</a:t>
            </a:r>
          </a:p>
          <a:p>
            <a:pPr lvl="1"/>
            <a:r>
              <a:rPr lang="en-US" sz="2000" dirty="0"/>
              <a:t>The failure cause categories in the NRC CCF database do not often align well with the licensee PDs being evaluated in the ECAs</a:t>
            </a:r>
          </a:p>
          <a:p>
            <a:pPr lvl="1"/>
            <a:r>
              <a:rPr lang="en-US" sz="2000" dirty="0"/>
              <a:t>Causal alpha factor estimates further partition the available data into smaller cause groups</a:t>
            </a:r>
          </a:p>
          <a:p>
            <a:pPr lvl="1"/>
            <a:r>
              <a:rPr lang="en-US" sz="2000" dirty="0"/>
              <a:t>Causal alpha factor estimates use data from all component types</a:t>
            </a:r>
          </a:p>
          <a:p>
            <a:endParaRPr lang="en-US" sz="2000" dirty="0"/>
          </a:p>
          <a:p>
            <a:pPr lvl="1"/>
            <a:endParaRPr lang="en-US" sz="2000" dirty="0"/>
          </a:p>
          <a:p>
            <a:endParaRPr lang="en-US" sz="2000" dirty="0"/>
          </a:p>
        </p:txBody>
      </p:sp>
      <p:sp>
        <p:nvSpPr>
          <p:cNvPr id="4" name="Slide Number Placeholder 3">
            <a:extLst>
              <a:ext uri="{FF2B5EF4-FFF2-40B4-BE49-F238E27FC236}">
                <a16:creationId xmlns:a16="http://schemas.microsoft.com/office/drawing/2014/main" id="{BFF730FA-17A1-4DE0-F7AF-3EF5A84BDFAE}"/>
              </a:ext>
            </a:extLst>
          </p:cNvPr>
          <p:cNvSpPr>
            <a:spLocks noGrp="1"/>
          </p:cNvSpPr>
          <p:nvPr>
            <p:ph type="sldNum" sz="quarter" idx="12"/>
          </p:nvPr>
        </p:nvSpPr>
        <p:spPr/>
        <p:txBody>
          <a:bodyPr/>
          <a:lstStyle/>
          <a:p>
            <a:fld id="{82B577FA-F7D9-2C48-919F-F962E3BF952F}" type="slidenum">
              <a:rPr lang="en-US" smtClean="0"/>
              <a:t>10</a:t>
            </a:fld>
            <a:endParaRPr lang="en-US" dirty="0"/>
          </a:p>
        </p:txBody>
      </p:sp>
    </p:spTree>
    <p:extLst>
      <p:ext uri="{BB962C8B-B14F-4D97-AF65-F5344CB8AC3E}">
        <p14:creationId xmlns:p14="http://schemas.microsoft.com/office/powerpoint/2010/main" val="2664671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313D-60DB-D33C-A9F7-A0975B0B8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486D5-099B-CE04-086B-747F52F557C5}"/>
              </a:ext>
            </a:extLst>
          </p:cNvPr>
          <p:cNvSpPr>
            <a:spLocks noGrp="1"/>
          </p:cNvSpPr>
          <p:nvPr>
            <p:ph type="title"/>
          </p:nvPr>
        </p:nvSpPr>
        <p:spPr/>
        <p:txBody>
          <a:bodyPr/>
          <a:lstStyle/>
          <a:p>
            <a:r>
              <a:rPr lang="en-US" dirty="0"/>
              <a:t>III. Alpha Factor Parameter Estimates using Component-Specific Prior</a:t>
            </a:r>
          </a:p>
        </p:txBody>
      </p:sp>
      <p:sp>
        <p:nvSpPr>
          <p:cNvPr id="3" name="Content Placeholder 2">
            <a:extLst>
              <a:ext uri="{FF2B5EF4-FFF2-40B4-BE49-F238E27FC236}">
                <a16:creationId xmlns:a16="http://schemas.microsoft.com/office/drawing/2014/main" id="{46341730-8F1B-CDA3-D729-C751DA3CFE88}"/>
              </a:ext>
            </a:extLst>
          </p:cNvPr>
          <p:cNvSpPr>
            <a:spLocks noGrp="1"/>
          </p:cNvSpPr>
          <p:nvPr>
            <p:ph idx="1"/>
          </p:nvPr>
        </p:nvSpPr>
        <p:spPr>
          <a:xfrm>
            <a:off x="938150" y="1796715"/>
            <a:ext cx="10415649" cy="4294523"/>
          </a:xfrm>
        </p:spPr>
        <p:txBody>
          <a:bodyPr/>
          <a:lstStyle/>
          <a:p>
            <a:r>
              <a:rPr lang="en-US" sz="2000" dirty="0"/>
              <a:t>During the development of the new CCF prior distributions, a study found that different component types can have substantially different alpha factors and should be analyzed separately</a:t>
            </a:r>
          </a:p>
          <a:p>
            <a:r>
              <a:rPr lang="en-US" sz="2000" dirty="0"/>
              <a:t>Component-specific CCF priors were developed for five component types</a:t>
            </a:r>
          </a:p>
          <a:p>
            <a:pPr lvl="1"/>
            <a:r>
              <a:rPr lang="en-US" sz="2000" dirty="0"/>
              <a:t>Pump</a:t>
            </a:r>
          </a:p>
          <a:p>
            <a:pPr lvl="1"/>
            <a:r>
              <a:rPr lang="en-US" sz="2000" dirty="0"/>
              <a:t>Valve</a:t>
            </a:r>
          </a:p>
          <a:p>
            <a:pPr lvl="1"/>
            <a:r>
              <a:rPr lang="en-US" sz="2000" dirty="0"/>
              <a:t>Strainer</a:t>
            </a:r>
          </a:p>
          <a:p>
            <a:pPr lvl="1"/>
            <a:r>
              <a:rPr lang="en-US" sz="2000" dirty="0"/>
              <a:t>Generator</a:t>
            </a:r>
          </a:p>
          <a:p>
            <a:pPr lvl="1"/>
            <a:r>
              <a:rPr lang="en-US" sz="2000" dirty="0"/>
              <a:t>Other</a:t>
            </a:r>
          </a:p>
          <a:p>
            <a:r>
              <a:rPr lang="en-US" sz="2000" dirty="0"/>
              <a:t>New sets of alpha factor parameters were estimated using the component-specific CCF priors</a:t>
            </a:r>
          </a:p>
          <a:p>
            <a:endParaRPr lang="en-US" sz="2000" dirty="0"/>
          </a:p>
        </p:txBody>
      </p:sp>
      <p:sp>
        <p:nvSpPr>
          <p:cNvPr id="4" name="Slide Number Placeholder 3">
            <a:extLst>
              <a:ext uri="{FF2B5EF4-FFF2-40B4-BE49-F238E27FC236}">
                <a16:creationId xmlns:a16="http://schemas.microsoft.com/office/drawing/2014/main" id="{3798B676-4A1C-2C26-788E-7A8C9CA66A8D}"/>
              </a:ext>
            </a:extLst>
          </p:cNvPr>
          <p:cNvSpPr>
            <a:spLocks noGrp="1"/>
          </p:cNvSpPr>
          <p:nvPr>
            <p:ph type="sldNum" sz="quarter" idx="12"/>
          </p:nvPr>
        </p:nvSpPr>
        <p:spPr/>
        <p:txBody>
          <a:bodyPr/>
          <a:lstStyle/>
          <a:p>
            <a:fld id="{82B577FA-F7D9-2C48-919F-F962E3BF952F}" type="slidenum">
              <a:rPr lang="en-US" smtClean="0"/>
              <a:t>11</a:t>
            </a:fld>
            <a:endParaRPr lang="en-US" dirty="0"/>
          </a:p>
        </p:txBody>
      </p:sp>
    </p:spTree>
    <p:extLst>
      <p:ext uri="{BB962C8B-B14F-4D97-AF65-F5344CB8AC3E}">
        <p14:creationId xmlns:p14="http://schemas.microsoft.com/office/powerpoint/2010/main" val="3543329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36339-B38C-37C4-BB77-F4FE0F745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BF86D-97F2-6E0F-59A4-EF5EE40CA419}"/>
              </a:ext>
            </a:extLst>
          </p:cNvPr>
          <p:cNvSpPr>
            <a:spLocks noGrp="1"/>
          </p:cNvSpPr>
          <p:nvPr>
            <p:ph type="title"/>
          </p:nvPr>
        </p:nvSpPr>
        <p:spPr/>
        <p:txBody>
          <a:bodyPr/>
          <a:lstStyle/>
          <a:p>
            <a:r>
              <a:rPr lang="en-US" dirty="0"/>
              <a:t>III. Alpha Factor Parameter Estimates using Component-Specific Prior (cont.)</a:t>
            </a:r>
          </a:p>
        </p:txBody>
      </p:sp>
      <p:sp>
        <p:nvSpPr>
          <p:cNvPr id="3" name="Content Placeholder 2">
            <a:extLst>
              <a:ext uri="{FF2B5EF4-FFF2-40B4-BE49-F238E27FC236}">
                <a16:creationId xmlns:a16="http://schemas.microsoft.com/office/drawing/2014/main" id="{82649A89-5007-FB7D-DAB3-672EECFD523B}"/>
              </a:ext>
            </a:extLst>
          </p:cNvPr>
          <p:cNvSpPr>
            <a:spLocks noGrp="1"/>
          </p:cNvSpPr>
          <p:nvPr>
            <p:ph idx="1"/>
          </p:nvPr>
        </p:nvSpPr>
        <p:spPr>
          <a:xfrm>
            <a:off x="938150" y="1925053"/>
            <a:ext cx="10415649" cy="4166186"/>
          </a:xfrm>
        </p:spPr>
        <p:txBody>
          <a:bodyPr/>
          <a:lstStyle/>
          <a:p>
            <a:r>
              <a:rPr lang="en-US" sz="2000" dirty="0"/>
              <a:t>A comparison of the 2015 generic and component-specific CCF </a:t>
            </a:r>
            <a:r>
              <a:rPr lang="en-US" sz="2000" b="1" dirty="0"/>
              <a:t>priors</a:t>
            </a:r>
            <a:r>
              <a:rPr lang="en-US" sz="2000" dirty="0"/>
              <a:t> on the mean values of the common-cause alpha factors shows that</a:t>
            </a:r>
          </a:p>
          <a:p>
            <a:pPr lvl="1"/>
            <a:r>
              <a:rPr lang="en-US" sz="2000" dirty="0"/>
              <a:t>The </a:t>
            </a:r>
            <a:r>
              <a:rPr lang="en-US" sz="2000" dirty="0">
                <a:solidFill>
                  <a:srgbClr val="00B050"/>
                </a:solidFill>
              </a:rPr>
              <a:t>Pump</a:t>
            </a:r>
            <a:r>
              <a:rPr lang="en-US" sz="2000" dirty="0"/>
              <a:t>, </a:t>
            </a:r>
            <a:r>
              <a:rPr lang="en-US" sz="2000" dirty="0">
                <a:solidFill>
                  <a:srgbClr val="00B050"/>
                </a:solidFill>
              </a:rPr>
              <a:t>Generator</a:t>
            </a:r>
            <a:r>
              <a:rPr lang="en-US" sz="2000" dirty="0"/>
              <a:t>, and “</a:t>
            </a:r>
            <a:r>
              <a:rPr lang="en-US" sz="2000" dirty="0">
                <a:solidFill>
                  <a:srgbClr val="00B050"/>
                </a:solidFill>
              </a:rPr>
              <a:t>Other</a:t>
            </a:r>
            <a:r>
              <a:rPr lang="en-US" sz="2000" dirty="0"/>
              <a:t>” priors are about </a:t>
            </a:r>
            <a:r>
              <a:rPr lang="en-US" sz="2000" dirty="0">
                <a:solidFill>
                  <a:srgbClr val="00B050"/>
                </a:solidFill>
              </a:rPr>
              <a:t>40–70% lower </a:t>
            </a:r>
            <a:r>
              <a:rPr lang="en-US" sz="2000" dirty="0"/>
              <a:t>than the Generic priors</a:t>
            </a:r>
          </a:p>
          <a:p>
            <a:pPr lvl="1"/>
            <a:r>
              <a:rPr lang="en-US" sz="2000" dirty="0"/>
              <a:t>The </a:t>
            </a:r>
            <a:r>
              <a:rPr lang="en-US" sz="2000" dirty="0">
                <a:solidFill>
                  <a:srgbClr val="FF0000"/>
                </a:solidFill>
              </a:rPr>
              <a:t>Valve </a:t>
            </a:r>
            <a:r>
              <a:rPr lang="en-US" sz="2000" dirty="0"/>
              <a:t>priors are about </a:t>
            </a:r>
            <a:r>
              <a:rPr lang="en-US" sz="2000" dirty="0">
                <a:solidFill>
                  <a:srgbClr val="FF0000"/>
                </a:solidFill>
              </a:rPr>
              <a:t>20–100% higher </a:t>
            </a:r>
            <a:r>
              <a:rPr lang="en-US" sz="2000" dirty="0"/>
              <a:t>than the Generic priors</a:t>
            </a:r>
          </a:p>
          <a:p>
            <a:pPr lvl="1"/>
            <a:r>
              <a:rPr lang="en-US" sz="2000" dirty="0"/>
              <a:t>The </a:t>
            </a:r>
            <a:r>
              <a:rPr lang="en-US" sz="2000" dirty="0">
                <a:solidFill>
                  <a:srgbClr val="FF0000"/>
                </a:solidFill>
              </a:rPr>
              <a:t>Strainer </a:t>
            </a:r>
            <a:r>
              <a:rPr lang="en-US" sz="2000" dirty="0"/>
              <a:t>priors are about </a:t>
            </a:r>
            <a:r>
              <a:rPr lang="en-US" sz="2000" dirty="0">
                <a:solidFill>
                  <a:srgbClr val="FF0000"/>
                </a:solidFill>
              </a:rPr>
              <a:t>2–3 times higher </a:t>
            </a:r>
            <a:r>
              <a:rPr lang="en-US" sz="2000" dirty="0"/>
              <a:t>than the Generic priors</a:t>
            </a:r>
          </a:p>
          <a:p>
            <a:r>
              <a:rPr lang="en-US" sz="2000" dirty="0"/>
              <a:t>The differences between the component-specific and generic </a:t>
            </a:r>
            <a:r>
              <a:rPr lang="en-US" sz="2000" b="1" dirty="0"/>
              <a:t>posterior estimates</a:t>
            </a:r>
            <a:r>
              <a:rPr lang="en-US" sz="2000" dirty="0"/>
              <a:t> are generally smaller than those between the corresponding priors</a:t>
            </a:r>
          </a:p>
          <a:p>
            <a:pPr lvl="1"/>
            <a:r>
              <a:rPr lang="en-US" sz="2000" dirty="0"/>
              <a:t>The posterior mean values for the </a:t>
            </a:r>
            <a:r>
              <a:rPr lang="en-US" sz="2000" dirty="0">
                <a:solidFill>
                  <a:srgbClr val="00B050"/>
                </a:solidFill>
              </a:rPr>
              <a:t>Pump-</a:t>
            </a:r>
            <a:r>
              <a:rPr lang="en-US" sz="2000" dirty="0"/>
              <a:t>, </a:t>
            </a:r>
            <a:r>
              <a:rPr lang="en-US" sz="2000" dirty="0">
                <a:solidFill>
                  <a:srgbClr val="00B050"/>
                </a:solidFill>
              </a:rPr>
              <a:t>Generator</a:t>
            </a:r>
            <a:r>
              <a:rPr lang="en-US" sz="2000" dirty="0"/>
              <a:t>-, and “</a:t>
            </a:r>
            <a:r>
              <a:rPr lang="en-US" sz="2000" dirty="0">
                <a:solidFill>
                  <a:srgbClr val="00B050"/>
                </a:solidFill>
              </a:rPr>
              <a:t>Other</a:t>
            </a:r>
            <a:r>
              <a:rPr lang="en-US" sz="2000" dirty="0"/>
              <a:t>”-related CCF templates are about </a:t>
            </a:r>
            <a:r>
              <a:rPr lang="en-US" sz="2000" dirty="0">
                <a:solidFill>
                  <a:srgbClr val="00B050"/>
                </a:solidFill>
              </a:rPr>
              <a:t>10–70% lower </a:t>
            </a:r>
            <a:r>
              <a:rPr lang="en-US" sz="2000" dirty="0"/>
              <a:t>than those obtained using generic priors.</a:t>
            </a:r>
          </a:p>
          <a:p>
            <a:pPr lvl="1"/>
            <a:r>
              <a:rPr lang="en-US" sz="2000" dirty="0"/>
              <a:t>The posterior mean values for the </a:t>
            </a:r>
            <a:r>
              <a:rPr lang="en-US" sz="2000" dirty="0">
                <a:solidFill>
                  <a:srgbClr val="FF0000"/>
                </a:solidFill>
              </a:rPr>
              <a:t>Valve</a:t>
            </a:r>
            <a:r>
              <a:rPr lang="en-US" sz="2000" dirty="0"/>
              <a:t>-related CCF templates are about </a:t>
            </a:r>
            <a:r>
              <a:rPr lang="en-US" sz="2000" dirty="0">
                <a:solidFill>
                  <a:srgbClr val="FF0000"/>
                </a:solidFill>
              </a:rPr>
              <a:t>20% lower to 100% higher </a:t>
            </a:r>
            <a:r>
              <a:rPr lang="en-US" sz="2000" dirty="0"/>
              <a:t>than those obtained using generic priors.</a:t>
            </a:r>
          </a:p>
          <a:p>
            <a:pPr lvl="1"/>
            <a:r>
              <a:rPr lang="en-US" sz="2000" dirty="0"/>
              <a:t>The posterior mean values for the </a:t>
            </a:r>
            <a:r>
              <a:rPr lang="en-US" sz="2000" dirty="0">
                <a:solidFill>
                  <a:srgbClr val="FF0000"/>
                </a:solidFill>
              </a:rPr>
              <a:t>Strainer</a:t>
            </a:r>
            <a:r>
              <a:rPr lang="en-US" sz="2000" dirty="0"/>
              <a:t> component type are about 1.0–1.3 times higher than those obtained using generic priors</a:t>
            </a:r>
          </a:p>
        </p:txBody>
      </p:sp>
      <p:sp>
        <p:nvSpPr>
          <p:cNvPr id="4" name="Slide Number Placeholder 3">
            <a:extLst>
              <a:ext uri="{FF2B5EF4-FFF2-40B4-BE49-F238E27FC236}">
                <a16:creationId xmlns:a16="http://schemas.microsoft.com/office/drawing/2014/main" id="{8061F71D-4176-8B62-5729-D8A4F9627386}"/>
              </a:ext>
            </a:extLst>
          </p:cNvPr>
          <p:cNvSpPr>
            <a:spLocks noGrp="1"/>
          </p:cNvSpPr>
          <p:nvPr>
            <p:ph type="sldNum" sz="quarter" idx="12"/>
          </p:nvPr>
        </p:nvSpPr>
        <p:spPr/>
        <p:txBody>
          <a:bodyPr/>
          <a:lstStyle/>
          <a:p>
            <a:fld id="{82B577FA-F7D9-2C48-919F-F962E3BF952F}" type="slidenum">
              <a:rPr lang="en-US" smtClean="0"/>
              <a:t>12</a:t>
            </a:fld>
            <a:endParaRPr lang="en-US" dirty="0"/>
          </a:p>
        </p:txBody>
      </p:sp>
    </p:spTree>
    <p:extLst>
      <p:ext uri="{BB962C8B-B14F-4D97-AF65-F5344CB8AC3E}">
        <p14:creationId xmlns:p14="http://schemas.microsoft.com/office/powerpoint/2010/main" val="1502499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0DC22-1A6F-F3ED-01C5-11D5323C06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E24C8-01BC-5D4B-3B70-13BBD5C6B78E}"/>
              </a:ext>
            </a:extLst>
          </p:cNvPr>
          <p:cNvSpPr>
            <a:spLocks noGrp="1"/>
          </p:cNvSpPr>
          <p:nvPr>
            <p:ph type="title"/>
          </p:nvPr>
        </p:nvSpPr>
        <p:spPr/>
        <p:txBody>
          <a:bodyPr/>
          <a:lstStyle/>
          <a:p>
            <a:r>
              <a:rPr lang="en-US" dirty="0"/>
              <a:t>IV. Issues and Other Thoughts in CCF Parameter Estimates</a:t>
            </a:r>
          </a:p>
        </p:txBody>
      </p:sp>
      <p:sp>
        <p:nvSpPr>
          <p:cNvPr id="3" name="Content Placeholder 2">
            <a:extLst>
              <a:ext uri="{FF2B5EF4-FFF2-40B4-BE49-F238E27FC236}">
                <a16:creationId xmlns:a16="http://schemas.microsoft.com/office/drawing/2014/main" id="{FE24BF20-8110-420F-9CFB-12284D06F74B}"/>
              </a:ext>
            </a:extLst>
          </p:cNvPr>
          <p:cNvSpPr>
            <a:spLocks noGrp="1"/>
          </p:cNvSpPr>
          <p:nvPr>
            <p:ph idx="1"/>
          </p:nvPr>
        </p:nvSpPr>
        <p:spPr>
          <a:xfrm>
            <a:off x="938150" y="1876925"/>
            <a:ext cx="10415649" cy="4214313"/>
          </a:xfrm>
        </p:spPr>
        <p:txBody>
          <a:bodyPr/>
          <a:lstStyle/>
          <a:p>
            <a:r>
              <a:rPr lang="en-US" sz="2000" dirty="0"/>
              <a:t>Use of Different Sets of Alpha Factors</a:t>
            </a:r>
          </a:p>
          <a:p>
            <a:pPr lvl="1"/>
            <a:r>
              <a:rPr lang="en-US" sz="2000" dirty="0"/>
              <a:t>With multiple sets of alpha factors available for use, we think the uncertainties existing in the causal CCF parameters are larger than those in the CCF parameters using component-specific priors</a:t>
            </a:r>
          </a:p>
          <a:p>
            <a:pPr lvl="1"/>
            <a:r>
              <a:rPr lang="en-US" sz="2000" dirty="0"/>
              <a:t>The 2025 Parameter Update will develop CCF parameters using component-specific priors</a:t>
            </a:r>
          </a:p>
          <a:p>
            <a:pPr lvl="1"/>
            <a:r>
              <a:rPr lang="en-US" sz="2000" dirty="0"/>
              <a:t>At the same time, a new set of component-specific priors will be developed to address the concerns raised in the EPRI CCF white paper, for example,</a:t>
            </a:r>
          </a:p>
          <a:p>
            <a:pPr lvl="2"/>
            <a:r>
              <a:rPr lang="en-US" sz="2000" dirty="0"/>
              <a:t>Separate relief valves from the remaining valve component types</a:t>
            </a:r>
          </a:p>
          <a:p>
            <a:pPr lvl="2"/>
            <a:r>
              <a:rPr lang="en-US" sz="2000" dirty="0"/>
              <a:t>Add Electrical component type</a:t>
            </a:r>
          </a:p>
          <a:p>
            <a:pPr lvl="2"/>
            <a:r>
              <a:rPr lang="en-US" sz="2000" dirty="0"/>
              <a:t>Remove failure modes such as Setpoint and Leakage from the CCF parameter estimation process</a:t>
            </a:r>
          </a:p>
        </p:txBody>
      </p:sp>
      <p:sp>
        <p:nvSpPr>
          <p:cNvPr id="4" name="Slide Number Placeholder 3">
            <a:extLst>
              <a:ext uri="{FF2B5EF4-FFF2-40B4-BE49-F238E27FC236}">
                <a16:creationId xmlns:a16="http://schemas.microsoft.com/office/drawing/2014/main" id="{68B566FA-492D-CFA5-424D-A32CE0E28B21}"/>
              </a:ext>
            </a:extLst>
          </p:cNvPr>
          <p:cNvSpPr>
            <a:spLocks noGrp="1"/>
          </p:cNvSpPr>
          <p:nvPr>
            <p:ph type="sldNum" sz="quarter" idx="12"/>
          </p:nvPr>
        </p:nvSpPr>
        <p:spPr/>
        <p:txBody>
          <a:bodyPr/>
          <a:lstStyle/>
          <a:p>
            <a:fld id="{82B577FA-F7D9-2C48-919F-F962E3BF952F}" type="slidenum">
              <a:rPr lang="en-US" smtClean="0"/>
              <a:t>13</a:t>
            </a:fld>
            <a:endParaRPr lang="en-US" dirty="0"/>
          </a:p>
        </p:txBody>
      </p:sp>
    </p:spTree>
    <p:extLst>
      <p:ext uri="{BB962C8B-B14F-4D97-AF65-F5344CB8AC3E}">
        <p14:creationId xmlns:p14="http://schemas.microsoft.com/office/powerpoint/2010/main" val="2094654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0B4C-7623-7BDE-23AC-7F7F6F74E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9B4E1-EF96-B795-9935-85565594B473}"/>
              </a:ext>
            </a:extLst>
          </p:cNvPr>
          <p:cNvSpPr>
            <a:spLocks noGrp="1"/>
          </p:cNvSpPr>
          <p:nvPr>
            <p:ph type="title"/>
          </p:nvPr>
        </p:nvSpPr>
        <p:spPr/>
        <p:txBody>
          <a:bodyPr/>
          <a:lstStyle/>
          <a:p>
            <a:r>
              <a:rPr lang="en-US" dirty="0"/>
              <a:t>IV. Issues and Other Thoughts in CCF Parameter Estimates (cont.)</a:t>
            </a:r>
          </a:p>
        </p:txBody>
      </p:sp>
      <p:sp>
        <p:nvSpPr>
          <p:cNvPr id="3" name="Content Placeholder 2">
            <a:extLst>
              <a:ext uri="{FF2B5EF4-FFF2-40B4-BE49-F238E27FC236}">
                <a16:creationId xmlns:a16="http://schemas.microsoft.com/office/drawing/2014/main" id="{B737A889-1BE0-2870-2B84-590F94E39C8D}"/>
              </a:ext>
            </a:extLst>
          </p:cNvPr>
          <p:cNvSpPr>
            <a:spLocks noGrp="1"/>
          </p:cNvSpPr>
          <p:nvPr>
            <p:ph idx="1"/>
          </p:nvPr>
        </p:nvSpPr>
        <p:spPr>
          <a:xfrm>
            <a:off x="938150" y="2069431"/>
            <a:ext cx="10415649" cy="4021807"/>
          </a:xfrm>
        </p:spPr>
        <p:txBody>
          <a:bodyPr/>
          <a:lstStyle/>
          <a:p>
            <a:r>
              <a:rPr lang="en-US" sz="2000" dirty="0"/>
              <a:t>There are still issues and challenges remaining in the future CCF parameter estimates</a:t>
            </a:r>
          </a:p>
          <a:p>
            <a:pPr lvl="1"/>
            <a:r>
              <a:rPr lang="en-US" sz="2000" dirty="0"/>
              <a:t>One of the most significant challenges is the decreasing number of CCF events</a:t>
            </a:r>
          </a:p>
          <a:p>
            <a:pPr lvl="1"/>
            <a:r>
              <a:rPr lang="en-US" sz="2000" dirty="0"/>
              <a:t>The current CCF parameter estimation process will become more difficult due to the lack of failure data</a:t>
            </a:r>
          </a:p>
          <a:p>
            <a:pPr lvl="1"/>
            <a:r>
              <a:rPr lang="en-US" sz="2000" dirty="0"/>
              <a:t>A new methodology or process may need to be developed to provide meaningful parameter estimates.</a:t>
            </a:r>
          </a:p>
        </p:txBody>
      </p:sp>
      <p:sp>
        <p:nvSpPr>
          <p:cNvPr id="4" name="Slide Number Placeholder 3">
            <a:extLst>
              <a:ext uri="{FF2B5EF4-FFF2-40B4-BE49-F238E27FC236}">
                <a16:creationId xmlns:a16="http://schemas.microsoft.com/office/drawing/2014/main" id="{FC6DD6D5-CBDD-D430-80F0-FEE5796F3C6F}"/>
              </a:ext>
            </a:extLst>
          </p:cNvPr>
          <p:cNvSpPr>
            <a:spLocks noGrp="1"/>
          </p:cNvSpPr>
          <p:nvPr>
            <p:ph type="sldNum" sz="quarter" idx="12"/>
          </p:nvPr>
        </p:nvSpPr>
        <p:spPr/>
        <p:txBody>
          <a:bodyPr/>
          <a:lstStyle/>
          <a:p>
            <a:fld id="{82B577FA-F7D9-2C48-919F-F962E3BF952F}" type="slidenum">
              <a:rPr lang="en-US" smtClean="0"/>
              <a:t>14</a:t>
            </a:fld>
            <a:endParaRPr lang="en-US" dirty="0"/>
          </a:p>
        </p:txBody>
      </p:sp>
      <p:graphicFrame>
        <p:nvGraphicFramePr>
          <p:cNvPr id="5" name="Chart 4">
            <a:extLst>
              <a:ext uri="{FF2B5EF4-FFF2-40B4-BE49-F238E27FC236}">
                <a16:creationId xmlns:a16="http://schemas.microsoft.com/office/drawing/2014/main" id="{00000000-0008-0000-0300-000003000000}"/>
              </a:ext>
            </a:extLst>
          </p:cNvPr>
          <p:cNvGraphicFramePr/>
          <p:nvPr>
            <p:extLst>
              <p:ext uri="{D42A27DB-BD31-4B8C-83A1-F6EECF244321}">
                <p14:modId xmlns:p14="http://schemas.microsoft.com/office/powerpoint/2010/main" val="1943180000"/>
              </p:ext>
            </p:extLst>
          </p:nvPr>
        </p:nvGraphicFramePr>
        <p:xfrm>
          <a:off x="7315200" y="3801979"/>
          <a:ext cx="4876800" cy="30560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a:extLst>
              <a:ext uri="{FF2B5EF4-FFF2-40B4-BE49-F238E27FC236}">
                <a16:creationId xmlns:a16="http://schemas.microsoft.com/office/drawing/2014/main" id="{F2820E50-4FBE-D6E9-49A7-C4791C27EB80}"/>
              </a:ext>
            </a:extLst>
          </p:cNvPr>
          <p:cNvGraphicFramePr>
            <a:graphicFrameLocks noGrp="1"/>
          </p:cNvGraphicFramePr>
          <p:nvPr>
            <p:extLst>
              <p:ext uri="{D42A27DB-BD31-4B8C-83A1-F6EECF244321}">
                <p14:modId xmlns:p14="http://schemas.microsoft.com/office/powerpoint/2010/main" val="1890610565"/>
              </p:ext>
            </p:extLst>
          </p:nvPr>
        </p:nvGraphicFramePr>
        <p:xfrm>
          <a:off x="938151" y="4363656"/>
          <a:ext cx="6083455" cy="1790093"/>
        </p:xfrm>
        <a:graphic>
          <a:graphicData uri="http://schemas.openxmlformats.org/drawingml/2006/table">
            <a:tbl>
              <a:tblPr firstRow="1" firstCol="1" bandRow="1">
                <a:tableStyleId>{BDBED569-4797-4DF1-A0F4-6AAB3CD982D8}</a:tableStyleId>
              </a:tblPr>
              <a:tblGrid>
                <a:gridCol w="1062785">
                  <a:extLst>
                    <a:ext uri="{9D8B030D-6E8A-4147-A177-3AD203B41FA5}">
                      <a16:colId xmlns:a16="http://schemas.microsoft.com/office/drawing/2014/main" val="2010502038"/>
                    </a:ext>
                  </a:extLst>
                </a:gridCol>
                <a:gridCol w="502067">
                  <a:extLst>
                    <a:ext uri="{9D8B030D-6E8A-4147-A177-3AD203B41FA5}">
                      <a16:colId xmlns:a16="http://schemas.microsoft.com/office/drawing/2014/main" val="590930284"/>
                    </a:ext>
                  </a:extLst>
                </a:gridCol>
                <a:gridCol w="502067">
                  <a:extLst>
                    <a:ext uri="{9D8B030D-6E8A-4147-A177-3AD203B41FA5}">
                      <a16:colId xmlns:a16="http://schemas.microsoft.com/office/drawing/2014/main" val="498959576"/>
                    </a:ext>
                  </a:extLst>
                </a:gridCol>
                <a:gridCol w="502067">
                  <a:extLst>
                    <a:ext uri="{9D8B030D-6E8A-4147-A177-3AD203B41FA5}">
                      <a16:colId xmlns:a16="http://schemas.microsoft.com/office/drawing/2014/main" val="1301184443"/>
                    </a:ext>
                  </a:extLst>
                </a:gridCol>
                <a:gridCol w="502067">
                  <a:extLst>
                    <a:ext uri="{9D8B030D-6E8A-4147-A177-3AD203B41FA5}">
                      <a16:colId xmlns:a16="http://schemas.microsoft.com/office/drawing/2014/main" val="3330518853"/>
                    </a:ext>
                  </a:extLst>
                </a:gridCol>
                <a:gridCol w="502067">
                  <a:extLst>
                    <a:ext uri="{9D8B030D-6E8A-4147-A177-3AD203B41FA5}">
                      <a16:colId xmlns:a16="http://schemas.microsoft.com/office/drawing/2014/main" val="620283940"/>
                    </a:ext>
                  </a:extLst>
                </a:gridCol>
                <a:gridCol w="502067">
                  <a:extLst>
                    <a:ext uri="{9D8B030D-6E8A-4147-A177-3AD203B41FA5}">
                      <a16:colId xmlns:a16="http://schemas.microsoft.com/office/drawing/2014/main" val="3235267131"/>
                    </a:ext>
                  </a:extLst>
                </a:gridCol>
                <a:gridCol w="502067">
                  <a:extLst>
                    <a:ext uri="{9D8B030D-6E8A-4147-A177-3AD203B41FA5}">
                      <a16:colId xmlns:a16="http://schemas.microsoft.com/office/drawing/2014/main" val="3433442961"/>
                    </a:ext>
                  </a:extLst>
                </a:gridCol>
                <a:gridCol w="502067">
                  <a:extLst>
                    <a:ext uri="{9D8B030D-6E8A-4147-A177-3AD203B41FA5}">
                      <a16:colId xmlns:a16="http://schemas.microsoft.com/office/drawing/2014/main" val="2413267401"/>
                    </a:ext>
                  </a:extLst>
                </a:gridCol>
                <a:gridCol w="502067">
                  <a:extLst>
                    <a:ext uri="{9D8B030D-6E8A-4147-A177-3AD203B41FA5}">
                      <a16:colId xmlns:a16="http://schemas.microsoft.com/office/drawing/2014/main" val="4169703002"/>
                    </a:ext>
                  </a:extLst>
                </a:gridCol>
                <a:gridCol w="502067">
                  <a:extLst>
                    <a:ext uri="{9D8B030D-6E8A-4147-A177-3AD203B41FA5}">
                      <a16:colId xmlns:a16="http://schemas.microsoft.com/office/drawing/2014/main" val="32570538"/>
                    </a:ext>
                  </a:extLst>
                </a:gridCol>
              </a:tblGrid>
              <a:tr h="381964">
                <a:tc rowSpan="2">
                  <a:txBody>
                    <a:bodyPr/>
                    <a:lstStyle/>
                    <a:p>
                      <a:pPr marL="0" marR="0" algn="ctr">
                        <a:spcBef>
                          <a:spcPts val="300"/>
                        </a:spcBef>
                        <a:buNone/>
                      </a:pPr>
                      <a:r>
                        <a:rPr lang="en-US" sz="1400" b="1" dirty="0">
                          <a:effectLst/>
                        </a:rPr>
                        <a:t>5–Year Period</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marL="0" marR="0" algn="ctr">
                        <a:spcBef>
                          <a:spcPts val="300"/>
                        </a:spcBef>
                        <a:buNone/>
                      </a:pPr>
                      <a:r>
                        <a:rPr lang="en-US" sz="1400" b="1" dirty="0">
                          <a:effectLst/>
                        </a:rPr>
                        <a:t>1997–2001</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spcBef>
                          <a:spcPts val="300"/>
                        </a:spcBef>
                        <a:buNone/>
                      </a:pPr>
                      <a:r>
                        <a:rPr lang="en-US" sz="1400" b="1" dirty="0">
                          <a:effectLst/>
                        </a:rPr>
                        <a:t>2002–2006</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spcBef>
                          <a:spcPts val="300"/>
                        </a:spcBef>
                        <a:buNone/>
                      </a:pPr>
                      <a:r>
                        <a:rPr lang="en-US" sz="1400" b="1" dirty="0">
                          <a:effectLst/>
                        </a:rPr>
                        <a:t>2007–2011</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spcBef>
                          <a:spcPts val="300"/>
                        </a:spcBef>
                        <a:buNone/>
                      </a:pPr>
                      <a:r>
                        <a:rPr lang="en-US" sz="1400" b="1" dirty="0">
                          <a:effectLst/>
                        </a:rPr>
                        <a:t>2012–2016</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spcBef>
                          <a:spcPts val="300"/>
                        </a:spcBef>
                        <a:buNone/>
                      </a:pPr>
                      <a:r>
                        <a:rPr lang="en-US" sz="1400" b="1" dirty="0">
                          <a:effectLst/>
                        </a:rPr>
                        <a:t>2017–2020</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3868796992"/>
                  </a:ext>
                </a:extLst>
              </a:tr>
              <a:tr h="486137">
                <a:tc vMerge="1">
                  <a:txBody>
                    <a:bodyPr/>
                    <a:lstStyle/>
                    <a:p>
                      <a:endParaRPr lang="en-US"/>
                    </a:p>
                  </a:txBody>
                  <a:tcPr/>
                </a:tc>
                <a:tc>
                  <a:txBody>
                    <a:bodyPr/>
                    <a:lstStyle/>
                    <a:p>
                      <a:pPr marL="0" marR="0" algn="ctr">
                        <a:spcBef>
                          <a:spcPts val="300"/>
                        </a:spcBef>
                        <a:buNone/>
                      </a:pPr>
                      <a:r>
                        <a:rPr lang="en-US" sz="1400">
                          <a:effectLst/>
                        </a:rPr>
                        <a:t>Total</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Per Year</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dirty="0">
                          <a:effectLst/>
                        </a:rPr>
                        <a:t>Total</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Per Year</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Total</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Per Year</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Total</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Per Year</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Total</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Per Year</a:t>
                      </a:r>
                      <a:endParaRPr lang="en-US"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25422464"/>
                  </a:ext>
                </a:extLst>
              </a:tr>
              <a:tr h="460996">
                <a:tc>
                  <a:txBody>
                    <a:bodyPr/>
                    <a:lstStyle/>
                    <a:p>
                      <a:pPr marL="0" marR="0">
                        <a:spcBef>
                          <a:spcPts val="300"/>
                        </a:spcBef>
                        <a:buNone/>
                      </a:pPr>
                      <a:r>
                        <a:rPr lang="en-US" sz="1400" b="1" dirty="0">
                          <a:effectLst/>
                        </a:rPr>
                        <a:t>All CCF Events</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164</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32.8</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106</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21.2</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78</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15.6</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44</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8.8</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13</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3.3</a:t>
                      </a:r>
                      <a:endParaRPr lang="en-US"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24959376"/>
                  </a:ext>
                </a:extLst>
              </a:tr>
              <a:tr h="460996">
                <a:tc>
                  <a:txBody>
                    <a:bodyPr/>
                    <a:lstStyle/>
                    <a:p>
                      <a:pPr marL="0" marR="0">
                        <a:spcBef>
                          <a:spcPts val="300"/>
                        </a:spcBef>
                        <a:buNone/>
                      </a:pPr>
                      <a:r>
                        <a:rPr lang="en-US" sz="1400" b="1" dirty="0">
                          <a:effectLst/>
                        </a:rPr>
                        <a:t>Complete CCF</a:t>
                      </a:r>
                      <a:endParaRPr lang="en-US" sz="14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25</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5.0</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dirty="0">
                          <a:effectLst/>
                        </a:rPr>
                        <a:t>23</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4.6</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14</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2.8</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5</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1.0</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a:effectLst/>
                        </a:rPr>
                        <a:t>2</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300"/>
                        </a:spcBef>
                        <a:buNone/>
                      </a:pPr>
                      <a:r>
                        <a:rPr lang="en-US" sz="1400" dirty="0">
                          <a:effectLst/>
                        </a:rPr>
                        <a:t>0.5</a:t>
                      </a:r>
                      <a:endParaRPr lang="en-US"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15365271"/>
                  </a:ext>
                </a:extLst>
              </a:tr>
            </a:tbl>
          </a:graphicData>
        </a:graphic>
      </p:graphicFrame>
    </p:spTree>
    <p:extLst>
      <p:ext uri="{BB962C8B-B14F-4D97-AF65-F5344CB8AC3E}">
        <p14:creationId xmlns:p14="http://schemas.microsoft.com/office/powerpoint/2010/main" val="3261309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184CF-2D51-8A65-1B63-F51840541C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75BF1-8884-4164-C477-D8EBBF1C6DC7}"/>
              </a:ext>
            </a:extLst>
          </p:cNvPr>
          <p:cNvSpPr>
            <a:spLocks noGrp="1"/>
          </p:cNvSpPr>
          <p:nvPr>
            <p:ph type="title"/>
          </p:nvPr>
        </p:nvSpPr>
        <p:spPr/>
        <p:txBody>
          <a:bodyPr/>
          <a:lstStyle/>
          <a:p>
            <a:r>
              <a:rPr lang="en-US" dirty="0"/>
              <a:t>V. Summary</a:t>
            </a:r>
          </a:p>
        </p:txBody>
      </p:sp>
      <p:sp>
        <p:nvSpPr>
          <p:cNvPr id="3" name="Content Placeholder 2">
            <a:extLst>
              <a:ext uri="{FF2B5EF4-FFF2-40B4-BE49-F238E27FC236}">
                <a16:creationId xmlns:a16="http://schemas.microsoft.com/office/drawing/2014/main" id="{29D531A9-9AB5-F3FE-B859-49C6B2093318}"/>
              </a:ext>
            </a:extLst>
          </p:cNvPr>
          <p:cNvSpPr>
            <a:spLocks noGrp="1"/>
          </p:cNvSpPr>
          <p:nvPr>
            <p:ph idx="1"/>
          </p:nvPr>
        </p:nvSpPr>
        <p:spPr>
          <a:xfrm>
            <a:off x="938150" y="1289957"/>
            <a:ext cx="10415649" cy="4801282"/>
          </a:xfrm>
        </p:spPr>
        <p:txBody>
          <a:bodyPr/>
          <a:lstStyle/>
          <a:p>
            <a:r>
              <a:rPr lang="en-US" sz="2000" dirty="0"/>
              <a:t>CCFs are modeled in PRAs for commercial NPPs as important risk contributors, predominantly using the Alpha Factor or MGL parametric models</a:t>
            </a:r>
          </a:p>
          <a:p>
            <a:r>
              <a:rPr lang="en-US" sz="2000" dirty="0"/>
              <a:t>Recent NRC efforts on CCF have focused on the development of new CCF models and parameter estimates to reduce the uncertainties in the CCF parameters</a:t>
            </a:r>
          </a:p>
          <a:p>
            <a:r>
              <a:rPr lang="en-US" sz="2000" dirty="0"/>
              <a:t>The evolution from generic alpha factors toward cause-specific and component-specific parameter estimation represents a significant step toward more realistic CCF modeling</a:t>
            </a:r>
          </a:p>
          <a:p>
            <a:r>
              <a:rPr lang="en-US" sz="2000" dirty="0"/>
              <a:t>The CAFM addresses uncertainty by conditioning CCF parameters on failure causes, while the component-specific priors address uncertainty by recognizing that different component types exhibit different CCF behavior</a:t>
            </a:r>
          </a:p>
          <a:p>
            <a:r>
              <a:rPr lang="en-US" sz="2000"/>
              <a:t>Component-specific </a:t>
            </a:r>
            <a:r>
              <a:rPr lang="en-US" sz="2000" dirty="0"/>
              <a:t>alpha factor parameter estimates will be developed and incorporated into future SPAR model updates.</a:t>
            </a:r>
          </a:p>
          <a:p>
            <a:r>
              <a:rPr lang="en-US" sz="2000" dirty="0"/>
              <a:t>Continued research is needed to improve CCF modeling methodologies and develop robust parameter estimation approaches for increasingly sparse operating experience data</a:t>
            </a:r>
          </a:p>
          <a:p>
            <a:pPr marL="0" indent="0">
              <a:buNone/>
            </a:pPr>
            <a:endParaRPr lang="en-US" sz="2000" dirty="0"/>
          </a:p>
        </p:txBody>
      </p:sp>
      <p:sp>
        <p:nvSpPr>
          <p:cNvPr id="4" name="Slide Number Placeholder 3">
            <a:extLst>
              <a:ext uri="{FF2B5EF4-FFF2-40B4-BE49-F238E27FC236}">
                <a16:creationId xmlns:a16="http://schemas.microsoft.com/office/drawing/2014/main" id="{1A9212A0-4D36-72ED-133D-DA4DED04A2AE}"/>
              </a:ext>
            </a:extLst>
          </p:cNvPr>
          <p:cNvSpPr>
            <a:spLocks noGrp="1"/>
          </p:cNvSpPr>
          <p:nvPr>
            <p:ph type="sldNum" sz="quarter" idx="12"/>
          </p:nvPr>
        </p:nvSpPr>
        <p:spPr/>
        <p:txBody>
          <a:bodyPr/>
          <a:lstStyle/>
          <a:p>
            <a:fld id="{82B577FA-F7D9-2C48-919F-F962E3BF952F}" type="slidenum">
              <a:rPr lang="en-US" smtClean="0"/>
              <a:t>15</a:t>
            </a:fld>
            <a:endParaRPr lang="en-US" dirty="0"/>
          </a:p>
        </p:txBody>
      </p:sp>
    </p:spTree>
    <p:extLst>
      <p:ext uri="{BB962C8B-B14F-4D97-AF65-F5344CB8AC3E}">
        <p14:creationId xmlns:p14="http://schemas.microsoft.com/office/powerpoint/2010/main" val="2995112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022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79D8B-3AF3-0E80-E8FC-A0A83FFE50C3}"/>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23383F63-9439-6D2A-87FF-9B68A80561F4}"/>
              </a:ext>
            </a:extLst>
          </p:cNvPr>
          <p:cNvSpPr>
            <a:spLocks noGrp="1"/>
          </p:cNvSpPr>
          <p:nvPr>
            <p:ph idx="1"/>
          </p:nvPr>
        </p:nvSpPr>
        <p:spPr>
          <a:xfrm>
            <a:off x="938151" y="1439863"/>
            <a:ext cx="10073977" cy="4979225"/>
          </a:xfrm>
        </p:spPr>
        <p:txBody>
          <a:bodyPr/>
          <a:lstStyle/>
          <a:p>
            <a:pPr marL="514350" indent="-514350">
              <a:buFont typeface="+mj-lt"/>
              <a:buAutoNum type="romanUcPeriod"/>
            </a:pPr>
            <a:r>
              <a:rPr lang="en-US" dirty="0"/>
              <a:t>Introduction</a:t>
            </a:r>
          </a:p>
          <a:p>
            <a:pPr marL="514350" indent="-514350">
              <a:buFont typeface="+mj-lt"/>
              <a:buAutoNum type="romanUcPeriod"/>
            </a:pPr>
            <a:r>
              <a:rPr lang="en-US" dirty="0"/>
              <a:t>From Alpha Factor Model to Causal Alpha Factor Model</a:t>
            </a:r>
          </a:p>
          <a:p>
            <a:pPr marL="514350" indent="-514350">
              <a:buFont typeface="+mj-lt"/>
              <a:buAutoNum type="romanUcPeriod"/>
            </a:pPr>
            <a:r>
              <a:rPr lang="en-US" dirty="0"/>
              <a:t>Causal Alpha Factor Parameter Estimates </a:t>
            </a:r>
          </a:p>
          <a:p>
            <a:pPr marL="514350" indent="-514350">
              <a:buFont typeface="+mj-lt"/>
              <a:buAutoNum type="romanUcPeriod"/>
            </a:pPr>
            <a:r>
              <a:rPr lang="en-US" dirty="0"/>
              <a:t>Alpha Factor Parameter Estimates using Component-Specific Priors</a:t>
            </a:r>
          </a:p>
          <a:p>
            <a:pPr marL="514350" indent="-514350">
              <a:buFont typeface="+mj-lt"/>
              <a:buAutoNum type="romanUcPeriod"/>
            </a:pPr>
            <a:r>
              <a:rPr lang="en-US" dirty="0"/>
              <a:t>Issues and Other Thoughts</a:t>
            </a:r>
          </a:p>
          <a:p>
            <a:pPr marL="514350" indent="-514350">
              <a:buFont typeface="+mj-lt"/>
              <a:buAutoNum type="romanUcPeriod"/>
            </a:pPr>
            <a:r>
              <a:rPr lang="en-US" dirty="0"/>
              <a:t>Summary</a:t>
            </a:r>
          </a:p>
        </p:txBody>
      </p:sp>
      <p:sp>
        <p:nvSpPr>
          <p:cNvPr id="4" name="Slide Number Placeholder 3">
            <a:extLst>
              <a:ext uri="{FF2B5EF4-FFF2-40B4-BE49-F238E27FC236}">
                <a16:creationId xmlns:a16="http://schemas.microsoft.com/office/drawing/2014/main" id="{A41697A0-9703-664E-7C08-165BAAF41C68}"/>
              </a:ext>
            </a:extLst>
          </p:cNvPr>
          <p:cNvSpPr>
            <a:spLocks noGrp="1"/>
          </p:cNvSpPr>
          <p:nvPr>
            <p:ph type="sldNum" sz="quarter" idx="12"/>
          </p:nvPr>
        </p:nvSpPr>
        <p:spPr/>
        <p:txBody>
          <a:bodyPr/>
          <a:lstStyle/>
          <a:p>
            <a:fld id="{82B577FA-F7D9-2C48-919F-F962E3BF952F}" type="slidenum">
              <a:rPr lang="en-US" smtClean="0"/>
              <a:t>2</a:t>
            </a:fld>
            <a:endParaRPr lang="en-US"/>
          </a:p>
        </p:txBody>
      </p:sp>
    </p:spTree>
    <p:extLst>
      <p:ext uri="{BB962C8B-B14F-4D97-AF65-F5344CB8AC3E}">
        <p14:creationId xmlns:p14="http://schemas.microsoft.com/office/powerpoint/2010/main" val="297287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BFA92-30DC-6040-9963-184E5B048000}"/>
              </a:ext>
            </a:extLst>
          </p:cNvPr>
          <p:cNvSpPr>
            <a:spLocks noGrp="1"/>
          </p:cNvSpPr>
          <p:nvPr>
            <p:ph type="title"/>
          </p:nvPr>
        </p:nvSpPr>
        <p:spPr/>
        <p:txBody>
          <a:bodyPr/>
          <a:lstStyle/>
          <a:p>
            <a:r>
              <a:rPr lang="en-US" dirty="0"/>
              <a:t>I. Introduction</a:t>
            </a:r>
          </a:p>
        </p:txBody>
      </p:sp>
      <p:sp>
        <p:nvSpPr>
          <p:cNvPr id="3" name="Content Placeholder 2">
            <a:extLst>
              <a:ext uri="{FF2B5EF4-FFF2-40B4-BE49-F238E27FC236}">
                <a16:creationId xmlns:a16="http://schemas.microsoft.com/office/drawing/2014/main" id="{2416D61A-0E65-624F-89C6-4D156FFF7A9C}"/>
              </a:ext>
            </a:extLst>
          </p:cNvPr>
          <p:cNvSpPr>
            <a:spLocks noGrp="1"/>
          </p:cNvSpPr>
          <p:nvPr>
            <p:ph idx="1"/>
          </p:nvPr>
        </p:nvSpPr>
        <p:spPr>
          <a:xfrm>
            <a:off x="938150" y="1274164"/>
            <a:ext cx="10415649" cy="4947342"/>
          </a:xfrm>
        </p:spPr>
        <p:txBody>
          <a:bodyPr/>
          <a:lstStyle/>
          <a:p>
            <a:r>
              <a:rPr lang="en-US" sz="2000" dirty="0"/>
              <a:t>Common-cause failures (CCFs) are recognized as significant risk contributors to commercial nuclear power plants because they can defeat system redundancy and diversity</a:t>
            </a:r>
          </a:p>
          <a:p>
            <a:r>
              <a:rPr lang="en-US" sz="2000" dirty="0"/>
              <a:t>Since the 1980s, a series of CCF related activities were performed to provide guidelines on modeling CCFs and estimating CCF parameters in probabilistic risk assessment (PRA) </a:t>
            </a:r>
          </a:p>
          <a:p>
            <a:pPr lvl="1"/>
            <a:r>
              <a:rPr lang="en-US" sz="2000" dirty="0"/>
              <a:t>NUREG/CR-4780, NUREG/CR-5485, NUREG/CR-5497, NUREG/CR-6268</a:t>
            </a:r>
          </a:p>
          <a:p>
            <a:pPr lvl="1"/>
            <a:r>
              <a:rPr lang="en-US" sz="2000" dirty="0"/>
              <a:t>Alpha factor and Multiple Greek Letter parameter models</a:t>
            </a:r>
          </a:p>
          <a:p>
            <a:r>
              <a:rPr lang="en-US" sz="2000" dirty="0"/>
              <a:t>Although the Alpha Factor Model has served the PRA community well for decades, recent NRC research has focused on reducing parameter uncertainty and improving the applicability of CCF parameter estimates for risk-informed applications</a:t>
            </a:r>
          </a:p>
          <a:p>
            <a:pPr lvl="1"/>
            <a:r>
              <a:rPr lang="en-US" sz="2000" dirty="0"/>
              <a:t>INL/EXT-21-33376 evaluated alternative CCF models and recommended the Causal Alpha Factor Model</a:t>
            </a:r>
          </a:p>
          <a:p>
            <a:pPr lvl="1"/>
            <a:r>
              <a:rPr lang="en-US" sz="2000" dirty="0"/>
              <a:t>INL/EXT-21-43723 developed CCF generic prior and causal CCF prior distributions</a:t>
            </a:r>
          </a:p>
          <a:p>
            <a:pPr lvl="1"/>
            <a:r>
              <a:rPr lang="en-US" sz="2000" dirty="0"/>
              <a:t>INL/EXT-21-65527 developed component-specific CCF prior distributions</a:t>
            </a:r>
          </a:p>
        </p:txBody>
      </p:sp>
      <p:sp>
        <p:nvSpPr>
          <p:cNvPr id="4" name="Slide Number Placeholder 3">
            <a:extLst>
              <a:ext uri="{FF2B5EF4-FFF2-40B4-BE49-F238E27FC236}">
                <a16:creationId xmlns:a16="http://schemas.microsoft.com/office/drawing/2014/main" id="{E3300D87-6690-4F8F-A189-9AAC1FDBCAB6}"/>
              </a:ext>
            </a:extLst>
          </p:cNvPr>
          <p:cNvSpPr>
            <a:spLocks noGrp="1"/>
          </p:cNvSpPr>
          <p:nvPr>
            <p:ph type="sldNum" sz="quarter" idx="12"/>
          </p:nvPr>
        </p:nvSpPr>
        <p:spPr/>
        <p:txBody>
          <a:bodyPr/>
          <a:lstStyle/>
          <a:p>
            <a:fld id="{82B577FA-F7D9-2C48-919F-F962E3BF952F}" type="slidenum">
              <a:rPr lang="en-US" smtClean="0"/>
              <a:t>3</a:t>
            </a:fld>
            <a:endParaRPr lang="en-US" dirty="0"/>
          </a:p>
        </p:txBody>
      </p:sp>
    </p:spTree>
    <p:extLst>
      <p:ext uri="{BB962C8B-B14F-4D97-AF65-F5344CB8AC3E}">
        <p14:creationId xmlns:p14="http://schemas.microsoft.com/office/powerpoint/2010/main" val="3740507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9BD13-E0C9-DB86-54B0-B5913CCFA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83846-D984-327C-BF21-44C680E08655}"/>
              </a:ext>
            </a:extLst>
          </p:cNvPr>
          <p:cNvSpPr>
            <a:spLocks noGrp="1"/>
          </p:cNvSpPr>
          <p:nvPr>
            <p:ph type="title"/>
          </p:nvPr>
        </p:nvSpPr>
        <p:spPr/>
        <p:txBody>
          <a:bodyPr/>
          <a:lstStyle/>
          <a:p>
            <a:r>
              <a:rPr lang="en-US" dirty="0"/>
              <a:t>I. Introduction (cont.)</a:t>
            </a:r>
          </a:p>
        </p:txBody>
      </p:sp>
      <p:sp>
        <p:nvSpPr>
          <p:cNvPr id="3" name="Content Placeholder 2">
            <a:extLst>
              <a:ext uri="{FF2B5EF4-FFF2-40B4-BE49-F238E27FC236}">
                <a16:creationId xmlns:a16="http://schemas.microsoft.com/office/drawing/2014/main" id="{D4A552EC-CEF2-E85D-A9F7-DA5751115948}"/>
              </a:ext>
            </a:extLst>
          </p:cNvPr>
          <p:cNvSpPr>
            <a:spLocks noGrp="1"/>
          </p:cNvSpPr>
          <p:nvPr>
            <p:ph idx="1"/>
          </p:nvPr>
        </p:nvSpPr>
        <p:spPr>
          <a:xfrm>
            <a:off x="938150" y="1274164"/>
            <a:ext cx="10415649" cy="4947342"/>
          </a:xfrm>
        </p:spPr>
        <p:txBody>
          <a:bodyPr/>
          <a:lstStyle/>
          <a:p>
            <a:r>
              <a:rPr lang="en-US" sz="2000" dirty="0"/>
              <a:t>Multiple sets of CCF parameter estimates using the same 2006–2020 data were developed over the past few years that could be used for the NRC’s Standardized Plant Analysis Risk (SPAR) models or Event and Condition Assessments (ECAs)</a:t>
            </a:r>
          </a:p>
          <a:p>
            <a:pPr lvl="1"/>
            <a:r>
              <a:rPr lang="en-US" sz="2000" dirty="0"/>
              <a:t>The classical alpha factors estimated using the generic CCF priors</a:t>
            </a:r>
          </a:p>
          <a:p>
            <a:pPr lvl="1"/>
            <a:r>
              <a:rPr lang="en-US" sz="2000" dirty="0"/>
              <a:t>The causal alpha factors estimated using the causal CCF priors</a:t>
            </a:r>
          </a:p>
          <a:p>
            <a:pPr lvl="1"/>
            <a:r>
              <a:rPr lang="en-US" sz="2000" dirty="0"/>
              <a:t>The alpha factors estimated using the component-specific CCF priors</a:t>
            </a:r>
          </a:p>
          <a:p>
            <a:r>
              <a:rPr lang="en-US" sz="2000" dirty="0"/>
              <a:t>This paper presents an overview of the causal alpha factor parameter estimates and the alpha factor parameter estimates using component-specific CCF priors</a:t>
            </a:r>
          </a:p>
          <a:p>
            <a:r>
              <a:rPr lang="en-US" sz="2000" dirty="0"/>
              <a:t>The paper also provides the plan for future periodic CCF parameter update and discusses the potential issues or challenges in the CCF parameter estimation</a:t>
            </a:r>
          </a:p>
        </p:txBody>
      </p:sp>
      <p:sp>
        <p:nvSpPr>
          <p:cNvPr id="4" name="Slide Number Placeholder 3">
            <a:extLst>
              <a:ext uri="{FF2B5EF4-FFF2-40B4-BE49-F238E27FC236}">
                <a16:creationId xmlns:a16="http://schemas.microsoft.com/office/drawing/2014/main" id="{A6AB6C4D-7751-F883-DE20-390EBFDA304E}"/>
              </a:ext>
            </a:extLst>
          </p:cNvPr>
          <p:cNvSpPr>
            <a:spLocks noGrp="1"/>
          </p:cNvSpPr>
          <p:nvPr>
            <p:ph type="sldNum" sz="quarter" idx="12"/>
          </p:nvPr>
        </p:nvSpPr>
        <p:spPr/>
        <p:txBody>
          <a:bodyPr/>
          <a:lstStyle/>
          <a:p>
            <a:fld id="{82B577FA-F7D9-2C48-919F-F962E3BF952F}" type="slidenum">
              <a:rPr lang="en-US" smtClean="0"/>
              <a:t>4</a:t>
            </a:fld>
            <a:endParaRPr lang="en-US" dirty="0"/>
          </a:p>
        </p:txBody>
      </p:sp>
    </p:spTree>
    <p:extLst>
      <p:ext uri="{BB962C8B-B14F-4D97-AF65-F5344CB8AC3E}">
        <p14:creationId xmlns:p14="http://schemas.microsoft.com/office/powerpoint/2010/main" val="37458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BFA92-30DC-6040-9963-184E5B048000}"/>
              </a:ext>
            </a:extLst>
          </p:cNvPr>
          <p:cNvSpPr>
            <a:spLocks noGrp="1"/>
          </p:cNvSpPr>
          <p:nvPr>
            <p:ph type="title"/>
          </p:nvPr>
        </p:nvSpPr>
        <p:spPr/>
        <p:txBody>
          <a:bodyPr/>
          <a:lstStyle/>
          <a:p>
            <a:r>
              <a:rPr lang="en-US" dirty="0"/>
              <a:t>I. Introduction (cont.)</a:t>
            </a:r>
          </a:p>
        </p:txBody>
      </p:sp>
      <p:sp>
        <p:nvSpPr>
          <p:cNvPr id="4" name="Slide Number Placeholder 3">
            <a:extLst>
              <a:ext uri="{FF2B5EF4-FFF2-40B4-BE49-F238E27FC236}">
                <a16:creationId xmlns:a16="http://schemas.microsoft.com/office/drawing/2014/main" id="{E3300D87-6690-4F8F-A189-9AAC1FDBCAB6}"/>
              </a:ext>
            </a:extLst>
          </p:cNvPr>
          <p:cNvSpPr>
            <a:spLocks noGrp="1"/>
          </p:cNvSpPr>
          <p:nvPr>
            <p:ph type="sldNum" sz="quarter" idx="12"/>
          </p:nvPr>
        </p:nvSpPr>
        <p:spPr/>
        <p:txBody>
          <a:bodyPr/>
          <a:lstStyle/>
          <a:p>
            <a:fld id="{82B577FA-F7D9-2C48-919F-F962E3BF952F}" type="slidenum">
              <a:rPr lang="en-US" smtClean="0"/>
              <a:t>5</a:t>
            </a:fld>
            <a:endParaRPr lang="en-US" dirty="0"/>
          </a:p>
        </p:txBody>
      </p:sp>
      <p:graphicFrame>
        <p:nvGraphicFramePr>
          <p:cNvPr id="7" name="Content Placeholder 2">
            <a:extLst>
              <a:ext uri="{FF2B5EF4-FFF2-40B4-BE49-F238E27FC236}">
                <a16:creationId xmlns:a16="http://schemas.microsoft.com/office/drawing/2014/main" id="{65B7ACA4-A071-0261-4F02-CA357136F7D1}"/>
              </a:ext>
            </a:extLst>
          </p:cNvPr>
          <p:cNvGraphicFramePr>
            <a:graphicFrameLocks/>
          </p:cNvGraphicFramePr>
          <p:nvPr>
            <p:extLst>
              <p:ext uri="{D42A27DB-BD31-4B8C-83A1-F6EECF244321}">
                <p14:modId xmlns:p14="http://schemas.microsoft.com/office/powerpoint/2010/main" val="3631330198"/>
              </p:ext>
            </p:extLst>
          </p:nvPr>
        </p:nvGraphicFramePr>
        <p:xfrm>
          <a:off x="0" y="1114425"/>
          <a:ext cx="12192000" cy="5743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FAB3AD84-90CA-02AD-1130-9423A5CE867B}"/>
              </a:ext>
            </a:extLst>
          </p:cNvPr>
          <p:cNvSpPr txBox="1"/>
          <p:nvPr/>
        </p:nvSpPr>
        <p:spPr>
          <a:xfrm>
            <a:off x="7423219" y="282516"/>
            <a:ext cx="3930580" cy="1107996"/>
          </a:xfrm>
          <a:custGeom>
            <a:avLst/>
            <a:gdLst>
              <a:gd name="csX0" fmla="*/ 0 w 3930580"/>
              <a:gd name="csY0" fmla="*/ 0 h 1107996"/>
              <a:gd name="csX1" fmla="*/ 640123 w 3930580"/>
              <a:gd name="csY1" fmla="*/ 0 h 1107996"/>
              <a:gd name="csX2" fmla="*/ 1123023 w 3930580"/>
              <a:gd name="csY2" fmla="*/ 0 h 1107996"/>
              <a:gd name="csX3" fmla="*/ 1684534 w 3930580"/>
              <a:gd name="csY3" fmla="*/ 0 h 1107996"/>
              <a:gd name="csX4" fmla="*/ 2285352 w 3930580"/>
              <a:gd name="csY4" fmla="*/ 0 h 1107996"/>
              <a:gd name="csX5" fmla="*/ 2768251 w 3930580"/>
              <a:gd name="csY5" fmla="*/ 0 h 1107996"/>
              <a:gd name="csX6" fmla="*/ 3211845 w 3930580"/>
              <a:gd name="csY6" fmla="*/ 0 h 1107996"/>
              <a:gd name="csX7" fmla="*/ 3930580 w 3930580"/>
              <a:gd name="csY7" fmla="*/ 0 h 1107996"/>
              <a:gd name="csX8" fmla="*/ 3930580 w 3930580"/>
              <a:gd name="csY8" fmla="*/ 553998 h 1107996"/>
              <a:gd name="csX9" fmla="*/ 3930580 w 3930580"/>
              <a:gd name="csY9" fmla="*/ 1107996 h 1107996"/>
              <a:gd name="csX10" fmla="*/ 3369069 w 3930580"/>
              <a:gd name="csY10" fmla="*/ 1107996 h 1107996"/>
              <a:gd name="csX11" fmla="*/ 2925475 w 3930580"/>
              <a:gd name="csY11" fmla="*/ 1107996 h 1107996"/>
              <a:gd name="csX12" fmla="*/ 2324657 w 3930580"/>
              <a:gd name="csY12" fmla="*/ 1107996 h 1107996"/>
              <a:gd name="csX13" fmla="*/ 1881063 w 3930580"/>
              <a:gd name="csY13" fmla="*/ 1107996 h 1107996"/>
              <a:gd name="csX14" fmla="*/ 1319552 w 3930580"/>
              <a:gd name="csY14" fmla="*/ 1107996 h 1107996"/>
              <a:gd name="csX15" fmla="*/ 679429 w 3930580"/>
              <a:gd name="csY15" fmla="*/ 1107996 h 1107996"/>
              <a:gd name="csX16" fmla="*/ 0 w 3930580"/>
              <a:gd name="csY16" fmla="*/ 1107996 h 1107996"/>
              <a:gd name="csX17" fmla="*/ 0 w 3930580"/>
              <a:gd name="csY17" fmla="*/ 587238 h 1107996"/>
              <a:gd name="csX18" fmla="*/ 0 w 3930580"/>
              <a:gd name="csY18" fmla="*/ 0 h 11079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930580" h="1107996" extrusionOk="0">
                <a:moveTo>
                  <a:pt x="0" y="0"/>
                </a:moveTo>
                <a:cubicBezTo>
                  <a:pt x="249638" y="-40649"/>
                  <a:pt x="410343" y="72660"/>
                  <a:pt x="640123" y="0"/>
                </a:cubicBezTo>
                <a:cubicBezTo>
                  <a:pt x="869903" y="-72660"/>
                  <a:pt x="956842" y="17080"/>
                  <a:pt x="1123023" y="0"/>
                </a:cubicBezTo>
                <a:cubicBezTo>
                  <a:pt x="1289204" y="-17080"/>
                  <a:pt x="1465796" y="50768"/>
                  <a:pt x="1684534" y="0"/>
                </a:cubicBezTo>
                <a:cubicBezTo>
                  <a:pt x="1903272" y="-50768"/>
                  <a:pt x="2149661" y="26531"/>
                  <a:pt x="2285352" y="0"/>
                </a:cubicBezTo>
                <a:cubicBezTo>
                  <a:pt x="2421043" y="-26531"/>
                  <a:pt x="2618927" y="27448"/>
                  <a:pt x="2768251" y="0"/>
                </a:cubicBezTo>
                <a:cubicBezTo>
                  <a:pt x="2917575" y="-27448"/>
                  <a:pt x="3113632" y="31823"/>
                  <a:pt x="3211845" y="0"/>
                </a:cubicBezTo>
                <a:cubicBezTo>
                  <a:pt x="3310058" y="-31823"/>
                  <a:pt x="3692787" y="36665"/>
                  <a:pt x="3930580" y="0"/>
                </a:cubicBezTo>
                <a:cubicBezTo>
                  <a:pt x="3970581" y="263189"/>
                  <a:pt x="3874467" y="428590"/>
                  <a:pt x="3930580" y="553998"/>
                </a:cubicBezTo>
                <a:cubicBezTo>
                  <a:pt x="3986693" y="679406"/>
                  <a:pt x="3882020" y="876733"/>
                  <a:pt x="3930580" y="1107996"/>
                </a:cubicBezTo>
                <a:cubicBezTo>
                  <a:pt x="3696259" y="1148979"/>
                  <a:pt x="3616021" y="1047054"/>
                  <a:pt x="3369069" y="1107996"/>
                </a:cubicBezTo>
                <a:cubicBezTo>
                  <a:pt x="3122117" y="1168938"/>
                  <a:pt x="3136496" y="1080392"/>
                  <a:pt x="2925475" y="1107996"/>
                </a:cubicBezTo>
                <a:cubicBezTo>
                  <a:pt x="2714454" y="1135600"/>
                  <a:pt x="2615286" y="1087214"/>
                  <a:pt x="2324657" y="1107996"/>
                </a:cubicBezTo>
                <a:cubicBezTo>
                  <a:pt x="2034028" y="1128778"/>
                  <a:pt x="2060915" y="1100128"/>
                  <a:pt x="1881063" y="1107996"/>
                </a:cubicBezTo>
                <a:cubicBezTo>
                  <a:pt x="1701211" y="1115864"/>
                  <a:pt x="1598065" y="1065537"/>
                  <a:pt x="1319552" y="1107996"/>
                </a:cubicBezTo>
                <a:cubicBezTo>
                  <a:pt x="1041039" y="1150455"/>
                  <a:pt x="953969" y="1077214"/>
                  <a:pt x="679429" y="1107996"/>
                </a:cubicBezTo>
                <a:cubicBezTo>
                  <a:pt x="404889" y="1138778"/>
                  <a:pt x="259690" y="1097318"/>
                  <a:pt x="0" y="1107996"/>
                </a:cubicBezTo>
                <a:cubicBezTo>
                  <a:pt x="-478" y="855615"/>
                  <a:pt x="32047" y="824321"/>
                  <a:pt x="0" y="587238"/>
                </a:cubicBezTo>
                <a:cubicBezTo>
                  <a:pt x="-32047" y="350155"/>
                  <a:pt x="64206" y="147696"/>
                  <a:pt x="0" y="0"/>
                </a:cubicBezTo>
                <a:close/>
              </a:path>
            </a:pathLst>
          </a:custGeom>
          <a:noFill/>
          <a:ln>
            <a:solidFill>
              <a:schemeClr val="accent5"/>
            </a:solidFill>
            <a:extLst>
              <a:ext uri="{C807C97D-BFC1-408E-A445-0C87EB9F89A2}">
                <ask:lineSketchStyleProps xmlns:ask="http://schemas.microsoft.com/office/drawing/2018/sketchyshapes" sd="1269451643">
                  <a:prstGeom prst="rect">
                    <a:avLst/>
                  </a:prstGeom>
                  <ask:type>
                    <ask:lineSketchScribble/>
                  </ask:type>
                </ask:lineSketchStyleProps>
              </a:ext>
            </a:extLst>
          </a:ln>
          <a:scene3d>
            <a:camera prst="obliqueTopLeft"/>
            <a:lightRig rig="threePt" dir="t"/>
          </a:scene3d>
        </p:spPr>
        <p:txBody>
          <a:bodyPr wrap="square">
            <a:spAutoFit/>
          </a:bodyPr>
          <a:lstStyle/>
          <a:p>
            <a:r>
              <a:rPr lang="en-US" sz="1600" b="1" i="0" dirty="0">
                <a:solidFill>
                  <a:srgbClr val="005536"/>
                </a:solidFill>
                <a:effectLst/>
                <a:latin typeface="Helvetica Neue"/>
              </a:rPr>
              <a:t>Reactor Operational Experience Results and Databases -- CCF Parameter Estimates</a:t>
            </a:r>
          </a:p>
          <a:p>
            <a:r>
              <a:rPr lang="en-US" dirty="0">
                <a:solidFill>
                  <a:srgbClr val="FF0000"/>
                </a:solidFill>
              </a:rPr>
              <a:t>https://nrcoe.inl.gov/ccf_pe/</a:t>
            </a:r>
          </a:p>
        </p:txBody>
      </p:sp>
    </p:spTree>
    <p:extLst>
      <p:ext uri="{BB962C8B-B14F-4D97-AF65-F5344CB8AC3E}">
        <p14:creationId xmlns:p14="http://schemas.microsoft.com/office/powerpoint/2010/main" val="278340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9ED96-82BA-372B-3755-178EC4B761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79977-92A5-A35C-D311-8618F447CC36}"/>
              </a:ext>
            </a:extLst>
          </p:cNvPr>
          <p:cNvSpPr>
            <a:spLocks noGrp="1"/>
          </p:cNvSpPr>
          <p:nvPr>
            <p:ph type="title"/>
          </p:nvPr>
        </p:nvSpPr>
        <p:spPr/>
        <p:txBody>
          <a:bodyPr/>
          <a:lstStyle/>
          <a:p>
            <a:r>
              <a:rPr lang="en-US" dirty="0"/>
              <a:t>II. From Alpha Factor Model to Causal Alpha Factor Model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66B0BE0-9449-B519-1CB0-8A4ED3FB357A}"/>
                  </a:ext>
                </a:extLst>
              </p:cNvPr>
              <p:cNvSpPr>
                <a:spLocks noGrp="1"/>
              </p:cNvSpPr>
              <p:nvPr>
                <p:ph idx="1"/>
              </p:nvPr>
            </p:nvSpPr>
            <p:spPr>
              <a:xfrm>
                <a:off x="938150" y="1415845"/>
                <a:ext cx="10415649" cy="4675394"/>
              </a:xfrm>
            </p:spPr>
            <p:txBody>
              <a:bodyPr/>
              <a:lstStyle/>
              <a:p>
                <a:r>
                  <a:rPr lang="en-US" sz="2000" dirty="0"/>
                  <a:t>Alpha Factor Model (AFM) is one of the most utilized CCF models in PRA</a:t>
                </a:r>
              </a:p>
              <a:p>
                <a:pPr lvl="1"/>
                <a:r>
                  <a:rPr lang="en-US" sz="2000" dirty="0"/>
                  <a:t>Simple mathematical formulation</a:t>
                </a:r>
              </a:p>
              <a:p>
                <a:pPr lvl="1"/>
                <a:r>
                  <a:rPr lang="en-US" sz="2000" dirty="0"/>
                  <a:t>Parameters can be estimated directly from CCF event data</a:t>
                </a:r>
              </a:p>
              <a:p>
                <a:r>
                  <a:rPr lang="en-US" sz="2000" dirty="0"/>
                  <a:t>A failure-event ratio model using a set of alpha factors to represent the probability of failure for a specified number of components at the same time due to a shared cause</a:t>
                </a:r>
              </a:p>
              <a:p>
                <a:r>
                  <a:rPr lang="en-US" sz="2000" dirty="0"/>
                  <a:t>Each alpha factor, </a:t>
                </a:r>
                <a14:m>
                  <m:oMath xmlns:m="http://schemas.openxmlformats.org/officeDocument/2006/math">
                    <m:sSub>
                      <m:sSubPr>
                        <m:ctrlPr>
                          <a:rPr lang="en-US" sz="1600" i="1" kern="0" smtClean="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kern="0">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en-US" sz="1800" i="1" kern="0">
                            <a:effectLst/>
                            <a:latin typeface="Cambria Math" panose="02040503050406030204" pitchFamily="18" charset="0"/>
                            <a:ea typeface="Times New Roman" panose="02020603050405020304" pitchFamily="18" charset="0"/>
                            <a:cs typeface="Times New Roman" panose="02020603050405020304" pitchFamily="18" charset="0"/>
                          </a:rPr>
                          <m:t>𝑘</m:t>
                        </m:r>
                      </m:sub>
                    </m:sSub>
                  </m:oMath>
                </a14:m>
                <a:r>
                  <a:rPr lang="en-US" sz="2000" dirty="0"/>
                  <a:t>, is the conditional probability that given a failure it will fail </a:t>
                </a:r>
                <a:r>
                  <a:rPr lang="en-US" sz="2000" i="1" dirty="0"/>
                  <a:t>k</a:t>
                </a:r>
                <a:r>
                  <a:rPr lang="en-US" sz="2000" dirty="0"/>
                  <a:t> components out of </a:t>
                </a:r>
                <a:r>
                  <a:rPr lang="en-US" sz="2000" i="1" dirty="0"/>
                  <a:t>m</a:t>
                </a:r>
                <a:r>
                  <a:rPr lang="en-US" sz="2000" dirty="0"/>
                  <a:t> components within the common cause component group (CCCG)</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2</m:t>
                        </m:r>
                      </m:sub>
                    </m:sSub>
                  </m:oMath>
                </a14:m>
                <a:r>
                  <a:rPr lang="en-US" sz="2000" dirty="0"/>
                  <a:t> is the probability that exactly two items fail at the same time</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3</m:t>
                        </m:r>
                      </m:sub>
                    </m:sSub>
                  </m:oMath>
                </a14:m>
                <a:r>
                  <a:rPr lang="en-US" sz="2000" dirty="0"/>
                  <a:t> is the probability that exactly three items fail at the same time</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𝑘</m:t>
                        </m:r>
                      </m:sub>
                    </m:sSub>
                  </m:oMath>
                </a14:m>
                <a:r>
                  <a:rPr lang="en-US" sz="2000" dirty="0"/>
                  <a:t> can be calculated as </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𝑘</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𝑘</m:t>
                              </m:r>
                            </m:sub>
                          </m:sSub>
                        </m:num>
                        <m:den>
                          <m:nary>
                            <m:naryPr>
                              <m:chr m:val="∑"/>
                              <m:limLoc m:val="subSup"/>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=1</m:t>
                              </m:r>
                            </m:sub>
                            <m:sup>
                              <m:r>
                                <a:rPr lang="en-US" i="1">
                                  <a:latin typeface="Cambria Math" panose="02040503050406030204" pitchFamily="18" charset="0"/>
                                </a:rPr>
                                <m:t>𝑚</m:t>
                              </m:r>
                            </m:sup>
                            <m:e>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𝑗</m:t>
                                  </m:r>
                                </m:sub>
                              </m:sSub>
                            </m:e>
                          </m:nary>
                        </m:den>
                      </m:f>
                    </m:oMath>
                  </m:oMathPara>
                </a14:m>
                <a:endParaRPr lang="en-US" sz="2000" dirty="0"/>
              </a:p>
            </p:txBody>
          </p:sp>
        </mc:Choice>
        <mc:Fallback xmlns="">
          <p:sp>
            <p:nvSpPr>
              <p:cNvPr id="3" name="Content Placeholder 2">
                <a:extLst>
                  <a:ext uri="{FF2B5EF4-FFF2-40B4-BE49-F238E27FC236}">
                    <a16:creationId xmlns:a16="http://schemas.microsoft.com/office/drawing/2014/main" id="{266B0BE0-9449-B519-1CB0-8A4ED3FB357A}"/>
                  </a:ext>
                </a:extLst>
              </p:cNvPr>
              <p:cNvSpPr>
                <a:spLocks noGrp="1" noRot="1" noChangeAspect="1" noMove="1" noResize="1" noEditPoints="1" noAdjustHandles="1" noChangeArrowheads="1" noChangeShapeType="1" noTextEdit="1"/>
              </p:cNvSpPr>
              <p:nvPr>
                <p:ph idx="1"/>
              </p:nvPr>
            </p:nvSpPr>
            <p:spPr>
              <a:xfrm>
                <a:off x="938150" y="1415845"/>
                <a:ext cx="10415649" cy="4675394"/>
              </a:xfrm>
              <a:blipFill>
                <a:blip r:embed="rId3"/>
                <a:stretch>
                  <a:fillRect l="-1581" t="-221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0E1B552-2844-7930-1AB8-87488633D796}"/>
              </a:ext>
            </a:extLst>
          </p:cNvPr>
          <p:cNvSpPr>
            <a:spLocks noGrp="1"/>
          </p:cNvSpPr>
          <p:nvPr>
            <p:ph type="sldNum" sz="quarter" idx="12"/>
          </p:nvPr>
        </p:nvSpPr>
        <p:spPr/>
        <p:txBody>
          <a:bodyPr/>
          <a:lstStyle/>
          <a:p>
            <a:fld id="{82B577FA-F7D9-2C48-919F-F962E3BF952F}" type="slidenum">
              <a:rPr lang="en-US" smtClean="0"/>
              <a:t>6</a:t>
            </a:fld>
            <a:endParaRPr lang="en-US" dirty="0"/>
          </a:p>
        </p:txBody>
      </p:sp>
      <p:sp>
        <p:nvSpPr>
          <p:cNvPr id="6" name="TextBox 5">
            <a:extLst>
              <a:ext uri="{FF2B5EF4-FFF2-40B4-BE49-F238E27FC236}">
                <a16:creationId xmlns:a16="http://schemas.microsoft.com/office/drawing/2014/main" id="{675A9790-8F53-5EC7-5494-EEFEBC10280E}"/>
              </a:ext>
            </a:extLst>
          </p:cNvPr>
          <p:cNvSpPr txBox="1"/>
          <p:nvPr/>
        </p:nvSpPr>
        <p:spPr>
          <a:xfrm>
            <a:off x="838201" y="5376068"/>
            <a:ext cx="10415648" cy="1200329"/>
          </a:xfrm>
          <a:prstGeom prst="rect">
            <a:avLst/>
          </a:prstGeom>
          <a:noFill/>
        </p:spPr>
        <p:txBody>
          <a:bodyPr wrap="square">
            <a:spAutoFit/>
          </a:bodyPr>
          <a:lstStyle/>
          <a:p>
            <a:pPr marL="341312" lvl="1"/>
            <a:r>
              <a:rPr lang="en-US" sz="1800" i="1" dirty="0">
                <a:solidFill>
                  <a:schemeClr val="accent5">
                    <a:lumMod val="75000"/>
                  </a:schemeClr>
                </a:solidFill>
              </a:rPr>
              <a:t>k</a:t>
            </a:r>
            <a:r>
              <a:rPr lang="en-US" sz="1800" dirty="0">
                <a:solidFill>
                  <a:schemeClr val="accent5">
                    <a:lumMod val="75000"/>
                  </a:schemeClr>
                </a:solidFill>
              </a:rPr>
              <a:t> = the # of failed components</a:t>
            </a:r>
          </a:p>
          <a:p>
            <a:pPr marL="341312" lvl="1" indent="0">
              <a:buNone/>
            </a:pPr>
            <a:r>
              <a:rPr lang="en-US" sz="1800" i="1" dirty="0">
                <a:solidFill>
                  <a:schemeClr val="accent5">
                    <a:lumMod val="75000"/>
                  </a:schemeClr>
                </a:solidFill>
              </a:rPr>
              <a:t>m</a:t>
            </a:r>
            <a:r>
              <a:rPr lang="en-US" sz="1800" dirty="0">
                <a:solidFill>
                  <a:schemeClr val="accent5">
                    <a:lumMod val="75000"/>
                  </a:schemeClr>
                </a:solidFill>
              </a:rPr>
              <a:t> = the # of redundant components in the CCCG</a:t>
            </a:r>
          </a:p>
          <a:p>
            <a:pPr marL="341312" lvl="1" indent="0">
              <a:buNone/>
            </a:pPr>
            <a:r>
              <a:rPr lang="en-US" sz="1800" i="1" dirty="0" err="1">
                <a:solidFill>
                  <a:schemeClr val="accent5">
                    <a:lumMod val="75000"/>
                  </a:schemeClr>
                </a:solidFill>
              </a:rPr>
              <a:t>n</a:t>
            </a:r>
            <a:r>
              <a:rPr lang="en-US" sz="1800" i="1" baseline="-25000" dirty="0" err="1">
                <a:solidFill>
                  <a:schemeClr val="accent5">
                    <a:lumMod val="75000"/>
                  </a:schemeClr>
                </a:solidFill>
              </a:rPr>
              <a:t>k</a:t>
            </a:r>
            <a:r>
              <a:rPr lang="en-US" sz="1800" dirty="0">
                <a:solidFill>
                  <a:schemeClr val="accent5">
                    <a:lumMod val="75000"/>
                  </a:schemeClr>
                </a:solidFill>
              </a:rPr>
              <a:t> = the # of failure events, which resulted in </a:t>
            </a:r>
            <a:r>
              <a:rPr lang="en-US" sz="1800" i="1" dirty="0">
                <a:solidFill>
                  <a:schemeClr val="accent5">
                    <a:lumMod val="75000"/>
                  </a:schemeClr>
                </a:solidFill>
              </a:rPr>
              <a:t>k</a:t>
            </a:r>
            <a:r>
              <a:rPr lang="en-US" sz="1800" dirty="0">
                <a:solidFill>
                  <a:schemeClr val="accent5">
                    <a:lumMod val="75000"/>
                  </a:schemeClr>
                </a:solidFill>
              </a:rPr>
              <a:t> components failing within a CCCG of size </a:t>
            </a:r>
            <a:r>
              <a:rPr lang="en-US" sz="1800" i="1" dirty="0">
                <a:solidFill>
                  <a:schemeClr val="accent5">
                    <a:lumMod val="75000"/>
                  </a:schemeClr>
                </a:solidFill>
              </a:rPr>
              <a:t>m</a:t>
            </a:r>
            <a:r>
              <a:rPr lang="en-US" sz="1800" dirty="0">
                <a:solidFill>
                  <a:schemeClr val="accent5">
                    <a:lumMod val="75000"/>
                  </a:schemeClr>
                </a:solidFill>
              </a:rPr>
              <a:t> due to the same cause</a:t>
            </a:r>
            <a:endParaRPr lang="en-US" sz="180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2830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42553-D2C8-3C23-6240-5AE3E25AD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4D196-7A62-555D-787C-825FD81D6288}"/>
              </a:ext>
            </a:extLst>
          </p:cNvPr>
          <p:cNvSpPr>
            <a:spLocks noGrp="1"/>
          </p:cNvSpPr>
          <p:nvPr>
            <p:ph type="title"/>
          </p:nvPr>
        </p:nvSpPr>
        <p:spPr/>
        <p:txBody>
          <a:bodyPr/>
          <a:lstStyle/>
          <a:p>
            <a:r>
              <a:rPr lang="en-US" dirty="0"/>
              <a:t>II. From AFM to CAFM (cont.)</a:t>
            </a:r>
          </a:p>
        </p:txBody>
      </p:sp>
      <p:sp>
        <p:nvSpPr>
          <p:cNvPr id="3" name="Content Placeholder 2">
            <a:extLst>
              <a:ext uri="{FF2B5EF4-FFF2-40B4-BE49-F238E27FC236}">
                <a16:creationId xmlns:a16="http://schemas.microsoft.com/office/drawing/2014/main" id="{A8BA0065-D4A9-CEDC-E446-DEC1AC87A969}"/>
              </a:ext>
            </a:extLst>
          </p:cNvPr>
          <p:cNvSpPr>
            <a:spLocks noGrp="1"/>
          </p:cNvSpPr>
          <p:nvPr>
            <p:ph idx="1"/>
          </p:nvPr>
        </p:nvSpPr>
        <p:spPr>
          <a:xfrm>
            <a:off x="938150" y="1415845"/>
            <a:ext cx="10415649" cy="4675394"/>
          </a:xfrm>
        </p:spPr>
        <p:txBody>
          <a:bodyPr/>
          <a:lstStyle/>
          <a:p>
            <a:r>
              <a:rPr lang="en-US" sz="2000" dirty="0"/>
              <a:t>The industry had concerns that AFM includes all failure causes in the CCF parameter</a:t>
            </a:r>
          </a:p>
          <a:p>
            <a:pPr lvl="1"/>
            <a:r>
              <a:rPr lang="en-US" sz="2000" dirty="0"/>
              <a:t>Using generic alpha factors in an ECA implicitly include all failure causes rather than the one led to the observed failure</a:t>
            </a:r>
          </a:p>
          <a:p>
            <a:pPr lvl="1"/>
            <a:r>
              <a:rPr lang="en-US" sz="2000" dirty="0"/>
              <a:t>For example, if the cause is a deficient maintenance program, common cause due to environment and design should not be included in the ECA</a:t>
            </a:r>
          </a:p>
          <a:p>
            <a:r>
              <a:rPr lang="en-US" sz="2000" dirty="0"/>
              <a:t>To address this issue, NRC investigated and identified the Causal Alpha Factor Model (CAFM) as an alternative CCF model to be used in ECAs</a:t>
            </a:r>
          </a:p>
          <a:p>
            <a:r>
              <a:rPr lang="en-US" sz="2000" dirty="0"/>
              <a:t>Five failure cause groups in the NRC CCF database</a:t>
            </a:r>
          </a:p>
          <a:p>
            <a:pPr lvl="1"/>
            <a:r>
              <a:rPr lang="en-US" sz="2000" dirty="0"/>
              <a:t>Component</a:t>
            </a:r>
          </a:p>
          <a:p>
            <a:pPr lvl="1"/>
            <a:r>
              <a:rPr lang="en-US" sz="2000" dirty="0"/>
              <a:t>Design</a:t>
            </a:r>
          </a:p>
          <a:p>
            <a:pPr lvl="1"/>
            <a:r>
              <a:rPr lang="en-US" sz="2000" dirty="0"/>
              <a:t>Human</a:t>
            </a:r>
          </a:p>
          <a:p>
            <a:pPr lvl="1"/>
            <a:r>
              <a:rPr lang="en-US" sz="2000" dirty="0"/>
              <a:t>Environment</a:t>
            </a:r>
          </a:p>
          <a:p>
            <a:pPr lvl="1"/>
            <a:r>
              <a:rPr lang="en-US" sz="2000" dirty="0"/>
              <a:t>Other</a:t>
            </a:r>
          </a:p>
          <a:p>
            <a:endParaRPr lang="en-US" sz="2000" dirty="0"/>
          </a:p>
        </p:txBody>
      </p:sp>
      <p:sp>
        <p:nvSpPr>
          <p:cNvPr id="4" name="Slide Number Placeholder 3">
            <a:extLst>
              <a:ext uri="{FF2B5EF4-FFF2-40B4-BE49-F238E27FC236}">
                <a16:creationId xmlns:a16="http://schemas.microsoft.com/office/drawing/2014/main" id="{DE77642C-0D46-647E-1F20-F57A0A43CD39}"/>
              </a:ext>
            </a:extLst>
          </p:cNvPr>
          <p:cNvSpPr>
            <a:spLocks noGrp="1"/>
          </p:cNvSpPr>
          <p:nvPr>
            <p:ph type="sldNum" sz="quarter" idx="12"/>
          </p:nvPr>
        </p:nvSpPr>
        <p:spPr/>
        <p:txBody>
          <a:bodyPr/>
          <a:lstStyle/>
          <a:p>
            <a:fld id="{82B577FA-F7D9-2C48-919F-F962E3BF952F}" type="slidenum">
              <a:rPr lang="en-US" smtClean="0"/>
              <a:t>7</a:t>
            </a:fld>
            <a:endParaRPr lang="en-US" dirty="0"/>
          </a:p>
        </p:txBody>
      </p:sp>
      <p:graphicFrame>
        <p:nvGraphicFramePr>
          <p:cNvPr id="5" name="Table 4">
            <a:extLst>
              <a:ext uri="{FF2B5EF4-FFF2-40B4-BE49-F238E27FC236}">
                <a16:creationId xmlns:a16="http://schemas.microsoft.com/office/drawing/2014/main" id="{8AC5EB29-5177-C9B2-5856-6FA75A330810}"/>
              </a:ext>
            </a:extLst>
          </p:cNvPr>
          <p:cNvGraphicFramePr>
            <a:graphicFrameLocks noGrp="1"/>
          </p:cNvGraphicFramePr>
          <p:nvPr>
            <p:extLst>
              <p:ext uri="{D42A27DB-BD31-4B8C-83A1-F6EECF244321}">
                <p14:modId xmlns:p14="http://schemas.microsoft.com/office/powerpoint/2010/main" val="2230971910"/>
              </p:ext>
            </p:extLst>
          </p:nvPr>
        </p:nvGraphicFramePr>
        <p:xfrm>
          <a:off x="7118431" y="3626670"/>
          <a:ext cx="5073570" cy="3238500"/>
        </p:xfrm>
        <a:graphic>
          <a:graphicData uri="http://schemas.openxmlformats.org/drawingml/2006/table">
            <a:tbl>
              <a:tblPr firstRow="1" firstCol="1" bandRow="1">
                <a:tableStyleId>{69CF1AB2-1976-4502-BF36-3FF5EA218861}</a:tableStyleId>
              </a:tblPr>
              <a:tblGrid>
                <a:gridCol w="1297357">
                  <a:extLst>
                    <a:ext uri="{9D8B030D-6E8A-4147-A177-3AD203B41FA5}">
                      <a16:colId xmlns:a16="http://schemas.microsoft.com/office/drawing/2014/main" val="3431018484"/>
                    </a:ext>
                  </a:extLst>
                </a:gridCol>
                <a:gridCol w="3776213">
                  <a:extLst>
                    <a:ext uri="{9D8B030D-6E8A-4147-A177-3AD203B41FA5}">
                      <a16:colId xmlns:a16="http://schemas.microsoft.com/office/drawing/2014/main" val="2525346417"/>
                    </a:ext>
                  </a:extLst>
                </a:gridCol>
              </a:tblGrid>
              <a:tr h="172340">
                <a:tc>
                  <a:txBody>
                    <a:bodyPr/>
                    <a:lstStyle/>
                    <a:p>
                      <a:pPr marL="0" marR="0" algn="ctr">
                        <a:spcBef>
                          <a:spcPts val="300"/>
                        </a:spcBef>
                      </a:pPr>
                      <a:r>
                        <a:rPr lang="en-US" sz="1250" dirty="0">
                          <a:effectLst/>
                        </a:rPr>
                        <a:t>Cause Group</a:t>
                      </a:r>
                      <a:endParaRPr lang="en-US" sz="1250" dirty="0">
                        <a:effectLst/>
                        <a:latin typeface="Times New Roman" panose="02020603050405020304" pitchFamily="18" charset="0"/>
                        <a:ea typeface="Times New Roman" panose="02020603050405020304" pitchFamily="18" charset="0"/>
                      </a:endParaRPr>
                    </a:p>
                  </a:txBody>
                  <a:tcPr marL="23173" marR="23173" marT="0" marB="0" anchor="b"/>
                </a:tc>
                <a:tc>
                  <a:txBody>
                    <a:bodyPr/>
                    <a:lstStyle/>
                    <a:p>
                      <a:pPr marL="0" marR="0" algn="ctr">
                        <a:spcBef>
                          <a:spcPts val="300"/>
                        </a:spcBef>
                      </a:pPr>
                      <a:r>
                        <a:rPr lang="en-US" sz="1250" dirty="0">
                          <a:effectLst/>
                        </a:rPr>
                        <a:t>Failure Cause</a:t>
                      </a:r>
                      <a:endParaRPr lang="en-US" sz="1250" dirty="0">
                        <a:effectLst/>
                        <a:latin typeface="Times New Roman" panose="02020603050405020304" pitchFamily="18" charset="0"/>
                        <a:ea typeface="Times New Roman" panose="02020603050405020304" pitchFamily="18" charset="0"/>
                      </a:endParaRPr>
                    </a:p>
                  </a:txBody>
                  <a:tcPr marL="23173" marR="23173" marT="0" marB="0" anchor="b"/>
                </a:tc>
                <a:extLst>
                  <a:ext uri="{0D108BD9-81ED-4DB2-BD59-A6C34878D82A}">
                    <a16:rowId xmlns:a16="http://schemas.microsoft.com/office/drawing/2014/main" val="3669444410"/>
                  </a:ext>
                </a:extLst>
              </a:tr>
              <a:tr h="172340">
                <a:tc rowSpan="3">
                  <a:txBody>
                    <a:bodyPr/>
                    <a:lstStyle/>
                    <a:p>
                      <a:pPr marL="0" marR="0">
                        <a:spcBef>
                          <a:spcPts val="300"/>
                        </a:spcBef>
                      </a:pPr>
                      <a:r>
                        <a:rPr lang="en-US" sz="1250" dirty="0">
                          <a:effectLst/>
                        </a:rPr>
                        <a:t>Component</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tc>
                  <a:txBody>
                    <a:bodyPr/>
                    <a:lstStyle/>
                    <a:p>
                      <a:pPr marL="0" marR="0">
                        <a:spcBef>
                          <a:spcPts val="300"/>
                        </a:spcBef>
                      </a:pPr>
                      <a:r>
                        <a:rPr lang="en-US" sz="1250" dirty="0">
                          <a:effectLst/>
                        </a:rPr>
                        <a:t>Internal to component; piece part</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733046228"/>
                  </a:ext>
                </a:extLst>
              </a:tr>
              <a:tr h="172340">
                <a:tc vMerge="1">
                  <a:txBody>
                    <a:bodyPr/>
                    <a:lstStyle/>
                    <a:p>
                      <a:endParaRPr lang="en-US"/>
                    </a:p>
                  </a:txBody>
                  <a:tcPr/>
                </a:tc>
                <a:tc>
                  <a:txBody>
                    <a:bodyPr/>
                    <a:lstStyle/>
                    <a:p>
                      <a:pPr marL="0" marR="0">
                        <a:spcBef>
                          <a:spcPts val="300"/>
                        </a:spcBef>
                      </a:pPr>
                      <a:r>
                        <a:rPr lang="en-US" sz="1250" dirty="0">
                          <a:effectLst/>
                        </a:rPr>
                        <a:t>Setpoint drift</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2088507267"/>
                  </a:ext>
                </a:extLst>
              </a:tr>
              <a:tr h="172340">
                <a:tc vMerge="1">
                  <a:txBody>
                    <a:bodyPr/>
                    <a:lstStyle/>
                    <a:p>
                      <a:endParaRPr lang="en-US"/>
                    </a:p>
                  </a:txBody>
                  <a:tcPr/>
                </a:tc>
                <a:tc>
                  <a:txBody>
                    <a:bodyPr/>
                    <a:lstStyle/>
                    <a:p>
                      <a:pPr marL="0" marR="0">
                        <a:spcBef>
                          <a:spcPts val="300"/>
                        </a:spcBef>
                      </a:pPr>
                      <a:r>
                        <a:rPr lang="en-US" sz="1250" dirty="0">
                          <a:effectLst/>
                        </a:rPr>
                        <a:t>Age or wear</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3147415280"/>
                  </a:ext>
                </a:extLst>
              </a:tr>
              <a:tr h="172340">
                <a:tc rowSpan="3">
                  <a:txBody>
                    <a:bodyPr/>
                    <a:lstStyle/>
                    <a:p>
                      <a:pPr marL="0" marR="0">
                        <a:spcBef>
                          <a:spcPts val="300"/>
                        </a:spcBef>
                      </a:pPr>
                      <a:r>
                        <a:rPr lang="en-US" sz="1250" dirty="0">
                          <a:effectLst/>
                        </a:rPr>
                        <a:t>Design</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tc>
                  <a:txBody>
                    <a:bodyPr/>
                    <a:lstStyle/>
                    <a:p>
                      <a:pPr marL="0" marR="0">
                        <a:spcBef>
                          <a:spcPts val="300"/>
                        </a:spcBef>
                      </a:pPr>
                      <a:r>
                        <a:rPr lang="en-US" sz="1250" dirty="0">
                          <a:effectLst/>
                        </a:rPr>
                        <a:t>Construction or installation error or inadequacy</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3181813441"/>
                  </a:ext>
                </a:extLst>
              </a:tr>
              <a:tr h="172340">
                <a:tc vMerge="1">
                  <a:txBody>
                    <a:bodyPr/>
                    <a:lstStyle/>
                    <a:p>
                      <a:endParaRPr lang="en-US"/>
                    </a:p>
                  </a:txBody>
                  <a:tcPr/>
                </a:tc>
                <a:tc>
                  <a:txBody>
                    <a:bodyPr/>
                    <a:lstStyle/>
                    <a:p>
                      <a:pPr marL="0" marR="0">
                        <a:spcBef>
                          <a:spcPts val="300"/>
                        </a:spcBef>
                      </a:pPr>
                      <a:r>
                        <a:rPr lang="en-US" sz="1250" dirty="0">
                          <a:effectLst/>
                        </a:rPr>
                        <a:t>Design error or inadequacy</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666996837"/>
                  </a:ext>
                </a:extLst>
              </a:tr>
              <a:tr h="172340">
                <a:tc vMerge="1">
                  <a:txBody>
                    <a:bodyPr/>
                    <a:lstStyle/>
                    <a:p>
                      <a:endParaRPr lang="en-US"/>
                    </a:p>
                  </a:txBody>
                  <a:tcPr/>
                </a:tc>
                <a:tc>
                  <a:txBody>
                    <a:bodyPr/>
                    <a:lstStyle/>
                    <a:p>
                      <a:pPr marL="0" marR="0">
                        <a:spcBef>
                          <a:spcPts val="300"/>
                        </a:spcBef>
                      </a:pPr>
                      <a:r>
                        <a:rPr lang="en-US" sz="1250" dirty="0">
                          <a:effectLst/>
                        </a:rPr>
                        <a:t>Manufacturing error or inadequacy</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1502214982"/>
                  </a:ext>
                </a:extLst>
              </a:tr>
              <a:tr h="172340">
                <a:tc rowSpan="3">
                  <a:txBody>
                    <a:bodyPr/>
                    <a:lstStyle/>
                    <a:p>
                      <a:pPr marL="0" marR="0">
                        <a:spcBef>
                          <a:spcPts val="300"/>
                        </a:spcBef>
                      </a:pPr>
                      <a:r>
                        <a:rPr lang="en-US" sz="1250">
                          <a:effectLst/>
                        </a:rPr>
                        <a:t>Environment</a:t>
                      </a:r>
                      <a:endParaRPr lang="en-US" sz="1250">
                        <a:effectLst/>
                        <a:latin typeface="Times New Roman" panose="02020603050405020304" pitchFamily="18" charset="0"/>
                        <a:ea typeface="Times New Roman" panose="02020603050405020304" pitchFamily="18" charset="0"/>
                      </a:endParaRPr>
                    </a:p>
                  </a:txBody>
                  <a:tcPr marL="23173" marR="23173" marT="0" marB="0" anchor="ctr"/>
                </a:tc>
                <a:tc>
                  <a:txBody>
                    <a:bodyPr/>
                    <a:lstStyle/>
                    <a:p>
                      <a:pPr marL="0" marR="0">
                        <a:spcBef>
                          <a:spcPts val="300"/>
                        </a:spcBef>
                      </a:pPr>
                      <a:r>
                        <a:rPr lang="en-US" sz="1250" dirty="0">
                          <a:effectLst/>
                        </a:rPr>
                        <a:t>Ambient environmental stress</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1204028480"/>
                  </a:ext>
                </a:extLst>
              </a:tr>
              <a:tr h="172340">
                <a:tc vMerge="1">
                  <a:txBody>
                    <a:bodyPr/>
                    <a:lstStyle/>
                    <a:p>
                      <a:endParaRPr lang="en-US"/>
                    </a:p>
                  </a:txBody>
                  <a:tcPr/>
                </a:tc>
                <a:tc>
                  <a:txBody>
                    <a:bodyPr/>
                    <a:lstStyle/>
                    <a:p>
                      <a:pPr marL="0" marR="0">
                        <a:spcBef>
                          <a:spcPts val="300"/>
                        </a:spcBef>
                      </a:pPr>
                      <a:r>
                        <a:rPr lang="en-US" sz="1250" dirty="0">
                          <a:effectLst/>
                        </a:rPr>
                        <a:t>Extreme environmental stress</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3030066103"/>
                  </a:ext>
                </a:extLst>
              </a:tr>
              <a:tr h="172340">
                <a:tc vMerge="1">
                  <a:txBody>
                    <a:bodyPr/>
                    <a:lstStyle/>
                    <a:p>
                      <a:endParaRPr lang="en-US"/>
                    </a:p>
                  </a:txBody>
                  <a:tcPr/>
                </a:tc>
                <a:tc>
                  <a:txBody>
                    <a:bodyPr/>
                    <a:lstStyle/>
                    <a:p>
                      <a:pPr marL="0" marR="0">
                        <a:spcBef>
                          <a:spcPts val="300"/>
                        </a:spcBef>
                      </a:pPr>
                      <a:r>
                        <a:rPr lang="en-US" sz="1250" dirty="0">
                          <a:effectLst/>
                        </a:rPr>
                        <a:t>Internal environment</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1575762758"/>
                  </a:ext>
                </a:extLst>
              </a:tr>
              <a:tr h="172340">
                <a:tc rowSpan="4">
                  <a:txBody>
                    <a:bodyPr/>
                    <a:lstStyle/>
                    <a:p>
                      <a:pPr marL="0" marR="0">
                        <a:spcBef>
                          <a:spcPts val="300"/>
                        </a:spcBef>
                      </a:pPr>
                      <a:r>
                        <a:rPr lang="en-US" sz="1250">
                          <a:effectLst/>
                        </a:rPr>
                        <a:t>Human</a:t>
                      </a:r>
                      <a:endParaRPr lang="en-US" sz="1250">
                        <a:effectLst/>
                        <a:latin typeface="Times New Roman" panose="02020603050405020304" pitchFamily="18" charset="0"/>
                        <a:ea typeface="Times New Roman" panose="02020603050405020304" pitchFamily="18" charset="0"/>
                      </a:endParaRPr>
                    </a:p>
                  </a:txBody>
                  <a:tcPr marL="23173" marR="23173" marT="0" marB="0" anchor="ctr"/>
                </a:tc>
                <a:tc>
                  <a:txBody>
                    <a:bodyPr/>
                    <a:lstStyle/>
                    <a:p>
                      <a:pPr marL="0" marR="0">
                        <a:spcBef>
                          <a:spcPts val="300"/>
                        </a:spcBef>
                      </a:pPr>
                      <a:r>
                        <a:rPr lang="en-US" sz="1250" dirty="0">
                          <a:effectLst/>
                        </a:rPr>
                        <a:t>Accidental human action</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1177145823"/>
                  </a:ext>
                </a:extLst>
              </a:tr>
              <a:tr h="172340">
                <a:tc vMerge="1">
                  <a:txBody>
                    <a:bodyPr/>
                    <a:lstStyle/>
                    <a:p>
                      <a:endParaRPr lang="en-US"/>
                    </a:p>
                  </a:txBody>
                  <a:tcPr/>
                </a:tc>
                <a:tc>
                  <a:txBody>
                    <a:bodyPr/>
                    <a:lstStyle/>
                    <a:p>
                      <a:pPr marL="0" marR="0">
                        <a:spcBef>
                          <a:spcPts val="300"/>
                        </a:spcBef>
                      </a:pPr>
                      <a:r>
                        <a:rPr lang="en-US" sz="1250" dirty="0">
                          <a:effectLst/>
                        </a:rPr>
                        <a:t>Inadequate maintenance</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2138267109"/>
                  </a:ext>
                </a:extLst>
              </a:tr>
              <a:tr h="172340">
                <a:tc vMerge="1">
                  <a:txBody>
                    <a:bodyPr/>
                    <a:lstStyle/>
                    <a:p>
                      <a:endParaRPr lang="en-US"/>
                    </a:p>
                  </a:txBody>
                  <a:tcPr/>
                </a:tc>
                <a:tc>
                  <a:txBody>
                    <a:bodyPr/>
                    <a:lstStyle/>
                    <a:p>
                      <a:pPr marL="0" marR="0">
                        <a:spcBef>
                          <a:spcPts val="300"/>
                        </a:spcBef>
                      </a:pPr>
                      <a:r>
                        <a:rPr lang="en-US" sz="1250" dirty="0">
                          <a:effectLst/>
                        </a:rPr>
                        <a:t>Human action procedure</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4055143586"/>
                  </a:ext>
                </a:extLst>
              </a:tr>
              <a:tr h="172340">
                <a:tc vMerge="1">
                  <a:txBody>
                    <a:bodyPr/>
                    <a:lstStyle/>
                    <a:p>
                      <a:endParaRPr lang="en-US"/>
                    </a:p>
                  </a:txBody>
                  <a:tcPr/>
                </a:tc>
                <a:tc>
                  <a:txBody>
                    <a:bodyPr/>
                    <a:lstStyle/>
                    <a:p>
                      <a:pPr marL="0" marR="0">
                        <a:spcBef>
                          <a:spcPts val="300"/>
                        </a:spcBef>
                      </a:pPr>
                      <a:r>
                        <a:rPr lang="en-US" sz="1250" dirty="0">
                          <a:effectLst/>
                        </a:rPr>
                        <a:t>Inadequate procedure</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2804807015"/>
                  </a:ext>
                </a:extLst>
              </a:tr>
              <a:tr h="172340">
                <a:tc rowSpan="3">
                  <a:txBody>
                    <a:bodyPr/>
                    <a:lstStyle/>
                    <a:p>
                      <a:pPr marL="0" marR="0">
                        <a:spcBef>
                          <a:spcPts val="300"/>
                        </a:spcBef>
                      </a:pPr>
                      <a:r>
                        <a:rPr lang="en-US" sz="1250" dirty="0">
                          <a:effectLst/>
                        </a:rPr>
                        <a:t>Other</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tc>
                  <a:txBody>
                    <a:bodyPr/>
                    <a:lstStyle/>
                    <a:p>
                      <a:pPr marL="0" marR="0">
                        <a:spcBef>
                          <a:spcPts val="300"/>
                        </a:spcBef>
                      </a:pPr>
                      <a:r>
                        <a:rPr lang="en-US" sz="1250" dirty="0">
                          <a:effectLst/>
                        </a:rPr>
                        <a:t>State of another component</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3811106528"/>
                  </a:ext>
                </a:extLst>
              </a:tr>
              <a:tr h="172340">
                <a:tc vMerge="1">
                  <a:txBody>
                    <a:bodyPr/>
                    <a:lstStyle/>
                    <a:p>
                      <a:endParaRPr lang="en-US"/>
                    </a:p>
                  </a:txBody>
                  <a:tcPr/>
                </a:tc>
                <a:tc>
                  <a:txBody>
                    <a:bodyPr/>
                    <a:lstStyle/>
                    <a:p>
                      <a:pPr marL="0" marR="0">
                        <a:spcBef>
                          <a:spcPts val="300"/>
                        </a:spcBef>
                      </a:pPr>
                      <a:r>
                        <a:rPr lang="en-US" sz="1250" dirty="0">
                          <a:effectLst/>
                        </a:rPr>
                        <a:t>Other</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4235438875"/>
                  </a:ext>
                </a:extLst>
              </a:tr>
              <a:tr h="172340">
                <a:tc vMerge="1">
                  <a:txBody>
                    <a:bodyPr/>
                    <a:lstStyle/>
                    <a:p>
                      <a:endParaRPr lang="en-US"/>
                    </a:p>
                  </a:txBody>
                  <a:tcPr/>
                </a:tc>
                <a:tc>
                  <a:txBody>
                    <a:bodyPr/>
                    <a:lstStyle/>
                    <a:p>
                      <a:pPr marL="0" marR="0">
                        <a:spcBef>
                          <a:spcPts val="300"/>
                        </a:spcBef>
                      </a:pPr>
                      <a:r>
                        <a:rPr lang="en-US" sz="1250" dirty="0">
                          <a:effectLst/>
                        </a:rPr>
                        <a:t>Unknown</a:t>
                      </a:r>
                      <a:endParaRPr lang="en-US" sz="1250" dirty="0">
                        <a:effectLst/>
                        <a:latin typeface="Times New Roman" panose="02020603050405020304" pitchFamily="18" charset="0"/>
                        <a:ea typeface="Times New Roman" panose="02020603050405020304" pitchFamily="18" charset="0"/>
                      </a:endParaRPr>
                    </a:p>
                  </a:txBody>
                  <a:tcPr marL="23173" marR="23173" marT="0" marB="0" anchor="ctr"/>
                </a:tc>
                <a:extLst>
                  <a:ext uri="{0D108BD9-81ED-4DB2-BD59-A6C34878D82A}">
                    <a16:rowId xmlns:a16="http://schemas.microsoft.com/office/drawing/2014/main" val="2797474643"/>
                  </a:ext>
                </a:extLst>
              </a:tr>
            </a:tbl>
          </a:graphicData>
        </a:graphic>
      </p:graphicFrame>
    </p:spTree>
    <p:extLst>
      <p:ext uri="{BB962C8B-B14F-4D97-AF65-F5344CB8AC3E}">
        <p14:creationId xmlns:p14="http://schemas.microsoft.com/office/powerpoint/2010/main" val="232619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0DFD8-24CF-E10D-AC66-9938A2123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0875A9-6940-192E-C263-39F697E079DA}"/>
              </a:ext>
            </a:extLst>
          </p:cNvPr>
          <p:cNvSpPr>
            <a:spLocks noGrp="1"/>
          </p:cNvSpPr>
          <p:nvPr>
            <p:ph type="title"/>
          </p:nvPr>
        </p:nvSpPr>
        <p:spPr/>
        <p:txBody>
          <a:bodyPr/>
          <a:lstStyle/>
          <a:p>
            <a:r>
              <a:rPr lang="en-US" dirty="0"/>
              <a:t>II. From AFM to CAFM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298CD0-6200-2135-F95D-63EAD334117D}"/>
                  </a:ext>
                </a:extLst>
              </p:cNvPr>
              <p:cNvSpPr>
                <a:spLocks noGrp="1"/>
              </p:cNvSpPr>
              <p:nvPr>
                <p:ph idx="1"/>
              </p:nvPr>
            </p:nvSpPr>
            <p:spPr>
              <a:xfrm>
                <a:off x="938150" y="1415845"/>
                <a:ext cx="10415649" cy="4675394"/>
              </a:xfrm>
            </p:spPr>
            <p:txBody>
              <a:bodyPr/>
              <a:lstStyle/>
              <a:p>
                <a:r>
                  <a:rPr lang="en-US" sz="2000" dirty="0"/>
                  <a:t>CAFM is an extension of AFM with the alpha factors assessed by failure causes to provide additional insights and support ECAs</a:t>
                </a:r>
              </a:p>
              <a:p>
                <a:r>
                  <a:rPr lang="en-US" sz="2000" dirty="0"/>
                  <a:t>CAFM uses the same equations as the AFM but calculates a different alpha factor for each failure cause, or causal alpha factor, </a:t>
                </a:r>
              </a:p>
              <a:p>
                <a:pPr marL="457200" lvl="1" indent="0">
                  <a:buNone/>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𝛼</m:t>
                          </m:r>
                        </m:e>
                        <m:sub>
                          <m:r>
                            <a:rPr lang="en-US" sz="1800" i="1">
                              <a:latin typeface="Cambria Math" panose="02040503050406030204" pitchFamily="18" charset="0"/>
                            </a:rPr>
                            <m:t>𝑘</m:t>
                          </m:r>
                          <m:r>
                            <a:rPr lang="en-US" sz="1800" b="0" i="1" smtClean="0">
                              <a:latin typeface="Cambria Math" panose="02040503050406030204" pitchFamily="18" charset="0"/>
                            </a:rPr>
                            <m:t>,</m:t>
                          </m:r>
                          <m:r>
                            <a:rPr lang="en-US" sz="1800" b="0" i="1" smtClean="0">
                              <a:latin typeface="Cambria Math" panose="02040503050406030204" pitchFamily="18" charset="0"/>
                            </a:rPr>
                            <m:t>𝑖</m:t>
                          </m:r>
                        </m:sub>
                      </m:sSub>
                      <m:r>
                        <a:rPr lang="en-US" sz="1800" i="1">
                          <a:latin typeface="Cambria Math" panose="02040503050406030204" pitchFamily="18" charset="0"/>
                        </a:rPr>
                        <m:t>=</m:t>
                      </m:r>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en-US" sz="1800" i="1">
                                  <a:latin typeface="Cambria Math" panose="02040503050406030204" pitchFamily="18" charset="0"/>
                                </a:rPr>
                                <m:t>𝑛</m:t>
                              </m:r>
                            </m:e>
                            <m:sub>
                              <m:r>
                                <a:rPr lang="en-US" sz="1800" i="1">
                                  <a:latin typeface="Cambria Math" panose="02040503050406030204" pitchFamily="18" charset="0"/>
                                </a:rPr>
                                <m:t>𝑘</m:t>
                              </m:r>
                              <m:r>
                                <a:rPr lang="en-US" sz="1800" b="0" i="1" smtClean="0">
                                  <a:latin typeface="Cambria Math" panose="02040503050406030204" pitchFamily="18" charset="0"/>
                                </a:rPr>
                                <m:t>,</m:t>
                              </m:r>
                              <m:r>
                                <a:rPr lang="en-US" sz="1800" b="0" i="1" smtClean="0">
                                  <a:latin typeface="Cambria Math" panose="02040503050406030204" pitchFamily="18" charset="0"/>
                                </a:rPr>
                                <m:t>𝑖</m:t>
                              </m:r>
                            </m:sub>
                          </m:sSub>
                        </m:num>
                        <m:den>
                          <m:nary>
                            <m:naryPr>
                              <m:chr m:val="∑"/>
                              <m:limLoc m:val="subSup"/>
                              <m:ctrlPr>
                                <a:rPr lang="en-US" sz="1800" i="1">
                                  <a:latin typeface="Cambria Math" panose="02040503050406030204" pitchFamily="18" charset="0"/>
                                </a:rPr>
                              </m:ctrlPr>
                            </m:naryPr>
                            <m:sub>
                              <m:r>
                                <a:rPr lang="en-US" sz="1800" i="1">
                                  <a:latin typeface="Cambria Math" panose="02040503050406030204" pitchFamily="18" charset="0"/>
                                </a:rPr>
                                <m:t>𝑗</m:t>
                              </m:r>
                              <m:r>
                                <a:rPr lang="en-US" sz="1800" i="1">
                                  <a:latin typeface="Cambria Math" panose="02040503050406030204" pitchFamily="18" charset="0"/>
                                </a:rPr>
                                <m:t>=1</m:t>
                              </m:r>
                            </m:sub>
                            <m:sup>
                              <m:r>
                                <a:rPr lang="en-US" sz="1800" i="1">
                                  <a:latin typeface="Cambria Math" panose="02040503050406030204" pitchFamily="18" charset="0"/>
                                </a:rPr>
                                <m:t>𝑚</m:t>
                              </m:r>
                            </m:sup>
                            <m:e>
                              <m:sSub>
                                <m:sSubPr>
                                  <m:ctrlPr>
                                    <a:rPr lang="en-US" sz="1800" i="1">
                                      <a:latin typeface="Cambria Math" panose="02040503050406030204" pitchFamily="18" charset="0"/>
                                    </a:rPr>
                                  </m:ctrlPr>
                                </m:sSubPr>
                                <m:e>
                                  <m:r>
                                    <a:rPr lang="en-US" sz="1800" i="1">
                                      <a:latin typeface="Cambria Math" panose="02040503050406030204" pitchFamily="18" charset="0"/>
                                    </a:rPr>
                                    <m:t>𝑛</m:t>
                                  </m:r>
                                </m:e>
                                <m:sub>
                                  <m:r>
                                    <a:rPr lang="en-US" sz="1800" i="1">
                                      <a:latin typeface="Cambria Math" panose="02040503050406030204" pitchFamily="18" charset="0"/>
                                    </a:rPr>
                                    <m:t>𝑗</m:t>
                                  </m:r>
                                  <m:r>
                                    <a:rPr lang="en-US" sz="1800" b="0" i="1" smtClean="0">
                                      <a:latin typeface="Cambria Math" panose="02040503050406030204" pitchFamily="18" charset="0"/>
                                    </a:rPr>
                                    <m:t>,</m:t>
                                  </m:r>
                                  <m:r>
                                    <a:rPr lang="en-US" sz="1800" b="0" i="1" smtClean="0">
                                      <a:latin typeface="Cambria Math" panose="02040503050406030204" pitchFamily="18" charset="0"/>
                                    </a:rPr>
                                    <m:t>𝑖</m:t>
                                  </m:r>
                                </m:sub>
                              </m:sSub>
                            </m:e>
                          </m:nary>
                        </m:den>
                      </m:f>
                      <m:r>
                        <a:rPr lang="en-US" sz="1800" i="1">
                          <a:latin typeface="Cambria Math" panose="02040503050406030204" pitchFamily="18" charset="0"/>
                        </a:rPr>
                        <m:t>=</m:t>
                      </m:r>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en-US" sz="1800" i="1">
                                  <a:latin typeface="Cambria Math" panose="02040503050406030204" pitchFamily="18" charset="0"/>
                                </a:rPr>
                                <m:t>𝑛</m:t>
                              </m:r>
                            </m:e>
                            <m:sub>
                              <m:r>
                                <a:rPr lang="en-US" sz="1800" i="1">
                                  <a:latin typeface="Cambria Math" panose="02040503050406030204" pitchFamily="18" charset="0"/>
                                </a:rPr>
                                <m:t>𝑘</m:t>
                              </m:r>
                              <m:r>
                                <a:rPr lang="en-US" sz="1800" i="1">
                                  <a:latin typeface="Cambria Math" panose="02040503050406030204" pitchFamily="18" charset="0"/>
                                </a:rPr>
                                <m:t>,</m:t>
                              </m:r>
                              <m:r>
                                <a:rPr lang="en-US" sz="1800" i="1">
                                  <a:latin typeface="Cambria Math" panose="02040503050406030204" pitchFamily="18" charset="0"/>
                                </a:rPr>
                                <m:t>𝑖</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𝑛</m:t>
                              </m:r>
                            </m:e>
                            <m:sub>
                              <m:r>
                                <a:rPr lang="en-US" sz="1800" b="0" i="1" smtClean="0">
                                  <a:latin typeface="Cambria Math" panose="02040503050406030204" pitchFamily="18" charset="0"/>
                                </a:rPr>
                                <m:t>𝑡</m:t>
                              </m:r>
                              <m:r>
                                <a:rPr lang="en-US" sz="1800" i="1">
                                  <a:latin typeface="Cambria Math" panose="02040503050406030204" pitchFamily="18" charset="0"/>
                                </a:rPr>
                                <m:t>,</m:t>
                              </m:r>
                              <m:r>
                                <a:rPr lang="en-US" sz="1800" i="1">
                                  <a:latin typeface="Cambria Math" panose="02040503050406030204" pitchFamily="18" charset="0"/>
                                </a:rPr>
                                <m:t>𝑖</m:t>
                              </m:r>
                            </m:sub>
                          </m:sSub>
                        </m:den>
                      </m:f>
                    </m:oMath>
                  </m:oMathPara>
                </a14:m>
                <a:endParaRPr lang="en-US" sz="1800" dirty="0"/>
              </a:p>
              <a:p>
                <a:pPr marL="342900" lvl="1" indent="-342900">
                  <a:spcBef>
                    <a:spcPts val="1000"/>
                  </a:spcBef>
                  <a:buFont typeface="Arial" panose="020B0604020202020204" pitchFamily="34" charset="0"/>
                  <a:buChar char="•"/>
                </a:pPr>
                <a:r>
                  <a:rPr lang="en-US" sz="2000" dirty="0"/>
                  <a:t>The gamma factor (</a:t>
                </a:r>
                <a14:m>
                  <m:oMath xmlns:m="http://schemas.openxmlformats.org/officeDocument/2006/math">
                    <m:sSub>
                      <m:sSubPr>
                        <m:ctrlPr>
                          <a:rPr lang="en-US" sz="1800" i="1" smtClean="0">
                            <a:effectLst/>
                            <a:latin typeface="Cambria Math" panose="02040503050406030204" pitchFamily="18" charset="0"/>
                          </a:rPr>
                        </m:ctrlPr>
                      </m:sSubPr>
                      <m:e>
                        <m:r>
                          <a:rPr lang="en-SG" sz="2000" i="1">
                            <a:effectLst/>
                            <a:latin typeface="Cambria Math" panose="02040503050406030204" pitchFamily="18" charset="0"/>
                            <a:ea typeface="Times New Roman" panose="02020603050405020304" pitchFamily="18" charset="0"/>
                            <a:cs typeface="Times New Roman" panose="02020603050405020304" pitchFamily="18" charset="0"/>
                          </a:rPr>
                          <m:t>𝛾</m:t>
                        </m:r>
                      </m:e>
                      <m:sub>
                        <m:r>
                          <a:rPr lang="en-SG" sz="20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oMath>
                </a14:m>
                <a:r>
                  <a:rPr lang="en-US" sz="2000" dirty="0"/>
                  <a:t>) in CAFM is a weighting factor that represents the strength of a specific failure cause over all identified failure causes </a:t>
                </a:r>
              </a:p>
              <a:p>
                <a:pPr marL="0" lvl="1" indent="0">
                  <a:spcBef>
                    <a:spcPts val="1000"/>
                  </a:spcBef>
                  <a:buNone/>
                </a:pPr>
                <a14:m>
                  <m:oMathPara xmlns:m="http://schemas.openxmlformats.org/officeDocument/2006/math">
                    <m:oMathParaPr>
                      <m:jc m:val="centerGroup"/>
                    </m:oMathParaPr>
                    <m:oMath xmlns:m="http://schemas.openxmlformats.org/officeDocument/2006/math">
                      <m:sSub>
                        <m:sSubPr>
                          <m:ctrlPr>
                            <a:rPr lang="en-US" sz="1600" i="1" smtClean="0">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𝛾</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r>
                        <a:rPr lang="en-SG" sz="18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effectLst/>
                              <a:latin typeface="Cambria Math" panose="02040503050406030204" pitchFamily="18" charset="0"/>
                            </a:rPr>
                          </m:ctrlPr>
                        </m:fPr>
                        <m:num>
                          <m:sSub>
                            <m:sSubPr>
                              <m:ctrlPr>
                                <a:rPr lang="en-US" sz="16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SG"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num>
                        <m:den>
                          <m:sSub>
                            <m:sSubPr>
                              <m:ctrlPr>
                                <a:rPr lang="en-US" sz="16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sub>
                          </m:sSub>
                        </m:den>
                      </m:f>
                    </m:oMath>
                  </m:oMathPara>
                </a14:m>
                <a:endParaRPr lang="en-US" sz="2000" dirty="0"/>
              </a:p>
              <a:p>
                <a:pPr marL="342900" lvl="1" indent="-342900">
                  <a:spcBef>
                    <a:spcPts val="1000"/>
                  </a:spcBef>
                  <a:buFont typeface="Arial" panose="020B0604020202020204" pitchFamily="34" charset="0"/>
                  <a:buChar char="•"/>
                </a:pPr>
                <a:r>
                  <a:rPr lang="en-US" sz="2000" dirty="0"/>
                  <a:t>The combined or assessed alpha factor in CAFM (</a:t>
                </a:r>
                <a14:m>
                  <m:oMath xmlns:m="http://schemas.openxmlformats.org/officeDocument/2006/math">
                    <m:sSubSup>
                      <m:sSubSupPr>
                        <m:ctrlPr>
                          <a:rPr lang="en-US" sz="2000" i="1" smtClean="0">
                            <a:effectLst/>
                            <a:latin typeface="Cambria Math" panose="02040503050406030204" pitchFamily="18" charset="0"/>
                          </a:rPr>
                        </m:ctrlPr>
                      </m:sSubSupPr>
                      <m:e>
                        <m:r>
                          <a:rPr lang="en-US" sz="2000" i="1" smtClean="0">
                            <a:effectLst/>
                            <a:latin typeface="Cambria Math" panose="02040503050406030204" pitchFamily="18" charset="0"/>
                            <a:ea typeface="Cambria Math" panose="02040503050406030204" pitchFamily="18" charset="0"/>
                          </a:rPr>
                          <m:t>𝛼</m:t>
                        </m:r>
                      </m:e>
                      <m:sub>
                        <m:r>
                          <a:rPr lang="en-US" sz="2000" b="0" i="1" smtClean="0">
                            <a:effectLst/>
                            <a:latin typeface="Cambria Math" panose="02040503050406030204" pitchFamily="18" charset="0"/>
                          </a:rPr>
                          <m:t>𝑘</m:t>
                        </m:r>
                      </m:sub>
                      <m:sup>
                        <m:r>
                          <a:rPr lang="en-US" sz="2000" b="0" i="1" smtClean="0">
                            <a:effectLst/>
                            <a:latin typeface="Cambria Math" panose="02040503050406030204" pitchFamily="18" charset="0"/>
                          </a:rPr>
                          <m:t>′</m:t>
                        </m:r>
                      </m:sup>
                    </m:sSubSup>
                    <m:r>
                      <a:rPr lang="en-US" sz="2000" b="0" i="1" smtClean="0">
                        <a:effectLst/>
                        <a:latin typeface="Cambria Math" panose="02040503050406030204" pitchFamily="18" charset="0"/>
                      </a:rPr>
                      <m:t> </m:t>
                    </m:r>
                  </m:oMath>
                </a14:m>
                <a:r>
                  <a:rPr lang="en-US" sz="2000" dirty="0"/>
                  <a:t>) equals to the generic alpha factor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𝛼</m:t>
                        </m:r>
                      </m:e>
                      <m:sub>
                        <m:r>
                          <a:rPr lang="en-US" sz="2000" i="1">
                            <a:latin typeface="Cambria Math" panose="02040503050406030204" pitchFamily="18" charset="0"/>
                          </a:rPr>
                          <m:t>𝑘</m:t>
                        </m:r>
                      </m:sub>
                    </m:sSub>
                  </m:oMath>
                </a14:m>
                <a:r>
                  <a:rPr lang="en-US" sz="2000" dirty="0"/>
                  <a:t>) in AFM </a:t>
                </a:r>
              </a:p>
              <a:p>
                <a:pPr marL="457200" lvl="1" indent="0">
                  <a:buNone/>
                </a:pPr>
                <a14:m>
                  <m:oMathPara xmlns:m="http://schemas.openxmlformats.org/officeDocument/2006/math">
                    <m:oMathParaPr>
                      <m:jc m:val="centerGroup"/>
                    </m:oMathParaPr>
                    <m:oMath xmlns:m="http://schemas.openxmlformats.org/officeDocument/2006/math">
                      <m:sSubSup>
                        <m:sSubSupPr>
                          <m:ctrlPr>
                            <a:rPr lang="en-US" sz="1400" i="1" smtClean="0">
                              <a:effectLst/>
                              <a:latin typeface="Cambria Math" panose="02040503050406030204" pitchFamily="18" charset="0"/>
                            </a:rPr>
                          </m:ctrlPr>
                        </m:sSubSupPr>
                        <m:e>
                          <m:r>
                            <a:rPr lang="en-US" sz="1400" i="1" smtClean="0">
                              <a:effectLst/>
                              <a:latin typeface="Cambria Math" panose="02040503050406030204" pitchFamily="18" charset="0"/>
                              <a:ea typeface="Cambria Math" panose="02040503050406030204" pitchFamily="18" charset="0"/>
                            </a:rPr>
                            <m:t>𝛼</m:t>
                          </m:r>
                        </m:e>
                        <m:sub>
                          <m:r>
                            <a:rPr lang="en-US" sz="1400" b="0" i="1" smtClean="0">
                              <a:effectLst/>
                              <a:latin typeface="Cambria Math" panose="02040503050406030204" pitchFamily="18" charset="0"/>
                            </a:rPr>
                            <m:t>𝑘</m:t>
                          </m:r>
                        </m:sub>
                        <m:sup>
                          <m:r>
                            <a:rPr lang="en-US" sz="1400" b="0" i="1" smtClean="0">
                              <a:effectLst/>
                              <a:latin typeface="Cambria Math" panose="02040503050406030204" pitchFamily="18" charset="0"/>
                            </a:rPr>
                            <m:t>′</m:t>
                          </m:r>
                        </m:sup>
                      </m:sSubSup>
                      <m:r>
                        <a:rPr lang="en-US" sz="1800">
                          <a:effectLst/>
                          <a:latin typeface="Cambria Math" panose="02040503050406030204" pitchFamily="18" charset="0"/>
                          <a:ea typeface="Times New Roman" panose="02020603050405020304" pitchFamily="18" charset="0"/>
                          <a:cs typeface="Times New Roman" panose="02020603050405020304" pitchFamily="18" charset="0"/>
                        </a:rPr>
                        <m:t>=</m:t>
                      </m:r>
                      <m:nary>
                        <m:naryPr>
                          <m:chr m:val="∑"/>
                          <m:supHide m:val="on"/>
                          <m:ctrlPr>
                            <a:rPr lang="en-US" sz="1400" i="1">
                              <a:effectLst/>
                              <a:latin typeface="Cambria Math" panose="02040503050406030204" pitchFamily="18" charset="0"/>
                            </a:rPr>
                          </m:ctrlPr>
                        </m:naryPr>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𝑟</m:t>
                          </m:r>
                        </m:sub>
                        <m:sup/>
                        <m:e>
                          <m:sSub>
                            <m:sSubPr>
                              <m:ctrlPr>
                                <a:rPr lang="en-US" sz="1400" i="1">
                                  <a:effectLst/>
                                  <a:latin typeface="Cambria Math" panose="020405030504060302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𝛾</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sSub>
                            <m:sSubPr>
                              <m:ctrlPr>
                                <a:rPr lang="en-US" sz="1400" i="1">
                                  <a:latin typeface="Cambria Math" panose="02040503050406030204" pitchFamily="18" charset="0"/>
                                </a:rPr>
                              </m:ctrlPr>
                            </m:sSubPr>
                            <m:e>
                              <m:r>
                                <a:rPr lang="en-US" sz="1400" i="1">
                                  <a:latin typeface="Cambria Math" panose="02040503050406030204" pitchFamily="18" charset="0"/>
                                </a:rPr>
                                <m:t>𝛼</m:t>
                              </m:r>
                            </m:e>
                            <m:sub>
                              <m:r>
                                <a:rPr lang="en-US" sz="1400" i="1">
                                  <a:latin typeface="Cambria Math" panose="02040503050406030204" pitchFamily="18" charset="0"/>
                                </a:rPr>
                                <m:t>𝑘</m:t>
                              </m:r>
                              <m:r>
                                <a:rPr lang="en-US" sz="1400" i="1">
                                  <a:latin typeface="Cambria Math" panose="02040503050406030204" pitchFamily="18" charset="0"/>
                                </a:rPr>
                                <m:t>,</m:t>
                              </m:r>
                              <m:r>
                                <a:rPr lang="en-US" sz="1400" i="1">
                                  <a:latin typeface="Cambria Math" panose="02040503050406030204" pitchFamily="18" charset="0"/>
                                </a:rPr>
                                <m:t>𝑖</m:t>
                              </m:r>
                            </m:sub>
                          </m:sSub>
                        </m:e>
                      </m:nary>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nary>
                        <m:naryPr>
                          <m:chr m:val="∑"/>
                          <m:supHide m:val="on"/>
                          <m:ctrlPr>
                            <a:rPr lang="en-US" sz="1400" i="1">
                              <a:effectLst/>
                              <a:latin typeface="Cambria Math" panose="02040503050406030204" pitchFamily="18" charset="0"/>
                            </a:rPr>
                          </m:ctrlPr>
                        </m:naryPr>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𝑟</m:t>
                          </m:r>
                        </m:sub>
                        <m:sup/>
                        <m:e>
                          <m:f>
                            <m:fPr>
                              <m:ctrlPr>
                                <a:rPr lang="en-US" sz="1400" i="1">
                                  <a:effectLst/>
                                  <a:latin typeface="Cambria Math" panose="02040503050406030204" pitchFamily="18" charset="0"/>
                                </a:rPr>
                              </m:ctrlPr>
                            </m:fPr>
                            <m:num>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SG"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num>
                            <m:den>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sub>
                              </m:sSub>
                            </m:den>
                          </m:f>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effectLst/>
                                  <a:latin typeface="Cambria Math" panose="02040503050406030204" pitchFamily="18" charset="0"/>
                                </a:rPr>
                              </m:ctrlPr>
                            </m:fPr>
                            <m:num>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𝑘</m:t>
                                  </m:r>
                                  <m:r>
                                    <a:rPr lang="en-SG"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num>
                            <m:den>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SG"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den>
                          </m:f>
                        </m:e>
                      </m:nary>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nary>
                        <m:naryPr>
                          <m:chr m:val="∑"/>
                          <m:supHide m:val="on"/>
                          <m:ctrlPr>
                            <a:rPr lang="en-US" sz="1400" i="1">
                              <a:effectLst/>
                              <a:latin typeface="Cambria Math" panose="02040503050406030204" pitchFamily="18" charset="0"/>
                            </a:rPr>
                          </m:ctrlPr>
                        </m:naryPr>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𝑟</m:t>
                          </m:r>
                        </m:sub>
                        <m:sup/>
                        <m:e>
                          <m:f>
                            <m:fPr>
                              <m:ctrlPr>
                                <a:rPr lang="en-US" sz="1400" i="1">
                                  <a:effectLst/>
                                  <a:latin typeface="Cambria Math" panose="02040503050406030204" pitchFamily="18" charset="0"/>
                                </a:rPr>
                              </m:ctrlPr>
                            </m:fPr>
                            <m:num>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𝑘</m:t>
                                  </m:r>
                                  <m:r>
                                    <a:rPr lang="en-SG"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num>
                            <m:den>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sub>
                              </m:sSub>
                            </m:den>
                          </m:f>
                        </m:e>
                      </m:nary>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400" i="1">
                              <a:effectLst/>
                              <a:latin typeface="Cambria Math" panose="02040503050406030204" pitchFamily="18" charset="0"/>
                            </a:rPr>
                          </m:ctrlPr>
                        </m:fPr>
                        <m:num>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num>
                        <m:den>
                          <m:sSub>
                            <m:sSubPr>
                              <m:ctrlPr>
                                <a:rPr lang="en-US" sz="1400" i="1">
                                  <a:effectLst/>
                                  <a:latin typeface="Cambria Math" panose="02040503050406030204" pitchFamily="18" charset="0"/>
                                </a:rPr>
                              </m:ctrlPr>
                            </m:sSubPr>
                            <m:e>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𝑛</m:t>
                              </m:r>
                            </m:e>
                            <m:sub>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𝑡</m:t>
                              </m:r>
                            </m:sub>
                          </m:sSub>
                        </m:den>
                      </m:f>
                      <m:r>
                        <a:rPr lang="en-SG"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400" i="1">
                              <a:latin typeface="Cambria Math" panose="02040503050406030204" pitchFamily="18" charset="0"/>
                            </a:rPr>
                          </m:ctrlPr>
                        </m:sSubPr>
                        <m:e>
                          <m:r>
                            <a:rPr lang="en-US" sz="1400" i="1">
                              <a:latin typeface="Cambria Math" panose="02040503050406030204" pitchFamily="18" charset="0"/>
                            </a:rPr>
                            <m:t>𝛼</m:t>
                          </m:r>
                        </m:e>
                        <m:sub>
                          <m:r>
                            <a:rPr lang="en-US" sz="1400" i="1">
                              <a:latin typeface="Cambria Math" panose="02040503050406030204" pitchFamily="18" charset="0"/>
                            </a:rPr>
                            <m:t>𝑘</m:t>
                          </m:r>
                        </m:sub>
                      </m:sSub>
                    </m:oMath>
                  </m:oMathPara>
                </a14:m>
                <a:endParaRPr lang="en-US" sz="1800" dirty="0"/>
              </a:p>
              <a:p>
                <a:pPr marL="457200" lvl="1" indent="0">
                  <a:buNone/>
                </a:pPr>
                <a:endParaRPr lang="en-US" sz="1800" dirty="0"/>
              </a:p>
            </p:txBody>
          </p:sp>
        </mc:Choice>
        <mc:Fallback xmlns="">
          <p:sp>
            <p:nvSpPr>
              <p:cNvPr id="3" name="Content Placeholder 2">
                <a:extLst>
                  <a:ext uri="{FF2B5EF4-FFF2-40B4-BE49-F238E27FC236}">
                    <a16:creationId xmlns:a16="http://schemas.microsoft.com/office/drawing/2014/main" id="{77298CD0-6200-2135-F95D-63EAD334117D}"/>
                  </a:ext>
                </a:extLst>
              </p:cNvPr>
              <p:cNvSpPr>
                <a:spLocks noGrp="1" noRot="1" noChangeAspect="1" noMove="1" noResize="1" noEditPoints="1" noAdjustHandles="1" noChangeArrowheads="1" noChangeShapeType="1" noTextEdit="1"/>
              </p:cNvSpPr>
              <p:nvPr>
                <p:ph idx="1"/>
              </p:nvPr>
            </p:nvSpPr>
            <p:spPr>
              <a:xfrm>
                <a:off x="938150" y="1415845"/>
                <a:ext cx="10415649" cy="4675394"/>
              </a:xfrm>
              <a:blipFill>
                <a:blip r:embed="rId3"/>
                <a:stretch>
                  <a:fillRect l="-1405" t="-2216" r="-468" b="-821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7E3CBF0-12BE-1FEB-BBD1-0BB401F58A42}"/>
              </a:ext>
            </a:extLst>
          </p:cNvPr>
          <p:cNvSpPr>
            <a:spLocks noGrp="1"/>
          </p:cNvSpPr>
          <p:nvPr>
            <p:ph type="sldNum" sz="quarter" idx="12"/>
          </p:nvPr>
        </p:nvSpPr>
        <p:spPr/>
        <p:txBody>
          <a:bodyPr/>
          <a:lstStyle/>
          <a:p>
            <a:fld id="{82B577FA-F7D9-2C48-919F-F962E3BF952F}" type="slidenum">
              <a:rPr lang="en-US" smtClean="0"/>
              <a:t>8</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7F2F7F0-7435-F196-CBAC-9041190BEE1B}"/>
                  </a:ext>
                </a:extLst>
              </p:cNvPr>
              <p:cNvSpPr txBox="1"/>
              <p:nvPr/>
            </p:nvSpPr>
            <p:spPr>
              <a:xfrm>
                <a:off x="431783" y="5629574"/>
                <a:ext cx="11428381" cy="923330"/>
              </a:xfrm>
              <a:prstGeom prst="rect">
                <a:avLst/>
              </a:prstGeom>
              <a:noFill/>
            </p:spPr>
            <p:txBody>
              <a:bodyPr wrap="square">
                <a:spAutoFit/>
              </a:bodyPr>
              <a:lstStyle/>
              <a:p>
                <a:pPr marL="341312" lvl="1"/>
                <a:r>
                  <a:rPr lang="en-US" sz="1800" i="1" dirty="0" err="1">
                    <a:solidFill>
                      <a:schemeClr val="accent5">
                        <a:lumMod val="75000"/>
                      </a:schemeClr>
                    </a:solidFill>
                  </a:rPr>
                  <a:t>i</a:t>
                </a:r>
                <a:r>
                  <a:rPr lang="en-US" sz="1800" i="1" dirty="0">
                    <a:solidFill>
                      <a:schemeClr val="accent5">
                        <a:lumMod val="75000"/>
                      </a:schemeClr>
                    </a:solidFill>
                  </a:rPr>
                  <a:t> </a:t>
                </a:r>
                <a:r>
                  <a:rPr lang="en-US" sz="1800" dirty="0">
                    <a:solidFill>
                      <a:schemeClr val="accent5">
                        <a:lumMod val="75000"/>
                      </a:schemeClr>
                    </a:solidFill>
                  </a:rPr>
                  <a:t>= the </a:t>
                </a:r>
                <a:r>
                  <a:rPr lang="en-US" sz="1800" i="1" dirty="0" err="1">
                    <a:solidFill>
                      <a:schemeClr val="accent5">
                        <a:lumMod val="75000"/>
                      </a:schemeClr>
                    </a:solidFill>
                  </a:rPr>
                  <a:t>i</a:t>
                </a:r>
                <a:r>
                  <a:rPr lang="en-US" sz="1800" baseline="30000" dirty="0" err="1">
                    <a:solidFill>
                      <a:schemeClr val="accent5">
                        <a:lumMod val="75000"/>
                      </a:schemeClr>
                    </a:solidFill>
                  </a:rPr>
                  <a:t>th</a:t>
                </a:r>
                <a:r>
                  <a:rPr lang="en-US" sz="1800" dirty="0">
                    <a:solidFill>
                      <a:schemeClr val="accent5">
                        <a:lumMod val="75000"/>
                      </a:schemeClr>
                    </a:solidFill>
                  </a:rPr>
                  <a:t> failure cause, </a:t>
                </a:r>
                <a14:m>
                  <m:oMath xmlns:m="http://schemas.openxmlformats.org/officeDocument/2006/math">
                    <m:r>
                      <a:rPr lang="en-US" sz="1800" i="1" smtClean="0">
                        <a:solidFill>
                          <a:schemeClr val="accent5">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1800">
                        <a:solidFill>
                          <a:schemeClr val="accent5">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chemeClr val="accent5">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𝑟</m:t>
                    </m:r>
                  </m:oMath>
                </a14:m>
                <a:r>
                  <a:rPr lang="en-US" sz="1800" dirty="0">
                    <a:solidFill>
                      <a:schemeClr val="accent5">
                        <a:lumMod val="75000"/>
                      </a:schemeClr>
                    </a:solidFill>
                  </a:rPr>
                  <a:t> with </a:t>
                </a:r>
                <a:r>
                  <a:rPr lang="en-US" sz="1800" i="1" dirty="0">
                    <a:solidFill>
                      <a:schemeClr val="accent5">
                        <a:lumMod val="75000"/>
                      </a:schemeClr>
                    </a:solidFill>
                  </a:rPr>
                  <a:t>r </a:t>
                </a:r>
                <a:r>
                  <a:rPr lang="en-US" sz="1800" dirty="0">
                    <a:solidFill>
                      <a:schemeClr val="accent5">
                        <a:lumMod val="75000"/>
                      </a:schemeClr>
                    </a:solidFill>
                  </a:rPr>
                  <a:t>different failure causes</a:t>
                </a:r>
              </a:p>
              <a:p>
                <a:pPr marL="341312" lvl="1" indent="0">
                  <a:buNone/>
                </a:pPr>
                <a:r>
                  <a:rPr lang="en-US" sz="1800" i="1" dirty="0" err="1">
                    <a:solidFill>
                      <a:schemeClr val="accent5">
                        <a:lumMod val="75000"/>
                      </a:schemeClr>
                    </a:solidFill>
                  </a:rPr>
                  <a:t>n</a:t>
                </a:r>
                <a:r>
                  <a:rPr lang="en-US" sz="1800" i="1" baseline="-25000" dirty="0" err="1">
                    <a:solidFill>
                      <a:schemeClr val="accent5">
                        <a:lumMod val="75000"/>
                      </a:schemeClr>
                    </a:solidFill>
                  </a:rPr>
                  <a:t>k,i</a:t>
                </a:r>
                <a:r>
                  <a:rPr lang="en-US" sz="1800" i="1" dirty="0">
                    <a:solidFill>
                      <a:schemeClr val="accent5">
                        <a:lumMod val="75000"/>
                      </a:schemeClr>
                    </a:solidFill>
                  </a:rPr>
                  <a:t> </a:t>
                </a:r>
                <a:r>
                  <a:rPr lang="en-US" sz="1800" dirty="0">
                    <a:solidFill>
                      <a:schemeClr val="accent5">
                        <a:lumMod val="75000"/>
                      </a:schemeClr>
                    </a:solidFill>
                  </a:rPr>
                  <a:t>= the # of failure events, which resulted in </a:t>
                </a:r>
                <a:r>
                  <a:rPr lang="en-US" sz="1800" i="1" dirty="0">
                    <a:solidFill>
                      <a:schemeClr val="accent5">
                        <a:lumMod val="75000"/>
                      </a:schemeClr>
                    </a:solidFill>
                  </a:rPr>
                  <a:t>k</a:t>
                </a:r>
                <a:r>
                  <a:rPr lang="en-US" sz="1800" dirty="0">
                    <a:solidFill>
                      <a:schemeClr val="accent5">
                        <a:lumMod val="75000"/>
                      </a:schemeClr>
                    </a:solidFill>
                  </a:rPr>
                  <a:t> components failing within a CCCG of size </a:t>
                </a:r>
                <a:r>
                  <a:rPr lang="en-US" sz="1800" i="1" dirty="0">
                    <a:solidFill>
                      <a:schemeClr val="accent5">
                        <a:lumMod val="75000"/>
                      </a:schemeClr>
                    </a:solidFill>
                  </a:rPr>
                  <a:t>m</a:t>
                </a:r>
                <a:r>
                  <a:rPr lang="en-US" sz="1800" dirty="0">
                    <a:solidFill>
                      <a:schemeClr val="accent5">
                        <a:lumMod val="75000"/>
                      </a:schemeClr>
                    </a:solidFill>
                  </a:rPr>
                  <a:t> due the </a:t>
                </a:r>
                <a:r>
                  <a:rPr lang="en-US" sz="1800" i="1" dirty="0" err="1">
                    <a:solidFill>
                      <a:schemeClr val="accent5">
                        <a:lumMod val="75000"/>
                      </a:schemeClr>
                    </a:solidFill>
                  </a:rPr>
                  <a:t>i</a:t>
                </a:r>
                <a:r>
                  <a:rPr lang="en-US" sz="1800" baseline="30000" dirty="0" err="1">
                    <a:solidFill>
                      <a:schemeClr val="accent5">
                        <a:lumMod val="75000"/>
                      </a:schemeClr>
                    </a:solidFill>
                  </a:rPr>
                  <a:t>th</a:t>
                </a:r>
                <a:r>
                  <a:rPr lang="en-US" sz="1800" dirty="0">
                    <a:solidFill>
                      <a:schemeClr val="accent5">
                        <a:lumMod val="75000"/>
                      </a:schemeClr>
                    </a:solidFill>
                  </a:rPr>
                  <a:t> failure cause</a:t>
                </a:r>
              </a:p>
              <a:p>
                <a:pPr marL="341312" lvl="1"/>
                <a:r>
                  <a:rPr lang="en-US" sz="1800" i="1" dirty="0" err="1">
                    <a:solidFill>
                      <a:schemeClr val="accent5">
                        <a:lumMod val="75000"/>
                      </a:schemeClr>
                    </a:solidFill>
                  </a:rPr>
                  <a:t>n</a:t>
                </a:r>
                <a:r>
                  <a:rPr lang="en-US" sz="1800" i="1" baseline="-25000" dirty="0" err="1">
                    <a:solidFill>
                      <a:schemeClr val="accent5">
                        <a:lumMod val="75000"/>
                      </a:schemeClr>
                    </a:solidFill>
                  </a:rPr>
                  <a:t>t,i</a:t>
                </a:r>
                <a:r>
                  <a:rPr lang="en-US" sz="1800" dirty="0">
                    <a:solidFill>
                      <a:schemeClr val="accent5">
                        <a:lumMod val="75000"/>
                      </a:schemeClr>
                    </a:solidFill>
                  </a:rPr>
                  <a:t> = the total # of failure events due the </a:t>
                </a:r>
                <a:r>
                  <a:rPr lang="en-US" sz="1800" i="1" dirty="0" err="1">
                    <a:solidFill>
                      <a:schemeClr val="accent5">
                        <a:lumMod val="75000"/>
                      </a:schemeClr>
                    </a:solidFill>
                  </a:rPr>
                  <a:t>i</a:t>
                </a:r>
                <a:r>
                  <a:rPr lang="en-US" sz="1800" baseline="30000" dirty="0" err="1">
                    <a:solidFill>
                      <a:schemeClr val="accent5">
                        <a:lumMod val="75000"/>
                      </a:schemeClr>
                    </a:solidFill>
                  </a:rPr>
                  <a:t>th</a:t>
                </a:r>
                <a:r>
                  <a:rPr lang="en-US" sz="1800" dirty="0">
                    <a:solidFill>
                      <a:schemeClr val="accent5">
                        <a:lumMod val="75000"/>
                      </a:schemeClr>
                    </a:solidFill>
                  </a:rPr>
                  <a:t> failure cause</a:t>
                </a:r>
                <a:endParaRPr lang="en-US" sz="180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5" name="TextBox 4">
                <a:extLst>
                  <a:ext uri="{FF2B5EF4-FFF2-40B4-BE49-F238E27FC236}">
                    <a16:creationId xmlns:a16="http://schemas.microsoft.com/office/drawing/2014/main" id="{A7F2F7F0-7435-F196-CBAC-9041190BEE1B}"/>
                  </a:ext>
                </a:extLst>
              </p:cNvPr>
              <p:cNvSpPr txBox="1">
                <a:spLocks noRot="1" noChangeAspect="1" noMove="1" noResize="1" noEditPoints="1" noAdjustHandles="1" noChangeArrowheads="1" noChangeShapeType="1" noTextEdit="1"/>
              </p:cNvSpPr>
              <p:nvPr/>
            </p:nvSpPr>
            <p:spPr>
              <a:xfrm>
                <a:off x="431783" y="5629574"/>
                <a:ext cx="11428381" cy="923330"/>
              </a:xfrm>
              <a:prstGeom prst="rect">
                <a:avLst/>
              </a:prstGeom>
              <a:blipFill>
                <a:blip r:embed="rId4"/>
                <a:stretch>
                  <a:fillRect t="-3289" b="-9868"/>
                </a:stretch>
              </a:blipFill>
            </p:spPr>
            <p:txBody>
              <a:bodyPr/>
              <a:lstStyle/>
              <a:p>
                <a:r>
                  <a:rPr lang="en-US">
                    <a:noFill/>
                  </a:rPr>
                  <a:t> </a:t>
                </a:r>
              </a:p>
            </p:txBody>
          </p:sp>
        </mc:Fallback>
      </mc:AlternateContent>
    </p:spTree>
    <p:extLst>
      <p:ext uri="{BB962C8B-B14F-4D97-AF65-F5344CB8AC3E}">
        <p14:creationId xmlns:p14="http://schemas.microsoft.com/office/powerpoint/2010/main" val="4265264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564DA-6C19-B370-A58E-320F25B39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A74997-95D6-573B-4B47-CA31645AE3BD}"/>
              </a:ext>
            </a:extLst>
          </p:cNvPr>
          <p:cNvSpPr>
            <a:spLocks noGrp="1"/>
          </p:cNvSpPr>
          <p:nvPr>
            <p:ph type="title"/>
          </p:nvPr>
        </p:nvSpPr>
        <p:spPr/>
        <p:txBody>
          <a:bodyPr/>
          <a:lstStyle/>
          <a:p>
            <a:r>
              <a:rPr lang="en-US" dirty="0"/>
              <a:t>II. From AFM to CAFM (cont.)</a:t>
            </a:r>
          </a:p>
        </p:txBody>
      </p:sp>
      <p:sp>
        <p:nvSpPr>
          <p:cNvPr id="3" name="Content Placeholder 2">
            <a:extLst>
              <a:ext uri="{FF2B5EF4-FFF2-40B4-BE49-F238E27FC236}">
                <a16:creationId xmlns:a16="http://schemas.microsoft.com/office/drawing/2014/main" id="{AE0E5D02-EDBD-A9D7-A15C-23C6922A2956}"/>
              </a:ext>
            </a:extLst>
          </p:cNvPr>
          <p:cNvSpPr>
            <a:spLocks noGrp="1"/>
          </p:cNvSpPr>
          <p:nvPr>
            <p:ph idx="1"/>
          </p:nvPr>
        </p:nvSpPr>
        <p:spPr>
          <a:xfrm>
            <a:off x="938150" y="1415845"/>
            <a:ext cx="10415649" cy="4675394"/>
          </a:xfrm>
        </p:spPr>
        <p:txBody>
          <a:bodyPr/>
          <a:lstStyle/>
          <a:p>
            <a:r>
              <a:rPr lang="en-US" sz="2000" dirty="0"/>
              <a:t>The causal alpha factor parameter estimation in general follows the same classical alpha factor estimation process presented in NUREG/CR-5485 and NUREG/CR-6268</a:t>
            </a:r>
          </a:p>
          <a:p>
            <a:pPr lvl="1"/>
            <a:r>
              <a:rPr lang="en-US" sz="2000" dirty="0"/>
              <a:t>CCF event impact vector</a:t>
            </a:r>
          </a:p>
          <a:p>
            <a:pPr lvl="1"/>
            <a:r>
              <a:rPr lang="en-US" sz="2000" dirty="0"/>
              <a:t>Mapping methodology</a:t>
            </a:r>
          </a:p>
          <a:p>
            <a:pPr lvl="1"/>
            <a:r>
              <a:rPr lang="en-US" sz="2000" dirty="0"/>
              <a:t>The NRC Reliability and Availability Data System (RADS) web application</a:t>
            </a:r>
          </a:p>
          <a:p>
            <a:r>
              <a:rPr lang="en-US" sz="2000" dirty="0"/>
              <a:t>An additional normalization process was introduced to ensure the consistency between AFM and CAFM estimates</a:t>
            </a:r>
          </a:p>
          <a:p>
            <a:r>
              <a:rPr lang="en-US" sz="2000" dirty="0"/>
              <a:t>A comparison of the 2015 generic and causal CCF </a:t>
            </a:r>
            <a:r>
              <a:rPr lang="en-US" sz="2000" b="1" dirty="0"/>
              <a:t>priors</a:t>
            </a:r>
            <a:r>
              <a:rPr lang="en-US" sz="2000" dirty="0"/>
              <a:t> on the mean values of the common-cause alpha factors (e.g., α2 in the CCCG size of two; α2 and α3 in the CCCG size of three) shows that</a:t>
            </a:r>
          </a:p>
          <a:p>
            <a:pPr lvl="1"/>
            <a:r>
              <a:rPr lang="en-US" sz="2000" dirty="0"/>
              <a:t>The </a:t>
            </a:r>
            <a:r>
              <a:rPr lang="en-US" sz="2000" dirty="0">
                <a:solidFill>
                  <a:srgbClr val="00B050"/>
                </a:solidFill>
              </a:rPr>
              <a:t>Component, Human, </a:t>
            </a:r>
            <a:r>
              <a:rPr lang="en-US" sz="2000" dirty="0"/>
              <a:t>and</a:t>
            </a:r>
            <a:r>
              <a:rPr lang="en-US" sz="2000" dirty="0">
                <a:solidFill>
                  <a:srgbClr val="00B050"/>
                </a:solidFill>
              </a:rPr>
              <a:t> “Other” </a:t>
            </a:r>
            <a:r>
              <a:rPr lang="en-US" sz="2000" dirty="0"/>
              <a:t>causal priors are about </a:t>
            </a:r>
            <a:r>
              <a:rPr lang="en-US" sz="2000" dirty="0">
                <a:solidFill>
                  <a:srgbClr val="00B050"/>
                </a:solidFill>
              </a:rPr>
              <a:t>25%–80% lower </a:t>
            </a:r>
            <a:r>
              <a:rPr lang="en-US" sz="2000" dirty="0"/>
              <a:t>than the Generic priors</a:t>
            </a:r>
          </a:p>
          <a:p>
            <a:pPr lvl="1"/>
            <a:r>
              <a:rPr lang="en-US" sz="2000" dirty="0"/>
              <a:t>The </a:t>
            </a:r>
            <a:r>
              <a:rPr lang="en-US" sz="2000" dirty="0">
                <a:solidFill>
                  <a:srgbClr val="FF0000"/>
                </a:solidFill>
              </a:rPr>
              <a:t>Design</a:t>
            </a:r>
            <a:r>
              <a:rPr lang="en-US" sz="2000" dirty="0"/>
              <a:t> and </a:t>
            </a:r>
            <a:r>
              <a:rPr lang="en-US" sz="2000" dirty="0">
                <a:solidFill>
                  <a:srgbClr val="FF0000"/>
                </a:solidFill>
              </a:rPr>
              <a:t>Environment </a:t>
            </a:r>
            <a:r>
              <a:rPr lang="en-US" sz="2000" dirty="0"/>
              <a:t>causal priors are about </a:t>
            </a:r>
            <a:r>
              <a:rPr lang="en-US" sz="2000" dirty="0">
                <a:solidFill>
                  <a:srgbClr val="FF0000"/>
                </a:solidFill>
              </a:rPr>
              <a:t>40%–300% higher </a:t>
            </a:r>
            <a:r>
              <a:rPr lang="en-US" sz="2000" dirty="0"/>
              <a:t>than the Generic priors</a:t>
            </a:r>
          </a:p>
        </p:txBody>
      </p:sp>
      <p:sp>
        <p:nvSpPr>
          <p:cNvPr id="4" name="Slide Number Placeholder 3">
            <a:extLst>
              <a:ext uri="{FF2B5EF4-FFF2-40B4-BE49-F238E27FC236}">
                <a16:creationId xmlns:a16="http://schemas.microsoft.com/office/drawing/2014/main" id="{F57B0B4B-70AD-BC9D-B19F-ED4061856CE2}"/>
              </a:ext>
            </a:extLst>
          </p:cNvPr>
          <p:cNvSpPr>
            <a:spLocks noGrp="1"/>
          </p:cNvSpPr>
          <p:nvPr>
            <p:ph type="sldNum" sz="quarter" idx="12"/>
          </p:nvPr>
        </p:nvSpPr>
        <p:spPr/>
        <p:txBody>
          <a:bodyPr/>
          <a:lstStyle/>
          <a:p>
            <a:fld id="{82B577FA-F7D9-2C48-919F-F962E3BF952F}" type="slidenum">
              <a:rPr lang="en-US" smtClean="0"/>
              <a:t>9</a:t>
            </a:fld>
            <a:endParaRPr lang="en-US" dirty="0"/>
          </a:p>
        </p:txBody>
      </p:sp>
    </p:spTree>
    <p:extLst>
      <p:ext uri="{BB962C8B-B14F-4D97-AF65-F5344CB8AC3E}">
        <p14:creationId xmlns:p14="http://schemas.microsoft.com/office/powerpoint/2010/main" val="2874590765"/>
      </p:ext>
    </p:extLst>
  </p:cSld>
  <p:clrMapOvr>
    <a:masterClrMapping/>
  </p:clrMapOvr>
</p:sld>
</file>

<file path=ppt/theme/theme1.xml><?xml version="1.0" encoding="utf-8"?>
<a:theme xmlns:a="http://schemas.openxmlformats.org/drawingml/2006/main" name="INL 2020">
  <a:themeElements>
    <a:clrScheme name="INL 2020">
      <a:dk1>
        <a:srgbClr val="000000"/>
      </a:dk1>
      <a:lt1>
        <a:srgbClr val="FFFFFF"/>
      </a:lt1>
      <a:dk2>
        <a:srgbClr val="06509D"/>
      </a:dk2>
      <a:lt2>
        <a:srgbClr val="2CA8E1"/>
      </a:lt2>
      <a:accent1>
        <a:srgbClr val="8EC423"/>
      </a:accent1>
      <a:accent2>
        <a:srgbClr val="2CA8E1"/>
      </a:accent2>
      <a:accent3>
        <a:srgbClr val="832369"/>
      </a:accent3>
      <a:accent4>
        <a:srgbClr val="CF1D4C"/>
      </a:accent4>
      <a:accent5>
        <a:srgbClr val="F78E20"/>
      </a:accent5>
      <a:accent6>
        <a:srgbClr val="59595C"/>
      </a:accent6>
      <a:hlink>
        <a:srgbClr val="7F7F7F"/>
      </a:hlink>
      <a:folHlink>
        <a:srgbClr val="954F72"/>
      </a:folHlink>
    </a:clrScheme>
    <a:fontScheme name="Arial">
      <a:majorFont>
        <a:latin typeface="MyriadPro" panose="020B0503030403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MyriadPro" panose="020B0503030403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L_2022_3pic_wide" id="{72135AAE-4D4B-2F41-BD20-3E35799978D2}" vid="{C2603792-F730-D34F-A14E-8138369D4C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3797F432E2A042A124C0139981475A" ma:contentTypeVersion="14" ma:contentTypeDescription="Create a new document." ma:contentTypeScope="" ma:versionID="f98a91b6c1e71bbba55439f0a80a0573">
  <xsd:schema xmlns:xsd="http://www.w3.org/2001/XMLSchema" xmlns:xs="http://www.w3.org/2001/XMLSchema" xmlns:p="http://schemas.microsoft.com/office/2006/metadata/properties" xmlns:ns2="2391d807-f94f-4c4f-bb14-493106c624c2" xmlns:ns3="42ea9b75-b306-4826-8769-4c6ad6718b67" targetNamespace="http://schemas.microsoft.com/office/2006/metadata/properties" ma:root="true" ma:fieldsID="e10204a60157ce1d68d66ae7a68b8f6a" ns2:_="" ns3:_="">
    <xsd:import namespace="2391d807-f94f-4c4f-bb14-493106c624c2"/>
    <xsd:import namespace="42ea9b75-b306-4826-8769-4c6ad6718b67"/>
    <xsd:element name="properties">
      <xsd:complexType>
        <xsd:sequence>
          <xsd:element name="documentManagement">
            <xsd:complexType>
              <xsd:all>
                <xsd:element ref="ns2:SharedWithUsers" minOccurs="0"/>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91d807-f94f-4c4f-bb14-493106c624c2" elementFormDefault="qualified">
    <xsd:import namespace="http://schemas.microsoft.com/office/2006/documentManagement/types"/>
    <xsd:import namespace="http://schemas.microsoft.com/office/infopath/2007/PartnerControls"/>
    <xsd:element name="SharedWithUsers" ma:index="8" nillable="true" ma:displayName="Shared With" ma:list="UserInfo" ma:SearchPeopleOnly="fals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10" nillable="true" ma:taxonomy="true" ma:internalName="lcf76f155ced4ddcb4097134ff3c332f" ma:taxonomyFieldName="MediaServiceImageTags" ma:displayName="Image Tags" ma:readOnly="false" ma:fieldId="{5cf76f15-5ced-4ddc-b409-7134ff3c332f}" ma:taxonomyMulti="true" ma:sspId="0b78db39-37aa-4e28-bb7e-9642684d42d7"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ea9b75-b306-4826-8769-4c6ad6718b67"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2721504a-65bf-41e8-8385-5761431a3c1d}" ma:internalName="TaxCatchAll" ma:showField="CatchAllData" ma:web="42ea9b75-b306-4826-8769-4c6ad6718b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391d807-f94f-4c4f-bb14-493106c624c2">
      <UserInfo>
        <DisplayName/>
        <AccountId xsi:nil="true"/>
        <AccountType/>
      </UserInfo>
    </SharedWithUsers>
    <TaxCatchAll xmlns="42ea9b75-b306-4826-8769-4c6ad6718b67" xsi:nil="true"/>
    <lcf76f155ced4ddcb4097134ff3c332f xmlns="2391d807-f94f-4c4f-bb14-493106c624c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3B4584-37B4-4E20-B197-0778F749C4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91d807-f94f-4c4f-bb14-493106c624c2"/>
    <ds:schemaRef ds:uri="42ea9b75-b306-4826-8769-4c6ad6718b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396BB3-EBBF-4EEE-9148-7E864CD1ED68}">
  <ds:schemaRefs>
    <ds:schemaRef ds:uri="http://schemas.microsoft.com/office/2006/metadata/properties"/>
    <ds:schemaRef ds:uri="http://schemas.microsoft.com/office/infopath/2007/PartnerControls"/>
    <ds:schemaRef ds:uri="2391d807-f94f-4c4f-bb14-493106c624c2"/>
    <ds:schemaRef ds:uri="42ea9b75-b306-4826-8769-4c6ad6718b67"/>
  </ds:schemaRefs>
</ds:datastoreItem>
</file>

<file path=customXml/itemProps3.xml><?xml version="1.0" encoding="utf-8"?>
<ds:datastoreItem xmlns:ds="http://schemas.openxmlformats.org/officeDocument/2006/customXml" ds:itemID="{5ECFDB6C-D38F-4B37-9836-1C60A26D32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INL_2022_3pic_wide</Template>
  <TotalTime>2672</TotalTime>
  <Words>2797</Words>
  <Application>Microsoft Office PowerPoint</Application>
  <PresentationFormat>Widescreen</PresentationFormat>
  <Paragraphs>274</Paragraphs>
  <Slides>16</Slides>
  <Notes>14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Helvetica Neue</vt:lpstr>
      <vt:lpstr>Myriad Pro Cond</vt:lpstr>
      <vt:lpstr>Myriad Pro Condensed</vt:lpstr>
      <vt:lpstr>MyriadPro</vt:lpstr>
      <vt:lpstr>PMingLiU</vt:lpstr>
      <vt:lpstr>Arial</vt:lpstr>
      <vt:lpstr>Arial Narrow</vt:lpstr>
      <vt:lpstr>Calibri</vt:lpstr>
      <vt:lpstr>Cambria Math</vt:lpstr>
      <vt:lpstr>Courier New</vt:lpstr>
      <vt:lpstr>Tahoma</vt:lpstr>
      <vt:lpstr>Times New Roman</vt:lpstr>
      <vt:lpstr>Wingdings</vt:lpstr>
      <vt:lpstr>INL 2020</vt:lpstr>
      <vt:lpstr>PowerPoint Presentation</vt:lpstr>
      <vt:lpstr>Outline</vt:lpstr>
      <vt:lpstr>I. Introduction</vt:lpstr>
      <vt:lpstr>I. Introduction (cont.)</vt:lpstr>
      <vt:lpstr>I. Introduction (cont.)</vt:lpstr>
      <vt:lpstr>II. From Alpha Factor Model to Causal Alpha Factor Model </vt:lpstr>
      <vt:lpstr>II. From AFM to CAFM (cont.)</vt:lpstr>
      <vt:lpstr>II. From AFM to CAFM (cont.)</vt:lpstr>
      <vt:lpstr>II. From AFM to CAFM (cont.)</vt:lpstr>
      <vt:lpstr>II. From AFM to CAFM (cont.)</vt:lpstr>
      <vt:lpstr>III. Alpha Factor Parameter Estimates using Component-Specific Prior</vt:lpstr>
      <vt:lpstr>III. Alpha Factor Parameter Estimates using Component-Specific Prior (cont.)</vt:lpstr>
      <vt:lpstr>IV. Issues and Other Thoughts in CCF Parameter Estimates</vt:lpstr>
      <vt:lpstr>IV. Issues and Other Thoughts in CCF Parameter Estimates (cont.)</vt:lpstr>
      <vt:lpstr>V. Summary</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Sai Zhang</dc:creator>
  <cp:keywords/>
  <dc:description/>
  <cp:lastModifiedBy>Zhegang Ma</cp:lastModifiedBy>
  <cp:revision>16</cp:revision>
  <dcterms:created xsi:type="dcterms:W3CDTF">2024-07-03T21:28:01Z</dcterms:created>
  <dcterms:modified xsi:type="dcterms:W3CDTF">2026-07-22T14:55:36Z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0x010100803797F432E2A042A124C0139981475A</vt:lpwstr>
  </property>
  <property fmtid="{D5CDD505-2E9C-101B-9397-08002B2CF9AE}" pid="3" name="Order">
    <vt:r8>72600</vt:r8>
  </property>
</Properties>
</file>