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EB4058-EFEC-4823-BE39-9CC1B6D90A1E}" v="1" dt="2026-07-14T21:10:06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0034" autoAdjust="0"/>
  </p:normalViewPr>
  <p:slideViewPr>
    <p:cSldViewPr snapToGrid="0" snapToObjects="1">
      <p:cViewPr varScale="1">
        <p:scale>
          <a:sx n="102" d="100"/>
          <a:sy n="102" d="100"/>
        </p:scale>
        <p:origin x="83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nardo Rodrigues, Vinicius" userId="1e930a0b-4eda-4c89-b0c2-660ceabfd0d5" providerId="ADAL" clId="{753C0CBF-51E4-4FC9-832A-76A753BD6E75}"/>
    <pc:docChg chg="undo custSel addSld delSld modSld">
      <pc:chgData name="Zanardo Rodrigues, Vinicius" userId="1e930a0b-4eda-4c89-b0c2-660ceabfd0d5" providerId="ADAL" clId="{753C0CBF-51E4-4FC9-832A-76A753BD6E75}" dt="2026-07-14T21:10:10.318" v="818" actId="1076"/>
      <pc:docMkLst>
        <pc:docMk/>
      </pc:docMkLst>
      <pc:sldChg chg="addSp delSp modSp mod">
        <pc:chgData name="Zanardo Rodrigues, Vinicius" userId="1e930a0b-4eda-4c89-b0c2-660ceabfd0d5" providerId="ADAL" clId="{753C0CBF-51E4-4FC9-832A-76A753BD6E75}" dt="2026-07-07T18:07:49.587" v="233" actId="20577"/>
        <pc:sldMkLst>
          <pc:docMk/>
          <pc:sldMk cId="0" sldId="256"/>
        </pc:sldMkLst>
        <pc:spChg chg="mod">
          <ac:chgData name="Zanardo Rodrigues, Vinicius" userId="1e930a0b-4eda-4c89-b0c2-660ceabfd0d5" providerId="ADAL" clId="{753C0CBF-51E4-4FC9-832A-76A753BD6E75}" dt="2026-07-07T18:07:49.587" v="233" actId="20577"/>
          <ac:spMkLst>
            <pc:docMk/>
            <pc:sldMk cId="0" sldId="256"/>
            <ac:spMk id="6" creationId="{00000000-0000-0000-0000-000000000000}"/>
          </ac:spMkLst>
        </pc:spChg>
        <pc:picChg chg="mod">
          <ac:chgData name="Zanardo Rodrigues, Vinicius" userId="1e930a0b-4eda-4c89-b0c2-660ceabfd0d5" providerId="ADAL" clId="{753C0CBF-51E4-4FC9-832A-76A753BD6E75}" dt="2026-07-07T17:29:23.243" v="7" actId="1076"/>
          <ac:picMkLst>
            <pc:docMk/>
            <pc:sldMk cId="0" sldId="256"/>
            <ac:picMk id="8" creationId="{00000000-0000-0000-0000-000000000000}"/>
          </ac:picMkLst>
        </pc:picChg>
        <pc:picChg chg="add mod">
          <ac:chgData name="Zanardo Rodrigues, Vinicius" userId="1e930a0b-4eda-4c89-b0c2-660ceabfd0d5" providerId="ADAL" clId="{753C0CBF-51E4-4FC9-832A-76A753BD6E75}" dt="2026-07-07T17:29:02.415" v="6" actId="1076"/>
          <ac:picMkLst>
            <pc:docMk/>
            <pc:sldMk cId="0" sldId="256"/>
            <ac:picMk id="10" creationId="{9115F1FC-34A3-8216-3A78-ECABA83D5305}"/>
          </ac:picMkLst>
        </pc:picChg>
      </pc:sldChg>
      <pc:sldChg chg="addSp delSp modSp mod">
        <pc:chgData name="Zanardo Rodrigues, Vinicius" userId="1e930a0b-4eda-4c89-b0c2-660ceabfd0d5" providerId="ADAL" clId="{753C0CBF-51E4-4FC9-832A-76A753BD6E75}" dt="2026-07-08T22:09:14.644" v="254" actId="20577"/>
        <pc:sldMkLst>
          <pc:docMk/>
          <pc:sldMk cId="0" sldId="257"/>
        </pc:sldMkLst>
        <pc:spChg chg="mod">
          <ac:chgData name="Zanardo Rodrigues, Vinicius" userId="1e930a0b-4eda-4c89-b0c2-660ceabfd0d5" providerId="ADAL" clId="{753C0CBF-51E4-4FC9-832A-76A753BD6E75}" dt="2026-07-08T22:09:14.644" v="254" actId="20577"/>
          <ac:spMkLst>
            <pc:docMk/>
            <pc:sldMk cId="0" sldId="257"/>
            <ac:spMk id="2" creationId="{00000000-0000-0000-0000-000000000000}"/>
          </ac:spMkLst>
        </pc:spChg>
        <pc:picChg chg="add mod">
          <ac:chgData name="Zanardo Rodrigues, Vinicius" userId="1e930a0b-4eda-4c89-b0c2-660ceabfd0d5" providerId="ADAL" clId="{753C0CBF-51E4-4FC9-832A-76A753BD6E75}" dt="2026-07-07T17:30:31.415" v="29"/>
          <ac:picMkLst>
            <pc:docMk/>
            <pc:sldMk cId="0" sldId="257"/>
            <ac:picMk id="11" creationId="{CBA1523D-6B0E-6ADB-DE5D-F362824B6B7F}"/>
          </ac:picMkLst>
        </pc:picChg>
        <pc:picChg chg="add mod">
          <ac:chgData name="Zanardo Rodrigues, Vinicius" userId="1e930a0b-4eda-4c89-b0c2-660ceabfd0d5" providerId="ADAL" clId="{753C0CBF-51E4-4FC9-832A-76A753BD6E75}" dt="2026-07-07T17:30:31.415" v="29"/>
          <ac:picMkLst>
            <pc:docMk/>
            <pc:sldMk cId="0" sldId="257"/>
            <ac:picMk id="12" creationId="{13166753-E255-DE49-921D-F74465F10F29}"/>
          </ac:picMkLst>
        </pc:picChg>
      </pc:sldChg>
      <pc:sldChg chg="addSp delSp modSp mod">
        <pc:chgData name="Zanardo Rodrigues, Vinicius" userId="1e930a0b-4eda-4c89-b0c2-660ceabfd0d5" providerId="ADAL" clId="{753C0CBF-51E4-4FC9-832A-76A753BD6E75}" dt="2026-07-07T18:00:42.188" v="221" actId="478"/>
        <pc:sldMkLst>
          <pc:docMk/>
          <pc:sldMk cId="0" sldId="258"/>
        </pc:sldMkLst>
        <pc:picChg chg="add mod">
          <ac:chgData name="Zanardo Rodrigues, Vinicius" userId="1e930a0b-4eda-4c89-b0c2-660ceabfd0d5" providerId="ADAL" clId="{753C0CBF-51E4-4FC9-832A-76A753BD6E75}" dt="2026-07-07T17:30:33.730" v="30"/>
          <ac:picMkLst>
            <pc:docMk/>
            <pc:sldMk cId="0" sldId="258"/>
            <ac:picMk id="11" creationId="{B11DF25A-0BB1-8F3C-865F-B8C67F893490}"/>
          </ac:picMkLst>
        </pc:picChg>
        <pc:picChg chg="add mod">
          <ac:chgData name="Zanardo Rodrigues, Vinicius" userId="1e930a0b-4eda-4c89-b0c2-660ceabfd0d5" providerId="ADAL" clId="{753C0CBF-51E4-4FC9-832A-76A753BD6E75}" dt="2026-07-07T17:30:33.730" v="30"/>
          <ac:picMkLst>
            <pc:docMk/>
            <pc:sldMk cId="0" sldId="258"/>
            <ac:picMk id="12" creationId="{B104DFB8-9D78-6FCB-90C8-93E0D802C5F6}"/>
          </ac:picMkLst>
        </pc:picChg>
      </pc:sldChg>
      <pc:sldChg chg="addSp delSp modSp mod">
        <pc:chgData name="Zanardo Rodrigues, Vinicius" userId="1e930a0b-4eda-4c89-b0c2-660ceabfd0d5" providerId="ADAL" clId="{753C0CBF-51E4-4FC9-832A-76A753BD6E75}" dt="2026-07-08T22:09:37.359" v="255" actId="115"/>
        <pc:sldMkLst>
          <pc:docMk/>
          <pc:sldMk cId="0" sldId="259"/>
        </pc:sldMkLst>
        <pc:spChg chg="mod">
          <ac:chgData name="Zanardo Rodrigues, Vinicius" userId="1e930a0b-4eda-4c89-b0c2-660ceabfd0d5" providerId="ADAL" clId="{753C0CBF-51E4-4FC9-832A-76A753BD6E75}" dt="2026-07-07T17:33:59.124" v="38" actId="20577"/>
          <ac:spMkLst>
            <pc:docMk/>
            <pc:sldMk cId="0" sldId="259"/>
            <ac:spMk id="5" creationId="{00000000-0000-0000-0000-000000000000}"/>
          </ac:spMkLst>
        </pc:spChg>
        <pc:spChg chg="mod">
          <ac:chgData name="Zanardo Rodrigues, Vinicius" userId="1e930a0b-4eda-4c89-b0c2-660ceabfd0d5" providerId="ADAL" clId="{753C0CBF-51E4-4FC9-832A-76A753BD6E75}" dt="2026-07-08T22:09:37.359" v="255" actId="115"/>
          <ac:spMkLst>
            <pc:docMk/>
            <pc:sldMk cId="0" sldId="259"/>
            <ac:spMk id="7" creationId="{00000000-0000-0000-0000-000000000000}"/>
          </ac:spMkLst>
        </pc:spChg>
        <pc:picChg chg="add mod">
          <ac:chgData name="Zanardo Rodrigues, Vinicius" userId="1e930a0b-4eda-4c89-b0c2-660ceabfd0d5" providerId="ADAL" clId="{753C0CBF-51E4-4FC9-832A-76A753BD6E75}" dt="2026-07-07T17:30:35.227" v="31"/>
          <ac:picMkLst>
            <pc:docMk/>
            <pc:sldMk cId="0" sldId="259"/>
            <ac:picMk id="11" creationId="{5101CB0E-F778-6BFE-C590-D463DCCE9817}"/>
          </ac:picMkLst>
        </pc:picChg>
        <pc:picChg chg="add mod">
          <ac:chgData name="Zanardo Rodrigues, Vinicius" userId="1e930a0b-4eda-4c89-b0c2-660ceabfd0d5" providerId="ADAL" clId="{753C0CBF-51E4-4FC9-832A-76A753BD6E75}" dt="2026-07-07T17:30:35.227" v="31"/>
          <ac:picMkLst>
            <pc:docMk/>
            <pc:sldMk cId="0" sldId="259"/>
            <ac:picMk id="12" creationId="{F4F819C7-00F0-45F1-EF08-647120F9214B}"/>
          </ac:picMkLst>
        </pc:picChg>
        <pc:picChg chg="add mod">
          <ac:chgData name="Zanardo Rodrigues, Vinicius" userId="1e930a0b-4eda-4c89-b0c2-660ceabfd0d5" providerId="ADAL" clId="{753C0CBF-51E4-4FC9-832A-76A753BD6E75}" dt="2026-07-07T17:35:44.872" v="49" actId="1076"/>
          <ac:picMkLst>
            <pc:docMk/>
            <pc:sldMk cId="0" sldId="259"/>
            <ac:picMk id="14" creationId="{E9C0DE1F-3DC1-11C7-96A9-6192CE76B12B}"/>
          </ac:picMkLst>
        </pc:picChg>
      </pc:sldChg>
      <pc:sldChg chg="addSp delSp modSp mod">
        <pc:chgData name="Zanardo Rodrigues, Vinicius" userId="1e930a0b-4eda-4c89-b0c2-660ceabfd0d5" providerId="ADAL" clId="{753C0CBF-51E4-4FC9-832A-76A753BD6E75}" dt="2026-07-07T17:38:45.615" v="67" actId="14100"/>
        <pc:sldMkLst>
          <pc:docMk/>
          <pc:sldMk cId="0" sldId="260"/>
        </pc:sldMkLst>
        <pc:spChg chg="mod">
          <ac:chgData name="Zanardo Rodrigues, Vinicius" userId="1e930a0b-4eda-4c89-b0c2-660ceabfd0d5" providerId="ADAL" clId="{753C0CBF-51E4-4FC9-832A-76A753BD6E75}" dt="2026-07-07T17:37:20.711" v="51" actId="20577"/>
          <ac:spMkLst>
            <pc:docMk/>
            <pc:sldMk cId="0" sldId="260"/>
            <ac:spMk id="5" creationId="{00000000-0000-0000-0000-000000000000}"/>
          </ac:spMkLst>
        </pc:spChg>
        <pc:picChg chg="add mod">
          <ac:chgData name="Zanardo Rodrigues, Vinicius" userId="1e930a0b-4eda-4c89-b0c2-660ceabfd0d5" providerId="ADAL" clId="{753C0CBF-51E4-4FC9-832A-76A753BD6E75}" dt="2026-07-07T17:30:36.453" v="32"/>
          <ac:picMkLst>
            <pc:docMk/>
            <pc:sldMk cId="0" sldId="260"/>
            <ac:picMk id="11" creationId="{3F4A223E-E5EC-AD83-D024-E439116E02DD}"/>
          </ac:picMkLst>
        </pc:picChg>
        <pc:picChg chg="add mod">
          <ac:chgData name="Zanardo Rodrigues, Vinicius" userId="1e930a0b-4eda-4c89-b0c2-660ceabfd0d5" providerId="ADAL" clId="{753C0CBF-51E4-4FC9-832A-76A753BD6E75}" dt="2026-07-07T17:30:36.453" v="32"/>
          <ac:picMkLst>
            <pc:docMk/>
            <pc:sldMk cId="0" sldId="260"/>
            <ac:picMk id="12" creationId="{B56395A1-673D-F27C-68FD-92FE7F226348}"/>
          </ac:picMkLst>
        </pc:picChg>
        <pc:picChg chg="add mod">
          <ac:chgData name="Zanardo Rodrigues, Vinicius" userId="1e930a0b-4eda-4c89-b0c2-660ceabfd0d5" providerId="ADAL" clId="{753C0CBF-51E4-4FC9-832A-76A753BD6E75}" dt="2026-07-07T17:38:45.615" v="67" actId="14100"/>
          <ac:picMkLst>
            <pc:docMk/>
            <pc:sldMk cId="0" sldId="260"/>
            <ac:picMk id="15" creationId="{9294EA3A-F049-0A8F-BFD7-8FB45DE0F1EC}"/>
          </ac:picMkLst>
        </pc:picChg>
      </pc:sldChg>
      <pc:sldChg chg="addSp delSp modSp add del mod">
        <pc:chgData name="Zanardo Rodrigues, Vinicius" userId="1e930a0b-4eda-4c89-b0c2-660ceabfd0d5" providerId="ADAL" clId="{753C0CBF-51E4-4FC9-832A-76A753BD6E75}" dt="2026-07-08T22:12:56.391" v="321" actId="20577"/>
        <pc:sldMkLst>
          <pc:docMk/>
          <pc:sldMk cId="0" sldId="261"/>
        </pc:sldMkLst>
        <pc:spChg chg="mod">
          <ac:chgData name="Zanardo Rodrigues, Vinicius" userId="1e930a0b-4eda-4c89-b0c2-660ceabfd0d5" providerId="ADAL" clId="{753C0CBF-51E4-4FC9-832A-76A753BD6E75}" dt="2026-07-08T22:10:32.725" v="265" actId="20577"/>
          <ac:spMkLst>
            <pc:docMk/>
            <pc:sldMk cId="0" sldId="261"/>
            <ac:spMk id="4" creationId="{00000000-0000-0000-0000-000000000000}"/>
          </ac:spMkLst>
        </pc:spChg>
        <pc:spChg chg="mod">
          <ac:chgData name="Zanardo Rodrigues, Vinicius" userId="1e930a0b-4eda-4c89-b0c2-660ceabfd0d5" providerId="ADAL" clId="{753C0CBF-51E4-4FC9-832A-76A753BD6E75}" dt="2026-07-08T22:12:07.567" v="266" actId="20577"/>
          <ac:spMkLst>
            <pc:docMk/>
            <pc:sldMk cId="0" sldId="261"/>
            <ac:spMk id="6" creationId="{00000000-0000-0000-0000-000000000000}"/>
          </ac:spMkLst>
        </pc:spChg>
        <pc:spChg chg="mod">
          <ac:chgData name="Zanardo Rodrigues, Vinicius" userId="1e930a0b-4eda-4c89-b0c2-660ceabfd0d5" providerId="ADAL" clId="{753C0CBF-51E4-4FC9-832A-76A753BD6E75}" dt="2026-07-08T22:12:11.893" v="267" actId="20577"/>
          <ac:spMkLst>
            <pc:docMk/>
            <pc:sldMk cId="0" sldId="261"/>
            <ac:spMk id="8" creationId="{00000000-0000-0000-0000-000000000000}"/>
          </ac:spMkLst>
        </pc:spChg>
        <pc:spChg chg="mod">
          <ac:chgData name="Zanardo Rodrigues, Vinicius" userId="1e930a0b-4eda-4c89-b0c2-660ceabfd0d5" providerId="ADAL" clId="{753C0CBF-51E4-4FC9-832A-76A753BD6E75}" dt="2026-07-08T22:12:56.391" v="321" actId="20577"/>
          <ac:spMkLst>
            <pc:docMk/>
            <pc:sldMk cId="0" sldId="261"/>
            <ac:spMk id="9" creationId="{00000000-0000-0000-0000-000000000000}"/>
          </ac:spMkLst>
        </pc:spChg>
        <pc:picChg chg="add mod">
          <ac:chgData name="Zanardo Rodrigues, Vinicius" userId="1e930a0b-4eda-4c89-b0c2-660ceabfd0d5" providerId="ADAL" clId="{753C0CBF-51E4-4FC9-832A-76A753BD6E75}" dt="2026-07-07T17:30:37.492" v="33"/>
          <ac:picMkLst>
            <pc:docMk/>
            <pc:sldMk cId="0" sldId="261"/>
            <ac:picMk id="14" creationId="{F8C16170-11AC-B840-3EF4-EAA15B584E04}"/>
          </ac:picMkLst>
        </pc:picChg>
        <pc:picChg chg="add mod">
          <ac:chgData name="Zanardo Rodrigues, Vinicius" userId="1e930a0b-4eda-4c89-b0c2-660ceabfd0d5" providerId="ADAL" clId="{753C0CBF-51E4-4FC9-832A-76A753BD6E75}" dt="2026-07-07T17:30:37.492" v="33"/>
          <ac:picMkLst>
            <pc:docMk/>
            <pc:sldMk cId="0" sldId="261"/>
            <ac:picMk id="15" creationId="{51A5763C-4EF0-9767-D009-8538E91B01AE}"/>
          </ac:picMkLst>
        </pc:picChg>
      </pc:sldChg>
      <pc:sldChg chg="addSp delSp modSp mod">
        <pc:chgData name="Zanardo Rodrigues, Vinicius" userId="1e930a0b-4eda-4c89-b0c2-660ceabfd0d5" providerId="ADAL" clId="{753C0CBF-51E4-4FC9-832A-76A753BD6E75}" dt="2026-07-07T17:41:26.282" v="81" actId="478"/>
        <pc:sldMkLst>
          <pc:docMk/>
          <pc:sldMk cId="0" sldId="262"/>
        </pc:sldMkLst>
        <pc:picChg chg="add mod">
          <ac:chgData name="Zanardo Rodrigues, Vinicius" userId="1e930a0b-4eda-4c89-b0c2-660ceabfd0d5" providerId="ADAL" clId="{753C0CBF-51E4-4FC9-832A-76A753BD6E75}" dt="2026-07-07T17:30:38.707" v="34"/>
          <ac:picMkLst>
            <pc:docMk/>
            <pc:sldMk cId="0" sldId="262"/>
            <ac:picMk id="22" creationId="{1A6E0F4A-C19E-DE23-E1FE-5C52E008E31E}"/>
          </ac:picMkLst>
        </pc:picChg>
        <pc:picChg chg="add mod">
          <ac:chgData name="Zanardo Rodrigues, Vinicius" userId="1e930a0b-4eda-4c89-b0c2-660ceabfd0d5" providerId="ADAL" clId="{753C0CBF-51E4-4FC9-832A-76A753BD6E75}" dt="2026-07-07T17:30:38.707" v="34"/>
          <ac:picMkLst>
            <pc:docMk/>
            <pc:sldMk cId="0" sldId="262"/>
            <ac:picMk id="23" creationId="{BE00FBCD-C308-F895-58F9-163843390068}"/>
          </ac:picMkLst>
        </pc:picChg>
      </pc:sldChg>
      <pc:sldChg chg="addSp delSp modSp mod">
        <pc:chgData name="Zanardo Rodrigues, Vinicius" userId="1e930a0b-4eda-4c89-b0c2-660ceabfd0d5" providerId="ADAL" clId="{753C0CBF-51E4-4FC9-832A-76A753BD6E75}" dt="2026-07-07T17:41:10.449" v="80" actId="1076"/>
        <pc:sldMkLst>
          <pc:docMk/>
          <pc:sldMk cId="0" sldId="263"/>
        </pc:sldMkLst>
        <pc:spChg chg="mod">
          <ac:chgData name="Zanardo Rodrigues, Vinicius" userId="1e930a0b-4eda-4c89-b0c2-660ceabfd0d5" providerId="ADAL" clId="{753C0CBF-51E4-4FC9-832A-76A753BD6E75}" dt="2026-07-07T17:39:29.350" v="68" actId="20577"/>
          <ac:spMkLst>
            <pc:docMk/>
            <pc:sldMk cId="0" sldId="263"/>
            <ac:spMk id="5" creationId="{00000000-0000-0000-0000-000000000000}"/>
          </ac:spMkLst>
        </pc:spChg>
        <pc:spChg chg="mod">
          <ac:chgData name="Zanardo Rodrigues, Vinicius" userId="1e930a0b-4eda-4c89-b0c2-660ceabfd0d5" providerId="ADAL" clId="{753C0CBF-51E4-4FC9-832A-76A753BD6E75}" dt="2026-07-07T17:41:10.449" v="80" actId="1076"/>
          <ac:spMkLst>
            <pc:docMk/>
            <pc:sldMk cId="0" sldId="263"/>
            <ac:spMk id="7" creationId="{00000000-0000-0000-0000-000000000000}"/>
          </ac:spMkLst>
        </pc:spChg>
        <pc:picChg chg="add mod">
          <ac:chgData name="Zanardo Rodrigues, Vinicius" userId="1e930a0b-4eda-4c89-b0c2-660ceabfd0d5" providerId="ADAL" clId="{753C0CBF-51E4-4FC9-832A-76A753BD6E75}" dt="2026-07-07T17:30:41.573" v="35"/>
          <ac:picMkLst>
            <pc:docMk/>
            <pc:sldMk cId="0" sldId="263"/>
            <ac:picMk id="11" creationId="{88890F0E-6AF4-FB47-236C-2A302701ECC1}"/>
          </ac:picMkLst>
        </pc:picChg>
        <pc:picChg chg="add mod">
          <ac:chgData name="Zanardo Rodrigues, Vinicius" userId="1e930a0b-4eda-4c89-b0c2-660ceabfd0d5" providerId="ADAL" clId="{753C0CBF-51E4-4FC9-832A-76A753BD6E75}" dt="2026-07-07T17:30:41.573" v="35"/>
          <ac:picMkLst>
            <pc:docMk/>
            <pc:sldMk cId="0" sldId="263"/>
            <ac:picMk id="12" creationId="{F3FD74CB-D690-B8EF-3727-DB8414BB6560}"/>
          </ac:picMkLst>
        </pc:picChg>
        <pc:picChg chg="add mod">
          <ac:chgData name="Zanardo Rodrigues, Vinicius" userId="1e930a0b-4eda-4c89-b0c2-660ceabfd0d5" providerId="ADAL" clId="{753C0CBF-51E4-4FC9-832A-76A753BD6E75}" dt="2026-07-07T17:41:02.345" v="79" actId="14100"/>
          <ac:picMkLst>
            <pc:docMk/>
            <pc:sldMk cId="0" sldId="263"/>
            <ac:picMk id="14" creationId="{22784D49-87F2-1E47-E666-5982A3156AD0}"/>
          </ac:picMkLst>
        </pc:picChg>
      </pc:sldChg>
      <pc:sldChg chg="addSp delSp modSp mod modNotesTx">
        <pc:chgData name="Zanardo Rodrigues, Vinicius" userId="1e930a0b-4eda-4c89-b0c2-660ceabfd0d5" providerId="ADAL" clId="{753C0CBF-51E4-4FC9-832A-76A753BD6E75}" dt="2026-07-09T14:18:58.119" v="816" actId="255"/>
        <pc:sldMkLst>
          <pc:docMk/>
          <pc:sldMk cId="0" sldId="264"/>
        </pc:sldMkLst>
        <pc:spChg chg="mod">
          <ac:chgData name="Zanardo Rodrigues, Vinicius" userId="1e930a0b-4eda-4c89-b0c2-660ceabfd0d5" providerId="ADAL" clId="{753C0CBF-51E4-4FC9-832A-76A753BD6E75}" dt="2026-07-09T14:16:16.899" v="733" actId="14100"/>
          <ac:spMkLst>
            <pc:docMk/>
            <pc:sldMk cId="0" sldId="264"/>
            <ac:spMk id="3" creationId="{00000000-0000-0000-0000-000000000000}"/>
          </ac:spMkLst>
        </pc:spChg>
        <pc:spChg chg="mod">
          <ac:chgData name="Zanardo Rodrigues, Vinicius" userId="1e930a0b-4eda-4c89-b0c2-660ceabfd0d5" providerId="ADAL" clId="{753C0CBF-51E4-4FC9-832A-76A753BD6E75}" dt="2026-07-09T14:18:58.119" v="816" actId="255"/>
          <ac:spMkLst>
            <pc:docMk/>
            <pc:sldMk cId="0" sldId="264"/>
            <ac:spMk id="4" creationId="{00000000-0000-0000-0000-000000000000}"/>
          </ac:spMkLst>
        </pc:spChg>
        <pc:spChg chg="add mod">
          <ac:chgData name="Zanardo Rodrigues, Vinicius" userId="1e930a0b-4eda-4c89-b0c2-660ceabfd0d5" providerId="ADAL" clId="{753C0CBF-51E4-4FC9-832A-76A753BD6E75}" dt="2026-07-07T17:42:02.355" v="83"/>
          <ac:spMkLst>
            <pc:docMk/>
            <pc:sldMk cId="0" sldId="264"/>
            <ac:spMk id="13" creationId="{6176FC63-F84A-1190-5273-2B038A0EC551}"/>
          </ac:spMkLst>
        </pc:spChg>
        <pc:picChg chg="add mod">
          <ac:chgData name="Zanardo Rodrigues, Vinicius" userId="1e930a0b-4eda-4c89-b0c2-660ceabfd0d5" providerId="ADAL" clId="{753C0CBF-51E4-4FC9-832A-76A753BD6E75}" dt="2026-07-07T17:30:44.548" v="36"/>
          <ac:picMkLst>
            <pc:docMk/>
            <pc:sldMk cId="0" sldId="264"/>
            <ac:picMk id="11" creationId="{064ED3CA-B7CD-CAA4-C5B1-5EDA14EF7CDF}"/>
          </ac:picMkLst>
        </pc:picChg>
        <pc:picChg chg="add mod">
          <ac:chgData name="Zanardo Rodrigues, Vinicius" userId="1e930a0b-4eda-4c89-b0c2-660ceabfd0d5" providerId="ADAL" clId="{753C0CBF-51E4-4FC9-832A-76A753BD6E75}" dt="2026-07-07T17:30:44.548" v="36"/>
          <ac:picMkLst>
            <pc:docMk/>
            <pc:sldMk cId="0" sldId="264"/>
            <ac:picMk id="12" creationId="{FDB2F2C8-8D86-D409-C7EF-0CE649D5F12E}"/>
          </ac:picMkLst>
        </pc:picChg>
      </pc:sldChg>
      <pc:sldChg chg="addSp delSp modSp mod">
        <pc:chgData name="Zanardo Rodrigues, Vinicius" userId="1e930a0b-4eda-4c89-b0c2-660ceabfd0d5" providerId="ADAL" clId="{753C0CBF-51E4-4FC9-832A-76A753BD6E75}" dt="2026-07-07T18:05:58.631" v="228" actId="20577"/>
        <pc:sldMkLst>
          <pc:docMk/>
          <pc:sldMk cId="0" sldId="265"/>
        </pc:sldMkLst>
        <pc:spChg chg="mod">
          <ac:chgData name="Zanardo Rodrigues, Vinicius" userId="1e930a0b-4eda-4c89-b0c2-660ceabfd0d5" providerId="ADAL" clId="{753C0CBF-51E4-4FC9-832A-76A753BD6E75}" dt="2026-07-07T17:58:54.088" v="219" actId="14100"/>
          <ac:spMkLst>
            <pc:docMk/>
            <pc:sldMk cId="0" sldId="265"/>
            <ac:spMk id="3" creationId="{00000000-0000-0000-0000-000000000000}"/>
          </ac:spMkLst>
        </pc:spChg>
        <pc:spChg chg="mod">
          <ac:chgData name="Zanardo Rodrigues, Vinicius" userId="1e930a0b-4eda-4c89-b0c2-660ceabfd0d5" providerId="ADAL" clId="{753C0CBF-51E4-4FC9-832A-76A753BD6E75}" dt="2026-07-07T17:59:01.357" v="220" actId="14100"/>
          <ac:spMkLst>
            <pc:docMk/>
            <pc:sldMk cId="0" sldId="265"/>
            <ac:spMk id="4" creationId="{00000000-0000-0000-0000-000000000000}"/>
          </ac:spMkLst>
        </pc:spChg>
        <pc:spChg chg="mod">
          <ac:chgData name="Zanardo Rodrigues, Vinicius" userId="1e930a0b-4eda-4c89-b0c2-660ceabfd0d5" providerId="ADAL" clId="{753C0CBF-51E4-4FC9-832A-76A753BD6E75}" dt="2026-07-07T18:05:58.631" v="228" actId="20577"/>
          <ac:spMkLst>
            <pc:docMk/>
            <pc:sldMk cId="0" sldId="265"/>
            <ac:spMk id="7" creationId="{00000000-0000-0000-0000-000000000000}"/>
          </ac:spMkLst>
        </pc:spChg>
        <pc:picChg chg="add mod">
          <ac:chgData name="Zanardo Rodrigues, Vinicius" userId="1e930a0b-4eda-4c89-b0c2-660ceabfd0d5" providerId="ADAL" clId="{753C0CBF-51E4-4FC9-832A-76A753BD6E75}" dt="2026-07-07T17:30:46.203" v="37"/>
          <ac:picMkLst>
            <pc:docMk/>
            <pc:sldMk cId="0" sldId="265"/>
            <ac:picMk id="8" creationId="{D50B3D87-B951-7EB1-547D-08F7150D71BF}"/>
          </ac:picMkLst>
        </pc:picChg>
        <pc:picChg chg="add mod">
          <ac:chgData name="Zanardo Rodrigues, Vinicius" userId="1e930a0b-4eda-4c89-b0c2-660ceabfd0d5" providerId="ADAL" clId="{753C0CBF-51E4-4FC9-832A-76A753BD6E75}" dt="2026-07-07T17:30:46.203" v="37"/>
          <ac:picMkLst>
            <pc:docMk/>
            <pc:sldMk cId="0" sldId="265"/>
            <ac:picMk id="9" creationId="{86E318FA-7F2D-36D7-17A3-E18E173565B1}"/>
          </ac:picMkLst>
        </pc:picChg>
      </pc:sldChg>
      <pc:sldChg chg="addSp delSp modSp add mod setBg">
        <pc:chgData name="Zanardo Rodrigues, Vinicius" userId="1e930a0b-4eda-4c89-b0c2-660ceabfd0d5" providerId="ADAL" clId="{753C0CBF-51E4-4FC9-832A-76A753BD6E75}" dt="2026-07-14T21:10:10.318" v="818" actId="1076"/>
        <pc:sldMkLst>
          <pc:docMk/>
          <pc:sldMk cId="1557762664" sldId="266"/>
        </pc:sldMkLst>
        <pc:spChg chg="add mod">
          <ac:chgData name="Zanardo Rodrigues, Vinicius" userId="1e930a0b-4eda-4c89-b0c2-660ceabfd0d5" providerId="ADAL" clId="{753C0CBF-51E4-4FC9-832A-76A753BD6E75}" dt="2026-07-07T18:05:52.653" v="226" actId="6549"/>
          <ac:spMkLst>
            <pc:docMk/>
            <pc:sldMk cId="1557762664" sldId="266"/>
            <ac:spMk id="2" creationId="{89E4B79D-F99F-7E72-3101-8FFE876FEF06}"/>
          </ac:spMkLst>
        </pc:spChg>
        <pc:spChg chg="mod">
          <ac:chgData name="Zanardo Rodrigues, Vinicius" userId="1e930a0b-4eda-4c89-b0c2-660ceabfd0d5" providerId="ADAL" clId="{753C0CBF-51E4-4FC9-832A-76A753BD6E75}" dt="2026-07-14T21:10:10.318" v="818" actId="1076"/>
          <ac:spMkLst>
            <pc:docMk/>
            <pc:sldMk cId="1557762664" sldId="266"/>
            <ac:spMk id="15" creationId="{C37CB015-9775-2C98-D219-7B261744E5C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190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Title, ~30s. Companion to our co-siting risk paper. The question here is purely economic: is it financially worth putting a micro-reactor next to a fuel-cycle facility? We answer it with an account-level cost model across 7 vendors and a 50-year financial analysis at a real facility — Centrus's enrichment plant. ~11.5 min, then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00123-FCA6-0364-8D1B-0C9D2A7A5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19B635-E727-72BF-828F-66EC9ABB8C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296775-2693-0269-FB6C-7D3AFB483B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F207B-8111-E122-9293-28B57461E3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63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Backup for Q&amp;A; not shown during the timed talk. Conclusions (slide 9) stays on screen. Remove if you want a leaner file. Full reference list is in the paper.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~1 min. Enrichment plants run a continuous, uninterruptible electrical load and are exposed to price volatility, outages, and future carbon pricing. Micro-reactors (5–25 MWe) fit that demand and deploy inside the existing perimeter. But two things were missing in the literature — the two gaps this paper closes: (1) no standardized, account-level cost comparison across the U.S. MMR vendor field, and (2) no 50-year project-level financial analysis at an actual named facility. We address both.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~1.5 min. This is the methodological backbone. Left: capital cost is built bottom-up with INL's MOUSE framework — 82 cost accounts across 15 categories — scaled from four technology-family reference reactors with a 0.6 power-law exponent. Seven vendors across four families (liquid-metal, heat-pipe, gas-cooled, PWR), each placed in one of three NRC engagement tiers derived from ADAMS. Right: FOAK costs are projected down the learning curve with Wright's Law (component learning rates 8–24% per doubling), then fed into a 50-year LCOE and NPV model at three ITC levels and an 8% discount rate. Everything downstream is reproducible from these 82 accounts.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~1.5 min. First result. FOAK capital costs span 3.5× — from $149M for the Westinghouse eVinci to $528M for the Last Energy PWR20. Technology class is the dominant driver: the non-LWR families (LMFR, HPMR, GCMR) average $187M versus $445M for PWR-based designs — a 57% gap driven by higher factory-fabrication fraction and simpler balance-of-plant. Per-kilowatt the spread is 4.8×, Oklo cheapest at $7,497/kWe. PWR maturity at gigawatt scale does not transfer to 10–20 MWe. [Figure 1 to be pasted from the paper.]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~1.5 min. Two levers cut the FOAK cost. First, manufacturing learning: component-level Wright's Law brings costs down 44–64% by the 100th unit; the NOAK maturity point (90% of the asymptotic reduction) lands at units 44–48, and a 50-unit fleet generates $4.8B in aggregate savings. Second — and this surprised us — regulatory maturity: Tier-1 vendors (Oklo, Westinghouse, NANO) save $4.7M per unit versus Tier 3, which compounds to $235M over 50 units, making NRC engagement depth a cost lever comparable to technology choice. Every early unit loses money individually but drives learning for all that follow — the economic rationale for government FOAK support. [Figure 2 from the paper.]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~1.5 min. Now the case study — the heart of the applied contribution. Centrus's American Centrifuge Plant in Piketon, Ohio is the only U.S.-owned enrichment facility and the sole domestic source of HALEU, so an outage is a national supply-chain issue, not just lost revenue. Its centrifuge cascades draw a continuous, uninterruptible load; a power loss without active damping can cause irreversible cascade failure, as happened in 2011. Two well-characterized demand scenarios bracket the analysis: A at 21.7 MWe (3.8M SWU/yr) and B at 37.1 MWe (7.6M SWU/yr), with outage costs of $81k and $163k per hour and ~11 outage-hours/year. And it's a brownfield site — perimeter, licensed area, qualified workforce, and emergency planning already exist, cutting the regulatory burden. Both scenarios sit squarely in MMR output range, so the ACP is a direct co-siting candidate. The next two slides put real dollars on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~1.25 min. First financial result — levelized cost. Without any ITC, MMR power is $137.5/MWh, 59% above the $86.3 grid baseline. A 30% ITC (IRA Section 48C) brings it to $105.6 and effectively to parity once grid escalation is considered; a 50% ITC drops it to $84.4, just below grid. And the grid keeps rising 3%/yr — $151/MWh by year 20, $367 by year 50 — so even the no-ITC MMR falls below the grid price by year 20. One counterintuitive detail: Unit 5's LCOE is actually higher than Unit 1's, because Unit 1 gets 4% DOE-backed financing while Unit 5 pays 7% commercial rates before settling to 6% by Unit 10. Note: the abstract's '32% below grid' phrasing is inconsistent with §4.3's near-parity figure; I used the §4.3 numbers — flag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~2 min, the payoff. The 50-year NPV reveals a clean government-to-private transition. At Unit 1 the project needs at least a 50% ITC to break even (Scenario B); by Unit 5 a 30% ITC suffices; and at Unit 10 — the commercial break-even, N* = 10 — private capital can sustain the program without ITC. That's the key policy message: ITC support is needed mainly at the FOAK stage, roughly the first decade of deployment. The lifetime advantage over grid-only supply is $1.75B (Scenario A) to $2.65B (Scenario B), and it doesn't depend on favorable tax policy long-run. Every ITC dollar at Unit 1 returns $3–5 in reduced lifecycle costs. Sensitivity: capital cost and grid escalation dominate; IRR is 5.3–5.4%, which is why the 30% ITC is needed to clear the 8% hurdle early on. Caveat: Wright's Law on pre-commercial MMRs is extrapolative — read NOAK as model-based bounds. [Figure 3 from the paper.]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~1 min, stays up for Q&amp;A. Four takeaways: (1) the first reproducible, account-level FOAK-to-NOAK cost framework for the U.S. MMR field; (2) a 57% non-LWR cost advantage, with NRC Tier-1 regulatory maturity worth $235M at fleet scale — as important as technology choice; (3) the commercial break-even at Unit 10 under a 30% ITC, a $1.75–2.65B 50-year advantage that doesn't hinge on tax policy; and (4) the road ahead — extend to other fuel-cycle stages and couple this economics with our companion co-siting risk PSA for joint cost-risk evaluation. Invite questions: 'Are there any questions or feedback?'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F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868680"/>
            <a:ext cx="11277295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BA0C2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Economic Analysis of First- and Nth-of-a-Kind Micromodular Reactors Co-Sited with Nuclear Fuel Cycle Facilities in the United States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3246120"/>
            <a:ext cx="1127729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i="1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 account-level cost and 50-year viability framework for MMR co-siting</a:t>
            </a:r>
            <a:endParaRPr lang="en-US" sz="1900" dirty="0"/>
          </a:p>
        </p:txBody>
      </p:sp>
      <p:sp>
        <p:nvSpPr>
          <p:cNvPr id="4" name="Shape 2"/>
          <p:cNvSpPr/>
          <p:nvPr/>
        </p:nvSpPr>
        <p:spPr>
          <a:xfrm>
            <a:off x="457200" y="4023360"/>
            <a:ext cx="1920240" cy="41148"/>
          </a:xfrm>
          <a:prstGeom prst="rect">
            <a:avLst/>
          </a:prstGeom>
          <a:solidFill>
            <a:srgbClr val="BA0C2F"/>
          </a:solidFill>
          <a:ln w="12700">
            <a:solidFill>
              <a:srgbClr val="BA0C2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457200" y="4178808"/>
            <a:ext cx="11277295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Vinicius Zanardo Rodrigues¹   ·   Taiyang Zhang¹   ·   Brian Capobianco²   ·   Jeffrey Jacquet²   ·   Carol Smidts¹</a:t>
            </a:r>
            <a:endParaRPr lang="en-US" sz="1400" dirty="0"/>
          </a:p>
          <a:p>
            <a:pPr marL="0" indent="0" algn="l">
              <a:spcAft>
                <a:spcPts val="600"/>
              </a:spcAft>
              <a:buNone/>
            </a:pPr>
            <a:r>
              <a:rPr lang="en-US" sz="1400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¹ Dept. of Mechanical &amp; Aerospace Engineering    ² School of Environment &amp; Natural Resources — The Ohio State University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457200" y="5212080"/>
            <a:ext cx="1127729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BA0C2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PSAM 18   ·   July 19–24, 2026   ·   Pittsburgh, Pennsylvania, USA</a:t>
            </a:r>
            <a:endParaRPr lang="en-US" sz="1600" dirty="0"/>
          </a:p>
        </p:txBody>
      </p:sp>
      <p:pic>
        <p:nvPicPr>
          <p:cNvPr id="8" name="Image 1" descr="PSAM 18 conference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7414" y="6089904"/>
            <a:ext cx="1888763" cy="7680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15F1FC-34A3-8216-3A78-ECABA83D5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3" y="6297015"/>
            <a:ext cx="3183571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90609-DA73-8A8A-811B-ECBD0818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>
            <a:extLst>
              <a:ext uri="{FF2B5EF4-FFF2-40B4-BE49-F238E27FC236}">
                <a16:creationId xmlns:a16="http://schemas.microsoft.com/office/drawing/2014/main" id="{758F61B4-B3E3-3EFF-A535-6C9D3F4DC083}"/>
              </a:ext>
            </a:extLst>
          </p:cNvPr>
          <p:cNvSpPr/>
          <p:nvPr/>
        </p:nvSpPr>
        <p:spPr>
          <a:xfrm>
            <a:off x="457200" y="658368"/>
            <a:ext cx="11277295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600" b="1" dirty="0">
                <a:solidFill>
                  <a:srgbClr val="BA0C2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Acknowledgments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0C6980-FD5E-E021-330B-5E7F84998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14" y="6263640"/>
            <a:ext cx="3183571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2F6C80-97B0-4E99-3E49-7DDACC996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2333" y="6092719"/>
            <a:ext cx="1879600" cy="7635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1F6CCB-269F-7355-B75C-189340A03B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8649" y="1532258"/>
            <a:ext cx="3255271" cy="22006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40574F-F449-EFC7-2C6D-C0A18B4399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5445" y="1518982"/>
            <a:ext cx="4007906" cy="22272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37CB015-9775-2C98-D219-7B261744E5CE}"/>
              </a:ext>
            </a:extLst>
          </p:cNvPr>
          <p:cNvSpPr txBox="1"/>
          <p:nvPr/>
        </p:nvSpPr>
        <p:spPr>
          <a:xfrm>
            <a:off x="291693" y="3889840"/>
            <a:ext cx="116083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eXGyreTermesX-Regular"/>
              </a:rPr>
              <a:t>We extend our gratitude to </a:t>
            </a:r>
            <a:r>
              <a:rPr lang="en-US" b="1" dirty="0">
                <a:latin typeface="TeXGyreTermesX-Regular"/>
              </a:rPr>
              <a:t>Centrus Energy Corp.</a:t>
            </a:r>
            <a:r>
              <a:rPr lang="en-US" dirty="0">
                <a:latin typeface="TeXGyreTermesX-Regular"/>
              </a:rPr>
              <a:t> and </a:t>
            </a:r>
            <a:r>
              <a:rPr lang="en-US" b="1" dirty="0">
                <a:latin typeface="TeXGyreTermesX-Regular"/>
              </a:rPr>
              <a:t>Mr. Dan Watts </a:t>
            </a:r>
            <a:r>
              <a:rPr lang="en-US" dirty="0">
                <a:latin typeface="TeXGyreTermesX-Regular"/>
              </a:rPr>
              <a:t>for their valuable feedback and contributions. This research was supported by </a:t>
            </a:r>
            <a:r>
              <a:rPr lang="en-US" b="1" dirty="0">
                <a:latin typeface="TeXGyreTermesX-Regular"/>
              </a:rPr>
              <a:t>The Ohio State University’s Sustainability Institute. </a:t>
            </a:r>
            <a:r>
              <a:rPr lang="en-US" dirty="0">
                <a:latin typeface="TeXGyreTermesX-Regular"/>
              </a:rPr>
              <a:t>The first author also acknowledges and thanks the financial support provided by the </a:t>
            </a:r>
            <a:r>
              <a:rPr lang="en-US" b="1" dirty="0">
                <a:latin typeface="TeXGyreTermesX-Regular"/>
              </a:rPr>
              <a:t>OSU College of Engineering</a:t>
            </a:r>
            <a:r>
              <a:rPr lang="en-US" dirty="0">
                <a:latin typeface="TeXGyreTermesX-Regular"/>
              </a:rPr>
              <a:t>, the </a:t>
            </a:r>
            <a:r>
              <a:rPr lang="en-US" b="1" dirty="0">
                <a:latin typeface="TeXGyreTermesX-Regular"/>
              </a:rPr>
              <a:t>OSU Nuclear Program</a:t>
            </a:r>
            <a:r>
              <a:rPr lang="en-US" dirty="0">
                <a:latin typeface="TeXGyreTermesX-Regular"/>
              </a:rPr>
              <a:t>, and the </a:t>
            </a:r>
            <a:r>
              <a:rPr lang="en-US" b="1" dirty="0">
                <a:latin typeface="TeXGyreTermesX-Regular"/>
              </a:rPr>
              <a:t>OSU Council of Graduate Students</a:t>
            </a:r>
            <a:r>
              <a:rPr lang="en-US" dirty="0">
                <a:latin typeface="TeXGyreTermesX-Regular"/>
              </a:rPr>
              <a:t>.</a:t>
            </a:r>
            <a:endParaRPr lang="en-US" b="1" dirty="0"/>
          </a:p>
        </p:txBody>
      </p:sp>
      <p:sp>
        <p:nvSpPr>
          <p:cNvPr id="16" name="Shape 3"/>
          <p:cNvSpPr/>
          <p:nvPr/>
        </p:nvSpPr>
        <p:spPr>
          <a:xfrm>
            <a:off x="457200" y="5137352"/>
            <a:ext cx="11277295" cy="960120"/>
          </a:xfrm>
          <a:prstGeom prst="roundRect">
            <a:avLst>
              <a:gd name="adj" fmla="val 5714"/>
            </a:avLst>
          </a:prstGeom>
          <a:solidFill>
            <a:srgbClr val="EFF1F2"/>
          </a:solidFill>
          <a:ln w="12700">
            <a:solidFill>
              <a:srgbClr val="EFF1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4"/>
          <p:cNvSpPr/>
          <p:nvPr/>
        </p:nvSpPr>
        <p:spPr>
          <a:xfrm>
            <a:off x="685800" y="5210504"/>
            <a:ext cx="10820095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spcAft>
                <a:spcPts val="300"/>
              </a:spcAft>
            </a:pPr>
            <a:r>
              <a:rPr lang="en-US" sz="1400" b="1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Vinicius Zanardo Rodrigues</a:t>
            </a:r>
            <a:r>
              <a:rPr lang="en-US" sz="1400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·   zanardorodrigues.1@osu.edu   ·   </a:t>
            </a:r>
            <a:r>
              <a:rPr lang="en-US" b="1" dirty="0">
                <a:solidFill>
                  <a:srgbClr val="BA0C2F"/>
                </a:solidFill>
                <a:latin typeface="Arial" pitchFamily="34" charset="0"/>
                <a:cs typeface="Arial" pitchFamily="34" charset="-120"/>
              </a:rPr>
              <a:t>Questions &amp; Discussion Welcome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D09BD3D-4F7F-2C7B-F326-CD4E914113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95994" y="5168897"/>
            <a:ext cx="892278" cy="892278"/>
          </a:xfrm>
          <a:prstGeom prst="rect">
            <a:avLst/>
          </a:prstGeom>
        </p:spPr>
      </p:pic>
      <p:sp>
        <p:nvSpPr>
          <p:cNvPr id="2" name="Text 5">
            <a:extLst>
              <a:ext uri="{FF2B5EF4-FFF2-40B4-BE49-F238E27FC236}">
                <a16:creationId xmlns:a16="http://schemas.microsoft.com/office/drawing/2014/main" id="{89E4B79D-F99F-7E72-3101-8FFE876FEF06}"/>
              </a:ext>
            </a:extLst>
          </p:cNvPr>
          <p:cNvSpPr/>
          <p:nvPr/>
        </p:nvSpPr>
        <p:spPr>
          <a:xfrm>
            <a:off x="11430000" y="164592"/>
            <a:ext cx="57607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dirty="0">
                <a:solidFill>
                  <a:srgbClr val="737B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7762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457200" y="419481"/>
            <a:ext cx="10607040" cy="5425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000" b="1" dirty="0">
                <a:solidFill>
                  <a:srgbClr val="BA0C2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References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457200" y="962025"/>
            <a:ext cx="11277295" cy="5334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5425" indent="-225425">
              <a:spcAft>
                <a:spcPts val="700"/>
              </a:spcAft>
            </a:pPr>
            <a:r>
              <a:rPr lang="en-US" sz="1400" dirty="0">
                <a:solidFill>
                  <a:srgbClr val="212325"/>
                </a:solidFill>
                <a:latin typeface="Arial" pitchFamily="34" charset="0"/>
                <a:cs typeface="Arial" pitchFamily="34" charset="-120"/>
              </a:rPr>
              <a:t>B. N. Hanna, K. Al-Dawood, P. R. Seurin, R. </a:t>
            </a:r>
            <a:r>
              <a:rPr lang="en-US" sz="1400" dirty="0" err="1">
                <a:solidFill>
                  <a:srgbClr val="212325"/>
                </a:solidFill>
                <a:latin typeface="Arial" pitchFamily="34" charset="0"/>
                <a:cs typeface="Arial" pitchFamily="34" charset="-120"/>
              </a:rPr>
              <a:t>Abdelnasser</a:t>
            </a:r>
            <a:r>
              <a:rPr lang="en-US" sz="1400" dirty="0">
                <a:solidFill>
                  <a:srgbClr val="212325"/>
                </a:solidFill>
                <a:latin typeface="Arial" pitchFamily="34" charset="0"/>
                <a:cs typeface="Arial" pitchFamily="34" charset="-120"/>
              </a:rPr>
              <a:t>, A. Abou-</a:t>
            </a:r>
            <a:r>
              <a:rPr lang="en-US" sz="1400" dirty="0" err="1">
                <a:solidFill>
                  <a:srgbClr val="212325"/>
                </a:solidFill>
                <a:latin typeface="Arial" pitchFamily="34" charset="0"/>
                <a:cs typeface="Arial" pitchFamily="34" charset="-120"/>
              </a:rPr>
              <a:t>Jaoude</a:t>
            </a:r>
            <a:r>
              <a:rPr lang="en-US" sz="1400" dirty="0">
                <a:solidFill>
                  <a:srgbClr val="212325"/>
                </a:solidFill>
                <a:latin typeface="Arial" pitchFamily="34" charset="0"/>
                <a:cs typeface="Arial" pitchFamily="34" charset="-120"/>
              </a:rPr>
              <a:t>, A Bottom-Up Cost Estimation Tool for Nuclear Microreactors, Tech. Rep. INL/RPT-25-87273-Rev. 0, Idaho National Laboratory (2025).</a:t>
            </a:r>
          </a:p>
          <a:p>
            <a:pPr marL="225425" indent="-225425">
              <a:spcAft>
                <a:spcPts val="700"/>
              </a:spcAft>
            </a:pPr>
            <a:r>
              <a:rPr lang="en-US" sz="1400" dirty="0">
                <a:solidFill>
                  <a:srgbClr val="212325"/>
                </a:solidFill>
                <a:latin typeface="Arial" pitchFamily="34" charset="0"/>
                <a:cs typeface="Arial" pitchFamily="34" charset="-120"/>
              </a:rPr>
              <a:t>G. Black, D. Shropshire, K. Araújo, A. van Heek, Prospects for Nuclear Microreactors: A Review of the Technology, Economics, and Regulatory Considerations, Nuclear Technology 209 (2022).</a:t>
            </a:r>
          </a:p>
          <a:p>
            <a:pPr marL="225425" indent="-225425">
              <a:spcAft>
                <a:spcPts val="700"/>
              </a:spcAft>
            </a:pPr>
            <a:r>
              <a:rPr lang="en-US" sz="1400" dirty="0">
                <a:solidFill>
                  <a:srgbClr val="212325"/>
                </a:solidFill>
                <a:latin typeface="Arial" pitchFamily="34" charset="0"/>
                <a:cs typeface="Arial" pitchFamily="34" charset="-120"/>
              </a:rPr>
              <a:t>E. Worsham, C. </a:t>
            </a:r>
            <a:r>
              <a:rPr lang="en-US" sz="1400" dirty="0" err="1">
                <a:solidFill>
                  <a:srgbClr val="212325"/>
                </a:solidFill>
                <a:latin typeface="Arial" pitchFamily="34" charset="0"/>
                <a:cs typeface="Arial" pitchFamily="34" charset="-120"/>
              </a:rPr>
              <a:t>Bolisetti</a:t>
            </a:r>
            <a:r>
              <a:rPr lang="en-US" sz="1400" dirty="0">
                <a:solidFill>
                  <a:srgbClr val="212325"/>
                </a:solidFill>
                <a:latin typeface="Arial" pitchFamily="34" charset="0"/>
                <a:cs typeface="Arial" pitchFamily="34" charset="-120"/>
              </a:rPr>
              <a:t>, W.-C. Cheng, G. Griffith, C. Otani, H. Byran, K. Vedros, R. Saeed, Site Integration and Regulatory Considerations for a Nuclear Power Plant </a:t>
            </a:r>
            <a:r>
              <a:rPr lang="en-US" sz="1400" dirty="0" err="1">
                <a:solidFill>
                  <a:srgbClr val="212325"/>
                </a:solidFill>
                <a:latin typeface="Arial" pitchFamily="34" charset="0"/>
                <a:cs typeface="Arial" pitchFamily="34" charset="-120"/>
              </a:rPr>
              <a:t>Colocated</a:t>
            </a:r>
            <a:r>
              <a:rPr lang="en-US" sz="1400" dirty="0">
                <a:solidFill>
                  <a:srgbClr val="212325"/>
                </a:solidFill>
                <a:latin typeface="Arial" pitchFamily="34" charset="0"/>
                <a:cs typeface="Arial" pitchFamily="34" charset="-120"/>
              </a:rPr>
              <a:t> with Industrial Facilities, Tech. Rep. INL RPT-24-77936, Idaho National Laboratory (2024).</a:t>
            </a:r>
          </a:p>
          <a:p>
            <a:pPr marL="225425" indent="-225425">
              <a:spcAft>
                <a:spcPts val="700"/>
              </a:spcAft>
            </a:pPr>
            <a:r>
              <a:rPr lang="en-US" sz="1400" dirty="0">
                <a:solidFill>
                  <a:srgbClr val="212325"/>
                </a:solidFill>
                <a:latin typeface="Arial" pitchFamily="34" charset="0"/>
                <a:cs typeface="Arial" pitchFamily="34" charset="-120"/>
              </a:rPr>
              <a:t>O. Erdem, K. Daley, G. Hoelzle, M. I. </a:t>
            </a:r>
            <a:r>
              <a:rPr lang="en-US" sz="1400" dirty="0" err="1">
                <a:solidFill>
                  <a:srgbClr val="212325"/>
                </a:solidFill>
                <a:latin typeface="Arial" pitchFamily="34" charset="0"/>
                <a:cs typeface="Arial" pitchFamily="34" charset="-120"/>
              </a:rPr>
              <a:t>Radaideh</a:t>
            </a:r>
            <a:r>
              <a:rPr lang="en-US" sz="1400" dirty="0">
                <a:solidFill>
                  <a:srgbClr val="212325"/>
                </a:solidFill>
                <a:latin typeface="Arial" pitchFamily="34" charset="0"/>
                <a:cs typeface="Arial" pitchFamily="34" charset="-120"/>
              </a:rPr>
              <a:t>, Multi-objective combinatorial methodology for nuclear reactor site assessment: A case study for the United States, Energy Conversion and Management: X 26 (2025).</a:t>
            </a:r>
          </a:p>
          <a:p>
            <a:pPr marL="225425" indent="-225425">
              <a:spcAft>
                <a:spcPts val="700"/>
              </a:spcAft>
            </a:pPr>
            <a:r>
              <a:rPr lang="en-US" sz="1400" dirty="0">
                <a:solidFill>
                  <a:srgbClr val="212325"/>
                </a:solidFill>
                <a:latin typeface="Arial" pitchFamily="34" charset="0"/>
                <a:cs typeface="Arial" pitchFamily="34" charset="-120"/>
              </a:rPr>
              <a:t>E. G. R. </a:t>
            </a:r>
            <a:r>
              <a:rPr lang="en-US" sz="1400" dirty="0" err="1">
                <a:solidFill>
                  <a:srgbClr val="212325"/>
                </a:solidFill>
                <a:latin typeface="Arial" pitchFamily="34" charset="0"/>
                <a:cs typeface="Arial" pitchFamily="34" charset="-120"/>
              </a:rPr>
              <a:t>Germonpre</a:t>
            </a:r>
            <a:r>
              <a:rPr lang="en-US" sz="1400" dirty="0">
                <a:solidFill>
                  <a:srgbClr val="212325"/>
                </a:solidFill>
                <a:latin typeface="Arial" pitchFamily="34" charset="0"/>
                <a:cs typeface="Arial" pitchFamily="34" charset="-120"/>
              </a:rPr>
              <a:t>, J. Buongiorno, A Preliminary Study on the Feasibility of Nuclear Batteries for Offshore Power Generation, Tech. Rep. MIT-ANP-TR-202, Massachusetts Institute of Technology (2024).</a:t>
            </a:r>
          </a:p>
          <a:p>
            <a:pPr marL="225425" indent="-225425">
              <a:spcAft>
                <a:spcPts val="700"/>
              </a:spcAft>
            </a:pPr>
            <a:r>
              <a:rPr lang="en-US" sz="1400" dirty="0">
                <a:solidFill>
                  <a:srgbClr val="212325"/>
                </a:solidFill>
                <a:latin typeface="Arial" pitchFamily="34" charset="0"/>
                <a:cs typeface="Arial" pitchFamily="34" charset="-120"/>
              </a:rPr>
              <a:t>R. </a:t>
            </a:r>
            <a:r>
              <a:rPr lang="en-US" sz="1400" dirty="0" err="1">
                <a:solidFill>
                  <a:srgbClr val="212325"/>
                </a:solidFill>
                <a:latin typeface="Arial" pitchFamily="34" charset="0"/>
                <a:cs typeface="Arial" pitchFamily="34" charset="-120"/>
              </a:rPr>
              <a:t>Testoni</a:t>
            </a:r>
            <a:r>
              <a:rPr lang="en-US" sz="1400" dirty="0">
                <a:solidFill>
                  <a:srgbClr val="212325"/>
                </a:solidFill>
                <a:latin typeface="Arial" pitchFamily="34" charset="0"/>
                <a:cs typeface="Arial" pitchFamily="34" charset="-120"/>
              </a:rPr>
              <a:t>, A. Bersano, S. </a:t>
            </a:r>
            <a:r>
              <a:rPr lang="en-US" sz="1400" dirty="0" err="1">
                <a:solidFill>
                  <a:srgbClr val="212325"/>
                </a:solidFill>
                <a:latin typeface="Arial" pitchFamily="34" charset="0"/>
                <a:cs typeface="Arial" pitchFamily="34" charset="-120"/>
              </a:rPr>
              <a:t>Segantin</a:t>
            </a:r>
            <a:r>
              <a:rPr lang="en-US" sz="1400" dirty="0">
                <a:solidFill>
                  <a:srgbClr val="212325"/>
                </a:solidFill>
                <a:latin typeface="Arial" pitchFamily="34" charset="0"/>
                <a:cs typeface="Arial" pitchFamily="34" charset="-120"/>
              </a:rPr>
              <a:t>, Review of nuclear microreactors: Status, potentialities and challenges, Progress in Nuclear Energy 138 (2021).</a:t>
            </a:r>
          </a:p>
          <a:p>
            <a:pPr marL="225425" indent="-225425">
              <a:spcAft>
                <a:spcPts val="700"/>
              </a:spcAft>
            </a:pPr>
            <a:r>
              <a:rPr lang="en-US" sz="1400" dirty="0">
                <a:solidFill>
                  <a:srgbClr val="212325"/>
                </a:solidFill>
                <a:latin typeface="Arial" pitchFamily="34" charset="0"/>
                <a:cs typeface="Arial" pitchFamily="34" charset="-120"/>
              </a:rPr>
              <a:t>U.S. Nuclear Regulatory Commission (U.S. NRC), Oklo Inc. Doc. Pack., Docket No.: 99902095 (2025).</a:t>
            </a:r>
          </a:p>
          <a:p>
            <a:pPr marL="225425" indent="-225425">
              <a:spcAft>
                <a:spcPts val="700"/>
              </a:spcAft>
            </a:pPr>
            <a:r>
              <a:rPr lang="en-US" sz="1400" dirty="0">
                <a:solidFill>
                  <a:srgbClr val="212325"/>
                </a:solidFill>
                <a:latin typeface="Arial" pitchFamily="34" charset="0"/>
                <a:cs typeface="Arial" pitchFamily="34" charset="-120"/>
              </a:rPr>
              <a:t>U.S. Nuclear Regulatory Commission (U.S. NRC), Westinghouse Electric Company Doc. Pack., Docket No.: 99902079 (2025).</a:t>
            </a:r>
          </a:p>
          <a:p>
            <a:pPr marL="225425" indent="-225425">
              <a:spcAft>
                <a:spcPts val="700"/>
              </a:spcAft>
            </a:pPr>
            <a:r>
              <a:rPr lang="en-US" sz="1400" dirty="0">
                <a:solidFill>
                  <a:srgbClr val="212325"/>
                </a:solidFill>
                <a:latin typeface="Arial" pitchFamily="34" charset="0"/>
                <a:cs typeface="Arial" pitchFamily="34" charset="-120"/>
              </a:rPr>
              <a:t>U.S. Nuclear Regulatory Commission (U.S. NRC), ADAMS (Agencywide Documents Access and Management System) (2025).</a:t>
            </a:r>
          </a:p>
          <a:p>
            <a:pPr marL="225425" indent="-225425">
              <a:spcAft>
                <a:spcPts val="700"/>
              </a:spcAft>
            </a:pPr>
            <a:r>
              <a:rPr lang="en-US" sz="1400" dirty="0">
                <a:solidFill>
                  <a:srgbClr val="212325"/>
                </a:solidFill>
                <a:latin typeface="Arial" pitchFamily="34" charset="0"/>
                <a:cs typeface="Arial" pitchFamily="34" charset="-120"/>
              </a:rPr>
              <a:t>United States of America, 10 CFR Part 170 - Fees For Facilities, Materials, Import And Export Licenses, And Other Regulatory Services Under The Atomic Energy Act Of 1954, As Amended (June 2021).</a:t>
            </a:r>
          </a:p>
          <a:p>
            <a:pPr marL="225425" indent="-225425">
              <a:spcAft>
                <a:spcPts val="700"/>
              </a:spcAft>
            </a:pPr>
            <a:r>
              <a:rPr lang="en-US" sz="1400" dirty="0">
                <a:solidFill>
                  <a:srgbClr val="212325"/>
                </a:solidFill>
                <a:latin typeface="Arial" pitchFamily="34" charset="0"/>
                <a:cs typeface="Arial" pitchFamily="34" charset="-120"/>
              </a:rPr>
              <a:t>U.S. Nuclear Regulatory Commission (U.S. NRC), Materials License, Docket No. 70-7003; NRC-2021-0058 (June 2021).</a:t>
            </a:r>
          </a:p>
          <a:p>
            <a:pPr marL="225425" indent="-225425">
              <a:spcAft>
                <a:spcPts val="700"/>
              </a:spcAft>
            </a:pPr>
            <a:r>
              <a:rPr lang="en-US" sz="1400" dirty="0">
                <a:solidFill>
                  <a:srgbClr val="212325"/>
                </a:solidFill>
                <a:latin typeface="Arial" pitchFamily="34" charset="0"/>
                <a:cs typeface="Arial" pitchFamily="34" charset="-120"/>
              </a:rPr>
              <a:t>United States of America, Inflation Reduction Act of 2022 (P.L. 117-169) (January 2023).</a:t>
            </a:r>
          </a:p>
          <a:p>
            <a:pPr marL="225425" indent="-225425">
              <a:spcAft>
                <a:spcPts val="700"/>
              </a:spcAft>
            </a:pPr>
            <a:r>
              <a:rPr lang="en-US" sz="1400" dirty="0">
                <a:solidFill>
                  <a:srgbClr val="212325"/>
                </a:solidFill>
                <a:latin typeface="Arial" pitchFamily="34" charset="0"/>
                <a:cs typeface="Arial" pitchFamily="34" charset="-120"/>
              </a:rPr>
              <a:t>U.S. Department of Energy (U.S. DOE), Loan Program Office (2024).</a:t>
            </a:r>
          </a:p>
        </p:txBody>
      </p:sp>
      <p:sp>
        <p:nvSpPr>
          <p:cNvPr id="7" name="Text 3"/>
          <p:cNvSpPr/>
          <p:nvPr/>
        </p:nvSpPr>
        <p:spPr>
          <a:xfrm>
            <a:off x="11430000" y="164592"/>
            <a:ext cx="57607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dirty="0">
                <a:solidFill>
                  <a:srgbClr val="737B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pic>
        <p:nvPicPr>
          <p:cNvPr id="8" name="Image 1" descr="PSAM 18 conference logo">
            <a:extLst>
              <a:ext uri="{FF2B5EF4-FFF2-40B4-BE49-F238E27FC236}">
                <a16:creationId xmlns:a16="http://schemas.microsoft.com/office/drawing/2014/main" id="{D50B3D87-B951-7EB1-547D-08F7150D7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7414" y="6089904"/>
            <a:ext cx="1888763" cy="7680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E318FA-7F2D-36D7-17A3-E18E17356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3" y="6297015"/>
            <a:ext cx="3183571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84048"/>
            <a:ext cx="1060704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BA0C2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Enrichment plants need stable power — co-siting economics are unproven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457200" y="1828800"/>
            <a:ext cx="6126480" cy="3840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spcAft>
                <a:spcPts val="1600"/>
              </a:spcAft>
              <a:buSzPct val="100000"/>
              <a:buChar char="•"/>
            </a:pPr>
            <a:r>
              <a:rPr lang="en-US" sz="2300" b="1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NFC facilities (esp. enrichment) are electricity-intensive</a:t>
            </a:r>
            <a:r>
              <a:rPr lang="en-US" sz="2300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exposed to price volatility and grid instability</a:t>
            </a:r>
            <a:endParaRPr lang="en-US" sz="2300" dirty="0"/>
          </a:p>
          <a:p>
            <a:pPr marL="342900" indent="-342900" algn="l">
              <a:spcAft>
                <a:spcPts val="1600"/>
              </a:spcAft>
              <a:buSzPct val="100000"/>
              <a:buChar char="•"/>
            </a:pPr>
            <a:r>
              <a:rPr lang="en-US" sz="2300" b="1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MMRs (5–25 MWe) offer dedicated on-site power</a:t>
            </a:r>
            <a:r>
              <a:rPr lang="en-US" sz="2300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inside the existing security perimeter, matching enrichment demand</a:t>
            </a:r>
            <a:endParaRPr lang="en-US" sz="2300" dirty="0"/>
          </a:p>
        </p:txBody>
      </p:sp>
      <p:sp>
        <p:nvSpPr>
          <p:cNvPr id="4" name="Shape 2"/>
          <p:cNvSpPr/>
          <p:nvPr/>
        </p:nvSpPr>
        <p:spPr>
          <a:xfrm>
            <a:off x="6903720" y="1874520"/>
            <a:ext cx="4846320" cy="1691640"/>
          </a:xfrm>
          <a:prstGeom prst="roundRect">
            <a:avLst>
              <a:gd name="adj" fmla="val 4324"/>
            </a:avLst>
          </a:prstGeom>
          <a:solidFill>
            <a:srgbClr val="F7DDE3"/>
          </a:solidFill>
          <a:ln w="15875">
            <a:solidFill>
              <a:srgbClr val="BA0C2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7132320" y="1874520"/>
            <a:ext cx="4389120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BA0C2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Gap 1
</a:t>
            </a:r>
            <a:endParaRPr lang="en-US" sz="1600" dirty="0"/>
          </a:p>
          <a:p>
            <a:pPr marL="0" indent="0" algn="l">
              <a:buNone/>
            </a:pPr>
            <a:r>
              <a:rPr lang="en-US" sz="1700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 cross-vendor, account-level FOAK→NOAK cost framework for U.S. MMRs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6903720" y="3794760"/>
            <a:ext cx="4846320" cy="1691640"/>
          </a:xfrm>
          <a:prstGeom prst="roundRect">
            <a:avLst>
              <a:gd name="adj" fmla="val 4324"/>
            </a:avLst>
          </a:prstGeom>
          <a:solidFill>
            <a:srgbClr val="F7DDE3"/>
          </a:solidFill>
          <a:ln w="15875">
            <a:solidFill>
              <a:srgbClr val="BA0C2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7132320" y="3794760"/>
            <a:ext cx="4389120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BA0C2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Gap 2
</a:t>
            </a:r>
            <a:endParaRPr lang="en-US" sz="1600" dirty="0"/>
          </a:p>
          <a:p>
            <a:pPr marL="0" indent="0" algn="l">
              <a:buNone/>
            </a:pPr>
            <a:r>
              <a:rPr lang="en-US" sz="1700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 50-year financial viability analysis at a named NFC facility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11430000" y="164592"/>
            <a:ext cx="57607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dirty="0">
                <a:solidFill>
                  <a:srgbClr val="737B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pic>
        <p:nvPicPr>
          <p:cNvPr id="11" name="Image 1" descr="PSAM 18 conference logo">
            <a:extLst>
              <a:ext uri="{FF2B5EF4-FFF2-40B4-BE49-F238E27FC236}">
                <a16:creationId xmlns:a16="http://schemas.microsoft.com/office/drawing/2014/main" id="{CBA1523D-6B0E-6ADB-DE5D-F362824B6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7414" y="6089904"/>
            <a:ext cx="1888763" cy="7680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166753-E255-DE49-921D-F74465F10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3" y="6297015"/>
            <a:ext cx="3183571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84048"/>
            <a:ext cx="1060704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BA0C2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standardized, account-level method makes 7 vendors comparable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457200" y="1874520"/>
            <a:ext cx="5486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BA0C2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Cost estimation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457200" y="2331720"/>
            <a:ext cx="5486400" cy="3291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spcAft>
                <a:spcPts val="1200"/>
              </a:spcAft>
              <a:buSzPct val="100000"/>
              <a:buChar char="•"/>
            </a:pPr>
            <a:r>
              <a:rPr lang="en-US" sz="2200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MOUSE (INL): 82 cost accounts, 15 categories</a:t>
            </a:r>
            <a:endParaRPr lang="en-US" sz="2200" dirty="0"/>
          </a:p>
          <a:p>
            <a:pPr marL="342900" indent="-342900" algn="l">
              <a:spcAft>
                <a:spcPts val="1200"/>
              </a:spcAft>
              <a:buSzPct val="100000"/>
              <a:buChar char="•"/>
            </a:pPr>
            <a:r>
              <a:rPr lang="en-US" sz="2200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Power-law scaling (n = 0.60 below 30 MWt)</a:t>
            </a:r>
            <a:endParaRPr lang="en-US" sz="2200" dirty="0"/>
          </a:p>
          <a:p>
            <a:pPr marL="342900" indent="-342900" algn="l">
              <a:spcAft>
                <a:spcPts val="1200"/>
              </a:spcAft>
              <a:buSzPct val="100000"/>
              <a:buChar char="•"/>
            </a:pPr>
            <a:r>
              <a:rPr lang="en-US" sz="2200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vendors · 4 technology families</a:t>
            </a:r>
            <a:endParaRPr lang="en-US" sz="2200" dirty="0"/>
          </a:p>
          <a:p>
            <a:pPr marL="342900" indent="-342900" algn="l">
              <a:spcAft>
                <a:spcPts val="1200"/>
              </a:spcAft>
              <a:buSzPct val="100000"/>
              <a:buChar char="•"/>
            </a:pPr>
            <a:r>
              <a:rPr lang="en-US" sz="2200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U.S. NRC tiers (ADAMS engagement)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6355080" y="1874520"/>
            <a:ext cx="53949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BA0C2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Economic evaluation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6355080" y="2331720"/>
            <a:ext cx="5394960" cy="3291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spcAft>
                <a:spcPts val="1200"/>
              </a:spcAft>
              <a:buSzPct val="100000"/>
              <a:buChar char="•"/>
            </a:pPr>
            <a:r>
              <a:rPr lang="en-US" sz="2200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NOAK via Wright's Law (8–24% / doubling)</a:t>
            </a:r>
            <a:endParaRPr lang="en-US" sz="2200" dirty="0"/>
          </a:p>
          <a:p>
            <a:pPr marL="342900" indent="-342900" algn="l">
              <a:spcAft>
                <a:spcPts val="1200"/>
              </a:spcAft>
              <a:buSzPct val="100000"/>
              <a:buChar char="•"/>
            </a:pPr>
            <a:r>
              <a:rPr lang="en-US" sz="2200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50-year LCOE and NPV (Eq. 3–4)</a:t>
            </a:r>
            <a:endParaRPr lang="en-US" sz="2200" dirty="0"/>
          </a:p>
          <a:p>
            <a:pPr marL="342900" indent="-342900" algn="l">
              <a:spcAft>
                <a:spcPts val="1200"/>
              </a:spcAft>
              <a:buSzPct val="100000"/>
              <a:buChar char="•"/>
            </a:pPr>
            <a:r>
              <a:rPr lang="en-US" sz="2200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ITC levels: 0%, 30%, 50%</a:t>
            </a:r>
            <a:endParaRPr lang="en-US" sz="2200" dirty="0"/>
          </a:p>
          <a:p>
            <a:pPr marL="342900" indent="-342900" algn="l">
              <a:spcAft>
                <a:spcPts val="1200"/>
              </a:spcAft>
              <a:buSzPct val="100000"/>
              <a:buChar char="•"/>
            </a:pPr>
            <a:r>
              <a:rPr lang="en-US" sz="2200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8% real discount rate; DOE-LPO financing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11430000" y="164592"/>
            <a:ext cx="57607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dirty="0">
                <a:solidFill>
                  <a:srgbClr val="737B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pic>
        <p:nvPicPr>
          <p:cNvPr id="11" name="Image 1" descr="PSAM 18 conference logo">
            <a:extLst>
              <a:ext uri="{FF2B5EF4-FFF2-40B4-BE49-F238E27FC236}">
                <a16:creationId xmlns:a16="http://schemas.microsoft.com/office/drawing/2014/main" id="{B11DF25A-0BB1-8F3C-865F-B8C67F893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7414" y="6089904"/>
            <a:ext cx="1888763" cy="7680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04DFB8-9D78-6FCB-90C8-93E0D802C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3" y="6297015"/>
            <a:ext cx="3183571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84048"/>
            <a:ext cx="106070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BA0C2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Non-LWR designs cost 57% less at FOAK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457200" y="1280160"/>
            <a:ext cx="1127729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000" dirty="0">
                <a:solidFill>
                  <a:srgbClr val="737B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Technology class is the dominant cost driver (FOAK $149M–$528M)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457200" y="1874520"/>
            <a:ext cx="6400800" cy="3977640"/>
          </a:xfrm>
          <a:prstGeom prst="roundRect">
            <a:avLst>
              <a:gd name="adj" fmla="val 1839"/>
            </a:avLst>
          </a:prstGeom>
          <a:solidFill>
            <a:srgbClr val="EFF1F2"/>
          </a:solidFill>
          <a:ln w="15875">
            <a:solidFill>
              <a:srgbClr val="737B7E"/>
            </a:solidFill>
            <a:prstDash val="dash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640080" y="1874520"/>
            <a:ext cx="6035040" cy="3977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spcAft>
                <a:spcPts val="800"/>
              </a:spcAft>
              <a:buNone/>
            </a:pPr>
            <a:r>
              <a:rPr lang="en-US" sz="1600" b="1" dirty="0">
                <a:solidFill>
                  <a:srgbClr val="BA0C2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Figure 1</a:t>
            </a:r>
            <a:endParaRPr lang="en-US" sz="1600" dirty="0"/>
          </a:p>
          <a:p>
            <a:pPr marL="0" indent="0" algn="ctr">
              <a:spcAft>
                <a:spcPts val="800"/>
              </a:spcAft>
              <a:buNone/>
            </a:pPr>
            <a:r>
              <a:rPr lang="en-US" sz="1300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FOAK capital cost by vendor,</a:t>
            </a:r>
            <a:endParaRPr lang="en-US" sz="1600" dirty="0"/>
          </a:p>
          <a:p>
            <a:pPr marL="0" indent="0" algn="ctr">
              <a:spcAft>
                <a:spcPts val="800"/>
              </a:spcAft>
              <a:buNone/>
            </a:pPr>
            <a:r>
              <a:rPr lang="en-US" sz="1300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colored by technology family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7178040" y="1965960"/>
            <a:ext cx="4572000" cy="3840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spcAft>
                <a:spcPts val="1300"/>
              </a:spcAft>
              <a:buSzPct val="100000"/>
              <a:buChar char="•"/>
            </a:pPr>
            <a:r>
              <a:rPr lang="en-US" sz="2100" b="1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3.5× spread: </a:t>
            </a:r>
            <a:r>
              <a:rPr lang="en-US" sz="2100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$149M (Westinghouse) → $528M (Last Energy)</a:t>
            </a:r>
            <a:endParaRPr lang="en-US" sz="2100" dirty="0"/>
          </a:p>
          <a:p>
            <a:pPr marL="342900" indent="-342900" algn="l">
              <a:spcAft>
                <a:spcPts val="1300"/>
              </a:spcAft>
              <a:buSzPct val="100000"/>
              <a:buChar char="•"/>
            </a:pPr>
            <a:r>
              <a:rPr lang="en-US" sz="2100" b="1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Non-LWR $187M vs PWR $445M</a:t>
            </a:r>
            <a:r>
              <a:rPr lang="en-US" sz="2100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a 57% gap</a:t>
            </a:r>
            <a:endParaRPr lang="en-US" sz="2100" dirty="0"/>
          </a:p>
          <a:p>
            <a:pPr marL="342900" indent="-342900" algn="l">
              <a:spcAft>
                <a:spcPts val="1300"/>
              </a:spcAft>
              <a:buSzPct val="100000"/>
              <a:buChar char="•"/>
            </a:pPr>
            <a:r>
              <a:rPr lang="en-US" sz="2100" b="1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Per-kWe 4.8×: </a:t>
            </a:r>
            <a:r>
              <a:rPr lang="en-US" sz="2100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Oklo $7,497 → Hadron $36,131</a:t>
            </a:r>
            <a:endParaRPr lang="en-US" sz="2100" dirty="0"/>
          </a:p>
          <a:p>
            <a:pPr marL="342900" indent="-342900" algn="l">
              <a:spcAft>
                <a:spcPts val="1300"/>
              </a:spcAft>
              <a:buSzPct val="100000"/>
              <a:buChar char="•"/>
            </a:pPr>
            <a:r>
              <a:rPr lang="en-US" sz="2100" b="1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Driver: </a:t>
            </a:r>
            <a:r>
              <a:rPr lang="en-US" sz="2100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factory fabrication + simpler balance-of-plant</a:t>
            </a:r>
            <a:endParaRPr lang="en-US" sz="2100" dirty="0"/>
          </a:p>
        </p:txBody>
      </p:sp>
      <p:sp>
        <p:nvSpPr>
          <p:cNvPr id="7" name="Text 5"/>
          <p:cNvSpPr/>
          <p:nvPr/>
        </p:nvSpPr>
        <p:spPr>
          <a:xfrm>
            <a:off x="457200" y="5897880"/>
            <a:ext cx="1127729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737B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FOAK capital </a:t>
            </a:r>
            <a:r>
              <a:rPr lang="en-US" sz="1200" u="sng" dirty="0">
                <a:solidFill>
                  <a:srgbClr val="737B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cost estimates </a:t>
            </a:r>
            <a:r>
              <a:rPr lang="en-US" sz="1200" dirty="0">
                <a:solidFill>
                  <a:srgbClr val="737B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(Table 3 / Fig. 1)</a:t>
            </a:r>
            <a:endParaRPr lang="en-US" sz="1200" dirty="0"/>
          </a:p>
        </p:txBody>
      </p:sp>
      <p:sp>
        <p:nvSpPr>
          <p:cNvPr id="10" name="Text 6"/>
          <p:cNvSpPr/>
          <p:nvPr/>
        </p:nvSpPr>
        <p:spPr>
          <a:xfrm>
            <a:off x="11430000" y="164592"/>
            <a:ext cx="57607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dirty="0">
                <a:solidFill>
                  <a:srgbClr val="737B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pic>
        <p:nvPicPr>
          <p:cNvPr id="11" name="Image 1" descr="PSAM 18 conference logo">
            <a:extLst>
              <a:ext uri="{FF2B5EF4-FFF2-40B4-BE49-F238E27FC236}">
                <a16:creationId xmlns:a16="http://schemas.microsoft.com/office/drawing/2014/main" id="{5101CB0E-F778-6BFE-C590-D463DCCE9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7414" y="6089904"/>
            <a:ext cx="1888763" cy="7680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F819C7-00F0-45F1-EF08-647120F92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3" y="6297015"/>
            <a:ext cx="3183571" cy="457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C0DE1F-3DC1-11C7-96A9-6192CE76B1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700" y="1905746"/>
            <a:ext cx="6329799" cy="39006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84048"/>
            <a:ext cx="106070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BA0C2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Learning cuts unit costs up to 64%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457200" y="1280160"/>
            <a:ext cx="1127729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000" dirty="0">
                <a:solidFill>
                  <a:srgbClr val="737B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Regulatory Tier-1 adds $235M in fleet savings — as important as tech class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457200" y="1874520"/>
            <a:ext cx="6400800" cy="3977640"/>
          </a:xfrm>
          <a:prstGeom prst="roundRect">
            <a:avLst>
              <a:gd name="adj" fmla="val 1839"/>
            </a:avLst>
          </a:prstGeom>
          <a:solidFill>
            <a:srgbClr val="EFF1F2"/>
          </a:solidFill>
          <a:ln w="15875">
            <a:solidFill>
              <a:srgbClr val="737B7E"/>
            </a:solidFill>
            <a:prstDash val="dash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640080" y="1874520"/>
            <a:ext cx="6035040" cy="3977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spcAft>
                <a:spcPts val="800"/>
              </a:spcAft>
              <a:buNone/>
            </a:pPr>
            <a:r>
              <a:rPr lang="en-US" sz="1600" b="1" dirty="0">
                <a:solidFill>
                  <a:srgbClr val="BA0C2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Figure 2</a:t>
            </a:r>
            <a:endParaRPr lang="en-US" sz="1600" dirty="0"/>
          </a:p>
          <a:p>
            <a:pPr marL="0" indent="0" algn="ctr">
              <a:spcAft>
                <a:spcPts val="800"/>
              </a:spcAft>
              <a:buNone/>
            </a:pPr>
            <a:r>
              <a:rPr lang="en-US" sz="1300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Learning-curve cost trajectories</a:t>
            </a:r>
            <a:endParaRPr lang="en-US" sz="1600" dirty="0"/>
          </a:p>
          <a:p>
            <a:pPr marL="0" indent="0" algn="ctr">
              <a:spcAft>
                <a:spcPts val="800"/>
              </a:spcAft>
              <a:buNone/>
            </a:pPr>
            <a:r>
              <a:rPr lang="en-US" sz="1300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(units 1–100; NOAK band 44–48)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7178040" y="1965960"/>
            <a:ext cx="4572000" cy="3840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spcAft>
                <a:spcPts val="1300"/>
              </a:spcAft>
              <a:buSzPct val="100000"/>
              <a:buChar char="•"/>
            </a:pPr>
            <a:r>
              <a:rPr lang="en-US" sz="2100" b="1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Wright's Law: </a:t>
            </a:r>
            <a:r>
              <a:rPr lang="en-US" sz="2100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unit 100 = $58–189M (44–64% below FOAK)</a:t>
            </a:r>
            <a:endParaRPr lang="en-US" sz="2100" dirty="0"/>
          </a:p>
          <a:p>
            <a:pPr marL="342900" indent="-342900" algn="l">
              <a:spcAft>
                <a:spcPts val="1300"/>
              </a:spcAft>
              <a:buSzPct val="100000"/>
              <a:buChar char="•"/>
            </a:pPr>
            <a:r>
              <a:rPr lang="en-US" sz="2100" b="1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NOAK threshold at units 44–48</a:t>
            </a:r>
            <a:r>
              <a:rPr lang="en-US" sz="2100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; 50-unit fleet saves $4.8B</a:t>
            </a:r>
            <a:endParaRPr lang="en-US" sz="2100" dirty="0"/>
          </a:p>
          <a:p>
            <a:pPr marL="342900" indent="-342900" algn="l">
              <a:spcAft>
                <a:spcPts val="1300"/>
              </a:spcAft>
              <a:buSzPct val="100000"/>
              <a:buChar char="•"/>
            </a:pPr>
            <a:r>
              <a:rPr lang="en-US" sz="2100" b="1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Tier 1 saves $4.7M/unit</a:t>
            </a:r>
            <a:r>
              <a:rPr lang="en-US" sz="2100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→ $235M across 50 units</a:t>
            </a:r>
            <a:endParaRPr lang="en-US" sz="2100" dirty="0"/>
          </a:p>
          <a:p>
            <a:pPr marL="342900" indent="-342900" algn="l">
              <a:spcAft>
                <a:spcPts val="1300"/>
              </a:spcAft>
              <a:buSzPct val="100000"/>
              <a:buChar char="•"/>
            </a:pPr>
            <a:r>
              <a:rPr lang="en-US" sz="2100" b="1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Early units lose money</a:t>
            </a:r>
            <a:r>
              <a:rPr lang="en-US" sz="2100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but de-risk the whole fleet</a:t>
            </a:r>
            <a:endParaRPr lang="en-US" sz="2100" dirty="0"/>
          </a:p>
        </p:txBody>
      </p:sp>
      <p:sp>
        <p:nvSpPr>
          <p:cNvPr id="7" name="Text 5"/>
          <p:cNvSpPr/>
          <p:nvPr/>
        </p:nvSpPr>
        <p:spPr>
          <a:xfrm>
            <a:off x="457200" y="5989320"/>
            <a:ext cx="1127729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737B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NOAK trajectories and NRC tier impact (Fig. 2 / Table 4)</a:t>
            </a:r>
            <a:endParaRPr lang="en-US" sz="1200" dirty="0"/>
          </a:p>
        </p:txBody>
      </p:sp>
      <p:sp>
        <p:nvSpPr>
          <p:cNvPr id="10" name="Text 6"/>
          <p:cNvSpPr/>
          <p:nvPr/>
        </p:nvSpPr>
        <p:spPr>
          <a:xfrm>
            <a:off x="11430000" y="164592"/>
            <a:ext cx="57607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dirty="0">
                <a:solidFill>
                  <a:srgbClr val="737B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pic>
        <p:nvPicPr>
          <p:cNvPr id="11" name="Image 1" descr="PSAM 18 conference logo">
            <a:extLst>
              <a:ext uri="{FF2B5EF4-FFF2-40B4-BE49-F238E27FC236}">
                <a16:creationId xmlns:a16="http://schemas.microsoft.com/office/drawing/2014/main" id="{3F4A223E-E5EC-AD83-D024-E439116E0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7414" y="6089904"/>
            <a:ext cx="1888763" cy="7680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6395A1-673D-F27C-68FD-92FE7F226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3" y="6297015"/>
            <a:ext cx="3183571" cy="457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94EA3A-F049-0A8F-BFD7-8FB45DE0F1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" y="1920240"/>
            <a:ext cx="6306344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84048"/>
            <a:ext cx="106070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BA0C2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Centrus's ACP is a ready-made co-siting testbed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457200" y="1280160"/>
            <a:ext cx="1127729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000" dirty="0">
                <a:solidFill>
                  <a:srgbClr val="737B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Only domestic enrichment facility · sole U.S. HALEU source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457200" y="1920240"/>
            <a:ext cx="5989320" cy="3840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spcAft>
                <a:spcPts val="1200"/>
              </a:spcAft>
              <a:buSzPct val="100000"/>
              <a:buChar char="•"/>
            </a:pPr>
            <a:r>
              <a:rPr lang="en-US" sz="2100" b="1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Only U.S.-owned enrichment facility: </a:t>
            </a:r>
            <a:r>
              <a:rPr lang="en-US" sz="2100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NRC SNM-2011</a:t>
            </a:r>
            <a:endParaRPr lang="en-US" sz="2100" dirty="0"/>
          </a:p>
          <a:p>
            <a:pPr marL="342900" indent="-342900" algn="l">
              <a:spcAft>
                <a:spcPts val="1200"/>
              </a:spcAft>
              <a:buSzPct val="100000"/>
              <a:buChar char="•"/>
            </a:pPr>
            <a:r>
              <a:rPr lang="en-US" sz="2100" b="1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Sole domestic HALEU source:</a:t>
            </a:r>
            <a:r>
              <a:rPr lang="en-US" sz="2100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outages carry supply-chain risk</a:t>
            </a:r>
            <a:endParaRPr lang="en-US" sz="2100" dirty="0"/>
          </a:p>
          <a:p>
            <a:pPr marL="342900" indent="-342900" algn="l">
              <a:spcAft>
                <a:spcPts val="1200"/>
              </a:spcAft>
              <a:buSzPct val="100000"/>
              <a:buChar char="•"/>
            </a:pPr>
            <a:r>
              <a:rPr lang="en-US" sz="2100" b="1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Continuous centrifuge load:</a:t>
            </a:r>
            <a:r>
              <a:rPr lang="en-US" sz="2100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restart magnifies losses (2011 precedent)</a:t>
            </a:r>
            <a:endParaRPr lang="en-US" sz="2100" dirty="0"/>
          </a:p>
          <a:p>
            <a:pPr marL="342900" indent="-342900" algn="l">
              <a:spcAft>
                <a:spcPts val="1200"/>
              </a:spcAft>
              <a:buSzPct val="100000"/>
              <a:buChar char="•"/>
            </a:pPr>
            <a:r>
              <a:rPr lang="en-US" sz="2100" b="1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Brownfield edge:</a:t>
            </a:r>
            <a:r>
              <a:rPr lang="en-US" sz="2100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perimeter, licensed area, workforce, emergency plans</a:t>
            </a:r>
            <a:endParaRPr lang="en-US" sz="2100" dirty="0"/>
          </a:p>
        </p:txBody>
      </p:sp>
      <p:sp>
        <p:nvSpPr>
          <p:cNvPr id="5" name="Shape 3"/>
          <p:cNvSpPr/>
          <p:nvPr/>
        </p:nvSpPr>
        <p:spPr>
          <a:xfrm>
            <a:off x="6812280" y="1965960"/>
            <a:ext cx="2286000" cy="2880360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12700">
            <a:solidFill>
              <a:srgbClr val="D5D8DA"/>
            </a:solidFill>
            <a:prstDash val="solid"/>
          </a:ln>
          <a:effectLst>
            <a:outerShdw blurRad="63500" dist="254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6812280" y="2148840"/>
            <a:ext cx="228600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spcAft>
                <a:spcPts val="700"/>
              </a:spcAft>
              <a:buNone/>
            </a:pPr>
            <a:r>
              <a:rPr lang="en-US" sz="1700" b="1" dirty="0">
                <a:solidFill>
                  <a:srgbClr val="BA0C2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Scenario A
</a:t>
            </a:r>
            <a:endParaRPr lang="en-US" sz="1700" dirty="0"/>
          </a:p>
          <a:p>
            <a:pPr marL="0" indent="0" algn="ctr">
              <a:spcAft>
                <a:spcPts val="700"/>
              </a:spcAft>
              <a:buNone/>
            </a:pPr>
            <a:r>
              <a:rPr lang="en-US" sz="2400" b="1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21.7 MWe
</a:t>
            </a:r>
            <a:endParaRPr lang="en-US" sz="1700" dirty="0"/>
          </a:p>
          <a:p>
            <a:pPr marL="0" indent="0" algn="ctr">
              <a:spcAft>
                <a:spcPts val="700"/>
              </a:spcAft>
              <a:buNone/>
            </a:pPr>
            <a:r>
              <a:rPr lang="en-US" sz="1500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3.8M SWU/yr
</a:t>
            </a:r>
            <a:endParaRPr lang="en-US" sz="1700" dirty="0"/>
          </a:p>
          <a:p>
            <a:pPr marL="0" indent="0" algn="ctr">
              <a:spcAft>
                <a:spcPts val="700"/>
              </a:spcAft>
              <a:buNone/>
            </a:pPr>
            <a:r>
              <a:rPr lang="en-US" sz="1500" dirty="0">
                <a:solidFill>
                  <a:srgbClr val="737B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$81k/</a:t>
            </a:r>
            <a:r>
              <a:rPr lang="en-US" sz="1500" dirty="0" err="1">
                <a:solidFill>
                  <a:srgbClr val="737B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hr</a:t>
            </a:r>
            <a:r>
              <a:rPr lang="en-US" sz="1500" dirty="0">
                <a:solidFill>
                  <a:srgbClr val="737B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outage*</a:t>
            </a:r>
            <a:endParaRPr lang="en-US" sz="1700" dirty="0"/>
          </a:p>
        </p:txBody>
      </p:sp>
      <p:sp>
        <p:nvSpPr>
          <p:cNvPr id="7" name="Shape 5"/>
          <p:cNvSpPr/>
          <p:nvPr/>
        </p:nvSpPr>
        <p:spPr>
          <a:xfrm>
            <a:off x="9281160" y="1965960"/>
            <a:ext cx="2286000" cy="2880360"/>
          </a:xfrm>
          <a:prstGeom prst="roundRect">
            <a:avLst>
              <a:gd name="adj" fmla="val 2400"/>
            </a:avLst>
          </a:prstGeom>
          <a:solidFill>
            <a:srgbClr val="F7DDE3"/>
          </a:solidFill>
          <a:ln w="15875">
            <a:solidFill>
              <a:srgbClr val="BA0C2F"/>
            </a:solidFill>
            <a:prstDash val="solid"/>
          </a:ln>
          <a:effectLst>
            <a:outerShdw blurRad="63500" dist="254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9281160" y="2148840"/>
            <a:ext cx="228600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spcAft>
                <a:spcPts val="700"/>
              </a:spcAft>
              <a:buNone/>
            </a:pPr>
            <a:r>
              <a:rPr lang="en-US" sz="1700" b="1" dirty="0">
                <a:solidFill>
                  <a:srgbClr val="BA0C2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Scenario B
</a:t>
            </a:r>
            <a:endParaRPr lang="en-US" sz="1700" dirty="0"/>
          </a:p>
          <a:p>
            <a:pPr marL="0" indent="0" algn="ctr">
              <a:spcAft>
                <a:spcPts val="700"/>
              </a:spcAft>
              <a:buNone/>
            </a:pPr>
            <a:r>
              <a:rPr lang="en-US" sz="2400" b="1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37.1 MWe
</a:t>
            </a:r>
            <a:endParaRPr lang="en-US" sz="1700" dirty="0"/>
          </a:p>
          <a:p>
            <a:pPr marL="0" indent="0" algn="ctr">
              <a:spcAft>
                <a:spcPts val="700"/>
              </a:spcAft>
              <a:buNone/>
            </a:pPr>
            <a:r>
              <a:rPr lang="en-US" sz="1500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7.6M SWU/yr
</a:t>
            </a:r>
            <a:endParaRPr lang="en-US" sz="1700" dirty="0"/>
          </a:p>
          <a:p>
            <a:pPr marL="0" indent="0" algn="ctr">
              <a:spcAft>
                <a:spcPts val="700"/>
              </a:spcAft>
              <a:buNone/>
            </a:pPr>
            <a:r>
              <a:rPr lang="en-US" sz="1500" dirty="0">
                <a:solidFill>
                  <a:srgbClr val="737B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$163k/</a:t>
            </a:r>
            <a:r>
              <a:rPr lang="en-US" sz="1500" dirty="0" err="1">
                <a:solidFill>
                  <a:srgbClr val="737B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hr</a:t>
            </a:r>
            <a:r>
              <a:rPr lang="en-US" sz="1500" dirty="0">
                <a:solidFill>
                  <a:srgbClr val="737B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outage*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6812280" y="5029200"/>
            <a:ext cx="4754880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~11 outage-hours/yr → $0.9M–$1.8M/yr in lost production</a:t>
            </a:r>
          </a:p>
          <a:p>
            <a:pPr marL="0" indent="0" algn="ctr">
              <a:buNone/>
            </a:pPr>
            <a:endParaRPr lang="en-US" sz="1400" i="1" dirty="0">
              <a:solidFill>
                <a:srgbClr val="212325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>
              <a:buNone/>
            </a:pPr>
            <a:r>
              <a:rPr lang="en-US" sz="1400" i="1" dirty="0">
                <a:solidFill>
                  <a:srgbClr val="212325"/>
                </a:solidFill>
                <a:latin typeface="Arial" pitchFamily="34" charset="0"/>
                <a:cs typeface="Arial" pitchFamily="34" charset="-120"/>
              </a:rPr>
              <a:t>*assuming that no extra actions are/were taken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457200" y="5989320"/>
            <a:ext cx="1127729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737B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Centrus American Centrifuge Plant, Piketon OH (Section 2.2)</a:t>
            </a:r>
            <a:endParaRPr lang="en-US" sz="1200" dirty="0"/>
          </a:p>
        </p:txBody>
      </p:sp>
      <p:sp>
        <p:nvSpPr>
          <p:cNvPr id="13" name="Text 9"/>
          <p:cNvSpPr/>
          <p:nvPr/>
        </p:nvSpPr>
        <p:spPr>
          <a:xfrm>
            <a:off x="11430000" y="164592"/>
            <a:ext cx="57607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dirty="0">
                <a:solidFill>
                  <a:srgbClr val="737B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pic>
        <p:nvPicPr>
          <p:cNvPr id="14" name="Image 1" descr="PSAM 18 conference logo">
            <a:extLst>
              <a:ext uri="{FF2B5EF4-FFF2-40B4-BE49-F238E27FC236}">
                <a16:creationId xmlns:a16="http://schemas.microsoft.com/office/drawing/2014/main" id="{F8C16170-11AC-B840-3EF4-EAA15B584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7414" y="6089904"/>
            <a:ext cx="1888763" cy="7680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A5763C-4EF0-9767-D009-8538E91B0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3" y="6297015"/>
            <a:ext cx="3183571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84048"/>
            <a:ext cx="106070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BA0C2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30% ITC brings MMR power to grid parity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457200" y="1280160"/>
            <a:ext cx="1127729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000" dirty="0">
                <a:solidFill>
                  <a:srgbClr val="737B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50-year LCOE vs the $86.3/MWh grid baseline, by ITC level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502920" y="2011680"/>
            <a:ext cx="2606040" cy="1783080"/>
          </a:xfrm>
          <a:prstGeom prst="roundRect">
            <a:avLst>
              <a:gd name="adj" fmla="val 3077"/>
            </a:avLst>
          </a:prstGeom>
          <a:solidFill>
            <a:srgbClr val="FFFFFF"/>
          </a:solidFill>
          <a:ln w="12700">
            <a:solidFill>
              <a:srgbClr val="D5D8DA"/>
            </a:solidFill>
            <a:prstDash val="solid"/>
          </a:ln>
          <a:effectLst>
            <a:outerShdw blurRad="63500" dist="254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02920" y="2176272"/>
            <a:ext cx="2606040" cy="8915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BA0C2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$137.5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594360" y="2992374"/>
            <a:ext cx="242316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300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 ITC  (59% above grid)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3291840" y="2011680"/>
            <a:ext cx="2606040" cy="1783080"/>
          </a:xfrm>
          <a:prstGeom prst="roundRect">
            <a:avLst>
              <a:gd name="adj" fmla="val 3077"/>
            </a:avLst>
          </a:prstGeom>
          <a:solidFill>
            <a:srgbClr val="F7DDE3"/>
          </a:solidFill>
          <a:ln w="15875">
            <a:solidFill>
              <a:srgbClr val="BA0C2F"/>
            </a:solidFill>
            <a:prstDash val="solid"/>
          </a:ln>
          <a:effectLst>
            <a:outerShdw blurRad="63500" dist="254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3291840" y="2176272"/>
            <a:ext cx="2606040" cy="8915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BA0C2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$105.6</a:t>
            </a:r>
            <a:endParaRPr lang="en-US" sz="3000" dirty="0"/>
          </a:p>
        </p:txBody>
      </p:sp>
      <p:sp>
        <p:nvSpPr>
          <p:cNvPr id="9" name="Text 7"/>
          <p:cNvSpPr/>
          <p:nvPr/>
        </p:nvSpPr>
        <p:spPr>
          <a:xfrm>
            <a:off x="3383280" y="2992374"/>
            <a:ext cx="242316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300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 ITC  →  grid parity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6080760" y="2011680"/>
            <a:ext cx="2606040" cy="1783080"/>
          </a:xfrm>
          <a:prstGeom prst="roundRect">
            <a:avLst>
              <a:gd name="adj" fmla="val 3077"/>
            </a:avLst>
          </a:prstGeom>
          <a:solidFill>
            <a:srgbClr val="FFFFFF"/>
          </a:solidFill>
          <a:ln w="12700">
            <a:solidFill>
              <a:srgbClr val="D5D8DA"/>
            </a:solidFill>
            <a:prstDash val="solid"/>
          </a:ln>
          <a:effectLst>
            <a:outerShdw blurRad="63500" dist="254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6080760" y="2176272"/>
            <a:ext cx="2606040" cy="8915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BA0C2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$84.4</a:t>
            </a:r>
            <a:endParaRPr lang="en-US" sz="3000" dirty="0"/>
          </a:p>
        </p:txBody>
      </p:sp>
      <p:sp>
        <p:nvSpPr>
          <p:cNvPr id="12" name="Text 10"/>
          <p:cNvSpPr/>
          <p:nvPr/>
        </p:nvSpPr>
        <p:spPr>
          <a:xfrm>
            <a:off x="6172200" y="2992374"/>
            <a:ext cx="242316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300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50% ITC  (below grid)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8869680" y="2011680"/>
            <a:ext cx="2606040" cy="1783080"/>
          </a:xfrm>
          <a:prstGeom prst="roundRect">
            <a:avLst>
              <a:gd name="adj" fmla="val 3077"/>
            </a:avLst>
          </a:prstGeom>
          <a:solidFill>
            <a:srgbClr val="FFFFFF"/>
          </a:solidFill>
          <a:ln w="12700">
            <a:solidFill>
              <a:srgbClr val="D5D8DA"/>
            </a:solidFill>
            <a:prstDash val="solid"/>
          </a:ln>
          <a:effectLst>
            <a:outerShdw blurRad="63500" dist="25400" dir="54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8869680" y="2176272"/>
            <a:ext cx="2606040" cy="8915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BA0C2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$86.3</a:t>
            </a:r>
            <a:endParaRPr lang="en-US" sz="3000" dirty="0"/>
          </a:p>
        </p:txBody>
      </p:sp>
      <p:sp>
        <p:nvSpPr>
          <p:cNvPr id="15" name="Text 13"/>
          <p:cNvSpPr/>
          <p:nvPr/>
        </p:nvSpPr>
        <p:spPr>
          <a:xfrm>
            <a:off x="8961120" y="2992374"/>
            <a:ext cx="242316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300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Grid baseline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502920" y="388620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737B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All values in $/MWh.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457200" y="4343400"/>
            <a:ext cx="11277295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spcAft>
                <a:spcPts val="1200"/>
              </a:spcAft>
              <a:buSzPct val="100000"/>
              <a:buChar char="•"/>
            </a:pPr>
            <a:r>
              <a:rPr lang="en-US" sz="2100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Grid escalates 3%/yr → $151 (Yr 20), $367 (Yr 50); the no-ITC MMR LCOE falls below grid by Year 20.</a:t>
            </a:r>
            <a:endParaRPr lang="en-US" sz="2100" dirty="0"/>
          </a:p>
          <a:p>
            <a:pPr marL="342900" indent="-342900" algn="l">
              <a:spcAft>
                <a:spcPts val="1200"/>
              </a:spcAft>
              <a:buSzPct val="100000"/>
              <a:buChar char="•"/>
            </a:pPr>
            <a:r>
              <a:rPr lang="en-US" sz="2100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Financing quirk: Unit 5 LCOE &gt; Unit 1 (7% commercial vs 4% DOE); Unit 10 = $122.6 at 6%.</a:t>
            </a:r>
            <a:endParaRPr lang="en-US" sz="2100" dirty="0"/>
          </a:p>
        </p:txBody>
      </p:sp>
      <p:sp>
        <p:nvSpPr>
          <p:cNvPr id="21" name="Text 17"/>
          <p:cNvSpPr/>
          <p:nvPr/>
        </p:nvSpPr>
        <p:spPr>
          <a:xfrm>
            <a:off x="11430000" y="164592"/>
            <a:ext cx="57607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dirty="0">
                <a:solidFill>
                  <a:srgbClr val="737B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pic>
        <p:nvPicPr>
          <p:cNvPr id="22" name="Image 1" descr="PSAM 18 conference logo">
            <a:extLst>
              <a:ext uri="{FF2B5EF4-FFF2-40B4-BE49-F238E27FC236}">
                <a16:creationId xmlns:a16="http://schemas.microsoft.com/office/drawing/2014/main" id="{1A6E0F4A-C19E-DE23-E1FE-5C52E008E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7414" y="6089904"/>
            <a:ext cx="1888763" cy="7680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E00FBCD-C308-F895-58F9-163843390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3" y="6297015"/>
            <a:ext cx="3183571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84048"/>
            <a:ext cx="106070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BA0C2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NPV turns positive at Unit 10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457200" y="1280160"/>
            <a:ext cx="1127729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000" dirty="0">
                <a:solidFill>
                  <a:srgbClr val="737B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Commercial break-even within a decade — N* = 10 at a 30% ITC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457200" y="1874520"/>
            <a:ext cx="6400800" cy="3977640"/>
          </a:xfrm>
          <a:prstGeom prst="roundRect">
            <a:avLst>
              <a:gd name="adj" fmla="val 1839"/>
            </a:avLst>
          </a:prstGeom>
          <a:solidFill>
            <a:srgbClr val="EFF1F2"/>
          </a:solidFill>
          <a:ln w="15875">
            <a:solidFill>
              <a:srgbClr val="737B7E"/>
            </a:solidFill>
            <a:prstDash val="dash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640080" y="1874520"/>
            <a:ext cx="6035040" cy="3977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spcAft>
                <a:spcPts val="800"/>
              </a:spcAft>
              <a:buNone/>
            </a:pPr>
            <a:r>
              <a:rPr lang="en-US" sz="1600" b="1" dirty="0">
                <a:solidFill>
                  <a:srgbClr val="BA0C2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Figure 3</a:t>
            </a:r>
            <a:endParaRPr lang="en-US" sz="1600" dirty="0"/>
          </a:p>
          <a:p>
            <a:pPr marL="0" indent="0" algn="ctr">
              <a:spcAft>
                <a:spcPts val="800"/>
              </a:spcAft>
              <a:buNone/>
            </a:pPr>
            <a:r>
              <a:rPr lang="en-US" sz="1300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Government-to-private transition:</a:t>
            </a:r>
            <a:endParaRPr lang="en-US" sz="1600" dirty="0"/>
          </a:p>
          <a:p>
            <a:pPr marL="0" indent="0" algn="ctr">
              <a:spcAft>
                <a:spcPts val="800"/>
              </a:spcAft>
              <a:buNone/>
            </a:pPr>
            <a:r>
              <a:rPr lang="en-US" sz="1300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50-yr NPV vs fleet unit, ITC bands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7178040" y="1965960"/>
            <a:ext cx="4572000" cy="3840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spcAft>
                <a:spcPts val="1200"/>
              </a:spcAft>
              <a:buSzPct val="100000"/>
              <a:buChar char="•"/>
            </a:pPr>
            <a:r>
              <a:rPr lang="en-US" sz="2100" b="1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Unit 1 needs ≥50% ITC</a:t>
            </a:r>
            <a:r>
              <a:rPr lang="en-US" sz="2100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(Sc. B); Unit 5 positive at 30%</a:t>
            </a:r>
            <a:endParaRPr lang="en-US" sz="2100" dirty="0"/>
          </a:p>
          <a:p>
            <a:pPr marL="342900" indent="-342900" algn="l">
              <a:spcAft>
                <a:spcPts val="1200"/>
              </a:spcAft>
              <a:buSzPct val="100000"/>
              <a:buChar char="•"/>
            </a:pPr>
            <a:r>
              <a:rPr lang="en-US" sz="2100" b="1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Unit 10 = commercial break-even</a:t>
            </a:r>
            <a:r>
              <a:rPr lang="en-US" sz="2100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(N* = 10, 30% ITC)</a:t>
            </a:r>
            <a:endParaRPr lang="en-US" sz="2100" dirty="0"/>
          </a:p>
          <a:p>
            <a:pPr marL="342900" indent="-342900" algn="l">
              <a:spcAft>
                <a:spcPts val="1200"/>
              </a:spcAft>
              <a:buSzPct val="100000"/>
              <a:buChar char="•"/>
            </a:pPr>
            <a:r>
              <a:rPr lang="en-US" sz="2100" b="1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50-yr advantage $1.75B → $2.65B</a:t>
            </a:r>
            <a:r>
              <a:rPr lang="en-US" sz="2100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(Sc. A → B)</a:t>
            </a:r>
            <a:endParaRPr lang="en-US" sz="2100" dirty="0"/>
          </a:p>
          <a:p>
            <a:pPr marL="342900" indent="-342900" algn="l">
              <a:spcAft>
                <a:spcPts val="1200"/>
              </a:spcAft>
              <a:buSzPct val="100000"/>
              <a:buChar char="•"/>
            </a:pPr>
            <a:r>
              <a:rPr lang="en-US" sz="2100" b="1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 ITC at Unit 1 → $3–5 saved</a:t>
            </a:r>
            <a:r>
              <a:rPr lang="en-US" sz="2100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; capex + grid escalation dominate</a:t>
            </a:r>
            <a:endParaRPr lang="en-US" sz="2100" dirty="0"/>
          </a:p>
        </p:txBody>
      </p:sp>
      <p:sp>
        <p:nvSpPr>
          <p:cNvPr id="7" name="Text 5"/>
          <p:cNvSpPr/>
          <p:nvPr/>
        </p:nvSpPr>
        <p:spPr>
          <a:xfrm>
            <a:off x="457200" y="5943600"/>
            <a:ext cx="1127729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737B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50-year NPV and sensitivity, 8% discount (Fig. 3 / Tables 5–6)</a:t>
            </a:r>
            <a:endParaRPr lang="en-US" sz="1200" dirty="0"/>
          </a:p>
        </p:txBody>
      </p:sp>
      <p:sp>
        <p:nvSpPr>
          <p:cNvPr id="10" name="Text 6"/>
          <p:cNvSpPr/>
          <p:nvPr/>
        </p:nvSpPr>
        <p:spPr>
          <a:xfrm>
            <a:off x="11430000" y="164592"/>
            <a:ext cx="57607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dirty="0">
                <a:solidFill>
                  <a:srgbClr val="737B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pic>
        <p:nvPicPr>
          <p:cNvPr id="11" name="Image 1" descr="PSAM 18 conference logo">
            <a:extLst>
              <a:ext uri="{FF2B5EF4-FFF2-40B4-BE49-F238E27FC236}">
                <a16:creationId xmlns:a16="http://schemas.microsoft.com/office/drawing/2014/main" id="{88890F0E-6AF4-FB47-236C-2A302701E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7414" y="6089904"/>
            <a:ext cx="1888763" cy="7680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FD74CB-D690-B8EF-3727-DB8414BB6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3" y="6297015"/>
            <a:ext cx="3183571" cy="457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784D49-87F2-1E47-E666-5982A3156A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539" y="1920240"/>
            <a:ext cx="6329362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457200" y="658368"/>
            <a:ext cx="10607040" cy="10299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600" b="1" dirty="0">
                <a:solidFill>
                  <a:srgbClr val="BA0C2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MMR co-siting is commercially viable within a decade </a:t>
            </a:r>
            <a:r>
              <a:rPr lang="en-US" sz="2800" b="1" dirty="0">
                <a:solidFill>
                  <a:srgbClr val="BA0C2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(under the assumption of 1 deployment per year)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457200" y="1813412"/>
            <a:ext cx="11277295" cy="42764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400"/>
              </a:spcAft>
              <a:buNone/>
            </a:pPr>
            <a:r>
              <a:rPr lang="en-US" sz="2050" b="1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 First reproducible account-level FOAK→NOAK framework</a:t>
            </a:r>
            <a:r>
              <a:rPr lang="en-US" sz="2050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7 vendors, MOUSE + Wright's Law</a:t>
            </a:r>
            <a:endParaRPr lang="en-US" sz="2050" dirty="0"/>
          </a:p>
          <a:p>
            <a:pPr marL="0" indent="0" algn="l">
              <a:spcAft>
                <a:spcPts val="1400"/>
              </a:spcAft>
              <a:buNone/>
            </a:pPr>
            <a:r>
              <a:rPr lang="en-US" sz="2050" b="1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 57% non-LWR cost gap; Tier-1 maturity worth $235M</a:t>
            </a:r>
            <a:r>
              <a:rPr lang="en-US" sz="2050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as important as technology class</a:t>
            </a:r>
            <a:endParaRPr lang="en-US" sz="2050" dirty="0"/>
          </a:p>
          <a:p>
            <a:pPr marL="457200" indent="-457200" algn="l">
              <a:spcAft>
                <a:spcPts val="1400"/>
              </a:spcAft>
              <a:buAutoNum type="arabicPeriod" startAt="3"/>
            </a:pPr>
            <a:r>
              <a:rPr lang="en-US" sz="2050" b="1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N* = 10 at 30% ITC → government-to-private transition</a:t>
            </a:r>
            <a:r>
              <a:rPr lang="en-US" sz="2050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$1.75B–$2.65B 50-yr advantage</a:t>
            </a:r>
            <a:endParaRPr lang="en-US" sz="2050" dirty="0"/>
          </a:p>
          <a:p>
            <a:pPr marL="457200" indent="-457200" algn="l">
              <a:spcAft>
                <a:spcPts val="1400"/>
              </a:spcAft>
              <a:buAutoNum type="arabicPeriod" startAt="4"/>
            </a:pPr>
            <a:r>
              <a:rPr lang="en-US" sz="2050" b="1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Next: </a:t>
            </a:r>
          </a:p>
          <a:p>
            <a:pPr marL="971550" lvl="1" indent="-514350">
              <a:spcAft>
                <a:spcPts val="1400"/>
              </a:spcAft>
              <a:buFont typeface="+mj-lt"/>
              <a:buAutoNum type="romanLcPeriod"/>
            </a:pPr>
            <a:r>
              <a:rPr lang="en-US" sz="2050" b="1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other NFC stages + a couple with the co-siting risk PSA</a:t>
            </a:r>
            <a:r>
              <a:rPr lang="en-US" sz="2050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(companion paper)</a:t>
            </a:r>
          </a:p>
          <a:p>
            <a:pPr marL="971550" lvl="1" indent="-514350">
              <a:spcAft>
                <a:spcPts val="1400"/>
              </a:spcAft>
              <a:buFont typeface="+mj-lt"/>
              <a:buAutoNum type="romanLcPeriod"/>
            </a:pPr>
            <a:r>
              <a:rPr lang="en-US" sz="2050" b="1" dirty="0">
                <a:solidFill>
                  <a:srgbClr val="2123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other coupling scenarios (e.g., NFC stages + datacenters + MMRs)</a:t>
            </a:r>
          </a:p>
          <a:p>
            <a:pPr marL="971550" lvl="1" indent="-514350">
              <a:spcAft>
                <a:spcPts val="1400"/>
              </a:spcAft>
              <a:buFont typeface="+mj-lt"/>
              <a:buAutoNum type="romanLcPeriod"/>
            </a:pPr>
            <a:r>
              <a:rPr lang="en-US" sz="2050" b="1" dirty="0">
                <a:solidFill>
                  <a:srgbClr val="212325"/>
                </a:solidFill>
                <a:latin typeface="Arial" pitchFamily="34" charset="0"/>
                <a:cs typeface="Arial" pitchFamily="34" charset="-120"/>
              </a:rPr>
              <a:t>perform uncertainty analysis on the parameters of the economic model</a:t>
            </a:r>
          </a:p>
          <a:p>
            <a:pPr marL="971550" lvl="1" indent="-514350">
              <a:spcAft>
                <a:spcPts val="1400"/>
              </a:spcAft>
              <a:buFont typeface="+mj-lt"/>
              <a:buAutoNum type="romanLcPeriod"/>
            </a:pPr>
            <a:r>
              <a:rPr lang="en-US" sz="2050" b="1" dirty="0">
                <a:solidFill>
                  <a:srgbClr val="212325"/>
                </a:solidFill>
                <a:latin typeface="Arial" pitchFamily="34" charset="0"/>
                <a:cs typeface="Arial" pitchFamily="34" charset="-120"/>
              </a:rPr>
              <a:t>use of real economic data as soon as they become publicly available  </a:t>
            </a:r>
            <a:endParaRPr lang="en-US" sz="2050" b="1" dirty="0"/>
          </a:p>
        </p:txBody>
      </p:sp>
      <p:sp>
        <p:nvSpPr>
          <p:cNvPr id="10" name="Text 5"/>
          <p:cNvSpPr/>
          <p:nvPr/>
        </p:nvSpPr>
        <p:spPr>
          <a:xfrm>
            <a:off x="11430000" y="164592"/>
            <a:ext cx="57607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dirty="0">
                <a:solidFill>
                  <a:srgbClr val="737B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pic>
        <p:nvPicPr>
          <p:cNvPr id="11" name="Image 1" descr="PSAM 18 conference logo">
            <a:extLst>
              <a:ext uri="{FF2B5EF4-FFF2-40B4-BE49-F238E27FC236}">
                <a16:creationId xmlns:a16="http://schemas.microsoft.com/office/drawing/2014/main" id="{064ED3CA-B7CD-CAA4-C5B1-5EDA14EF7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7414" y="6089904"/>
            <a:ext cx="1888763" cy="7680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B2F2C8-8D86-D409-C7EF-0CE649D5F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3" y="6297015"/>
            <a:ext cx="3183571" cy="457200"/>
          </a:xfrm>
          <a:prstGeom prst="rect">
            <a:avLst/>
          </a:prstGeom>
        </p:spPr>
      </p:pic>
      <p:sp>
        <p:nvSpPr>
          <p:cNvPr id="13" name="Text 0">
            <a:extLst>
              <a:ext uri="{FF2B5EF4-FFF2-40B4-BE49-F238E27FC236}">
                <a16:creationId xmlns:a16="http://schemas.microsoft.com/office/drawing/2014/main" id="{6176FC63-F84A-1190-5273-2B038A0EC551}"/>
              </a:ext>
            </a:extLst>
          </p:cNvPr>
          <p:cNvSpPr/>
          <p:nvPr/>
        </p:nvSpPr>
        <p:spPr>
          <a:xfrm>
            <a:off x="454457" y="307995"/>
            <a:ext cx="1127729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737B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Conclusions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2703</Words>
  <Application>Microsoft Office PowerPoint</Application>
  <PresentationFormat>Widescreen</PresentationFormat>
  <Paragraphs>142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TeXGyreTermesX-Regular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Analysis of FOAK/NOAK MMRs Co-Sited with NFC Facilities</dc:title>
  <dc:subject>PptxGenJS Presentation</dc:subject>
  <dc:creator>Vinicius Zanardo Rodrigues</dc:creator>
  <cp:lastModifiedBy>Zanardo Rodrigues, Vinicius</cp:lastModifiedBy>
  <cp:revision>1</cp:revision>
  <dcterms:created xsi:type="dcterms:W3CDTF">2026-07-02T12:03:47Z</dcterms:created>
  <dcterms:modified xsi:type="dcterms:W3CDTF">2026-07-14T21:10:14Z</dcterms:modified>
</cp:coreProperties>
</file>