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6254" autoAdjust="0"/>
  </p:normalViewPr>
  <p:slideViewPr>
    <p:cSldViewPr snapToGrid="0" snapToObjects="1">
      <p:cViewPr varScale="1">
        <p:scale>
          <a:sx n="97" d="100"/>
          <a:sy n="97" d="100"/>
        </p:scale>
        <p:origin x="996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anardo Rodrigues, Vinicius" userId="1e930a0b-4eda-4c89-b0c2-660ceabfd0d5" providerId="ADAL" clId="{753C0CBF-51E4-4FC9-832A-76A753BD6E75}"/>
    <pc:docChg chg="undo custSel addSld modSld">
      <pc:chgData name="Zanardo Rodrigues, Vinicius" userId="1e930a0b-4eda-4c89-b0c2-660ceabfd0d5" providerId="ADAL" clId="{753C0CBF-51E4-4FC9-832A-76A753BD6E75}" dt="2026-07-14T20:44:24.424" v="984" actId="113"/>
      <pc:docMkLst>
        <pc:docMk/>
      </pc:docMkLst>
      <pc:sldChg chg="addSp delSp modSp mod">
        <pc:chgData name="Zanardo Rodrigues, Vinicius" userId="1e930a0b-4eda-4c89-b0c2-660ceabfd0d5" providerId="ADAL" clId="{753C0CBF-51E4-4FC9-832A-76A753BD6E75}" dt="2026-07-01T20:36:46.765" v="421" actId="20577"/>
        <pc:sldMkLst>
          <pc:docMk/>
          <pc:sldMk cId="0" sldId="256"/>
        </pc:sldMkLst>
        <pc:spChg chg="mod">
          <ac:chgData name="Zanardo Rodrigues, Vinicius" userId="1e930a0b-4eda-4c89-b0c2-660ceabfd0d5" providerId="ADAL" clId="{753C0CBF-51E4-4FC9-832A-76A753BD6E75}" dt="2026-07-01T20:36:46.765" v="421" actId="20577"/>
          <ac:spMkLst>
            <pc:docMk/>
            <pc:sldMk cId="0" sldId="256"/>
            <ac:spMk id="6" creationId="{00000000-0000-0000-0000-000000000000}"/>
          </ac:spMkLst>
        </pc:spChg>
        <pc:picChg chg="add mod">
          <ac:chgData name="Zanardo Rodrigues, Vinicius" userId="1e930a0b-4eda-4c89-b0c2-660ceabfd0d5" providerId="ADAL" clId="{753C0CBF-51E4-4FC9-832A-76A753BD6E75}" dt="2026-07-01T18:33:55.666" v="33" actId="1076"/>
          <ac:picMkLst>
            <pc:docMk/>
            <pc:sldMk cId="0" sldId="256"/>
            <ac:picMk id="16" creationId="{838BF926-0BDB-1054-6CED-E4AEC5180552}"/>
          </ac:picMkLst>
        </pc:picChg>
        <pc:picChg chg="add mod">
          <ac:chgData name="Zanardo Rodrigues, Vinicius" userId="1e930a0b-4eda-4c89-b0c2-660ceabfd0d5" providerId="ADAL" clId="{753C0CBF-51E4-4FC9-832A-76A753BD6E75}" dt="2026-07-01T18:37:52.496" v="41" actId="1076"/>
          <ac:picMkLst>
            <pc:docMk/>
            <pc:sldMk cId="0" sldId="256"/>
            <ac:picMk id="20" creationId="{881076F9-43FF-0A01-816D-539F2FC3EFFE}"/>
          </ac:picMkLst>
        </pc:picChg>
      </pc:sldChg>
      <pc:sldChg chg="addSp delSp modSp mod">
        <pc:chgData name="Zanardo Rodrigues, Vinicius" userId="1e930a0b-4eda-4c89-b0c2-660ceabfd0d5" providerId="ADAL" clId="{753C0CBF-51E4-4FC9-832A-76A753BD6E75}" dt="2026-07-08T22:08:24.492" v="544" actId="20577"/>
        <pc:sldMkLst>
          <pc:docMk/>
          <pc:sldMk cId="0" sldId="257"/>
        </pc:sldMkLst>
        <pc:spChg chg="mod">
          <ac:chgData name="Zanardo Rodrigues, Vinicius" userId="1e930a0b-4eda-4c89-b0c2-660ceabfd0d5" providerId="ADAL" clId="{753C0CBF-51E4-4FC9-832A-76A753BD6E75}" dt="2026-07-08T22:08:24.492" v="544" actId="20577"/>
          <ac:spMkLst>
            <pc:docMk/>
            <pc:sldMk cId="0" sldId="257"/>
            <ac:spMk id="3" creationId="{00000000-0000-0000-0000-000000000000}"/>
          </ac:spMkLst>
        </pc:spChg>
        <pc:spChg chg="mod">
          <ac:chgData name="Zanardo Rodrigues, Vinicius" userId="1e930a0b-4eda-4c89-b0c2-660ceabfd0d5" providerId="ADAL" clId="{753C0CBF-51E4-4FC9-832A-76A753BD6E75}" dt="2026-07-01T19:23:56.788" v="145" actId="20577"/>
          <ac:spMkLst>
            <pc:docMk/>
            <pc:sldMk cId="0" sldId="257"/>
            <ac:spMk id="7" creationId="{00000000-0000-0000-0000-000000000000}"/>
          </ac:spMkLst>
        </pc:spChg>
        <pc:spChg chg="mod">
          <ac:chgData name="Zanardo Rodrigues, Vinicius" userId="1e930a0b-4eda-4c89-b0c2-660ceabfd0d5" providerId="ADAL" clId="{753C0CBF-51E4-4FC9-832A-76A753BD6E75}" dt="2026-07-01T19:23:12.195" v="116" actId="20577"/>
          <ac:spMkLst>
            <pc:docMk/>
            <pc:sldMk cId="0" sldId="257"/>
            <ac:spMk id="9" creationId="{00000000-0000-0000-0000-000000000000}"/>
          </ac:spMkLst>
        </pc:spChg>
        <pc:spChg chg="mod">
          <ac:chgData name="Zanardo Rodrigues, Vinicius" userId="1e930a0b-4eda-4c89-b0c2-660ceabfd0d5" providerId="ADAL" clId="{753C0CBF-51E4-4FC9-832A-76A753BD6E75}" dt="2026-07-01T19:23:43.409" v="140" actId="1076"/>
          <ac:spMkLst>
            <pc:docMk/>
            <pc:sldMk cId="0" sldId="257"/>
            <ac:spMk id="11" creationId="{00000000-0000-0000-0000-000000000000}"/>
          </ac:spMkLst>
        </pc:spChg>
        <pc:spChg chg="mod">
          <ac:chgData name="Zanardo Rodrigues, Vinicius" userId="1e930a0b-4eda-4c89-b0c2-660ceabfd0d5" providerId="ADAL" clId="{753C0CBF-51E4-4FC9-832A-76A753BD6E75}" dt="2026-07-01T19:22:52.182" v="104" actId="20577"/>
          <ac:spMkLst>
            <pc:docMk/>
            <pc:sldMk cId="0" sldId="257"/>
            <ac:spMk id="12" creationId="{00000000-0000-0000-0000-000000000000}"/>
          </ac:spMkLst>
        </pc:spChg>
        <pc:spChg chg="mod">
          <ac:chgData name="Zanardo Rodrigues, Vinicius" userId="1e930a0b-4eda-4c89-b0c2-660ceabfd0d5" providerId="ADAL" clId="{753C0CBF-51E4-4FC9-832A-76A753BD6E75}" dt="2026-07-01T18:39:03.883" v="47" actId="1076"/>
          <ac:spMkLst>
            <pc:docMk/>
            <pc:sldMk cId="0" sldId="257"/>
            <ac:spMk id="15" creationId="{00000000-0000-0000-0000-000000000000}"/>
          </ac:spMkLst>
        </pc:spChg>
        <pc:picChg chg="add mod">
          <ac:chgData name="Zanardo Rodrigues, Vinicius" userId="1e930a0b-4eda-4c89-b0c2-660ceabfd0d5" providerId="ADAL" clId="{753C0CBF-51E4-4FC9-832A-76A753BD6E75}" dt="2026-07-01T18:38:48.176" v="45"/>
          <ac:picMkLst>
            <pc:docMk/>
            <pc:sldMk cId="0" sldId="257"/>
            <ac:picMk id="18" creationId="{71A2A71D-F93A-2D29-CC28-3FFE66A3C51F}"/>
          </ac:picMkLst>
        </pc:picChg>
        <pc:picChg chg="add mod">
          <ac:chgData name="Zanardo Rodrigues, Vinicius" userId="1e930a0b-4eda-4c89-b0c2-660ceabfd0d5" providerId="ADAL" clId="{753C0CBF-51E4-4FC9-832A-76A753BD6E75}" dt="2026-07-01T18:38:48.176" v="45"/>
          <ac:picMkLst>
            <pc:docMk/>
            <pc:sldMk cId="0" sldId="257"/>
            <ac:picMk id="19" creationId="{1832A526-08FA-E3C5-B061-8A05CCC82BAC}"/>
          </ac:picMkLst>
        </pc:picChg>
      </pc:sldChg>
      <pc:sldChg chg="addSp delSp modSp mod">
        <pc:chgData name="Zanardo Rodrigues, Vinicius" userId="1e930a0b-4eda-4c89-b0c2-660ceabfd0d5" providerId="ADAL" clId="{753C0CBF-51E4-4FC9-832A-76A753BD6E75}" dt="2026-07-01T19:37:40.293" v="153" actId="20577"/>
        <pc:sldMkLst>
          <pc:docMk/>
          <pc:sldMk cId="0" sldId="258"/>
        </pc:sldMkLst>
        <pc:spChg chg="mod">
          <ac:chgData name="Zanardo Rodrigues, Vinicius" userId="1e930a0b-4eda-4c89-b0c2-660ceabfd0d5" providerId="ADAL" clId="{753C0CBF-51E4-4FC9-832A-76A753BD6E75}" dt="2026-07-01T19:37:40.293" v="153" actId="20577"/>
          <ac:spMkLst>
            <pc:docMk/>
            <pc:sldMk cId="0" sldId="258"/>
            <ac:spMk id="5" creationId="{00000000-0000-0000-0000-000000000000}"/>
          </ac:spMkLst>
        </pc:spChg>
        <pc:spChg chg="mod">
          <ac:chgData name="Zanardo Rodrigues, Vinicius" userId="1e930a0b-4eda-4c89-b0c2-660ceabfd0d5" providerId="ADAL" clId="{753C0CBF-51E4-4FC9-832A-76A753BD6E75}" dt="2026-07-01T18:48:03.600" v="91" actId="1076"/>
          <ac:spMkLst>
            <pc:docMk/>
            <pc:sldMk cId="0" sldId="258"/>
            <ac:spMk id="6" creationId="{00000000-0000-0000-0000-000000000000}"/>
          </ac:spMkLst>
        </pc:spChg>
        <pc:spChg chg="mod">
          <ac:chgData name="Zanardo Rodrigues, Vinicius" userId="1e930a0b-4eda-4c89-b0c2-660ceabfd0d5" providerId="ADAL" clId="{753C0CBF-51E4-4FC9-832A-76A753BD6E75}" dt="2026-07-01T18:38:57.293" v="46" actId="1076"/>
          <ac:spMkLst>
            <pc:docMk/>
            <pc:sldMk cId="0" sldId="258"/>
            <ac:spMk id="8" creationId="{00000000-0000-0000-0000-000000000000}"/>
          </ac:spMkLst>
        </pc:spChg>
        <pc:picChg chg="add mod">
          <ac:chgData name="Zanardo Rodrigues, Vinicius" userId="1e930a0b-4eda-4c89-b0c2-660ceabfd0d5" providerId="ADAL" clId="{753C0CBF-51E4-4FC9-832A-76A753BD6E75}" dt="2026-07-01T18:40:10.918" v="55"/>
          <ac:picMkLst>
            <pc:docMk/>
            <pc:sldMk cId="0" sldId="258"/>
            <ac:picMk id="9" creationId="{D3832E56-EF17-0713-D345-C0FA5E46AD9A}"/>
          </ac:picMkLst>
        </pc:picChg>
        <pc:picChg chg="add mod">
          <ac:chgData name="Zanardo Rodrigues, Vinicius" userId="1e930a0b-4eda-4c89-b0c2-660ceabfd0d5" providerId="ADAL" clId="{753C0CBF-51E4-4FC9-832A-76A753BD6E75}" dt="2026-07-01T18:40:10.918" v="55"/>
          <ac:picMkLst>
            <pc:docMk/>
            <pc:sldMk cId="0" sldId="258"/>
            <ac:picMk id="10" creationId="{4288C457-1469-7EB0-EACE-957BC1F4C9E3}"/>
          </ac:picMkLst>
        </pc:picChg>
      </pc:sldChg>
      <pc:sldChg chg="addSp delSp modSp mod">
        <pc:chgData name="Zanardo Rodrigues, Vinicius" userId="1e930a0b-4eda-4c89-b0c2-660ceabfd0d5" providerId="ADAL" clId="{753C0CBF-51E4-4FC9-832A-76A753BD6E75}" dt="2026-07-01T19:40:35.552" v="173" actId="20577"/>
        <pc:sldMkLst>
          <pc:docMk/>
          <pc:sldMk cId="0" sldId="259"/>
        </pc:sldMkLst>
        <pc:spChg chg="mod">
          <ac:chgData name="Zanardo Rodrigues, Vinicius" userId="1e930a0b-4eda-4c89-b0c2-660ceabfd0d5" providerId="ADAL" clId="{753C0CBF-51E4-4FC9-832A-76A753BD6E75}" dt="2026-07-01T19:40:35.552" v="173" actId="20577"/>
          <ac:spMkLst>
            <pc:docMk/>
            <pc:sldMk cId="0" sldId="259"/>
            <ac:spMk id="3" creationId="{00000000-0000-0000-0000-000000000000}"/>
          </ac:spMkLst>
        </pc:spChg>
        <pc:spChg chg="mod">
          <ac:chgData name="Zanardo Rodrigues, Vinicius" userId="1e930a0b-4eda-4c89-b0c2-660ceabfd0d5" providerId="ADAL" clId="{753C0CBF-51E4-4FC9-832A-76A753BD6E75}" dt="2026-07-01T19:38:46.719" v="154" actId="1076"/>
          <ac:spMkLst>
            <pc:docMk/>
            <pc:sldMk cId="0" sldId="259"/>
            <ac:spMk id="6" creationId="{00000000-0000-0000-0000-000000000000}"/>
          </ac:spMkLst>
        </pc:spChg>
        <pc:spChg chg="mod">
          <ac:chgData name="Zanardo Rodrigues, Vinicius" userId="1e930a0b-4eda-4c89-b0c2-660ceabfd0d5" providerId="ADAL" clId="{753C0CBF-51E4-4FC9-832A-76A753BD6E75}" dt="2026-07-01T18:39:11.945" v="48" actId="1076"/>
          <ac:spMkLst>
            <pc:docMk/>
            <pc:sldMk cId="0" sldId="259"/>
            <ac:spMk id="8" creationId="{00000000-0000-0000-0000-000000000000}"/>
          </ac:spMkLst>
        </pc:spChg>
        <pc:graphicFrameChg chg="mod">
          <ac:chgData name="Zanardo Rodrigues, Vinicius" userId="1e930a0b-4eda-4c89-b0c2-660ceabfd0d5" providerId="ADAL" clId="{753C0CBF-51E4-4FC9-832A-76A753BD6E75}" dt="2026-07-01T19:40:26.185" v="172" actId="20577"/>
          <ac:graphicFrameMkLst>
            <pc:docMk/>
            <pc:sldMk cId="0" sldId="259"/>
            <ac:graphicFrameMk id="4" creationId="{00000000-0000-0000-0000-000000000000}"/>
          </ac:graphicFrameMkLst>
        </pc:graphicFrameChg>
        <pc:picChg chg="add mod">
          <ac:chgData name="Zanardo Rodrigues, Vinicius" userId="1e930a0b-4eda-4c89-b0c2-660ceabfd0d5" providerId="ADAL" clId="{753C0CBF-51E4-4FC9-832A-76A753BD6E75}" dt="2026-07-01T18:40:15.887" v="57"/>
          <ac:picMkLst>
            <pc:docMk/>
            <pc:sldMk cId="0" sldId="259"/>
            <ac:picMk id="9" creationId="{0A1EB78D-BBBD-C2A3-629A-EE61EF8D32CB}"/>
          </ac:picMkLst>
        </pc:picChg>
        <pc:picChg chg="add mod">
          <ac:chgData name="Zanardo Rodrigues, Vinicius" userId="1e930a0b-4eda-4c89-b0c2-660ceabfd0d5" providerId="ADAL" clId="{753C0CBF-51E4-4FC9-832A-76A753BD6E75}" dt="2026-07-01T18:40:15.887" v="57"/>
          <ac:picMkLst>
            <pc:docMk/>
            <pc:sldMk cId="0" sldId="259"/>
            <ac:picMk id="10" creationId="{FA4C9259-F742-C667-413A-35F0F42016E9}"/>
          </ac:picMkLst>
        </pc:picChg>
      </pc:sldChg>
      <pc:sldChg chg="addSp delSp modSp mod">
        <pc:chgData name="Zanardo Rodrigues, Vinicius" userId="1e930a0b-4eda-4c89-b0c2-660ceabfd0d5" providerId="ADAL" clId="{753C0CBF-51E4-4FC9-832A-76A753BD6E75}" dt="2026-07-01T19:56:18.570" v="260" actId="20577"/>
        <pc:sldMkLst>
          <pc:docMk/>
          <pc:sldMk cId="0" sldId="260"/>
        </pc:sldMkLst>
        <pc:spChg chg="mod">
          <ac:chgData name="Zanardo Rodrigues, Vinicius" userId="1e930a0b-4eda-4c89-b0c2-660ceabfd0d5" providerId="ADAL" clId="{753C0CBF-51E4-4FC9-832A-76A753BD6E75}" dt="2026-07-01T19:56:18.570" v="260" actId="20577"/>
          <ac:spMkLst>
            <pc:docMk/>
            <pc:sldMk cId="0" sldId="260"/>
            <ac:spMk id="5" creationId="{00000000-0000-0000-0000-000000000000}"/>
          </ac:spMkLst>
        </pc:spChg>
        <pc:spChg chg="mod">
          <ac:chgData name="Zanardo Rodrigues, Vinicius" userId="1e930a0b-4eda-4c89-b0c2-660ceabfd0d5" providerId="ADAL" clId="{753C0CBF-51E4-4FC9-832A-76A753BD6E75}" dt="2026-07-01T19:48:48.302" v="185" actId="20577"/>
          <ac:spMkLst>
            <pc:docMk/>
            <pc:sldMk cId="0" sldId="260"/>
            <ac:spMk id="6" creationId="{00000000-0000-0000-0000-000000000000}"/>
          </ac:spMkLst>
        </pc:spChg>
        <pc:spChg chg="mod">
          <ac:chgData name="Zanardo Rodrigues, Vinicius" userId="1e930a0b-4eda-4c89-b0c2-660ceabfd0d5" providerId="ADAL" clId="{753C0CBF-51E4-4FC9-832A-76A753BD6E75}" dt="2026-07-01T18:39:18.463" v="49" actId="1076"/>
          <ac:spMkLst>
            <pc:docMk/>
            <pc:sldMk cId="0" sldId="260"/>
            <ac:spMk id="8" creationId="{00000000-0000-0000-0000-000000000000}"/>
          </ac:spMkLst>
        </pc:spChg>
        <pc:picChg chg="add mod">
          <ac:chgData name="Zanardo Rodrigues, Vinicius" userId="1e930a0b-4eda-4c89-b0c2-660ceabfd0d5" providerId="ADAL" clId="{753C0CBF-51E4-4FC9-832A-76A753BD6E75}" dt="2026-07-01T18:40:21.875" v="59"/>
          <ac:picMkLst>
            <pc:docMk/>
            <pc:sldMk cId="0" sldId="260"/>
            <ac:picMk id="9" creationId="{8A0E8D29-DBB1-E2D6-9CF9-C544F9FA70C4}"/>
          </ac:picMkLst>
        </pc:picChg>
        <pc:picChg chg="add mod">
          <ac:chgData name="Zanardo Rodrigues, Vinicius" userId="1e930a0b-4eda-4c89-b0c2-660ceabfd0d5" providerId="ADAL" clId="{753C0CBF-51E4-4FC9-832A-76A753BD6E75}" dt="2026-07-01T18:40:21.875" v="59"/>
          <ac:picMkLst>
            <pc:docMk/>
            <pc:sldMk cId="0" sldId="260"/>
            <ac:picMk id="10" creationId="{DA315830-B205-1BB2-8DA7-E1FAAE28A503}"/>
          </ac:picMkLst>
        </pc:picChg>
      </pc:sldChg>
      <pc:sldChg chg="addSp delSp modSp mod modNotesTx">
        <pc:chgData name="Zanardo Rodrigues, Vinicius" userId="1e930a0b-4eda-4c89-b0c2-660ceabfd0d5" providerId="ADAL" clId="{753C0CBF-51E4-4FC9-832A-76A753BD6E75}" dt="2026-07-01T20:01:19.727" v="280" actId="478"/>
        <pc:sldMkLst>
          <pc:docMk/>
          <pc:sldMk cId="0" sldId="261"/>
        </pc:sldMkLst>
        <pc:spChg chg="mod">
          <ac:chgData name="Zanardo Rodrigues, Vinicius" userId="1e930a0b-4eda-4c89-b0c2-660ceabfd0d5" providerId="ADAL" clId="{753C0CBF-51E4-4FC9-832A-76A753BD6E75}" dt="2026-07-01T18:39:28.191" v="50" actId="1076"/>
          <ac:spMkLst>
            <pc:docMk/>
            <pc:sldMk cId="0" sldId="261"/>
            <ac:spMk id="3" creationId="{00000000-0000-0000-0000-000000000000}"/>
          </ac:spMkLst>
        </pc:spChg>
        <pc:graphicFrameChg chg="mod modGraphic">
          <ac:chgData name="Zanardo Rodrigues, Vinicius" userId="1e930a0b-4eda-4c89-b0c2-660ceabfd0d5" providerId="ADAL" clId="{753C0CBF-51E4-4FC9-832A-76A753BD6E75}" dt="2026-07-01T19:58:50.958" v="276"/>
          <ac:graphicFrameMkLst>
            <pc:docMk/>
            <pc:sldMk cId="0" sldId="261"/>
            <ac:graphicFrameMk id="7" creationId="{00000000-0000-0000-0000-000000000000}"/>
          </ac:graphicFrameMkLst>
        </pc:graphicFrameChg>
        <pc:picChg chg="add mod">
          <ac:chgData name="Zanardo Rodrigues, Vinicius" userId="1e930a0b-4eda-4c89-b0c2-660ceabfd0d5" providerId="ADAL" clId="{753C0CBF-51E4-4FC9-832A-76A753BD6E75}" dt="2026-07-01T18:40:27.521" v="61"/>
          <ac:picMkLst>
            <pc:docMk/>
            <pc:sldMk cId="0" sldId="261"/>
            <ac:picMk id="8" creationId="{D0E64DD6-0DE6-92A8-B332-6BEA2E9E5C42}"/>
          </ac:picMkLst>
        </pc:picChg>
        <pc:picChg chg="add mod">
          <ac:chgData name="Zanardo Rodrigues, Vinicius" userId="1e930a0b-4eda-4c89-b0c2-660ceabfd0d5" providerId="ADAL" clId="{753C0CBF-51E4-4FC9-832A-76A753BD6E75}" dt="2026-07-01T18:40:27.521" v="61"/>
          <ac:picMkLst>
            <pc:docMk/>
            <pc:sldMk cId="0" sldId="261"/>
            <ac:picMk id="9" creationId="{4957472D-7DC8-6911-6158-89BD23389B39}"/>
          </ac:picMkLst>
        </pc:picChg>
      </pc:sldChg>
      <pc:sldChg chg="addSp delSp modSp mod">
        <pc:chgData name="Zanardo Rodrigues, Vinicius" userId="1e930a0b-4eda-4c89-b0c2-660ceabfd0d5" providerId="ADAL" clId="{753C0CBF-51E4-4FC9-832A-76A753BD6E75}" dt="2026-07-01T21:07:28.224" v="444" actId="20577"/>
        <pc:sldMkLst>
          <pc:docMk/>
          <pc:sldMk cId="0" sldId="262"/>
        </pc:sldMkLst>
        <pc:spChg chg="mod">
          <ac:chgData name="Zanardo Rodrigues, Vinicius" userId="1e930a0b-4eda-4c89-b0c2-660ceabfd0d5" providerId="ADAL" clId="{753C0CBF-51E4-4FC9-832A-76A753BD6E75}" dt="2026-07-01T21:07:28.224" v="444" actId="20577"/>
          <ac:spMkLst>
            <pc:docMk/>
            <pc:sldMk cId="0" sldId="262"/>
            <ac:spMk id="4" creationId="{00000000-0000-0000-0000-000000000000}"/>
          </ac:spMkLst>
        </pc:spChg>
        <pc:spChg chg="mod">
          <ac:chgData name="Zanardo Rodrigues, Vinicius" userId="1e930a0b-4eda-4c89-b0c2-660ceabfd0d5" providerId="ADAL" clId="{753C0CBF-51E4-4FC9-832A-76A753BD6E75}" dt="2026-07-01T21:07:13.737" v="440" actId="20577"/>
          <ac:spMkLst>
            <pc:docMk/>
            <pc:sldMk cId="0" sldId="262"/>
            <ac:spMk id="6" creationId="{00000000-0000-0000-0000-000000000000}"/>
          </ac:spMkLst>
        </pc:spChg>
        <pc:spChg chg="mod">
          <ac:chgData name="Zanardo Rodrigues, Vinicius" userId="1e930a0b-4eda-4c89-b0c2-660ceabfd0d5" providerId="ADAL" clId="{753C0CBF-51E4-4FC9-832A-76A753BD6E75}" dt="2026-07-01T20:43:48.200" v="422" actId="1076"/>
          <ac:spMkLst>
            <pc:docMk/>
            <pc:sldMk cId="0" sldId="262"/>
            <ac:spMk id="7" creationId="{00000000-0000-0000-0000-000000000000}"/>
          </ac:spMkLst>
        </pc:spChg>
        <pc:spChg chg="mod">
          <ac:chgData name="Zanardo Rodrigues, Vinicius" userId="1e930a0b-4eda-4c89-b0c2-660ceabfd0d5" providerId="ADAL" clId="{753C0CBF-51E4-4FC9-832A-76A753BD6E75}" dt="2026-07-01T18:39:37.198" v="51" actId="1076"/>
          <ac:spMkLst>
            <pc:docMk/>
            <pc:sldMk cId="0" sldId="262"/>
            <ac:spMk id="9" creationId="{00000000-0000-0000-0000-000000000000}"/>
          </ac:spMkLst>
        </pc:spChg>
        <pc:picChg chg="add mod">
          <ac:chgData name="Zanardo Rodrigues, Vinicius" userId="1e930a0b-4eda-4c89-b0c2-660ceabfd0d5" providerId="ADAL" clId="{753C0CBF-51E4-4FC9-832A-76A753BD6E75}" dt="2026-07-01T18:40:33.237" v="63"/>
          <ac:picMkLst>
            <pc:docMk/>
            <pc:sldMk cId="0" sldId="262"/>
            <ac:picMk id="10" creationId="{DEEE6EA6-74BA-3914-113F-C043DD0DD379}"/>
          </ac:picMkLst>
        </pc:picChg>
        <pc:picChg chg="add mod">
          <ac:chgData name="Zanardo Rodrigues, Vinicius" userId="1e930a0b-4eda-4c89-b0c2-660ceabfd0d5" providerId="ADAL" clId="{753C0CBF-51E4-4FC9-832A-76A753BD6E75}" dt="2026-07-01T18:40:33.237" v="63"/>
          <ac:picMkLst>
            <pc:docMk/>
            <pc:sldMk cId="0" sldId="262"/>
            <ac:picMk id="11" creationId="{CC402DC8-BC0C-9950-A2D2-9489F22196D8}"/>
          </ac:picMkLst>
        </pc:picChg>
      </pc:sldChg>
      <pc:sldChg chg="addSp delSp modSp mod">
        <pc:chgData name="Zanardo Rodrigues, Vinicius" userId="1e930a0b-4eda-4c89-b0c2-660ceabfd0d5" providerId="ADAL" clId="{753C0CBF-51E4-4FC9-832A-76A753BD6E75}" dt="2026-07-09T15:56:31.576" v="770" actId="20577"/>
        <pc:sldMkLst>
          <pc:docMk/>
          <pc:sldMk cId="0" sldId="263"/>
        </pc:sldMkLst>
        <pc:spChg chg="mod">
          <ac:chgData name="Zanardo Rodrigues, Vinicius" userId="1e930a0b-4eda-4c89-b0c2-660ceabfd0d5" providerId="ADAL" clId="{753C0CBF-51E4-4FC9-832A-76A753BD6E75}" dt="2026-07-01T20:02:49.789" v="307" actId="1076"/>
          <ac:spMkLst>
            <pc:docMk/>
            <pc:sldMk cId="0" sldId="263"/>
            <ac:spMk id="2" creationId="{00000000-0000-0000-0000-000000000000}"/>
          </ac:spMkLst>
        </pc:spChg>
        <pc:spChg chg="mod">
          <ac:chgData name="Zanardo Rodrigues, Vinicius" userId="1e930a0b-4eda-4c89-b0c2-660ceabfd0d5" providerId="ADAL" clId="{753C0CBF-51E4-4FC9-832A-76A753BD6E75}" dt="2026-07-01T20:34:27.928" v="352" actId="1076"/>
          <ac:spMkLst>
            <pc:docMk/>
            <pc:sldMk cId="0" sldId="263"/>
            <ac:spMk id="3" creationId="{00000000-0000-0000-0000-000000000000}"/>
          </ac:spMkLst>
        </pc:spChg>
        <pc:spChg chg="mod">
          <ac:chgData name="Zanardo Rodrigues, Vinicius" userId="1e930a0b-4eda-4c89-b0c2-660ceabfd0d5" providerId="ADAL" clId="{753C0CBF-51E4-4FC9-832A-76A753BD6E75}" dt="2026-07-09T15:56:31.576" v="770" actId="20577"/>
          <ac:spMkLst>
            <pc:docMk/>
            <pc:sldMk cId="0" sldId="263"/>
            <ac:spMk id="4" creationId="{00000000-0000-0000-0000-000000000000}"/>
          </ac:spMkLst>
        </pc:spChg>
        <pc:spChg chg="mod">
          <ac:chgData name="Zanardo Rodrigues, Vinicius" userId="1e930a0b-4eda-4c89-b0c2-660ceabfd0d5" providerId="ADAL" clId="{753C0CBF-51E4-4FC9-832A-76A753BD6E75}" dt="2026-07-01T18:39:45.891" v="52" actId="1076"/>
          <ac:spMkLst>
            <pc:docMk/>
            <pc:sldMk cId="0" sldId="263"/>
            <ac:spMk id="8" creationId="{00000000-0000-0000-0000-000000000000}"/>
          </ac:spMkLst>
        </pc:spChg>
        <pc:picChg chg="add mod">
          <ac:chgData name="Zanardo Rodrigues, Vinicius" userId="1e930a0b-4eda-4c89-b0c2-660ceabfd0d5" providerId="ADAL" clId="{753C0CBF-51E4-4FC9-832A-76A753BD6E75}" dt="2026-07-01T18:40:42.065" v="65"/>
          <ac:picMkLst>
            <pc:docMk/>
            <pc:sldMk cId="0" sldId="263"/>
            <ac:picMk id="9" creationId="{DAF7947B-47FC-2230-404B-CB7D262B402E}"/>
          </ac:picMkLst>
        </pc:picChg>
        <pc:picChg chg="add mod">
          <ac:chgData name="Zanardo Rodrigues, Vinicius" userId="1e930a0b-4eda-4c89-b0c2-660ceabfd0d5" providerId="ADAL" clId="{753C0CBF-51E4-4FC9-832A-76A753BD6E75}" dt="2026-07-01T18:40:42.065" v="65"/>
          <ac:picMkLst>
            <pc:docMk/>
            <pc:sldMk cId="0" sldId="263"/>
            <ac:picMk id="10" creationId="{C2E2D39F-B024-630B-2113-BD6E0FB1C0E3}"/>
          </ac:picMkLst>
        </pc:picChg>
      </pc:sldChg>
      <pc:sldChg chg="addSp delSp modSp mod">
        <pc:chgData name="Zanardo Rodrigues, Vinicius" userId="1e930a0b-4eda-4c89-b0c2-660ceabfd0d5" providerId="ADAL" clId="{753C0CBF-51E4-4FC9-832A-76A753BD6E75}" dt="2026-07-01T21:19:32.931" v="537" actId="179"/>
        <pc:sldMkLst>
          <pc:docMk/>
          <pc:sldMk cId="0" sldId="264"/>
        </pc:sldMkLst>
        <pc:spChg chg="mod">
          <ac:chgData name="Zanardo Rodrigues, Vinicius" userId="1e930a0b-4eda-4c89-b0c2-660ceabfd0d5" providerId="ADAL" clId="{753C0CBF-51E4-4FC9-832A-76A753BD6E75}" dt="2026-07-01T21:19:32.931" v="537" actId="179"/>
          <ac:spMkLst>
            <pc:docMk/>
            <pc:sldMk cId="0" sldId="264"/>
            <ac:spMk id="4" creationId="{00000000-0000-0000-0000-000000000000}"/>
          </ac:spMkLst>
        </pc:spChg>
        <pc:spChg chg="mod">
          <ac:chgData name="Zanardo Rodrigues, Vinicius" userId="1e930a0b-4eda-4c89-b0c2-660ceabfd0d5" providerId="ADAL" clId="{753C0CBF-51E4-4FC9-832A-76A753BD6E75}" dt="2026-07-01T20:36:24.593" v="416" actId="20577"/>
          <ac:spMkLst>
            <pc:docMk/>
            <pc:sldMk cId="0" sldId="264"/>
            <ac:spMk id="6" creationId="{00000000-0000-0000-0000-000000000000}"/>
          </ac:spMkLst>
        </pc:spChg>
        <pc:picChg chg="add mod">
          <ac:chgData name="Zanardo Rodrigues, Vinicius" userId="1e930a0b-4eda-4c89-b0c2-660ceabfd0d5" providerId="ADAL" clId="{753C0CBF-51E4-4FC9-832A-76A753BD6E75}" dt="2026-07-01T18:40:48.191" v="67"/>
          <ac:picMkLst>
            <pc:docMk/>
            <pc:sldMk cId="0" sldId="264"/>
            <ac:picMk id="7" creationId="{224CA239-91FF-264F-05D4-494762329CBC}"/>
          </ac:picMkLst>
        </pc:picChg>
        <pc:picChg chg="add mod">
          <ac:chgData name="Zanardo Rodrigues, Vinicius" userId="1e930a0b-4eda-4c89-b0c2-660ceabfd0d5" providerId="ADAL" clId="{753C0CBF-51E4-4FC9-832A-76A753BD6E75}" dt="2026-07-01T18:40:48.191" v="67"/>
          <ac:picMkLst>
            <pc:docMk/>
            <pc:sldMk cId="0" sldId="264"/>
            <ac:picMk id="8" creationId="{7D9F7F15-AC51-4FA4-A8DD-4433215A9FE3}"/>
          </ac:picMkLst>
        </pc:picChg>
      </pc:sldChg>
      <pc:sldChg chg="addSp delSp modSp add mod modNotesTx">
        <pc:chgData name="Zanardo Rodrigues, Vinicius" userId="1e930a0b-4eda-4c89-b0c2-660ceabfd0d5" providerId="ADAL" clId="{753C0CBF-51E4-4FC9-832A-76A753BD6E75}" dt="2026-07-14T20:44:24.424" v="984" actId="113"/>
        <pc:sldMkLst>
          <pc:docMk/>
          <pc:sldMk cId="1557762664" sldId="265"/>
        </pc:sldMkLst>
        <pc:spChg chg="mod">
          <ac:chgData name="Zanardo Rodrigues, Vinicius" userId="1e930a0b-4eda-4c89-b0c2-660ceabfd0d5" providerId="ADAL" clId="{753C0CBF-51E4-4FC9-832A-76A753BD6E75}" dt="2026-07-01T20:04:41.449" v="324" actId="20577"/>
          <ac:spMkLst>
            <pc:docMk/>
            <pc:sldMk cId="1557762664" sldId="265"/>
            <ac:spMk id="3" creationId="{758F61B4-B3E3-3EFF-A535-6C9D3F4DC083}"/>
          </ac:spMkLst>
        </pc:spChg>
        <pc:spChg chg="mod">
          <ac:chgData name="Zanardo Rodrigues, Vinicius" userId="1e930a0b-4eda-4c89-b0c2-660ceabfd0d5" providerId="ADAL" clId="{753C0CBF-51E4-4FC9-832A-76A753BD6E75}" dt="2026-07-01T20:36:18.899" v="413" actId="20577"/>
          <ac:spMkLst>
            <pc:docMk/>
            <pc:sldMk cId="1557762664" sldId="265"/>
            <ac:spMk id="8" creationId="{559E3E8A-812A-FC7E-5FD4-B4215277C280}"/>
          </ac:spMkLst>
        </pc:spChg>
        <pc:spChg chg="add mod">
          <ac:chgData name="Zanardo Rodrigues, Vinicius" userId="1e930a0b-4eda-4c89-b0c2-660ceabfd0d5" providerId="ADAL" clId="{753C0CBF-51E4-4FC9-832A-76A753BD6E75}" dt="2026-07-14T20:44:24.424" v="984" actId="113"/>
          <ac:spMkLst>
            <pc:docMk/>
            <pc:sldMk cId="1557762664" sldId="265"/>
            <ac:spMk id="15" creationId="{C37CB015-9775-2C98-D219-7B261744E5CE}"/>
          </ac:spMkLst>
        </pc:spChg>
        <pc:spChg chg="add mod">
          <ac:chgData name="Zanardo Rodrigues, Vinicius" userId="1e930a0b-4eda-4c89-b0c2-660ceabfd0d5" providerId="ADAL" clId="{753C0CBF-51E4-4FC9-832A-76A753BD6E75}" dt="2026-07-01T20:34:52.832" v="396" actId="1036"/>
          <ac:spMkLst>
            <pc:docMk/>
            <pc:sldMk cId="1557762664" sldId="265"/>
            <ac:spMk id="16" creationId="{00000000-0000-0000-0000-000000000000}"/>
          </ac:spMkLst>
        </pc:spChg>
        <pc:spChg chg="add mod">
          <ac:chgData name="Zanardo Rodrigues, Vinicius" userId="1e930a0b-4eda-4c89-b0c2-660ceabfd0d5" providerId="ADAL" clId="{753C0CBF-51E4-4FC9-832A-76A753BD6E75}" dt="2026-07-01T20:35:56.236" v="407" actId="20577"/>
          <ac:spMkLst>
            <pc:docMk/>
            <pc:sldMk cId="1557762664" sldId="265"/>
            <ac:spMk id="17" creationId="{00000000-0000-0000-0000-000000000000}"/>
          </ac:spMkLst>
        </pc:spChg>
        <pc:picChg chg="add mod">
          <ac:chgData name="Zanardo Rodrigues, Vinicius" userId="1e930a0b-4eda-4c89-b0c2-660ceabfd0d5" providerId="ADAL" clId="{753C0CBF-51E4-4FC9-832A-76A753BD6E75}" dt="2026-07-01T20:34:44.677" v="384" actId="1035"/>
          <ac:picMkLst>
            <pc:docMk/>
            <pc:sldMk cId="1557762664" sldId="265"/>
            <ac:picMk id="11" creationId="{E41F6CCB-269F-7355-B75C-189340A03B6E}"/>
          </ac:picMkLst>
        </pc:picChg>
        <pc:picChg chg="add mod">
          <ac:chgData name="Zanardo Rodrigues, Vinicius" userId="1e930a0b-4eda-4c89-b0c2-660ceabfd0d5" providerId="ADAL" clId="{753C0CBF-51E4-4FC9-832A-76A753BD6E75}" dt="2026-07-01T20:34:44.677" v="384" actId="1035"/>
          <ac:picMkLst>
            <pc:docMk/>
            <pc:sldMk cId="1557762664" sldId="265"/>
            <ac:picMk id="13" creationId="{A440574F-F449-EFC7-2C6D-C0A18B43992B}"/>
          </ac:picMkLst>
        </pc:picChg>
        <pc:picChg chg="add mod">
          <ac:chgData name="Zanardo Rodrigues, Vinicius" userId="1e930a0b-4eda-4c89-b0c2-660ceabfd0d5" providerId="ADAL" clId="{753C0CBF-51E4-4FC9-832A-76A753BD6E75}" dt="2026-07-01T20:49:09.280" v="431" actId="1076"/>
          <ac:picMkLst>
            <pc:docMk/>
            <pc:sldMk cId="1557762664" sldId="265"/>
            <ac:picMk id="19" creationId="{2D09BD3D-4F7F-2C7B-F326-CD4E9141133C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400" b="0" i="0" u="none" strike="noStrike">
                <a:solidFill>
                  <a:srgbClr val="212325"/>
                </a:solidFill>
                <a:latin typeface="Arial"/>
              </a:defRPr>
            </a:pPr>
            <a:r>
              <a:rPr lang="en-US" sz="1400" b="0" i="0" u="none" strike="noStrike">
                <a:solidFill>
                  <a:srgbClr val="212325"/>
                </a:solidFill>
                <a:latin typeface="Arial"/>
              </a:rPr>
              <a:t>Facilities by fuel-cycle stage (n = 184)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Facilities</c:v>
                </c:pt>
              </c:strCache>
            </c:strRef>
          </c:tx>
          <c:spPr>
            <a:solidFill>
              <a:srgbClr val="BA0C2F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 i="0" u="none" strike="noStrike">
                    <a:solidFill>
                      <a:srgbClr val="212325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Fuel
fabrication</c:v>
                </c:pt>
                <c:pt idx="1">
                  <c:v>Conversion</c:v>
                </c:pt>
                <c:pt idx="2">
                  <c:v>Reprocessing</c:v>
                </c:pt>
                <c:pt idx="3">
                  <c:v>Enrichment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86</c:v>
                </c:pt>
                <c:pt idx="1">
                  <c:v>47</c:v>
                </c:pt>
                <c:pt idx="2">
                  <c:v>29</c:v>
                </c:pt>
                <c:pt idx="3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2A-4D6E-B204-EAEC43B21E8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21232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737B7E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400" b="0" i="0" u="none" strike="noStrike">
                <a:solidFill>
                  <a:srgbClr val="212325"/>
                </a:solidFill>
                <a:latin typeface="Arial"/>
              </a:defRPr>
            </a:pPr>
            <a:r>
              <a:rPr lang="en-US" sz="1400" b="0" i="0" u="none" strike="noStrike">
                <a:solidFill>
                  <a:srgbClr val="212325"/>
                </a:solidFill>
                <a:latin typeface="Arial"/>
              </a:rPr>
              <a:t>Fatality rate per 1,000 facility-years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Fatality rate</c:v>
                </c:pt>
              </c:strCache>
            </c:strRef>
          </c:tx>
          <c:spPr>
            <a:solidFill>
              <a:srgbClr val="BA0C2F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94AC2741-BEB2-4D7F-BFB1-5605C783B72E}" type="VALUE">
                      <a:rPr lang="en-US" smtClean="0"/>
                      <a:pPr/>
                      <a:t>[VALUE]</a:t>
                    </a:fld>
                    <a:r>
                      <a:rPr lang="en-US"/>
                      <a:t>.33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6406-4B0B-8C9E-F787E0496A5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13.84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406-4B0B-8C9E-F787E0496A5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13.77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6406-4B0B-8C9E-F787E0496A5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12.74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6406-4B0B-8C9E-F787E0496A56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 i="0" u="none" strike="noStrike">
                    <a:solidFill>
                      <a:srgbClr val="212325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Reprocessing</c:v>
                </c:pt>
                <c:pt idx="1">
                  <c:v>Fuel fab.</c:v>
                </c:pt>
                <c:pt idx="2">
                  <c:v>Conversion</c:v>
                </c:pt>
                <c:pt idx="3">
                  <c:v>Enrichment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148.33000000000001</c:v>
                </c:pt>
                <c:pt idx="1">
                  <c:v>13.84</c:v>
                </c:pt>
                <c:pt idx="2">
                  <c:v>13.77</c:v>
                </c:pt>
                <c:pt idx="3">
                  <c:v>12.74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F0-452C-B03E-B9113BA6234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21232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737B7E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400" b="0" i="0" u="none" strike="noStrike">
                <a:solidFill>
                  <a:srgbClr val="212325"/>
                </a:solidFill>
                <a:latin typeface="Arial"/>
              </a:defRPr>
            </a:pPr>
            <a:r>
              <a:rPr lang="en-US" sz="1400" b="0" i="0" u="none" strike="noStrike">
                <a:solidFill>
                  <a:srgbClr val="212325"/>
                </a:solidFill>
                <a:latin typeface="Arial"/>
              </a:rPr>
              <a:t>Fatality rate per 1,000 FY by decade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Fatality rate</c:v>
                </c:pt>
              </c:strCache>
            </c:strRef>
          </c:tx>
          <c:spPr>
            <a:solidFill>
              <a:srgbClr val="BA0C2F"/>
            </a:solidFill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>
                    <a:solidFill>
                      <a:srgbClr val="212325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1940s</c:v>
                </c:pt>
                <c:pt idx="1">
                  <c:v>1950s</c:v>
                </c:pt>
                <c:pt idx="2">
                  <c:v>1960s</c:v>
                </c:pt>
                <c:pt idx="3">
                  <c:v>1970s</c:v>
                </c:pt>
                <c:pt idx="4">
                  <c:v>1980s</c:v>
                </c:pt>
                <c:pt idx="5">
                  <c:v>1990s</c:v>
                </c:pt>
                <c:pt idx="6">
                  <c:v>2000s</c:v>
                </c:pt>
                <c:pt idx="7">
                  <c:v>2010s</c:v>
                </c:pt>
                <c:pt idx="8">
                  <c:v>2020s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377.4</c:v>
                </c:pt>
                <c:pt idx="1">
                  <c:v>995.5</c:v>
                </c:pt>
                <c:pt idx="2">
                  <c:v>9.2100000000000009</c:v>
                </c:pt>
                <c:pt idx="3">
                  <c:v>0</c:v>
                </c:pt>
                <c:pt idx="4">
                  <c:v>1.8</c:v>
                </c:pt>
                <c:pt idx="5">
                  <c:v>4.32</c:v>
                </c:pt>
                <c:pt idx="6">
                  <c:v>2.71</c:v>
                </c:pt>
                <c:pt idx="7">
                  <c:v>1.25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39-447E-92F2-25BF4792934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#,##0.00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21232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737B7E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967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Title + ~30s. Greet, state name/affiliation. One-liner: SMRs/MMRs are about to be deployed beside fuel-cycle facilities; before we can do a co-siting PSA we need to know the facilities' own risk. That baseline didn't exist — so we built it. Talk runs ~11 min, leaving time for questions.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Backup slide for Q&amp;A and academic completeness. Not shown during the timed talk — Conclusions (slide 8) stays on screen. Remove if you want exactly 8 files. In-slide citations on each content slide point to these full references.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~1.5 min. The push: SMRs/MMRs are licensed and near deployment, and fuel-cycle facilities are natural first customers — huge electrical loads, already on a licensed nuclear site. Co-siting (diagram): reactor inside the SAME security perimeter feeding captive heat/power, not the grid. The catch: any credible co-siting PSA needs the facility's own risk profile first — and no systematic global NFC risk database exists. Note the diagram is an original schematic, not a paper figure.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~2 min. What we built: 184 facilities across all four stages — fuel fabrication is the largest population (86), then conversion, reprocessing, enrichment. Compiled from IAEA INFCIS, NRC event reports, OECD/NEA and the literature; 35 accidents and 101 fatalities. Methods point: exposure measured two ways — status-based (3,881 facility-years) and capacity-weighted (25,836). The biggest data problem — 58.7% of non-operational facilities have no end date — is handled with a 1,000-iteration Monte Carlo giving the 90% CIs. Primary metric = fatality rate per 1,000 facility-years.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~2 min. The single most important result for co-siting. Reprocessing sits at 148 fatalities per 1,000 facility-years — about 10.7× the next stage and 3.3× the industry average; severity index (4.8) also highest. The other three stages are statistically indistinguishable at ~13. Why: PUREX aqueous chemistry plus high-level liquid waste with Cs/Sr — the largest combined radiological+chemical source term, and Mayak 1957 anchors the aggregate. Across the rest of the dataset accidents and fatalities track almost perfectly (r=0.996), so accident frequency is a reliable risk proxy — reprocessing is the severity exception.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~2 min. The reassuring half. Fatality rate fell from a 1950s peak of 995 per 1,000 FY to ~1.25 in the 2010s — 99.9% reduction — with zero fatalities in the 1970s and the 2020s to date. Two 1957 events (Windscale, Mayak) account for 87% of ALL recorded fatalities but only a third of exposure, so the aggregate is dominated by one decade. Regionally risk tracks regulatory maturity: legacy Soviet/UK rates high; U.S. 14.6 is an upper bound (decommissioned-plant methodology) and post-1990 the U.S. has zero fatal NFC accidents; France and the modern base lowest. Takeaway: modern, well-regulated sites are a suitable co-siting environment. The 1980s decade rate isn't reported in the paper text, so it's omitted.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737B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Synthesis of Table 2 risk + Section 2.1 hazards + Section 3.5 separation criteria (Table 3)</a:t>
            </a:r>
            <a:endParaRPr lang="en-US" sz="1200" dirty="0"/>
          </a:p>
          <a:p>
            <a:br>
              <a:rPr lang="en-US" dirty="0"/>
            </a:br>
            <a:r>
              <a:rPr lang="en-US" dirty="0"/>
              <a:t>~1.5 min. The deliverable — the matrix that turns the empirical hierarchy into a co-siting ranking. Top to bottom = best to worst entry point. Fuel fabrication is the entry point: lowest practical risk, highest facility count, brownfield-viable. Enrichment strong (mostly electrical load). Conversion workable but adds an HF toxic-plume screen. Reprocessing is the outlier — highlighted row — site-specific, full PSA required. Separation distances come from NRC/IAEA screening. Next slide: what each regulatory action actually 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~1.5 min. Regulatory translation. Crucially, brownfield co-siting at a licensed NFC site does NOT trigger a new-site safety evaluation — mechanism is an updated Integrated Safety Analysis (ISA) under NUREG-1520 for fuel fab; enrichment adds a 10 CFR 70.64(b) common-cause/utility analysis plus pipeline frequency; conversion adds HF dispersion modeling with filtered control-room intake; reprocessing requires a full site-specific PSA demonstrating high-consequence events at or below 1e-6 per year under 10 CFR 70.61. Right column = quantitative screens: 1-rem off-site dose limit, HF IDLH 30 ppm at 1–2 km, an overpressure no-analysis threshold, and the NUREG-1827 precedent (gas pipeline at 545 m shown &lt; 1e-6/yr). 70.61 tiers: high &gt;25 rem ≤1e-5–1e-6/yr; intermediate 5–25 rem ~1e-4/yr; beyond-design-basis &lt;1e-7/yr.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~1 min, stays on screen for Q&amp;A. Four takeaways in order: (1) first systematic global NFC risk baseline — the precursor co-siting PSA needs; (2) reprocessing is the one stage that dominates risk; (3) 99.9% maturation and risk tracks regulatory maturity, so modern sites are suitable; (4) the result is an actionable co-siting risk matrix with regulatory pathways, next step the bidirectional reactor–facility PSA. Invite questions: 'Are there questions or feedback?' Backup reference slide follows if needed.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00123-FCA6-0364-8D1B-0C9D2A7A5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19B635-E727-72BF-828F-66EC9ABB8C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296775-2693-0269-FB6C-7D3AFB483B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CF207B-8111-E122-9293-28B57461E3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163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EFF1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51560"/>
            <a:ext cx="11277295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BA0C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Assessment of Co-Siting Small Modular and Microreactors with Nuclear Fuel Cycle Facilities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457200" y="3291840"/>
            <a:ext cx="1127729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i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Establishing the first empirical NFC risk baseline for co-siting decisions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457200" y="4069080"/>
            <a:ext cx="1920240" cy="41148"/>
          </a:xfrm>
          <a:prstGeom prst="rect">
            <a:avLst/>
          </a:prstGeom>
          <a:solidFill>
            <a:srgbClr val="BA0C2F"/>
          </a:solidFill>
          <a:ln w="12700">
            <a:solidFill>
              <a:srgbClr val="BA0C2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4224528"/>
            <a:ext cx="11277295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4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Vinicius Zanardo Rodrigues¹   ·   Taiyang Zhang¹   ·   Brian Capobianco²   ·   Jeffrey Jacquet²   ·   Carol Smidts¹</a:t>
            </a:r>
            <a:endParaRPr lang="en-US" sz="1400" dirty="0"/>
          </a:p>
          <a:p>
            <a:pPr marL="0" indent="0" algn="l">
              <a:spcAft>
                <a:spcPts val="600"/>
              </a:spcAft>
              <a:buNone/>
            </a:pPr>
            <a:r>
              <a:rPr lang="en-US" sz="14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¹ Dept. of Mechanical &amp; Aerospace Engineering    ² School of Environment &amp; Natural Resources — The Ohio State University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5257800"/>
            <a:ext cx="112772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BA0C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PSAM 18   ·   July 19–24, 2026   ·   Pittsburgh, Pennsylvania, USA</a:t>
            </a:r>
            <a:endParaRPr lang="en-US" sz="1600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38BF926-0BDB-1054-6CED-E4AEC51805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714" y="6263640"/>
            <a:ext cx="3183571" cy="4572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81076F9-43FF-0A01-816D-539F2FC3EF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02333" y="6092719"/>
            <a:ext cx="1879600" cy="7635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57200" y="676656"/>
            <a:ext cx="1127729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BA0C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References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302282"/>
            <a:ext cx="11277295" cy="4879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25425" indent="-225425" algn="l">
              <a:spcAft>
                <a:spcPts val="700"/>
              </a:spcAft>
              <a:buNone/>
            </a:pPr>
            <a:r>
              <a:rPr lang="en-US" sz="14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U.S. Nuclear Regulatory Commission (U.S. NRC), Nuclear fuel cycle facility accident analysis handbook, Tech. Rep. NUREG/CR-6410, Science Applications International Corporation (SAIC), Washington, DC (March 1998).</a:t>
            </a:r>
          </a:p>
          <a:p>
            <a:pPr marL="225425" indent="-225425" algn="l">
              <a:spcAft>
                <a:spcPts val="700"/>
              </a:spcAft>
              <a:buNone/>
            </a:pPr>
            <a:r>
              <a:rPr lang="en-US" sz="14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U.S. Nuclear Regulatory Commission (U.S. NRC), Release of UF6 from a ruptured model 48y cylinder at Sequoyah Fuels Corporation, Tech. Rep. NUREG-1198, U.S. Nuclear Regulatory Commission (1986).</a:t>
            </a:r>
          </a:p>
          <a:p>
            <a:pPr marL="225425" indent="-225425" algn="l">
              <a:spcAft>
                <a:spcPts val="700"/>
              </a:spcAft>
              <a:buNone/>
            </a:pPr>
            <a:r>
              <a:rPr lang="en-US" sz="14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U.S. Nuclear Regulatory Commission (U.S. NRC), Safety evaluation report for the national enrichment facility, Lea County, NM, Tech. Rep. NUREG-1827, U.S. Nuclear Regulatory Commission (June 2005). U.S. NRC, Regulatory Guide 1.233, Rev. 0 (from DG-1353) (2020).</a:t>
            </a:r>
            <a:endParaRPr lang="en-US" sz="1400" dirty="0"/>
          </a:p>
          <a:p>
            <a:pPr marL="225425" indent="-225425" algn="l">
              <a:spcAft>
                <a:spcPts val="700"/>
              </a:spcAft>
              <a:buNone/>
            </a:pPr>
            <a:r>
              <a:rPr lang="en-US" sz="14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U.S. Nuclear Regulatory Commission (U.S. NRC), NuScale Small Modular Reactor Design Certification, Federal Register Doc. 2023-00729 (March 2 2023). U.S. NRC, Standard Review Plan for a Fuel Cycle Facility License, NUREG-1520, Rev. 2 (2015).</a:t>
            </a:r>
            <a:endParaRPr lang="en-US" sz="1400" dirty="0"/>
          </a:p>
          <a:p>
            <a:pPr marL="225425" indent="-225425" algn="l">
              <a:spcAft>
                <a:spcPts val="700"/>
              </a:spcAft>
              <a:buNone/>
            </a:pPr>
            <a:r>
              <a:rPr lang="en-US" sz="14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B. V. </a:t>
            </a:r>
            <a:r>
              <a:rPr lang="en-US" sz="1400" dirty="0" err="1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Nikipelov</a:t>
            </a:r>
            <a:r>
              <a:rPr lang="en-US" sz="14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G. N. Romanov, L. A. </a:t>
            </a:r>
            <a:r>
              <a:rPr lang="en-US" sz="1400" dirty="0" err="1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Buldakov</a:t>
            </a:r>
            <a:r>
              <a:rPr lang="en-US" sz="14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N. Babaev, Y. B. </a:t>
            </a:r>
            <a:r>
              <a:rPr lang="en-US" sz="1400" dirty="0" err="1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Kholina</a:t>
            </a:r>
            <a:r>
              <a:rPr lang="en-US" sz="14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E. I. </a:t>
            </a:r>
            <a:r>
              <a:rPr lang="en-US" sz="1400" dirty="0" err="1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Mikerin</a:t>
            </a:r>
            <a:r>
              <a:rPr lang="en-US" sz="14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A radiation accident in the southern Urals in 1957, At Energy 67 (1989) 569–576.</a:t>
            </a:r>
            <a:endParaRPr lang="en-US" sz="1400" dirty="0"/>
          </a:p>
          <a:p>
            <a:pPr marL="225425" indent="-225425" algn="l">
              <a:spcAft>
                <a:spcPts val="700"/>
              </a:spcAft>
              <a:buNone/>
            </a:pPr>
            <a:r>
              <a:rPr lang="en-US" sz="14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T. P. McLaughlin, S. P. Monahan, N. L. Pruvost, V. V. Frolov, B. G. Ryazanov, V. I. Sviridov, A review of criticality accidents: 2000 revision, Tech. Rep. LA-13638, Los Alamos National Laboratory (LANL) (May 2000).</a:t>
            </a:r>
            <a:endParaRPr lang="en-US" sz="1400" dirty="0"/>
          </a:p>
          <a:p>
            <a:pPr marL="225425" indent="-225425" algn="l">
              <a:spcAft>
                <a:spcPts val="700"/>
              </a:spcAft>
              <a:buNone/>
            </a:pPr>
            <a:r>
              <a:rPr lang="en-US" sz="14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Atomic Energy Agency (IAEA), Safety of nuclear fuel cycle facilities, Tech. Rep. SSR-4, IAEA, Vienna (2017).IAEA, Nuclear Fuel Cycle Facilities Database (NFCFDB), INFCIS (accessed 2025).</a:t>
            </a:r>
            <a:endParaRPr lang="en-US" sz="1400" dirty="0"/>
          </a:p>
          <a:p>
            <a:pPr marL="225425" indent="-225425" algn="l">
              <a:spcAft>
                <a:spcPts val="700"/>
              </a:spcAft>
              <a:buNone/>
            </a:pPr>
            <a:r>
              <a:rPr lang="en-US" sz="14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U.S. Nuclear Regulatory Commission (U.S. NRC), Event Notification Reports, https://www.nrc.gov/reading-rm/doc-collections/event-status/event/index, accessed: November 10, 2025 (2026).</a:t>
            </a:r>
          </a:p>
          <a:p>
            <a:pPr marL="225425" indent="-225425" algn="l">
              <a:spcAft>
                <a:spcPts val="700"/>
              </a:spcAft>
              <a:buNone/>
            </a:pPr>
            <a:r>
              <a:rPr lang="en-US" sz="14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 of Federal Regulations, 10 CFR 70.22(</a:t>
            </a:r>
            <a:r>
              <a:rPr lang="en-US" sz="1400" dirty="0" err="1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</a:t>
            </a:r>
            <a:r>
              <a:rPr lang="en-US" sz="14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) and 10 CFR 70.61, U.S. Government Publishing Office (2016).</a:t>
            </a:r>
          </a:p>
          <a:p>
            <a:pPr marL="225425" indent="-225425" algn="l">
              <a:spcAft>
                <a:spcPts val="700"/>
              </a:spcAft>
              <a:buNone/>
            </a:pPr>
            <a:r>
              <a:rPr lang="en-US" sz="14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Y. Shen, W. Zhou, A comparison of onshore oil and gas transmission pipeline incident statistics in Canada and the United States, International Journal of Critical Infrastructure Protection 45 (2024).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1397996" y="91440"/>
            <a:ext cx="6675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37B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4CA239-91FF-264F-05D4-494762329C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714" y="6263640"/>
            <a:ext cx="3183571" cy="4572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D9F7F15-AC51-4FA4-A8DD-4433215A9F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02333" y="6092719"/>
            <a:ext cx="1879600" cy="7635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11277295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BA0C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Co-siting is imminent — but its risk baseline is missing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347133" y="1660027"/>
            <a:ext cx="6236547" cy="4297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spcAft>
                <a:spcPts val="800"/>
              </a:spcAft>
              <a:buSzPct val="100000"/>
              <a:buChar char="•"/>
            </a:pPr>
            <a:r>
              <a:rPr lang="en-US" sz="22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SMRs / MMRs nearing deployment</a:t>
            </a:r>
            <a:endParaRPr lang="en-US" sz="2200" dirty="0"/>
          </a:p>
          <a:p>
            <a:pPr marL="0" indent="0" algn="l">
              <a:spcAft>
                <a:spcPts val="800"/>
              </a:spcAft>
              <a:buNone/>
            </a:pPr>
            <a:r>
              <a:rPr lang="en-US" sz="22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NuScale, Oklo, Kairos, Westinghouse, and others</a:t>
            </a:r>
            <a:endParaRPr lang="en-US" sz="2200" dirty="0"/>
          </a:p>
          <a:p>
            <a:pPr marL="342900" indent="-342900" algn="l">
              <a:spcAft>
                <a:spcPts val="800"/>
              </a:spcAft>
              <a:buSzPct val="100000"/>
              <a:buChar char="•"/>
            </a:pPr>
            <a:r>
              <a:rPr lang="en-US" sz="22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NFC facilities are prime hosts</a:t>
            </a:r>
            <a:endParaRPr lang="en-US" sz="2200" dirty="0"/>
          </a:p>
          <a:p>
            <a:pPr marL="0" indent="0" algn="l">
              <a:spcAft>
                <a:spcPts val="800"/>
              </a:spcAft>
              <a:buNone/>
            </a:pPr>
            <a:r>
              <a:rPr lang="en-US" sz="22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Electricity-intensive; already inside a licensed perimeter</a:t>
            </a:r>
            <a:endParaRPr lang="en-US" sz="2200" dirty="0"/>
          </a:p>
          <a:p>
            <a:pPr marL="342900" indent="-342900" algn="l">
              <a:spcAft>
                <a:spcPts val="800"/>
              </a:spcAft>
              <a:buSzPct val="100000"/>
              <a:buChar char="•"/>
            </a:pPr>
            <a:r>
              <a:rPr lang="en-US" sz="22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Co-siting PSA needs the facility's risk profile first</a:t>
            </a:r>
            <a:endParaRPr lang="en-US" sz="2200" dirty="0"/>
          </a:p>
          <a:p>
            <a:pPr marL="0" indent="0" algn="l">
              <a:spcAft>
                <a:spcPts val="800"/>
              </a:spcAft>
              <a:buNone/>
            </a:pPr>
            <a:r>
              <a:rPr lang="en-US" sz="22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Yet no systematic global NFC risk database exists</a:t>
            </a:r>
            <a:endParaRPr lang="en-US" sz="2200" dirty="0"/>
          </a:p>
          <a:p>
            <a:pPr marL="342900" indent="-342900" algn="l">
              <a:spcAft>
                <a:spcPts val="800"/>
              </a:spcAft>
              <a:buSzPct val="100000"/>
              <a:buChar char="•"/>
            </a:pPr>
            <a:r>
              <a:rPr lang="en-US" sz="22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work builds that baseline</a:t>
            </a:r>
            <a:endParaRPr lang="en-US" sz="2200" dirty="0"/>
          </a:p>
          <a:p>
            <a:pPr marL="0" indent="0" algn="l">
              <a:spcAft>
                <a:spcPts val="800"/>
              </a:spcAft>
              <a:buNone/>
            </a:pPr>
            <a:r>
              <a:rPr lang="en-US" sz="22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precursor to a bidirectional reactor–facility PSA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6812280" y="2011680"/>
            <a:ext cx="4892040" cy="3337560"/>
          </a:xfrm>
          <a:prstGeom prst="roundRect">
            <a:avLst>
              <a:gd name="adj" fmla="val 3288"/>
            </a:avLst>
          </a:prstGeom>
          <a:solidFill>
            <a:srgbClr val="FFFFFF"/>
          </a:solidFill>
          <a:ln w="22225">
            <a:solidFill>
              <a:srgbClr val="BA0C2F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812280" y="2121408"/>
            <a:ext cx="4892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737B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 licensed security perimeter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7040880" y="2788920"/>
            <a:ext cx="1737360" cy="1325880"/>
          </a:xfrm>
          <a:prstGeom prst="roundRect">
            <a:avLst>
              <a:gd name="adj" fmla="val 5517"/>
            </a:avLst>
          </a:prstGeom>
          <a:solidFill>
            <a:srgbClr val="BA0C2F"/>
          </a:solidFill>
          <a:ln w="12700">
            <a:solidFill>
              <a:srgbClr val="BA0C2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040880" y="2788920"/>
            <a:ext cx="173736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SMR / MMR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2–300 MWe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9738360" y="2788920"/>
            <a:ext cx="1737360" cy="1325880"/>
          </a:xfrm>
          <a:prstGeom prst="roundRect">
            <a:avLst>
              <a:gd name="adj" fmla="val 5517"/>
            </a:avLst>
          </a:prstGeom>
          <a:solidFill>
            <a:srgbClr val="EFF1F2"/>
          </a:solidFill>
          <a:ln w="12700">
            <a:solidFill>
              <a:srgbClr val="737B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9738360" y="2788920"/>
            <a:ext cx="173736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NFC facility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(4 different fuel-cycle stages)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8823960" y="3451860"/>
            <a:ext cx="868680" cy="0"/>
          </a:xfrm>
          <a:prstGeom prst="line">
            <a:avLst/>
          </a:prstGeom>
          <a:noFill/>
          <a:ln w="38100">
            <a:solidFill>
              <a:srgbClr val="BA0C2F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8686800" y="3068660"/>
            <a:ext cx="1143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BA0C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Electricity / </a:t>
            </a:r>
            <a:br>
              <a:rPr lang="en-US" sz="1100" b="1" dirty="0">
                <a:solidFill>
                  <a:srgbClr val="BA0C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r>
              <a:rPr lang="en-US" sz="1100" b="1" dirty="0">
                <a:solidFill>
                  <a:srgbClr val="BA0C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Heat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995160" y="4526280"/>
            <a:ext cx="4526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Captive industrial load — no grid (or minimum) export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812280" y="5394960"/>
            <a:ext cx="4892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737B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Precedents: Bruce, Tricastin, Paducah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400739" y="91440"/>
            <a:ext cx="6675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37B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71A2A71D-F93A-2D29-CC28-3FFE66A3C5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714" y="6263640"/>
            <a:ext cx="3183571" cy="4572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832A526-08FA-E3C5-B061-8A05CCC82B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02333" y="6092719"/>
            <a:ext cx="1879600" cy="7635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112772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BA0C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built the first global NFC risk database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261872"/>
            <a:ext cx="1127729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dirty="0">
                <a:solidFill>
                  <a:srgbClr val="737B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 facilities  ·  16 countries  ·  80+ years of operating history</a:t>
            </a:r>
            <a:endParaRPr lang="en-US" sz="20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874520"/>
          <a:ext cx="6126480" cy="3977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2"/>
          <p:cNvSpPr/>
          <p:nvPr/>
        </p:nvSpPr>
        <p:spPr>
          <a:xfrm>
            <a:off x="6903720" y="1965960"/>
            <a:ext cx="4846320" cy="3840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spcAft>
                <a:spcPts val="1200"/>
              </a:spcAft>
              <a:buSzPct val="100000"/>
              <a:buChar char="•"/>
            </a:pPr>
            <a:r>
              <a:rPr lang="en-US" sz="21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Sources: </a:t>
            </a:r>
            <a:r>
              <a:rPr lang="en-US" sz="21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IAEA INFCIS, U.S. NRC, OECD/NEA, general literature</a:t>
            </a:r>
            <a:endParaRPr lang="en-US" sz="2100" dirty="0"/>
          </a:p>
          <a:p>
            <a:pPr marL="342900" indent="-342900" algn="l">
              <a:spcAft>
                <a:spcPts val="1200"/>
              </a:spcAft>
              <a:buSzPct val="100000"/>
              <a:buChar char="•"/>
            </a:pPr>
            <a:r>
              <a:rPr lang="en-US" sz="21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 accidents · 101 fatalities</a:t>
            </a:r>
            <a:r>
              <a:rPr lang="en-US" sz="21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(1940s–2020s)</a:t>
            </a:r>
            <a:endParaRPr lang="en-US" sz="2100" dirty="0"/>
          </a:p>
          <a:p>
            <a:pPr marL="342900" indent="-342900" algn="l">
              <a:spcAft>
                <a:spcPts val="1200"/>
              </a:spcAft>
              <a:buSzPct val="100000"/>
              <a:buChar char="•"/>
            </a:pPr>
            <a:r>
              <a:rPr lang="en-US" sz="21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exposure metrics: </a:t>
            </a:r>
            <a:r>
              <a:rPr lang="en-US" sz="21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3,881 status-based FY; 25,836 capacity-weighted FY</a:t>
            </a:r>
            <a:endParaRPr lang="en-US" sz="2100" dirty="0"/>
          </a:p>
          <a:p>
            <a:pPr marL="342900" indent="-342900" algn="l">
              <a:spcAft>
                <a:spcPts val="1200"/>
              </a:spcAft>
              <a:buSzPct val="100000"/>
              <a:buChar char="•"/>
            </a:pPr>
            <a:r>
              <a:rPr lang="en-US" sz="21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Monte Carlo UQ </a:t>
            </a:r>
            <a:r>
              <a:rPr lang="en-US" sz="21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(1,000 iter.) absorbs 58.7% missing end-dates → 90% CIs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660400" y="5763471"/>
            <a:ext cx="11277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737B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Database summary, 2024 reference year (Table 1)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1397996" y="91101"/>
            <a:ext cx="6675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37B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3832E56-EF17-0713-D345-C0FA5E46AD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714" y="6263640"/>
            <a:ext cx="3183571" cy="4572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288C457-1469-7EB0-EACE-957BC1F4C9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02333" y="6092719"/>
            <a:ext cx="1879600" cy="7635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112772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BA0C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Reprocessing dominates NFC risk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261872"/>
            <a:ext cx="1127729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dirty="0">
                <a:solidFill>
                  <a:srgbClr val="737B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~148 fatalities per 1,000 facility-years — 10.7× any other stage</a:t>
            </a:r>
            <a:endParaRPr lang="en-US" sz="2000" dirty="0"/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2820652414"/>
              </p:ext>
            </p:extLst>
          </p:nvPr>
        </p:nvGraphicFramePr>
        <p:xfrm>
          <a:off x="457200" y="1874520"/>
          <a:ext cx="6126480" cy="3977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2"/>
          <p:cNvSpPr/>
          <p:nvPr/>
        </p:nvSpPr>
        <p:spPr>
          <a:xfrm>
            <a:off x="6903720" y="1965960"/>
            <a:ext cx="4846320" cy="3840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spcAft>
                <a:spcPts val="1400"/>
              </a:spcAft>
              <a:buSzPct val="100000"/>
              <a:buChar char="•"/>
            </a:pPr>
            <a:r>
              <a:rPr lang="en-US" sz="21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Other three stages statistically equivalent</a:t>
            </a:r>
            <a:r>
              <a:rPr lang="en-US" sz="21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(~13 / 1,000 FY)</a:t>
            </a:r>
            <a:endParaRPr lang="en-US" sz="2100" dirty="0"/>
          </a:p>
          <a:p>
            <a:pPr marL="342900" indent="-342900" algn="l">
              <a:spcAft>
                <a:spcPts val="1400"/>
              </a:spcAft>
              <a:buSzPct val="100000"/>
              <a:buChar char="•"/>
            </a:pPr>
            <a:r>
              <a:rPr lang="en-US" sz="21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Driver: PUREX chemistry + high-level liquid waste</a:t>
            </a:r>
            <a:r>
              <a:rPr lang="en-US" sz="21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(Cs / Sr source term)</a:t>
            </a:r>
            <a:endParaRPr lang="en-US" sz="2100" dirty="0"/>
          </a:p>
          <a:p>
            <a:pPr marL="342900" indent="-342900" algn="l">
              <a:spcAft>
                <a:spcPts val="1400"/>
              </a:spcAft>
              <a:buSzPct val="100000"/>
              <a:buChar char="•"/>
            </a:pPr>
            <a:r>
              <a:rPr lang="en-US" sz="21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Mayak 1957</a:t>
            </a:r>
            <a:r>
              <a:rPr lang="en-US" sz="21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dominates the reprocessing aggregate</a:t>
            </a:r>
            <a:endParaRPr lang="en-US" sz="2100" dirty="0"/>
          </a:p>
          <a:p>
            <a:pPr marL="342900" indent="-342900" algn="l">
              <a:spcAft>
                <a:spcPts val="1400"/>
              </a:spcAft>
              <a:buSzPct val="100000"/>
              <a:buChar char="•"/>
            </a:pPr>
            <a:r>
              <a:rPr lang="en-US" sz="21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Accident ↔ fatality r = 0.9958</a:t>
            </a:r>
            <a:r>
              <a:rPr lang="en-US" sz="21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→ frequency drives risk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635000" y="5818399"/>
            <a:ext cx="11277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737B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metrics by stage, 2024 reference year (Table 2)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1397996" y="91440"/>
            <a:ext cx="6675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37B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A1EB78D-BBBD-C2A3-629A-EE61EF8D32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714" y="6263640"/>
            <a:ext cx="3183571" cy="4572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A4C9259-F742-C667-413A-35F0F42016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02333" y="6092719"/>
            <a:ext cx="1879600" cy="7635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11277295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BA0C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NFC safety has matured 99.9% since the 1950s</a:t>
            </a:r>
            <a:endParaRPr lang="en-US" sz="3600" dirty="0"/>
          </a:p>
        </p:txBody>
      </p:sp>
      <p:graphicFrame>
        <p:nvGraphicFramePr>
          <p:cNvPr id="3" name="Chart 0"/>
          <p:cNvGraphicFramePr/>
          <p:nvPr>
            <p:extLst>
              <p:ext uri="{D42A27DB-BD31-4B8C-83A1-F6EECF244321}">
                <p14:modId xmlns:p14="http://schemas.microsoft.com/office/powerpoint/2010/main" val="2774004563"/>
              </p:ext>
            </p:extLst>
          </p:nvPr>
        </p:nvGraphicFramePr>
        <p:xfrm>
          <a:off x="457200" y="1691640"/>
          <a:ext cx="6126480" cy="4069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1"/>
          <p:cNvSpPr/>
          <p:nvPr/>
        </p:nvSpPr>
        <p:spPr>
          <a:xfrm>
            <a:off x="1828800" y="1828800"/>
            <a:ext cx="3657600" cy="457200"/>
          </a:xfrm>
          <a:prstGeom prst="rect">
            <a:avLst/>
          </a:prstGeom>
          <a:solidFill>
            <a:srgbClr val="F7DDE3"/>
          </a:solidFill>
          <a:ln w="12700">
            <a:solidFill>
              <a:srgbClr val="BA0C2F"/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BA0C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99.9% reduction, 1950s → 2010s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6903720" y="1874520"/>
            <a:ext cx="4846320" cy="3931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spcAft>
                <a:spcPts val="1400"/>
              </a:spcAft>
              <a:buSzPct val="100000"/>
              <a:buChar char="•"/>
            </a:pPr>
            <a:r>
              <a:rPr lang="en-US" sz="21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1957 events</a:t>
            </a:r>
            <a:r>
              <a:rPr lang="en-US" sz="21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(UK Windscale and Mayak) = 87.1% of all fatalities</a:t>
            </a:r>
            <a:endParaRPr lang="en-US" sz="2100" dirty="0"/>
          </a:p>
          <a:p>
            <a:pPr marL="0" indent="0" algn="l">
              <a:spcAft>
                <a:spcPts val="1400"/>
              </a:spcAft>
              <a:buNone/>
            </a:pPr>
            <a:r>
              <a:rPr lang="en-US" sz="21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tracks regulatory maturity</a:t>
            </a:r>
            <a:endParaRPr lang="en-US" sz="2100" dirty="0"/>
          </a:p>
          <a:p>
            <a:pPr marL="342900" indent="-342900" algn="l">
              <a:spcAft>
                <a:spcPts val="1400"/>
              </a:spcAft>
              <a:buSzPct val="100000"/>
              <a:buChar char="•"/>
            </a:pPr>
            <a:r>
              <a:rPr lang="en-US" sz="21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U.S. 14.56 / 1,000 FY</a:t>
            </a:r>
            <a:r>
              <a:rPr lang="en-US" sz="21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(upper bound); post-1990 zero fatal accidents</a:t>
            </a:r>
          </a:p>
          <a:p>
            <a:pPr marL="342900" indent="-342900" algn="l">
              <a:spcAft>
                <a:spcPts val="1400"/>
              </a:spcAft>
              <a:buSzPct val="100000"/>
              <a:buChar char="•"/>
            </a:pPr>
            <a:r>
              <a:rPr lang="en-US" sz="2100" b="1" dirty="0">
                <a:solidFill>
                  <a:srgbClr val="212325"/>
                </a:solidFill>
                <a:latin typeface="Arial" pitchFamily="34" charset="0"/>
                <a:cs typeface="Arial" pitchFamily="34" charset="-120"/>
              </a:rPr>
              <a:t>Japan 7.98 / 1,000 FY </a:t>
            </a:r>
            <a:endParaRPr lang="en-US" sz="2100" b="1" dirty="0"/>
          </a:p>
          <a:p>
            <a:pPr marL="342900" indent="-342900" algn="l">
              <a:spcAft>
                <a:spcPts val="1400"/>
              </a:spcAft>
              <a:buSzPct val="100000"/>
              <a:buChar char="•"/>
            </a:pPr>
            <a:r>
              <a:rPr lang="en-US" sz="21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France 4.56 / 1,000 FY</a:t>
            </a:r>
          </a:p>
          <a:p>
            <a:pPr marL="342900" indent="-342900" algn="l">
              <a:spcAft>
                <a:spcPts val="1400"/>
              </a:spcAft>
              <a:buSzPct val="100000"/>
              <a:buChar char="•"/>
            </a:pPr>
            <a:r>
              <a:rPr lang="en-US" sz="21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Others 1.39 /1,000 FY</a:t>
            </a:r>
            <a:r>
              <a:rPr lang="en-US" sz="21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— modern regimes lowest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635000" y="5766361"/>
            <a:ext cx="11277295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737B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Decade &amp; regional fatality rates, 2024 ref. year (Figs. 2–3).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1397996" y="91440"/>
            <a:ext cx="6675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37B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A0E8D29-DBB1-E2D6-9CF9-C544F9FA70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714" y="6263640"/>
            <a:ext cx="3183571" cy="4572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A315830-B205-1BB2-8DA7-E1FAAE28A5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02333" y="6092719"/>
            <a:ext cx="1879600" cy="76358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11277295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BA0C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risk matrix ranks the four stages for co-siting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00627135"/>
                  </p:ext>
                </p:extLst>
              </p:nvPr>
            </p:nvGraphicFramePr>
            <p:xfrm>
              <a:off x="457200" y="1600200"/>
              <a:ext cx="11274552" cy="3419856"/>
            </p:xfrm>
            <a:graphic>
              <a:graphicData uri="http://schemas.openxmlformats.org/drawingml/2006/table">
                <a:tbl>
                  <a:tblPr/>
                  <a:tblGrid>
                    <a:gridCol w="233172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78308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971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214884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2039112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566928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FFFFFF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Stage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BA0C2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FFFFFF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Fatality rate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FFFFFF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/1,000 FY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BA0C2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FFFFFF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Primary hazard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BA0C2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FFFFFF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Min. separation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BA0C2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FFFFFF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Co-siting viability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BA0C2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13232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Fuel fabrication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13.84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Criticality; </a:t>
                          </a:r>
                          <a14:m>
                            <m:oMath xmlns:m="http://schemas.openxmlformats.org/officeDocument/2006/math">
                              <m:r>
                                <a:rPr lang="en-US" sz="1500" i="1" dirty="0" smtClean="0">
                                  <a:solidFill>
                                    <a:srgbClr val="212325"/>
                                  </a:solidFill>
                                  <a:latin typeface="Cambria Math" panose="02040503050406030204" pitchFamily="18" charset="0"/>
                                  <a:ea typeface="Arial" pitchFamily="34" charset="-122"/>
                                  <a:cs typeface="Arial" pitchFamily="34" charset="-120"/>
                                </a:rPr>
                                <m:t>𝑈</m:t>
                              </m:r>
                              <m:sSub>
                                <m:sSubPr>
                                  <m:ctrlPr>
                                    <a:rPr lang="en-US" sz="1500" b="0" i="1" dirty="0" smtClean="0">
                                      <a:solidFill>
                                        <a:srgbClr val="212325"/>
                                      </a:solidFill>
                                      <a:latin typeface="Cambria Math" panose="02040503050406030204" pitchFamily="18" charset="0"/>
                                      <a:ea typeface="Arial" pitchFamily="34" charset="-122"/>
                                      <a:cs typeface="Arial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a:rPr lang="en-US" sz="1500" i="1" dirty="0" smtClean="0">
                                      <a:solidFill>
                                        <a:srgbClr val="212325"/>
                                      </a:solidFill>
                                      <a:latin typeface="Cambria Math" panose="02040503050406030204" pitchFamily="18" charset="0"/>
                                      <a:ea typeface="Arial" pitchFamily="34" charset="-122"/>
                                      <a:cs typeface="Arial" pitchFamily="34" charset="-12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en-US" sz="1500" i="1" dirty="0" smtClean="0">
                                      <a:solidFill>
                                        <a:srgbClr val="212325"/>
                                      </a:solidFill>
                                      <a:latin typeface="Cambria Math" panose="02040503050406030204" pitchFamily="18" charset="0"/>
                                      <a:ea typeface="Arial" pitchFamily="34" charset="-122"/>
                                      <a:cs typeface="Arial" pitchFamily="34" charset="-12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dust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Brownfield viable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BA0C2F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1 — entry point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713232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Enrichment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12.74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500" b="0" i="1" smtClean="0">
                                  <a:solidFill>
                                    <a:srgbClr val="212325"/>
                                  </a:solidFill>
                                  <a:latin typeface="Cambria Math" panose="02040503050406030204" pitchFamily="18" charset="0"/>
                                  <a:ea typeface="Arial" pitchFamily="34" charset="-122"/>
                                  <a:cs typeface="Arial" pitchFamily="34" charset="-120"/>
                                </a:rPr>
                                <m:t>𝑈</m:t>
                              </m:r>
                              <m:sSub>
                                <m:sSubPr>
                                  <m:ctrlPr>
                                    <a:rPr lang="en-US" sz="1500" b="0" i="1" smtClean="0">
                                      <a:solidFill>
                                        <a:srgbClr val="212325"/>
                                      </a:solidFill>
                                      <a:latin typeface="Cambria Math" panose="02040503050406030204" pitchFamily="18" charset="0"/>
                                      <a:ea typeface="Arial" pitchFamily="34" charset="-122"/>
                                      <a:cs typeface="Arial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a:rPr lang="en-US" sz="1500" b="0" i="1" smtClean="0">
                                      <a:solidFill>
                                        <a:srgbClr val="212325"/>
                                      </a:solidFill>
                                      <a:latin typeface="Cambria Math" panose="02040503050406030204" pitchFamily="18" charset="0"/>
                                      <a:ea typeface="Arial" pitchFamily="34" charset="-122"/>
                                      <a:cs typeface="Arial" pitchFamily="34" charset="-12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n-US" sz="1500" b="0" i="1" smtClean="0">
                                      <a:solidFill>
                                        <a:srgbClr val="212325"/>
                                      </a:solidFill>
                                      <a:latin typeface="Cambria Math" panose="02040503050406030204" pitchFamily="18" charset="0"/>
                                      <a:ea typeface="Arial" pitchFamily="34" charset="-122"/>
                                      <a:cs typeface="Arial" pitchFamily="34" charset="-12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pressurized inventory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≥ 400 m from </a:t>
                          </a:r>
                          <a14:m>
                            <m:oMath xmlns:m="http://schemas.openxmlformats.org/officeDocument/2006/math">
                              <m:r>
                                <a:rPr lang="en-US" sz="1500" b="0" i="1" smtClean="0">
                                  <a:solidFill>
                                    <a:srgbClr val="212325"/>
                                  </a:solidFill>
                                  <a:latin typeface="Cambria Math" panose="02040503050406030204" pitchFamily="18" charset="0"/>
                                  <a:ea typeface="Arial" pitchFamily="34" charset="-122"/>
                                  <a:cs typeface="Arial" pitchFamily="34" charset="-120"/>
                                </a:rPr>
                                <m:t>𝑈</m:t>
                              </m:r>
                              <m:sSub>
                                <m:sSubPr>
                                  <m:ctrlPr>
                                    <a:rPr lang="en-US" sz="1500" b="0" i="1" smtClean="0">
                                      <a:solidFill>
                                        <a:srgbClr val="212325"/>
                                      </a:solidFill>
                                      <a:latin typeface="Cambria Math" panose="02040503050406030204" pitchFamily="18" charset="0"/>
                                      <a:ea typeface="Arial" pitchFamily="34" charset="-122"/>
                                      <a:cs typeface="Arial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a:rPr lang="en-US" sz="1500" b="0" i="1" smtClean="0">
                                      <a:solidFill>
                                        <a:srgbClr val="212325"/>
                                      </a:solidFill>
                                      <a:latin typeface="Cambria Math" panose="02040503050406030204" pitchFamily="18" charset="0"/>
                                      <a:ea typeface="Arial" pitchFamily="34" charset="-122"/>
                                      <a:cs typeface="Arial" pitchFamily="34" charset="-12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n-US" sz="1500" b="0" i="1" smtClean="0">
                                      <a:solidFill>
                                        <a:srgbClr val="212325"/>
                                      </a:solidFill>
                                      <a:latin typeface="Cambria Math" panose="02040503050406030204" pitchFamily="18" charset="0"/>
                                      <a:ea typeface="Arial" pitchFamily="34" charset="-122"/>
                                      <a:cs typeface="Arial" pitchFamily="34" charset="-12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2 — strong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13232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Conversion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13.77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500" i="1" dirty="0" smtClean="0">
                                  <a:solidFill>
                                    <a:srgbClr val="212325"/>
                                  </a:solidFill>
                                  <a:latin typeface="Cambria Math" panose="02040503050406030204" pitchFamily="18" charset="0"/>
                                  <a:ea typeface="Arial" pitchFamily="34" charset="-122"/>
                                  <a:cs typeface="Arial" pitchFamily="34" charset="-120"/>
                                </a:rPr>
                                <m:t>𝐻𝐹</m:t>
                              </m:r>
                            </m:oMath>
                          </a14:m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toxic plume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400–1,700 m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3 — + </a:t>
                          </a:r>
                          <a14:m>
                            <m:oMath xmlns:m="http://schemas.openxmlformats.org/officeDocument/2006/math">
                              <m:r>
                                <a:rPr lang="en-US" sz="1500" i="1" dirty="0" smtClean="0">
                                  <a:solidFill>
                                    <a:srgbClr val="212325"/>
                                  </a:solidFill>
                                  <a:latin typeface="Cambria Math" panose="02040503050406030204" pitchFamily="18" charset="0"/>
                                  <a:ea typeface="Arial" pitchFamily="34" charset="-122"/>
                                  <a:cs typeface="Arial" pitchFamily="34" charset="-120"/>
                                </a:rPr>
                                <m:t>𝐻𝐹</m:t>
                              </m:r>
                            </m:oMath>
                          </a14:m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screening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13232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Reprocessing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7DDE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BA0C2F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148.33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7DDE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PUREX HLW; Cs/Sr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7DDE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Site-specific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7DDE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4 — full PSA required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7DDE3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00627135"/>
                  </p:ext>
                </p:extLst>
              </p:nvPr>
            </p:nvGraphicFramePr>
            <p:xfrm>
              <a:off x="457200" y="1600200"/>
              <a:ext cx="11274552" cy="3419856"/>
            </p:xfrm>
            <a:graphic>
              <a:graphicData uri="http://schemas.openxmlformats.org/drawingml/2006/table">
                <a:tbl>
                  <a:tblPr/>
                  <a:tblGrid>
                    <a:gridCol w="233172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78308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971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214884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2039112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566928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FFFFFF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Stage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BA0C2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FFFFFF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Fatality rate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FFFFFF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/1,000 FY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BA0C2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FFFFFF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Primary hazard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BA0C2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FFFFFF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Min. separation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BA0C2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FFFFFF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Co-siting viability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BA0C2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13232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Fuel fabrication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13.84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8525" t="-80342" r="-140984" b="-3017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Brownfield viable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BA0C2F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1 — entry point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713232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Enrichment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12.74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8525" t="-178814" r="-140984" b="-1991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0682" t="-178814" r="-95455" b="-1991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2 — strong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13232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Conversion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13.77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8525" t="-281197" r="-140984" b="-1008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400–1,700 m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52537" t="-281197" r="-299" b="-10085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13232"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Reprocessing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7DDE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BA0C2F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148.33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7DDE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PUREX HLW; Cs/Sr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7DDE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Site-specific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7DDE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l">
                            <a:buNone/>
                          </a:pPr>
                          <a:r>
                            <a:rPr lang="en-US" sz="1500" b="1" dirty="0">
                              <a:solidFill>
                                <a:srgbClr val="212325"/>
                              </a:solidFill>
                              <a:latin typeface="Arial" pitchFamily="34" charset="0"/>
                              <a:ea typeface="Arial" pitchFamily="34" charset="-122"/>
                              <a:cs typeface="Arial" pitchFamily="34" charset="-120"/>
                            </a:rPr>
                            <a:t> 4 — full PSA required</a:t>
                          </a:r>
                          <a:endParaRPr lang="en-US" sz="1500" dirty="0">
                            <a:latin typeface="Arial" charset="0"/>
                            <a:ea typeface="Arial" charset="0"/>
                            <a:cs typeface="Arial" charset="0"/>
                          </a:endParaRPr>
                        </a:p>
                      </a:txBody>
                      <a:tcPr marL="50800" marR="50800" marT="25400" marB="25400" anchor="ctr">
                        <a:lnL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D5D8DA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7DDE3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Text 1"/>
          <p:cNvSpPr/>
          <p:nvPr/>
        </p:nvSpPr>
        <p:spPr>
          <a:xfrm>
            <a:off x="457200" y="5257800"/>
            <a:ext cx="1127729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Fuel fabrication = the entry point</a:t>
            </a:r>
            <a:r>
              <a:rPr lang="en-US" sz="22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; reprocessing requires a full site-specific PSA before co-siting.</a:t>
            </a:r>
            <a:endParaRPr lang="en-US" sz="2200" dirty="0"/>
          </a:p>
        </p:txBody>
      </p:sp>
      <p:sp>
        <p:nvSpPr>
          <p:cNvPr id="3" name="Text 4"/>
          <p:cNvSpPr/>
          <p:nvPr/>
        </p:nvSpPr>
        <p:spPr>
          <a:xfrm>
            <a:off x="11397996" y="91440"/>
            <a:ext cx="6675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37B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0E64DD6-0DE6-92A8-B332-6BEA2E9E5C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714" y="6263640"/>
            <a:ext cx="3183571" cy="4572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957472D-7DC8-6911-6158-89BD23389B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02333" y="6092719"/>
            <a:ext cx="1879600" cy="76358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11277295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BA0C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stage maps to a defined regulatory pathway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7830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BA0C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action by stage</a:t>
            </a:r>
            <a:endParaRPr lang="en-US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2"/>
              <p:cNvSpPr/>
              <p:nvPr/>
            </p:nvSpPr>
            <p:spPr>
              <a:xfrm>
                <a:off x="457200" y="2286000"/>
                <a:ext cx="5532120" cy="356616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342900" indent="-342900" algn="l">
                  <a:spcAft>
                    <a:spcPts val="1400"/>
                  </a:spcAft>
                  <a:buSzPct val="100000"/>
                  <a:buChar char="•"/>
                </a:pPr>
                <a:r>
                  <a:rPr lang="en-US" sz="2200" b="1" dirty="0">
                    <a:solidFill>
                      <a:srgbClr val="212325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Fuel fab. → ISA update</a:t>
                </a:r>
                <a:r>
                  <a:rPr lang="en-US" sz="2200" dirty="0">
                    <a:solidFill>
                      <a:srgbClr val="212325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  (NUREG-1520)</a:t>
                </a:r>
                <a:endParaRPr lang="en-US" sz="2200" dirty="0"/>
              </a:p>
              <a:p>
                <a:pPr marL="342900" indent="-342900" algn="l">
                  <a:spcAft>
                    <a:spcPts val="1400"/>
                  </a:spcAft>
                  <a:buSzPct val="100000"/>
                  <a:buChar char="•"/>
                </a:pPr>
                <a:r>
                  <a:rPr lang="en-US" sz="2200" b="1" dirty="0">
                    <a:solidFill>
                      <a:srgbClr val="212325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Enrichment → 10 CFR 70.64(b)</a:t>
                </a:r>
                <a:r>
                  <a:rPr lang="en-US" sz="2200" dirty="0">
                    <a:solidFill>
                      <a:srgbClr val="212325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 + pipeline freq.</a:t>
                </a:r>
                <a:endParaRPr lang="en-US" sz="2200" dirty="0"/>
              </a:p>
              <a:p>
                <a:pPr marL="342900" indent="-342900" algn="l">
                  <a:spcAft>
                    <a:spcPts val="1400"/>
                  </a:spcAft>
                  <a:buSzPct val="100000"/>
                  <a:buChar char="•"/>
                </a:pPr>
                <a:r>
                  <a:rPr lang="en-US" sz="2200" b="1" dirty="0">
                    <a:solidFill>
                      <a:srgbClr val="212325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Conversion → HF dispersion</a:t>
                </a:r>
                <a:r>
                  <a:rPr lang="en-US" sz="2200" dirty="0">
                    <a:solidFill>
                      <a:srgbClr val="212325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 + filtered intake</a:t>
                </a:r>
                <a:endParaRPr lang="en-US" sz="2200" dirty="0"/>
              </a:p>
              <a:p>
                <a:pPr marL="342900" indent="-342900">
                  <a:spcAft>
                    <a:spcPts val="1400"/>
                  </a:spcAft>
                  <a:buSzPct val="100000"/>
                  <a:buChar char="•"/>
                </a:pPr>
                <a:r>
                  <a:rPr lang="en-US" sz="2200" b="1" dirty="0">
                    <a:solidFill>
                      <a:srgbClr val="212325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Reprocessing → full PSA</a:t>
                </a:r>
                <a:r>
                  <a:rPr lang="en-US" sz="2200" dirty="0">
                    <a:solidFill>
                      <a:srgbClr val="212325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  (10 CFR 70.61, </a:t>
                </a:r>
                <a14:m>
                  <m:oMath xmlns:m="http://schemas.openxmlformats.org/officeDocument/2006/math">
                    <m:r>
                      <a:rPr lang="en-US" sz="2200" i="1" dirty="0">
                        <a:solidFill>
                          <a:srgbClr val="212325"/>
                        </a:solidFill>
                        <a:latin typeface="Cambria Math" panose="02040503050406030204" pitchFamily="18" charset="0"/>
                        <a:ea typeface="Arial" pitchFamily="34" charset="-122"/>
                        <a:cs typeface="Arial" pitchFamily="34" charset="-120"/>
                      </a:rPr>
                      <m:t>≤</m:t>
                    </m:r>
                    <m:sSup>
                      <m:sSupPr>
                        <m:ctrlPr>
                          <a:rPr lang="en-US" sz="2200" i="1" dirty="0">
                            <a:solidFill>
                              <a:srgbClr val="212325"/>
                            </a:solidFill>
                            <a:latin typeface="Cambria Math" panose="02040503050406030204" pitchFamily="18" charset="0"/>
                            <a:ea typeface="Arial" pitchFamily="34" charset="-122"/>
                            <a:cs typeface="Arial" pitchFamily="34" charset="-120"/>
                          </a:rPr>
                        </m:ctrlPr>
                      </m:sSupPr>
                      <m:e>
                        <m:r>
                          <a:rPr lang="en-US" sz="2200" i="1" dirty="0">
                            <a:solidFill>
                              <a:srgbClr val="212325"/>
                            </a:solidFill>
                            <a:latin typeface="Cambria Math" panose="02040503050406030204" pitchFamily="18" charset="0"/>
                            <a:ea typeface="Arial" pitchFamily="34" charset="-122"/>
                            <a:cs typeface="Arial" pitchFamily="34" charset="-120"/>
                          </a:rPr>
                          <m:t>10</m:t>
                        </m:r>
                      </m:e>
                      <m:sup>
                        <m:r>
                          <a:rPr lang="en-US" sz="2200" i="1" dirty="0">
                            <a:solidFill>
                              <a:srgbClr val="212325"/>
                            </a:solidFill>
                            <a:latin typeface="Cambria Math" panose="02040503050406030204" pitchFamily="18" charset="0"/>
                            <a:ea typeface="Arial" pitchFamily="34" charset="-122"/>
                            <a:cs typeface="Arial" pitchFamily="34" charset="-120"/>
                          </a:rPr>
                          <m:t>−6</m:t>
                        </m:r>
                      </m:sup>
                    </m:sSup>
                    <m:r>
                      <a:rPr lang="en-US" sz="2200" i="1" dirty="0">
                        <a:solidFill>
                          <a:srgbClr val="212325"/>
                        </a:solidFill>
                        <a:latin typeface="Cambria Math" panose="02040503050406030204" pitchFamily="18" charset="0"/>
                        <a:ea typeface="Arial" pitchFamily="34" charset="-122"/>
                        <a:cs typeface="Arial" pitchFamily="34" charset="-120"/>
                      </a:rPr>
                      <m:t> </m:t>
                    </m:r>
                  </m:oMath>
                </a14:m>
                <a:r>
                  <a:rPr lang="en-US" sz="2200" dirty="0">
                    <a:solidFill>
                      <a:srgbClr val="212325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/yr)</a:t>
                </a:r>
                <a:endParaRPr lang="en-US" sz="2200" dirty="0"/>
              </a:p>
            </p:txBody>
          </p:sp>
        </mc:Choice>
        <mc:Fallback xmlns="">
          <p:sp>
            <p:nvSpPr>
              <p:cNvPr id="4" name="Text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286000"/>
                <a:ext cx="5532120" cy="3566160"/>
              </a:xfrm>
              <a:prstGeom prst="rect">
                <a:avLst/>
              </a:prstGeom>
              <a:blipFill>
                <a:blip r:embed="rId3"/>
                <a:stretch>
                  <a:fillRect l="-2863" t="-2564" r="-1652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3"/>
          <p:cNvSpPr/>
          <p:nvPr/>
        </p:nvSpPr>
        <p:spPr>
          <a:xfrm>
            <a:off x="6355080" y="1783080"/>
            <a:ext cx="5394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BA0C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Quantitative screening</a:t>
            </a:r>
            <a:endParaRPr lang="en-US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4"/>
              <p:cNvSpPr/>
              <p:nvPr/>
            </p:nvSpPr>
            <p:spPr>
              <a:xfrm>
                <a:off x="6355080" y="2286000"/>
                <a:ext cx="5394960" cy="356616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342900" indent="-342900" algn="l">
                  <a:spcAft>
                    <a:spcPts val="1400"/>
                  </a:spcAft>
                  <a:buSzPct val="100000"/>
                  <a:buChar char="•"/>
                </a:pPr>
                <a:r>
                  <a:rPr lang="en-US" sz="2200" b="1" dirty="0">
                    <a:solidFill>
                      <a:srgbClr val="212325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Off-site dose ≤ 1 rem</a:t>
                </a:r>
                <a:r>
                  <a:rPr lang="en-US" sz="2200" dirty="0">
                    <a:solidFill>
                      <a:srgbClr val="212325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 per credible accident</a:t>
                </a:r>
                <a:endParaRPr lang="en-US" sz="2200" dirty="0"/>
              </a:p>
              <a:p>
                <a:pPr marL="342900" indent="-342900" algn="l">
                  <a:spcAft>
                    <a:spcPts val="1400"/>
                  </a:spcAft>
                  <a:buSzPct val="100000"/>
                  <a:buChar char="•"/>
                </a:pPr>
                <a:r>
                  <a:rPr lang="en-US" sz="2200" b="1" dirty="0">
                    <a:solidFill>
                      <a:srgbClr val="212325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HF IDLH 30 ppm at 1–2 km</a:t>
                </a:r>
                <a:r>
                  <a:rPr lang="en-US" sz="2200" dirty="0">
                    <a:solidFill>
                      <a:srgbClr val="212325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 → intakes outside plume</a:t>
                </a:r>
                <a:endParaRPr lang="en-US" sz="2200" dirty="0"/>
              </a:p>
              <a:p>
                <a:pPr marL="342900" indent="-342900" algn="l">
                  <a:spcAft>
                    <a:spcPts val="1400"/>
                  </a:spcAft>
                  <a:buSzPct val="100000"/>
                  <a:buChar char="•"/>
                </a:pPr>
                <a:r>
                  <a:rPr lang="en-US" sz="2200" b="1" dirty="0">
                    <a:solidFill>
                      <a:srgbClr val="212325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Overpressure &lt; 0.01–0.02 bar</a:t>
                </a:r>
                <a:r>
                  <a:rPr lang="en-US" sz="2200" dirty="0">
                    <a:solidFill>
                      <a:srgbClr val="212325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 → no explicit analysis</a:t>
                </a:r>
                <a:endParaRPr lang="en-US" sz="2200" dirty="0"/>
              </a:p>
              <a:p>
                <a:pPr marL="342900" indent="-342900" algn="l">
                  <a:spcAft>
                    <a:spcPts val="1400"/>
                  </a:spcAft>
                  <a:buSzPct val="100000"/>
                  <a:buChar char="•"/>
                </a:pPr>
                <a:r>
                  <a:rPr lang="en-US" sz="2200" b="1" dirty="0">
                    <a:solidFill>
                      <a:srgbClr val="212325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Gas pipeline at 545 m</a:t>
                </a:r>
                <a:r>
                  <a:rPr lang="en-US" sz="2200" dirty="0">
                    <a:solidFill>
                      <a:srgbClr val="212325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 → </a:t>
                </a:r>
                <a14:m>
                  <m:oMath xmlns:m="http://schemas.openxmlformats.org/officeDocument/2006/math">
                    <m:r>
                      <a:rPr lang="en-US" sz="2200" dirty="0">
                        <a:solidFill>
                          <a:srgbClr val="212325"/>
                        </a:solidFill>
                        <a:latin typeface="Cambria Math" panose="02040503050406030204" pitchFamily="18" charset="0"/>
                        <a:ea typeface="Arial" pitchFamily="34" charset="-122"/>
                        <a:cs typeface="Arial" pitchFamily="34" charset="-120"/>
                      </a:rPr>
                      <m:t>&lt;</m:t>
                    </m:r>
                    <m:sSup>
                      <m:sSupPr>
                        <m:ctrlPr>
                          <a:rPr lang="en-US" sz="2200" i="1" dirty="0" smtClean="0">
                            <a:solidFill>
                              <a:srgbClr val="212325"/>
                            </a:solidFill>
                            <a:latin typeface="Cambria Math" panose="02040503050406030204" pitchFamily="18" charset="0"/>
                            <a:ea typeface="Arial" pitchFamily="34" charset="-122"/>
                            <a:cs typeface="Arial" pitchFamily="34" charset="-120"/>
                          </a:rPr>
                        </m:ctrlPr>
                      </m:sSupPr>
                      <m:e>
                        <m:r>
                          <a:rPr lang="en-US" sz="2200" i="1" dirty="0" smtClean="0">
                            <a:solidFill>
                              <a:srgbClr val="212325"/>
                            </a:solidFill>
                            <a:latin typeface="Cambria Math" panose="02040503050406030204" pitchFamily="18" charset="0"/>
                            <a:ea typeface="Arial" pitchFamily="34" charset="-122"/>
                            <a:cs typeface="Arial" pitchFamily="34" charset="-120"/>
                          </a:rPr>
                          <m:t>10</m:t>
                        </m:r>
                      </m:e>
                      <m:sup>
                        <m:r>
                          <a:rPr lang="en-US" sz="2200" i="1" dirty="0" smtClean="0">
                            <a:solidFill>
                              <a:srgbClr val="212325"/>
                            </a:solidFill>
                            <a:latin typeface="Cambria Math" panose="02040503050406030204" pitchFamily="18" charset="0"/>
                            <a:ea typeface="Arial" pitchFamily="34" charset="-122"/>
                            <a:cs typeface="Arial" pitchFamily="34" charset="-120"/>
                          </a:rPr>
                          <m:t>−6</m:t>
                        </m:r>
                      </m:sup>
                    </m:sSup>
                  </m:oMath>
                </a14:m>
                <a:r>
                  <a:rPr lang="en-US" sz="2200" dirty="0">
                    <a:solidFill>
                      <a:srgbClr val="212325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/yr (NUREG-1827)</a:t>
                </a:r>
                <a:endParaRPr lang="en-US" sz="2200" dirty="0"/>
              </a:p>
            </p:txBody>
          </p:sp>
        </mc:Choice>
        <mc:Fallback xmlns="">
          <p:sp>
            <p:nvSpPr>
              <p:cNvPr id="6" name="Tex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5080" y="2286000"/>
                <a:ext cx="5394960" cy="3566160"/>
              </a:xfrm>
              <a:prstGeom prst="rect">
                <a:avLst/>
              </a:prstGeom>
              <a:blipFill>
                <a:blip r:embed="rId4"/>
                <a:stretch>
                  <a:fillRect l="-3051" t="-2222" r="-452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 5"/>
          <p:cNvSpPr/>
          <p:nvPr/>
        </p:nvSpPr>
        <p:spPr>
          <a:xfrm>
            <a:off x="454457" y="5872316"/>
            <a:ext cx="11277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737B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CFR 70.22(i) / 70.61; NUREG-1520 / 1827; IAEA SSR-4, SSG-35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397996" y="91440"/>
            <a:ext cx="6675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37B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EEE6EA6-74BA-3914-113F-C043DD0DD37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2714" y="6263640"/>
            <a:ext cx="3183571" cy="4572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C402DC8-BC0C-9950-A2D2-9489F22196D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02333" y="6092719"/>
            <a:ext cx="1879600" cy="76358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4457" y="307995"/>
            <a:ext cx="11277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737B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Conclusions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798870"/>
            <a:ext cx="112772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600" b="1" dirty="0">
                <a:solidFill>
                  <a:srgbClr val="BA0C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 NFC sites are co-siting-ready — reprocessing excepted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4456" y="1953330"/>
            <a:ext cx="11277295" cy="3899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 First global NFC risk baseline</a:t>
            </a:r>
            <a:r>
              <a:rPr lang="en-US" sz="24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— 184 facilities; the missing precursor to co-siting PSA</a:t>
            </a:r>
            <a:endParaRPr lang="en-US" sz="2400" dirty="0"/>
          </a:p>
          <a:p>
            <a:pPr marL="0" indent="0" algn="l"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 Reprocessing is the singular high-risk stage</a:t>
            </a:r>
            <a:r>
              <a:rPr lang="en-US" sz="24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— 10.7× the others (historical data)</a:t>
            </a:r>
            <a:endParaRPr lang="en-US" sz="2400" dirty="0"/>
          </a:p>
          <a:p>
            <a:pPr marL="0" indent="0" algn="l"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 99.9% maturation; risk tracks regulatory maturity</a:t>
            </a:r>
            <a:r>
              <a:rPr lang="en-US" sz="24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— modern sites suitable</a:t>
            </a:r>
            <a:endParaRPr lang="en-US" sz="2400" dirty="0"/>
          </a:p>
          <a:p>
            <a:pPr marL="457200" indent="-457200" algn="l">
              <a:spcAft>
                <a:spcPts val="1800"/>
              </a:spcAft>
              <a:buAutoNum type="arabicPeriod" startAt="4"/>
            </a:pPr>
            <a:r>
              <a:rPr lang="en-US" sz="24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Co-siting risk matrix + regulatory pathways</a:t>
            </a:r>
            <a:r>
              <a:rPr lang="en-US" sz="24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— next: bidirectional reactor–NFC PSA</a:t>
            </a:r>
          </a:p>
          <a:p>
            <a:pPr marL="457200" indent="-457200">
              <a:spcAft>
                <a:spcPts val="1800"/>
              </a:spcAft>
              <a:buAutoNum type="arabicPeriod" startAt="4"/>
            </a:pPr>
            <a:r>
              <a:rPr lang="en-US" sz="2400" b="1"/>
              <a:t>Next: Account </a:t>
            </a:r>
            <a:r>
              <a:rPr lang="en-US" sz="2400" b="1" dirty="0"/>
              <a:t>for demonstrated industry learning and estimate current NFC risk from recent operating experience and plant-specific safety assessments (PSA/ISA)</a:t>
            </a:r>
          </a:p>
        </p:txBody>
      </p:sp>
      <p:sp>
        <p:nvSpPr>
          <p:cNvPr id="8" name="Text 6"/>
          <p:cNvSpPr/>
          <p:nvPr/>
        </p:nvSpPr>
        <p:spPr>
          <a:xfrm>
            <a:off x="11397996" y="91440"/>
            <a:ext cx="6675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37B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AF7947B-47FC-2230-404B-CB7D262B4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714" y="6263640"/>
            <a:ext cx="3183571" cy="4572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2E2D39F-B024-630B-2113-BD6E0FB1C0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02333" y="6092719"/>
            <a:ext cx="1879600" cy="76358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490609-DA73-8A8A-811B-ECBD0818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>
            <a:extLst>
              <a:ext uri="{FF2B5EF4-FFF2-40B4-BE49-F238E27FC236}">
                <a16:creationId xmlns:a16="http://schemas.microsoft.com/office/drawing/2014/main" id="{758F61B4-B3E3-3EFF-A535-6C9D3F4DC083}"/>
              </a:ext>
            </a:extLst>
          </p:cNvPr>
          <p:cNvSpPr/>
          <p:nvPr/>
        </p:nvSpPr>
        <p:spPr>
          <a:xfrm>
            <a:off x="457200" y="658368"/>
            <a:ext cx="112772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600" b="1" dirty="0">
                <a:solidFill>
                  <a:srgbClr val="BA0C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Acknowledgments</a:t>
            </a:r>
            <a:endParaRPr lang="en-US" sz="3600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559E3E8A-812A-FC7E-5FD4-B4215277C280}"/>
              </a:ext>
            </a:extLst>
          </p:cNvPr>
          <p:cNvSpPr/>
          <p:nvPr/>
        </p:nvSpPr>
        <p:spPr>
          <a:xfrm>
            <a:off x="11397996" y="91440"/>
            <a:ext cx="6675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37B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B0C6980-FD5E-E021-330B-5E7F849989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714" y="6263640"/>
            <a:ext cx="3183571" cy="4572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B2F6C80-97B0-4E99-3E49-7DDACC9969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02333" y="6092719"/>
            <a:ext cx="1879600" cy="76358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41F6CCB-269F-7355-B75C-189340A03B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28649" y="1532258"/>
            <a:ext cx="3255271" cy="220066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440574F-F449-EFC7-2C6D-C0A18B43992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55445" y="1518982"/>
            <a:ext cx="4007906" cy="222721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C37CB015-9775-2C98-D219-7B261744E5CE}"/>
              </a:ext>
            </a:extLst>
          </p:cNvPr>
          <p:cNvSpPr txBox="1"/>
          <p:nvPr/>
        </p:nvSpPr>
        <p:spPr>
          <a:xfrm>
            <a:off x="291693" y="3948632"/>
            <a:ext cx="1160830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TeXGyreTermesX-Regular"/>
              </a:rPr>
              <a:t>We extend our gratitude to </a:t>
            </a:r>
            <a:r>
              <a:rPr lang="en-US" b="1" dirty="0">
                <a:latin typeface="TeXGyreTermesX-Regular"/>
              </a:rPr>
              <a:t>Centrus Energy Corp.</a:t>
            </a:r>
            <a:r>
              <a:rPr lang="en-US" dirty="0">
                <a:latin typeface="TeXGyreTermesX-Regular"/>
              </a:rPr>
              <a:t> and </a:t>
            </a:r>
            <a:r>
              <a:rPr lang="en-US" b="1" dirty="0">
                <a:latin typeface="TeXGyreTermesX-Regular"/>
              </a:rPr>
              <a:t>Mr. Dan Watts </a:t>
            </a:r>
            <a:r>
              <a:rPr lang="en-US" dirty="0">
                <a:latin typeface="TeXGyreTermesX-Regular"/>
              </a:rPr>
              <a:t>for their valuable feedback and contributions. This research was supported by </a:t>
            </a:r>
            <a:r>
              <a:rPr lang="en-US" b="1" dirty="0">
                <a:latin typeface="TeXGyreTermesX-Regular"/>
              </a:rPr>
              <a:t>The Ohio State University’s Sustainability Institute. </a:t>
            </a:r>
            <a:r>
              <a:rPr lang="en-US" dirty="0">
                <a:latin typeface="TeXGyreTermesX-Regular"/>
              </a:rPr>
              <a:t>The first author also acknowledges and thanks the financial support provided by the </a:t>
            </a:r>
            <a:r>
              <a:rPr lang="en-US" b="1" dirty="0">
                <a:latin typeface="TeXGyreTermesX-Regular"/>
              </a:rPr>
              <a:t>OSU College of Engineering</a:t>
            </a:r>
            <a:r>
              <a:rPr lang="en-US" dirty="0">
                <a:latin typeface="TeXGyreTermesX-Regular"/>
              </a:rPr>
              <a:t>, the </a:t>
            </a:r>
            <a:r>
              <a:rPr lang="en-US" b="1" dirty="0">
                <a:latin typeface="TeXGyreTermesX-Regular"/>
              </a:rPr>
              <a:t>OSU Nuclear Program</a:t>
            </a:r>
            <a:r>
              <a:rPr lang="en-US" dirty="0">
                <a:latin typeface="TeXGyreTermesX-Regular"/>
              </a:rPr>
              <a:t>, and the </a:t>
            </a:r>
            <a:r>
              <a:rPr lang="en-US" b="1" dirty="0">
                <a:latin typeface="TeXGyreTermesX-Regular"/>
              </a:rPr>
              <a:t>OSU Council of Graduate Students</a:t>
            </a:r>
            <a:r>
              <a:rPr lang="en-US" dirty="0">
                <a:latin typeface="TeXGyreTermesX-Regular"/>
              </a:rPr>
              <a:t>.</a:t>
            </a:r>
            <a:endParaRPr lang="en-US" b="1" dirty="0"/>
          </a:p>
        </p:txBody>
      </p:sp>
      <p:sp>
        <p:nvSpPr>
          <p:cNvPr id="16" name="Shape 3"/>
          <p:cNvSpPr/>
          <p:nvPr/>
        </p:nvSpPr>
        <p:spPr>
          <a:xfrm>
            <a:off x="457200" y="5137352"/>
            <a:ext cx="11277295" cy="960120"/>
          </a:xfrm>
          <a:prstGeom prst="roundRect">
            <a:avLst>
              <a:gd name="adj" fmla="val 5714"/>
            </a:avLst>
          </a:prstGeom>
          <a:solidFill>
            <a:srgbClr val="EFF1F2"/>
          </a:solidFill>
          <a:ln w="12700">
            <a:solidFill>
              <a:srgbClr val="EFF1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4"/>
          <p:cNvSpPr/>
          <p:nvPr/>
        </p:nvSpPr>
        <p:spPr>
          <a:xfrm>
            <a:off x="685800" y="5210504"/>
            <a:ext cx="10820095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spcAft>
                <a:spcPts val="300"/>
              </a:spcAft>
            </a:pPr>
            <a:r>
              <a:rPr lang="en-US" sz="1400" b="1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Vinicius Zanardo Rodrigues</a:t>
            </a:r>
            <a:r>
              <a:rPr lang="en-US" sz="1400" dirty="0">
                <a:solidFill>
                  <a:srgbClr val="2123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·   zanardorodrigues.1@osu.edu   ·   </a:t>
            </a:r>
            <a:r>
              <a:rPr lang="en-US" b="1" dirty="0">
                <a:solidFill>
                  <a:srgbClr val="BA0C2F"/>
                </a:solidFill>
                <a:latin typeface="Arial" pitchFamily="34" charset="0"/>
                <a:cs typeface="Arial" pitchFamily="34" charset="-120"/>
              </a:rPr>
              <a:t>Questions &amp; Discussion Welcome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2D09BD3D-4F7F-2C7B-F326-CD4E9141133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95994" y="5168897"/>
            <a:ext cx="892278" cy="892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762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2284</Words>
  <Application>Microsoft Office PowerPoint</Application>
  <PresentationFormat>Widescreen</PresentationFormat>
  <Paragraphs>142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Cambria Math</vt:lpstr>
      <vt:lpstr>TeXGyreTermesX-Regular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Assessment of Co-Siting SMR/MMR with Nuclear Fuel Cycle Facilities</dc:title>
  <dc:subject>PptxGenJS Presentation</dc:subject>
  <dc:creator>Vinicius Zanardo Rodrigues</dc:creator>
  <cp:lastModifiedBy>Zanardo Rodrigues, Vinicius</cp:lastModifiedBy>
  <cp:revision>1</cp:revision>
  <dcterms:created xsi:type="dcterms:W3CDTF">2026-06-30T21:18:03Z</dcterms:created>
  <dcterms:modified xsi:type="dcterms:W3CDTF">2026-07-14T20:44:25Z</dcterms:modified>
</cp:coreProperties>
</file>