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79" r:id="rId1"/>
  </p:sldMasterIdLst>
  <p:notesMasterIdLst>
    <p:notesMasterId r:id="rId13"/>
  </p:notesMasterIdLst>
  <p:handoutMasterIdLst>
    <p:handoutMasterId r:id="rId14"/>
  </p:handoutMasterIdLst>
  <p:sldIdLst>
    <p:sldId id="2147481369" r:id="rId2"/>
    <p:sldId id="2147481374" r:id="rId3"/>
    <p:sldId id="2147481792" r:id="rId4"/>
    <p:sldId id="2147481371" r:id="rId5"/>
    <p:sldId id="2147481790" r:id="rId6"/>
    <p:sldId id="2147481376" r:id="rId7"/>
    <p:sldId id="2147481378" r:id="rId8"/>
    <p:sldId id="2147481364" r:id="rId9"/>
    <p:sldId id="2147481375" r:id="rId10"/>
    <p:sldId id="2147481368" r:id="rId11"/>
    <p:sldId id="214746912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0" autoAdjust="0"/>
    <p:restoredTop sz="80870"/>
  </p:normalViewPr>
  <p:slideViewPr>
    <p:cSldViewPr snapToGrid="0">
      <p:cViewPr varScale="1">
        <p:scale>
          <a:sx n="95" d="100"/>
          <a:sy n="95" d="100"/>
        </p:scale>
        <p:origin x="240"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7/20/26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t>2</a:t>
            </a:fld>
            <a:endParaRPr lang="en-US"/>
          </a:p>
        </p:txBody>
      </p:sp>
    </p:spTree>
    <p:extLst>
      <p:ext uri="{BB962C8B-B14F-4D97-AF65-F5344CB8AC3E}">
        <p14:creationId xmlns:p14="http://schemas.microsoft.com/office/powerpoint/2010/main" val="3906149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3</a:t>
            </a:fld>
            <a:endParaRPr lang="en-US" dirty="0"/>
          </a:p>
        </p:txBody>
      </p:sp>
    </p:spTree>
    <p:extLst>
      <p:ext uri="{BB962C8B-B14F-4D97-AF65-F5344CB8AC3E}">
        <p14:creationId xmlns:p14="http://schemas.microsoft.com/office/powerpoint/2010/main" val="2263559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4</a:t>
            </a:fld>
            <a:endParaRPr lang="en-US" dirty="0"/>
          </a:p>
        </p:txBody>
      </p:sp>
    </p:spTree>
    <p:extLst>
      <p:ext uri="{BB962C8B-B14F-4D97-AF65-F5344CB8AC3E}">
        <p14:creationId xmlns:p14="http://schemas.microsoft.com/office/powerpoint/2010/main" val="278129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5</a:t>
            </a:fld>
            <a:endParaRPr lang="en-US" dirty="0"/>
          </a:p>
        </p:txBody>
      </p:sp>
    </p:spTree>
    <p:extLst>
      <p:ext uri="{BB962C8B-B14F-4D97-AF65-F5344CB8AC3E}">
        <p14:creationId xmlns:p14="http://schemas.microsoft.com/office/powerpoint/2010/main" val="1193294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6</a:t>
            </a:fld>
            <a:endParaRPr lang="en-US" dirty="0"/>
          </a:p>
        </p:txBody>
      </p:sp>
    </p:spTree>
    <p:extLst>
      <p:ext uri="{BB962C8B-B14F-4D97-AF65-F5344CB8AC3E}">
        <p14:creationId xmlns:p14="http://schemas.microsoft.com/office/powerpoint/2010/main" val="2529456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Reliability calculations and PRA insights with insufficient data, and inadequate approximations, leading to inaccurate conclusions.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br>
            <a:br>
              <a:rPr lang="en-US" sz="1200" dirty="0"/>
            </a:br>
            <a:r>
              <a:rPr lang="en-US" sz="1200" dirty="0"/>
              <a:t>Deep learning, automatic text and image indexing, generative Artificial Intelligence (AI), and other data/text mining tools can convert maintenance logs into structured event types (demand, failure, degraded, repair). LLMs can assist classification, experts needed for QA and clear taxonomy. </a:t>
            </a:r>
          </a:p>
        </p:txBody>
      </p:sp>
      <p:sp>
        <p:nvSpPr>
          <p:cNvPr id="4" name="Slide Number Placeholder 3"/>
          <p:cNvSpPr>
            <a:spLocks noGrp="1"/>
          </p:cNvSpPr>
          <p:nvPr>
            <p:ph type="sldNum" sz="quarter" idx="5"/>
          </p:nvPr>
        </p:nvSpPr>
        <p:spPr/>
        <p:txBody>
          <a:bodyPr/>
          <a:lstStyle/>
          <a:p>
            <a:fld id="{CEEA2CD3-FB95-D94F-9F04-F9F995EAB822}" type="slidenum">
              <a:rPr lang="en-US" smtClean="0"/>
              <a:pPr/>
              <a:t>7</a:t>
            </a:fld>
            <a:endParaRPr lang="en-US" dirty="0"/>
          </a:p>
        </p:txBody>
      </p:sp>
    </p:spTree>
    <p:extLst>
      <p:ext uri="{BB962C8B-B14F-4D97-AF65-F5344CB8AC3E}">
        <p14:creationId xmlns:p14="http://schemas.microsoft.com/office/powerpoint/2010/main" val="3578808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8</a:t>
            </a:fld>
            <a:endParaRPr lang="en-US" dirty="0"/>
          </a:p>
        </p:txBody>
      </p:sp>
    </p:spTree>
    <p:extLst>
      <p:ext uri="{BB962C8B-B14F-4D97-AF65-F5344CB8AC3E}">
        <p14:creationId xmlns:p14="http://schemas.microsoft.com/office/powerpoint/2010/main" val="2894256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4D3B1-0B40-3F9A-E0D9-01FABC39AB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DC98A2-9164-7ADC-9B60-3A64194E9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6459A8-8FB1-DB60-AFB3-04FE44DE517C}"/>
              </a:ext>
            </a:extLst>
          </p:cNvPr>
          <p:cNvSpPr>
            <a:spLocks noGrp="1"/>
          </p:cNvSpPr>
          <p:nvPr>
            <p:ph type="dt" sz="half" idx="10"/>
          </p:nvPr>
        </p:nvSpPr>
        <p:spPr/>
        <p:txBody>
          <a:bodyPr/>
          <a:lstStyle/>
          <a:p>
            <a:fld id="{B0851405-F7A8-C14D-A8E1-05174F1638E0}" type="datetimeFigureOut">
              <a:rPr lang="en-US" smtClean="0"/>
              <a:t>7/20/26</a:t>
            </a:fld>
            <a:endParaRPr lang="en-US"/>
          </a:p>
        </p:txBody>
      </p:sp>
      <p:sp>
        <p:nvSpPr>
          <p:cNvPr id="5" name="Footer Placeholder 4">
            <a:extLst>
              <a:ext uri="{FF2B5EF4-FFF2-40B4-BE49-F238E27FC236}">
                <a16:creationId xmlns:a16="http://schemas.microsoft.com/office/drawing/2014/main" id="{7AA2A010-39C1-CDF5-E8C2-37CE2C181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988856-CE60-7E2E-67BE-42C51A890E97}"/>
              </a:ext>
            </a:extLst>
          </p:cNvPr>
          <p:cNvSpPr>
            <a:spLocks noGrp="1"/>
          </p:cNvSpPr>
          <p:nvPr>
            <p:ph type="sldNum" sz="quarter" idx="12"/>
          </p:nvPr>
        </p:nvSpPr>
        <p:spPr/>
        <p:txBody>
          <a:bodyPr/>
          <a:lstStyle/>
          <a:p>
            <a:fld id="{D40204CC-4F61-4A45-98A2-3CBABFE512F9}" type="slidenum">
              <a:rPr lang="en-US" smtClean="0"/>
              <a:t>‹#›</a:t>
            </a:fld>
            <a:endParaRPr lang="en-US"/>
          </a:p>
        </p:txBody>
      </p:sp>
    </p:spTree>
    <p:extLst>
      <p:ext uri="{BB962C8B-B14F-4D97-AF65-F5344CB8AC3E}">
        <p14:creationId xmlns:p14="http://schemas.microsoft.com/office/powerpoint/2010/main" val="667957705"/>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FFA8-B76C-14C1-2899-F7F61E80BC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919F94-C411-C9BE-0902-A347F3982C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DF302-815A-1EAA-50FA-E5A4D62ADB32}"/>
              </a:ext>
            </a:extLst>
          </p:cNvPr>
          <p:cNvSpPr>
            <a:spLocks noGrp="1"/>
          </p:cNvSpPr>
          <p:nvPr>
            <p:ph type="dt" sz="half" idx="10"/>
          </p:nvPr>
        </p:nvSpPr>
        <p:spPr/>
        <p:txBody>
          <a:bodyPr/>
          <a:lstStyle/>
          <a:p>
            <a:fld id="{B0851405-F7A8-C14D-A8E1-05174F1638E0}" type="datetimeFigureOut">
              <a:rPr lang="en-US" smtClean="0"/>
              <a:t>7/20/26</a:t>
            </a:fld>
            <a:endParaRPr lang="en-US"/>
          </a:p>
        </p:txBody>
      </p:sp>
      <p:sp>
        <p:nvSpPr>
          <p:cNvPr id="5" name="Footer Placeholder 4">
            <a:extLst>
              <a:ext uri="{FF2B5EF4-FFF2-40B4-BE49-F238E27FC236}">
                <a16:creationId xmlns:a16="http://schemas.microsoft.com/office/drawing/2014/main" id="{D248B4BC-0542-B523-3DF9-2427BABDC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DBEDE-2273-67AA-0551-E8BE0D6EDC85}"/>
              </a:ext>
            </a:extLst>
          </p:cNvPr>
          <p:cNvSpPr>
            <a:spLocks noGrp="1"/>
          </p:cNvSpPr>
          <p:nvPr>
            <p:ph type="sldNum" sz="quarter" idx="12"/>
          </p:nvPr>
        </p:nvSpPr>
        <p:spPr/>
        <p:txBody>
          <a:bodyPr/>
          <a:lstStyle/>
          <a:p>
            <a:fld id="{D40204CC-4F61-4A45-98A2-3CBABFE512F9}" type="slidenum">
              <a:rPr lang="en-US" smtClean="0"/>
              <a:t>‹#›</a:t>
            </a:fld>
            <a:endParaRPr lang="en-US"/>
          </a:p>
        </p:txBody>
      </p:sp>
    </p:spTree>
    <p:extLst>
      <p:ext uri="{BB962C8B-B14F-4D97-AF65-F5344CB8AC3E}">
        <p14:creationId xmlns:p14="http://schemas.microsoft.com/office/powerpoint/2010/main" val="183443612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8F3D48-C793-6759-3B6B-AFBCF7BE32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F8B3D9-B1EE-F91E-88A4-42A433F43B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F501B-E811-C130-D69F-6657430959B8}"/>
              </a:ext>
            </a:extLst>
          </p:cNvPr>
          <p:cNvSpPr>
            <a:spLocks noGrp="1"/>
          </p:cNvSpPr>
          <p:nvPr>
            <p:ph type="dt" sz="half" idx="10"/>
          </p:nvPr>
        </p:nvSpPr>
        <p:spPr/>
        <p:txBody>
          <a:bodyPr/>
          <a:lstStyle/>
          <a:p>
            <a:fld id="{B0851405-F7A8-C14D-A8E1-05174F1638E0}" type="datetimeFigureOut">
              <a:rPr lang="en-US" smtClean="0"/>
              <a:t>7/20/26</a:t>
            </a:fld>
            <a:endParaRPr lang="en-US"/>
          </a:p>
        </p:txBody>
      </p:sp>
      <p:sp>
        <p:nvSpPr>
          <p:cNvPr id="5" name="Footer Placeholder 4">
            <a:extLst>
              <a:ext uri="{FF2B5EF4-FFF2-40B4-BE49-F238E27FC236}">
                <a16:creationId xmlns:a16="http://schemas.microsoft.com/office/drawing/2014/main" id="{0B522773-AE78-91D3-1BC0-EA91D757F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95BCE-BC52-0F00-48D7-36588F10B590}"/>
              </a:ext>
            </a:extLst>
          </p:cNvPr>
          <p:cNvSpPr>
            <a:spLocks noGrp="1"/>
          </p:cNvSpPr>
          <p:nvPr>
            <p:ph type="sldNum" sz="quarter" idx="12"/>
          </p:nvPr>
        </p:nvSpPr>
        <p:spPr/>
        <p:txBody>
          <a:bodyPr/>
          <a:lstStyle/>
          <a:p>
            <a:fld id="{D40204CC-4F61-4A45-98A2-3CBABFE512F9}" type="slidenum">
              <a:rPr lang="en-US" smtClean="0"/>
              <a:t>‹#›</a:t>
            </a:fld>
            <a:endParaRPr lang="en-US"/>
          </a:p>
        </p:txBody>
      </p:sp>
    </p:spTree>
    <p:extLst>
      <p:ext uri="{BB962C8B-B14F-4D97-AF65-F5344CB8AC3E}">
        <p14:creationId xmlns:p14="http://schemas.microsoft.com/office/powerpoint/2010/main" val="211412953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221042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528006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73332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a:srcRect l="31566" r="18851"/>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1079160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IA">
    <p:spTree>
      <p:nvGrpSpPr>
        <p:cNvPr id="1" name=""/>
        <p:cNvGrpSpPr/>
        <p:nvPr/>
      </p:nvGrpSpPr>
      <p:grpSpPr>
        <a:xfrm>
          <a:off x="0" y="0"/>
          <a:ext cx="0" cy="0"/>
          <a:chOff x="0" y="0"/>
          <a:chExt cx="0" cy="0"/>
        </a:xfrm>
      </p:grpSpPr>
      <p:pic>
        <p:nvPicPr>
          <p:cNvPr id="8" name="Picture 7" descr="2023-P03832: Drone mission - aerial of sunrise over ORNL east campus, April 3, 2023.  This image has been reviewed by an ORNL Releasing Official and is approved for public release, December 11, 2023.&#10;">
            <a:extLst>
              <a:ext uri="{FF2B5EF4-FFF2-40B4-BE49-F238E27FC236}">
                <a16:creationId xmlns:a16="http://schemas.microsoft.com/office/drawing/2014/main" id="{80AA0C39-51DE-CA56-E87B-C16D2584AE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3"/>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4CEF2-A9DA-8558-1FE3-7E66842510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51169-9078-80E0-B5EA-A14E638646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0C450-A5F4-BACD-AAAC-3C3F94263F7A}"/>
              </a:ext>
            </a:extLst>
          </p:cNvPr>
          <p:cNvSpPr>
            <a:spLocks noGrp="1"/>
          </p:cNvSpPr>
          <p:nvPr>
            <p:ph type="dt" sz="half" idx="10"/>
          </p:nvPr>
        </p:nvSpPr>
        <p:spPr/>
        <p:txBody>
          <a:bodyPr/>
          <a:lstStyle/>
          <a:p>
            <a:fld id="{B0851405-F7A8-C14D-A8E1-05174F1638E0}" type="datetimeFigureOut">
              <a:rPr lang="en-US" smtClean="0"/>
              <a:t>7/20/26</a:t>
            </a:fld>
            <a:endParaRPr lang="en-US"/>
          </a:p>
        </p:txBody>
      </p:sp>
      <p:sp>
        <p:nvSpPr>
          <p:cNvPr id="5" name="Footer Placeholder 4">
            <a:extLst>
              <a:ext uri="{FF2B5EF4-FFF2-40B4-BE49-F238E27FC236}">
                <a16:creationId xmlns:a16="http://schemas.microsoft.com/office/drawing/2014/main" id="{90A64C0A-4ED9-A1C7-3890-F47591040A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F62FB-DEA1-FDDB-570F-34868FAED43A}"/>
              </a:ext>
            </a:extLst>
          </p:cNvPr>
          <p:cNvSpPr>
            <a:spLocks noGrp="1"/>
          </p:cNvSpPr>
          <p:nvPr>
            <p:ph type="sldNum" sz="quarter" idx="12"/>
          </p:nvPr>
        </p:nvSpPr>
        <p:spPr/>
        <p:txBody>
          <a:bodyPr/>
          <a:lstStyle/>
          <a:p>
            <a:fld id="{D40204CC-4F61-4A45-98A2-3CBABFE512F9}" type="slidenum">
              <a:rPr lang="en-US" smtClean="0"/>
              <a:t>‹#›</a:t>
            </a:fld>
            <a:endParaRPr lang="en-US"/>
          </a:p>
        </p:txBody>
      </p:sp>
    </p:spTree>
    <p:extLst>
      <p:ext uri="{BB962C8B-B14F-4D97-AF65-F5344CB8AC3E}">
        <p14:creationId xmlns:p14="http://schemas.microsoft.com/office/powerpoint/2010/main" val="2880950878"/>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B16E-86B2-AADE-10BC-7E3AEED48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F1CEB5-DFD2-BC79-11EA-CB1EEDF894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A30C9D-0CD7-D6AB-B9CE-B7A25BEFC834}"/>
              </a:ext>
            </a:extLst>
          </p:cNvPr>
          <p:cNvSpPr>
            <a:spLocks noGrp="1"/>
          </p:cNvSpPr>
          <p:nvPr>
            <p:ph type="dt" sz="half" idx="10"/>
          </p:nvPr>
        </p:nvSpPr>
        <p:spPr/>
        <p:txBody>
          <a:bodyPr/>
          <a:lstStyle/>
          <a:p>
            <a:fld id="{B0851405-F7A8-C14D-A8E1-05174F1638E0}" type="datetimeFigureOut">
              <a:rPr lang="en-US" smtClean="0"/>
              <a:t>7/20/26</a:t>
            </a:fld>
            <a:endParaRPr lang="en-US"/>
          </a:p>
        </p:txBody>
      </p:sp>
      <p:sp>
        <p:nvSpPr>
          <p:cNvPr id="5" name="Footer Placeholder 4">
            <a:extLst>
              <a:ext uri="{FF2B5EF4-FFF2-40B4-BE49-F238E27FC236}">
                <a16:creationId xmlns:a16="http://schemas.microsoft.com/office/drawing/2014/main" id="{5C52C0D3-B5BE-CF88-1B18-8050E2D01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00013-94D4-0F23-4E75-4F7D012879A5}"/>
              </a:ext>
            </a:extLst>
          </p:cNvPr>
          <p:cNvSpPr>
            <a:spLocks noGrp="1"/>
          </p:cNvSpPr>
          <p:nvPr>
            <p:ph type="sldNum" sz="quarter" idx="12"/>
          </p:nvPr>
        </p:nvSpPr>
        <p:spPr/>
        <p:txBody>
          <a:bodyPr/>
          <a:lstStyle/>
          <a:p>
            <a:fld id="{D40204CC-4F61-4A45-98A2-3CBABFE512F9}" type="slidenum">
              <a:rPr lang="en-US" smtClean="0"/>
              <a:t>‹#›</a:t>
            </a:fld>
            <a:endParaRPr lang="en-US"/>
          </a:p>
        </p:txBody>
      </p:sp>
    </p:spTree>
    <p:extLst>
      <p:ext uri="{BB962C8B-B14F-4D97-AF65-F5344CB8AC3E}">
        <p14:creationId xmlns:p14="http://schemas.microsoft.com/office/powerpoint/2010/main" val="3422830561"/>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5" name="Picture Placeholder 360">
            <a:extLst>
              <a:ext uri="{FF2B5EF4-FFF2-40B4-BE49-F238E27FC236}">
                <a16:creationId xmlns:a16="http://schemas.microsoft.com/office/drawing/2014/main" id="{B6C3CAB0-9F19-5F7D-262F-075849CDF9D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F6D66F89-B82D-509A-9415-1271514F009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5B2950D5-5445-9250-7264-D5F1C7CFF621}"/>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00EE450A-4A48-CD8F-195B-EFA7253FE339}"/>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6D24BE53-367A-F7EE-4A10-86C720DD949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C5AB6D40-14EE-39E1-1C1E-DD4771CAD98A}"/>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5" name="Picture Placeholder 360">
            <a:extLst>
              <a:ext uri="{FF2B5EF4-FFF2-40B4-BE49-F238E27FC236}">
                <a16:creationId xmlns:a16="http://schemas.microsoft.com/office/drawing/2014/main" id="{62FE7C8B-D853-CA32-F02A-E0E431FE24C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25985483-66E5-0277-9E8E-8234D001A489}"/>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E1C6DB72-7F04-7416-51DB-F05F0035A595}"/>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D0DEB0A1-96DC-E93B-DFED-C24D86572DCE}"/>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1A9B287A-BCA2-477B-B96F-5895AA3949FD}"/>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058C8352-E125-59CC-3CDA-4422103AE837}"/>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E14DC-DFB5-EF55-335F-1CB6F9E68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DDB08E-A723-A2F6-A8D2-581FF8FBBC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3F6899-297B-DC02-E847-D1A10D403A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BF4C4B-65CE-BE09-97B9-2844703CCDC1}"/>
              </a:ext>
            </a:extLst>
          </p:cNvPr>
          <p:cNvSpPr>
            <a:spLocks noGrp="1"/>
          </p:cNvSpPr>
          <p:nvPr>
            <p:ph type="dt" sz="half" idx="10"/>
          </p:nvPr>
        </p:nvSpPr>
        <p:spPr/>
        <p:txBody>
          <a:bodyPr/>
          <a:lstStyle/>
          <a:p>
            <a:fld id="{B0851405-F7A8-C14D-A8E1-05174F1638E0}" type="datetimeFigureOut">
              <a:rPr lang="en-US" smtClean="0"/>
              <a:t>7/20/26</a:t>
            </a:fld>
            <a:endParaRPr lang="en-US"/>
          </a:p>
        </p:txBody>
      </p:sp>
      <p:sp>
        <p:nvSpPr>
          <p:cNvPr id="6" name="Footer Placeholder 5">
            <a:extLst>
              <a:ext uri="{FF2B5EF4-FFF2-40B4-BE49-F238E27FC236}">
                <a16:creationId xmlns:a16="http://schemas.microsoft.com/office/drawing/2014/main" id="{DC51C74A-5310-727B-2778-8C6C824F51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22C96-C5C2-3F96-7320-EAAAADAF9A99}"/>
              </a:ext>
            </a:extLst>
          </p:cNvPr>
          <p:cNvSpPr>
            <a:spLocks noGrp="1"/>
          </p:cNvSpPr>
          <p:nvPr>
            <p:ph type="sldNum" sz="quarter" idx="12"/>
          </p:nvPr>
        </p:nvSpPr>
        <p:spPr/>
        <p:txBody>
          <a:bodyPr/>
          <a:lstStyle/>
          <a:p>
            <a:fld id="{D40204CC-4F61-4A45-98A2-3CBABFE512F9}" type="slidenum">
              <a:rPr lang="en-US" smtClean="0"/>
              <a:t>‹#›</a:t>
            </a:fld>
            <a:endParaRPr lang="en-US"/>
          </a:p>
        </p:txBody>
      </p:sp>
    </p:spTree>
    <p:extLst>
      <p:ext uri="{BB962C8B-B14F-4D97-AF65-F5344CB8AC3E}">
        <p14:creationId xmlns:p14="http://schemas.microsoft.com/office/powerpoint/2010/main" val="4029823665"/>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mn-lt"/>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D612E-CB2D-0A4C-BF7F-E1110DB4F1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5F33ED-0313-C088-F33D-AF5E9846ED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65820-5839-3D28-9D26-48AB9CBC80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B34C86-72B6-5752-537D-54CE4B200B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203A8B-642E-4B4E-285D-BE1E690EDA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7729E3-7B74-D68C-3E07-0CD9C72422FC}"/>
              </a:ext>
            </a:extLst>
          </p:cNvPr>
          <p:cNvSpPr>
            <a:spLocks noGrp="1"/>
          </p:cNvSpPr>
          <p:nvPr>
            <p:ph type="dt" sz="half" idx="10"/>
          </p:nvPr>
        </p:nvSpPr>
        <p:spPr/>
        <p:txBody>
          <a:bodyPr/>
          <a:lstStyle/>
          <a:p>
            <a:fld id="{B0851405-F7A8-C14D-A8E1-05174F1638E0}" type="datetimeFigureOut">
              <a:rPr lang="en-US" smtClean="0"/>
              <a:t>7/20/26</a:t>
            </a:fld>
            <a:endParaRPr lang="en-US"/>
          </a:p>
        </p:txBody>
      </p:sp>
      <p:sp>
        <p:nvSpPr>
          <p:cNvPr id="8" name="Footer Placeholder 7">
            <a:extLst>
              <a:ext uri="{FF2B5EF4-FFF2-40B4-BE49-F238E27FC236}">
                <a16:creationId xmlns:a16="http://schemas.microsoft.com/office/drawing/2014/main" id="{2FDFFE68-69E5-F282-1257-5D5B216A9A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C7B7F3-0E11-76F8-F2F5-7E7872964D38}"/>
              </a:ext>
            </a:extLst>
          </p:cNvPr>
          <p:cNvSpPr>
            <a:spLocks noGrp="1"/>
          </p:cNvSpPr>
          <p:nvPr>
            <p:ph type="sldNum" sz="quarter" idx="12"/>
          </p:nvPr>
        </p:nvSpPr>
        <p:spPr/>
        <p:txBody>
          <a:bodyPr/>
          <a:lstStyle/>
          <a:p>
            <a:fld id="{D40204CC-4F61-4A45-98A2-3CBABFE512F9}" type="slidenum">
              <a:rPr lang="en-US" smtClean="0"/>
              <a:t>‹#›</a:t>
            </a:fld>
            <a:endParaRPr lang="en-US"/>
          </a:p>
        </p:txBody>
      </p:sp>
    </p:spTree>
    <p:extLst>
      <p:ext uri="{BB962C8B-B14F-4D97-AF65-F5344CB8AC3E}">
        <p14:creationId xmlns:p14="http://schemas.microsoft.com/office/powerpoint/2010/main" val="370574597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4C2A-A1B4-2991-746F-7F503A59DD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9DCBB5-4DF4-6A69-D413-AC1B5D2255DA}"/>
              </a:ext>
            </a:extLst>
          </p:cNvPr>
          <p:cNvSpPr>
            <a:spLocks noGrp="1"/>
          </p:cNvSpPr>
          <p:nvPr>
            <p:ph type="dt" sz="half" idx="10"/>
          </p:nvPr>
        </p:nvSpPr>
        <p:spPr/>
        <p:txBody>
          <a:bodyPr/>
          <a:lstStyle/>
          <a:p>
            <a:fld id="{B0851405-F7A8-C14D-A8E1-05174F1638E0}" type="datetimeFigureOut">
              <a:rPr lang="en-US" smtClean="0"/>
              <a:t>7/20/26</a:t>
            </a:fld>
            <a:endParaRPr lang="en-US"/>
          </a:p>
        </p:txBody>
      </p:sp>
      <p:sp>
        <p:nvSpPr>
          <p:cNvPr id="4" name="Footer Placeholder 3">
            <a:extLst>
              <a:ext uri="{FF2B5EF4-FFF2-40B4-BE49-F238E27FC236}">
                <a16:creationId xmlns:a16="http://schemas.microsoft.com/office/drawing/2014/main" id="{41F80B3E-CBD2-A4E1-F9E0-96893BFF57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6C7F5D-ABC6-9F1C-5C7D-4FA2E15484E0}"/>
              </a:ext>
            </a:extLst>
          </p:cNvPr>
          <p:cNvSpPr>
            <a:spLocks noGrp="1"/>
          </p:cNvSpPr>
          <p:nvPr>
            <p:ph type="sldNum" sz="quarter" idx="12"/>
          </p:nvPr>
        </p:nvSpPr>
        <p:spPr/>
        <p:txBody>
          <a:bodyPr/>
          <a:lstStyle/>
          <a:p>
            <a:fld id="{D40204CC-4F61-4A45-98A2-3CBABFE512F9}" type="slidenum">
              <a:rPr lang="en-US" smtClean="0"/>
              <a:t>‹#›</a:t>
            </a:fld>
            <a:endParaRPr lang="en-US"/>
          </a:p>
        </p:txBody>
      </p:sp>
    </p:spTree>
    <p:extLst>
      <p:ext uri="{BB962C8B-B14F-4D97-AF65-F5344CB8AC3E}">
        <p14:creationId xmlns:p14="http://schemas.microsoft.com/office/powerpoint/2010/main" val="152537910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CA946-4D6D-FD87-E3F2-A5D84FCAF153}"/>
              </a:ext>
            </a:extLst>
          </p:cNvPr>
          <p:cNvSpPr>
            <a:spLocks noGrp="1"/>
          </p:cNvSpPr>
          <p:nvPr>
            <p:ph type="dt" sz="half" idx="10"/>
          </p:nvPr>
        </p:nvSpPr>
        <p:spPr/>
        <p:txBody>
          <a:bodyPr/>
          <a:lstStyle/>
          <a:p>
            <a:fld id="{B0851405-F7A8-C14D-A8E1-05174F1638E0}" type="datetimeFigureOut">
              <a:rPr lang="en-US" smtClean="0"/>
              <a:t>7/20/26</a:t>
            </a:fld>
            <a:endParaRPr lang="en-US"/>
          </a:p>
        </p:txBody>
      </p:sp>
      <p:sp>
        <p:nvSpPr>
          <p:cNvPr id="3" name="Footer Placeholder 2">
            <a:extLst>
              <a:ext uri="{FF2B5EF4-FFF2-40B4-BE49-F238E27FC236}">
                <a16:creationId xmlns:a16="http://schemas.microsoft.com/office/drawing/2014/main" id="{2193E488-E5C9-5F5C-77FD-E90BC0014D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0620FA-DB75-6450-5738-EE9EAD4F910E}"/>
              </a:ext>
            </a:extLst>
          </p:cNvPr>
          <p:cNvSpPr>
            <a:spLocks noGrp="1"/>
          </p:cNvSpPr>
          <p:nvPr>
            <p:ph type="sldNum" sz="quarter" idx="12"/>
          </p:nvPr>
        </p:nvSpPr>
        <p:spPr/>
        <p:txBody>
          <a:bodyPr/>
          <a:lstStyle/>
          <a:p>
            <a:fld id="{D40204CC-4F61-4A45-98A2-3CBABFE512F9}" type="slidenum">
              <a:rPr lang="en-US" smtClean="0"/>
              <a:t>‹#›</a:t>
            </a:fld>
            <a:endParaRPr lang="en-US"/>
          </a:p>
        </p:txBody>
      </p:sp>
    </p:spTree>
    <p:extLst>
      <p:ext uri="{BB962C8B-B14F-4D97-AF65-F5344CB8AC3E}">
        <p14:creationId xmlns:p14="http://schemas.microsoft.com/office/powerpoint/2010/main" val="196449358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264F-D8CE-F8F0-0EDF-2C8EEACE0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0540C4-858A-C5A4-11C2-1591D6B4B4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F106FB-4AD0-C256-F259-431FC1425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983C6C-9E0F-A551-6B9D-D8F5DCF3E32B}"/>
              </a:ext>
            </a:extLst>
          </p:cNvPr>
          <p:cNvSpPr>
            <a:spLocks noGrp="1"/>
          </p:cNvSpPr>
          <p:nvPr>
            <p:ph type="dt" sz="half" idx="10"/>
          </p:nvPr>
        </p:nvSpPr>
        <p:spPr/>
        <p:txBody>
          <a:bodyPr/>
          <a:lstStyle/>
          <a:p>
            <a:fld id="{B0851405-F7A8-C14D-A8E1-05174F1638E0}" type="datetimeFigureOut">
              <a:rPr lang="en-US" smtClean="0"/>
              <a:t>7/20/26</a:t>
            </a:fld>
            <a:endParaRPr lang="en-US"/>
          </a:p>
        </p:txBody>
      </p:sp>
      <p:sp>
        <p:nvSpPr>
          <p:cNvPr id="6" name="Footer Placeholder 5">
            <a:extLst>
              <a:ext uri="{FF2B5EF4-FFF2-40B4-BE49-F238E27FC236}">
                <a16:creationId xmlns:a16="http://schemas.microsoft.com/office/drawing/2014/main" id="{A010EB1F-594E-490C-91C8-7637EBBCA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247328-C734-F595-1EF2-771DAEE0278E}"/>
              </a:ext>
            </a:extLst>
          </p:cNvPr>
          <p:cNvSpPr>
            <a:spLocks noGrp="1"/>
          </p:cNvSpPr>
          <p:nvPr>
            <p:ph type="sldNum" sz="quarter" idx="12"/>
          </p:nvPr>
        </p:nvSpPr>
        <p:spPr/>
        <p:txBody>
          <a:bodyPr/>
          <a:lstStyle/>
          <a:p>
            <a:fld id="{D40204CC-4F61-4A45-98A2-3CBABFE512F9}" type="slidenum">
              <a:rPr lang="en-US" smtClean="0"/>
              <a:t>‹#›</a:t>
            </a:fld>
            <a:endParaRPr lang="en-US"/>
          </a:p>
        </p:txBody>
      </p:sp>
    </p:spTree>
    <p:extLst>
      <p:ext uri="{BB962C8B-B14F-4D97-AF65-F5344CB8AC3E}">
        <p14:creationId xmlns:p14="http://schemas.microsoft.com/office/powerpoint/2010/main" val="1959178141"/>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CE61-C69B-ADD9-A9C2-67C2D31BAF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759743-C2C2-63B9-93E1-B29C0F4C4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49ABC-EDD8-61BF-2A0F-D3F146EE9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C9CD90-2792-BAC4-CDA4-9B568EBD429F}"/>
              </a:ext>
            </a:extLst>
          </p:cNvPr>
          <p:cNvSpPr>
            <a:spLocks noGrp="1"/>
          </p:cNvSpPr>
          <p:nvPr>
            <p:ph type="dt" sz="half" idx="10"/>
          </p:nvPr>
        </p:nvSpPr>
        <p:spPr/>
        <p:txBody>
          <a:bodyPr/>
          <a:lstStyle/>
          <a:p>
            <a:fld id="{B0851405-F7A8-C14D-A8E1-05174F1638E0}" type="datetimeFigureOut">
              <a:rPr lang="en-US" smtClean="0"/>
              <a:t>7/20/26</a:t>
            </a:fld>
            <a:endParaRPr lang="en-US"/>
          </a:p>
        </p:txBody>
      </p:sp>
      <p:sp>
        <p:nvSpPr>
          <p:cNvPr id="6" name="Footer Placeholder 5">
            <a:extLst>
              <a:ext uri="{FF2B5EF4-FFF2-40B4-BE49-F238E27FC236}">
                <a16:creationId xmlns:a16="http://schemas.microsoft.com/office/drawing/2014/main" id="{FC7D5A09-71AC-3532-67AA-3CC20625A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17EB2D-715B-8780-FFED-BA5096B595F0}"/>
              </a:ext>
            </a:extLst>
          </p:cNvPr>
          <p:cNvSpPr>
            <a:spLocks noGrp="1"/>
          </p:cNvSpPr>
          <p:nvPr>
            <p:ph type="sldNum" sz="quarter" idx="12"/>
          </p:nvPr>
        </p:nvSpPr>
        <p:spPr/>
        <p:txBody>
          <a:bodyPr/>
          <a:lstStyle/>
          <a:p>
            <a:fld id="{D40204CC-4F61-4A45-98A2-3CBABFE512F9}" type="slidenum">
              <a:rPr lang="en-US" smtClean="0"/>
              <a:t>‹#›</a:t>
            </a:fld>
            <a:endParaRPr lang="en-US"/>
          </a:p>
        </p:txBody>
      </p:sp>
    </p:spTree>
    <p:extLst>
      <p:ext uri="{BB962C8B-B14F-4D97-AF65-F5344CB8AC3E}">
        <p14:creationId xmlns:p14="http://schemas.microsoft.com/office/powerpoint/2010/main" val="1989826293"/>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sv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9B37A4-B882-42FA-9DF8-4B71A1E1A5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FFCE30-D487-4319-528A-D71274FCC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4ADA5-27D2-94AF-51CA-7FACC8BAA8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851405-F7A8-C14D-A8E1-05174F1638E0}" type="datetimeFigureOut">
              <a:rPr lang="en-US" smtClean="0"/>
              <a:t>7/20/26</a:t>
            </a:fld>
            <a:endParaRPr lang="en-US"/>
          </a:p>
        </p:txBody>
      </p:sp>
      <p:sp>
        <p:nvSpPr>
          <p:cNvPr id="5" name="Footer Placeholder 4">
            <a:extLst>
              <a:ext uri="{FF2B5EF4-FFF2-40B4-BE49-F238E27FC236}">
                <a16:creationId xmlns:a16="http://schemas.microsoft.com/office/drawing/2014/main" id="{B9106EC5-9C51-D9AA-6ECB-ACE59E619D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3BF5F5-38AA-867D-43C8-B9F686ACB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0204CC-4F61-4A45-98A2-3CBABFE512F9}" type="slidenum">
              <a:rPr lang="en-US" smtClean="0"/>
              <a:t>‹#›</a:t>
            </a:fld>
            <a:endParaRPr lang="en-US"/>
          </a:p>
        </p:txBody>
      </p:sp>
      <p:sp>
        <p:nvSpPr>
          <p:cNvPr id="7" name="Rectangle 6">
            <a:extLst>
              <a:ext uri="{FF2B5EF4-FFF2-40B4-BE49-F238E27FC236}">
                <a16:creationId xmlns:a16="http://schemas.microsoft.com/office/drawing/2014/main" id="{2A622638-8D17-E5AE-0E66-600129F08580}"/>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mn-lt"/>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mn-lt"/>
              <a:ea typeface="Aptos" panose="02000000000000000000" pitchFamily="2" charset="0"/>
              <a:cs typeface="Times New Roman" panose="02020603050405020304" pitchFamily="18" charset="0"/>
            </a:endParaRPr>
          </a:p>
        </p:txBody>
      </p:sp>
      <p:sp>
        <p:nvSpPr>
          <p:cNvPr id="8" name="Rectangle 256">
            <a:extLst>
              <a:ext uri="{FF2B5EF4-FFF2-40B4-BE49-F238E27FC236}">
                <a16:creationId xmlns:a16="http://schemas.microsoft.com/office/drawing/2014/main" id="{51CC4F6D-569A-3BEA-2677-30067DD3C426}"/>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9" name="Graphic 8">
            <a:extLst>
              <a:ext uri="{FF2B5EF4-FFF2-40B4-BE49-F238E27FC236}">
                <a16:creationId xmlns:a16="http://schemas.microsoft.com/office/drawing/2014/main" id="{E6724B0F-B095-C536-A2BF-AF2CDF82FD4D}"/>
              </a:ext>
            </a:extLst>
          </p:cNvPr>
          <p:cNvPicPr>
            <a:picLocks noChangeAspect="1"/>
          </p:cNvPicPr>
          <p:nvPr userDrawn="1"/>
        </p:nvPicPr>
        <p:blipFill>
          <a:blip>
            <a:extLst>
              <a:ext uri="{96DAC541-7B7A-43D3-8B79-37D633B846F1}">
                <asvg:svgBlip xmlns:asvg="http://schemas.microsoft.com/office/drawing/2016/SVG/main" r:embed="rId46"/>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568248719"/>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873" r:id="rId16"/>
    <p:sldLayoutId id="2147483939" r:id="rId17"/>
    <p:sldLayoutId id="2147483896" r:id="rId18"/>
    <p:sldLayoutId id="2147483927" r:id="rId19"/>
    <p:sldLayoutId id="2147483941" r:id="rId20"/>
    <p:sldLayoutId id="2147483894" r:id="rId21"/>
    <p:sldLayoutId id="2147483829" r:id="rId22"/>
    <p:sldLayoutId id="2147483897" r:id="rId23"/>
    <p:sldLayoutId id="2147483833" r:id="rId24"/>
    <p:sldLayoutId id="2147483952" r:id="rId25"/>
    <p:sldLayoutId id="2147483953" r:id="rId26"/>
    <p:sldLayoutId id="2147483954" r:id="rId27"/>
    <p:sldLayoutId id="2147483955" r:id="rId28"/>
    <p:sldLayoutId id="2147483956" r:id="rId29"/>
    <p:sldLayoutId id="2147483834" r:id="rId30"/>
    <p:sldLayoutId id="2147483940" r:id="rId31"/>
    <p:sldLayoutId id="2147483835" r:id="rId32"/>
    <p:sldLayoutId id="2147483928" r:id="rId33"/>
    <p:sldLayoutId id="2147483906" r:id="rId34"/>
    <p:sldLayoutId id="2147483905" r:id="rId35"/>
    <p:sldLayoutId id="2147483937" r:id="rId36"/>
    <p:sldLayoutId id="2147483947" r:id="rId37"/>
    <p:sldLayoutId id="2147483948" r:id="rId38"/>
    <p:sldLayoutId id="2147483951" r:id="rId39"/>
    <p:sldLayoutId id="2147483949" r:id="rId40"/>
    <p:sldLayoutId id="2147483959" r:id="rId41"/>
    <p:sldLayoutId id="2147483861" r:id="rId42"/>
    <p:sldLayoutId id="2147483958" r:id="rId43"/>
    <p:sldLayoutId id="2147483849" r:id="rId4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5EFD-22AA-D48D-1E99-D274D69DA4DB}"/>
              </a:ext>
            </a:extLst>
          </p:cNvPr>
          <p:cNvSpPr>
            <a:spLocks noGrp="1"/>
          </p:cNvSpPr>
          <p:nvPr>
            <p:ph type="ctrTitle"/>
          </p:nvPr>
        </p:nvSpPr>
        <p:spPr/>
        <p:txBody>
          <a:bodyPr/>
          <a:lstStyle/>
          <a:p>
            <a:r>
              <a:rPr lang="en-US" sz="2800" dirty="0"/>
              <a:t>A Timely Imperative for Advanced Reactor Designs: Reliability Data Need</a:t>
            </a:r>
          </a:p>
        </p:txBody>
      </p:sp>
      <p:sp>
        <p:nvSpPr>
          <p:cNvPr id="3" name="Subtitle 2">
            <a:extLst>
              <a:ext uri="{FF2B5EF4-FFF2-40B4-BE49-F238E27FC236}">
                <a16:creationId xmlns:a16="http://schemas.microsoft.com/office/drawing/2014/main" id="{94E19EC0-7706-6F99-2B66-9B93F14E6297}"/>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4B0985E-C478-847F-AC48-A9E4CDC7D57E}"/>
              </a:ext>
            </a:extLst>
          </p:cNvPr>
          <p:cNvSpPr>
            <a:spLocks noGrp="1"/>
          </p:cNvSpPr>
          <p:nvPr>
            <p:ph type="body" sz="quarter" idx="14"/>
          </p:nvPr>
        </p:nvSpPr>
        <p:spPr/>
        <p:txBody>
          <a:bodyPr/>
          <a:lstStyle/>
          <a:p>
            <a:r>
              <a:rPr lang="en-US" dirty="0"/>
              <a:t>July 20, 2026| Pittsburgh</a:t>
            </a:r>
          </a:p>
          <a:p>
            <a:endParaRPr lang="en-US" dirty="0"/>
          </a:p>
        </p:txBody>
      </p:sp>
      <p:sp>
        <p:nvSpPr>
          <p:cNvPr id="5" name="Text Placeholder 4">
            <a:extLst>
              <a:ext uri="{FF2B5EF4-FFF2-40B4-BE49-F238E27FC236}">
                <a16:creationId xmlns:a16="http://schemas.microsoft.com/office/drawing/2014/main" id="{561FB2ED-CE56-DBA7-9D67-15F9899A4A9E}"/>
              </a:ext>
            </a:extLst>
          </p:cNvPr>
          <p:cNvSpPr>
            <a:spLocks noGrp="1"/>
          </p:cNvSpPr>
          <p:nvPr>
            <p:ph type="body" sz="quarter" idx="15"/>
          </p:nvPr>
        </p:nvSpPr>
        <p:spPr/>
        <p:txBody>
          <a:bodyPr/>
          <a:lstStyle/>
          <a:p>
            <a:r>
              <a:rPr lang="en-US" sz="2000" dirty="0"/>
              <a:t>Askin Guler Yigitoglu</a:t>
            </a:r>
            <a:br>
              <a:rPr lang="en-US" sz="2000" dirty="0"/>
            </a:br>
            <a:r>
              <a:rPr lang="en-US" sz="2000" dirty="0"/>
              <a:t>Pavan Kumar Vaddi</a:t>
            </a:r>
          </a:p>
          <a:p>
            <a:endParaRPr lang="en-US" dirty="0"/>
          </a:p>
        </p:txBody>
      </p:sp>
      <p:sp>
        <p:nvSpPr>
          <p:cNvPr id="6" name="Text Placeholder 5">
            <a:extLst>
              <a:ext uri="{FF2B5EF4-FFF2-40B4-BE49-F238E27FC236}">
                <a16:creationId xmlns:a16="http://schemas.microsoft.com/office/drawing/2014/main" id="{340EEBE9-2877-E7EE-721F-884B5EB63593}"/>
              </a:ext>
            </a:extLst>
          </p:cNvPr>
          <p:cNvSpPr>
            <a:spLocks noGrp="1"/>
          </p:cNvSpPr>
          <p:nvPr>
            <p:ph type="body" sz="quarter" idx="17"/>
          </p:nvPr>
        </p:nvSpPr>
        <p:spPr>
          <a:xfrm>
            <a:off x="1215450" y="5004498"/>
            <a:ext cx="4517136" cy="246221"/>
          </a:xfrm>
        </p:spPr>
        <p:txBody>
          <a:bodyPr/>
          <a:lstStyle/>
          <a:p>
            <a:r>
              <a:rPr lang="en-US" dirty="0"/>
              <a:t>Oak Ridge National Laboratory</a:t>
            </a:r>
          </a:p>
          <a:p>
            <a:endParaRPr lang="en-US" dirty="0"/>
          </a:p>
        </p:txBody>
      </p:sp>
    </p:spTree>
    <p:extLst>
      <p:ext uri="{BB962C8B-B14F-4D97-AF65-F5344CB8AC3E}">
        <p14:creationId xmlns:p14="http://schemas.microsoft.com/office/powerpoint/2010/main" val="189949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223B-2A1E-2D66-2115-1C26260B0738}"/>
              </a:ext>
            </a:extLst>
          </p:cNvPr>
          <p:cNvSpPr>
            <a:spLocks noGrp="1"/>
          </p:cNvSpPr>
          <p:nvPr>
            <p:ph type="title"/>
          </p:nvPr>
        </p:nvSpPr>
        <p:spPr/>
        <p:txBody>
          <a:bodyPr/>
          <a:lstStyle/>
          <a:p>
            <a:r>
              <a:rPr lang="en-US" b="1" dirty="0"/>
              <a:t>Acknowledgements </a:t>
            </a:r>
          </a:p>
        </p:txBody>
      </p:sp>
      <p:sp>
        <p:nvSpPr>
          <p:cNvPr id="3" name="Content Placeholder 2">
            <a:extLst>
              <a:ext uri="{FF2B5EF4-FFF2-40B4-BE49-F238E27FC236}">
                <a16:creationId xmlns:a16="http://schemas.microsoft.com/office/drawing/2014/main" id="{EDC51EE1-778A-7767-82E9-202A5FCD6C4C}"/>
              </a:ext>
            </a:extLst>
          </p:cNvPr>
          <p:cNvSpPr>
            <a:spLocks noGrp="1"/>
          </p:cNvSpPr>
          <p:nvPr>
            <p:ph idx="1"/>
          </p:nvPr>
        </p:nvSpPr>
        <p:spPr>
          <a:xfrm>
            <a:off x="314692" y="1251522"/>
            <a:ext cx="10281590" cy="4061829"/>
          </a:xfrm>
        </p:spPr>
        <p:txBody>
          <a:bodyPr/>
          <a:lstStyle/>
          <a:p>
            <a:pPr marL="342900" indent="-342900">
              <a:buFont typeface="Arial" panose="020B0604020202020204" pitchFamily="34" charset="0"/>
              <a:buChar char="•"/>
            </a:pPr>
            <a:r>
              <a:rPr lang="en-US" sz="2400" dirty="0"/>
              <a:t>This research has been performed by UT‑Battelle, LLC, under Contract No. DE‑AC05‑00OR22725 with the U.S. Department of Energy. </a:t>
            </a:r>
          </a:p>
          <a:p>
            <a:pPr marL="342900" indent="-342900">
              <a:buFont typeface="Arial" panose="020B0604020202020204" pitchFamily="34" charset="0"/>
              <a:buChar char="•"/>
            </a:pPr>
            <a:r>
              <a:rPr lang="en-US" sz="2400" dirty="0"/>
              <a:t>This work was supported by the U.S. Nuclear Regulatory Commission, Office of Nuclear Regulatory Research, under Interagency Agreement (IAA) No. 31310025S0001. </a:t>
            </a:r>
          </a:p>
          <a:p>
            <a:pPr marL="342900" indent="-342900">
              <a:buFont typeface="Arial" panose="020B0604020202020204" pitchFamily="34" charset="0"/>
              <a:buChar char="•"/>
            </a:pPr>
            <a:r>
              <a:rPr lang="en-US" sz="2400" dirty="0"/>
              <a:t>The views expressed in this paper are those of the authors and do not necessarily represent the views of the NRC or the U.S. Government.</a:t>
            </a:r>
          </a:p>
          <a:p>
            <a:endParaRPr lang="en-US" dirty="0"/>
          </a:p>
        </p:txBody>
      </p:sp>
    </p:spTree>
    <p:extLst>
      <p:ext uri="{BB962C8B-B14F-4D97-AF65-F5344CB8AC3E}">
        <p14:creationId xmlns:p14="http://schemas.microsoft.com/office/powerpoint/2010/main" val="127006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D13B5-70A5-E33E-6634-6E0129926444}"/>
              </a:ext>
            </a:extLst>
          </p:cNvPr>
          <p:cNvSpPr>
            <a:spLocks noGrp="1"/>
          </p:cNvSpPr>
          <p:nvPr>
            <p:ph type="ctrTitle"/>
          </p:nvPr>
        </p:nvSpPr>
        <p:spPr/>
        <p:txBody>
          <a:bodyPr wrap="square" anchor="t">
            <a:normAutofit/>
          </a:bodyPr>
          <a:lstStyle/>
          <a:p>
            <a:r>
              <a:rPr lang="en-US" sz="2500" dirty="0"/>
              <a:t>Thank you!</a:t>
            </a:r>
          </a:p>
        </p:txBody>
      </p:sp>
      <p:sp>
        <p:nvSpPr>
          <p:cNvPr id="10" name="Text Placeholder 3">
            <a:extLst>
              <a:ext uri="{FF2B5EF4-FFF2-40B4-BE49-F238E27FC236}">
                <a16:creationId xmlns:a16="http://schemas.microsoft.com/office/drawing/2014/main" id="{9CCDD3B4-C230-309D-8D28-03BC2832324B}"/>
              </a:ext>
            </a:extLst>
          </p:cNvPr>
          <p:cNvSpPr>
            <a:spLocks noGrp="1"/>
          </p:cNvSpPr>
          <p:nvPr>
            <p:ph type="body" sz="quarter" idx="14"/>
          </p:nvPr>
        </p:nvSpPr>
        <p:spPr>
          <a:xfrm>
            <a:off x="897657" y="3172766"/>
            <a:ext cx="4465176" cy="549499"/>
          </a:xfrm>
        </p:spPr>
        <p:txBody>
          <a:bodyPr/>
          <a:lstStyle/>
          <a:p>
            <a:br>
              <a:rPr lang="en-US" dirty="0"/>
            </a:br>
            <a:r>
              <a:rPr lang="en-US" dirty="0"/>
              <a:t>yigitoglua@ornl.gov</a:t>
            </a:r>
          </a:p>
        </p:txBody>
      </p:sp>
      <p:pic>
        <p:nvPicPr>
          <p:cNvPr id="3" name="Picture 2">
            <a:extLst>
              <a:ext uri="{FF2B5EF4-FFF2-40B4-BE49-F238E27FC236}">
                <a16:creationId xmlns:a16="http://schemas.microsoft.com/office/drawing/2014/main" id="{F0B9D79C-9F0A-CFE4-FCBA-414ED28C3F47}"/>
              </a:ext>
            </a:extLst>
          </p:cNvPr>
          <p:cNvPicPr>
            <a:picLocks noChangeAspect="1"/>
          </p:cNvPicPr>
          <p:nvPr/>
        </p:nvPicPr>
        <p:blipFill>
          <a:blip r:embed="rId2"/>
          <a:stretch>
            <a:fillRect/>
          </a:stretch>
        </p:blipFill>
        <p:spPr>
          <a:xfrm>
            <a:off x="897657" y="4066270"/>
            <a:ext cx="4190948" cy="1958011"/>
          </a:xfrm>
          <a:prstGeom prst="rect">
            <a:avLst/>
          </a:prstGeom>
        </p:spPr>
      </p:pic>
    </p:spTree>
    <p:extLst>
      <p:ext uri="{BB962C8B-B14F-4D97-AF65-F5344CB8AC3E}">
        <p14:creationId xmlns:p14="http://schemas.microsoft.com/office/powerpoint/2010/main" val="1857991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99C5E-8828-0540-9385-495DE1804C3E}"/>
              </a:ext>
            </a:extLst>
          </p:cNvPr>
          <p:cNvSpPr>
            <a:spLocks noGrp="1"/>
          </p:cNvSpPr>
          <p:nvPr>
            <p:ph type="title"/>
          </p:nvPr>
        </p:nvSpPr>
        <p:spPr>
          <a:xfrm>
            <a:off x="376926" y="148244"/>
            <a:ext cx="11245633" cy="852541"/>
          </a:xfrm>
        </p:spPr>
        <p:txBody>
          <a:bodyPr>
            <a:noAutofit/>
          </a:bodyPr>
          <a:lstStyle/>
          <a:p>
            <a:r>
              <a:rPr lang="en-US" sz="4400" b="1" dirty="0"/>
              <a:t>Licensing and Oversight of Advanced Reactors </a:t>
            </a:r>
          </a:p>
        </p:txBody>
      </p:sp>
      <p:sp>
        <p:nvSpPr>
          <p:cNvPr id="3" name="Content Placeholder 2">
            <a:extLst>
              <a:ext uri="{FF2B5EF4-FFF2-40B4-BE49-F238E27FC236}">
                <a16:creationId xmlns:a16="http://schemas.microsoft.com/office/drawing/2014/main" id="{C33D9EE1-799E-9A44-97B4-3080084449F3}"/>
              </a:ext>
            </a:extLst>
          </p:cNvPr>
          <p:cNvSpPr>
            <a:spLocks noGrp="1"/>
          </p:cNvSpPr>
          <p:nvPr>
            <p:ph idx="1"/>
          </p:nvPr>
        </p:nvSpPr>
        <p:spPr>
          <a:xfrm>
            <a:off x="471055" y="1141344"/>
            <a:ext cx="7351588" cy="4882938"/>
          </a:xfrm>
        </p:spPr>
        <p:txBody>
          <a:bodyPr>
            <a:normAutofit fontScale="70000" lnSpcReduction="20000"/>
          </a:bodyPr>
          <a:lstStyle/>
          <a:p>
            <a:pPr marL="0" indent="0">
              <a:buNone/>
            </a:pPr>
            <a:r>
              <a:rPr lang="en-US" sz="2900" dirty="0">
                <a:latin typeface="+mn-lt"/>
              </a:rPr>
              <a:t>10 CFR Part 53 – Risk-informed, performance-based and technology-inclusive regulatory framework for Advanced Reactors</a:t>
            </a:r>
          </a:p>
          <a:p>
            <a:pPr marL="0" indent="0">
              <a:buNone/>
            </a:pPr>
            <a:r>
              <a:rPr lang="en-US" sz="2900" dirty="0">
                <a:latin typeface="+mn-lt"/>
              </a:rPr>
              <a:t>Most of the non-LWR operational experience relies on legacy data</a:t>
            </a:r>
          </a:p>
          <a:p>
            <a:pPr>
              <a:buFont typeface="Wingdings" pitchFamily="2" charset="2"/>
              <a:buChar char="Ø"/>
            </a:pPr>
            <a:r>
              <a:rPr lang="en-US" sz="2900" dirty="0">
                <a:latin typeface="+mn-lt"/>
              </a:rPr>
              <a:t>Data is needed to estimate LBE frequencies </a:t>
            </a:r>
          </a:p>
          <a:p>
            <a:pPr>
              <a:buFont typeface="Wingdings" pitchFamily="2" charset="2"/>
              <a:buChar char="Ø"/>
            </a:pPr>
            <a:r>
              <a:rPr lang="en-US" sz="2900" dirty="0">
                <a:latin typeface="+mn-lt"/>
              </a:rPr>
              <a:t>New accident hazard scenarios for advanced non-LWR reactor:</a:t>
            </a:r>
          </a:p>
          <a:p>
            <a:pPr lvl="1">
              <a:buFont typeface="Courier New" panose="02070309020205020404" pitchFamily="49" charset="0"/>
              <a:buChar char="o"/>
            </a:pPr>
            <a:r>
              <a:rPr lang="en-US" sz="2900" dirty="0"/>
              <a:t>Passive safety systems</a:t>
            </a:r>
          </a:p>
          <a:p>
            <a:pPr lvl="1">
              <a:buFont typeface="Courier New" panose="02070309020205020404" pitchFamily="49" charset="0"/>
              <a:buChar char="o"/>
            </a:pPr>
            <a:r>
              <a:rPr lang="en-US" sz="2900" dirty="0"/>
              <a:t>Chemistry control</a:t>
            </a:r>
          </a:p>
          <a:p>
            <a:pPr lvl="1">
              <a:buFont typeface="Courier New" panose="02070309020205020404" pitchFamily="49" charset="0"/>
              <a:buChar char="o"/>
            </a:pPr>
            <a:r>
              <a:rPr lang="en-US" sz="2900" dirty="0"/>
              <a:t>Digital I&amp;C </a:t>
            </a:r>
            <a:endParaRPr lang="en-US" sz="2900" dirty="0">
              <a:latin typeface="+mn-lt"/>
            </a:endParaRPr>
          </a:p>
          <a:p>
            <a:pPr>
              <a:buFont typeface="Wingdings" pitchFamily="2" charset="2"/>
              <a:buChar char="Ø"/>
            </a:pPr>
            <a:r>
              <a:rPr lang="en-US" sz="2900" dirty="0">
                <a:latin typeface="+mn-lt"/>
              </a:rPr>
              <a:t>Integrating AI methods and tools to risk assessment for advanced reactors designs at different stages of the risk analysis</a:t>
            </a:r>
          </a:p>
          <a:p>
            <a:pPr lvl="1">
              <a:buFont typeface="Courier New" panose="02070309020205020404" pitchFamily="49" charset="0"/>
              <a:buChar char="o"/>
            </a:pPr>
            <a:r>
              <a:rPr lang="en-US" sz="2900" dirty="0"/>
              <a:t>pre-assessment </a:t>
            </a:r>
          </a:p>
          <a:p>
            <a:pPr lvl="1">
              <a:buFont typeface="Courier New" panose="02070309020205020404" pitchFamily="49" charset="0"/>
              <a:buChar char="o"/>
            </a:pPr>
            <a:r>
              <a:rPr lang="en-US" sz="2900" dirty="0"/>
              <a:t>post-processing </a:t>
            </a:r>
          </a:p>
          <a:p>
            <a:pPr lvl="1"/>
            <a:endParaRPr lang="en-US" dirty="0"/>
          </a:p>
          <a:p>
            <a:pPr lvl="1"/>
            <a:endParaRPr lang="en-US" sz="2800" dirty="0">
              <a:latin typeface="Century Gothic" panose="020B0502020202020204" pitchFamily="34" charset="0"/>
            </a:endParaRPr>
          </a:p>
          <a:p>
            <a:pPr>
              <a:buFont typeface="Courier New" panose="02070309020205020404" pitchFamily="49" charset="0"/>
              <a:buChar char="o"/>
            </a:pPr>
            <a:endParaRPr lang="en-US" dirty="0"/>
          </a:p>
          <a:p>
            <a:pPr>
              <a:buFont typeface="Wingdings" pitchFamily="2" charset="2"/>
              <a:buChar char="Ø"/>
            </a:pPr>
            <a:endParaRPr lang="en-US" dirty="0"/>
          </a:p>
          <a:p>
            <a:pPr marL="0" indent="0">
              <a:buNone/>
            </a:pPr>
            <a:endParaRPr lang="en-US" dirty="0"/>
          </a:p>
          <a:p>
            <a:endParaRPr lang="en-US" dirty="0"/>
          </a:p>
        </p:txBody>
      </p:sp>
      <p:sp>
        <p:nvSpPr>
          <p:cNvPr id="4" name="TextBox 3">
            <a:extLst>
              <a:ext uri="{FF2B5EF4-FFF2-40B4-BE49-F238E27FC236}">
                <a16:creationId xmlns:a16="http://schemas.microsoft.com/office/drawing/2014/main" id="{30036558-B7AC-714B-B0BA-8E460B89FDE2}"/>
              </a:ext>
            </a:extLst>
          </p:cNvPr>
          <p:cNvSpPr txBox="1"/>
          <p:nvPr/>
        </p:nvSpPr>
        <p:spPr>
          <a:xfrm>
            <a:off x="4449156" y="3004457"/>
            <a:ext cx="184731" cy="341632"/>
          </a:xfrm>
          <a:prstGeom prst="rect">
            <a:avLst/>
          </a:prstGeom>
          <a:noFill/>
        </p:spPr>
        <p:txBody>
          <a:bodyPr wrap="none" rtlCol="0">
            <a:spAutoFit/>
          </a:bodyPr>
          <a:lstStyle/>
          <a:p>
            <a:pPr algn="ctr">
              <a:lnSpc>
                <a:spcPct val="90000"/>
              </a:lnSpc>
            </a:pPr>
            <a:endParaRPr lang="en-US" dirty="0"/>
          </a:p>
        </p:txBody>
      </p:sp>
      <p:pic>
        <p:nvPicPr>
          <p:cNvPr id="8" name="Picture 7" descr="A qr code on a white background&#10;&#10;Description automatically generated">
            <a:extLst>
              <a:ext uri="{FF2B5EF4-FFF2-40B4-BE49-F238E27FC236}">
                <a16:creationId xmlns:a16="http://schemas.microsoft.com/office/drawing/2014/main" id="{46BE1CC6-6AE3-7800-51CC-7547B9DDD11C}"/>
              </a:ext>
            </a:extLst>
          </p:cNvPr>
          <p:cNvPicPr>
            <a:picLocks noChangeAspect="1"/>
          </p:cNvPicPr>
          <p:nvPr/>
        </p:nvPicPr>
        <p:blipFill>
          <a:blip r:embed="rId3"/>
          <a:stretch>
            <a:fillRect/>
          </a:stretch>
        </p:blipFill>
        <p:spPr>
          <a:xfrm>
            <a:off x="9705863" y="5880825"/>
            <a:ext cx="957655" cy="957655"/>
          </a:xfrm>
          <a:prstGeom prst="rect">
            <a:avLst/>
          </a:prstGeom>
        </p:spPr>
      </p:pic>
      <p:pic>
        <p:nvPicPr>
          <p:cNvPr id="9" name="Picture 8">
            <a:extLst>
              <a:ext uri="{FF2B5EF4-FFF2-40B4-BE49-F238E27FC236}">
                <a16:creationId xmlns:a16="http://schemas.microsoft.com/office/drawing/2014/main" id="{114BDAAA-A750-5F55-B855-14CFD989667E}"/>
              </a:ext>
            </a:extLst>
          </p:cNvPr>
          <p:cNvPicPr>
            <a:picLocks noChangeAspect="1"/>
          </p:cNvPicPr>
          <p:nvPr/>
        </p:nvPicPr>
        <p:blipFill>
          <a:blip r:embed="rId4"/>
          <a:stretch>
            <a:fillRect/>
          </a:stretch>
        </p:blipFill>
        <p:spPr>
          <a:xfrm>
            <a:off x="8304307" y="1506071"/>
            <a:ext cx="3177254" cy="39891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278B7A6B-AD28-50A1-52C4-24A2D83B43FC}"/>
              </a:ext>
            </a:extLst>
          </p:cNvPr>
          <p:cNvPicPr>
            <a:picLocks noChangeAspect="1"/>
          </p:cNvPicPr>
          <p:nvPr/>
        </p:nvPicPr>
        <p:blipFill>
          <a:blip r:embed="rId5"/>
          <a:stretch>
            <a:fillRect/>
          </a:stretch>
        </p:blipFill>
        <p:spPr>
          <a:xfrm>
            <a:off x="7798178" y="1106630"/>
            <a:ext cx="4002566" cy="4740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621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92F1-F92B-35DE-90AA-04FEA39D4F65}"/>
              </a:ext>
            </a:extLst>
          </p:cNvPr>
          <p:cNvSpPr>
            <a:spLocks noGrp="1"/>
          </p:cNvSpPr>
          <p:nvPr>
            <p:ph type="title"/>
          </p:nvPr>
        </p:nvSpPr>
        <p:spPr/>
        <p:txBody>
          <a:bodyPr>
            <a:noAutofit/>
          </a:bodyPr>
          <a:lstStyle/>
          <a:p>
            <a:r>
              <a:rPr lang="en-US" sz="4400" b="1" dirty="0"/>
              <a:t>Input Data Required for the LBE Evaluations</a:t>
            </a:r>
          </a:p>
        </p:txBody>
      </p:sp>
      <p:sp>
        <p:nvSpPr>
          <p:cNvPr id="3" name="Content Placeholder 2">
            <a:extLst>
              <a:ext uri="{FF2B5EF4-FFF2-40B4-BE49-F238E27FC236}">
                <a16:creationId xmlns:a16="http://schemas.microsoft.com/office/drawing/2014/main" id="{D200B5D4-6744-F353-2ABC-59AC07E9F3CE}"/>
              </a:ext>
            </a:extLst>
          </p:cNvPr>
          <p:cNvSpPr>
            <a:spLocks noGrp="1"/>
          </p:cNvSpPr>
          <p:nvPr>
            <p:ph idx="1"/>
          </p:nvPr>
        </p:nvSpPr>
        <p:spPr>
          <a:xfrm>
            <a:off x="429767" y="1102406"/>
            <a:ext cx="11430000" cy="4047778"/>
          </a:xfrm>
        </p:spPr>
        <p:txBody>
          <a:bodyPr>
            <a:normAutofit fontScale="25000" lnSpcReduction="20000"/>
          </a:bodyPr>
          <a:lstStyle/>
          <a:p>
            <a:pPr marL="0" indent="0">
              <a:lnSpc>
                <a:spcPct val="110000"/>
              </a:lnSpc>
              <a:spcBef>
                <a:spcPts val="1200"/>
              </a:spcBef>
              <a:buNone/>
            </a:pPr>
            <a:r>
              <a:rPr lang="en-US" sz="8000" dirty="0">
                <a:latin typeface="+mn-lt"/>
              </a:rPr>
              <a:t>Re-evaluation of the LBE frequencies will impact design basis accident analyses and SSC categorization. Input data required for the LBE selection: </a:t>
            </a:r>
          </a:p>
          <a:p>
            <a:pPr marL="0" lvl="0" indent="0">
              <a:lnSpc>
                <a:spcPct val="110000"/>
              </a:lnSpc>
              <a:spcBef>
                <a:spcPts val="1200"/>
              </a:spcBef>
              <a:buNone/>
            </a:pPr>
            <a:r>
              <a:rPr lang="en-US" sz="8000" b="1" dirty="0">
                <a:latin typeface="+mn-lt"/>
              </a:rPr>
              <a:t>Plant design definition</a:t>
            </a:r>
          </a:p>
          <a:p>
            <a:pPr lvl="0">
              <a:lnSpc>
                <a:spcPct val="110000"/>
              </a:lnSpc>
              <a:spcBef>
                <a:spcPts val="1200"/>
              </a:spcBef>
              <a:buFont typeface="Arial" panose="020B0604020202020204" pitchFamily="34" charset="0"/>
              <a:buChar char="•"/>
            </a:pPr>
            <a:r>
              <a:rPr lang="en-US" sz="8000" dirty="0">
                <a:latin typeface="+mn-lt"/>
              </a:rPr>
              <a:t>system descriptions, P&amp;IDs, logic diagrams, control/protection system design, passive features, functional containment/barriers, operating states/modes. IE list: internal transients, reactivity events, heat removal failures, shutdown events, abnormal operations; design‑specific events (e.g., salt freeze plug behavior, sodium leaks/fire, HTGR water ingress).</a:t>
            </a:r>
          </a:p>
          <a:p>
            <a:pPr marL="0" lvl="0" indent="0">
              <a:lnSpc>
                <a:spcPct val="110000"/>
              </a:lnSpc>
              <a:spcBef>
                <a:spcPts val="1200"/>
              </a:spcBef>
              <a:buNone/>
            </a:pPr>
            <a:r>
              <a:rPr lang="en-US" sz="8000" b="1" dirty="0">
                <a:latin typeface="+mn-lt"/>
              </a:rPr>
              <a:t>Reliability data for SSCs credited in prevention and mitigation</a:t>
            </a:r>
            <a:endParaRPr lang="en-US" sz="8000" dirty="0">
              <a:latin typeface="+mn-lt"/>
            </a:endParaRPr>
          </a:p>
          <a:p>
            <a:pPr>
              <a:lnSpc>
                <a:spcPct val="110000"/>
              </a:lnSpc>
              <a:spcBef>
                <a:spcPts val="1200"/>
              </a:spcBef>
              <a:buFont typeface="Arial" panose="020B0604020202020204" pitchFamily="34" charset="0"/>
              <a:buChar char="•"/>
            </a:pPr>
            <a:r>
              <a:rPr lang="en-US" sz="8000" dirty="0">
                <a:latin typeface="+mn-lt"/>
              </a:rPr>
              <a:t>failure rates, demand failure probabilities, common-cause failure parameters,</a:t>
            </a:r>
          </a:p>
          <a:p>
            <a:pPr>
              <a:lnSpc>
                <a:spcPct val="110000"/>
              </a:lnSpc>
              <a:spcBef>
                <a:spcPts val="1200"/>
              </a:spcBef>
              <a:buFont typeface="Arial" panose="020B0604020202020204" pitchFamily="34" charset="0"/>
              <a:buChar char="•"/>
            </a:pPr>
            <a:r>
              <a:rPr lang="en-US" sz="8000" dirty="0">
                <a:latin typeface="+mn-lt"/>
              </a:rPr>
              <a:t>repair/restoration times, test/maintenance unavailability, human error probabilities (HEP).</a:t>
            </a:r>
          </a:p>
          <a:p>
            <a:pPr marL="0" lvl="0" indent="0">
              <a:lnSpc>
                <a:spcPct val="110000"/>
              </a:lnSpc>
              <a:spcBef>
                <a:spcPts val="1200"/>
              </a:spcBef>
              <a:buNone/>
            </a:pPr>
            <a:r>
              <a:rPr lang="en-US" sz="8000" b="1" dirty="0">
                <a:latin typeface="+mn-lt"/>
              </a:rPr>
              <a:t>Event progression and success criteria:</a:t>
            </a:r>
          </a:p>
          <a:p>
            <a:pPr lvl="0">
              <a:lnSpc>
                <a:spcPct val="110000"/>
              </a:lnSpc>
              <a:spcBef>
                <a:spcPts val="1200"/>
              </a:spcBef>
              <a:buFont typeface="Arial" panose="020B0604020202020204" pitchFamily="34" charset="0"/>
              <a:buChar char="•"/>
            </a:pPr>
            <a:r>
              <a:rPr lang="en-US" sz="8000" dirty="0">
                <a:latin typeface="+mn-lt"/>
              </a:rPr>
              <a:t>thermal-hydraulic and neutronic response, reactivity feedback, decay heat curves, heat removal pathways, barrier performance.</a:t>
            </a:r>
          </a:p>
          <a:p>
            <a:endParaRPr lang="en-US" dirty="0"/>
          </a:p>
        </p:txBody>
      </p:sp>
    </p:spTree>
    <p:extLst>
      <p:ext uri="{BB962C8B-B14F-4D97-AF65-F5344CB8AC3E}">
        <p14:creationId xmlns:p14="http://schemas.microsoft.com/office/powerpoint/2010/main" val="3487966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DD23A-E48E-4444-7FC1-00E464F68DC5}"/>
              </a:ext>
            </a:extLst>
          </p:cNvPr>
          <p:cNvSpPr>
            <a:spLocks noGrp="1"/>
          </p:cNvSpPr>
          <p:nvPr>
            <p:ph type="title"/>
          </p:nvPr>
        </p:nvSpPr>
        <p:spPr>
          <a:xfrm>
            <a:off x="349784" y="203761"/>
            <a:ext cx="11492432" cy="886397"/>
          </a:xfrm>
        </p:spPr>
        <p:txBody>
          <a:bodyPr/>
          <a:lstStyle/>
          <a:p>
            <a:r>
              <a:rPr lang="en-US" b="1" dirty="0"/>
              <a:t>Reliability Data is a Critical Input </a:t>
            </a:r>
          </a:p>
        </p:txBody>
      </p:sp>
      <p:sp>
        <p:nvSpPr>
          <p:cNvPr id="3" name="Content Placeholder 2">
            <a:extLst>
              <a:ext uri="{FF2B5EF4-FFF2-40B4-BE49-F238E27FC236}">
                <a16:creationId xmlns:a16="http://schemas.microsoft.com/office/drawing/2014/main" id="{865289BD-86F9-3AED-8310-B78F85796046}"/>
              </a:ext>
            </a:extLst>
          </p:cNvPr>
          <p:cNvSpPr>
            <a:spLocks noGrp="1"/>
          </p:cNvSpPr>
          <p:nvPr>
            <p:ph idx="1"/>
          </p:nvPr>
        </p:nvSpPr>
        <p:spPr>
          <a:xfrm>
            <a:off x="349784" y="1251522"/>
            <a:ext cx="11492432" cy="5606478"/>
          </a:xfrm>
        </p:spPr>
        <p:txBody>
          <a:bodyPr>
            <a:normAutofit/>
          </a:bodyPr>
          <a:lstStyle/>
          <a:p>
            <a:r>
              <a:rPr lang="en-US" sz="1900" dirty="0"/>
              <a:t>Reliable component failure data is a critical input to quantify PRA. Non-LWR (NLWR) designs, there is a gap in the operational failure data required to robustly quantify risk. </a:t>
            </a:r>
          </a:p>
          <a:p>
            <a:pPr marL="342900" indent="-342900">
              <a:buFont typeface="Arial" panose="020B0604020202020204" pitchFamily="34" charset="0"/>
              <a:buChar char="•"/>
            </a:pPr>
            <a:r>
              <a:rPr lang="en-US" sz="1900" dirty="0"/>
              <a:t>The ANSI/ASME/ANS RA-S-1.4-2021 standard, which is the consensus PRA standard for NLWR plants, outlines requirements for 18 technical elements covering all hazards, operating states, and radiological sources covering design, construction and operation. </a:t>
            </a:r>
          </a:p>
          <a:p>
            <a:pPr marL="342900" indent="-342900">
              <a:buFont typeface="Arial" panose="020B0604020202020204" pitchFamily="34" charset="0"/>
              <a:buChar char="•"/>
            </a:pPr>
            <a:r>
              <a:rPr lang="en-US" sz="1900" dirty="0"/>
              <a:t>The NRC endorsed this standard via Trial Regulatory Guide (RG) 1.247 on March 21, 2022, to evaluate the technical sufficiency of non-LWR PRAs. RG 1.232 is an acknowledgment of the benefits that can be obtained by risk-informing the non-LWR design criteria to the extent practicable given the available design information and data.  </a:t>
            </a:r>
            <a:endParaRPr lang="en-US" sz="1900" b="1" dirty="0"/>
          </a:p>
          <a:p>
            <a:r>
              <a:rPr lang="en-US" sz="1900" dirty="0"/>
              <a:t>The component failure rates are also essential to support design validation activities, operational reliability and availability assessments, and broader reliability integrity management applications.</a:t>
            </a:r>
          </a:p>
          <a:p>
            <a:pPr marL="342900" indent="-342900">
              <a:buFont typeface="Arial" panose="020B0604020202020204" pitchFamily="34" charset="0"/>
              <a:buChar char="•"/>
            </a:pPr>
            <a:r>
              <a:rPr lang="en-US" sz="1900" dirty="0"/>
              <a:t>Reliability-Availability-Maintainability-Inspectability (RAMI) assessments and Reliability growth, the structured process of finding root causes for reliability problems and predicting and monitoring the increase of the system’s reliability through successive phases.</a:t>
            </a:r>
          </a:p>
          <a:p>
            <a:r>
              <a:rPr lang="en-US" sz="1900" dirty="0"/>
              <a:t> </a:t>
            </a:r>
          </a:p>
          <a:p>
            <a:endParaRPr lang="en-US" b="1" dirty="0"/>
          </a:p>
          <a:p>
            <a:endParaRPr lang="en-US" b="1" dirty="0"/>
          </a:p>
          <a:p>
            <a:endParaRPr lang="en-US" b="1" dirty="0"/>
          </a:p>
          <a:p>
            <a:endParaRPr lang="en-US" dirty="0"/>
          </a:p>
        </p:txBody>
      </p:sp>
    </p:spTree>
    <p:extLst>
      <p:ext uri="{BB962C8B-B14F-4D97-AF65-F5344CB8AC3E}">
        <p14:creationId xmlns:p14="http://schemas.microsoft.com/office/powerpoint/2010/main" val="298677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B4AEA-0C16-5E3D-263C-269ABD473730}"/>
              </a:ext>
            </a:extLst>
          </p:cNvPr>
          <p:cNvSpPr>
            <a:spLocks noGrp="1"/>
          </p:cNvSpPr>
          <p:nvPr>
            <p:ph type="title"/>
          </p:nvPr>
        </p:nvSpPr>
        <p:spPr>
          <a:xfrm>
            <a:off x="349784" y="136525"/>
            <a:ext cx="11492432" cy="886397"/>
          </a:xfrm>
        </p:spPr>
        <p:txBody>
          <a:bodyPr>
            <a:normAutofit/>
          </a:bodyPr>
          <a:lstStyle/>
          <a:p>
            <a:r>
              <a:rPr lang="en-US" b="1" dirty="0"/>
              <a:t>Data Availability and Fit</a:t>
            </a:r>
          </a:p>
        </p:txBody>
      </p:sp>
      <p:sp>
        <p:nvSpPr>
          <p:cNvPr id="3" name="Content Placeholder 2">
            <a:extLst>
              <a:ext uri="{FF2B5EF4-FFF2-40B4-BE49-F238E27FC236}">
                <a16:creationId xmlns:a16="http://schemas.microsoft.com/office/drawing/2014/main" id="{8B8F6876-B2EE-35DF-7119-3675FB4E45EE}"/>
              </a:ext>
            </a:extLst>
          </p:cNvPr>
          <p:cNvSpPr>
            <a:spLocks noGrp="1"/>
          </p:cNvSpPr>
          <p:nvPr>
            <p:ph idx="1"/>
          </p:nvPr>
        </p:nvSpPr>
        <p:spPr>
          <a:xfrm>
            <a:off x="349784" y="1142591"/>
            <a:ext cx="11492432" cy="4061829"/>
          </a:xfrm>
        </p:spPr>
        <p:txBody>
          <a:bodyPr/>
          <a:lstStyle/>
          <a:p>
            <a:r>
              <a:rPr lang="en-US" sz="2000" dirty="0"/>
              <a:t>Operating experience data, expert elicitation, and advanced simulation methods for data augmentation can form the basis for the risk assessment models required for advanced reactors. </a:t>
            </a:r>
          </a:p>
          <a:p>
            <a:r>
              <a:rPr lang="en-US" sz="2000" dirty="0"/>
              <a:t>The main limitations of the available data are categorized using 12 characteristics—spanning age, reporting standards, representativeness, and scalability—is defined, and available data sources and databases were evaluated according to those characteristics. </a:t>
            </a:r>
          </a:p>
          <a:p>
            <a:endParaRPr lang="en-US" dirty="0"/>
          </a:p>
        </p:txBody>
      </p:sp>
      <p:pic>
        <p:nvPicPr>
          <p:cNvPr id="5" name="Picture 4">
            <a:extLst>
              <a:ext uri="{FF2B5EF4-FFF2-40B4-BE49-F238E27FC236}">
                <a16:creationId xmlns:a16="http://schemas.microsoft.com/office/drawing/2014/main" id="{95AD8DCC-62D3-2E25-E6BD-2EFEDE817E46}"/>
              </a:ext>
            </a:extLst>
          </p:cNvPr>
          <p:cNvPicPr>
            <a:picLocks noChangeAspect="1"/>
          </p:cNvPicPr>
          <p:nvPr/>
        </p:nvPicPr>
        <p:blipFill>
          <a:blip r:embed="rId3"/>
          <a:srcRect t="-48836" b="48836"/>
          <a:stretch>
            <a:fillRect/>
          </a:stretch>
        </p:blipFill>
        <p:spPr>
          <a:xfrm>
            <a:off x="1877019" y="1022922"/>
            <a:ext cx="8202092" cy="4584502"/>
          </a:xfrm>
          <a:prstGeom prst="rect">
            <a:avLst/>
          </a:prstGeom>
        </p:spPr>
      </p:pic>
    </p:spTree>
    <p:extLst>
      <p:ext uri="{BB962C8B-B14F-4D97-AF65-F5344CB8AC3E}">
        <p14:creationId xmlns:p14="http://schemas.microsoft.com/office/powerpoint/2010/main" val="3679001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4BF2-CDF7-A0B1-5073-EE9947C245CE}"/>
              </a:ext>
            </a:extLst>
          </p:cNvPr>
          <p:cNvSpPr>
            <a:spLocks noGrp="1"/>
          </p:cNvSpPr>
          <p:nvPr>
            <p:ph type="title"/>
          </p:nvPr>
        </p:nvSpPr>
        <p:spPr/>
        <p:txBody>
          <a:bodyPr>
            <a:normAutofit fontScale="90000"/>
          </a:bodyPr>
          <a:lstStyle/>
          <a:p>
            <a:r>
              <a:rPr lang="en-US" sz="4400" b="1" dirty="0"/>
              <a:t>PRA Input Coverage by Reactor Design </a:t>
            </a:r>
          </a:p>
        </p:txBody>
      </p:sp>
      <p:sp>
        <p:nvSpPr>
          <p:cNvPr id="3" name="Content Placeholder 2">
            <a:extLst>
              <a:ext uri="{FF2B5EF4-FFF2-40B4-BE49-F238E27FC236}">
                <a16:creationId xmlns:a16="http://schemas.microsoft.com/office/drawing/2014/main" id="{2F01A863-514E-1BE7-D2A8-DDC9802C8480}"/>
              </a:ext>
            </a:extLst>
          </p:cNvPr>
          <p:cNvSpPr>
            <a:spLocks noGrp="1"/>
          </p:cNvSpPr>
          <p:nvPr>
            <p:ph idx="1"/>
          </p:nvPr>
        </p:nvSpPr>
        <p:spPr>
          <a:xfrm>
            <a:off x="429767" y="1088959"/>
            <a:ext cx="11215386" cy="5244606"/>
          </a:xfrm>
        </p:spPr>
        <p:txBody>
          <a:bodyPr>
            <a:normAutofit/>
          </a:bodyPr>
          <a:lstStyle/>
          <a:p>
            <a:r>
              <a:rPr lang="en-US" sz="2000" dirty="0">
                <a:latin typeface="+mn-lt"/>
              </a:rPr>
              <a:t>The absence of comprehensive reliability data for diverse operational conditions, coolants, and design configurations exacerbates the data gap.</a:t>
            </a:r>
          </a:p>
          <a:p>
            <a:r>
              <a:rPr lang="en-US" sz="2000" dirty="0">
                <a:latin typeface="+mn-lt"/>
              </a:rPr>
              <a:t>Operational experience data source of advanced non-LWRs, mainly not from a single database like historic CREDO effort but a collection from historical reports, the design specific coverage is listed below: </a:t>
            </a:r>
          </a:p>
          <a:p>
            <a:pPr lvl="1"/>
            <a:r>
              <a:rPr lang="en-US" sz="2000" dirty="0"/>
              <a:t>SFR: Best historical data exist (EBR‑II/FFTF and international prototypes); much is in reports, NaSCoRD database is the most horizontal database for non-LWRs, it is access controlled.</a:t>
            </a:r>
          </a:p>
          <a:p>
            <a:pPr lvl="1"/>
            <a:r>
              <a:rPr lang="en-US" sz="2000" dirty="0"/>
              <a:t>MSR: Meaningful legacy data exist (MSRE), mostly report-based; missing maintenance data.</a:t>
            </a:r>
          </a:p>
          <a:p>
            <a:pPr lvl="1"/>
            <a:r>
              <a:rPr lang="en-US" sz="2000" dirty="0"/>
              <a:t>HTGR: Some experience exists (historical plants and prototypes internationally) such as, MHTGR and PMBR and significant test experience; reliability parameters are not public. </a:t>
            </a:r>
          </a:p>
          <a:p>
            <a:pPr lvl="1"/>
            <a:r>
              <a:rPr lang="en-US" sz="2000" dirty="0"/>
              <a:t>LFR: Most data are from test loops mainly materials and component tests such as mechanisms engineering test loop at ANL. </a:t>
            </a:r>
          </a:p>
          <a:p>
            <a:pPr marL="288925" lvl="1">
              <a:spcBef>
                <a:spcPts val="1800"/>
              </a:spcBef>
              <a:buFont typeface="Century Gothic" panose="020B0502020202020204" pitchFamily="34" charset="0"/>
              <a:buChar char="•"/>
            </a:pPr>
            <a:r>
              <a:rPr lang="en-US" sz="2000" dirty="0">
                <a:cs typeface="+mn-cs"/>
              </a:rPr>
              <a:t>Shared subsystems (e.g., off-gas systems in SFRs and MSRs) offer an opportunity to pool available information and improve the statistical basis for reliability estimates and operational insights</a:t>
            </a:r>
            <a:r>
              <a:rPr lang="en-US" sz="1800" dirty="0">
                <a:cs typeface="+mn-cs"/>
              </a:rPr>
              <a:t>. </a:t>
            </a:r>
            <a:endParaRPr lang="en-US" sz="1800" dirty="0"/>
          </a:p>
        </p:txBody>
      </p:sp>
    </p:spTree>
    <p:extLst>
      <p:ext uri="{BB962C8B-B14F-4D97-AF65-F5344CB8AC3E}">
        <p14:creationId xmlns:p14="http://schemas.microsoft.com/office/powerpoint/2010/main" val="2383419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757D8-C312-6180-CFB6-505AE62132C0}"/>
              </a:ext>
            </a:extLst>
          </p:cNvPr>
          <p:cNvSpPr>
            <a:spLocks noGrp="1"/>
          </p:cNvSpPr>
          <p:nvPr>
            <p:ph type="title"/>
          </p:nvPr>
        </p:nvSpPr>
        <p:spPr>
          <a:xfrm>
            <a:off x="314692" y="202652"/>
            <a:ext cx="11492432" cy="886397"/>
          </a:xfrm>
        </p:spPr>
        <p:txBody>
          <a:bodyPr/>
          <a:lstStyle/>
          <a:p>
            <a:r>
              <a:rPr lang="en-US" b="1" dirty="0"/>
              <a:t>Data Augmentation Using Advanced Methods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2F25AC7-5189-BE46-8F0E-454CED2F3333}"/>
                  </a:ext>
                </a:extLst>
              </p:cNvPr>
              <p:cNvSpPr>
                <a:spLocks noGrp="1"/>
              </p:cNvSpPr>
              <p:nvPr>
                <p:ph idx="1"/>
              </p:nvPr>
            </p:nvSpPr>
            <p:spPr>
              <a:xfrm>
                <a:off x="314692" y="1089049"/>
                <a:ext cx="11807124" cy="5431666"/>
              </a:xfrm>
            </p:spPr>
            <p:txBody>
              <a:bodyPr>
                <a:noAutofit/>
              </a:bodyPr>
              <a:lstStyle/>
              <a:p>
                <a:pPr marL="0" lvl="1" indent="0">
                  <a:lnSpc>
                    <a:spcPct val="110000"/>
                  </a:lnSpc>
                  <a:spcBef>
                    <a:spcPts val="1800"/>
                  </a:spcBef>
                  <a:buClr>
                    <a:schemeClr val="tx1"/>
                  </a:buClr>
                  <a:buSzPct val="90000"/>
                  <a:buNone/>
                </a:pPr>
                <a:r>
                  <a:rPr lang="en-US" sz="1800" b="1" dirty="0"/>
                  <a:t>Harvesting More Data </a:t>
                </a:r>
                <a:br>
                  <a:rPr lang="en-US" sz="1800" dirty="0"/>
                </a:br>
                <a:r>
                  <a:rPr lang="en-US" sz="1800" dirty="0"/>
                  <a:t>Data mining of records (OSTI reports, manual operational logbooks, maintenance records, qualification and life testing reports and seminar video recordings of the senior reactor operators and experts) could benefit the early-stage PRA applications as operational experience information is available in unstructured text (historic notebooks). </a:t>
                </a:r>
                <a:br>
                  <a:rPr lang="en-US" sz="1800" dirty="0"/>
                </a:br>
                <a:br>
                  <a:rPr lang="en-US" sz="1800" dirty="0"/>
                </a:br>
                <a:r>
                  <a:rPr lang="en-US" sz="1800" b="1" dirty="0"/>
                  <a:t>Simulated Data </a:t>
                </a:r>
                <a:br>
                  <a:rPr lang="en-US" sz="1800" b="1" dirty="0"/>
                </a:br>
                <a:r>
                  <a:rPr lang="en-US" sz="1800" dirty="0"/>
                  <a:t>Physics-of-failure (mechanistic) models—such as finite element stress/thermal analyses, flow-induced vibration and thermal stratification models, and wear or seal-leakage models—translate operating loads and material variability into failure probability distributions (e.g., using Monte Carlo simulation), enabling estimation of </a:t>
                </a:r>
                <a14:m>
                  <m:oMath xmlns:m="http://schemas.openxmlformats.org/officeDocument/2006/math">
                    <m:r>
                      <a:rPr lang="en-US" sz="1800" dirty="0"/>
                      <m:t>𝑃</m:t>
                    </m:r>
                    <m:r>
                      <a:rPr lang="en-US" sz="1800" dirty="0"/>
                      <m:t>(</m:t>
                    </m:r>
                    <m:r>
                      <m:rPr>
                        <m:nor/>
                      </m:rPr>
                      <a:rPr lang="en-US" sz="1800" dirty="0"/>
                      <m:t>failure</m:t>
                    </m:r>
                    <m:r>
                      <m:rPr>
                        <m:nor/>
                      </m:rPr>
                      <a:rPr lang="en-US" sz="1800" dirty="0"/>
                      <m:t> </m:t>
                    </m:r>
                    <m:r>
                      <m:rPr>
                        <m:nor/>
                      </m:rPr>
                      <a:rPr lang="en-US" sz="1800" dirty="0"/>
                      <m:t>within</m:t>
                    </m:r>
                    <m:r>
                      <m:rPr>
                        <m:nor/>
                      </m:rPr>
                      <a:rPr lang="en-US" sz="1800" dirty="0"/>
                      <m:t> </m:t>
                    </m:r>
                    <m:r>
                      <a:rPr lang="en-US" sz="1800" dirty="0"/>
                      <m:t>𝑡</m:t>
                    </m:r>
                    <m:r>
                      <a:rPr lang="en-US" sz="1800" dirty="0"/>
                      <m:t>)</m:t>
                    </m:r>
                  </m:oMath>
                </a14:m>
                <a:r>
                  <a:rPr lang="en-US" sz="1800" dirty="0"/>
                  <a:t>. This data can inform prior of Bayesian models and requires quantifying model (aleatory) uncertainty explicitly. </a:t>
                </a:r>
              </a:p>
              <a:p>
                <a:pPr marL="0" lvl="1" indent="0">
                  <a:lnSpc>
                    <a:spcPct val="110000"/>
                  </a:lnSpc>
                  <a:spcBef>
                    <a:spcPts val="1800"/>
                  </a:spcBef>
                  <a:buClr>
                    <a:schemeClr val="tx1"/>
                  </a:buClr>
                  <a:buSzPct val="90000"/>
                  <a:buNone/>
                </a:pPr>
                <a:r>
                  <a:rPr lang="en-US" sz="1800" b="1" dirty="0"/>
                  <a:t>Condition Monitoring Data</a:t>
                </a:r>
                <a:br>
                  <a:rPr lang="en-US" sz="1800" b="1" dirty="0"/>
                </a:br>
                <a:r>
                  <a:rPr lang="en-US" sz="1800" dirty="0"/>
                  <a:t>Prognostics data (e.g., vibration, temperature, lubricant chemistry, electrical signature analysis, and leak-before-break monitoring) provide degradation trends that can be used to estimate hazard rates and optimize maintenance strategies, even in the absence of long operational experience (</a:t>
                </a:r>
                <a:r>
                  <a:rPr lang="en-US" sz="1800" dirty="0" err="1"/>
                  <a:t>OpE</a:t>
                </a:r>
                <a:r>
                  <a:rPr lang="en-US" sz="1800" dirty="0"/>
                  <a:t>) histories.</a:t>
                </a:r>
              </a:p>
              <a:p>
                <a:pPr lvl="1"/>
                <a:endParaRPr lang="en-US" sz="1800" b="1" dirty="0"/>
              </a:p>
              <a:p>
                <a:endParaRPr lang="en-US" dirty="0"/>
              </a:p>
            </p:txBody>
          </p:sp>
        </mc:Choice>
        <mc:Fallback>
          <p:sp>
            <p:nvSpPr>
              <p:cNvPr id="3" name="Content Placeholder 2">
                <a:extLst>
                  <a:ext uri="{FF2B5EF4-FFF2-40B4-BE49-F238E27FC236}">
                    <a16:creationId xmlns:a16="http://schemas.microsoft.com/office/drawing/2014/main" id="{A2F25AC7-5189-BE46-8F0E-454CED2F3333}"/>
                  </a:ext>
                </a:extLst>
              </p:cNvPr>
              <p:cNvSpPr>
                <a:spLocks noGrp="1" noRot="1" noChangeAspect="1" noMove="1" noResize="1" noEditPoints="1" noAdjustHandles="1" noChangeArrowheads="1" noChangeShapeType="1" noTextEdit="1"/>
              </p:cNvSpPr>
              <p:nvPr>
                <p:ph idx="1"/>
              </p:nvPr>
            </p:nvSpPr>
            <p:spPr>
              <a:xfrm>
                <a:off x="314692" y="1089049"/>
                <a:ext cx="11807124" cy="5431666"/>
              </a:xfrm>
              <a:blipFill>
                <a:blip r:embed="rId3"/>
                <a:stretch>
                  <a:fillRect l="-430" t="-233" r="-752"/>
                </a:stretch>
              </a:blipFill>
            </p:spPr>
            <p:txBody>
              <a:bodyPr/>
              <a:lstStyle/>
              <a:p>
                <a:r>
                  <a:rPr lang="en-US">
                    <a:noFill/>
                  </a:rPr>
                  <a:t> </a:t>
                </a:r>
              </a:p>
            </p:txBody>
          </p:sp>
        </mc:Fallback>
      </mc:AlternateContent>
    </p:spTree>
    <p:extLst>
      <p:ext uri="{BB962C8B-B14F-4D97-AF65-F5344CB8AC3E}">
        <p14:creationId xmlns:p14="http://schemas.microsoft.com/office/powerpoint/2010/main" val="3557524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EB86C-E1E6-BD1C-55E3-2FEDB39F746B}"/>
              </a:ext>
            </a:extLst>
          </p:cNvPr>
          <p:cNvSpPr>
            <a:spLocks noGrp="1"/>
          </p:cNvSpPr>
          <p:nvPr>
            <p:ph type="title"/>
          </p:nvPr>
        </p:nvSpPr>
        <p:spPr/>
        <p:txBody>
          <a:bodyPr/>
          <a:lstStyle/>
          <a:p>
            <a:r>
              <a:rPr lang="en-US" b="1" dirty="0"/>
              <a:t>Conclusions</a:t>
            </a:r>
          </a:p>
        </p:txBody>
      </p:sp>
      <p:sp>
        <p:nvSpPr>
          <p:cNvPr id="3" name="Content Placeholder 2">
            <a:extLst>
              <a:ext uri="{FF2B5EF4-FFF2-40B4-BE49-F238E27FC236}">
                <a16:creationId xmlns:a16="http://schemas.microsoft.com/office/drawing/2014/main" id="{814DE5E2-C670-92BF-18C9-0A96BADEA8B9}"/>
              </a:ext>
            </a:extLst>
          </p:cNvPr>
          <p:cNvSpPr>
            <a:spLocks noGrp="1"/>
          </p:cNvSpPr>
          <p:nvPr>
            <p:ph idx="1"/>
          </p:nvPr>
        </p:nvSpPr>
        <p:spPr>
          <a:xfrm>
            <a:off x="506202" y="1251522"/>
            <a:ext cx="11179595" cy="4061829"/>
          </a:xfrm>
        </p:spPr>
        <p:txBody>
          <a:bodyPr>
            <a:normAutofit/>
          </a:bodyPr>
          <a:lstStyle/>
          <a:p>
            <a:r>
              <a:rPr lang="en-GB" sz="2100" dirty="0"/>
              <a:t>Ad</a:t>
            </a:r>
            <a:r>
              <a:rPr lang="en-US" sz="2100" dirty="0"/>
              <a:t>vanced NLWR PRA and other risk evaluations are currently limited by sparse, fragmented, and inconsistently reported reliability and operational experience data. </a:t>
            </a:r>
          </a:p>
          <a:p>
            <a:pPr marL="971550" lvl="1" indent="-285750"/>
            <a:r>
              <a:rPr lang="en-US" sz="2100" dirty="0"/>
              <a:t>Based on the review of the legacy and operational test loops data in U.S. and internationally, SFR designs have the highest data coverage and then MSRs and other designs.</a:t>
            </a:r>
          </a:p>
          <a:p>
            <a:pPr marL="971550" lvl="1" indent="-285750"/>
            <a:r>
              <a:rPr lang="en-US" sz="2100" dirty="0"/>
              <a:t>Most of the available reliability data search are manual efforts than a curated reliability database. </a:t>
            </a:r>
          </a:p>
          <a:p>
            <a:pPr marL="971550" lvl="1" indent="-285750"/>
            <a:r>
              <a:rPr lang="en-US" sz="2100" dirty="0"/>
              <a:t>Legacy data for non-LWRs are aged (50-60 plus years) and provide retrospective data and lessons learned. The approach is to use these data until new facilities generate enough experience data to perform a Bayesian update to these existing values.</a:t>
            </a:r>
          </a:p>
          <a:p>
            <a:pPr marL="971550" lvl="1" indent="-285750"/>
            <a:r>
              <a:rPr lang="en-US" sz="2100" dirty="0"/>
              <a:t>Expert elicitation process should be included and utilizing advanced simulation methods in closing gaps.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9224886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15D0-2E59-7762-D367-4A9285E3166A}"/>
              </a:ext>
            </a:extLst>
          </p:cNvPr>
          <p:cNvSpPr>
            <a:spLocks noGrp="1"/>
          </p:cNvSpPr>
          <p:nvPr>
            <p:ph type="title"/>
          </p:nvPr>
        </p:nvSpPr>
        <p:spPr/>
        <p:txBody>
          <a:bodyPr/>
          <a:lstStyle/>
          <a:p>
            <a:r>
              <a:rPr lang="en-US" b="1" dirty="0"/>
              <a:t>Future Work</a:t>
            </a:r>
          </a:p>
        </p:txBody>
      </p:sp>
      <p:sp>
        <p:nvSpPr>
          <p:cNvPr id="3" name="Content Placeholder 2">
            <a:extLst>
              <a:ext uri="{FF2B5EF4-FFF2-40B4-BE49-F238E27FC236}">
                <a16:creationId xmlns:a16="http://schemas.microsoft.com/office/drawing/2014/main" id="{7DA52BF0-49B3-BA40-E8FD-2A60C70E593C}"/>
              </a:ext>
            </a:extLst>
          </p:cNvPr>
          <p:cNvSpPr>
            <a:spLocks noGrp="1"/>
          </p:cNvSpPr>
          <p:nvPr>
            <p:ph idx="1"/>
          </p:nvPr>
        </p:nvSpPr>
        <p:spPr>
          <a:xfrm>
            <a:off x="314692" y="1139825"/>
            <a:ext cx="11343908" cy="5207187"/>
          </a:xfrm>
        </p:spPr>
        <p:txBody>
          <a:bodyPr>
            <a:normAutofit/>
          </a:bodyPr>
          <a:lstStyle/>
          <a:p>
            <a:pPr marL="285750" indent="-285750">
              <a:buFont typeface="Arial" panose="020B0604020202020204" pitchFamily="34" charset="0"/>
              <a:buChar char="•"/>
            </a:pPr>
            <a:r>
              <a:rPr lang="en-US" sz="2000" i="1" dirty="0"/>
              <a:t>Immediate actions (0–12 months).</a:t>
            </a:r>
            <a:r>
              <a:rPr lang="en-US" sz="2000" dirty="0"/>
              <a:t> Advanced NLWR stakeholders should establish mechanism for operating-experience (OE) sharing. </a:t>
            </a:r>
          </a:p>
          <a:p>
            <a:pPr marL="971550" lvl="1" indent="-285750"/>
            <a:r>
              <a:rPr lang="en-US" sz="2000" dirty="0"/>
              <a:t>Prioritizing data mining of records and access agreements, adopting a standardized metadata template to improve traceability and usability, and identifying high-value data suitable for targeted testing to improve reliability inputs. </a:t>
            </a:r>
          </a:p>
          <a:p>
            <a:pPr marL="285750" indent="-285750">
              <a:buFont typeface="Arial" panose="020B0604020202020204" pitchFamily="34" charset="0"/>
              <a:buChar char="•"/>
            </a:pPr>
            <a:r>
              <a:rPr lang="en-US" sz="2000" i="1" dirty="0"/>
              <a:t>Mid-term actions (1–2 years). Efforts should transition from initial guidance to durable processes for consistent high-quality reliability reporting. </a:t>
            </a:r>
            <a:r>
              <a:rPr lang="en-US" sz="2000" dirty="0"/>
              <a:t>This includes defining approaches for handling proprietary and sensitive information, piloting simulation-augmented parameter estimation to strengthen sparse-data inferences </a:t>
            </a:r>
          </a:p>
          <a:p>
            <a:pPr marL="285750" indent="-285750">
              <a:buFont typeface="Arial" panose="020B0604020202020204" pitchFamily="34" charset="0"/>
              <a:buChar char="•"/>
            </a:pPr>
            <a:r>
              <a:rPr lang="en-US" sz="2000" i="1" dirty="0"/>
              <a:t>Long-term actions (2+ years).</a:t>
            </a:r>
            <a:r>
              <a:rPr lang="en-US" sz="2000" dirty="0"/>
              <a:t> Priorities should include completing and verifying previously incomplete data records; evaluating and, </a:t>
            </a:r>
            <a:r>
              <a:rPr lang="en-US" sz="2000" b="1" dirty="0"/>
              <a:t>building a curated database tailored to advanced reactors</a:t>
            </a:r>
            <a:r>
              <a:rPr lang="en-US" sz="2000" dirty="0"/>
              <a:t>; and establishing ongoing international data-sharing mechanisms.</a:t>
            </a:r>
          </a:p>
          <a:p>
            <a:pPr marL="971550" lvl="1" indent="-285750"/>
            <a:r>
              <a:rPr lang="en-US" sz="2000" dirty="0"/>
              <a:t>Digital-twin frameworks should be matured using validated datasets to enable higher-confidence inference and forecasting.</a:t>
            </a:r>
            <a:endParaRPr lang="en-GB" sz="2000" dirty="0"/>
          </a:p>
          <a:p>
            <a:endParaRPr lang="en-US" dirty="0"/>
          </a:p>
        </p:txBody>
      </p:sp>
    </p:spTree>
    <p:extLst>
      <p:ext uri="{BB962C8B-B14F-4D97-AF65-F5344CB8AC3E}">
        <p14:creationId xmlns:p14="http://schemas.microsoft.com/office/powerpoint/2010/main" val="228107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585</TotalTime>
  <Words>1389</Words>
  <Application>Microsoft Macintosh PowerPoint</Application>
  <PresentationFormat>Widescreen</PresentationFormat>
  <Paragraphs>78</Paragraphs>
  <Slides>11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Aptos</vt:lpstr>
      <vt:lpstr>Aptos Display</vt:lpstr>
      <vt:lpstr>Aptos Light</vt:lpstr>
      <vt:lpstr>Arial</vt:lpstr>
      <vt:lpstr>Century Gothic</vt:lpstr>
      <vt:lpstr>Courier New</vt:lpstr>
      <vt:lpstr>Roboto</vt:lpstr>
      <vt:lpstr>Roboto Light</vt:lpstr>
      <vt:lpstr>Wingdings</vt:lpstr>
      <vt:lpstr>Office Theme</vt:lpstr>
      <vt:lpstr>A Timely Imperative for Advanced Reactor Designs: Reliability Data Need</vt:lpstr>
      <vt:lpstr>Licensing and Oversight of Advanced Reactors </vt:lpstr>
      <vt:lpstr>Input Data Required for the LBE Evaluations</vt:lpstr>
      <vt:lpstr>Reliability Data is a Critical Input </vt:lpstr>
      <vt:lpstr>Data Availability and Fit</vt:lpstr>
      <vt:lpstr>PRA Input Coverage by Reactor Design </vt:lpstr>
      <vt:lpstr>Data Augmentation Using Advanced Methods</vt:lpstr>
      <vt:lpstr>Conclusions</vt:lpstr>
      <vt:lpstr>Future Work</vt:lpstr>
      <vt:lpstr>Acknowledgements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Vaddi, Pavan Kumar</dc:creator>
  <cp:keywords/>
  <dc:description/>
  <cp:lastModifiedBy>Guler Yigitoglu, Askin</cp:lastModifiedBy>
  <cp:revision>59</cp:revision>
  <dcterms:created xsi:type="dcterms:W3CDTF">2026-07-10T17:24:36Z</dcterms:created>
  <dcterms:modified xsi:type="dcterms:W3CDTF">2026-07-20T16:46:15Z</dcterms:modified>
  <cp:category/>
</cp:coreProperties>
</file>