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2" r:id="rId4"/>
  </p:sldMasterIdLst>
  <p:notesMasterIdLst>
    <p:notesMasterId r:id="rId23"/>
  </p:notesMasterIdLst>
  <p:sldIdLst>
    <p:sldId id="256" r:id="rId5"/>
    <p:sldId id="2147479680" r:id="rId6"/>
    <p:sldId id="2147479681" r:id="rId7"/>
    <p:sldId id="2147479664" r:id="rId8"/>
    <p:sldId id="2147479666" r:id="rId9"/>
    <p:sldId id="2147479668" r:id="rId10"/>
    <p:sldId id="2147479669" r:id="rId11"/>
    <p:sldId id="2147479667" r:id="rId12"/>
    <p:sldId id="2147479670" r:id="rId13"/>
    <p:sldId id="2147479671" r:id="rId14"/>
    <p:sldId id="2147479672" r:id="rId15"/>
    <p:sldId id="2147479674" r:id="rId16"/>
    <p:sldId id="2147479675" r:id="rId17"/>
    <p:sldId id="2147479676" r:id="rId18"/>
    <p:sldId id="2147479678" r:id="rId19"/>
    <p:sldId id="2147479677" r:id="rId20"/>
    <p:sldId id="2147479679" r:id="rId21"/>
    <p:sldId id="25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9245270-2B84-40C3-9609-77E8E26618D4}">
          <p14:sldIdLst>
            <p14:sldId id="256"/>
            <p14:sldId id="2147479680"/>
            <p14:sldId id="2147479681"/>
            <p14:sldId id="2147479664"/>
            <p14:sldId id="2147479666"/>
            <p14:sldId id="2147479668"/>
            <p14:sldId id="2147479669"/>
            <p14:sldId id="2147479667"/>
            <p14:sldId id="2147479670"/>
            <p14:sldId id="2147479671"/>
            <p14:sldId id="2147479672"/>
            <p14:sldId id="2147479674"/>
            <p14:sldId id="2147479675"/>
            <p14:sldId id="2147479676"/>
            <p14:sldId id="2147479678"/>
            <p14:sldId id="2147479677"/>
            <p14:sldId id="2147479679"/>
            <p14:sldId id="258"/>
          </p14:sldIdLst>
        </p14:section>
        <p14:section name="Back-up slides" id="{40324137-0000-48DD-A88F-75CC4A77C92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C15330-9CB8-5EEB-AC15-1BE13AF010CB}" name="Wen-Chi Cheng" initials="WC" userId="S::WenChi.Cheng@inl.gov::38114d4a-9139-4cf6-bd99-5080a9d46302" providerId="AD"/>
  <p188:author id="{8F397068-AEC4-F648-E7EB-3F5906EA1A85}" name="Robby Christian" initials="RC" userId="S::Robby.Christian@inl.gov::98f28504-5b99-4d0a-bcc3-09be5f840e8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19E"/>
    <a:srgbClr val="2DA9E1"/>
    <a:srgbClr val="1C3665"/>
    <a:srgbClr val="8EC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E8111-D394-4336-96AA-A57EBB542F68}" v="1" dt="2026-07-18T05:09:43.748"/>
    <p1510:client id="{314C8C5D-ECB9-4888-80D1-BEE56D791198}" v="3" dt="2026-07-18T23:54:12.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661" autoAdjust="0"/>
    <p:restoredTop sz="94660"/>
  </p:normalViewPr>
  <p:slideViewPr>
    <p:cSldViewPr snapToGrid="0">
      <p:cViewPr varScale="1">
        <p:scale>
          <a:sx n="64" d="100"/>
          <a:sy n="64" d="100"/>
        </p:scale>
        <p:origin x="44"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zlur Rahman Bin Karim" userId="434c4153-8313-4330-a50c-3a35c98a1926" providerId="ADAL" clId="{6BEAD700-EAE2-4B8F-BB5B-80557BD248BD}"/>
    <pc:docChg chg="undo custSel addSld modSld modSection">
      <pc:chgData name="Fazlur Rahman Bin Karim" userId="434c4153-8313-4330-a50c-3a35c98a1926" providerId="ADAL" clId="{6BEAD700-EAE2-4B8F-BB5B-80557BD248BD}" dt="2026-07-18T05:10:12.482" v="390" actId="1076"/>
      <pc:docMkLst>
        <pc:docMk/>
      </pc:docMkLst>
      <pc:sldChg chg="addSp delSp modSp mod">
        <pc:chgData name="Fazlur Rahman Bin Karim" userId="434c4153-8313-4330-a50c-3a35c98a1926" providerId="ADAL" clId="{6BEAD700-EAE2-4B8F-BB5B-80557BD248BD}" dt="2026-07-18T05:10:12.482" v="390" actId="1076"/>
        <pc:sldMkLst>
          <pc:docMk/>
          <pc:sldMk cId="1381430694" sldId="2147479675"/>
        </pc:sldMkLst>
        <pc:spChg chg="mod">
          <ac:chgData name="Fazlur Rahman Bin Karim" userId="434c4153-8313-4330-a50c-3a35c98a1926" providerId="ADAL" clId="{6BEAD700-EAE2-4B8F-BB5B-80557BD248BD}" dt="2026-07-18T05:09:43.748" v="383" actId="20577"/>
          <ac:spMkLst>
            <pc:docMk/>
            <pc:sldMk cId="1381430694" sldId="2147479675"/>
            <ac:spMk id="6" creationId="{53B7B8AF-2E57-DFBC-D962-839A181B0BE5}"/>
          </ac:spMkLst>
        </pc:spChg>
        <pc:spChg chg="add mod">
          <ac:chgData name="Fazlur Rahman Bin Karim" userId="434c4153-8313-4330-a50c-3a35c98a1926" providerId="ADAL" clId="{6BEAD700-EAE2-4B8F-BB5B-80557BD248BD}" dt="2026-07-18T05:09:39.844" v="382" actId="1076"/>
          <ac:spMkLst>
            <pc:docMk/>
            <pc:sldMk cId="1381430694" sldId="2147479675"/>
            <ac:spMk id="7" creationId="{F1226DC3-5D84-DB14-828F-3596C76A1DB3}"/>
          </ac:spMkLst>
        </pc:spChg>
        <pc:spChg chg="del">
          <ac:chgData name="Fazlur Rahman Bin Karim" userId="434c4153-8313-4330-a50c-3a35c98a1926" providerId="ADAL" clId="{6BEAD700-EAE2-4B8F-BB5B-80557BD248BD}" dt="2026-07-18T05:09:33.892" v="380" actId="478"/>
          <ac:spMkLst>
            <pc:docMk/>
            <pc:sldMk cId="1381430694" sldId="2147479675"/>
            <ac:spMk id="12" creationId="{66C270F1-B5BC-5878-89AD-D3785E8FF461}"/>
          </ac:spMkLst>
        </pc:spChg>
        <pc:spChg chg="add mod">
          <ac:chgData name="Fazlur Rahman Bin Karim" userId="434c4153-8313-4330-a50c-3a35c98a1926" providerId="ADAL" clId="{6BEAD700-EAE2-4B8F-BB5B-80557BD248BD}" dt="2026-07-18T05:10:12.482" v="390" actId="1076"/>
          <ac:spMkLst>
            <pc:docMk/>
            <pc:sldMk cId="1381430694" sldId="2147479675"/>
            <ac:spMk id="15" creationId="{E4C33A72-1E30-E8BB-BE29-A4ADFAE5F8B4}"/>
          </ac:spMkLst>
        </pc:spChg>
        <pc:spChg chg="del">
          <ac:chgData name="Fazlur Rahman Bin Karim" userId="434c4153-8313-4330-a50c-3a35c98a1926" providerId="ADAL" clId="{6BEAD700-EAE2-4B8F-BB5B-80557BD248BD}" dt="2026-07-18T05:09:25.976" v="378" actId="478"/>
          <ac:spMkLst>
            <pc:docMk/>
            <pc:sldMk cId="1381430694" sldId="2147479675"/>
            <ac:spMk id="16" creationId="{04A1B407-0009-54E9-9251-A7AA3FBBD733}"/>
          </ac:spMkLst>
        </pc:spChg>
        <pc:spChg chg="del">
          <ac:chgData name="Fazlur Rahman Bin Karim" userId="434c4153-8313-4330-a50c-3a35c98a1926" providerId="ADAL" clId="{6BEAD700-EAE2-4B8F-BB5B-80557BD248BD}" dt="2026-07-18T05:09:24.114" v="377" actId="478"/>
          <ac:spMkLst>
            <pc:docMk/>
            <pc:sldMk cId="1381430694" sldId="2147479675"/>
            <ac:spMk id="17" creationId="{7B7F741D-DA26-9444-B340-C66BC0F81C4B}"/>
          </ac:spMkLst>
        </pc:spChg>
        <pc:spChg chg="del">
          <ac:chgData name="Fazlur Rahman Bin Karim" userId="434c4153-8313-4330-a50c-3a35c98a1926" providerId="ADAL" clId="{6BEAD700-EAE2-4B8F-BB5B-80557BD248BD}" dt="2026-07-18T05:09:27.550" v="379" actId="478"/>
          <ac:spMkLst>
            <pc:docMk/>
            <pc:sldMk cId="1381430694" sldId="2147479675"/>
            <ac:spMk id="18" creationId="{9853C0BD-B5DC-8632-4847-9FB42BF7DD0E}"/>
          </ac:spMkLst>
        </pc:spChg>
        <pc:spChg chg="mod">
          <ac:chgData name="Fazlur Rahman Bin Karim" userId="434c4153-8313-4330-a50c-3a35c98a1926" providerId="ADAL" clId="{6BEAD700-EAE2-4B8F-BB5B-80557BD248BD}" dt="2026-07-18T05:09:47.273" v="384" actId="1076"/>
          <ac:spMkLst>
            <pc:docMk/>
            <pc:sldMk cId="1381430694" sldId="2147479675"/>
            <ac:spMk id="20" creationId="{C2ADA6E3-DDD7-C9CE-6DED-6410C2DDACE2}"/>
          </ac:spMkLst>
        </pc:spChg>
        <pc:picChg chg="add del">
          <ac:chgData name="Fazlur Rahman Bin Karim" userId="434c4153-8313-4330-a50c-3a35c98a1926" providerId="ADAL" clId="{6BEAD700-EAE2-4B8F-BB5B-80557BD248BD}" dt="2026-07-18T05:08:58.270" v="376" actId="22"/>
          <ac:picMkLst>
            <pc:docMk/>
            <pc:sldMk cId="1381430694" sldId="2147479675"/>
            <ac:picMk id="4" creationId="{654E21EF-F0B4-D332-B340-EB4CA3B140C2}"/>
          </ac:picMkLst>
        </pc:picChg>
        <pc:picChg chg="add mod">
          <ac:chgData name="Fazlur Rahman Bin Karim" userId="434c4153-8313-4330-a50c-3a35c98a1926" providerId="ADAL" clId="{6BEAD700-EAE2-4B8F-BB5B-80557BD248BD}" dt="2026-07-18T05:09:54.239" v="386" actId="1076"/>
          <ac:picMkLst>
            <pc:docMk/>
            <pc:sldMk cId="1381430694" sldId="2147479675"/>
            <ac:picMk id="9" creationId="{CEE28750-257F-C0B3-C953-889729821C2C}"/>
          </ac:picMkLst>
        </pc:picChg>
        <pc:picChg chg="del">
          <ac:chgData name="Fazlur Rahman Bin Karim" userId="434c4153-8313-4330-a50c-3a35c98a1926" providerId="ADAL" clId="{6BEAD700-EAE2-4B8F-BB5B-80557BD248BD}" dt="2026-07-18T05:08:48.412" v="374" actId="478"/>
          <ac:picMkLst>
            <pc:docMk/>
            <pc:sldMk cId="1381430694" sldId="2147479675"/>
            <ac:picMk id="14" creationId="{033776EB-28AE-50D7-69E3-7C812E1738B0}"/>
          </ac:picMkLst>
        </pc:picChg>
      </pc:sldChg>
      <pc:sldChg chg="addSp delSp modSp mod">
        <pc:chgData name="Fazlur Rahman Bin Karim" userId="434c4153-8313-4330-a50c-3a35c98a1926" providerId="ADAL" clId="{6BEAD700-EAE2-4B8F-BB5B-80557BD248BD}" dt="2026-07-17T04:18:26.674" v="156" actId="207"/>
        <pc:sldMkLst>
          <pc:docMk/>
          <pc:sldMk cId="174228064" sldId="2147479676"/>
        </pc:sldMkLst>
        <pc:spChg chg="add mod">
          <ac:chgData name="Fazlur Rahman Bin Karim" userId="434c4153-8313-4330-a50c-3a35c98a1926" providerId="ADAL" clId="{6BEAD700-EAE2-4B8F-BB5B-80557BD248BD}" dt="2026-07-17T03:56:48.561" v="70" actId="1076"/>
          <ac:spMkLst>
            <pc:docMk/>
            <pc:sldMk cId="174228064" sldId="2147479676"/>
            <ac:spMk id="8" creationId="{9A5B76FD-0921-84C1-242D-628C2E76AA71}"/>
          </ac:spMkLst>
        </pc:spChg>
        <pc:spChg chg="add mod">
          <ac:chgData name="Fazlur Rahman Bin Karim" userId="434c4153-8313-4330-a50c-3a35c98a1926" providerId="ADAL" clId="{6BEAD700-EAE2-4B8F-BB5B-80557BD248BD}" dt="2026-07-17T04:18:26.674" v="156" actId="207"/>
          <ac:spMkLst>
            <pc:docMk/>
            <pc:sldMk cId="174228064" sldId="2147479676"/>
            <ac:spMk id="9" creationId="{F41260F9-E9F7-8B50-D324-40D64582708C}"/>
          </ac:spMkLst>
        </pc:spChg>
        <pc:spChg chg="add del mod">
          <ac:chgData name="Fazlur Rahman Bin Karim" userId="434c4153-8313-4330-a50c-3a35c98a1926" providerId="ADAL" clId="{6BEAD700-EAE2-4B8F-BB5B-80557BD248BD}" dt="2026-07-17T03:56:36.593" v="69" actId="478"/>
          <ac:spMkLst>
            <pc:docMk/>
            <pc:sldMk cId="174228064" sldId="2147479676"/>
            <ac:spMk id="11" creationId="{B5FAD774-4E80-4746-895A-DADA88CEAFB1}"/>
          </ac:spMkLst>
        </pc:spChg>
        <pc:graphicFrameChg chg="mod modGraphic">
          <ac:chgData name="Fazlur Rahman Bin Karim" userId="434c4153-8313-4330-a50c-3a35c98a1926" providerId="ADAL" clId="{6BEAD700-EAE2-4B8F-BB5B-80557BD248BD}" dt="2026-07-17T03:53:18.287" v="50" actId="1076"/>
          <ac:graphicFrameMkLst>
            <pc:docMk/>
            <pc:sldMk cId="174228064" sldId="2147479676"/>
            <ac:graphicFrameMk id="6" creationId="{BA836CAD-AC4F-2EF9-7A4B-FC045F47C8CB}"/>
          </ac:graphicFrameMkLst>
        </pc:graphicFrameChg>
      </pc:sldChg>
      <pc:sldChg chg="addSp delSp modSp new mod">
        <pc:chgData name="Fazlur Rahman Bin Karim" userId="434c4153-8313-4330-a50c-3a35c98a1926" providerId="ADAL" clId="{6BEAD700-EAE2-4B8F-BB5B-80557BD248BD}" dt="2026-07-17T05:10:37.482" v="373" actId="1076"/>
        <pc:sldMkLst>
          <pc:docMk/>
          <pc:sldMk cId="646572912" sldId="2147479677"/>
        </pc:sldMkLst>
        <pc:spChg chg="del">
          <ac:chgData name="Fazlur Rahman Bin Karim" userId="434c4153-8313-4330-a50c-3a35c98a1926" providerId="ADAL" clId="{6BEAD700-EAE2-4B8F-BB5B-80557BD248BD}" dt="2026-07-17T03:59:02.049" v="93" actId="478"/>
          <ac:spMkLst>
            <pc:docMk/>
            <pc:sldMk cId="646572912" sldId="2147479677"/>
            <ac:spMk id="2" creationId="{4BD21996-C873-AD2E-7AB8-C91162921FE0}"/>
          </ac:spMkLst>
        </pc:spChg>
        <pc:spChg chg="del">
          <ac:chgData name="Fazlur Rahman Bin Karim" userId="434c4153-8313-4330-a50c-3a35c98a1926" providerId="ADAL" clId="{6BEAD700-EAE2-4B8F-BB5B-80557BD248BD}" dt="2026-07-17T03:58:43.910" v="86" actId="478"/>
          <ac:spMkLst>
            <pc:docMk/>
            <pc:sldMk cId="646572912" sldId="2147479677"/>
            <ac:spMk id="3" creationId="{85C86E26-05A1-E5B9-68C0-4294790141E2}"/>
          </ac:spMkLst>
        </pc:spChg>
        <pc:spChg chg="add mod">
          <ac:chgData name="Fazlur Rahman Bin Karim" userId="434c4153-8313-4330-a50c-3a35c98a1926" providerId="ADAL" clId="{6BEAD700-EAE2-4B8F-BB5B-80557BD248BD}" dt="2026-07-17T04:18:14.386" v="155" actId="20577"/>
          <ac:spMkLst>
            <pc:docMk/>
            <pc:sldMk cId="646572912" sldId="2147479677"/>
            <ac:spMk id="6" creationId="{1D35EDDA-667A-7195-09E9-50F5520ABBBC}"/>
          </ac:spMkLst>
        </pc:spChg>
        <pc:spChg chg="add mod">
          <ac:chgData name="Fazlur Rahman Bin Karim" userId="434c4153-8313-4330-a50c-3a35c98a1926" providerId="ADAL" clId="{6BEAD700-EAE2-4B8F-BB5B-80557BD248BD}" dt="2026-07-17T05:10:34.417" v="372" actId="14100"/>
          <ac:spMkLst>
            <pc:docMk/>
            <pc:sldMk cId="646572912" sldId="2147479677"/>
            <ac:spMk id="8" creationId="{4AFB05FF-6557-8FEC-2839-94396CBF0DD9}"/>
          </ac:spMkLst>
        </pc:spChg>
        <pc:spChg chg="add mod">
          <ac:chgData name="Fazlur Rahman Bin Karim" userId="434c4153-8313-4330-a50c-3a35c98a1926" providerId="ADAL" clId="{6BEAD700-EAE2-4B8F-BB5B-80557BD248BD}" dt="2026-07-17T04:23:41.326" v="174" actId="1076"/>
          <ac:spMkLst>
            <pc:docMk/>
            <pc:sldMk cId="646572912" sldId="2147479677"/>
            <ac:spMk id="10" creationId="{81EBAE85-3960-94C2-5870-814ECA213853}"/>
          </ac:spMkLst>
        </pc:spChg>
        <pc:spChg chg="add mod">
          <ac:chgData name="Fazlur Rahman Bin Karim" userId="434c4153-8313-4330-a50c-3a35c98a1926" providerId="ADAL" clId="{6BEAD700-EAE2-4B8F-BB5B-80557BD248BD}" dt="2026-07-17T04:23:41.326" v="174" actId="1076"/>
          <ac:spMkLst>
            <pc:docMk/>
            <pc:sldMk cId="646572912" sldId="2147479677"/>
            <ac:spMk id="12" creationId="{8F1D3CF7-794C-D12C-03FF-669C47AC98F7}"/>
          </ac:spMkLst>
        </pc:spChg>
        <pc:spChg chg="mod">
          <ac:chgData name="Fazlur Rahman Bin Karim" userId="434c4153-8313-4330-a50c-3a35c98a1926" providerId="ADAL" clId="{6BEAD700-EAE2-4B8F-BB5B-80557BD248BD}" dt="2026-07-17T04:29:39.510" v="229" actId="255"/>
          <ac:spMkLst>
            <pc:docMk/>
            <pc:sldMk cId="646572912" sldId="2147479677"/>
            <ac:spMk id="14" creationId="{E27CB97E-78D3-64E9-2C0D-33529B5EE388}"/>
          </ac:spMkLst>
        </pc:spChg>
        <pc:spChg chg="add mod">
          <ac:chgData name="Fazlur Rahman Bin Karim" userId="434c4153-8313-4330-a50c-3a35c98a1926" providerId="ADAL" clId="{6BEAD700-EAE2-4B8F-BB5B-80557BD248BD}" dt="2026-07-17T04:28:55.131" v="222" actId="255"/>
          <ac:spMkLst>
            <pc:docMk/>
            <pc:sldMk cId="646572912" sldId="2147479677"/>
            <ac:spMk id="16" creationId="{6FD95F9F-EDF4-A3ED-763F-F04EFDDF86B2}"/>
          </ac:spMkLst>
        </pc:spChg>
        <pc:spChg chg="add mod">
          <ac:chgData name="Fazlur Rahman Bin Karim" userId="434c4153-8313-4330-a50c-3a35c98a1926" providerId="ADAL" clId="{6BEAD700-EAE2-4B8F-BB5B-80557BD248BD}" dt="2026-07-17T04:23:41.326" v="174" actId="1076"/>
          <ac:spMkLst>
            <pc:docMk/>
            <pc:sldMk cId="646572912" sldId="2147479677"/>
            <ac:spMk id="18" creationId="{2A3AF9A3-100E-731E-326F-4930FC412D70}"/>
          </ac:spMkLst>
        </pc:spChg>
        <pc:spChg chg="add mod">
          <ac:chgData name="Fazlur Rahman Bin Karim" userId="434c4153-8313-4330-a50c-3a35c98a1926" providerId="ADAL" clId="{6BEAD700-EAE2-4B8F-BB5B-80557BD248BD}" dt="2026-07-17T04:23:41.326" v="174" actId="1076"/>
          <ac:spMkLst>
            <pc:docMk/>
            <pc:sldMk cId="646572912" sldId="2147479677"/>
            <ac:spMk id="20" creationId="{E7C4F192-DEB7-31BC-8C8B-D207E157E779}"/>
          </ac:spMkLst>
        </pc:spChg>
        <pc:spChg chg="add mod">
          <ac:chgData name="Fazlur Rahman Bin Karim" userId="434c4153-8313-4330-a50c-3a35c98a1926" providerId="ADAL" clId="{6BEAD700-EAE2-4B8F-BB5B-80557BD248BD}" dt="2026-07-17T04:29:43.766" v="230" actId="255"/>
          <ac:spMkLst>
            <pc:docMk/>
            <pc:sldMk cId="646572912" sldId="2147479677"/>
            <ac:spMk id="22" creationId="{9502D593-7952-EEA8-5062-CA2D9585C7F0}"/>
          </ac:spMkLst>
        </pc:spChg>
        <pc:spChg chg="add mod">
          <ac:chgData name="Fazlur Rahman Bin Karim" userId="434c4153-8313-4330-a50c-3a35c98a1926" providerId="ADAL" clId="{6BEAD700-EAE2-4B8F-BB5B-80557BD248BD}" dt="2026-07-17T04:29:07.619" v="225" actId="207"/>
          <ac:spMkLst>
            <pc:docMk/>
            <pc:sldMk cId="646572912" sldId="2147479677"/>
            <ac:spMk id="24" creationId="{1E70B7DB-7471-2C21-654E-636F74CF6A88}"/>
          </ac:spMkLst>
        </pc:spChg>
        <pc:spChg chg="add mod">
          <ac:chgData name="Fazlur Rahman Bin Karim" userId="434c4153-8313-4330-a50c-3a35c98a1926" providerId="ADAL" clId="{6BEAD700-EAE2-4B8F-BB5B-80557BD248BD}" dt="2026-07-17T04:23:41.326" v="174" actId="1076"/>
          <ac:spMkLst>
            <pc:docMk/>
            <pc:sldMk cId="646572912" sldId="2147479677"/>
            <ac:spMk id="26" creationId="{4B379CC5-D0C0-44BA-7D50-474B3CE7DF87}"/>
          </ac:spMkLst>
        </pc:spChg>
        <pc:spChg chg="add mod">
          <ac:chgData name="Fazlur Rahman Bin Karim" userId="434c4153-8313-4330-a50c-3a35c98a1926" providerId="ADAL" clId="{6BEAD700-EAE2-4B8F-BB5B-80557BD248BD}" dt="2026-07-17T04:23:41.326" v="174" actId="1076"/>
          <ac:spMkLst>
            <pc:docMk/>
            <pc:sldMk cId="646572912" sldId="2147479677"/>
            <ac:spMk id="28" creationId="{CB393563-008F-A646-173D-492E9206B59E}"/>
          </ac:spMkLst>
        </pc:spChg>
        <pc:spChg chg="add mod">
          <ac:chgData name="Fazlur Rahman Bin Karim" userId="434c4153-8313-4330-a50c-3a35c98a1926" providerId="ADAL" clId="{6BEAD700-EAE2-4B8F-BB5B-80557BD248BD}" dt="2026-07-17T04:29:47.982" v="231" actId="255"/>
          <ac:spMkLst>
            <pc:docMk/>
            <pc:sldMk cId="646572912" sldId="2147479677"/>
            <ac:spMk id="30" creationId="{CAFFB812-5ACE-E93D-1E8D-825B9119DCBE}"/>
          </ac:spMkLst>
        </pc:spChg>
        <pc:spChg chg="mod">
          <ac:chgData name="Fazlur Rahman Bin Karim" userId="434c4153-8313-4330-a50c-3a35c98a1926" providerId="ADAL" clId="{6BEAD700-EAE2-4B8F-BB5B-80557BD248BD}" dt="2026-07-17T04:29:19.185" v="228" actId="255"/>
          <ac:spMkLst>
            <pc:docMk/>
            <pc:sldMk cId="646572912" sldId="2147479677"/>
            <ac:spMk id="32" creationId="{BDD390A5-8C7C-192E-3BE1-7427FDBA3269}"/>
          </ac:spMkLst>
        </pc:spChg>
        <pc:spChg chg="add mod">
          <ac:chgData name="Fazlur Rahman Bin Karim" userId="434c4153-8313-4330-a50c-3a35c98a1926" providerId="ADAL" clId="{6BEAD700-EAE2-4B8F-BB5B-80557BD248BD}" dt="2026-07-17T05:10:37.482" v="373" actId="1076"/>
          <ac:spMkLst>
            <pc:docMk/>
            <pc:sldMk cId="646572912" sldId="2147479677"/>
            <ac:spMk id="34" creationId="{719016A0-9014-7CB7-8E73-553FE36408EE}"/>
          </ac:spMkLst>
        </pc:spChg>
        <pc:picChg chg="add mod">
          <ac:chgData name="Fazlur Rahman Bin Karim" userId="434c4153-8313-4330-a50c-3a35c98a1926" providerId="ADAL" clId="{6BEAD700-EAE2-4B8F-BB5B-80557BD248BD}" dt="2026-07-17T04:23:33.005" v="173" actId="1076"/>
          <ac:picMkLst>
            <pc:docMk/>
            <pc:sldMk cId="646572912" sldId="2147479677"/>
            <ac:picMk id="5" creationId="{4FF4379A-3F64-5C14-44C3-F5757A39A2EB}"/>
          </ac:picMkLst>
        </pc:picChg>
      </pc:sldChg>
      <pc:sldChg chg="addSp delSp modSp new mod">
        <pc:chgData name="Fazlur Rahman Bin Karim" userId="434c4153-8313-4330-a50c-3a35c98a1926" providerId="ADAL" clId="{6BEAD700-EAE2-4B8F-BB5B-80557BD248BD}" dt="2026-07-17T04:34:17.706" v="296" actId="27918"/>
        <pc:sldMkLst>
          <pc:docMk/>
          <pc:sldMk cId="3588685617" sldId="2147479678"/>
        </pc:sldMkLst>
        <pc:spChg chg="del">
          <ac:chgData name="Fazlur Rahman Bin Karim" userId="434c4153-8313-4330-a50c-3a35c98a1926" providerId="ADAL" clId="{6BEAD700-EAE2-4B8F-BB5B-80557BD248BD}" dt="2026-07-17T04:31:28.562" v="233" actId="478"/>
          <ac:spMkLst>
            <pc:docMk/>
            <pc:sldMk cId="3588685617" sldId="2147479678"/>
            <ac:spMk id="2" creationId="{822A321B-4C89-6955-17E9-1EF93E9A5299}"/>
          </ac:spMkLst>
        </pc:spChg>
        <pc:spChg chg="del">
          <ac:chgData name="Fazlur Rahman Bin Karim" userId="434c4153-8313-4330-a50c-3a35c98a1926" providerId="ADAL" clId="{6BEAD700-EAE2-4B8F-BB5B-80557BD248BD}" dt="2026-07-17T04:31:51.035" v="271" actId="478"/>
          <ac:spMkLst>
            <pc:docMk/>
            <pc:sldMk cId="3588685617" sldId="2147479678"/>
            <ac:spMk id="3" creationId="{9CECA730-CD45-C8CA-D966-554F56FEE545}"/>
          </ac:spMkLst>
        </pc:spChg>
        <pc:spChg chg="add mod">
          <ac:chgData name="Fazlur Rahman Bin Karim" userId="434c4153-8313-4330-a50c-3a35c98a1926" providerId="ADAL" clId="{6BEAD700-EAE2-4B8F-BB5B-80557BD248BD}" dt="2026-07-17T04:31:46.818" v="270" actId="20577"/>
          <ac:spMkLst>
            <pc:docMk/>
            <pc:sldMk cId="3588685617" sldId="2147479678"/>
            <ac:spMk id="4" creationId="{5EE0B0AD-22F4-A3C3-07EB-1BF9EE2292A5}"/>
          </ac:spMkLst>
        </pc:spChg>
        <pc:spChg chg="add del">
          <ac:chgData name="Fazlur Rahman Bin Karim" userId="434c4153-8313-4330-a50c-3a35c98a1926" providerId="ADAL" clId="{6BEAD700-EAE2-4B8F-BB5B-80557BD248BD}" dt="2026-07-17T04:31:58.215" v="273" actId="22"/>
          <ac:spMkLst>
            <pc:docMk/>
            <pc:sldMk cId="3588685617" sldId="2147479678"/>
            <ac:spMk id="6" creationId="{E2765883-38B1-2337-B19A-A318566401BF}"/>
          </ac:spMkLst>
        </pc:spChg>
        <pc:spChg chg="add">
          <ac:chgData name="Fazlur Rahman Bin Karim" userId="434c4153-8313-4330-a50c-3a35c98a1926" providerId="ADAL" clId="{6BEAD700-EAE2-4B8F-BB5B-80557BD248BD}" dt="2026-07-17T04:32:06.054" v="274" actId="22"/>
          <ac:spMkLst>
            <pc:docMk/>
            <pc:sldMk cId="3588685617" sldId="2147479678"/>
            <ac:spMk id="8" creationId="{A68BF412-3D78-126B-70E0-A28F3BFF3A78}"/>
          </ac:spMkLst>
        </pc:spChg>
        <pc:spChg chg="add">
          <ac:chgData name="Fazlur Rahman Bin Karim" userId="434c4153-8313-4330-a50c-3a35c98a1926" providerId="ADAL" clId="{6BEAD700-EAE2-4B8F-BB5B-80557BD248BD}" dt="2026-07-17T04:32:06.054" v="274" actId="22"/>
          <ac:spMkLst>
            <pc:docMk/>
            <pc:sldMk cId="3588685617" sldId="2147479678"/>
            <ac:spMk id="10" creationId="{3F876306-95F2-4920-296F-65743593FCBA}"/>
          </ac:spMkLst>
        </pc:spChg>
        <pc:spChg chg="add">
          <ac:chgData name="Fazlur Rahman Bin Karim" userId="434c4153-8313-4330-a50c-3a35c98a1926" providerId="ADAL" clId="{6BEAD700-EAE2-4B8F-BB5B-80557BD248BD}" dt="2026-07-17T04:32:06.054" v="274" actId="22"/>
          <ac:spMkLst>
            <pc:docMk/>
            <pc:sldMk cId="3588685617" sldId="2147479678"/>
            <ac:spMk id="12" creationId="{C691C666-5AF5-2DAD-3008-400DE26E3A20}"/>
          </ac:spMkLst>
        </pc:spChg>
        <pc:spChg chg="add">
          <ac:chgData name="Fazlur Rahman Bin Karim" userId="434c4153-8313-4330-a50c-3a35c98a1926" providerId="ADAL" clId="{6BEAD700-EAE2-4B8F-BB5B-80557BD248BD}" dt="2026-07-17T04:32:06.054" v="274" actId="22"/>
          <ac:spMkLst>
            <pc:docMk/>
            <pc:sldMk cId="3588685617" sldId="2147479678"/>
            <ac:spMk id="14" creationId="{12214D4C-D90F-D2B9-E412-F277A6E7DC12}"/>
          </ac:spMkLst>
        </pc:spChg>
        <pc:spChg chg="add mod">
          <ac:chgData name="Fazlur Rahman Bin Karim" userId="434c4153-8313-4330-a50c-3a35c98a1926" providerId="ADAL" clId="{6BEAD700-EAE2-4B8F-BB5B-80557BD248BD}" dt="2026-07-17T04:32:25.105" v="277" actId="255"/>
          <ac:spMkLst>
            <pc:docMk/>
            <pc:sldMk cId="3588685617" sldId="2147479678"/>
            <ac:spMk id="16" creationId="{0AA82A5C-DB15-46C2-C0C9-C26322740FF2}"/>
          </ac:spMkLst>
        </pc:spChg>
        <pc:spChg chg="add mod">
          <ac:chgData name="Fazlur Rahman Bin Karim" userId="434c4153-8313-4330-a50c-3a35c98a1926" providerId="ADAL" clId="{6BEAD700-EAE2-4B8F-BB5B-80557BD248BD}" dt="2026-07-17T04:33:01.276" v="282" actId="14100"/>
          <ac:spMkLst>
            <pc:docMk/>
            <pc:sldMk cId="3588685617" sldId="2147479678"/>
            <ac:spMk id="18" creationId="{701B46E4-6688-D56E-CF1F-8731EA0E541C}"/>
          </ac:spMkLst>
        </pc:spChg>
        <pc:spChg chg="add">
          <ac:chgData name="Fazlur Rahman Bin Karim" userId="434c4153-8313-4330-a50c-3a35c98a1926" providerId="ADAL" clId="{6BEAD700-EAE2-4B8F-BB5B-80557BD248BD}" dt="2026-07-17T04:32:06.054" v="274" actId="22"/>
          <ac:spMkLst>
            <pc:docMk/>
            <pc:sldMk cId="3588685617" sldId="2147479678"/>
            <ac:spMk id="20" creationId="{C48A2F3F-8150-9CC5-F478-C1DAB167EAC4}"/>
          </ac:spMkLst>
        </pc:spChg>
        <pc:spChg chg="add mod">
          <ac:chgData name="Fazlur Rahman Bin Karim" userId="434c4153-8313-4330-a50c-3a35c98a1926" providerId="ADAL" clId="{6BEAD700-EAE2-4B8F-BB5B-80557BD248BD}" dt="2026-07-17T04:34:05.771" v="294" actId="1076"/>
          <ac:spMkLst>
            <pc:docMk/>
            <pc:sldMk cId="3588685617" sldId="2147479678"/>
            <ac:spMk id="24" creationId="{CAED1FED-890E-A0D9-60FC-3CC5DA298D7F}"/>
          </ac:spMkLst>
        </pc:spChg>
        <pc:graphicFrameChg chg="add mod">
          <ac:chgData name="Fazlur Rahman Bin Karim" userId="434c4153-8313-4330-a50c-3a35c98a1926" providerId="ADAL" clId="{6BEAD700-EAE2-4B8F-BB5B-80557BD248BD}" dt="2026-07-17T04:34:13.988" v="295" actId="113"/>
          <ac:graphicFrameMkLst>
            <pc:docMk/>
            <pc:sldMk cId="3588685617" sldId="2147479678"/>
            <ac:graphicFrameMk id="22" creationId="{6756B7D8-9E81-A7A8-5BC1-80667F346DE8}"/>
          </ac:graphicFrameMkLst>
        </pc:graphicFrameChg>
      </pc:sldChg>
      <pc:sldChg chg="addSp delSp modSp new mod">
        <pc:chgData name="Fazlur Rahman Bin Karim" userId="434c4153-8313-4330-a50c-3a35c98a1926" providerId="ADAL" clId="{6BEAD700-EAE2-4B8F-BB5B-80557BD248BD}" dt="2026-07-17T05:10:09.276" v="369" actId="255"/>
        <pc:sldMkLst>
          <pc:docMk/>
          <pc:sldMk cId="2519789728" sldId="2147479679"/>
        </pc:sldMkLst>
        <pc:spChg chg="del">
          <ac:chgData name="Fazlur Rahman Bin Karim" userId="434c4153-8313-4330-a50c-3a35c98a1926" providerId="ADAL" clId="{6BEAD700-EAE2-4B8F-BB5B-80557BD248BD}" dt="2026-07-17T04:35:00.897" v="298" actId="478"/>
          <ac:spMkLst>
            <pc:docMk/>
            <pc:sldMk cId="2519789728" sldId="2147479679"/>
            <ac:spMk id="2" creationId="{F593C86E-D035-2863-506C-BCB65C4FC7C0}"/>
          </ac:spMkLst>
        </pc:spChg>
        <pc:spChg chg="del">
          <ac:chgData name="Fazlur Rahman Bin Karim" userId="434c4153-8313-4330-a50c-3a35c98a1926" providerId="ADAL" clId="{6BEAD700-EAE2-4B8F-BB5B-80557BD248BD}" dt="2026-07-17T05:03:51.484" v="326" actId="478"/>
          <ac:spMkLst>
            <pc:docMk/>
            <pc:sldMk cId="2519789728" sldId="2147479679"/>
            <ac:spMk id="3" creationId="{3F487FBC-6DCF-3DE7-7903-01751CE18668}"/>
          </ac:spMkLst>
        </pc:spChg>
        <pc:spChg chg="add mod">
          <ac:chgData name="Fazlur Rahman Bin Karim" userId="434c4153-8313-4330-a50c-3a35c98a1926" providerId="ADAL" clId="{6BEAD700-EAE2-4B8F-BB5B-80557BD248BD}" dt="2026-07-17T04:35:15.075" v="325" actId="20577"/>
          <ac:spMkLst>
            <pc:docMk/>
            <pc:sldMk cId="2519789728" sldId="2147479679"/>
            <ac:spMk id="4" creationId="{FA87CAE5-2A52-4471-2EAA-280B55BE1C9A}"/>
          </ac:spMkLst>
        </pc:spChg>
        <pc:spChg chg="add mod">
          <ac:chgData name="Fazlur Rahman Bin Karim" userId="434c4153-8313-4330-a50c-3a35c98a1926" providerId="ADAL" clId="{6BEAD700-EAE2-4B8F-BB5B-80557BD248BD}" dt="2026-07-17T05:06:04.874" v="338" actId="14100"/>
          <ac:spMkLst>
            <pc:docMk/>
            <pc:sldMk cId="2519789728" sldId="2147479679"/>
            <ac:spMk id="8" creationId="{2F14989D-EF4B-E229-64CE-E30E3B9DB84B}"/>
          </ac:spMkLst>
        </pc:spChg>
        <pc:spChg chg="add mod">
          <ac:chgData name="Fazlur Rahman Bin Karim" userId="434c4153-8313-4330-a50c-3a35c98a1926" providerId="ADAL" clId="{6BEAD700-EAE2-4B8F-BB5B-80557BD248BD}" dt="2026-07-17T05:06:04.874" v="338" actId="14100"/>
          <ac:spMkLst>
            <pc:docMk/>
            <pc:sldMk cId="2519789728" sldId="2147479679"/>
            <ac:spMk id="10" creationId="{9989812B-6CD7-360F-1346-4966C79754C2}"/>
          </ac:spMkLst>
        </pc:spChg>
        <pc:spChg chg="add mod">
          <ac:chgData name="Fazlur Rahman Bin Karim" userId="434c4153-8313-4330-a50c-3a35c98a1926" providerId="ADAL" clId="{6BEAD700-EAE2-4B8F-BB5B-80557BD248BD}" dt="2026-07-17T05:09:40.278" v="362" actId="255"/>
          <ac:spMkLst>
            <pc:docMk/>
            <pc:sldMk cId="2519789728" sldId="2147479679"/>
            <ac:spMk id="12" creationId="{1404F67B-7B3F-1CCB-A3C6-6A7331936835}"/>
          </ac:spMkLst>
        </pc:spChg>
        <pc:spChg chg="add mod">
          <ac:chgData name="Fazlur Rahman Bin Karim" userId="434c4153-8313-4330-a50c-3a35c98a1926" providerId="ADAL" clId="{6BEAD700-EAE2-4B8F-BB5B-80557BD248BD}" dt="2026-07-17T05:06:04.874" v="338" actId="14100"/>
          <ac:spMkLst>
            <pc:docMk/>
            <pc:sldMk cId="2519789728" sldId="2147479679"/>
            <ac:spMk id="14" creationId="{63B6C2E1-6088-5A37-33C0-3B62D332F146}"/>
          </ac:spMkLst>
        </pc:spChg>
        <pc:spChg chg="mod">
          <ac:chgData name="Fazlur Rahman Bin Karim" userId="434c4153-8313-4330-a50c-3a35c98a1926" providerId="ADAL" clId="{6BEAD700-EAE2-4B8F-BB5B-80557BD248BD}" dt="2026-07-17T05:05:13.702" v="332" actId="1076"/>
          <ac:spMkLst>
            <pc:docMk/>
            <pc:sldMk cId="2519789728" sldId="2147479679"/>
            <ac:spMk id="18" creationId="{E5C13124-43CD-46F0-9530-5A333FA4C574}"/>
          </ac:spMkLst>
        </pc:spChg>
        <pc:spChg chg="add mod">
          <ac:chgData name="Fazlur Rahman Bin Karim" userId="434c4153-8313-4330-a50c-3a35c98a1926" providerId="ADAL" clId="{6BEAD700-EAE2-4B8F-BB5B-80557BD248BD}" dt="2026-07-17T05:09:43.453" v="363" actId="255"/>
          <ac:spMkLst>
            <pc:docMk/>
            <pc:sldMk cId="2519789728" sldId="2147479679"/>
            <ac:spMk id="20" creationId="{9F2399A5-5501-FA85-EDA7-448E1B7871EE}"/>
          </ac:spMkLst>
        </pc:spChg>
        <pc:spChg chg="add mod">
          <ac:chgData name="Fazlur Rahman Bin Karim" userId="434c4153-8313-4330-a50c-3a35c98a1926" providerId="ADAL" clId="{6BEAD700-EAE2-4B8F-BB5B-80557BD248BD}" dt="2026-07-17T05:06:04.874" v="338" actId="14100"/>
          <ac:spMkLst>
            <pc:docMk/>
            <pc:sldMk cId="2519789728" sldId="2147479679"/>
            <ac:spMk id="22" creationId="{AA277B92-3F8B-26C1-ECF7-437B2A1473D8}"/>
          </ac:spMkLst>
        </pc:spChg>
        <pc:spChg chg="add mod">
          <ac:chgData name="Fazlur Rahman Bin Karim" userId="434c4153-8313-4330-a50c-3a35c98a1926" providerId="ADAL" clId="{6BEAD700-EAE2-4B8F-BB5B-80557BD248BD}" dt="2026-07-17T05:06:04.874" v="338" actId="14100"/>
          <ac:spMkLst>
            <pc:docMk/>
            <pc:sldMk cId="2519789728" sldId="2147479679"/>
            <ac:spMk id="24" creationId="{6EF3CA3C-3D73-5A6C-9120-559464EF5C55}"/>
          </ac:spMkLst>
        </pc:spChg>
        <pc:spChg chg="add mod">
          <ac:chgData name="Fazlur Rahman Bin Karim" userId="434c4153-8313-4330-a50c-3a35c98a1926" providerId="ADAL" clId="{6BEAD700-EAE2-4B8F-BB5B-80557BD248BD}" dt="2026-07-17T05:06:04.874" v="338" actId="14100"/>
          <ac:spMkLst>
            <pc:docMk/>
            <pc:sldMk cId="2519789728" sldId="2147479679"/>
            <ac:spMk id="26" creationId="{E17375B4-127D-FB46-796C-DD9B968D1212}"/>
          </ac:spMkLst>
        </pc:spChg>
        <pc:spChg chg="mod">
          <ac:chgData name="Fazlur Rahman Bin Karim" userId="434c4153-8313-4330-a50c-3a35c98a1926" providerId="ADAL" clId="{6BEAD700-EAE2-4B8F-BB5B-80557BD248BD}" dt="2026-07-17T05:09:47.413" v="364" actId="255"/>
          <ac:spMkLst>
            <pc:docMk/>
            <pc:sldMk cId="2519789728" sldId="2147479679"/>
            <ac:spMk id="28" creationId="{60531755-E9DA-38D0-E63B-B7B77BD6BDB1}"/>
          </ac:spMkLst>
        </pc:spChg>
        <pc:spChg chg="add mod">
          <ac:chgData name="Fazlur Rahman Bin Karim" userId="434c4153-8313-4330-a50c-3a35c98a1926" providerId="ADAL" clId="{6BEAD700-EAE2-4B8F-BB5B-80557BD248BD}" dt="2026-07-17T05:06:04.874" v="338" actId="14100"/>
          <ac:spMkLst>
            <pc:docMk/>
            <pc:sldMk cId="2519789728" sldId="2147479679"/>
            <ac:spMk id="32" creationId="{C7A324BD-887F-ADF7-957F-4686EC82C78C}"/>
          </ac:spMkLst>
        </pc:spChg>
        <pc:spChg chg="add mod">
          <ac:chgData name="Fazlur Rahman Bin Karim" userId="434c4153-8313-4330-a50c-3a35c98a1926" providerId="ADAL" clId="{6BEAD700-EAE2-4B8F-BB5B-80557BD248BD}" dt="2026-07-17T05:06:04.874" v="338" actId="14100"/>
          <ac:spMkLst>
            <pc:docMk/>
            <pc:sldMk cId="2519789728" sldId="2147479679"/>
            <ac:spMk id="34" creationId="{E41076F0-3D10-143B-BD11-2D922FDEB647}"/>
          </ac:spMkLst>
        </pc:spChg>
        <pc:spChg chg="mod">
          <ac:chgData name="Fazlur Rahman Bin Karim" userId="434c4153-8313-4330-a50c-3a35c98a1926" providerId="ADAL" clId="{6BEAD700-EAE2-4B8F-BB5B-80557BD248BD}" dt="2026-07-17T05:09:51.476" v="365" actId="255"/>
          <ac:spMkLst>
            <pc:docMk/>
            <pc:sldMk cId="2519789728" sldId="2147479679"/>
            <ac:spMk id="36" creationId="{A40B7A91-36E5-7E5C-55B6-31F362E3E43F}"/>
          </ac:spMkLst>
        </pc:spChg>
        <pc:spChg chg="add mod">
          <ac:chgData name="Fazlur Rahman Bin Karim" userId="434c4153-8313-4330-a50c-3a35c98a1926" providerId="ADAL" clId="{6BEAD700-EAE2-4B8F-BB5B-80557BD248BD}" dt="2026-07-17T05:08:31.029" v="353" actId="1076"/>
          <ac:spMkLst>
            <pc:docMk/>
            <pc:sldMk cId="2519789728" sldId="2147479679"/>
            <ac:spMk id="38" creationId="{47074774-54D8-65E1-8526-EB83E2637351}"/>
          </ac:spMkLst>
        </pc:spChg>
        <pc:spChg chg="add mod">
          <ac:chgData name="Fazlur Rahman Bin Karim" userId="434c4153-8313-4330-a50c-3a35c98a1926" providerId="ADAL" clId="{6BEAD700-EAE2-4B8F-BB5B-80557BD248BD}" dt="2026-07-17T05:08:47.386" v="356" actId="1076"/>
          <ac:spMkLst>
            <pc:docMk/>
            <pc:sldMk cId="2519789728" sldId="2147479679"/>
            <ac:spMk id="40" creationId="{066D571D-59F0-6A6C-E6AC-51BDAA9BAC5B}"/>
          </ac:spMkLst>
        </pc:spChg>
        <pc:spChg chg="add mod">
          <ac:chgData name="Fazlur Rahman Bin Karim" userId="434c4153-8313-4330-a50c-3a35c98a1926" providerId="ADAL" clId="{6BEAD700-EAE2-4B8F-BB5B-80557BD248BD}" dt="2026-07-17T05:06:39.316" v="340" actId="1076"/>
          <ac:spMkLst>
            <pc:docMk/>
            <pc:sldMk cId="2519789728" sldId="2147479679"/>
            <ac:spMk id="44" creationId="{BE5DD818-6975-5B6B-034F-BBDE247722AD}"/>
          </ac:spMkLst>
        </pc:spChg>
        <pc:spChg chg="mod">
          <ac:chgData name="Fazlur Rahman Bin Karim" userId="434c4153-8313-4330-a50c-3a35c98a1926" providerId="ADAL" clId="{6BEAD700-EAE2-4B8F-BB5B-80557BD248BD}" dt="2026-07-17T05:09:21.354" v="358" actId="1076"/>
          <ac:spMkLst>
            <pc:docMk/>
            <pc:sldMk cId="2519789728" sldId="2147479679"/>
            <ac:spMk id="46" creationId="{6E14A477-18CE-399D-AB89-F905A13B8573}"/>
          </ac:spMkLst>
        </pc:spChg>
        <pc:spChg chg="add mod">
          <ac:chgData name="Fazlur Rahman Bin Karim" userId="434c4153-8313-4330-a50c-3a35c98a1926" providerId="ADAL" clId="{6BEAD700-EAE2-4B8F-BB5B-80557BD248BD}" dt="2026-07-17T05:09:56.385" v="366" actId="255"/>
          <ac:spMkLst>
            <pc:docMk/>
            <pc:sldMk cId="2519789728" sldId="2147479679"/>
            <ac:spMk id="48" creationId="{5E8946A5-B011-8E29-9694-58A38BE0FE9B}"/>
          </ac:spMkLst>
        </pc:spChg>
        <pc:spChg chg="add mod">
          <ac:chgData name="Fazlur Rahman Bin Karim" userId="434c4153-8313-4330-a50c-3a35c98a1926" providerId="ADAL" clId="{6BEAD700-EAE2-4B8F-BB5B-80557BD248BD}" dt="2026-07-17T05:06:39.316" v="340" actId="1076"/>
          <ac:spMkLst>
            <pc:docMk/>
            <pc:sldMk cId="2519789728" sldId="2147479679"/>
            <ac:spMk id="50" creationId="{AB0D85BA-9F36-2794-F6EB-EEE0842ECF4B}"/>
          </ac:spMkLst>
        </pc:spChg>
        <pc:spChg chg="add mod">
          <ac:chgData name="Fazlur Rahman Bin Karim" userId="434c4153-8313-4330-a50c-3a35c98a1926" providerId="ADAL" clId="{6BEAD700-EAE2-4B8F-BB5B-80557BD248BD}" dt="2026-07-17T05:06:39.316" v="340" actId="1076"/>
          <ac:spMkLst>
            <pc:docMk/>
            <pc:sldMk cId="2519789728" sldId="2147479679"/>
            <ac:spMk id="52" creationId="{10C0A218-9D35-4F9F-0EE5-151A147C594C}"/>
          </ac:spMkLst>
        </pc:spChg>
        <pc:spChg chg="mod">
          <ac:chgData name="Fazlur Rahman Bin Karim" userId="434c4153-8313-4330-a50c-3a35c98a1926" providerId="ADAL" clId="{6BEAD700-EAE2-4B8F-BB5B-80557BD248BD}" dt="2026-07-17T05:09:24.686" v="359" actId="255"/>
          <ac:spMkLst>
            <pc:docMk/>
            <pc:sldMk cId="2519789728" sldId="2147479679"/>
            <ac:spMk id="54" creationId="{0221A180-29A1-184F-4C6F-021EACD5BAF5}"/>
          </ac:spMkLst>
        </pc:spChg>
        <pc:spChg chg="mod">
          <ac:chgData name="Fazlur Rahman Bin Karim" userId="434c4153-8313-4330-a50c-3a35c98a1926" providerId="ADAL" clId="{6BEAD700-EAE2-4B8F-BB5B-80557BD248BD}" dt="2026-07-17T05:10:00.057" v="367" actId="255"/>
          <ac:spMkLst>
            <pc:docMk/>
            <pc:sldMk cId="2519789728" sldId="2147479679"/>
            <ac:spMk id="56" creationId="{99C2A3F2-14DA-1C2A-961D-B1E18B540DB9}"/>
          </ac:spMkLst>
        </pc:spChg>
        <pc:spChg chg="add mod">
          <ac:chgData name="Fazlur Rahman Bin Karim" userId="434c4153-8313-4330-a50c-3a35c98a1926" providerId="ADAL" clId="{6BEAD700-EAE2-4B8F-BB5B-80557BD248BD}" dt="2026-07-17T05:06:39.316" v="340" actId="1076"/>
          <ac:spMkLst>
            <pc:docMk/>
            <pc:sldMk cId="2519789728" sldId="2147479679"/>
            <ac:spMk id="58" creationId="{C8428559-E706-049A-1567-234DBBF1450E}"/>
          </ac:spMkLst>
        </pc:spChg>
        <pc:spChg chg="add mod">
          <ac:chgData name="Fazlur Rahman Bin Karim" userId="434c4153-8313-4330-a50c-3a35c98a1926" providerId="ADAL" clId="{6BEAD700-EAE2-4B8F-BB5B-80557BD248BD}" dt="2026-07-17T05:06:39.316" v="340" actId="1076"/>
          <ac:spMkLst>
            <pc:docMk/>
            <pc:sldMk cId="2519789728" sldId="2147479679"/>
            <ac:spMk id="60" creationId="{6A0D91B0-3875-3D81-ABCD-F7F754A9C8D4}"/>
          </ac:spMkLst>
        </pc:spChg>
        <pc:spChg chg="mod">
          <ac:chgData name="Fazlur Rahman Bin Karim" userId="434c4153-8313-4330-a50c-3a35c98a1926" providerId="ADAL" clId="{6BEAD700-EAE2-4B8F-BB5B-80557BD248BD}" dt="2026-07-17T05:09:29.047" v="360" actId="255"/>
          <ac:spMkLst>
            <pc:docMk/>
            <pc:sldMk cId="2519789728" sldId="2147479679"/>
            <ac:spMk id="62" creationId="{BDF45839-ABDD-2969-3DF6-969EC5FED7E2}"/>
          </ac:spMkLst>
        </pc:spChg>
        <pc:spChg chg="mod">
          <ac:chgData name="Fazlur Rahman Bin Karim" userId="434c4153-8313-4330-a50c-3a35c98a1926" providerId="ADAL" clId="{6BEAD700-EAE2-4B8F-BB5B-80557BD248BD}" dt="2026-07-17T05:10:04.568" v="368" actId="255"/>
          <ac:spMkLst>
            <pc:docMk/>
            <pc:sldMk cId="2519789728" sldId="2147479679"/>
            <ac:spMk id="64" creationId="{5DF67678-A434-6A27-DE9D-FDB80A0C85A2}"/>
          </ac:spMkLst>
        </pc:spChg>
        <pc:spChg chg="add mod">
          <ac:chgData name="Fazlur Rahman Bin Karim" userId="434c4153-8313-4330-a50c-3a35c98a1926" providerId="ADAL" clId="{6BEAD700-EAE2-4B8F-BB5B-80557BD248BD}" dt="2026-07-17T05:06:39.316" v="340" actId="1076"/>
          <ac:spMkLst>
            <pc:docMk/>
            <pc:sldMk cId="2519789728" sldId="2147479679"/>
            <ac:spMk id="66" creationId="{72CD505B-69BB-9928-49A1-A8D6AFD159DF}"/>
          </ac:spMkLst>
        </pc:spChg>
        <pc:spChg chg="add mod">
          <ac:chgData name="Fazlur Rahman Bin Karim" userId="434c4153-8313-4330-a50c-3a35c98a1926" providerId="ADAL" clId="{6BEAD700-EAE2-4B8F-BB5B-80557BD248BD}" dt="2026-07-17T05:06:39.316" v="340" actId="1076"/>
          <ac:spMkLst>
            <pc:docMk/>
            <pc:sldMk cId="2519789728" sldId="2147479679"/>
            <ac:spMk id="68" creationId="{CB596AA3-C11D-A00B-5FAE-F9029488F86D}"/>
          </ac:spMkLst>
        </pc:spChg>
        <pc:spChg chg="add mod">
          <ac:chgData name="Fazlur Rahman Bin Karim" userId="434c4153-8313-4330-a50c-3a35c98a1926" providerId="ADAL" clId="{6BEAD700-EAE2-4B8F-BB5B-80557BD248BD}" dt="2026-07-17T05:09:33.151" v="361" actId="255"/>
          <ac:spMkLst>
            <pc:docMk/>
            <pc:sldMk cId="2519789728" sldId="2147479679"/>
            <ac:spMk id="70" creationId="{9E33A167-61A7-94EA-F993-A2B818AA417C}"/>
          </ac:spMkLst>
        </pc:spChg>
        <pc:spChg chg="mod">
          <ac:chgData name="Fazlur Rahman Bin Karim" userId="434c4153-8313-4330-a50c-3a35c98a1926" providerId="ADAL" clId="{6BEAD700-EAE2-4B8F-BB5B-80557BD248BD}" dt="2026-07-17T05:10:09.276" v="369" actId="255"/>
          <ac:spMkLst>
            <pc:docMk/>
            <pc:sldMk cId="2519789728" sldId="2147479679"/>
            <ac:spMk id="72" creationId="{70083C78-FA77-4CEA-F6F6-DA4BF5636AD0}"/>
          </ac:spMkLst>
        </pc:spChg>
      </pc:sldChg>
    </pc:docChg>
  </pc:docChgLst>
  <pc:docChgLst>
    <pc:chgData name="Wen-Chi Cheng" userId="38114d4a-9139-4cf6-bd99-5080a9d46302" providerId="ADAL" clId="{7D521D17-5DE2-4987-BF4F-4810D811ED78}"/>
    <pc:docChg chg="undo custSel addSld delSld modSld modSection">
      <pc:chgData name="Wen-Chi Cheng" userId="38114d4a-9139-4cf6-bd99-5080a9d46302" providerId="ADAL" clId="{7D521D17-5DE2-4987-BF4F-4810D811ED78}" dt="2026-07-18T23:54:17.460" v="91" actId="207"/>
      <pc:docMkLst>
        <pc:docMk/>
      </pc:docMkLst>
      <pc:sldChg chg="modSp mod">
        <pc:chgData name="Wen-Chi Cheng" userId="38114d4a-9139-4cf6-bd99-5080a9d46302" providerId="ADAL" clId="{7D521D17-5DE2-4987-BF4F-4810D811ED78}" dt="2026-07-18T23:54:17.460" v="91" actId="207"/>
        <pc:sldMkLst>
          <pc:docMk/>
          <pc:sldMk cId="4114092318" sldId="256"/>
        </pc:sldMkLst>
        <pc:spChg chg="mod">
          <ac:chgData name="Wen-Chi Cheng" userId="38114d4a-9139-4cf6-bd99-5080a9d46302" providerId="ADAL" clId="{7D521D17-5DE2-4987-BF4F-4810D811ED78}" dt="2026-07-18T23:54:17.460" v="91" actId="207"/>
          <ac:spMkLst>
            <pc:docMk/>
            <pc:sldMk cId="4114092318" sldId="256"/>
            <ac:spMk id="5" creationId="{95163739-AA4F-1B93-1A35-BF358852B867}"/>
          </ac:spMkLst>
        </pc:spChg>
      </pc:sldChg>
      <pc:sldChg chg="del">
        <pc:chgData name="Wen-Chi Cheng" userId="38114d4a-9139-4cf6-bd99-5080a9d46302" providerId="ADAL" clId="{7D521D17-5DE2-4987-BF4F-4810D811ED78}" dt="2026-07-18T23:38:19.203" v="1" actId="47"/>
        <pc:sldMkLst>
          <pc:docMk/>
          <pc:sldMk cId="2511682665" sldId="3212"/>
        </pc:sldMkLst>
      </pc:sldChg>
      <pc:sldChg chg="modSp mod">
        <pc:chgData name="Wen-Chi Cheng" userId="38114d4a-9139-4cf6-bd99-5080a9d46302" providerId="ADAL" clId="{7D521D17-5DE2-4987-BF4F-4810D811ED78}" dt="2026-07-18T23:40:52.296" v="89" actId="20577"/>
        <pc:sldMkLst>
          <pc:docMk/>
          <pc:sldMk cId="1585692747" sldId="2147479664"/>
        </pc:sldMkLst>
        <pc:spChg chg="mod">
          <ac:chgData name="Wen-Chi Cheng" userId="38114d4a-9139-4cf6-bd99-5080a9d46302" providerId="ADAL" clId="{7D521D17-5DE2-4987-BF4F-4810D811ED78}" dt="2026-07-18T23:40:52.296" v="89" actId="20577"/>
          <ac:spMkLst>
            <pc:docMk/>
            <pc:sldMk cId="1585692747" sldId="2147479664"/>
            <ac:spMk id="2" creationId="{4CAFAC9A-6881-48D7-D348-AFBE8C2D7CF3}"/>
          </ac:spMkLst>
        </pc:spChg>
      </pc:sldChg>
      <pc:sldChg chg="modSp add mod">
        <pc:chgData name="Wen-Chi Cheng" userId="38114d4a-9139-4cf6-bd99-5080a9d46302" providerId="ADAL" clId="{7D521D17-5DE2-4987-BF4F-4810D811ED78}" dt="2026-07-18T23:39:42.421" v="45" actId="20577"/>
        <pc:sldMkLst>
          <pc:docMk/>
          <pc:sldMk cId="657405916" sldId="2147479681"/>
        </pc:sldMkLst>
        <pc:spChg chg="mod">
          <ac:chgData name="Wen-Chi Cheng" userId="38114d4a-9139-4cf6-bd99-5080a9d46302" providerId="ADAL" clId="{7D521D17-5DE2-4987-BF4F-4810D811ED78}" dt="2026-07-18T23:38:38.946" v="21" actId="20577"/>
          <ac:spMkLst>
            <pc:docMk/>
            <pc:sldMk cId="657405916" sldId="2147479681"/>
            <ac:spMk id="7" creationId="{EA3F138A-E2F0-B7D4-F4BB-F1A94352CBD2}"/>
          </ac:spMkLst>
        </pc:spChg>
        <pc:spChg chg="mod">
          <ac:chgData name="Wen-Chi Cheng" userId="38114d4a-9139-4cf6-bd99-5080a9d46302" providerId="ADAL" clId="{7D521D17-5DE2-4987-BF4F-4810D811ED78}" dt="2026-07-18T23:39:42.421" v="45" actId="20577"/>
          <ac:spMkLst>
            <pc:docMk/>
            <pc:sldMk cId="657405916" sldId="2147479681"/>
            <ac:spMk id="8" creationId="{FBC1FEA0-9EA5-F75A-417F-A354C34E7FE5}"/>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00" b="0" i="0" u="none" strike="noStrike">
                <a:solidFill>
                  <a:srgbClr val="1B2430"/>
                </a:solidFill>
                <a:latin typeface="Calibri"/>
              </a:defRPr>
            </a:pPr>
            <a:r>
              <a:rPr lang="en-US" sz="1300" b="0" i="0" u="none" strike="noStrike" dirty="0">
                <a:solidFill>
                  <a:srgbClr val="1B2430"/>
                </a:solidFill>
                <a:latin typeface="Calibri"/>
              </a:rPr>
              <a:t>Component Midpoint Reliability, R(t = 1 yr)</a:t>
            </a:r>
          </a:p>
        </c:rich>
      </c:tx>
      <c:overlay val="0"/>
    </c:title>
    <c:autoTitleDeleted val="0"/>
    <c:plotArea>
      <c:layout/>
      <c:barChart>
        <c:barDir val="bar"/>
        <c:grouping val="clustered"/>
        <c:varyColors val="0"/>
        <c:ser>
          <c:idx val="0"/>
          <c:order val="0"/>
          <c:tx>
            <c:strRef>
              <c:f>Sheet1!$B$1</c:f>
              <c:strCache>
                <c:ptCount val="1"/>
                <c:pt idx="0">
                  <c:v>Midpoint Reliability</c:v>
                </c:pt>
              </c:strCache>
            </c:strRef>
          </c:tx>
          <c:spPr>
            <a:solidFill>
              <a:srgbClr val="1C7293"/>
            </a:solidFill>
            <a:effectLst/>
          </c:spPr>
          <c:invertIfNegative val="0"/>
          <c:dLbls>
            <c:numFmt formatCode="0.00&quot;%&quot;" sourceLinked="0"/>
            <c:spPr>
              <a:noFill/>
              <a:ln>
                <a:noFill/>
              </a:ln>
              <a:effectLst/>
            </c:spPr>
            <c:txPr>
              <a:bodyPr/>
              <a:lstStyle/>
              <a:p>
                <a:pPr>
                  <a:defRPr sz="1100" b="0" i="0" u="none" strike="noStrike">
                    <a:solidFill>
                      <a:srgbClr val="1B243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Rack-Pinion
Gear</c:v>
                </c:pt>
                <c:pt idx="1">
                  <c:v>Non-Circular
Gear</c:v>
                </c:pt>
                <c:pt idx="2">
                  <c:v>Output
Gear</c:v>
                </c:pt>
                <c:pt idx="3">
                  <c:v>Gearbox
Seal</c:v>
                </c:pt>
                <c:pt idx="4">
                  <c:v>Planetary
Gear</c:v>
                </c:pt>
              </c:strCache>
            </c:strRef>
          </c:cat>
          <c:val>
            <c:numRef>
              <c:f>Sheet1!$B$2:$B$6</c:f>
              <c:numCache>
                <c:formatCode>General</c:formatCode>
                <c:ptCount val="5"/>
                <c:pt idx="0">
                  <c:v>99.2</c:v>
                </c:pt>
                <c:pt idx="1">
                  <c:v>92.88</c:v>
                </c:pt>
                <c:pt idx="2">
                  <c:v>94.18</c:v>
                </c:pt>
                <c:pt idx="3">
                  <c:v>92.88</c:v>
                </c:pt>
                <c:pt idx="4">
                  <c:v>95.23</c:v>
                </c:pt>
              </c:numCache>
            </c:numRef>
          </c:val>
          <c:extLst>
            <c:ext xmlns:c16="http://schemas.microsoft.com/office/drawing/2014/chart" uri="{C3380CC4-5D6E-409C-BE32-E72D297353CC}">
              <c16:uniqueId val="{00000000-AE71-49C0-8A12-4836FCCCB47E}"/>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100" b="0" i="0" u="none" strike="noStrike">
                <a:solidFill>
                  <a:srgbClr val="1B2430"/>
                </a:solidFill>
                <a:latin typeface="Arial"/>
              </a:defRPr>
            </a:pPr>
            <a:endParaRPr lang="en-US"/>
          </a:p>
        </c:txPr>
        <c:crossAx val="2094734552"/>
        <c:crosses val="autoZero"/>
        <c:auto val="1"/>
        <c:lblAlgn val="ctr"/>
        <c:lblOffset val="100"/>
        <c:noMultiLvlLbl val="1"/>
      </c:catAx>
      <c:valAx>
        <c:axId val="2094734552"/>
        <c:scaling>
          <c:orientation val="minMax"/>
          <c:max val="100"/>
          <c:min val="85"/>
        </c:scaling>
        <c:delete val="0"/>
        <c:axPos val="b"/>
        <c:majorGridlines>
          <c:spPr>
            <a:ln w="9525" cap="flat">
              <a:solidFill>
                <a:srgbClr val="E9EEF2"/>
              </a:solidFill>
              <a:prstDash val="solid"/>
              <a:round/>
            </a:ln>
          </c:spPr>
        </c:majorGridlines>
        <c:title>
          <c:tx>
            <c:rich>
              <a:bodyPr/>
              <a:lstStyle/>
              <a:p>
                <a:pPr>
                  <a:defRPr sz="1100" b="0" i="0" u="none" strike="noStrike">
                    <a:solidFill>
                      <a:srgbClr val="000000"/>
                    </a:solidFill>
                    <a:latin typeface="Arial"/>
                  </a:defRPr>
                </a:pPr>
                <a:r>
                  <a:rPr lang="en-US" sz="1100" b="0" i="0" u="none" strike="noStrike">
                    <a:solidFill>
                      <a:srgbClr val="000000"/>
                    </a:solidFill>
                    <a:latin typeface="Arial"/>
                  </a:rPr>
                  <a:t>Reliability (%)</a:t>
                </a:r>
              </a:p>
            </c:rich>
          </c:tx>
          <c:overlay val="0"/>
        </c:title>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5B6B79"/>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9992B-A26C-6A4B-AC27-2602734F2866}" type="datetimeFigureOut">
              <a:rPr lang="en-US" smtClean="0"/>
              <a:t>7/18/2026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CCFD4-A7F8-054B-8822-BC244B953582}" type="slidenum">
              <a:rPr lang="en-US" smtClean="0"/>
              <a:t>‹#›</a:t>
            </a:fld>
            <a:endParaRPr lang="en-US"/>
          </a:p>
        </p:txBody>
      </p:sp>
    </p:spTree>
    <p:extLst>
      <p:ext uri="{BB962C8B-B14F-4D97-AF65-F5344CB8AC3E}">
        <p14:creationId xmlns:p14="http://schemas.microsoft.com/office/powerpoint/2010/main" val="243701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E68A12-3627-D74A-9936-83167E6D4F81}" type="slidenum">
              <a:rPr lang="en-US" smtClean="0"/>
              <a:t>3</a:t>
            </a:fld>
            <a:endParaRPr lang="en-US"/>
          </a:p>
        </p:txBody>
      </p:sp>
    </p:spTree>
    <p:extLst>
      <p:ext uri="{BB962C8B-B14F-4D97-AF65-F5344CB8AC3E}">
        <p14:creationId xmlns:p14="http://schemas.microsoft.com/office/powerpoint/2010/main" val="36636096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5 image">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F1A9CEB5-4DCA-2549-B149-80C6AFE7CA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36501" y="0"/>
            <a:ext cx="4055498" cy="3048000"/>
          </a:xfrm>
          <a:prstGeom prst="rect">
            <a:avLst/>
          </a:prstGeom>
        </p:spPr>
      </p:pic>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41" name="Rectangle 40">
            <a:extLst>
              <a:ext uri="{FF2B5EF4-FFF2-40B4-BE49-F238E27FC236}">
                <a16:creationId xmlns:a16="http://schemas.microsoft.com/office/drawing/2014/main" id="{1CEF456F-8BC0-384F-83F0-E5A07493A1DB}"/>
              </a:ext>
            </a:extLst>
          </p:cNvPr>
          <p:cNvSpPr/>
          <p:nvPr userDrawn="1"/>
        </p:nvSpPr>
        <p:spPr>
          <a:xfrm>
            <a:off x="8127999" y="3048000"/>
            <a:ext cx="4064001" cy="2292350"/>
          </a:xfrm>
          <a:prstGeom prst="rect">
            <a:avLst/>
          </a:prstGeom>
          <a:solidFill>
            <a:srgbClr val="2DA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DE6E80B-AE42-7F4B-8C4C-ACBD3261A904}"/>
              </a:ext>
            </a:extLst>
          </p:cNvPr>
          <p:cNvSpPr/>
          <p:nvPr userDrawn="1"/>
        </p:nvSpPr>
        <p:spPr>
          <a:xfrm>
            <a:off x="4063999" y="3048000"/>
            <a:ext cx="8136503" cy="2292350"/>
          </a:xfrm>
          <a:prstGeom prst="rect">
            <a:avLst/>
          </a:prstGeom>
          <a:gradFill>
            <a:gsLst>
              <a:gs pos="50000">
                <a:srgbClr val="2DA9E1"/>
              </a:gs>
              <a:gs pos="0">
                <a:srgbClr val="2DA9E1">
                  <a:alpha val="0"/>
                </a:srgbClr>
              </a:gs>
              <a:gs pos="100000">
                <a:srgbClr val="2DA9E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63999" y="3048000"/>
            <a:ext cx="8128000" cy="2292350"/>
          </a:xfrm>
          <a:solidFill>
            <a:srgbClr val="2DA9E1">
              <a:alpha val="89000"/>
            </a:srgbClr>
          </a:solidFill>
        </p:spPr>
        <p:txBody>
          <a:bodyPr wrap="square" lIns="365760" tIns="822960" rIns="274320" bIns="822960" anchor="ctr" anchorCtr="0">
            <a:noAutofit/>
          </a:bodyPr>
          <a:lstStyle>
            <a:lvl1pPr marL="0" indent="0">
              <a:buFont typeface="Arial" panose="020B0604020202020204" pitchFamily="34" charset="0"/>
              <a:buNone/>
              <a:tabLst/>
              <a:defRPr sz="3600" b="1" i="0">
                <a:solidFill>
                  <a:schemeClr val="bg1"/>
                </a:solidFill>
                <a:latin typeface="Arial" panose="020B0604020202020204" pitchFamily="34" charset="0"/>
                <a:cs typeface="Arial" panose="020B0604020202020204" pitchFamily="34" charset="0"/>
              </a:defRPr>
            </a:lvl1pPr>
            <a:lvl2pPr marL="9525" indent="0">
              <a:buFontTx/>
              <a:buNone/>
              <a:tabLst/>
              <a:defRPr sz="2400">
                <a:solidFill>
                  <a:schemeClr val="bg1"/>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20" name="Text Placeholder 46">
            <a:extLst>
              <a:ext uri="{FF2B5EF4-FFF2-40B4-BE49-F238E27FC236}">
                <a16:creationId xmlns:a16="http://schemas.microsoft.com/office/drawing/2014/main" id="{885C2393-A49E-404D-B096-F9ADA920F578}"/>
              </a:ext>
            </a:extLst>
          </p:cNvPr>
          <p:cNvSpPr>
            <a:spLocks noGrp="1"/>
          </p:cNvSpPr>
          <p:nvPr>
            <p:ph type="body" sz="quarter" idx="25"/>
          </p:nvPr>
        </p:nvSpPr>
        <p:spPr>
          <a:xfrm>
            <a:off x="8630118" y="1209585"/>
            <a:ext cx="3267075" cy="1392237"/>
          </a:xfrm>
          <a:effectLst>
            <a:outerShdw blurRad="50800" dist="38100" dir="2700000" algn="tl" rotWithShape="0">
              <a:prstClr val="black">
                <a:alpha val="40000"/>
              </a:prstClr>
            </a:outerShdw>
          </a:effectLst>
        </p:spPr>
        <p:txBody>
          <a:bodyPr lIns="0" rIns="0" bIns="0" anchor="b" anchorCtr="0">
            <a:noAutofit/>
          </a:bodyPr>
          <a:lstStyle>
            <a:lvl1pPr marL="7938" indent="0">
              <a:buFontTx/>
              <a:buNone/>
              <a:tabLst/>
              <a:defRPr sz="1600" b="1"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buFontTx/>
              <a:buNone/>
              <a:tabLst/>
              <a:defRPr sz="14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Picture Placeholder 5">
            <a:extLst>
              <a:ext uri="{FF2B5EF4-FFF2-40B4-BE49-F238E27FC236}">
                <a16:creationId xmlns:a16="http://schemas.microsoft.com/office/drawing/2014/main" id="{C7256730-8936-AB40-8754-770CBB5355F1}"/>
              </a:ext>
            </a:extLst>
          </p:cNvPr>
          <p:cNvSpPr>
            <a:spLocks noGrp="1"/>
          </p:cNvSpPr>
          <p:nvPr>
            <p:ph type="pic" sz="quarter" idx="20" hasCustomPrompt="1"/>
          </p:nvPr>
        </p:nvSpPr>
        <p:spPr>
          <a:xfrm>
            <a:off x="4063998" y="1"/>
            <a:ext cx="4064002" cy="3043235"/>
          </a:xfrm>
        </p:spPr>
        <p:txBody>
          <a:bodyPr>
            <a:normAutofit/>
          </a:bodyPr>
          <a:lstStyle>
            <a:lvl1pPr marL="0" indent="0">
              <a:buFontTx/>
              <a:buNone/>
              <a:defRPr sz="18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
        <p:nvSpPr>
          <p:cNvPr id="23" name="Picture Placeholder 5">
            <a:extLst>
              <a:ext uri="{FF2B5EF4-FFF2-40B4-BE49-F238E27FC236}">
                <a16:creationId xmlns:a16="http://schemas.microsoft.com/office/drawing/2014/main" id="{2AC4C69B-9B36-3C4E-8338-B960738E03F5}"/>
              </a:ext>
            </a:extLst>
          </p:cNvPr>
          <p:cNvSpPr>
            <a:spLocks noGrp="1"/>
          </p:cNvSpPr>
          <p:nvPr>
            <p:ph type="pic" sz="quarter" idx="21" hasCustomPrompt="1"/>
          </p:nvPr>
        </p:nvSpPr>
        <p:spPr>
          <a:xfrm>
            <a:off x="-1" y="1"/>
            <a:ext cx="4063997" cy="3043235"/>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1800">
                <a:solidFill>
                  <a:schemeClr val="bg1">
                    <a:lumMod val="65000"/>
                  </a:schemeClr>
                </a:solidFill>
              </a:defRPr>
            </a:lvl1pPr>
          </a:lstStyle>
          <a:p>
            <a:pPr lvl="0"/>
            <a:r>
              <a:rPr lang="en-US"/>
              <a:t>Click photo icon below to insert picture</a:t>
            </a:r>
            <a:br>
              <a:rPr lang="en-US"/>
            </a:br>
            <a:r>
              <a:rPr lang="en-US"/>
              <a:t>(if replacing picture, you will have to reset your crop area)</a:t>
            </a:r>
          </a:p>
          <a:p>
            <a:endParaRPr lang="en-US"/>
          </a:p>
        </p:txBody>
      </p:sp>
      <p:sp>
        <p:nvSpPr>
          <p:cNvPr id="25" name="Picture Placeholder 5">
            <a:extLst>
              <a:ext uri="{FF2B5EF4-FFF2-40B4-BE49-F238E27FC236}">
                <a16:creationId xmlns:a16="http://schemas.microsoft.com/office/drawing/2014/main" id="{2CC63D80-3EC6-EA4E-B485-F488BB2C1041}"/>
              </a:ext>
            </a:extLst>
          </p:cNvPr>
          <p:cNvSpPr>
            <a:spLocks noGrp="1"/>
          </p:cNvSpPr>
          <p:nvPr>
            <p:ph type="pic" sz="quarter" idx="22" hasCustomPrompt="1"/>
          </p:nvPr>
        </p:nvSpPr>
        <p:spPr>
          <a:xfrm>
            <a:off x="0" y="3048001"/>
            <a:ext cx="4055496" cy="2287585"/>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1800">
                <a:solidFill>
                  <a:schemeClr val="bg1">
                    <a:lumMod val="65000"/>
                  </a:schemeClr>
                </a:solidFill>
              </a:defRPr>
            </a:lvl1pPr>
          </a:lstStyle>
          <a:p>
            <a:r>
              <a:rPr lang="en-US"/>
              <a:t>Click photo icon below to insert picture</a:t>
            </a:r>
            <a:br>
              <a:rPr lang="en-US"/>
            </a:br>
            <a:r>
              <a:rPr lang="en-US"/>
              <a:t>(if replacing picture, you will have to reset your crop area)</a:t>
            </a:r>
          </a:p>
          <a:p>
            <a:endParaRPr lang="en-US"/>
          </a:p>
        </p:txBody>
      </p:sp>
      <p:pic>
        <p:nvPicPr>
          <p:cNvPr id="14" name="Picture 13">
            <a:extLst>
              <a:ext uri="{FF2B5EF4-FFF2-40B4-BE49-F238E27FC236}">
                <a16:creationId xmlns:a16="http://schemas.microsoft.com/office/drawing/2014/main" id="{8EF66818-AB14-6E7F-A60B-AF97E15E4131}"/>
              </a:ext>
            </a:extLst>
          </p:cNvPr>
          <p:cNvPicPr>
            <a:picLocks noChangeAspect="1"/>
          </p:cNvPicPr>
          <p:nvPr userDrawn="1"/>
        </p:nvPicPr>
        <p:blipFill>
          <a:blip r:embed="rId3"/>
          <a:stretch>
            <a:fillRect/>
          </a:stretch>
        </p:blipFill>
        <p:spPr>
          <a:xfrm>
            <a:off x="5804279" y="5913998"/>
            <a:ext cx="5842000" cy="469900"/>
          </a:xfrm>
          <a:prstGeom prst="rect">
            <a:avLst/>
          </a:prstGeom>
        </p:spPr>
      </p:pic>
    </p:spTree>
    <p:extLst>
      <p:ext uri="{BB962C8B-B14F-4D97-AF65-F5344CB8AC3E}">
        <p14:creationId xmlns:p14="http://schemas.microsoft.com/office/powerpoint/2010/main" val="2829752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tx1">
                    <a:lumMod val="65000"/>
                    <a:lumOff val="35000"/>
                  </a:schemeClr>
                </a:solidFill>
              </a:defRPr>
            </a:lvl1pPr>
          </a:lstStyle>
          <a:p>
            <a:r>
              <a:rPr lang="en-US"/>
              <a:t>Click photo icon below to insert picture</a:t>
            </a:r>
            <a:br>
              <a:rPr lang="en-US"/>
            </a:br>
            <a:r>
              <a:rPr lang="en-US"/>
              <a:t>(if replacing picture, you will have to reset your crop area)</a:t>
            </a:r>
          </a:p>
        </p:txBody>
      </p:sp>
      <p:sp>
        <p:nvSpPr>
          <p:cNvPr id="10" name="Title 1">
            <a:extLst>
              <a:ext uri="{FF2B5EF4-FFF2-40B4-BE49-F238E27FC236}">
                <a16:creationId xmlns:a16="http://schemas.microsoft.com/office/drawing/2014/main" id="{080018A3-14FE-A04B-A3B4-D9AA55483B48}"/>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546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g Blue Box Bullets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B96BB-242F-BC47-80BF-E45DB97245BA}"/>
              </a:ext>
            </a:extLst>
          </p:cNvPr>
          <p:cNvSpPr/>
          <p:nvPr userDrawn="1"/>
        </p:nvSpPr>
        <p:spPr>
          <a:xfrm>
            <a:off x="6843714" y="0"/>
            <a:ext cx="5346699" cy="62377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2FA9CB-507A-AA48-963A-8D5E37B7CF5B}"/>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79016F-99B0-6B40-B3F7-87F0068FC0E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DAHO NATIONAL LABORATORY">
            <a:extLst>
              <a:ext uri="{FF2B5EF4-FFF2-40B4-BE49-F238E27FC236}">
                <a16:creationId xmlns:a16="http://schemas.microsoft.com/office/drawing/2014/main" id="{BD942965-6C07-5D4A-809D-5FC754D5902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14" name="Title Placeholder BIG box blue right">
            <a:extLst>
              <a:ext uri="{FF2B5EF4-FFF2-40B4-BE49-F238E27FC236}">
                <a16:creationId xmlns:a16="http://schemas.microsoft.com/office/drawing/2014/main" id="{AB7EA1D9-8A57-3143-9688-4BB8599F986F}"/>
              </a:ext>
            </a:extLst>
          </p:cNvPr>
          <p:cNvSpPr>
            <a:spLocks noGrp="1"/>
          </p:cNvSpPr>
          <p:nvPr>
            <p:ph type="body" sz="quarter" idx="14" hasCustomPrompt="1"/>
          </p:nvPr>
        </p:nvSpPr>
        <p:spPr>
          <a:xfrm>
            <a:off x="6850063" y="0"/>
            <a:ext cx="5340350" cy="907549"/>
          </a:xfrm>
          <a:prstGeom prst="rect">
            <a:avLst/>
          </a:prstGeom>
          <a:noFill/>
        </p:spPr>
        <p:txBody>
          <a:bodyPr lIns="274320" tIns="365760" rIns="274320">
            <a:normAutofit/>
          </a:bodyPr>
          <a:lstStyle>
            <a:lvl1pPr marL="0" indent="0">
              <a:buFontTx/>
              <a:buNone/>
              <a:defRPr sz="3200" b="1" i="0">
                <a:solidFill>
                  <a:schemeClr val="bg1"/>
                </a:solidFill>
                <a:latin typeface="Arial" panose="020B0604020202020204" pitchFamily="34" charset="0"/>
                <a:cs typeface="Arial" panose="020B0604020202020204" pitchFamily="34" charset="0"/>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box title</a:t>
            </a:r>
          </a:p>
        </p:txBody>
      </p:sp>
      <p:sp>
        <p:nvSpPr>
          <p:cNvPr id="15" name="Text Placeholder 2">
            <a:extLst>
              <a:ext uri="{FF2B5EF4-FFF2-40B4-BE49-F238E27FC236}">
                <a16:creationId xmlns:a16="http://schemas.microsoft.com/office/drawing/2014/main" id="{538B584E-1ECA-5646-9DA7-61B8110256F2}"/>
              </a:ext>
            </a:extLst>
          </p:cNvPr>
          <p:cNvSpPr>
            <a:spLocks noGrp="1"/>
          </p:cNvSpPr>
          <p:nvPr>
            <p:ph type="body" sz="quarter" idx="15" hasCustomPrompt="1"/>
          </p:nvPr>
        </p:nvSpPr>
        <p:spPr>
          <a:xfrm>
            <a:off x="7116947" y="1064712"/>
            <a:ext cx="4598987" cy="4515349"/>
          </a:xfrm>
          <a:prstGeom prst="rect">
            <a:avLst/>
          </a:prstGeom>
        </p:spPr>
        <p:txBody>
          <a:bodyPr lIns="0">
            <a:normAutofit/>
          </a:bodyPr>
          <a:lstStyle>
            <a:lvl1pPr marL="347663" indent="-342900">
              <a:buClr>
                <a:schemeClr val="bg1"/>
              </a:buClr>
              <a:tabLst/>
              <a:defRPr sz="240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bullet list</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16" name="Picture Placeholder">
            <a:extLst>
              <a:ext uri="{FF2B5EF4-FFF2-40B4-BE49-F238E27FC236}">
                <a16:creationId xmlns:a16="http://schemas.microsoft.com/office/drawing/2014/main" id="{6EF42CC7-103E-EA4C-89A2-543032DA331C}"/>
              </a:ext>
            </a:extLst>
          </p:cNvPr>
          <p:cNvSpPr>
            <a:spLocks noGrp="1"/>
          </p:cNvSpPr>
          <p:nvPr>
            <p:ph type="pic" sz="quarter" idx="13" hasCustomPrompt="1"/>
          </p:nvPr>
        </p:nvSpPr>
        <p:spPr>
          <a:xfrm>
            <a:off x="0" y="0"/>
            <a:ext cx="6843714" cy="6228267"/>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3890074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938150" y="1709738"/>
            <a:ext cx="10409299" cy="2852737"/>
          </a:xfrm>
        </p:spPr>
        <p:txBody>
          <a:bodyPr anchor="ctr" anchorCtr="0"/>
          <a:lstStyle>
            <a:lvl1pPr>
              <a:defRPr sz="4800"/>
            </a:lvl1pPr>
          </a:lstStyle>
          <a:p>
            <a:r>
              <a:rPr lang="en-US"/>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9381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1374382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1739901"/>
            <a:ext cx="5081650"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1739901"/>
            <a:ext cx="5081651" cy="435133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625320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2412999"/>
            <a:ext cx="5081650"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2412999"/>
            <a:ext cx="5081651" cy="3763963"/>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938213"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70625"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 2 </a:t>
            </a:r>
          </a:p>
        </p:txBody>
      </p:sp>
    </p:spTree>
    <p:extLst>
      <p:ext uri="{BB962C8B-B14F-4D97-AF65-F5344CB8AC3E}">
        <p14:creationId xmlns:p14="http://schemas.microsoft.com/office/powerpoint/2010/main" val="1790085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a:solidFill>
                  <a:schemeClr val="bg1">
                    <a:alpha val="50000"/>
                  </a:schemeClr>
                </a:solidFill>
                <a:latin typeface="Arial Narrow" panose="020B0604020202020204" pitchFamily="34" charset="0"/>
                <a:cs typeface="Arial Narrow" panose="020B0604020202020204" pitchFamily="34" charset="0"/>
              </a:rPr>
              <a:t>WWW.INL.GOV</a:t>
            </a:r>
          </a:p>
        </p:txBody>
      </p:sp>
      <p:sp>
        <p:nvSpPr>
          <p:cNvPr id="2" name="TextBox 1">
            <a:extLst>
              <a:ext uri="{FF2B5EF4-FFF2-40B4-BE49-F238E27FC236}">
                <a16:creationId xmlns:a16="http://schemas.microsoft.com/office/drawing/2014/main" id="{0CAD018E-514B-D640-ED85-1C92703A1582}"/>
              </a:ext>
            </a:extLst>
          </p:cNvPr>
          <p:cNvSpPr txBox="1"/>
          <p:nvPr userDrawn="1"/>
        </p:nvSpPr>
        <p:spPr>
          <a:xfrm>
            <a:off x="2078088" y="4839368"/>
            <a:ext cx="8035821" cy="738664"/>
          </a:xfrm>
          <a:prstGeom prst="rect">
            <a:avLst/>
          </a:prstGeom>
          <a:noFill/>
        </p:spPr>
        <p:txBody>
          <a:bodyPr wrap="square" rtlCol="0">
            <a:spAutoFit/>
          </a:bodyPr>
          <a:lstStyle/>
          <a:p>
            <a:pPr algn="ctr"/>
            <a:r>
              <a:rPr lang="en-US" sz="1400" i="1">
                <a:solidFill>
                  <a:schemeClr val="accent6">
                    <a:lumMod val="75000"/>
                  </a:schemeClr>
                </a:solidFill>
              </a:rPr>
              <a:t>Battelle Energy Alliance manages INL for the U.S. Department of Energy’s Office of Nuclear Energy. </a:t>
            </a:r>
            <a:br>
              <a:rPr lang="en-US" sz="1400" i="1">
                <a:solidFill>
                  <a:schemeClr val="accent6">
                    <a:lumMod val="75000"/>
                  </a:schemeClr>
                </a:solidFill>
              </a:rPr>
            </a:br>
            <a:r>
              <a:rPr lang="en-US" sz="1400" i="1">
                <a:solidFill>
                  <a:schemeClr val="accent6">
                    <a:lumMod val="75000"/>
                  </a:schemeClr>
                </a:solidFill>
              </a:rPr>
              <a:t>INL is the nation’s center for nuclear energy research and development, and also performs research </a:t>
            </a:r>
            <a:br>
              <a:rPr lang="en-US" sz="1400" i="1">
                <a:solidFill>
                  <a:schemeClr val="accent6">
                    <a:lumMod val="75000"/>
                  </a:schemeClr>
                </a:solidFill>
              </a:rPr>
            </a:br>
            <a:r>
              <a:rPr lang="en-US" sz="1400" i="1">
                <a:solidFill>
                  <a:schemeClr val="accent6">
                    <a:lumMod val="75000"/>
                  </a:schemeClr>
                </a:solidFill>
              </a:rPr>
              <a:t>in each of DOE’s strategic goal areas: energy, national security, science and the environment.</a:t>
            </a:r>
            <a:endParaRPr lang="en-US" sz="1400">
              <a:solidFill>
                <a:schemeClr val="accent6">
                  <a:lumMod val="75000"/>
                </a:schemeClr>
              </a:solidFill>
            </a:endParaRPr>
          </a:p>
        </p:txBody>
      </p:sp>
      <p:cxnSp>
        <p:nvCxnSpPr>
          <p:cNvPr id="3" name="Straight Connector 2">
            <a:extLst>
              <a:ext uri="{FF2B5EF4-FFF2-40B4-BE49-F238E27FC236}">
                <a16:creationId xmlns:a16="http://schemas.microsoft.com/office/drawing/2014/main" id="{D94C53AD-6749-AD54-B11D-C0739929ADE2}"/>
              </a:ext>
            </a:extLst>
          </p:cNvPr>
          <p:cNvCxnSpPr/>
          <p:nvPr userDrawn="1"/>
        </p:nvCxnSpPr>
        <p:spPr>
          <a:xfrm>
            <a:off x="2173971" y="4469057"/>
            <a:ext cx="7842040"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810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206119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3134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938213" y="1739901"/>
            <a:ext cx="1041558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a:p>
            <a:endParaRPr lang="en-US"/>
          </a:p>
        </p:txBody>
      </p:sp>
    </p:spTree>
    <p:extLst>
      <p:ext uri="{BB962C8B-B14F-4D97-AF65-F5344CB8AC3E}">
        <p14:creationId xmlns:p14="http://schemas.microsoft.com/office/powerpoint/2010/main" val="225413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7865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340345"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938150"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181027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a:t>Click to edit title</a:t>
            </a:r>
            <a:br>
              <a:rPr lang="en-US"/>
            </a:br>
            <a:r>
              <a:rPr lang="en-US"/>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50" y="1739901"/>
            <a:ext cx="5013454"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72149"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392320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Tree>
    <p:extLst>
      <p:ext uri="{BB962C8B-B14F-4D97-AF65-F5344CB8AC3E}">
        <p14:creationId xmlns:p14="http://schemas.microsoft.com/office/powerpoint/2010/main" val="199123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27CD4A3B-E186-AB40-96C6-355AF9A6FE76}" type="datetimeFigureOut">
              <a:rPr lang="en-US" smtClean="0"/>
              <a:t>7/18/2026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a:t>Click photo icon below to insert picture</a:t>
            </a:r>
            <a:br>
              <a:rPr lang="en-US"/>
            </a:br>
            <a:r>
              <a:rPr lang="en-US"/>
              <a:t>(if replacing picture, you will have to reset your crop area)</a:t>
            </a:r>
          </a:p>
        </p:txBody>
      </p:sp>
      <p:sp>
        <p:nvSpPr>
          <p:cNvPr id="10" name="Title 1">
            <a:extLst>
              <a:ext uri="{FF2B5EF4-FFF2-40B4-BE49-F238E27FC236}">
                <a16:creationId xmlns:a16="http://schemas.microsoft.com/office/drawing/2014/main" id="{2EFBD4CC-FEFF-654C-B1A3-229DA69D10FE}"/>
              </a:ext>
            </a:extLst>
          </p:cNvPr>
          <p:cNvSpPr>
            <a:spLocks noGrp="1"/>
          </p:cNvSpPr>
          <p:nvPr>
            <p:ph type="title" hasCustomPrompt="1"/>
          </p:nvPr>
        </p:nvSpPr>
        <p:spPr>
          <a:xfrm>
            <a:off x="938151" y="558602"/>
            <a:ext cx="6704151" cy="1005229"/>
          </a:xfrm>
        </p:spPr>
        <p:txBody>
          <a:bodyPr/>
          <a:lstStyle/>
          <a:p>
            <a:r>
              <a:rPr lang="en-US"/>
              <a:t>Click to edit title</a:t>
            </a:r>
            <a:br>
              <a:rPr lang="en-US"/>
            </a:br>
            <a:r>
              <a:rPr lang="en-US"/>
              <a:t>(2 lines max)</a:t>
            </a:r>
          </a:p>
        </p:txBody>
      </p:sp>
    </p:spTree>
    <p:extLst>
      <p:ext uri="{BB962C8B-B14F-4D97-AF65-F5344CB8AC3E}">
        <p14:creationId xmlns:p14="http://schemas.microsoft.com/office/powerpoint/2010/main" val="392473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B3FEC5-4760-DC48-B91E-CFC0C33F63A9}"/>
              </a:ext>
            </a:extLst>
          </p:cNvPr>
          <p:cNvSpPr/>
          <p:nvPr userDrawn="1"/>
        </p:nvSpPr>
        <p:spPr>
          <a:xfrm>
            <a:off x="8465769" y="6335712"/>
            <a:ext cx="3726231"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AE68D-24FC-6749-A309-042231DB68DA}"/>
              </a:ext>
            </a:extLst>
          </p:cNvPr>
          <p:cNvSpPr/>
          <p:nvPr userDrawn="1"/>
        </p:nvSpPr>
        <p:spPr>
          <a:xfrm>
            <a:off x="8465769" y="6237795"/>
            <a:ext cx="3726231"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DAHO NATIONAL LABORATORY">
            <a:extLst>
              <a:ext uri="{FF2B5EF4-FFF2-40B4-BE49-F238E27FC236}">
                <a16:creationId xmlns:a16="http://schemas.microsoft.com/office/drawing/2014/main" id="{C491F914-E346-2146-A51D-D37D67DBC113}"/>
              </a:ext>
            </a:extLst>
          </p:cNvPr>
          <p:cNvPicPr>
            <a:picLocks noChangeAspect="1"/>
          </p:cNvPicPr>
          <p:nvPr userDrawn="1"/>
        </p:nvPicPr>
        <p:blipFill>
          <a:blip r:embed="rId17"/>
          <a:stretch>
            <a:fillRect/>
          </a:stretch>
        </p:blipFill>
        <p:spPr>
          <a:xfrm>
            <a:off x="8944584" y="6543675"/>
            <a:ext cx="2768600" cy="127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938151" y="558602"/>
            <a:ext cx="10415648" cy="1008797"/>
          </a:xfrm>
          <a:prstGeom prst="rect">
            <a:avLst/>
          </a:prstGeom>
        </p:spPr>
        <p:txBody>
          <a:bodyPr vert="horz" lIns="0" tIns="0" rIns="91440" bIns="45720" rtlCol="0" anchor="t" anchorCtr="0">
            <a:noAutofit/>
          </a:bodyPr>
          <a:lstStyle/>
          <a:p>
            <a:r>
              <a:rPr lang="en-US"/>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938150" y="1739901"/>
            <a:ext cx="10415649" cy="4351338"/>
          </a:xfrm>
          <a:prstGeom prst="rect">
            <a:avLst/>
          </a:prstGeom>
        </p:spPr>
        <p:txBody>
          <a:bodyPr vert="horz" lIns="0" tIns="0" rIns="91440" bIns="4572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92875"/>
            <a:ext cx="1546302"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7CD4A3B-E186-AB40-96C6-355AF9A6FE76}" type="datetimeFigureOut">
              <a:rPr lang="en-US" smtClean="0"/>
              <a:pPr/>
              <a:t>7/18/2026</a:t>
            </a:fld>
            <a:endParaRPr lang="en-US"/>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5060066" cy="365125"/>
          </a:xfrm>
          <a:prstGeom prst="rect">
            <a:avLst/>
          </a:prstGeom>
        </p:spPr>
        <p:txBody>
          <a:bodyPr vert="horz" lIns="91440" tIns="45720" rIns="91440" bIns="155448"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a:p>
        </p:txBody>
      </p:sp>
      <p:grpSp>
        <p:nvGrpSpPr>
          <p:cNvPr id="15" name="blue/green box top">
            <a:extLst>
              <a:ext uri="{FF2B5EF4-FFF2-40B4-BE49-F238E27FC236}">
                <a16:creationId xmlns:a16="http://schemas.microsoft.com/office/drawing/2014/main" id="{2FE8E780-1DE8-B245-8215-3ECC2513C073}"/>
              </a:ext>
            </a:extLst>
          </p:cNvPr>
          <p:cNvGrpSpPr/>
          <p:nvPr userDrawn="1"/>
        </p:nvGrpSpPr>
        <p:grpSpPr>
          <a:xfrm>
            <a:off x="0" y="522288"/>
            <a:ext cx="744467" cy="547190"/>
            <a:chOff x="0" y="711956"/>
            <a:chExt cx="3721100" cy="620205"/>
          </a:xfrm>
        </p:grpSpPr>
        <p:sp>
          <p:nvSpPr>
            <p:cNvPr id="16" name="Rectangle 15">
              <a:extLst>
                <a:ext uri="{FF2B5EF4-FFF2-40B4-BE49-F238E27FC236}">
                  <a16:creationId xmlns:a16="http://schemas.microsoft.com/office/drawing/2014/main" id="{20A2A1D5-CB4B-1A40-8711-4F412AA9927B}"/>
                </a:ext>
              </a:extLst>
            </p:cNvPr>
            <p:cNvSpPr/>
            <p:nvPr userDrawn="1"/>
          </p:nvSpPr>
          <p:spPr>
            <a:xfrm rot="10800000">
              <a:off x="0" y="711956"/>
              <a:ext cx="37211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B5F476-DD08-5B45-A331-21193BD3472A}"/>
                </a:ext>
              </a:extLst>
            </p:cNvPr>
            <p:cNvSpPr/>
            <p:nvPr userDrawn="1"/>
          </p:nvSpPr>
          <p:spPr>
            <a:xfrm rot="10800000">
              <a:off x="0" y="1234244"/>
              <a:ext cx="37211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5166460"/>
      </p:ext>
    </p:extLst>
  </p:cSld>
  <p:clrMap bg1="lt1" tx1="dk1" bg2="lt2" tx2="dk2" accent1="accent1" accent2="accent2" accent3="accent3" accent4="accent4" accent5="accent5" accent6="accent6" hlink="hlink" folHlink="folHlink"/>
  <p:sldLayoutIdLst>
    <p:sldLayoutId id="2147483714" r:id="rId1"/>
    <p:sldLayoutId id="2147483694" r:id="rId2"/>
    <p:sldLayoutId id="2147483704" r:id="rId3"/>
    <p:sldLayoutId id="2147483705" r:id="rId4"/>
    <p:sldLayoutId id="2147483706" r:id="rId5"/>
    <p:sldLayoutId id="2147483707" r:id="rId6"/>
    <p:sldLayoutId id="2147483708" r:id="rId7"/>
    <p:sldLayoutId id="2147483710" r:id="rId8"/>
    <p:sldLayoutId id="2147483711" r:id="rId9"/>
    <p:sldLayoutId id="2147483712" r:id="rId10"/>
    <p:sldLayoutId id="2147483713" r:id="rId11"/>
    <p:sldLayoutId id="2147483695" r:id="rId12"/>
    <p:sldLayoutId id="2147483696" r:id="rId13"/>
    <p:sldLayoutId id="2147483709" r:id="rId14"/>
    <p:sldLayoutId id="2147483715" r:id="rId15"/>
  </p:sldLayoutIdLst>
  <p:txStyles>
    <p:titleStyle>
      <a:lvl1pPr algn="l" defTabSz="914400" rtl="0" eaLnBrk="1" latinLnBrk="0" hangingPunct="1">
        <a:lnSpc>
          <a:spcPct val="90000"/>
        </a:lnSpc>
        <a:spcBef>
          <a:spcPct val="0"/>
        </a:spcBef>
        <a:buNone/>
        <a:defRPr sz="2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0.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5C3C870-49A4-8032-9E7F-7EE79BD5522A}"/>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4059936" y="0"/>
            <a:ext cx="4134383" cy="3047998"/>
          </a:xfrm>
        </p:spPr>
      </p:pic>
      <p:pic>
        <p:nvPicPr>
          <p:cNvPr id="4" name="Picture Placeholder 3">
            <a:extLst>
              <a:ext uri="{FF2B5EF4-FFF2-40B4-BE49-F238E27FC236}">
                <a16:creationId xmlns:a16="http://schemas.microsoft.com/office/drawing/2014/main" id="{13593372-D9EF-9C79-55D4-3D33F5A22D9D}"/>
              </a:ext>
            </a:extLst>
          </p:cNvPr>
          <p:cNvPicPr>
            <a:picLocks noGrp="1" noChangeAspect="1"/>
          </p:cNvPicPr>
          <p:nvPr>
            <p:ph type="pic" sz="quarter" idx="21"/>
          </p:nvPr>
        </p:nvPicPr>
        <p:blipFill rotWithShape="1">
          <a:blip r:embed="rId3" cstate="screen">
            <a:extLst>
              <a:ext uri="{28A0092B-C50C-407E-A947-70E740481C1C}">
                <a14:useLocalDpi xmlns:a14="http://schemas.microsoft.com/office/drawing/2010/main"/>
              </a:ext>
            </a:extLst>
          </a:blip>
          <a:srcRect/>
          <a:stretch/>
        </p:blipFill>
        <p:spPr>
          <a:xfrm>
            <a:off x="0" y="4763"/>
            <a:ext cx="4063997" cy="3043235"/>
          </a:xfrm>
        </p:spPr>
      </p:pic>
      <p:pic>
        <p:nvPicPr>
          <p:cNvPr id="9" name="Picture Placeholder 8">
            <a:extLst>
              <a:ext uri="{FF2B5EF4-FFF2-40B4-BE49-F238E27FC236}">
                <a16:creationId xmlns:a16="http://schemas.microsoft.com/office/drawing/2014/main" id="{A6F11F4D-140F-DB59-E986-DEB7EEAC84E3}"/>
              </a:ext>
            </a:extLst>
          </p:cNvPr>
          <p:cNvPicPr>
            <a:picLocks noGrp="1" noChangeAspect="1"/>
          </p:cNvPicPr>
          <p:nvPr>
            <p:ph type="pic" sz="quarter" idx="22"/>
          </p:nvPr>
        </p:nvPicPr>
        <p:blipFill rotWithShape="1">
          <a:blip r:embed="rId4" cstate="screen">
            <a:extLst>
              <a:ext uri="{28A0092B-C50C-407E-A947-70E740481C1C}">
                <a14:useLocalDpi xmlns:a14="http://schemas.microsoft.com/office/drawing/2010/main"/>
              </a:ext>
            </a:extLst>
          </a:blip>
          <a:srcRect/>
          <a:stretch/>
        </p:blipFill>
        <p:spPr>
          <a:xfrm>
            <a:off x="0" y="3043237"/>
            <a:ext cx="4063996" cy="2292350"/>
          </a:xfrm>
        </p:spPr>
      </p:pic>
      <p:sp>
        <p:nvSpPr>
          <p:cNvPr id="2" name="Text Placeholder 1">
            <a:extLst>
              <a:ext uri="{FF2B5EF4-FFF2-40B4-BE49-F238E27FC236}">
                <a16:creationId xmlns:a16="http://schemas.microsoft.com/office/drawing/2014/main" id="{E4716283-9065-1442-9316-278D53D97392}"/>
              </a:ext>
            </a:extLst>
          </p:cNvPr>
          <p:cNvSpPr>
            <a:spLocks noGrp="1"/>
          </p:cNvSpPr>
          <p:nvPr>
            <p:ph type="body" sz="quarter" idx="13"/>
          </p:nvPr>
        </p:nvSpPr>
        <p:spPr>
          <a:xfrm>
            <a:off x="4063997" y="3043236"/>
            <a:ext cx="8128002" cy="2297114"/>
          </a:xfrm>
        </p:spPr>
        <p:txBody>
          <a:bodyPr/>
          <a:lstStyle/>
          <a:p>
            <a:r>
              <a:rPr lang="en-US" dirty="0"/>
              <a:t>An FMEA-Informed Reliability Framework for Infinitely Variable</a:t>
            </a:r>
          </a:p>
          <a:p>
            <a:r>
              <a:rPr lang="en-US" dirty="0"/>
              <a:t>Transmissions in Tidal Energy Systems</a:t>
            </a:r>
            <a:endParaRPr lang="en-US" sz="2400" dirty="0"/>
          </a:p>
        </p:txBody>
      </p:sp>
      <p:sp>
        <p:nvSpPr>
          <p:cNvPr id="5" name="TextBox 4">
            <a:extLst>
              <a:ext uri="{FF2B5EF4-FFF2-40B4-BE49-F238E27FC236}">
                <a16:creationId xmlns:a16="http://schemas.microsoft.com/office/drawing/2014/main" id="{95163739-AA4F-1B93-1A35-BF358852B867}"/>
              </a:ext>
            </a:extLst>
          </p:cNvPr>
          <p:cNvSpPr txBox="1"/>
          <p:nvPr/>
        </p:nvSpPr>
        <p:spPr>
          <a:xfrm>
            <a:off x="0" y="0"/>
            <a:ext cx="2571282" cy="369332"/>
          </a:xfrm>
          <a:prstGeom prst="rect">
            <a:avLst/>
          </a:prstGeom>
          <a:noFill/>
        </p:spPr>
        <p:txBody>
          <a:bodyPr wrap="square">
            <a:spAutoFit/>
          </a:bodyPr>
          <a:lstStyle/>
          <a:p>
            <a:r>
              <a:rPr lang="en-US" b="1" dirty="0">
                <a:solidFill>
                  <a:schemeClr val="bg1"/>
                </a:solidFill>
              </a:rPr>
              <a:t>INL/CON-26-93385</a:t>
            </a:r>
            <a:endParaRPr lang="en-US" dirty="0">
              <a:solidFill>
                <a:schemeClr val="bg1"/>
              </a:solidFill>
            </a:endParaRPr>
          </a:p>
        </p:txBody>
      </p:sp>
      <p:sp>
        <p:nvSpPr>
          <p:cNvPr id="11" name="Text Placeholder 7">
            <a:extLst>
              <a:ext uri="{FF2B5EF4-FFF2-40B4-BE49-F238E27FC236}">
                <a16:creationId xmlns:a16="http://schemas.microsoft.com/office/drawing/2014/main" id="{295C530B-E102-3932-0DB6-DD91A0EFE327}"/>
              </a:ext>
            </a:extLst>
          </p:cNvPr>
          <p:cNvSpPr>
            <a:spLocks noGrp="1"/>
          </p:cNvSpPr>
          <p:nvPr>
            <p:ph type="body" sz="quarter" idx="25"/>
          </p:nvPr>
        </p:nvSpPr>
        <p:spPr>
          <a:xfrm>
            <a:off x="8194319" y="55242"/>
            <a:ext cx="4134382" cy="2924816"/>
          </a:xfrm>
        </p:spPr>
        <p:txBody>
          <a:bodyPr/>
          <a:lstStyle/>
          <a:p>
            <a:pPr>
              <a:spcBef>
                <a:spcPts val="2000"/>
              </a:spcBef>
            </a:pPr>
            <a:r>
              <a:rPr lang="en-US" dirty="0"/>
              <a:t>Wen-Chi Cheng, PhD</a:t>
            </a:r>
          </a:p>
          <a:p>
            <a:pPr>
              <a:spcBef>
                <a:spcPts val="500"/>
              </a:spcBef>
            </a:pPr>
            <a:r>
              <a:rPr lang="en-US" b="0" dirty="0"/>
              <a:t>Nuclear Computational Scientists (INL)</a:t>
            </a:r>
          </a:p>
          <a:p>
            <a:pPr>
              <a:spcBef>
                <a:spcPts val="500"/>
              </a:spcBef>
            </a:pPr>
            <a:endParaRPr lang="en-US" b="0" dirty="0"/>
          </a:p>
          <a:p>
            <a:pPr>
              <a:spcBef>
                <a:spcPts val="500"/>
              </a:spcBef>
            </a:pPr>
            <a:r>
              <a:rPr lang="en-US" b="0" dirty="0"/>
              <a:t>Fazlur Rahman Bin Karim (INL, UT Dallas)</a:t>
            </a:r>
            <a:endParaRPr lang="en-US" dirty="0"/>
          </a:p>
          <a:p>
            <a:pPr>
              <a:spcBef>
                <a:spcPts val="500"/>
              </a:spcBef>
            </a:pPr>
            <a:endParaRPr lang="en-US" dirty="0"/>
          </a:p>
          <a:p>
            <a:pPr>
              <a:spcBef>
                <a:spcPts val="500"/>
              </a:spcBef>
            </a:pPr>
            <a:r>
              <a:rPr lang="en-US" dirty="0"/>
              <a:t>Gang Li, PhD</a:t>
            </a:r>
            <a:endParaRPr lang="en-US" b="0" dirty="0"/>
          </a:p>
          <a:p>
            <a:pPr>
              <a:spcBef>
                <a:spcPts val="500"/>
              </a:spcBef>
            </a:pPr>
            <a:r>
              <a:rPr lang="en-US" dirty="0"/>
              <a:t>Assistant Professor (MSU)</a:t>
            </a:r>
            <a:endParaRPr lang="en-US" b="0" dirty="0"/>
          </a:p>
          <a:p>
            <a:pPr>
              <a:spcBef>
                <a:spcPts val="500"/>
              </a:spcBef>
            </a:pPr>
            <a:endParaRPr lang="en-US" b="0" dirty="0"/>
          </a:p>
          <a:p>
            <a:pPr>
              <a:spcBef>
                <a:spcPts val="500"/>
              </a:spcBef>
            </a:pPr>
            <a:r>
              <a:rPr lang="en-US" b="0" dirty="0"/>
              <a:t>Mucun Sun, PhD</a:t>
            </a:r>
          </a:p>
          <a:p>
            <a:pPr>
              <a:spcBef>
                <a:spcPts val="500"/>
              </a:spcBef>
            </a:pPr>
            <a:r>
              <a:rPr lang="en-US" b="0" dirty="0"/>
              <a:t>Power Systems Engineer (INL)</a:t>
            </a:r>
          </a:p>
        </p:txBody>
      </p:sp>
      <p:sp>
        <p:nvSpPr>
          <p:cNvPr id="13" name="TextBox 12">
            <a:extLst>
              <a:ext uri="{FF2B5EF4-FFF2-40B4-BE49-F238E27FC236}">
                <a16:creationId xmlns:a16="http://schemas.microsoft.com/office/drawing/2014/main" id="{AC8601C5-F0AA-D76A-F53D-B43B09D462FA}"/>
              </a:ext>
            </a:extLst>
          </p:cNvPr>
          <p:cNvSpPr txBox="1"/>
          <p:nvPr/>
        </p:nvSpPr>
        <p:spPr>
          <a:xfrm>
            <a:off x="0" y="5578639"/>
            <a:ext cx="5496339" cy="1015663"/>
          </a:xfrm>
          <a:prstGeom prst="rect">
            <a:avLst/>
          </a:prstGeom>
          <a:noFill/>
        </p:spPr>
        <p:txBody>
          <a:bodyPr wrap="square">
            <a:spAutoFit/>
          </a:bodyPr>
          <a:lstStyle/>
          <a:p>
            <a:pPr marL="0" marR="0">
              <a:buNone/>
              <a:tabLst>
                <a:tab pos="2743200" algn="ctr"/>
                <a:tab pos="5486400" algn="r"/>
              </a:tabLst>
            </a:pPr>
            <a:r>
              <a:rPr lang="en-US" sz="2000" dirty="0">
                <a:solidFill>
                  <a:schemeClr val="bg1"/>
                </a:solidFill>
                <a:effectLst/>
                <a:latin typeface="Times New Roman" panose="02020603050405020304" pitchFamily="18" charset="0"/>
                <a:ea typeface="PMingLiU" panose="02020500000000000000" pitchFamily="18" charset="-120"/>
              </a:rPr>
              <a:t>Paper presented in Probabilistic Safety Assessment and Management PSAM 18, July 19-July 24, 2026, Pittsburgh, Pennsylvania</a:t>
            </a:r>
          </a:p>
        </p:txBody>
      </p:sp>
    </p:spTree>
    <p:extLst>
      <p:ext uri="{BB962C8B-B14F-4D97-AF65-F5344CB8AC3E}">
        <p14:creationId xmlns:p14="http://schemas.microsoft.com/office/powerpoint/2010/main" val="4114092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6127E-0307-41B3-FA41-E1E520B1A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A9524-E2C2-BEF7-CA9A-512BD9200273}"/>
              </a:ext>
            </a:extLst>
          </p:cNvPr>
          <p:cNvSpPr>
            <a:spLocks noGrp="1"/>
          </p:cNvSpPr>
          <p:nvPr>
            <p:ph type="title"/>
          </p:nvPr>
        </p:nvSpPr>
        <p:spPr>
          <a:xfrm>
            <a:off x="172426" y="1269793"/>
            <a:ext cx="4219087" cy="1008797"/>
          </a:xfrm>
        </p:spPr>
        <p:txBody>
          <a:bodyPr/>
          <a:lstStyle/>
          <a:p>
            <a:r>
              <a:rPr lang="en-US" dirty="0"/>
              <a:t>FMEA-Step 4: Root Case Analysis (Part 2)</a:t>
            </a:r>
          </a:p>
        </p:txBody>
      </p:sp>
      <p:pic>
        <p:nvPicPr>
          <p:cNvPr id="5" name="Content Placeholder 4">
            <a:extLst>
              <a:ext uri="{FF2B5EF4-FFF2-40B4-BE49-F238E27FC236}">
                <a16:creationId xmlns:a16="http://schemas.microsoft.com/office/drawing/2014/main" id="{7C82EE84-8C45-8440-1588-73E7EE694E22}"/>
              </a:ext>
            </a:extLst>
          </p:cNvPr>
          <p:cNvPicPr>
            <a:picLocks noGrp="1" noChangeAspect="1"/>
          </p:cNvPicPr>
          <p:nvPr>
            <p:ph idx="1"/>
          </p:nvPr>
        </p:nvPicPr>
        <p:blipFill>
          <a:blip r:embed="rId2"/>
          <a:stretch>
            <a:fillRect/>
          </a:stretch>
        </p:blipFill>
        <p:spPr>
          <a:xfrm>
            <a:off x="172426" y="2278590"/>
            <a:ext cx="3856649" cy="3085320"/>
          </a:xfrm>
          <a:prstGeom prst="rect">
            <a:avLst/>
          </a:prstGeom>
        </p:spPr>
      </p:pic>
      <p:sp>
        <p:nvSpPr>
          <p:cNvPr id="4" name="Rectangle 3">
            <a:extLst>
              <a:ext uri="{FF2B5EF4-FFF2-40B4-BE49-F238E27FC236}">
                <a16:creationId xmlns:a16="http://schemas.microsoft.com/office/drawing/2014/main" id="{4EF259A6-5584-D646-325D-8527B4E123F2}"/>
              </a:ext>
            </a:extLst>
          </p:cNvPr>
          <p:cNvSpPr/>
          <p:nvPr/>
        </p:nvSpPr>
        <p:spPr>
          <a:xfrm>
            <a:off x="172426" y="4573725"/>
            <a:ext cx="1637324" cy="5806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6A7D3CDD-53CE-3F62-4C76-98BA88B4FEE3}"/>
              </a:ext>
            </a:extLst>
          </p:cNvPr>
          <p:cNvGraphicFramePr>
            <a:graphicFrameLocks noGrp="1"/>
          </p:cNvGraphicFramePr>
          <p:nvPr>
            <p:extLst>
              <p:ext uri="{D42A27DB-BD31-4B8C-83A1-F6EECF244321}">
                <p14:modId xmlns:p14="http://schemas.microsoft.com/office/powerpoint/2010/main" val="2160416874"/>
              </p:ext>
            </p:extLst>
          </p:nvPr>
        </p:nvGraphicFramePr>
        <p:xfrm>
          <a:off x="4086225" y="330376"/>
          <a:ext cx="8029577" cy="5219731"/>
        </p:xfrm>
        <a:graphic>
          <a:graphicData uri="http://schemas.openxmlformats.org/drawingml/2006/table">
            <a:tbl>
              <a:tblPr>
                <a:tableStyleId>{5C22544A-7EE6-4342-B048-85BDC9FD1C3A}</a:tableStyleId>
              </a:tblPr>
              <a:tblGrid>
                <a:gridCol w="947737">
                  <a:extLst>
                    <a:ext uri="{9D8B030D-6E8A-4147-A177-3AD203B41FA5}">
                      <a16:colId xmlns:a16="http://schemas.microsoft.com/office/drawing/2014/main" val="306234909"/>
                    </a:ext>
                  </a:extLst>
                </a:gridCol>
                <a:gridCol w="3028723">
                  <a:extLst>
                    <a:ext uri="{9D8B030D-6E8A-4147-A177-3AD203B41FA5}">
                      <a16:colId xmlns:a16="http://schemas.microsoft.com/office/drawing/2014/main" val="497247354"/>
                    </a:ext>
                  </a:extLst>
                </a:gridCol>
                <a:gridCol w="4053117">
                  <a:extLst>
                    <a:ext uri="{9D8B030D-6E8A-4147-A177-3AD203B41FA5}">
                      <a16:colId xmlns:a16="http://schemas.microsoft.com/office/drawing/2014/main" val="2774855744"/>
                    </a:ext>
                  </a:extLst>
                </a:gridCol>
              </a:tblGrid>
              <a:tr h="338063">
                <a:tc>
                  <a:txBody>
                    <a:bodyPr/>
                    <a:lstStyle/>
                    <a:p>
                      <a:pPr algn="ctr"/>
                      <a:r>
                        <a:rPr lang="en-US" sz="1500" b="1" dirty="0"/>
                        <a:t>Fail 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dirty="0"/>
                        <a:t>Failure 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kern="1200" dirty="0">
                          <a:solidFill>
                            <a:schemeClr val="dk1"/>
                          </a:solidFill>
                          <a:latin typeface="+mn-lt"/>
                          <a:ea typeface="+mn-ea"/>
                          <a:cs typeface="+mn-cs"/>
                        </a:rPr>
                        <a:t>Failure Mechanism (Root Causes)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1186636"/>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Excess backlash</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Abrasive wear of rack and pinion teeth</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820175"/>
                  </a:ext>
                </a:extLst>
              </a:tr>
              <a:tr h="579537">
                <a:tc>
                  <a:txBody>
                    <a:bodyPr/>
                    <a:lstStyle/>
                    <a:p>
                      <a:pPr algn="ctr"/>
                      <a:r>
                        <a:rPr lang="en-US" sz="1500" dirty="0"/>
                        <a:t>C.2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Fail-to-run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Debris wedging in engagement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0130650"/>
                  </a:ext>
                </a:extLst>
              </a:tr>
              <a:tr h="338063">
                <a:tc>
                  <a:txBody>
                    <a:bodyPr/>
                    <a:lstStyle/>
                    <a:p>
                      <a:pPr algn="ctr"/>
                      <a:r>
                        <a:rPr lang="en-US" sz="1500" dirty="0"/>
                        <a:t>C.3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Tooth chipping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Impact loading at reversal leading to stress</a:t>
                      </a:r>
                    </a:p>
                    <a:p>
                      <a:r>
                        <a:rPr lang="en-US" sz="1500" b="0" i="0" u="none" strike="noStrike" kern="1200" baseline="0" dirty="0">
                          <a:solidFill>
                            <a:schemeClr val="dk1"/>
                          </a:solidFill>
                          <a:latin typeface="+mn-lt"/>
                          <a:ea typeface="+mn-ea"/>
                          <a:cs typeface="+mn-cs"/>
                        </a:rPr>
                        <a:t>Concentration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0326621"/>
                  </a:ext>
                </a:extLst>
              </a:tr>
              <a:tr h="579537">
                <a:tc>
                  <a:txBody>
                    <a:bodyPr/>
                    <a:lstStyle/>
                    <a:p>
                      <a:pPr algn="ctr"/>
                      <a:r>
                        <a:rPr lang="en-US" sz="1500" dirty="0"/>
                        <a:t>C.4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Overheating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Boundary lubrication loss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7745568"/>
                  </a:ext>
                </a:extLst>
              </a:tr>
              <a:tr h="579537">
                <a:tc>
                  <a:txBody>
                    <a:bodyPr/>
                    <a:lstStyle/>
                    <a:p>
                      <a:pPr algn="ctr"/>
                      <a:r>
                        <a:rPr lang="en-US" sz="1500" dirty="0"/>
                        <a:t>C.5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Corrosion-driven</a:t>
                      </a:r>
                    </a:p>
                    <a:p>
                      <a:r>
                        <a:rPr lang="en-US" sz="1500" b="0" i="0" u="none" strike="noStrike" kern="1200" baseline="0" dirty="0">
                          <a:solidFill>
                            <a:schemeClr val="dk1"/>
                          </a:solidFill>
                          <a:latin typeface="+mn-lt"/>
                          <a:ea typeface="+mn-ea"/>
                          <a:cs typeface="+mn-cs"/>
                        </a:rPr>
                        <a:t>degradation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Corrosive wear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6498823"/>
                  </a:ext>
                </a:extLst>
              </a:tr>
              <a:tr h="579537">
                <a:tc>
                  <a:txBody>
                    <a:bodyPr/>
                    <a:lstStyle/>
                    <a:p>
                      <a:pPr algn="ctr"/>
                      <a:r>
                        <a:rPr lang="en-US" sz="1500" dirty="0"/>
                        <a:t>D.1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output</a:t>
                      </a:r>
                    </a:p>
                    <a:p>
                      <a:r>
                        <a:rPr lang="en-US" sz="1500" b="0" i="0" u="none" strike="noStrike" kern="1200" baseline="0" dirty="0">
                          <a:solidFill>
                            <a:schemeClr val="dk1"/>
                          </a:solidFill>
                          <a:latin typeface="+mn-lt"/>
                          <a:ea typeface="+mn-ea"/>
                          <a:cs typeface="+mn-cs"/>
                        </a:rPr>
                        <a:t>torque contribution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Root bending fatigue of output gear Teeth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6106634"/>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D.2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Excessive</a:t>
                      </a:r>
                    </a:p>
                    <a:p>
                      <a:r>
                        <a:rPr lang="en-US" sz="1500" b="0" i="0" u="none" strike="noStrike" kern="1200" baseline="0" dirty="0">
                          <a:solidFill>
                            <a:schemeClr val="dk1"/>
                          </a:solidFill>
                          <a:latin typeface="+mn-lt"/>
                          <a:ea typeface="+mn-ea"/>
                          <a:cs typeface="+mn-cs"/>
                        </a:rPr>
                        <a:t>vibration/noise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Subsurface fatigue leading to spall formation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7119584"/>
                  </a:ext>
                </a:extLst>
              </a:tr>
              <a:tr h="5795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D.3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Efficiency loss</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Profile wear increasing sliding losses</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5778984"/>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E.1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Water ingress beyond</a:t>
                      </a:r>
                    </a:p>
                    <a:p>
                      <a:r>
                        <a:rPr lang="en-US" sz="1500" b="0" i="0" u="none" strike="noStrike" kern="1200" baseline="0" dirty="0">
                          <a:solidFill>
                            <a:schemeClr val="dk1"/>
                          </a:solidFill>
                          <a:latin typeface="+mn-lt"/>
                          <a:ea typeface="+mn-ea"/>
                          <a:cs typeface="+mn-cs"/>
                        </a:rPr>
                        <a:t>limit</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Seal degradation (lip wear, elastomer aging, extrusion, pressure differential)</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9912147"/>
                  </a:ext>
                </a:extLst>
              </a:tr>
            </a:tbl>
          </a:graphicData>
        </a:graphic>
      </p:graphicFrame>
    </p:spTree>
    <p:extLst>
      <p:ext uri="{BB962C8B-B14F-4D97-AF65-F5344CB8AC3E}">
        <p14:creationId xmlns:p14="http://schemas.microsoft.com/office/powerpoint/2010/main" val="3772039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179F-CCA0-4FDC-D78D-6241EE7ACF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CD903-C69F-B339-22F6-60C9EFD5D6E6}"/>
              </a:ext>
            </a:extLst>
          </p:cNvPr>
          <p:cNvSpPr>
            <a:spLocks noGrp="1"/>
          </p:cNvSpPr>
          <p:nvPr>
            <p:ph type="title"/>
          </p:nvPr>
        </p:nvSpPr>
        <p:spPr>
          <a:xfrm>
            <a:off x="891319" y="599166"/>
            <a:ext cx="3104174" cy="1553484"/>
          </a:xfrm>
        </p:spPr>
        <p:txBody>
          <a:bodyPr/>
          <a:lstStyle/>
          <a:p>
            <a:r>
              <a:rPr lang="en-US" dirty="0"/>
              <a:t>FMEA-Step 5: Evaluate severity,  frequency, and detectability</a:t>
            </a:r>
          </a:p>
        </p:txBody>
      </p:sp>
      <p:pic>
        <p:nvPicPr>
          <p:cNvPr id="5" name="Content Placeholder 4">
            <a:extLst>
              <a:ext uri="{FF2B5EF4-FFF2-40B4-BE49-F238E27FC236}">
                <a16:creationId xmlns:a16="http://schemas.microsoft.com/office/drawing/2014/main" id="{0A76004E-6DDB-A32F-2D84-1B8FE27157A4}"/>
              </a:ext>
            </a:extLst>
          </p:cNvPr>
          <p:cNvPicPr>
            <a:picLocks noGrp="1" noChangeAspect="1"/>
          </p:cNvPicPr>
          <p:nvPr>
            <p:ph idx="1"/>
          </p:nvPr>
        </p:nvPicPr>
        <p:blipFill>
          <a:blip r:embed="rId2"/>
          <a:stretch>
            <a:fillRect/>
          </a:stretch>
        </p:blipFill>
        <p:spPr>
          <a:xfrm>
            <a:off x="172426" y="2278589"/>
            <a:ext cx="4497918" cy="3598335"/>
          </a:xfrm>
          <a:prstGeom prst="rect">
            <a:avLst/>
          </a:prstGeom>
        </p:spPr>
      </p:pic>
      <p:sp>
        <p:nvSpPr>
          <p:cNvPr id="4" name="Rectangle 3">
            <a:extLst>
              <a:ext uri="{FF2B5EF4-FFF2-40B4-BE49-F238E27FC236}">
                <a16:creationId xmlns:a16="http://schemas.microsoft.com/office/drawing/2014/main" id="{25DB70AA-AA98-F6CF-03FB-FBCF2BD95E92}"/>
              </a:ext>
            </a:extLst>
          </p:cNvPr>
          <p:cNvSpPr/>
          <p:nvPr/>
        </p:nvSpPr>
        <p:spPr>
          <a:xfrm>
            <a:off x="2713986" y="3138682"/>
            <a:ext cx="1956358" cy="7284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F6B3C72-6DD7-44BE-398D-7516B0012BCF}"/>
              </a:ext>
            </a:extLst>
          </p:cNvPr>
          <p:cNvPicPr>
            <a:picLocks noChangeAspect="1"/>
          </p:cNvPicPr>
          <p:nvPr/>
        </p:nvPicPr>
        <p:blipFill>
          <a:blip r:embed="rId3"/>
          <a:stretch>
            <a:fillRect/>
          </a:stretch>
        </p:blipFill>
        <p:spPr>
          <a:xfrm>
            <a:off x="4707126" y="820239"/>
            <a:ext cx="6978765" cy="4427263"/>
          </a:xfrm>
          <a:prstGeom prst="rect">
            <a:avLst/>
          </a:prstGeom>
        </p:spPr>
      </p:pic>
    </p:spTree>
    <p:extLst>
      <p:ext uri="{BB962C8B-B14F-4D97-AF65-F5344CB8AC3E}">
        <p14:creationId xmlns:p14="http://schemas.microsoft.com/office/powerpoint/2010/main" val="3526107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5362-2E1E-D6E9-BA79-92C7BA88D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39775-4B93-45F3-8455-85B1E8D153FC}"/>
              </a:ext>
            </a:extLst>
          </p:cNvPr>
          <p:cNvSpPr>
            <a:spLocks noGrp="1"/>
          </p:cNvSpPr>
          <p:nvPr>
            <p:ph type="title"/>
          </p:nvPr>
        </p:nvSpPr>
        <p:spPr>
          <a:xfrm>
            <a:off x="891318" y="599166"/>
            <a:ext cx="3779025" cy="1553484"/>
          </a:xfrm>
        </p:spPr>
        <p:txBody>
          <a:bodyPr/>
          <a:lstStyle/>
          <a:p>
            <a:r>
              <a:rPr lang="en-US" dirty="0"/>
              <a:t>FMEA-Step 6 and 7: RPN and mitigation strategies</a:t>
            </a:r>
          </a:p>
        </p:txBody>
      </p:sp>
      <p:pic>
        <p:nvPicPr>
          <p:cNvPr id="5" name="Content Placeholder 4">
            <a:extLst>
              <a:ext uri="{FF2B5EF4-FFF2-40B4-BE49-F238E27FC236}">
                <a16:creationId xmlns:a16="http://schemas.microsoft.com/office/drawing/2014/main" id="{DD9BC3D5-7EAA-914F-B857-7A0E0559B7FC}"/>
              </a:ext>
            </a:extLst>
          </p:cNvPr>
          <p:cNvPicPr>
            <a:picLocks noGrp="1" noChangeAspect="1"/>
          </p:cNvPicPr>
          <p:nvPr>
            <p:ph idx="1"/>
          </p:nvPr>
        </p:nvPicPr>
        <p:blipFill>
          <a:blip r:embed="rId2"/>
          <a:stretch>
            <a:fillRect/>
          </a:stretch>
        </p:blipFill>
        <p:spPr>
          <a:xfrm>
            <a:off x="172426" y="2278589"/>
            <a:ext cx="4497918" cy="3598335"/>
          </a:xfrm>
          <a:prstGeom prst="rect">
            <a:avLst/>
          </a:prstGeom>
        </p:spPr>
      </p:pic>
      <p:sp>
        <p:nvSpPr>
          <p:cNvPr id="4" name="Rectangle 3">
            <a:extLst>
              <a:ext uri="{FF2B5EF4-FFF2-40B4-BE49-F238E27FC236}">
                <a16:creationId xmlns:a16="http://schemas.microsoft.com/office/drawing/2014/main" id="{1161916F-939E-2D9D-F9BB-AE91A1B153CA}"/>
              </a:ext>
            </a:extLst>
          </p:cNvPr>
          <p:cNvSpPr/>
          <p:nvPr/>
        </p:nvSpPr>
        <p:spPr>
          <a:xfrm>
            <a:off x="2713986" y="4186432"/>
            <a:ext cx="1956358" cy="6903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FDE5A54-9288-1546-919E-2015CF5AD976}"/>
              </a:ext>
            </a:extLst>
          </p:cNvPr>
          <p:cNvPicPr>
            <a:picLocks noChangeAspect="1"/>
          </p:cNvPicPr>
          <p:nvPr/>
        </p:nvPicPr>
        <p:blipFill>
          <a:blip r:embed="rId3"/>
          <a:stretch>
            <a:fillRect/>
          </a:stretch>
        </p:blipFill>
        <p:spPr>
          <a:xfrm>
            <a:off x="5077040" y="861852"/>
            <a:ext cx="7019710" cy="5134295"/>
          </a:xfrm>
          <a:prstGeom prst="rect">
            <a:avLst/>
          </a:prstGeom>
        </p:spPr>
      </p:pic>
      <p:sp>
        <p:nvSpPr>
          <p:cNvPr id="7" name="Rectangle 6">
            <a:extLst>
              <a:ext uri="{FF2B5EF4-FFF2-40B4-BE49-F238E27FC236}">
                <a16:creationId xmlns:a16="http://schemas.microsoft.com/office/drawing/2014/main" id="{4294DFF9-C940-8CEC-9A7C-36D927D873F7}"/>
              </a:ext>
            </a:extLst>
          </p:cNvPr>
          <p:cNvSpPr/>
          <p:nvPr/>
        </p:nvSpPr>
        <p:spPr>
          <a:xfrm>
            <a:off x="5117820" y="1461918"/>
            <a:ext cx="6901753" cy="7193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54DD63B-18EC-9FAA-BDF9-6E02E9A4A83A}"/>
              </a:ext>
            </a:extLst>
          </p:cNvPr>
          <p:cNvSpPr/>
          <p:nvPr/>
        </p:nvSpPr>
        <p:spPr>
          <a:xfrm>
            <a:off x="2713986" y="5186556"/>
            <a:ext cx="1956358" cy="6903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482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02C90-C459-BA7E-4911-19C7C8003DC0}"/>
              </a:ext>
            </a:extLst>
          </p:cNvPr>
          <p:cNvSpPr>
            <a:spLocks noGrp="1"/>
          </p:cNvSpPr>
          <p:nvPr>
            <p:ph type="title"/>
          </p:nvPr>
        </p:nvSpPr>
        <p:spPr/>
        <p:txBody>
          <a:bodyPr/>
          <a:lstStyle/>
          <a:p>
            <a:r>
              <a:rPr lang="en-US" dirty="0"/>
              <a:t>Reliability Assessment (for non-repairable system)</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3B7B8AF-2E57-DFBC-D962-839A181B0BE5}"/>
                  </a:ext>
                </a:extLst>
              </p:cNvPr>
              <p:cNvSpPr txBox="1"/>
              <p:nvPr/>
            </p:nvSpPr>
            <p:spPr>
              <a:xfrm>
                <a:off x="5646891" y="3010636"/>
                <a:ext cx="6389441" cy="1754326"/>
              </a:xfrm>
              <a:prstGeom prst="rect">
                <a:avLst/>
              </a:prstGeom>
              <a:noFill/>
            </p:spPr>
            <p:txBody>
              <a:bodyPr wrap="square" rtlCol="0">
                <a:spAutoFit/>
              </a:bodyPr>
              <a:lstStyle/>
              <a:p>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𝑅𝑒</m:t>
                        </m:r>
                      </m:e>
                      <m:sub>
                        <m:r>
                          <a:rPr lang="en-US" b="0" i="1" smtClean="0">
                            <a:latin typeface="Cambria Math" panose="02040503050406030204" pitchFamily="18" charset="0"/>
                          </a:rPr>
                          <m:t>𝐼𝑉𝑇</m:t>
                        </m:r>
                      </m:sub>
                    </m:sSub>
                  </m:oMath>
                </a14:m>
                <a:r>
                  <a:rPr lang="en-US" dirty="0">
                    <a:latin typeface="Cambria Math" panose="02040503050406030204" pitchFamily="18" charset="0"/>
                  </a:rPr>
                  <a:t>: </a:t>
                </a:r>
                <a:r>
                  <a:rPr lang="en-US" dirty="0"/>
                  <a:t>Reliability of the entire infinitely variable transmission (IVT)</a:t>
                </a:r>
                <a:endParaRPr lang="en-US" i="1" dirty="0">
                  <a:latin typeface="Cambria Math" panose="02040503050406030204" pitchFamily="18" charset="0"/>
                </a:endParaRP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𝑅𝑒</m:t>
                        </m:r>
                      </m:e>
                      <m:sub>
                        <m:r>
                          <a:rPr lang="en-US" b="0" i="1" smtClean="0">
                            <a:latin typeface="Cambria Math" panose="02040503050406030204" pitchFamily="18" charset="0"/>
                          </a:rPr>
                          <m:t>𝑁𝐺𝑃</m:t>
                        </m:r>
                      </m:sub>
                    </m:sSub>
                    <m:r>
                      <a:rPr lang="en-US" b="0" i="1" smtClean="0">
                        <a:latin typeface="Cambria Math" panose="02040503050406030204" pitchFamily="18" charset="0"/>
                      </a:rPr>
                      <m:t>:</m:t>
                    </m:r>
                  </m:oMath>
                </a14:m>
                <a:r>
                  <a:rPr lang="en-US" dirty="0"/>
                  <a:t> Reliability of the Noncircular Gear Pairs (NGP)</a:t>
                </a:r>
              </a:p>
              <a:p>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b="0" i="1" smtClean="0">
                            <a:latin typeface="Cambria Math" panose="02040503050406030204" pitchFamily="18" charset="0"/>
                          </a:rPr>
                          <m:t>𝑃𝐺𝑆</m:t>
                        </m:r>
                      </m:sub>
                    </m:sSub>
                    <m:r>
                      <a:rPr lang="en-US" i="1">
                        <a:latin typeface="Cambria Math" panose="02040503050406030204" pitchFamily="18" charset="0"/>
                      </a:rPr>
                      <m:t>:</m:t>
                    </m:r>
                  </m:oMath>
                </a14:m>
                <a:r>
                  <a:rPr lang="en-US" dirty="0"/>
                  <a:t> Reliability of the Planetary Gear Sets (PGS)</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b="0" i="1" smtClean="0">
                            <a:latin typeface="Cambria Math" panose="02040503050406030204" pitchFamily="18" charset="0"/>
                          </a:rPr>
                          <m:t>𝑅𝑃𝐺</m:t>
                        </m:r>
                      </m:sub>
                    </m:sSub>
                    <m:r>
                      <a:rPr lang="en-US" i="1">
                        <a:latin typeface="Cambria Math" panose="02040503050406030204" pitchFamily="18" charset="0"/>
                      </a:rPr>
                      <m:t>:</m:t>
                    </m:r>
                  </m:oMath>
                </a14:m>
                <a:r>
                  <a:rPr lang="en-US" dirty="0"/>
                  <a:t> Reliability of the Rack–Pinion Gears (RPG) </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b="0" i="1" smtClean="0">
                            <a:latin typeface="Cambria Math" panose="02040503050406030204" pitchFamily="18" charset="0"/>
                          </a:rPr>
                          <m:t>𝑂</m:t>
                        </m:r>
                        <m:r>
                          <a:rPr lang="en-US" i="1">
                            <a:latin typeface="Cambria Math" panose="02040503050406030204" pitchFamily="18" charset="0"/>
                          </a:rPr>
                          <m:t>𝐺</m:t>
                        </m:r>
                      </m:sub>
                    </m:sSub>
                    <m:r>
                      <a:rPr lang="en-US" i="1">
                        <a:latin typeface="Cambria Math" panose="02040503050406030204" pitchFamily="18" charset="0"/>
                      </a:rPr>
                      <m:t>:</m:t>
                    </m:r>
                  </m:oMath>
                </a14:m>
                <a:r>
                  <a:rPr lang="en-US" dirty="0"/>
                  <a:t> Reliability of the Output Gears (OG) </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𝐺</m:t>
                        </m:r>
                        <m:r>
                          <a:rPr lang="en-US" b="0" i="1" smtClean="0">
                            <a:latin typeface="Cambria Math" panose="02040503050406030204" pitchFamily="18" charset="0"/>
                          </a:rPr>
                          <m:t>𝑆</m:t>
                        </m:r>
                      </m:sub>
                    </m:sSub>
                    <m:r>
                      <a:rPr lang="en-US" i="1">
                        <a:latin typeface="Cambria Math" panose="02040503050406030204" pitchFamily="18" charset="0"/>
                      </a:rPr>
                      <m:t>:</m:t>
                    </m:r>
                  </m:oMath>
                </a14:m>
                <a:r>
                  <a:rPr lang="en-US" dirty="0"/>
                  <a:t> Reliability of the Gearbox Seal (GS)</a:t>
                </a:r>
              </a:p>
            </p:txBody>
          </p:sp>
        </mc:Choice>
        <mc:Fallback xmlns="">
          <p:sp>
            <p:nvSpPr>
              <p:cNvPr id="6" name="TextBox 5">
                <a:extLst>
                  <a:ext uri="{FF2B5EF4-FFF2-40B4-BE49-F238E27FC236}">
                    <a16:creationId xmlns:a16="http://schemas.microsoft.com/office/drawing/2014/main" id="{53B7B8AF-2E57-DFBC-D962-839A181B0BE5}"/>
                  </a:ext>
                </a:extLst>
              </p:cNvPr>
              <p:cNvSpPr txBox="1">
                <a:spLocks noRot="1" noChangeAspect="1" noMove="1" noResize="1" noEditPoints="1" noAdjustHandles="1" noChangeArrowheads="1" noChangeShapeType="1" noTextEdit="1"/>
              </p:cNvSpPr>
              <p:nvPr/>
            </p:nvSpPr>
            <p:spPr>
              <a:xfrm>
                <a:off x="5646891" y="3010636"/>
                <a:ext cx="6389441" cy="1754326"/>
              </a:xfrm>
              <a:prstGeom prst="rect">
                <a:avLst/>
              </a:prstGeom>
              <a:blipFill>
                <a:blip r:embed="rId2"/>
                <a:stretch>
                  <a:fillRect t="-2778" r="-191" b="-45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B57F6B7-F528-C5D9-22A0-D1F18A125D20}"/>
                  </a:ext>
                </a:extLst>
              </p:cNvPr>
              <p:cNvSpPr txBox="1"/>
              <p:nvPr/>
            </p:nvSpPr>
            <p:spPr>
              <a:xfrm>
                <a:off x="5646891" y="1342377"/>
                <a:ext cx="6657975" cy="4770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500" i="1" smtClean="0">
                              <a:latin typeface="Cambria Math" panose="02040503050406030204" pitchFamily="18" charset="0"/>
                            </a:rPr>
                          </m:ctrlPr>
                        </m:sSubPr>
                        <m:e>
                          <m:r>
                            <a:rPr lang="en-US" sz="2500" i="1">
                              <a:latin typeface="Cambria Math" panose="02040503050406030204" pitchFamily="18" charset="0"/>
                            </a:rPr>
                            <m:t>𝑅𝑒</m:t>
                          </m:r>
                        </m:e>
                        <m:sub>
                          <m:r>
                            <a:rPr lang="en-US" sz="2500" b="0" i="1" smtClean="0">
                              <a:latin typeface="Cambria Math" panose="02040503050406030204" pitchFamily="18" charset="0"/>
                            </a:rPr>
                            <m:t>𝐼𝑉𝑇</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𝑅𝑒</m:t>
                          </m:r>
                        </m:e>
                        <m:sub>
                          <m:r>
                            <a:rPr lang="en-US" sz="2500" i="1">
                              <a:latin typeface="Cambria Math" panose="02040503050406030204" pitchFamily="18" charset="0"/>
                            </a:rPr>
                            <m:t>𝑁𝐺𝑃</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𝑅𝑒</m:t>
                          </m:r>
                        </m:e>
                        <m:sub>
                          <m:r>
                            <m:rPr>
                              <m:sty m:val="p"/>
                            </m:rPr>
                            <a:rPr lang="en-US" sz="2500" b="0" i="1" smtClean="0">
                              <a:latin typeface="Cambria Math" panose="02040503050406030204" pitchFamily="18" charset="0"/>
                            </a:rPr>
                            <m:t>PGS</m:t>
                          </m:r>
                        </m:sub>
                      </m:sSub>
                      <m:r>
                        <a:rPr lang="en-US" sz="2500" b="0" i="1" smtClean="0">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𝑅𝑒</m:t>
                          </m:r>
                        </m:e>
                        <m:sub>
                          <m:r>
                            <m:rPr>
                              <m:sty m:val="p"/>
                            </m:rPr>
                            <a:rPr lang="en-US" sz="2500" b="0" i="1" smtClean="0">
                              <a:latin typeface="Cambria Math" panose="02040503050406030204" pitchFamily="18" charset="0"/>
                            </a:rPr>
                            <m:t>RPG</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𝑅𝑒</m:t>
                          </m:r>
                        </m:e>
                        <m:sub>
                          <m:r>
                            <m:rPr>
                              <m:sty m:val="p"/>
                            </m:rPr>
                            <a:rPr lang="en-US" sz="2500" b="0" i="1" smtClean="0">
                              <a:latin typeface="Cambria Math" panose="02040503050406030204" pitchFamily="18" charset="0"/>
                            </a:rPr>
                            <m:t>O</m:t>
                          </m:r>
                          <m:r>
                            <m:rPr>
                              <m:sty m:val="p"/>
                            </m:rPr>
                            <a:rPr lang="en-US" sz="2500" i="1">
                              <a:latin typeface="Cambria Math" panose="02040503050406030204" pitchFamily="18" charset="0"/>
                            </a:rPr>
                            <m:t>G</m:t>
                          </m:r>
                        </m:sub>
                      </m:sSub>
                      <m:r>
                        <a:rPr lang="en-US" sz="2500" i="1">
                          <a:latin typeface="Cambria Math" panose="02040503050406030204" pitchFamily="18" charset="0"/>
                        </a:rPr>
                        <m:t>∗</m:t>
                      </m:r>
                      <m:sSub>
                        <m:sSubPr>
                          <m:ctrlPr>
                            <a:rPr lang="en-US" sz="2500" i="1">
                              <a:latin typeface="Cambria Math" panose="02040503050406030204" pitchFamily="18" charset="0"/>
                            </a:rPr>
                          </m:ctrlPr>
                        </m:sSubPr>
                        <m:e>
                          <m:r>
                            <a:rPr lang="en-US" sz="2500" i="1">
                              <a:latin typeface="Cambria Math" panose="02040503050406030204" pitchFamily="18" charset="0"/>
                            </a:rPr>
                            <m:t>𝑅𝑒</m:t>
                          </m:r>
                        </m:e>
                        <m:sub>
                          <m:r>
                            <m:rPr>
                              <m:sty m:val="p"/>
                            </m:rPr>
                            <a:rPr lang="en-US" sz="2500" b="0" i="1" smtClean="0">
                              <a:latin typeface="Cambria Math" panose="02040503050406030204" pitchFamily="18" charset="0"/>
                            </a:rPr>
                            <m:t>GS</m:t>
                          </m:r>
                        </m:sub>
                      </m:sSub>
                    </m:oMath>
                  </m:oMathPara>
                </a14:m>
                <a:endParaRPr lang="en-US" sz="2500" dirty="0"/>
              </a:p>
            </p:txBody>
          </p:sp>
        </mc:Choice>
        <mc:Fallback xmlns="">
          <p:sp>
            <p:nvSpPr>
              <p:cNvPr id="10" name="TextBox 9">
                <a:extLst>
                  <a:ext uri="{FF2B5EF4-FFF2-40B4-BE49-F238E27FC236}">
                    <a16:creationId xmlns:a16="http://schemas.microsoft.com/office/drawing/2014/main" id="{4B57F6B7-F528-C5D9-22A0-D1F18A125D20}"/>
                  </a:ext>
                </a:extLst>
              </p:cNvPr>
              <p:cNvSpPr txBox="1">
                <a:spLocks noRot="1" noChangeAspect="1" noMove="1" noResize="1" noEditPoints="1" noAdjustHandles="1" noChangeArrowheads="1" noChangeShapeType="1" noTextEdit="1"/>
              </p:cNvSpPr>
              <p:nvPr/>
            </p:nvSpPr>
            <p:spPr>
              <a:xfrm>
                <a:off x="5646891" y="1342377"/>
                <a:ext cx="6657975" cy="477054"/>
              </a:xfrm>
              <a:prstGeom prst="rect">
                <a:avLst/>
              </a:prstGeom>
              <a:blipFill>
                <a:blip r:embed="rId3"/>
                <a:stretch>
                  <a:fillRect b="-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24ACBD6-BBAF-4BB9-09E1-159DE93CA345}"/>
                  </a:ext>
                </a:extLst>
              </p:cNvPr>
              <p:cNvSpPr txBox="1"/>
              <p:nvPr/>
            </p:nvSpPr>
            <p:spPr>
              <a:xfrm>
                <a:off x="306979" y="1934902"/>
                <a:ext cx="7017426" cy="960263"/>
              </a:xfrm>
              <a:prstGeom prst="rect">
                <a:avLst/>
              </a:prstGeom>
              <a:noFill/>
            </p:spPr>
            <p:txBody>
              <a:bodyPr wrap="square">
                <a:spAutoFit/>
              </a:bodyPr>
              <a:lstStyle/>
              <a:p>
                <a14:m>
                  <m:oMath xmlns:m="http://schemas.openxmlformats.org/officeDocument/2006/math">
                    <m:sSub>
                      <m:sSubPr>
                        <m:ctrlPr>
                          <a:rPr lang="en-US" sz="2500" i="1" smtClean="0">
                            <a:latin typeface="Cambria Math" panose="02040503050406030204" pitchFamily="18" charset="0"/>
                          </a:rPr>
                        </m:ctrlPr>
                      </m:sSubPr>
                      <m:e>
                        <m:r>
                          <a:rPr lang="en-US" sz="2500" i="1">
                            <a:latin typeface="Cambria Math" panose="02040503050406030204" pitchFamily="18" charset="0"/>
                          </a:rPr>
                          <m:t>𝑅𝑒</m:t>
                        </m:r>
                      </m:e>
                      <m:sub>
                        <m:r>
                          <a:rPr lang="en-US" sz="2500" b="0" i="1" smtClean="0">
                            <a:latin typeface="Cambria Math" panose="02040503050406030204" pitchFamily="18" charset="0"/>
                          </a:rPr>
                          <m:t>𝑖</m:t>
                        </m:r>
                      </m:sub>
                    </m:sSub>
                    <m:r>
                      <a:rPr lang="en-US" sz="2500" b="0" i="1" smtClean="0">
                        <a:latin typeface="Cambria Math" panose="02040503050406030204" pitchFamily="18" charset="0"/>
                      </a:rPr>
                      <m:t>=</m:t>
                    </m:r>
                    <m:func>
                      <m:funcPr>
                        <m:ctrlPr>
                          <a:rPr lang="en-US" sz="2500" b="0" i="1" smtClean="0">
                            <a:latin typeface="Cambria Math" panose="02040503050406030204" pitchFamily="18" charset="0"/>
                          </a:rPr>
                        </m:ctrlPr>
                      </m:funcPr>
                      <m:fName>
                        <m:r>
                          <m:rPr>
                            <m:sty m:val="p"/>
                          </m:rPr>
                          <a:rPr lang="en-US" sz="2500" b="0" i="0" smtClean="0">
                            <a:latin typeface="Cambria Math" panose="02040503050406030204" pitchFamily="18" charset="0"/>
                          </a:rPr>
                          <m:t>exp</m:t>
                        </m:r>
                      </m:fName>
                      <m:e>
                        <m:d>
                          <m:dPr>
                            <m:ctrlPr>
                              <a:rPr lang="en-US" sz="2500" b="0" i="1" smtClean="0">
                                <a:latin typeface="Cambria Math" panose="02040503050406030204" pitchFamily="18" charset="0"/>
                              </a:rPr>
                            </m:ctrlPr>
                          </m:dPr>
                          <m:e>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d>
                                  <m:dPr>
                                    <m:ctrlPr>
                                      <a:rPr lang="en-US" sz="2500" b="0" i="1" smtClean="0">
                                        <a:latin typeface="Cambria Math" panose="02040503050406030204" pitchFamily="18" charset="0"/>
                                      </a:rPr>
                                    </m:ctrlPr>
                                  </m:dPr>
                                  <m:e>
                                    <m:f>
                                      <m:fPr>
                                        <m:ctrlPr>
                                          <a:rPr lang="en-US" sz="2500" i="1">
                                            <a:latin typeface="Cambria Math" panose="02040503050406030204" pitchFamily="18" charset="0"/>
                                          </a:rPr>
                                        </m:ctrlPr>
                                      </m:fPr>
                                      <m:num>
                                        <m:r>
                                          <a:rPr lang="en-US" sz="2500" b="0" i="1" smtClean="0">
                                            <a:latin typeface="Cambria Math" panose="02040503050406030204" pitchFamily="18" charset="0"/>
                                          </a:rPr>
                                          <m:t>𝑡</m:t>
                                        </m:r>
                                      </m:num>
                                      <m:den>
                                        <m:sSub>
                                          <m:sSubPr>
                                            <m:ctrlPr>
                                              <a:rPr lang="en-US" sz="2500" i="1" smtClean="0">
                                                <a:latin typeface="Cambria Math" panose="02040503050406030204" pitchFamily="18" charset="0"/>
                                              </a:rPr>
                                            </m:ctrlPr>
                                          </m:sSubPr>
                                          <m:e>
                                            <m:r>
                                              <m:rPr>
                                                <m:sty m:val="p"/>
                                              </m:rPr>
                                              <a:rPr lang="el-GR" sz="2500" i="1">
                                                <a:latin typeface="Cambria Math" panose="02040503050406030204" pitchFamily="18" charset="0"/>
                                              </a:rPr>
                                              <m:t>α</m:t>
                                            </m:r>
                                          </m:e>
                                          <m:sub>
                                            <m:r>
                                              <a:rPr lang="en-US" sz="2500" b="0" i="1" smtClean="0">
                                                <a:latin typeface="Cambria Math" panose="02040503050406030204" pitchFamily="18" charset="0"/>
                                              </a:rPr>
                                              <m:t>𝑖</m:t>
                                            </m:r>
                                          </m:sub>
                                        </m:sSub>
                                      </m:den>
                                    </m:f>
                                  </m:e>
                                </m:d>
                              </m:e>
                              <m:sup>
                                <m:sSub>
                                  <m:sSubPr>
                                    <m:ctrlPr>
                                      <a:rPr lang="en-US" sz="2500" b="0" i="1" smtClean="0">
                                        <a:latin typeface="Cambria Math" panose="02040503050406030204" pitchFamily="18" charset="0"/>
                                      </a:rPr>
                                    </m:ctrlPr>
                                  </m:sSubPr>
                                  <m:e>
                                    <m:r>
                                      <m:rPr>
                                        <m:sty m:val="p"/>
                                      </m:rPr>
                                      <a:rPr lang="el-GR" sz="2500" i="1">
                                        <a:latin typeface="Cambria Math" panose="02040503050406030204" pitchFamily="18" charset="0"/>
                                      </a:rPr>
                                      <m:t>β</m:t>
                                    </m:r>
                                  </m:e>
                                  <m:sub>
                                    <m:r>
                                      <a:rPr lang="en-US" sz="2500" b="0" i="1" smtClean="0">
                                        <a:latin typeface="Cambria Math" panose="02040503050406030204" pitchFamily="18" charset="0"/>
                                      </a:rPr>
                                      <m:t>𝑖</m:t>
                                    </m:r>
                                  </m:sub>
                                </m:sSub>
                              </m:sup>
                            </m:sSup>
                          </m:e>
                        </m:d>
                      </m:e>
                    </m:func>
                    <m:r>
                      <a:rPr lang="en-US" sz="2500" b="0" i="1" smtClean="0">
                        <a:latin typeface="Cambria Math" panose="02040503050406030204" pitchFamily="18" charset="0"/>
                      </a:rPr>
                      <m:t>, </m:t>
                    </m:r>
                  </m:oMath>
                </a14:m>
                <a:r>
                  <a:rPr lang="en-US" sz="2500" dirty="0"/>
                  <a:t> </a:t>
                </a:r>
                <a:r>
                  <a:rPr lang="en-US" sz="2500" i="1" dirty="0"/>
                  <a:t>i=NGP, PGS,RPG, OG, GS</a:t>
                </a:r>
                <a:endParaRPr lang="en-US" sz="2500" dirty="0"/>
              </a:p>
            </p:txBody>
          </p:sp>
        </mc:Choice>
        <mc:Fallback xmlns="">
          <p:sp>
            <p:nvSpPr>
              <p:cNvPr id="11" name="TextBox 10">
                <a:extLst>
                  <a:ext uri="{FF2B5EF4-FFF2-40B4-BE49-F238E27FC236}">
                    <a16:creationId xmlns:a16="http://schemas.microsoft.com/office/drawing/2014/main" id="{B24ACBD6-BBAF-4BB9-09E1-159DE93CA345}"/>
                  </a:ext>
                </a:extLst>
              </p:cNvPr>
              <p:cNvSpPr txBox="1">
                <a:spLocks noRot="1" noChangeAspect="1" noMove="1" noResize="1" noEditPoints="1" noAdjustHandles="1" noChangeArrowheads="1" noChangeShapeType="1" noTextEdit="1"/>
              </p:cNvSpPr>
              <p:nvPr/>
            </p:nvSpPr>
            <p:spPr>
              <a:xfrm>
                <a:off x="306979" y="1934902"/>
                <a:ext cx="7017426" cy="960263"/>
              </a:xfrm>
              <a:prstGeom prst="rect">
                <a:avLst/>
              </a:prstGeom>
              <a:blipFill>
                <a:blip r:embed="rId4"/>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C2ADA6E3-DDD7-C9CE-6DED-6410C2DDACE2}"/>
              </a:ext>
            </a:extLst>
          </p:cNvPr>
          <p:cNvSpPr txBox="1"/>
          <p:nvPr/>
        </p:nvSpPr>
        <p:spPr>
          <a:xfrm>
            <a:off x="6198423" y="5383470"/>
            <a:ext cx="5286375" cy="784830"/>
          </a:xfrm>
          <a:prstGeom prst="rect">
            <a:avLst/>
          </a:prstGeom>
          <a:noFill/>
          <a:ln>
            <a:solidFill>
              <a:schemeClr val="tx1"/>
            </a:solidFill>
          </a:ln>
        </p:spPr>
        <p:txBody>
          <a:bodyPr wrap="square">
            <a:spAutoFit/>
          </a:bodyPr>
          <a:lstStyle/>
          <a:p>
            <a:r>
              <a:rPr lang="en-US" sz="1500" b="0" i="0" dirty="0">
                <a:solidFill>
                  <a:srgbClr val="222222"/>
                </a:solidFill>
                <a:effectLst/>
                <a:latin typeface="Arial" panose="020B0604020202020204" pitchFamily="34" charset="0"/>
              </a:rPr>
              <a:t>Modarres, Mohammad, Mark P. </a:t>
            </a:r>
            <a:r>
              <a:rPr lang="en-US" sz="1500" b="0" i="0" dirty="0" err="1">
                <a:solidFill>
                  <a:srgbClr val="222222"/>
                </a:solidFill>
                <a:effectLst/>
                <a:latin typeface="Arial" panose="020B0604020202020204" pitchFamily="34" charset="0"/>
              </a:rPr>
              <a:t>Kaminskiy</a:t>
            </a:r>
            <a:r>
              <a:rPr lang="en-US" sz="1500" b="0" i="0" dirty="0">
                <a:solidFill>
                  <a:srgbClr val="222222"/>
                </a:solidFill>
                <a:effectLst/>
                <a:latin typeface="Arial" panose="020B0604020202020204" pitchFamily="34" charset="0"/>
              </a:rPr>
              <a:t>, and Vasiliy </a:t>
            </a:r>
            <a:r>
              <a:rPr lang="en-US" sz="1500" b="0" i="0" dirty="0" err="1">
                <a:solidFill>
                  <a:srgbClr val="222222"/>
                </a:solidFill>
                <a:effectLst/>
                <a:latin typeface="Arial" panose="020B0604020202020204" pitchFamily="34" charset="0"/>
              </a:rPr>
              <a:t>Krivtsov</a:t>
            </a:r>
            <a:r>
              <a:rPr lang="en-US" sz="1500" b="0" i="0" dirty="0">
                <a:solidFill>
                  <a:srgbClr val="222222"/>
                </a:solidFill>
                <a:effectLst/>
                <a:latin typeface="Arial" panose="020B0604020202020204" pitchFamily="34" charset="0"/>
              </a:rPr>
              <a:t>. </a:t>
            </a:r>
            <a:r>
              <a:rPr lang="en-US" sz="1500" b="0" i="1" dirty="0">
                <a:solidFill>
                  <a:srgbClr val="222222"/>
                </a:solidFill>
                <a:effectLst/>
                <a:latin typeface="Arial" panose="020B0604020202020204" pitchFamily="34" charset="0"/>
              </a:rPr>
              <a:t>Reliability engineering and risk analysis: a practical guide</a:t>
            </a:r>
            <a:r>
              <a:rPr lang="en-US" sz="1500" b="0" i="0" dirty="0">
                <a:solidFill>
                  <a:srgbClr val="222222"/>
                </a:solidFill>
                <a:effectLst/>
                <a:latin typeface="Arial" panose="020B0604020202020204" pitchFamily="34" charset="0"/>
              </a:rPr>
              <a:t>. CRC press, 2016.</a:t>
            </a:r>
            <a:endParaRPr lang="en-US" sz="1500" dirty="0"/>
          </a:p>
        </p:txBody>
      </p:sp>
      <p:pic>
        <p:nvPicPr>
          <p:cNvPr id="9" name="Picture 8" descr="bathtub_curve.png">
            <a:extLst>
              <a:ext uri="{FF2B5EF4-FFF2-40B4-BE49-F238E27FC236}">
                <a16:creationId xmlns:a16="http://schemas.microsoft.com/office/drawing/2014/main" id="{CEE28750-257F-C0B3-C953-889729821C2C}"/>
              </a:ext>
            </a:extLst>
          </p:cNvPr>
          <p:cNvPicPr>
            <a:picLocks noChangeAspect="1"/>
          </p:cNvPicPr>
          <p:nvPr/>
        </p:nvPicPr>
        <p:blipFill>
          <a:blip r:embed="rId5"/>
          <a:stretch>
            <a:fillRect/>
          </a:stretch>
        </p:blipFill>
        <p:spPr>
          <a:xfrm>
            <a:off x="155668" y="3584414"/>
            <a:ext cx="5394960" cy="2655331"/>
          </a:xfrm>
          <a:prstGeom prst="rect">
            <a:avLst/>
          </a:prstGeom>
        </p:spPr>
      </p:pic>
      <p:sp>
        <p:nvSpPr>
          <p:cNvPr id="15" name="TextBox 14">
            <a:extLst>
              <a:ext uri="{FF2B5EF4-FFF2-40B4-BE49-F238E27FC236}">
                <a16:creationId xmlns:a16="http://schemas.microsoft.com/office/drawing/2014/main" id="{E4C33A72-1E30-E8BB-BE29-A4ADFAE5F8B4}"/>
              </a:ext>
            </a:extLst>
          </p:cNvPr>
          <p:cNvSpPr txBox="1"/>
          <p:nvPr/>
        </p:nvSpPr>
        <p:spPr>
          <a:xfrm>
            <a:off x="306979" y="3147850"/>
            <a:ext cx="5092338" cy="400110"/>
          </a:xfrm>
          <a:prstGeom prst="rect">
            <a:avLst/>
          </a:prstGeom>
          <a:noFill/>
        </p:spPr>
        <p:txBody>
          <a:bodyPr wrap="square" lIns="0" tIns="0" rIns="0" bIns="0" anchor="t">
            <a:spAutoFit/>
          </a:bodyPr>
          <a:lstStyle/>
          <a:p>
            <a:pPr algn="l"/>
            <a:r>
              <a:rPr sz="1300" b="0" i="1" dirty="0">
                <a:solidFill>
                  <a:srgbClr val="595959"/>
                </a:solidFill>
                <a:latin typeface="Calibri"/>
              </a:rPr>
              <a:t>Note: Exponential is the special case of Weibull with shape parameter β = 1 → constant hazard rate, no shape parameter.</a:t>
            </a:r>
          </a:p>
        </p:txBody>
      </p:sp>
    </p:spTree>
    <p:extLst>
      <p:ext uri="{BB962C8B-B14F-4D97-AF65-F5344CB8AC3E}">
        <p14:creationId xmlns:p14="http://schemas.microsoft.com/office/powerpoint/2010/main" val="1381430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4A45E3-DB03-F406-5159-A8EFF12CE9D9}"/>
              </a:ext>
            </a:extLst>
          </p:cNvPr>
          <p:cNvSpPr>
            <a:spLocks noGrp="1"/>
          </p:cNvSpPr>
          <p:nvPr>
            <p:ph type="title"/>
          </p:nvPr>
        </p:nvSpPr>
        <p:spPr>
          <a:xfrm>
            <a:off x="938151" y="366578"/>
            <a:ext cx="10415648" cy="1008797"/>
          </a:xfrm>
        </p:spPr>
        <p:txBody>
          <a:bodyPr/>
          <a:lstStyle/>
          <a:p>
            <a:r>
              <a:rPr lang="en-US" dirty="0"/>
              <a:t>Component Failure-Rate &amp; Reliability Estimation</a:t>
            </a:r>
          </a:p>
        </p:txBody>
      </p:sp>
      <p:graphicFrame>
        <p:nvGraphicFramePr>
          <p:cNvPr id="6" name="Table 0">
            <a:extLst>
              <a:ext uri="{FF2B5EF4-FFF2-40B4-BE49-F238E27FC236}">
                <a16:creationId xmlns:a16="http://schemas.microsoft.com/office/drawing/2014/main" id="{BA836CAD-AC4F-2EF9-7A4B-FC045F47C8CB}"/>
              </a:ext>
            </a:extLst>
          </p:cNvPr>
          <p:cNvGraphicFramePr>
            <a:graphicFrameLocks noGrp="1"/>
          </p:cNvGraphicFramePr>
          <p:nvPr>
            <p:extLst>
              <p:ext uri="{D42A27DB-BD31-4B8C-83A1-F6EECF244321}">
                <p14:modId xmlns:p14="http://schemas.microsoft.com/office/powerpoint/2010/main" val="3604504254"/>
              </p:ext>
            </p:extLst>
          </p:nvPr>
        </p:nvGraphicFramePr>
        <p:xfrm>
          <a:off x="193548" y="2005493"/>
          <a:ext cx="11804903" cy="3063240"/>
        </p:xfrm>
        <a:graphic>
          <a:graphicData uri="http://schemas.openxmlformats.org/drawingml/2006/table">
            <a:tbl>
              <a:tblPr/>
              <a:tblGrid>
                <a:gridCol w="2565225">
                  <a:extLst>
                    <a:ext uri="{9D8B030D-6E8A-4147-A177-3AD203B41FA5}">
                      <a16:colId xmlns:a16="http://schemas.microsoft.com/office/drawing/2014/main" val="20000"/>
                    </a:ext>
                  </a:extLst>
                </a:gridCol>
                <a:gridCol w="1479938">
                  <a:extLst>
                    <a:ext uri="{9D8B030D-6E8A-4147-A177-3AD203B41FA5}">
                      <a16:colId xmlns:a16="http://schemas.microsoft.com/office/drawing/2014/main" val="20001"/>
                    </a:ext>
                  </a:extLst>
                </a:gridCol>
                <a:gridCol w="1479938">
                  <a:extLst>
                    <a:ext uri="{9D8B030D-6E8A-4147-A177-3AD203B41FA5}">
                      <a16:colId xmlns:a16="http://schemas.microsoft.com/office/drawing/2014/main" val="20002"/>
                    </a:ext>
                  </a:extLst>
                </a:gridCol>
                <a:gridCol w="1479938">
                  <a:extLst>
                    <a:ext uri="{9D8B030D-6E8A-4147-A177-3AD203B41FA5}">
                      <a16:colId xmlns:a16="http://schemas.microsoft.com/office/drawing/2014/main" val="20003"/>
                    </a:ext>
                  </a:extLst>
                </a:gridCol>
                <a:gridCol w="1839988">
                  <a:extLst>
                    <a:ext uri="{9D8B030D-6E8A-4147-A177-3AD203B41FA5}">
                      <a16:colId xmlns:a16="http://schemas.microsoft.com/office/drawing/2014/main" val="20004"/>
                    </a:ext>
                  </a:extLst>
                </a:gridCol>
                <a:gridCol w="1479938">
                  <a:extLst>
                    <a:ext uri="{9D8B030D-6E8A-4147-A177-3AD203B41FA5}">
                      <a16:colId xmlns:a16="http://schemas.microsoft.com/office/drawing/2014/main" val="20005"/>
                    </a:ext>
                  </a:extLst>
                </a:gridCol>
                <a:gridCol w="1479938">
                  <a:extLst>
                    <a:ext uri="{9D8B030D-6E8A-4147-A177-3AD203B41FA5}">
                      <a16:colId xmlns:a16="http://schemas.microsoft.com/office/drawing/2014/main" val="20006"/>
                    </a:ext>
                  </a:extLst>
                </a:gridCol>
              </a:tblGrid>
              <a:tr h="472440">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Component</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λ Lower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λ Mid</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λ Upper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R Upper (%)</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R Mid (%)</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tc>
                  <a:txBody>
                    <a:bodyPr/>
                    <a:lstStyle/>
                    <a:p>
                      <a:pPr marL="0" indent="0" algn="ctr">
                        <a:buNone/>
                      </a:pPr>
                      <a:r>
                        <a:rPr lang="en-US" sz="2000" b="1" dirty="0">
                          <a:solidFill>
                            <a:srgbClr val="FFFFFF"/>
                          </a:solidFill>
                          <a:latin typeface="Arial" panose="020B0604020202020204" pitchFamily="34" charset="0"/>
                          <a:ea typeface="Calibri" pitchFamily="34" charset="-122"/>
                          <a:cs typeface="Arial" panose="020B0604020202020204" pitchFamily="34" charset="0"/>
                        </a:rPr>
                        <a:t>R Lower (%)</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472440">
                <a:tc>
                  <a:txBody>
                    <a:bodyPr/>
                    <a:lstStyle/>
                    <a:p>
                      <a:pPr marL="0" indent="0" algn="ctr">
                        <a:buNone/>
                      </a:pPr>
                      <a:r>
                        <a:rPr lang="en-US" sz="2000" b="1" dirty="0">
                          <a:solidFill>
                            <a:srgbClr val="1B2430"/>
                          </a:solidFill>
                          <a:latin typeface="Arial" panose="020B0604020202020204" pitchFamily="34" charset="0"/>
                          <a:ea typeface="Calibri" pitchFamily="34" charset="-122"/>
                          <a:cs typeface="Arial" panose="020B0604020202020204" pitchFamily="34" charset="0"/>
                        </a:rPr>
                        <a:t>Planetary Gear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0.000189</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0.0500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0.1500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99.98</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95.23</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86.07</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72440">
                <a:tc>
                  <a:txBody>
                    <a:bodyPr/>
                    <a:lstStyle/>
                    <a:p>
                      <a:pPr marL="0" indent="0" algn="ctr">
                        <a:buNone/>
                      </a:pPr>
                      <a:r>
                        <a:rPr lang="en-US" sz="2000" b="1" dirty="0">
                          <a:solidFill>
                            <a:srgbClr val="1B2430"/>
                          </a:solidFill>
                          <a:latin typeface="Arial" panose="020B0604020202020204" pitchFamily="34" charset="0"/>
                          <a:ea typeface="Calibri" pitchFamily="34" charset="-122"/>
                          <a:cs typeface="Arial" panose="020B0604020202020204" pitchFamily="34" charset="0"/>
                        </a:rPr>
                        <a:t>Non-Circular Gear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0.0200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0.0500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0.1452</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97.15</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92.88</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86.49</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72440">
                <a:tc>
                  <a:txBody>
                    <a:bodyPr/>
                    <a:lstStyle/>
                    <a:p>
                      <a:pPr marL="0" indent="0" algn="ctr">
                        <a:buNone/>
                      </a:pPr>
                      <a:r>
                        <a:rPr lang="en-US" sz="2000" b="1" dirty="0">
                          <a:solidFill>
                            <a:srgbClr val="1B2430"/>
                          </a:solidFill>
                          <a:latin typeface="Arial" panose="020B0604020202020204" pitchFamily="34" charset="0"/>
                          <a:ea typeface="Calibri" pitchFamily="34" charset="-122"/>
                          <a:cs typeface="Arial" panose="020B0604020202020204" pitchFamily="34" charset="0"/>
                        </a:rPr>
                        <a:t>Rack-Pinion Gear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0.0040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0.0080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0.0200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99.60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99.20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98.00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72440">
                <a:tc>
                  <a:txBody>
                    <a:bodyPr/>
                    <a:lstStyle/>
                    <a:p>
                      <a:pPr marL="0" indent="0" algn="ctr">
                        <a:buNone/>
                      </a:pPr>
                      <a:r>
                        <a:rPr lang="en-US" sz="2000" b="1" dirty="0">
                          <a:solidFill>
                            <a:srgbClr val="1B2430"/>
                          </a:solidFill>
                          <a:latin typeface="Arial" panose="020B0604020202020204" pitchFamily="34" charset="0"/>
                          <a:ea typeface="Calibri" pitchFamily="34" charset="-122"/>
                          <a:cs typeface="Arial" panose="020B0604020202020204" pitchFamily="34" charset="0"/>
                        </a:rPr>
                        <a:t>Output Gear</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0.0020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0.0600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0.1000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98.00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94.18</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90.50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72440">
                <a:tc>
                  <a:txBody>
                    <a:bodyPr/>
                    <a:lstStyle/>
                    <a:p>
                      <a:pPr marL="0" indent="0" algn="ctr">
                        <a:buNone/>
                      </a:pPr>
                      <a:r>
                        <a:rPr lang="en-US" sz="2000" b="1" dirty="0">
                          <a:solidFill>
                            <a:srgbClr val="1B2430"/>
                          </a:solidFill>
                          <a:latin typeface="Arial" panose="020B0604020202020204" pitchFamily="34" charset="0"/>
                          <a:ea typeface="Calibri" pitchFamily="34" charset="-122"/>
                          <a:cs typeface="Arial" panose="020B0604020202020204" pitchFamily="34" charset="0"/>
                        </a:rPr>
                        <a:t>Gearbox Seal</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0.0300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0.0739</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dirty="0">
                          <a:solidFill>
                            <a:srgbClr val="1B2430"/>
                          </a:solidFill>
                          <a:latin typeface="Arial" panose="020B0604020202020204" pitchFamily="34" charset="0"/>
                          <a:ea typeface="Calibri" pitchFamily="34" charset="-122"/>
                          <a:cs typeface="Arial" panose="020B0604020202020204" pitchFamily="34" charset="0"/>
                        </a:rPr>
                        <a:t>0.1892</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97.00</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92.88</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None/>
                      </a:pPr>
                      <a:r>
                        <a:rPr lang="en-US" sz="2000" b="1" dirty="0">
                          <a:solidFill>
                            <a:srgbClr val="21295C"/>
                          </a:solidFill>
                          <a:latin typeface="Arial" panose="020B0604020202020204" pitchFamily="34" charset="0"/>
                          <a:ea typeface="Calibri" pitchFamily="34" charset="-122"/>
                          <a:cs typeface="Arial" panose="020B0604020202020204" pitchFamily="34" charset="0"/>
                        </a:rPr>
                        <a:t>82.76</a:t>
                      </a:r>
                      <a:endParaRPr lang="en-US" sz="2000" dirty="0">
                        <a:latin typeface="Arial" panose="020B0604020202020204" pitchFamily="34" charset="0"/>
                        <a:ea typeface="Calibri"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8" name="Text 28">
            <a:extLst>
              <a:ext uri="{FF2B5EF4-FFF2-40B4-BE49-F238E27FC236}">
                <a16:creationId xmlns:a16="http://schemas.microsoft.com/office/drawing/2014/main" id="{9A5B76FD-0921-84C1-242D-628C2E76AA71}"/>
              </a:ext>
            </a:extLst>
          </p:cNvPr>
          <p:cNvSpPr/>
          <p:nvPr/>
        </p:nvSpPr>
        <p:spPr>
          <a:xfrm>
            <a:off x="128016" y="1331794"/>
            <a:ext cx="11484864" cy="411480"/>
          </a:xfrm>
          <a:prstGeom prst="rect">
            <a:avLst/>
          </a:prstGeom>
          <a:noFill/>
          <a:ln/>
        </p:spPr>
        <p:txBody>
          <a:bodyPr wrap="square" lIns="254" tIns="254" rIns="254" bIns="254" rtlCol="0" anchor="ctr">
            <a:noAutofit/>
          </a:bodyPr>
          <a:lstStyle/>
          <a:p>
            <a:pPr marL="285750" indent="-285750">
              <a:buFont typeface="Arial" panose="020B0604020202020204" pitchFamily="34" charset="0"/>
              <a:buChar char="•"/>
            </a:pPr>
            <a:r>
              <a:rPr lang="en-US" sz="2000" b="1" dirty="0">
                <a:solidFill>
                  <a:srgbClr val="0070C0"/>
                </a:solidFill>
                <a:latin typeface="Arial" panose="020B0604020202020204" pitchFamily="34" charset="0"/>
                <a:cs typeface="Arial" panose="020B0604020202020204" pitchFamily="34" charset="0"/>
              </a:rPr>
              <a:t>Point estimates enable a first-pass model, with the baseline set using midpoint values</a:t>
            </a:r>
          </a:p>
          <a:p>
            <a:pPr marL="285750" indent="-285750">
              <a:buFont typeface="Arial" panose="020B0604020202020204" pitchFamily="34" charset="0"/>
              <a:buChar char="•"/>
            </a:pPr>
            <a:r>
              <a:rPr lang="en-US" sz="2000" b="1" dirty="0">
                <a:solidFill>
                  <a:srgbClr val="0070C0"/>
                </a:solidFill>
                <a:latin typeface="Arial" panose="020B0604020202020204" pitchFamily="34" charset="0"/>
                <a:cs typeface="Arial" panose="020B0604020202020204" pitchFamily="34" charset="0"/>
              </a:rPr>
              <a:t>Provides uncertainty bounds for sensitivity analysis</a:t>
            </a:r>
          </a:p>
        </p:txBody>
      </p:sp>
      <p:sp>
        <p:nvSpPr>
          <p:cNvPr id="9" name="TextBox 8">
            <a:extLst>
              <a:ext uri="{FF2B5EF4-FFF2-40B4-BE49-F238E27FC236}">
                <a16:creationId xmlns:a16="http://schemas.microsoft.com/office/drawing/2014/main" id="{F41260F9-E9F7-8B50-D324-40D64582708C}"/>
              </a:ext>
            </a:extLst>
          </p:cNvPr>
          <p:cNvSpPr txBox="1"/>
          <p:nvPr/>
        </p:nvSpPr>
        <p:spPr>
          <a:xfrm>
            <a:off x="312420" y="5224625"/>
            <a:ext cx="10963656" cy="917687"/>
          </a:xfrm>
          <a:prstGeom prst="rect">
            <a:avLst/>
          </a:prstGeom>
          <a:noFill/>
        </p:spPr>
        <p:txBody>
          <a:bodyPr wrap="square" rtlCol="0">
            <a:spAutoFit/>
          </a:bodyPr>
          <a:lstStyle/>
          <a:p>
            <a:pPr algn="just">
              <a:lnSpc>
                <a:spcPct val="115000"/>
              </a:lnSpc>
            </a:pPr>
            <a:r>
              <a:rPr lang="en-US" sz="1600" b="1" dirty="0">
                <a:latin typeface="Arial" panose="020B0604020202020204" pitchFamily="34" charset="0"/>
                <a:ea typeface="Calibri" pitchFamily="34" charset="-122"/>
                <a:cs typeface="Arial" panose="020B0604020202020204" pitchFamily="34" charset="0"/>
              </a:rPr>
              <a:t>Data provenance:  Planetary, rack-pinion, output-gear </a:t>
            </a:r>
            <a:r>
              <a:rPr lang="en-US" sz="1600" dirty="0">
                <a:latin typeface="Arial" panose="020B0604020202020204" pitchFamily="34" charset="0"/>
                <a:ea typeface="Calibri" pitchFamily="34" charset="-122"/>
                <a:cs typeface="Arial" panose="020B0604020202020204" pitchFamily="34" charset="0"/>
              </a:rPr>
              <a:t>and </a:t>
            </a:r>
            <a:r>
              <a:rPr lang="en-US" sz="1600" b="1" dirty="0">
                <a:latin typeface="Arial" panose="020B0604020202020204" pitchFamily="34" charset="0"/>
                <a:ea typeface="Calibri" pitchFamily="34" charset="-122"/>
                <a:cs typeface="Arial" panose="020B0604020202020204" pitchFamily="34" charset="0"/>
              </a:rPr>
              <a:t>seal</a:t>
            </a:r>
            <a:r>
              <a:rPr lang="en-US" sz="1600" dirty="0">
                <a:latin typeface="Arial" panose="020B0604020202020204" pitchFamily="34" charset="0"/>
                <a:ea typeface="Calibri" pitchFamily="34" charset="-122"/>
                <a:cs typeface="Arial" panose="020B0604020202020204" pitchFamily="34" charset="0"/>
              </a:rPr>
              <a:t> λ drawn from offshore wind-turbine gearbox / drivetrain reliability literature; the </a:t>
            </a:r>
            <a:r>
              <a:rPr lang="en-US" sz="1600" b="1" dirty="0">
                <a:latin typeface="Arial" panose="020B0604020202020204" pitchFamily="34" charset="0"/>
                <a:ea typeface="Calibri" pitchFamily="34" charset="-122"/>
                <a:cs typeface="Arial" panose="020B0604020202020204" pitchFamily="34" charset="0"/>
              </a:rPr>
              <a:t>non-circular gear </a:t>
            </a:r>
            <a:r>
              <a:rPr lang="en-US" sz="1600" dirty="0">
                <a:latin typeface="Arial" panose="020B0604020202020204" pitchFamily="34" charset="0"/>
                <a:ea typeface="Calibri" pitchFamily="34" charset="-122"/>
                <a:cs typeface="Arial" panose="020B0604020202020204" pitchFamily="34" charset="0"/>
              </a:rPr>
              <a:t>λ comes from a dedicated probabilistic physics-of-failure model (next presentation) for its bending-fatigue behavior.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28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EE0B0AD-22F4-A3C3-07EB-1BF9EE2292A5}"/>
              </a:ext>
            </a:extLst>
          </p:cNvPr>
          <p:cNvSpPr>
            <a:spLocks noGrp="1"/>
          </p:cNvSpPr>
          <p:nvPr>
            <p:ph type="title"/>
          </p:nvPr>
        </p:nvSpPr>
        <p:spPr>
          <a:xfrm>
            <a:off x="938151" y="366578"/>
            <a:ext cx="10415648" cy="1008797"/>
          </a:xfrm>
        </p:spPr>
        <p:txBody>
          <a:bodyPr/>
          <a:lstStyle/>
          <a:p>
            <a:r>
              <a:rPr lang="en-US" dirty="0"/>
              <a:t>Baseline One-Year System Reliability</a:t>
            </a:r>
          </a:p>
        </p:txBody>
      </p:sp>
      <p:sp>
        <p:nvSpPr>
          <p:cNvPr id="8" name="Shape 2">
            <a:extLst>
              <a:ext uri="{FF2B5EF4-FFF2-40B4-BE49-F238E27FC236}">
                <a16:creationId xmlns:a16="http://schemas.microsoft.com/office/drawing/2014/main" id="{A68BF412-3D78-126B-70E0-A28F3BFF3A78}"/>
              </a:ext>
            </a:extLst>
          </p:cNvPr>
          <p:cNvSpPr/>
          <p:nvPr/>
        </p:nvSpPr>
        <p:spPr>
          <a:xfrm>
            <a:off x="548640" y="1600200"/>
            <a:ext cx="3566160" cy="4434840"/>
          </a:xfrm>
          <a:prstGeom prst="roundRect">
            <a:avLst>
              <a:gd name="adj" fmla="val 2564"/>
            </a:avLst>
          </a:prstGeom>
          <a:solidFill>
            <a:srgbClr val="21295C"/>
          </a:solidFill>
          <a:ln/>
        </p:spPr>
        <p:txBody>
          <a:bodyPr/>
          <a:lstStyle/>
          <a:p>
            <a:endParaRPr lang="en-US"/>
          </a:p>
        </p:txBody>
      </p:sp>
      <p:sp>
        <p:nvSpPr>
          <p:cNvPr id="10" name="Text 3">
            <a:extLst>
              <a:ext uri="{FF2B5EF4-FFF2-40B4-BE49-F238E27FC236}">
                <a16:creationId xmlns:a16="http://schemas.microsoft.com/office/drawing/2014/main" id="{3F876306-95F2-4920-296F-65743593FCBA}"/>
              </a:ext>
            </a:extLst>
          </p:cNvPr>
          <p:cNvSpPr/>
          <p:nvPr/>
        </p:nvSpPr>
        <p:spPr>
          <a:xfrm>
            <a:off x="548640" y="2331720"/>
            <a:ext cx="3566160" cy="1005840"/>
          </a:xfrm>
          <a:prstGeom prst="rect">
            <a:avLst/>
          </a:prstGeom>
          <a:noFill/>
          <a:ln/>
        </p:spPr>
        <p:txBody>
          <a:bodyPr wrap="square" rtlCol="0" anchor="ctr"/>
          <a:lstStyle/>
          <a:p>
            <a:pPr marL="0" indent="0" algn="ctr">
              <a:buNone/>
            </a:pPr>
            <a:r>
              <a:rPr lang="en-US" sz="5200" b="1" dirty="0">
                <a:solidFill>
                  <a:srgbClr val="FFFFFF"/>
                </a:solidFill>
                <a:latin typeface="Cambria" pitchFamily="34" charset="0"/>
                <a:ea typeface="Cambria" pitchFamily="34" charset="-122"/>
                <a:cs typeface="Cambria" pitchFamily="34" charset="-120"/>
              </a:rPr>
              <a:t>76.75%</a:t>
            </a:r>
            <a:endParaRPr lang="en-US" sz="5200" dirty="0"/>
          </a:p>
        </p:txBody>
      </p:sp>
      <p:sp>
        <p:nvSpPr>
          <p:cNvPr id="12" name="Text 4">
            <a:extLst>
              <a:ext uri="{FF2B5EF4-FFF2-40B4-BE49-F238E27FC236}">
                <a16:creationId xmlns:a16="http://schemas.microsoft.com/office/drawing/2014/main" id="{C691C666-5AF5-2DAD-3008-400DE26E3A20}"/>
              </a:ext>
            </a:extLst>
          </p:cNvPr>
          <p:cNvSpPr/>
          <p:nvPr/>
        </p:nvSpPr>
        <p:spPr>
          <a:xfrm>
            <a:off x="548640" y="3337560"/>
            <a:ext cx="3566160" cy="320040"/>
          </a:xfrm>
          <a:prstGeom prst="rect">
            <a:avLst/>
          </a:prstGeom>
          <a:noFill/>
          <a:ln/>
        </p:spPr>
        <p:txBody>
          <a:bodyPr wrap="square" rtlCol="0" anchor="ctr"/>
          <a:lstStyle/>
          <a:p>
            <a:pPr marL="0" indent="0" algn="ctr">
              <a:buNone/>
            </a:pPr>
            <a:r>
              <a:rPr lang="en-US" sz="1200" b="1" kern="0" spc="150" dirty="0">
                <a:solidFill>
                  <a:srgbClr val="CFE8F3"/>
                </a:solidFill>
                <a:latin typeface="Calibri" pitchFamily="34" charset="0"/>
                <a:ea typeface="Calibri" pitchFamily="34" charset="-122"/>
                <a:cs typeface="Calibri" pitchFamily="34" charset="-120"/>
              </a:rPr>
              <a:t>BASELINE R(t=1 yr)</a:t>
            </a:r>
            <a:endParaRPr lang="en-US" sz="1200" dirty="0"/>
          </a:p>
        </p:txBody>
      </p:sp>
      <p:sp>
        <p:nvSpPr>
          <p:cNvPr id="14" name="Shape 5">
            <a:extLst>
              <a:ext uri="{FF2B5EF4-FFF2-40B4-BE49-F238E27FC236}">
                <a16:creationId xmlns:a16="http://schemas.microsoft.com/office/drawing/2014/main" id="{12214D4C-D90F-D2B9-E412-F277A6E7DC12}"/>
              </a:ext>
            </a:extLst>
          </p:cNvPr>
          <p:cNvSpPr/>
          <p:nvPr/>
        </p:nvSpPr>
        <p:spPr>
          <a:xfrm>
            <a:off x="1188720" y="3794760"/>
            <a:ext cx="2651760" cy="0"/>
          </a:xfrm>
          <a:prstGeom prst="line">
            <a:avLst/>
          </a:prstGeom>
          <a:noFill/>
          <a:ln w="19050">
            <a:solidFill>
              <a:srgbClr val="1C7293"/>
            </a:solidFill>
            <a:prstDash val="solid"/>
          </a:ln>
        </p:spPr>
        <p:txBody>
          <a:bodyPr/>
          <a:lstStyle/>
          <a:p>
            <a:endParaRPr lang="en-US"/>
          </a:p>
        </p:txBody>
      </p:sp>
      <p:sp>
        <p:nvSpPr>
          <p:cNvPr id="16" name="Text 6">
            <a:extLst>
              <a:ext uri="{FF2B5EF4-FFF2-40B4-BE49-F238E27FC236}">
                <a16:creationId xmlns:a16="http://schemas.microsoft.com/office/drawing/2014/main" id="{0AA82A5C-DB15-46C2-C0C9-C26322740FF2}"/>
              </a:ext>
            </a:extLst>
          </p:cNvPr>
          <p:cNvSpPr/>
          <p:nvPr/>
        </p:nvSpPr>
        <p:spPr>
          <a:xfrm>
            <a:off x="868680" y="3977640"/>
            <a:ext cx="2926080" cy="822960"/>
          </a:xfrm>
          <a:prstGeom prst="rect">
            <a:avLst/>
          </a:prstGeom>
          <a:noFill/>
          <a:ln/>
        </p:spPr>
        <p:txBody>
          <a:bodyPr wrap="square" rtlCol="0" anchor="ctr"/>
          <a:lstStyle/>
          <a:p>
            <a:pPr marL="0" indent="0" algn="ctr">
              <a:buNone/>
            </a:pPr>
            <a:r>
              <a:rPr lang="en-US" sz="1600" dirty="0">
                <a:solidFill>
                  <a:srgbClr val="CFE8F3"/>
                </a:solidFill>
                <a:latin typeface="Arial" panose="020B0604020202020204" pitchFamily="34" charset="0"/>
                <a:ea typeface="Calibri" pitchFamily="34" charset="-122"/>
                <a:cs typeface="Arial" panose="020B0604020202020204" pitchFamily="34" charset="0"/>
              </a:rPr>
              <a:t>Product of the five component midpoint reliabilities under the series-system assumption</a:t>
            </a:r>
            <a:endParaRPr lang="en-US" sz="1600" dirty="0">
              <a:latin typeface="Arial" panose="020B0604020202020204" pitchFamily="34" charset="0"/>
              <a:cs typeface="Arial" panose="020B0604020202020204" pitchFamily="34" charset="0"/>
            </a:endParaRPr>
          </a:p>
        </p:txBody>
      </p:sp>
      <p:sp>
        <p:nvSpPr>
          <p:cNvPr id="18" name="Text 7">
            <a:extLst>
              <a:ext uri="{FF2B5EF4-FFF2-40B4-BE49-F238E27FC236}">
                <a16:creationId xmlns:a16="http://schemas.microsoft.com/office/drawing/2014/main" id="{701B46E4-6688-D56E-CF1F-8731EA0E541C}"/>
              </a:ext>
            </a:extLst>
          </p:cNvPr>
          <p:cNvSpPr/>
          <p:nvPr/>
        </p:nvSpPr>
        <p:spPr>
          <a:xfrm>
            <a:off x="685800" y="5074920"/>
            <a:ext cx="3264408" cy="457200"/>
          </a:xfrm>
          <a:prstGeom prst="rect">
            <a:avLst/>
          </a:prstGeom>
          <a:noFill/>
          <a:ln/>
        </p:spPr>
        <p:txBody>
          <a:bodyPr wrap="square" rtlCol="0" anchor="ctr"/>
          <a:lstStyle/>
          <a:p>
            <a:pPr marL="0" indent="0" algn="ctr">
              <a:buNone/>
            </a:pPr>
            <a:r>
              <a:rPr lang="en-US" sz="1200" b="1" i="1" dirty="0">
                <a:solidFill>
                  <a:srgbClr val="1C7293"/>
                </a:solidFill>
                <a:latin typeface="Cambria" pitchFamily="34" charset="0"/>
                <a:ea typeface="Cambria" pitchFamily="34" charset="-122"/>
                <a:cs typeface="Cambria" pitchFamily="34" charset="-120"/>
              </a:rPr>
              <a:t>R_IVT = R_PG × R_NCG × R_RPG × R_OG × R_GS</a:t>
            </a:r>
            <a:endParaRPr lang="en-US" sz="1200" b="1" dirty="0"/>
          </a:p>
        </p:txBody>
      </p:sp>
      <p:sp>
        <p:nvSpPr>
          <p:cNvPr id="20" name="Text 8">
            <a:extLst>
              <a:ext uri="{FF2B5EF4-FFF2-40B4-BE49-F238E27FC236}">
                <a16:creationId xmlns:a16="http://schemas.microsoft.com/office/drawing/2014/main" id="{C48A2F3F-8150-9CC5-F478-C1DAB167EAC4}"/>
              </a:ext>
            </a:extLst>
          </p:cNvPr>
          <p:cNvSpPr/>
          <p:nvPr/>
        </p:nvSpPr>
        <p:spPr>
          <a:xfrm>
            <a:off x="685800" y="5486400"/>
            <a:ext cx="3200400" cy="365760"/>
          </a:xfrm>
          <a:prstGeom prst="rect">
            <a:avLst/>
          </a:prstGeom>
          <a:noFill/>
          <a:ln/>
        </p:spPr>
        <p:txBody>
          <a:bodyPr wrap="square" rtlCol="0" anchor="ctr"/>
          <a:lstStyle/>
          <a:p>
            <a:pPr marL="0" indent="0" algn="ctr">
              <a:buNone/>
            </a:pPr>
            <a:r>
              <a:rPr lang="en-US" sz="1050" dirty="0">
                <a:solidFill>
                  <a:srgbClr val="9FB8CC"/>
                </a:solidFill>
                <a:latin typeface="Calibri" pitchFamily="34" charset="0"/>
                <a:ea typeface="Calibri" pitchFamily="34" charset="-122"/>
                <a:cs typeface="Calibri" pitchFamily="34" charset="-120"/>
              </a:rPr>
              <a:t>= 0.9523 × 0.9288 × 0.9920 × 0.9418 × 0.9288</a:t>
            </a:r>
            <a:endParaRPr lang="en-US" sz="1050" dirty="0"/>
          </a:p>
        </p:txBody>
      </p:sp>
      <p:graphicFrame>
        <p:nvGraphicFramePr>
          <p:cNvPr id="22" name="Chart 0">
            <a:extLst>
              <a:ext uri="{FF2B5EF4-FFF2-40B4-BE49-F238E27FC236}">
                <a16:creationId xmlns:a16="http://schemas.microsoft.com/office/drawing/2014/main" id="{6756B7D8-9E81-A7A8-5BC1-80667F346DE8}"/>
              </a:ext>
            </a:extLst>
          </p:cNvPr>
          <p:cNvGraphicFramePr/>
          <p:nvPr/>
        </p:nvGraphicFramePr>
        <p:xfrm>
          <a:off x="4434840" y="1600200"/>
          <a:ext cx="6903720" cy="4434840"/>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 9">
            <a:extLst>
              <a:ext uri="{FF2B5EF4-FFF2-40B4-BE49-F238E27FC236}">
                <a16:creationId xmlns:a16="http://schemas.microsoft.com/office/drawing/2014/main" id="{CAED1FED-890E-A0D9-60FC-3CC5DA298D7F}"/>
              </a:ext>
            </a:extLst>
          </p:cNvPr>
          <p:cNvSpPr/>
          <p:nvPr/>
        </p:nvSpPr>
        <p:spPr>
          <a:xfrm>
            <a:off x="0" y="1143000"/>
            <a:ext cx="11960352" cy="457200"/>
          </a:xfrm>
          <a:prstGeom prst="rect">
            <a:avLst/>
          </a:prstGeom>
          <a:noFill/>
          <a:ln/>
        </p:spPr>
        <p:txBody>
          <a:bodyPr wrap="square" rtlCol="0" anchor="ctr"/>
          <a:lstStyle/>
          <a:p>
            <a:pPr marL="0" indent="0">
              <a:buNone/>
            </a:pPr>
            <a:r>
              <a:rPr lang="en-US" sz="1600" b="1" dirty="0">
                <a:latin typeface="Calibri" pitchFamily="34" charset="0"/>
                <a:ea typeface="Calibri" pitchFamily="34" charset="-122"/>
                <a:cs typeface="Calibri" pitchFamily="34" charset="-120"/>
              </a:rPr>
              <a:t>Even with high individual-component reliability, the series configuration compounds risk — motivating the sensitivity analysis that follows.</a:t>
            </a:r>
            <a:endParaRPr lang="en-US" sz="1600" b="1" dirty="0"/>
          </a:p>
        </p:txBody>
      </p:sp>
    </p:spTree>
    <p:extLst>
      <p:ext uri="{BB962C8B-B14F-4D97-AF65-F5344CB8AC3E}">
        <p14:creationId xmlns:p14="http://schemas.microsoft.com/office/powerpoint/2010/main" val="358868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0" descr="/mnt/data/fig4_clean.png">
            <a:extLst>
              <a:ext uri="{FF2B5EF4-FFF2-40B4-BE49-F238E27FC236}">
                <a16:creationId xmlns:a16="http://schemas.microsoft.com/office/drawing/2014/main" id="{4FF4379A-3F64-5C14-44C3-F5757A39A2EB}"/>
              </a:ext>
            </a:extLst>
          </p:cNvPr>
          <p:cNvPicPr>
            <a:picLocks noChangeAspect="1"/>
          </p:cNvPicPr>
          <p:nvPr/>
        </p:nvPicPr>
        <p:blipFill>
          <a:blip r:embed="rId2"/>
          <a:stretch>
            <a:fillRect/>
          </a:stretch>
        </p:blipFill>
        <p:spPr>
          <a:xfrm>
            <a:off x="91441" y="1656659"/>
            <a:ext cx="6405976" cy="4297680"/>
          </a:xfrm>
          <a:prstGeom prst="rect">
            <a:avLst/>
          </a:prstGeom>
        </p:spPr>
      </p:pic>
      <p:sp>
        <p:nvSpPr>
          <p:cNvPr id="6" name="Title 1">
            <a:extLst>
              <a:ext uri="{FF2B5EF4-FFF2-40B4-BE49-F238E27FC236}">
                <a16:creationId xmlns:a16="http://schemas.microsoft.com/office/drawing/2014/main" id="{1D35EDDA-667A-7195-09E9-50F5520ABBBC}"/>
              </a:ext>
            </a:extLst>
          </p:cNvPr>
          <p:cNvSpPr>
            <a:spLocks noGrp="1"/>
          </p:cNvSpPr>
          <p:nvPr>
            <p:ph type="title"/>
          </p:nvPr>
        </p:nvSpPr>
        <p:spPr>
          <a:xfrm>
            <a:off x="938151" y="366578"/>
            <a:ext cx="10415648" cy="1008797"/>
          </a:xfrm>
        </p:spPr>
        <p:txBody>
          <a:bodyPr/>
          <a:lstStyle/>
          <a:p>
            <a:r>
              <a:rPr lang="en-US" dirty="0"/>
              <a:t>Sensitivity Analysis: What Moves the Reliability Result?</a:t>
            </a:r>
          </a:p>
        </p:txBody>
      </p:sp>
      <p:sp>
        <p:nvSpPr>
          <p:cNvPr id="8" name="Text 3">
            <a:extLst>
              <a:ext uri="{FF2B5EF4-FFF2-40B4-BE49-F238E27FC236}">
                <a16:creationId xmlns:a16="http://schemas.microsoft.com/office/drawing/2014/main" id="{4AFB05FF-6557-8FEC-2839-94396CBF0DD9}"/>
              </a:ext>
            </a:extLst>
          </p:cNvPr>
          <p:cNvSpPr/>
          <p:nvPr/>
        </p:nvSpPr>
        <p:spPr>
          <a:xfrm>
            <a:off x="91441" y="928913"/>
            <a:ext cx="7955279" cy="672881"/>
          </a:xfrm>
          <a:prstGeom prst="rect">
            <a:avLst/>
          </a:prstGeom>
          <a:noFill/>
          <a:ln/>
        </p:spPr>
        <p:txBody>
          <a:bodyPr wrap="square" lIns="0" tIns="0" rIns="0" bIns="0" rtlCol="0" anchor="ctr"/>
          <a:lstStyle/>
          <a:p>
            <a:pPr marL="0" indent="0">
              <a:buNone/>
            </a:pPr>
            <a:r>
              <a:rPr lang="en-US" sz="2000" b="1" dirty="0">
                <a:solidFill>
                  <a:schemeClr val="tx2">
                    <a:lumMod val="75000"/>
                  </a:schemeClr>
                </a:solidFill>
                <a:latin typeface="Arial" panose="020B0604020202020204" pitchFamily="34" charset="0"/>
                <a:cs typeface="Arial" panose="020B0604020202020204" pitchFamily="34" charset="0"/>
              </a:rPr>
              <a:t>One-at-a-time sensitivity analysis over a one-year mission period</a:t>
            </a:r>
          </a:p>
        </p:txBody>
      </p:sp>
      <p:sp>
        <p:nvSpPr>
          <p:cNvPr id="10" name="Shape 4">
            <a:extLst>
              <a:ext uri="{FF2B5EF4-FFF2-40B4-BE49-F238E27FC236}">
                <a16:creationId xmlns:a16="http://schemas.microsoft.com/office/drawing/2014/main" id="{81EBAE85-3960-94C2-5870-814ECA213853}"/>
              </a:ext>
            </a:extLst>
          </p:cNvPr>
          <p:cNvSpPr/>
          <p:nvPr/>
        </p:nvSpPr>
        <p:spPr>
          <a:xfrm>
            <a:off x="7790688" y="2298334"/>
            <a:ext cx="502920" cy="502920"/>
          </a:xfrm>
          <a:prstGeom prst="ellipse">
            <a:avLst/>
          </a:prstGeom>
          <a:solidFill>
            <a:srgbClr val="BD1F3A"/>
          </a:solidFill>
          <a:ln w="12700">
            <a:solidFill>
              <a:srgbClr val="BD1F3A">
                <a:alpha val="0"/>
              </a:srgbClr>
            </a:solidFill>
            <a:prstDash val="solid"/>
          </a:ln>
        </p:spPr>
        <p:txBody>
          <a:bodyPr/>
          <a:lstStyle/>
          <a:p>
            <a:endParaRPr lang="en-US"/>
          </a:p>
        </p:txBody>
      </p:sp>
      <p:sp>
        <p:nvSpPr>
          <p:cNvPr id="12" name="Text 5">
            <a:extLst>
              <a:ext uri="{FF2B5EF4-FFF2-40B4-BE49-F238E27FC236}">
                <a16:creationId xmlns:a16="http://schemas.microsoft.com/office/drawing/2014/main" id="{8F1D3CF7-794C-D12C-03FF-669C47AC98F7}"/>
              </a:ext>
            </a:extLst>
          </p:cNvPr>
          <p:cNvSpPr/>
          <p:nvPr/>
        </p:nvSpPr>
        <p:spPr>
          <a:xfrm>
            <a:off x="7918704" y="2453782"/>
            <a:ext cx="256032" cy="109728"/>
          </a:xfrm>
          <a:prstGeom prst="rect">
            <a:avLst/>
          </a:prstGeom>
          <a:noFill/>
          <a:ln/>
        </p:spPr>
        <p:txBody>
          <a:bodyPr wrap="square" lIns="0" tIns="0" rIns="0" bIns="0" rtlCol="0" anchor="ctr"/>
          <a:lstStyle/>
          <a:p>
            <a:pPr marL="0" indent="0" algn="ctr">
              <a:buNone/>
            </a:pPr>
            <a:r>
              <a:rPr lang="en-US" sz="1000" b="1" dirty="0">
                <a:solidFill>
                  <a:srgbClr val="FFFFFF"/>
                </a:solidFill>
              </a:rPr>
              <a:t>1</a:t>
            </a:r>
            <a:endParaRPr lang="en-US" sz="1000" dirty="0"/>
          </a:p>
        </p:txBody>
      </p:sp>
      <p:sp>
        <p:nvSpPr>
          <p:cNvPr id="14" name="Text 6">
            <a:extLst>
              <a:ext uri="{FF2B5EF4-FFF2-40B4-BE49-F238E27FC236}">
                <a16:creationId xmlns:a16="http://schemas.microsoft.com/office/drawing/2014/main" id="{E27CB97E-78D3-64E9-2C0D-33529B5EE388}"/>
              </a:ext>
            </a:extLst>
          </p:cNvPr>
          <p:cNvSpPr/>
          <p:nvPr/>
        </p:nvSpPr>
        <p:spPr>
          <a:xfrm>
            <a:off x="8458200" y="2280046"/>
            <a:ext cx="2560320" cy="201168"/>
          </a:xfrm>
          <a:prstGeom prst="rect">
            <a:avLst/>
          </a:prstGeom>
          <a:noFill/>
          <a:ln/>
        </p:spPr>
        <p:txBody>
          <a:bodyPr wrap="square" lIns="0" tIns="0" rIns="0" bIns="0" rtlCol="0" anchor="ctr"/>
          <a:lstStyle/>
          <a:p>
            <a:pPr marL="0" indent="0">
              <a:buNone/>
            </a:pPr>
            <a:r>
              <a:rPr lang="en-US" sz="1600" b="1" dirty="0">
                <a:solidFill>
                  <a:srgbClr val="0B1F33"/>
                </a:solidFill>
              </a:rPr>
              <a:t>Gearbox seal</a:t>
            </a:r>
            <a:endParaRPr lang="en-US" sz="1600" dirty="0"/>
          </a:p>
        </p:txBody>
      </p:sp>
      <p:sp>
        <p:nvSpPr>
          <p:cNvPr id="16" name="Text 7">
            <a:extLst>
              <a:ext uri="{FF2B5EF4-FFF2-40B4-BE49-F238E27FC236}">
                <a16:creationId xmlns:a16="http://schemas.microsoft.com/office/drawing/2014/main" id="{6FD95F9F-EDF4-A3ED-763F-F04EFDDF86B2}"/>
              </a:ext>
            </a:extLst>
          </p:cNvPr>
          <p:cNvSpPr/>
          <p:nvPr/>
        </p:nvSpPr>
        <p:spPr>
          <a:xfrm>
            <a:off x="8458200" y="2600086"/>
            <a:ext cx="2834640" cy="347472"/>
          </a:xfrm>
          <a:prstGeom prst="rect">
            <a:avLst/>
          </a:prstGeom>
          <a:noFill/>
          <a:ln/>
        </p:spPr>
        <p:txBody>
          <a:bodyPr wrap="square" lIns="254" tIns="254" rIns="254" bIns="254" rtlCol="0" anchor="ctr">
            <a:noAutofit/>
          </a:bodyPr>
          <a:lstStyle/>
          <a:p>
            <a:pPr marL="0" indent="0">
              <a:buNone/>
            </a:pPr>
            <a:r>
              <a:rPr lang="en-US" sz="1100" b="1" dirty="0"/>
              <a:t>Largest uncertainty range; governs water ingress, lubricant loss and contamination pathway.</a:t>
            </a:r>
          </a:p>
        </p:txBody>
      </p:sp>
      <p:sp>
        <p:nvSpPr>
          <p:cNvPr id="18" name="Shape 8">
            <a:extLst>
              <a:ext uri="{FF2B5EF4-FFF2-40B4-BE49-F238E27FC236}">
                <a16:creationId xmlns:a16="http://schemas.microsoft.com/office/drawing/2014/main" id="{2A3AF9A3-100E-731E-326F-4930FC412D70}"/>
              </a:ext>
            </a:extLst>
          </p:cNvPr>
          <p:cNvSpPr/>
          <p:nvPr/>
        </p:nvSpPr>
        <p:spPr>
          <a:xfrm>
            <a:off x="7790688" y="3532774"/>
            <a:ext cx="502920" cy="502920"/>
          </a:xfrm>
          <a:prstGeom prst="ellipse">
            <a:avLst/>
          </a:prstGeom>
          <a:solidFill>
            <a:srgbClr val="2B6CB0"/>
          </a:solidFill>
          <a:ln w="12700">
            <a:solidFill>
              <a:srgbClr val="2B6CB0">
                <a:alpha val="0"/>
              </a:srgbClr>
            </a:solidFill>
            <a:prstDash val="solid"/>
          </a:ln>
        </p:spPr>
        <p:txBody>
          <a:bodyPr/>
          <a:lstStyle/>
          <a:p>
            <a:endParaRPr lang="en-US"/>
          </a:p>
        </p:txBody>
      </p:sp>
      <p:sp>
        <p:nvSpPr>
          <p:cNvPr id="20" name="Text 9">
            <a:extLst>
              <a:ext uri="{FF2B5EF4-FFF2-40B4-BE49-F238E27FC236}">
                <a16:creationId xmlns:a16="http://schemas.microsoft.com/office/drawing/2014/main" id="{E7C4F192-DEB7-31BC-8C8B-D207E157E779}"/>
              </a:ext>
            </a:extLst>
          </p:cNvPr>
          <p:cNvSpPr/>
          <p:nvPr/>
        </p:nvSpPr>
        <p:spPr>
          <a:xfrm>
            <a:off x="7918704" y="3688222"/>
            <a:ext cx="256032" cy="109728"/>
          </a:xfrm>
          <a:prstGeom prst="rect">
            <a:avLst/>
          </a:prstGeom>
          <a:noFill/>
          <a:ln/>
        </p:spPr>
        <p:txBody>
          <a:bodyPr wrap="square" lIns="0" tIns="0" rIns="0" bIns="0" rtlCol="0" anchor="ctr"/>
          <a:lstStyle/>
          <a:p>
            <a:pPr marL="0" indent="0" algn="ctr">
              <a:buNone/>
            </a:pPr>
            <a:r>
              <a:rPr lang="en-US" sz="1000" b="1" dirty="0">
                <a:solidFill>
                  <a:srgbClr val="FFFFFF"/>
                </a:solidFill>
              </a:rPr>
              <a:t>2</a:t>
            </a:r>
            <a:endParaRPr lang="en-US" sz="1000" dirty="0"/>
          </a:p>
        </p:txBody>
      </p:sp>
      <p:sp>
        <p:nvSpPr>
          <p:cNvPr id="22" name="Text 10">
            <a:extLst>
              <a:ext uri="{FF2B5EF4-FFF2-40B4-BE49-F238E27FC236}">
                <a16:creationId xmlns:a16="http://schemas.microsoft.com/office/drawing/2014/main" id="{9502D593-7952-EEA8-5062-CA2D9585C7F0}"/>
              </a:ext>
            </a:extLst>
          </p:cNvPr>
          <p:cNvSpPr/>
          <p:nvPr/>
        </p:nvSpPr>
        <p:spPr>
          <a:xfrm>
            <a:off x="8458200" y="3514486"/>
            <a:ext cx="2560320" cy="201168"/>
          </a:xfrm>
          <a:prstGeom prst="rect">
            <a:avLst/>
          </a:prstGeom>
          <a:noFill/>
          <a:ln/>
        </p:spPr>
        <p:txBody>
          <a:bodyPr wrap="square" lIns="0" tIns="0" rIns="0" bIns="0" rtlCol="0" anchor="ctr"/>
          <a:lstStyle/>
          <a:p>
            <a:pPr marL="0" indent="0">
              <a:buNone/>
            </a:pPr>
            <a:r>
              <a:rPr lang="en-US" sz="1600" b="1" dirty="0">
                <a:solidFill>
                  <a:srgbClr val="0B1F33"/>
                </a:solidFill>
              </a:rPr>
              <a:t>Planetary gear</a:t>
            </a:r>
            <a:endParaRPr lang="en-US" sz="1600" dirty="0"/>
          </a:p>
        </p:txBody>
      </p:sp>
      <p:sp>
        <p:nvSpPr>
          <p:cNvPr id="24" name="Text 11">
            <a:extLst>
              <a:ext uri="{FF2B5EF4-FFF2-40B4-BE49-F238E27FC236}">
                <a16:creationId xmlns:a16="http://schemas.microsoft.com/office/drawing/2014/main" id="{1E70B7DB-7471-2C21-654E-636F74CF6A88}"/>
              </a:ext>
            </a:extLst>
          </p:cNvPr>
          <p:cNvSpPr/>
          <p:nvPr/>
        </p:nvSpPr>
        <p:spPr>
          <a:xfrm>
            <a:off x="8458200" y="3834526"/>
            <a:ext cx="2834640" cy="347472"/>
          </a:xfrm>
          <a:prstGeom prst="rect">
            <a:avLst/>
          </a:prstGeom>
          <a:noFill/>
          <a:ln/>
        </p:spPr>
        <p:txBody>
          <a:bodyPr wrap="square" lIns="254" tIns="254" rIns="254" bIns="254" rtlCol="0" anchor="ctr">
            <a:normAutofit/>
          </a:bodyPr>
          <a:lstStyle/>
          <a:p>
            <a:pPr marL="0" indent="0">
              <a:buNone/>
            </a:pPr>
            <a:r>
              <a:rPr lang="en-US" sz="1100" b="1" dirty="0"/>
              <a:t>Second-largest lever; load sharing and tooth-root fatigue affect the system-level confidence.</a:t>
            </a:r>
          </a:p>
        </p:txBody>
      </p:sp>
      <p:sp>
        <p:nvSpPr>
          <p:cNvPr id="26" name="Shape 12">
            <a:extLst>
              <a:ext uri="{FF2B5EF4-FFF2-40B4-BE49-F238E27FC236}">
                <a16:creationId xmlns:a16="http://schemas.microsoft.com/office/drawing/2014/main" id="{4B379CC5-D0C0-44BA-7D50-474B3CE7DF87}"/>
              </a:ext>
            </a:extLst>
          </p:cNvPr>
          <p:cNvSpPr/>
          <p:nvPr/>
        </p:nvSpPr>
        <p:spPr>
          <a:xfrm>
            <a:off x="7790688" y="4767214"/>
            <a:ext cx="502920" cy="502920"/>
          </a:xfrm>
          <a:prstGeom prst="ellipse">
            <a:avLst/>
          </a:prstGeom>
          <a:solidFill>
            <a:srgbClr val="F28E2B"/>
          </a:solidFill>
          <a:ln w="12700">
            <a:solidFill>
              <a:srgbClr val="F28E2B">
                <a:alpha val="0"/>
              </a:srgbClr>
            </a:solidFill>
            <a:prstDash val="solid"/>
          </a:ln>
        </p:spPr>
        <p:txBody>
          <a:bodyPr/>
          <a:lstStyle/>
          <a:p>
            <a:endParaRPr lang="en-US"/>
          </a:p>
        </p:txBody>
      </p:sp>
      <p:sp>
        <p:nvSpPr>
          <p:cNvPr id="28" name="Text 13">
            <a:extLst>
              <a:ext uri="{FF2B5EF4-FFF2-40B4-BE49-F238E27FC236}">
                <a16:creationId xmlns:a16="http://schemas.microsoft.com/office/drawing/2014/main" id="{CB393563-008F-A646-173D-492E9206B59E}"/>
              </a:ext>
            </a:extLst>
          </p:cNvPr>
          <p:cNvSpPr/>
          <p:nvPr/>
        </p:nvSpPr>
        <p:spPr>
          <a:xfrm>
            <a:off x="7918704" y="4922662"/>
            <a:ext cx="256032" cy="109728"/>
          </a:xfrm>
          <a:prstGeom prst="rect">
            <a:avLst/>
          </a:prstGeom>
          <a:noFill/>
          <a:ln/>
        </p:spPr>
        <p:txBody>
          <a:bodyPr wrap="square" lIns="0" tIns="0" rIns="0" bIns="0" rtlCol="0" anchor="ctr"/>
          <a:lstStyle/>
          <a:p>
            <a:pPr marL="0" indent="0" algn="ctr">
              <a:buNone/>
            </a:pPr>
            <a:r>
              <a:rPr lang="en-US" sz="1000" b="1" dirty="0">
                <a:solidFill>
                  <a:srgbClr val="FFFFFF"/>
                </a:solidFill>
              </a:rPr>
              <a:t>3</a:t>
            </a:r>
            <a:endParaRPr lang="en-US" sz="1000" dirty="0"/>
          </a:p>
        </p:txBody>
      </p:sp>
      <p:sp>
        <p:nvSpPr>
          <p:cNvPr id="30" name="Text 14">
            <a:extLst>
              <a:ext uri="{FF2B5EF4-FFF2-40B4-BE49-F238E27FC236}">
                <a16:creationId xmlns:a16="http://schemas.microsoft.com/office/drawing/2014/main" id="{CAFFB812-5ACE-E93D-1E8D-825B9119DCBE}"/>
              </a:ext>
            </a:extLst>
          </p:cNvPr>
          <p:cNvSpPr/>
          <p:nvPr/>
        </p:nvSpPr>
        <p:spPr>
          <a:xfrm>
            <a:off x="8458200" y="4748926"/>
            <a:ext cx="2560320" cy="201168"/>
          </a:xfrm>
          <a:prstGeom prst="rect">
            <a:avLst/>
          </a:prstGeom>
          <a:noFill/>
          <a:ln/>
        </p:spPr>
        <p:txBody>
          <a:bodyPr wrap="square" lIns="0" tIns="0" rIns="0" bIns="0" rtlCol="0" anchor="ctr"/>
          <a:lstStyle/>
          <a:p>
            <a:pPr marL="0" indent="0">
              <a:buNone/>
            </a:pPr>
            <a:r>
              <a:rPr lang="en-US" sz="1600" b="1" dirty="0">
                <a:solidFill>
                  <a:srgbClr val="0B1F33"/>
                </a:solidFill>
              </a:rPr>
              <a:t>Non-circular gear</a:t>
            </a:r>
            <a:endParaRPr lang="en-US" sz="1600" dirty="0"/>
          </a:p>
        </p:txBody>
      </p:sp>
      <p:sp>
        <p:nvSpPr>
          <p:cNvPr id="32" name="Text 15">
            <a:extLst>
              <a:ext uri="{FF2B5EF4-FFF2-40B4-BE49-F238E27FC236}">
                <a16:creationId xmlns:a16="http://schemas.microsoft.com/office/drawing/2014/main" id="{BDD390A5-8C7C-192E-3BE1-7427FDBA3269}"/>
              </a:ext>
            </a:extLst>
          </p:cNvPr>
          <p:cNvSpPr/>
          <p:nvPr/>
        </p:nvSpPr>
        <p:spPr>
          <a:xfrm>
            <a:off x="8458200" y="5068966"/>
            <a:ext cx="2834640" cy="347472"/>
          </a:xfrm>
          <a:prstGeom prst="rect">
            <a:avLst/>
          </a:prstGeom>
          <a:noFill/>
          <a:ln/>
        </p:spPr>
        <p:txBody>
          <a:bodyPr wrap="square" lIns="254" tIns="254" rIns="254" bIns="254" rtlCol="0" anchor="ctr">
            <a:normAutofit/>
          </a:bodyPr>
          <a:lstStyle/>
          <a:p>
            <a:pPr marL="0" indent="0">
              <a:buNone/>
            </a:pPr>
            <a:r>
              <a:rPr lang="en-US" sz="1100" b="1" dirty="0"/>
              <a:t>Design-critical custom element; physics-of-failure data reduce uncertainty directly.</a:t>
            </a:r>
          </a:p>
        </p:txBody>
      </p:sp>
      <p:sp>
        <p:nvSpPr>
          <p:cNvPr id="34" name="Text 2">
            <a:extLst>
              <a:ext uri="{FF2B5EF4-FFF2-40B4-BE49-F238E27FC236}">
                <a16:creationId xmlns:a16="http://schemas.microsoft.com/office/drawing/2014/main" id="{719016A0-9014-7CB7-8E73-553FE36408EE}"/>
              </a:ext>
            </a:extLst>
          </p:cNvPr>
          <p:cNvSpPr/>
          <p:nvPr/>
        </p:nvSpPr>
        <p:spPr>
          <a:xfrm>
            <a:off x="5760719" y="1566814"/>
            <a:ext cx="6239256" cy="561267"/>
          </a:xfrm>
          <a:prstGeom prst="rect">
            <a:avLst/>
          </a:prstGeom>
          <a:noFill/>
          <a:ln/>
        </p:spPr>
        <p:txBody>
          <a:bodyPr wrap="square" lIns="0" tIns="0" rIns="0" bIns="0" rtlCol="0" anchor="ctr"/>
          <a:lstStyle/>
          <a:p>
            <a:pPr marL="0" indent="0" algn="r">
              <a:buNone/>
            </a:pPr>
            <a:r>
              <a:rPr lang="en-US" sz="1600" dirty="0">
                <a:solidFill>
                  <a:schemeClr val="tx2">
                    <a:lumMod val="75000"/>
                  </a:schemeClr>
                </a:solidFill>
              </a:rPr>
              <a:t>OAT variation reveals which component uncertainties matter most</a:t>
            </a:r>
          </a:p>
        </p:txBody>
      </p:sp>
    </p:spTree>
    <p:extLst>
      <p:ext uri="{BB962C8B-B14F-4D97-AF65-F5344CB8AC3E}">
        <p14:creationId xmlns:p14="http://schemas.microsoft.com/office/powerpoint/2010/main" val="646572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87CAE5-2A52-4471-2EAA-280B55BE1C9A}"/>
              </a:ext>
            </a:extLst>
          </p:cNvPr>
          <p:cNvSpPr>
            <a:spLocks noGrp="1"/>
          </p:cNvSpPr>
          <p:nvPr>
            <p:ph type="title"/>
          </p:nvPr>
        </p:nvSpPr>
        <p:spPr>
          <a:xfrm>
            <a:off x="938151" y="366578"/>
            <a:ext cx="10415648" cy="1008797"/>
          </a:xfrm>
        </p:spPr>
        <p:txBody>
          <a:bodyPr/>
          <a:lstStyle/>
          <a:p>
            <a:r>
              <a:rPr lang="en-US" dirty="0"/>
              <a:t>Conclusion &amp; Future Work</a:t>
            </a:r>
          </a:p>
        </p:txBody>
      </p:sp>
      <p:sp>
        <p:nvSpPr>
          <p:cNvPr id="6" name="Shape 4">
            <a:extLst>
              <a:ext uri="{FF2B5EF4-FFF2-40B4-BE49-F238E27FC236}">
                <a16:creationId xmlns:a16="http://schemas.microsoft.com/office/drawing/2014/main" id="{70DFF507-5EBE-7860-9FA1-72B5071D8ADC}"/>
              </a:ext>
            </a:extLst>
          </p:cNvPr>
          <p:cNvSpPr/>
          <p:nvPr/>
        </p:nvSpPr>
        <p:spPr>
          <a:xfrm>
            <a:off x="435231" y="1682496"/>
            <a:ext cx="365760" cy="365760"/>
          </a:xfrm>
          <a:prstGeom prst="roundRect">
            <a:avLst>
              <a:gd name="adj" fmla="val 50000"/>
            </a:avLst>
          </a:prstGeom>
          <a:solidFill>
            <a:srgbClr val="1C7293"/>
          </a:solidFill>
          <a:ln/>
        </p:spPr>
        <p:txBody>
          <a:bodyPr/>
          <a:lstStyle/>
          <a:p>
            <a:endParaRPr lang="en-US"/>
          </a:p>
        </p:txBody>
      </p:sp>
      <p:sp>
        <p:nvSpPr>
          <p:cNvPr id="8" name="Text 5">
            <a:extLst>
              <a:ext uri="{FF2B5EF4-FFF2-40B4-BE49-F238E27FC236}">
                <a16:creationId xmlns:a16="http://schemas.microsoft.com/office/drawing/2014/main" id="{2F14989D-EF4B-E229-64CE-E30E3B9DB84B}"/>
              </a:ext>
            </a:extLst>
          </p:cNvPr>
          <p:cNvSpPr/>
          <p:nvPr/>
        </p:nvSpPr>
        <p:spPr>
          <a:xfrm>
            <a:off x="435231" y="1682496"/>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10" name="Text 6">
            <a:extLst>
              <a:ext uri="{FF2B5EF4-FFF2-40B4-BE49-F238E27FC236}">
                <a16:creationId xmlns:a16="http://schemas.microsoft.com/office/drawing/2014/main" id="{9989812B-6CD7-360F-1346-4966C79754C2}"/>
              </a:ext>
            </a:extLst>
          </p:cNvPr>
          <p:cNvSpPr/>
          <p:nvPr/>
        </p:nvSpPr>
        <p:spPr>
          <a:xfrm>
            <a:off x="938151" y="1645920"/>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A qualified reliability baseline</a:t>
            </a:r>
            <a:endParaRPr lang="en-US" sz="2000" dirty="0"/>
          </a:p>
        </p:txBody>
      </p:sp>
      <p:sp>
        <p:nvSpPr>
          <p:cNvPr id="12" name="Text 7">
            <a:extLst>
              <a:ext uri="{FF2B5EF4-FFF2-40B4-BE49-F238E27FC236}">
                <a16:creationId xmlns:a16="http://schemas.microsoft.com/office/drawing/2014/main" id="{1404F67B-7B3F-1CCB-A3C6-6A7331936835}"/>
              </a:ext>
            </a:extLst>
          </p:cNvPr>
          <p:cNvSpPr/>
          <p:nvPr/>
        </p:nvSpPr>
        <p:spPr>
          <a:xfrm>
            <a:off x="938151" y="1956816"/>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The IVT gearbox, modeled as a five-component non-repairable series system, has a baseline one-year reliability of 76.75%.</a:t>
            </a:r>
            <a:endParaRPr lang="en-US" sz="1200" dirty="0"/>
          </a:p>
        </p:txBody>
      </p:sp>
      <p:sp>
        <p:nvSpPr>
          <p:cNvPr id="14" name="Shape 8">
            <a:extLst>
              <a:ext uri="{FF2B5EF4-FFF2-40B4-BE49-F238E27FC236}">
                <a16:creationId xmlns:a16="http://schemas.microsoft.com/office/drawing/2014/main" id="{63B6C2E1-6088-5A37-33C0-3B62D332F146}"/>
              </a:ext>
            </a:extLst>
          </p:cNvPr>
          <p:cNvSpPr/>
          <p:nvPr/>
        </p:nvSpPr>
        <p:spPr>
          <a:xfrm>
            <a:off x="435231" y="2596896"/>
            <a:ext cx="365760" cy="365760"/>
          </a:xfrm>
          <a:prstGeom prst="roundRect">
            <a:avLst>
              <a:gd name="adj" fmla="val 50000"/>
            </a:avLst>
          </a:prstGeom>
          <a:solidFill>
            <a:srgbClr val="1C7293"/>
          </a:solidFill>
          <a:ln/>
        </p:spPr>
        <p:txBody>
          <a:bodyPr/>
          <a:lstStyle/>
          <a:p>
            <a:endParaRPr lang="en-US"/>
          </a:p>
        </p:txBody>
      </p:sp>
      <p:sp>
        <p:nvSpPr>
          <p:cNvPr id="16" name="Text 9">
            <a:extLst>
              <a:ext uri="{FF2B5EF4-FFF2-40B4-BE49-F238E27FC236}">
                <a16:creationId xmlns:a16="http://schemas.microsoft.com/office/drawing/2014/main" id="{F38D30C7-9F40-61C7-24A7-B1312B2BBF7A}"/>
              </a:ext>
            </a:extLst>
          </p:cNvPr>
          <p:cNvSpPr/>
          <p:nvPr/>
        </p:nvSpPr>
        <p:spPr>
          <a:xfrm>
            <a:off x="435231" y="2596896"/>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18" name="Text 10">
            <a:extLst>
              <a:ext uri="{FF2B5EF4-FFF2-40B4-BE49-F238E27FC236}">
                <a16:creationId xmlns:a16="http://schemas.microsoft.com/office/drawing/2014/main" id="{E5C13124-43CD-46F0-9530-5A333FA4C574}"/>
              </a:ext>
            </a:extLst>
          </p:cNvPr>
          <p:cNvSpPr/>
          <p:nvPr/>
        </p:nvSpPr>
        <p:spPr>
          <a:xfrm>
            <a:off x="938151" y="2560320"/>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Root bending fatigue is design-critical</a:t>
            </a:r>
            <a:endParaRPr lang="en-US" sz="2000" dirty="0"/>
          </a:p>
        </p:txBody>
      </p:sp>
      <p:sp>
        <p:nvSpPr>
          <p:cNvPr id="20" name="Text 11">
            <a:extLst>
              <a:ext uri="{FF2B5EF4-FFF2-40B4-BE49-F238E27FC236}">
                <a16:creationId xmlns:a16="http://schemas.microsoft.com/office/drawing/2014/main" id="{9F2399A5-5501-FA85-EDA7-448E1B7871EE}"/>
              </a:ext>
            </a:extLst>
          </p:cNvPr>
          <p:cNvSpPr/>
          <p:nvPr/>
        </p:nvSpPr>
        <p:spPr>
          <a:xfrm>
            <a:off x="938151" y="2871216"/>
            <a:ext cx="4754880" cy="594360"/>
          </a:xfrm>
          <a:prstGeom prst="rect">
            <a:avLst/>
          </a:prstGeom>
          <a:noFill/>
          <a:ln/>
        </p:spPr>
        <p:txBody>
          <a:bodyPr wrap="square" rtlCol="0" anchor="ctr"/>
          <a:lstStyle/>
          <a:p>
            <a:pPr marL="0" indent="0">
              <a:lnSpc>
                <a:spcPct val="112000"/>
              </a:lnSpc>
              <a:buNone/>
            </a:pPr>
            <a:r>
              <a:rPr lang="en-US" sz="1050" dirty="0">
                <a:latin typeface="Calibri" pitchFamily="34" charset="0"/>
                <a:ea typeface="Calibri" pitchFamily="34" charset="-122"/>
                <a:cs typeface="Calibri" pitchFamily="34" charset="-120"/>
              </a:rPr>
              <a:t>FMEA </a:t>
            </a:r>
            <a:r>
              <a:rPr lang="en-US" sz="1200" dirty="0">
                <a:latin typeface="Calibri" pitchFamily="34" charset="0"/>
                <a:ea typeface="Calibri" pitchFamily="34" charset="-122"/>
                <a:cs typeface="Calibri" pitchFamily="34" charset="-120"/>
              </a:rPr>
              <a:t>identified</a:t>
            </a:r>
            <a:r>
              <a:rPr lang="en-US" sz="1050" dirty="0">
                <a:latin typeface="Calibri" pitchFamily="34" charset="0"/>
                <a:ea typeface="Calibri" pitchFamily="34" charset="-122"/>
                <a:cs typeface="Calibri" pitchFamily="34" charset="-120"/>
              </a:rPr>
              <a:t> this as the dominant failure mechanism, driving the highest RPNs in the non-circular gear and planetary gear sets.</a:t>
            </a:r>
            <a:endParaRPr lang="en-US" sz="1050" dirty="0"/>
          </a:p>
        </p:txBody>
      </p:sp>
      <p:sp>
        <p:nvSpPr>
          <p:cNvPr id="22" name="Shape 12">
            <a:extLst>
              <a:ext uri="{FF2B5EF4-FFF2-40B4-BE49-F238E27FC236}">
                <a16:creationId xmlns:a16="http://schemas.microsoft.com/office/drawing/2014/main" id="{AA277B92-3F8B-26C1-ECF7-437B2A1473D8}"/>
              </a:ext>
            </a:extLst>
          </p:cNvPr>
          <p:cNvSpPr/>
          <p:nvPr/>
        </p:nvSpPr>
        <p:spPr>
          <a:xfrm>
            <a:off x="435231" y="3511296"/>
            <a:ext cx="365760" cy="365760"/>
          </a:xfrm>
          <a:prstGeom prst="roundRect">
            <a:avLst>
              <a:gd name="adj" fmla="val 50000"/>
            </a:avLst>
          </a:prstGeom>
          <a:solidFill>
            <a:srgbClr val="1C7293"/>
          </a:solidFill>
          <a:ln/>
        </p:spPr>
        <p:txBody>
          <a:bodyPr/>
          <a:lstStyle/>
          <a:p>
            <a:endParaRPr lang="en-US"/>
          </a:p>
        </p:txBody>
      </p:sp>
      <p:sp>
        <p:nvSpPr>
          <p:cNvPr id="24" name="Text 13">
            <a:extLst>
              <a:ext uri="{FF2B5EF4-FFF2-40B4-BE49-F238E27FC236}">
                <a16:creationId xmlns:a16="http://schemas.microsoft.com/office/drawing/2014/main" id="{6EF3CA3C-3D73-5A6C-9120-559464EF5C55}"/>
              </a:ext>
            </a:extLst>
          </p:cNvPr>
          <p:cNvSpPr/>
          <p:nvPr/>
        </p:nvSpPr>
        <p:spPr>
          <a:xfrm>
            <a:off x="435231" y="3511296"/>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26" name="Text 14">
            <a:extLst>
              <a:ext uri="{FF2B5EF4-FFF2-40B4-BE49-F238E27FC236}">
                <a16:creationId xmlns:a16="http://schemas.microsoft.com/office/drawing/2014/main" id="{E17375B4-127D-FB46-796C-DD9B968D1212}"/>
              </a:ext>
            </a:extLst>
          </p:cNvPr>
          <p:cNvSpPr/>
          <p:nvPr/>
        </p:nvSpPr>
        <p:spPr>
          <a:xfrm>
            <a:off x="938151" y="3474720"/>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Three components dominate uncertainty</a:t>
            </a:r>
            <a:endParaRPr lang="en-US" sz="2000" dirty="0"/>
          </a:p>
        </p:txBody>
      </p:sp>
      <p:sp>
        <p:nvSpPr>
          <p:cNvPr id="28" name="Text 15">
            <a:extLst>
              <a:ext uri="{FF2B5EF4-FFF2-40B4-BE49-F238E27FC236}">
                <a16:creationId xmlns:a16="http://schemas.microsoft.com/office/drawing/2014/main" id="{60531755-E9DA-38D0-E63B-B7B77BD6BDB1}"/>
              </a:ext>
            </a:extLst>
          </p:cNvPr>
          <p:cNvSpPr/>
          <p:nvPr/>
        </p:nvSpPr>
        <p:spPr>
          <a:xfrm>
            <a:off x="938151" y="3785616"/>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The gearbox seal, planetary gear, and non-circular gear are the leading contributors to reliability uncertainty.</a:t>
            </a:r>
            <a:endParaRPr lang="en-US" sz="1200" dirty="0"/>
          </a:p>
        </p:txBody>
      </p:sp>
      <p:sp>
        <p:nvSpPr>
          <p:cNvPr id="30" name="Shape 16">
            <a:extLst>
              <a:ext uri="{FF2B5EF4-FFF2-40B4-BE49-F238E27FC236}">
                <a16:creationId xmlns:a16="http://schemas.microsoft.com/office/drawing/2014/main" id="{7E1DD1E0-DEDA-9C29-1E51-E971B407DEDC}"/>
              </a:ext>
            </a:extLst>
          </p:cNvPr>
          <p:cNvSpPr/>
          <p:nvPr/>
        </p:nvSpPr>
        <p:spPr>
          <a:xfrm>
            <a:off x="435231" y="4425696"/>
            <a:ext cx="365760" cy="365760"/>
          </a:xfrm>
          <a:prstGeom prst="roundRect">
            <a:avLst>
              <a:gd name="adj" fmla="val 50000"/>
            </a:avLst>
          </a:prstGeom>
          <a:solidFill>
            <a:srgbClr val="1C7293"/>
          </a:solidFill>
          <a:ln/>
        </p:spPr>
        <p:txBody>
          <a:bodyPr/>
          <a:lstStyle/>
          <a:p>
            <a:endParaRPr lang="en-US"/>
          </a:p>
        </p:txBody>
      </p:sp>
      <p:sp>
        <p:nvSpPr>
          <p:cNvPr id="32" name="Text 17">
            <a:extLst>
              <a:ext uri="{FF2B5EF4-FFF2-40B4-BE49-F238E27FC236}">
                <a16:creationId xmlns:a16="http://schemas.microsoft.com/office/drawing/2014/main" id="{C7A324BD-887F-ADF7-957F-4686EC82C78C}"/>
              </a:ext>
            </a:extLst>
          </p:cNvPr>
          <p:cNvSpPr/>
          <p:nvPr/>
        </p:nvSpPr>
        <p:spPr>
          <a:xfrm>
            <a:off x="435231" y="4425696"/>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34" name="Text 18">
            <a:extLst>
              <a:ext uri="{FF2B5EF4-FFF2-40B4-BE49-F238E27FC236}">
                <a16:creationId xmlns:a16="http://schemas.microsoft.com/office/drawing/2014/main" id="{E41076F0-3D10-143B-BD11-2D922FDEB647}"/>
              </a:ext>
            </a:extLst>
          </p:cNvPr>
          <p:cNvSpPr/>
          <p:nvPr/>
        </p:nvSpPr>
        <p:spPr>
          <a:xfrm>
            <a:off x="938151" y="4389120"/>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A structured basis for qualification</a:t>
            </a:r>
            <a:endParaRPr lang="en-US" sz="2000" dirty="0"/>
          </a:p>
        </p:txBody>
      </p:sp>
      <p:sp>
        <p:nvSpPr>
          <p:cNvPr id="36" name="Text 19">
            <a:extLst>
              <a:ext uri="{FF2B5EF4-FFF2-40B4-BE49-F238E27FC236}">
                <a16:creationId xmlns:a16="http://schemas.microsoft.com/office/drawing/2014/main" id="{A40B7A91-36E5-7E5C-55B6-31F362E3E43F}"/>
              </a:ext>
            </a:extLst>
          </p:cNvPr>
          <p:cNvSpPr/>
          <p:nvPr/>
        </p:nvSpPr>
        <p:spPr>
          <a:xfrm>
            <a:off x="938151" y="4700016"/>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Together, the FMEA and reliability model support technology qualification ahead of TCEC commercialization.</a:t>
            </a:r>
            <a:endParaRPr lang="en-US" sz="1200" dirty="0"/>
          </a:p>
        </p:txBody>
      </p:sp>
      <p:sp>
        <p:nvSpPr>
          <p:cNvPr id="38" name="Text 3">
            <a:extLst>
              <a:ext uri="{FF2B5EF4-FFF2-40B4-BE49-F238E27FC236}">
                <a16:creationId xmlns:a16="http://schemas.microsoft.com/office/drawing/2014/main" id="{47074774-54D8-65E1-8526-EB83E2637351}"/>
              </a:ext>
            </a:extLst>
          </p:cNvPr>
          <p:cNvSpPr/>
          <p:nvPr/>
        </p:nvSpPr>
        <p:spPr>
          <a:xfrm>
            <a:off x="2167128" y="1091911"/>
            <a:ext cx="1828800" cy="292608"/>
          </a:xfrm>
          <a:prstGeom prst="rect">
            <a:avLst/>
          </a:prstGeom>
          <a:noFill/>
          <a:ln/>
        </p:spPr>
        <p:txBody>
          <a:bodyPr wrap="square" rtlCol="0" anchor="ctr"/>
          <a:lstStyle/>
          <a:p>
            <a:pPr marL="0" indent="0">
              <a:buNone/>
            </a:pPr>
            <a:r>
              <a:rPr lang="en-US" b="1" kern="0" spc="150" dirty="0">
                <a:solidFill>
                  <a:srgbClr val="1C7293"/>
                </a:solidFill>
                <a:latin typeface="Calibri" pitchFamily="34" charset="0"/>
                <a:ea typeface="Calibri" pitchFamily="34" charset="-122"/>
                <a:cs typeface="Calibri" pitchFamily="34" charset="-120"/>
              </a:rPr>
              <a:t>CONCLUSIONS</a:t>
            </a:r>
            <a:endParaRPr lang="en-US" dirty="0"/>
          </a:p>
        </p:txBody>
      </p:sp>
      <p:sp>
        <p:nvSpPr>
          <p:cNvPr id="40" name="Text 20">
            <a:extLst>
              <a:ext uri="{FF2B5EF4-FFF2-40B4-BE49-F238E27FC236}">
                <a16:creationId xmlns:a16="http://schemas.microsoft.com/office/drawing/2014/main" id="{066D571D-59F0-6A6C-E6AC-51BDAA9BAC5B}"/>
              </a:ext>
            </a:extLst>
          </p:cNvPr>
          <p:cNvSpPr/>
          <p:nvPr/>
        </p:nvSpPr>
        <p:spPr>
          <a:xfrm>
            <a:off x="7379208" y="1091911"/>
            <a:ext cx="1975104" cy="292608"/>
          </a:xfrm>
          <a:prstGeom prst="rect">
            <a:avLst/>
          </a:prstGeom>
          <a:noFill/>
          <a:ln/>
        </p:spPr>
        <p:txBody>
          <a:bodyPr wrap="square" rtlCol="0" anchor="ctr"/>
          <a:lstStyle/>
          <a:p>
            <a:pPr marL="0" indent="0">
              <a:buNone/>
            </a:pPr>
            <a:r>
              <a:rPr lang="en-US" b="1" kern="0" spc="150" dirty="0">
                <a:solidFill>
                  <a:srgbClr val="C1272D"/>
                </a:solidFill>
                <a:latin typeface="Calibri" pitchFamily="34" charset="0"/>
                <a:ea typeface="Calibri" pitchFamily="34" charset="-122"/>
                <a:cs typeface="Calibri" pitchFamily="34" charset="-120"/>
              </a:rPr>
              <a:t>FUTURE WORK</a:t>
            </a:r>
            <a:endParaRPr lang="en-US" dirty="0"/>
          </a:p>
        </p:txBody>
      </p:sp>
      <p:sp>
        <p:nvSpPr>
          <p:cNvPr id="42" name="Shape 21">
            <a:extLst>
              <a:ext uri="{FF2B5EF4-FFF2-40B4-BE49-F238E27FC236}">
                <a16:creationId xmlns:a16="http://schemas.microsoft.com/office/drawing/2014/main" id="{1493DEC1-13DA-3804-8930-A17D96A1A011}"/>
              </a:ext>
            </a:extLst>
          </p:cNvPr>
          <p:cNvSpPr/>
          <p:nvPr/>
        </p:nvSpPr>
        <p:spPr>
          <a:xfrm>
            <a:off x="6172200" y="1512535"/>
            <a:ext cx="365760" cy="365760"/>
          </a:xfrm>
          <a:prstGeom prst="roundRect">
            <a:avLst>
              <a:gd name="adj" fmla="val 50000"/>
            </a:avLst>
          </a:prstGeom>
          <a:solidFill>
            <a:srgbClr val="C1272D"/>
          </a:solidFill>
          <a:ln/>
        </p:spPr>
        <p:txBody>
          <a:bodyPr/>
          <a:lstStyle/>
          <a:p>
            <a:endParaRPr lang="en-US"/>
          </a:p>
        </p:txBody>
      </p:sp>
      <p:sp>
        <p:nvSpPr>
          <p:cNvPr id="44" name="Text 22">
            <a:extLst>
              <a:ext uri="{FF2B5EF4-FFF2-40B4-BE49-F238E27FC236}">
                <a16:creationId xmlns:a16="http://schemas.microsoft.com/office/drawing/2014/main" id="{BE5DD818-6975-5B6B-034F-BBDE247722AD}"/>
              </a:ext>
            </a:extLst>
          </p:cNvPr>
          <p:cNvSpPr/>
          <p:nvPr/>
        </p:nvSpPr>
        <p:spPr>
          <a:xfrm>
            <a:off x="6172200" y="1512535"/>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46" name="Text 23">
            <a:extLst>
              <a:ext uri="{FF2B5EF4-FFF2-40B4-BE49-F238E27FC236}">
                <a16:creationId xmlns:a16="http://schemas.microsoft.com/office/drawing/2014/main" id="{6E14A477-18CE-399D-AB89-F905A13B8573}"/>
              </a:ext>
            </a:extLst>
          </p:cNvPr>
          <p:cNvSpPr/>
          <p:nvPr/>
        </p:nvSpPr>
        <p:spPr>
          <a:xfrm>
            <a:off x="6675120" y="1510647"/>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Experimental IVT testing</a:t>
            </a:r>
            <a:endParaRPr lang="en-US" sz="2000" dirty="0"/>
          </a:p>
        </p:txBody>
      </p:sp>
      <p:sp>
        <p:nvSpPr>
          <p:cNvPr id="48" name="Text 24">
            <a:extLst>
              <a:ext uri="{FF2B5EF4-FFF2-40B4-BE49-F238E27FC236}">
                <a16:creationId xmlns:a16="http://schemas.microsoft.com/office/drawing/2014/main" id="{5E8946A5-B011-8E29-9694-58A38BE0FE9B}"/>
              </a:ext>
            </a:extLst>
          </p:cNvPr>
          <p:cNvSpPr/>
          <p:nvPr/>
        </p:nvSpPr>
        <p:spPr>
          <a:xfrm>
            <a:off x="6675120" y="1786855"/>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Physical testing is needed to reduce uncertainty in component failure-rate estimates used in the reliability model.</a:t>
            </a:r>
            <a:endParaRPr lang="en-US" sz="1200" dirty="0"/>
          </a:p>
        </p:txBody>
      </p:sp>
      <p:sp>
        <p:nvSpPr>
          <p:cNvPr id="50" name="Shape 25">
            <a:extLst>
              <a:ext uri="{FF2B5EF4-FFF2-40B4-BE49-F238E27FC236}">
                <a16:creationId xmlns:a16="http://schemas.microsoft.com/office/drawing/2014/main" id="{AB0D85BA-9F36-2794-F6EB-EEE0842ECF4B}"/>
              </a:ext>
            </a:extLst>
          </p:cNvPr>
          <p:cNvSpPr/>
          <p:nvPr/>
        </p:nvSpPr>
        <p:spPr>
          <a:xfrm>
            <a:off x="6172200" y="2426935"/>
            <a:ext cx="365760" cy="365760"/>
          </a:xfrm>
          <a:prstGeom prst="roundRect">
            <a:avLst>
              <a:gd name="adj" fmla="val 50000"/>
            </a:avLst>
          </a:prstGeom>
          <a:solidFill>
            <a:srgbClr val="C1272D"/>
          </a:solidFill>
          <a:ln/>
        </p:spPr>
        <p:txBody>
          <a:bodyPr/>
          <a:lstStyle/>
          <a:p>
            <a:endParaRPr lang="en-US"/>
          </a:p>
        </p:txBody>
      </p:sp>
      <p:sp>
        <p:nvSpPr>
          <p:cNvPr id="52" name="Text 26">
            <a:extLst>
              <a:ext uri="{FF2B5EF4-FFF2-40B4-BE49-F238E27FC236}">
                <a16:creationId xmlns:a16="http://schemas.microsoft.com/office/drawing/2014/main" id="{10C0A218-9D35-4F9F-0EE5-151A147C594C}"/>
              </a:ext>
            </a:extLst>
          </p:cNvPr>
          <p:cNvSpPr/>
          <p:nvPr/>
        </p:nvSpPr>
        <p:spPr>
          <a:xfrm>
            <a:off x="6172200" y="2426935"/>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54" name="Text 27">
            <a:extLst>
              <a:ext uri="{FF2B5EF4-FFF2-40B4-BE49-F238E27FC236}">
                <a16:creationId xmlns:a16="http://schemas.microsoft.com/office/drawing/2014/main" id="{0221A180-29A1-184F-4C6F-021EACD5BAF5}"/>
              </a:ext>
            </a:extLst>
          </p:cNvPr>
          <p:cNvSpPr/>
          <p:nvPr/>
        </p:nvSpPr>
        <p:spPr>
          <a:xfrm>
            <a:off x="6675120" y="2390359"/>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Incorporate field failure data</a:t>
            </a:r>
            <a:endParaRPr lang="en-US" sz="2000" dirty="0"/>
          </a:p>
        </p:txBody>
      </p:sp>
      <p:sp>
        <p:nvSpPr>
          <p:cNvPr id="56" name="Text 28">
            <a:extLst>
              <a:ext uri="{FF2B5EF4-FFF2-40B4-BE49-F238E27FC236}">
                <a16:creationId xmlns:a16="http://schemas.microsoft.com/office/drawing/2014/main" id="{99C2A3F2-14DA-1C2A-961D-B1E18B540DB9}"/>
              </a:ext>
            </a:extLst>
          </p:cNvPr>
          <p:cNvSpPr/>
          <p:nvPr/>
        </p:nvSpPr>
        <p:spPr>
          <a:xfrm>
            <a:off x="6675120" y="2701255"/>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Fit lifetime distributions from operational data in place of today's point-estimate failure rates.</a:t>
            </a:r>
            <a:endParaRPr lang="en-US" sz="1200" dirty="0"/>
          </a:p>
        </p:txBody>
      </p:sp>
      <p:sp>
        <p:nvSpPr>
          <p:cNvPr id="58" name="Shape 29">
            <a:extLst>
              <a:ext uri="{FF2B5EF4-FFF2-40B4-BE49-F238E27FC236}">
                <a16:creationId xmlns:a16="http://schemas.microsoft.com/office/drawing/2014/main" id="{C8428559-E706-049A-1567-234DBBF1450E}"/>
              </a:ext>
            </a:extLst>
          </p:cNvPr>
          <p:cNvSpPr/>
          <p:nvPr/>
        </p:nvSpPr>
        <p:spPr>
          <a:xfrm>
            <a:off x="6172200" y="3341335"/>
            <a:ext cx="365760" cy="365760"/>
          </a:xfrm>
          <a:prstGeom prst="roundRect">
            <a:avLst>
              <a:gd name="adj" fmla="val 50000"/>
            </a:avLst>
          </a:prstGeom>
          <a:solidFill>
            <a:srgbClr val="C1272D"/>
          </a:solidFill>
          <a:ln/>
        </p:spPr>
        <p:txBody>
          <a:bodyPr/>
          <a:lstStyle/>
          <a:p>
            <a:endParaRPr lang="en-US"/>
          </a:p>
        </p:txBody>
      </p:sp>
      <p:sp>
        <p:nvSpPr>
          <p:cNvPr id="60" name="Text 30">
            <a:extLst>
              <a:ext uri="{FF2B5EF4-FFF2-40B4-BE49-F238E27FC236}">
                <a16:creationId xmlns:a16="http://schemas.microsoft.com/office/drawing/2014/main" id="{6A0D91B0-3875-3D81-ABCD-F7F754A9C8D4}"/>
              </a:ext>
            </a:extLst>
          </p:cNvPr>
          <p:cNvSpPr/>
          <p:nvPr/>
        </p:nvSpPr>
        <p:spPr>
          <a:xfrm>
            <a:off x="6172200" y="3341335"/>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62" name="Text 31">
            <a:extLst>
              <a:ext uri="{FF2B5EF4-FFF2-40B4-BE49-F238E27FC236}">
                <a16:creationId xmlns:a16="http://schemas.microsoft.com/office/drawing/2014/main" id="{BDF45839-ABDD-2969-3DF6-969EC5FED7E2}"/>
              </a:ext>
            </a:extLst>
          </p:cNvPr>
          <p:cNvSpPr/>
          <p:nvPr/>
        </p:nvSpPr>
        <p:spPr>
          <a:xfrm>
            <a:off x="6675120" y="3304759"/>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Rigorous uncertainty quantification</a:t>
            </a:r>
            <a:endParaRPr lang="en-US" sz="2000" dirty="0"/>
          </a:p>
        </p:txBody>
      </p:sp>
      <p:sp>
        <p:nvSpPr>
          <p:cNvPr id="64" name="Text 32">
            <a:extLst>
              <a:ext uri="{FF2B5EF4-FFF2-40B4-BE49-F238E27FC236}">
                <a16:creationId xmlns:a16="http://schemas.microsoft.com/office/drawing/2014/main" id="{5DF67678-A434-6A27-DE9D-FDB80A0C85A2}"/>
              </a:ext>
            </a:extLst>
          </p:cNvPr>
          <p:cNvSpPr/>
          <p:nvPr/>
        </p:nvSpPr>
        <p:spPr>
          <a:xfrm>
            <a:off x="6675120" y="3615655"/>
            <a:ext cx="4754880" cy="594360"/>
          </a:xfrm>
          <a:prstGeom prst="rect">
            <a:avLst/>
          </a:prstGeom>
          <a:noFill/>
          <a:ln/>
        </p:spPr>
        <p:txBody>
          <a:bodyPr wrap="square" rtlCol="0" anchor="ctr"/>
          <a:lstStyle/>
          <a:p>
            <a:pPr marL="0" indent="0">
              <a:lnSpc>
                <a:spcPct val="112000"/>
              </a:lnSpc>
              <a:buNone/>
            </a:pPr>
            <a:r>
              <a:rPr lang="en-US" sz="1200" dirty="0">
                <a:latin typeface="Calibri" pitchFamily="34" charset="0"/>
                <a:ea typeface="Calibri" pitchFamily="34" charset="-122"/>
                <a:cs typeface="Calibri" pitchFamily="34" charset="-120"/>
              </a:rPr>
              <a:t>Develop confidence intervals for failure rates, time-to-failure behavior, and reliability estimates.</a:t>
            </a:r>
            <a:endParaRPr lang="en-US" sz="1200" dirty="0"/>
          </a:p>
        </p:txBody>
      </p:sp>
      <p:sp>
        <p:nvSpPr>
          <p:cNvPr id="66" name="Shape 33">
            <a:extLst>
              <a:ext uri="{FF2B5EF4-FFF2-40B4-BE49-F238E27FC236}">
                <a16:creationId xmlns:a16="http://schemas.microsoft.com/office/drawing/2014/main" id="{72CD505B-69BB-9928-49A1-A8D6AFD159DF}"/>
              </a:ext>
            </a:extLst>
          </p:cNvPr>
          <p:cNvSpPr/>
          <p:nvPr/>
        </p:nvSpPr>
        <p:spPr>
          <a:xfrm>
            <a:off x="6172200" y="4255735"/>
            <a:ext cx="365760" cy="365760"/>
          </a:xfrm>
          <a:prstGeom prst="roundRect">
            <a:avLst>
              <a:gd name="adj" fmla="val 50000"/>
            </a:avLst>
          </a:prstGeom>
          <a:solidFill>
            <a:srgbClr val="C1272D"/>
          </a:solidFill>
          <a:ln/>
        </p:spPr>
        <p:txBody>
          <a:bodyPr/>
          <a:lstStyle/>
          <a:p>
            <a:endParaRPr lang="en-US"/>
          </a:p>
        </p:txBody>
      </p:sp>
      <p:sp>
        <p:nvSpPr>
          <p:cNvPr id="68" name="Text 34">
            <a:extLst>
              <a:ext uri="{FF2B5EF4-FFF2-40B4-BE49-F238E27FC236}">
                <a16:creationId xmlns:a16="http://schemas.microsoft.com/office/drawing/2014/main" id="{CB596AA3-C11D-A00B-5FAE-F9029488F86D}"/>
              </a:ext>
            </a:extLst>
          </p:cNvPr>
          <p:cNvSpPr/>
          <p:nvPr/>
        </p:nvSpPr>
        <p:spPr>
          <a:xfrm>
            <a:off x="6172200" y="4255735"/>
            <a:ext cx="365760" cy="36576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70" name="Text 35">
            <a:extLst>
              <a:ext uri="{FF2B5EF4-FFF2-40B4-BE49-F238E27FC236}">
                <a16:creationId xmlns:a16="http://schemas.microsoft.com/office/drawing/2014/main" id="{9E33A167-61A7-94EA-F993-A2B818AA417C}"/>
              </a:ext>
            </a:extLst>
          </p:cNvPr>
          <p:cNvSpPr/>
          <p:nvPr/>
        </p:nvSpPr>
        <p:spPr>
          <a:xfrm>
            <a:off x="6675120" y="4219159"/>
            <a:ext cx="4754880" cy="310896"/>
          </a:xfrm>
          <a:prstGeom prst="rect">
            <a:avLst/>
          </a:prstGeom>
          <a:noFill/>
          <a:ln/>
        </p:spPr>
        <p:txBody>
          <a:bodyPr wrap="square" rtlCol="0" anchor="ctr"/>
          <a:lstStyle/>
          <a:p>
            <a:pPr marL="0" indent="0">
              <a:buNone/>
            </a:pPr>
            <a:r>
              <a:rPr lang="en-US" sz="2000" b="1" dirty="0">
                <a:solidFill>
                  <a:srgbClr val="1B2430"/>
                </a:solidFill>
                <a:latin typeface="Calibri" pitchFamily="34" charset="0"/>
                <a:ea typeface="Calibri" pitchFamily="34" charset="-122"/>
                <a:cs typeface="Calibri" pitchFamily="34" charset="-120"/>
              </a:rPr>
              <a:t>Extend physics-of-failure modeling</a:t>
            </a:r>
            <a:endParaRPr lang="en-US" sz="2000" dirty="0"/>
          </a:p>
        </p:txBody>
      </p:sp>
      <p:sp>
        <p:nvSpPr>
          <p:cNvPr id="72" name="Text 36">
            <a:extLst>
              <a:ext uri="{FF2B5EF4-FFF2-40B4-BE49-F238E27FC236}">
                <a16:creationId xmlns:a16="http://schemas.microsoft.com/office/drawing/2014/main" id="{70083C78-FA77-4CEA-F6F6-DA4BF5636AD0}"/>
              </a:ext>
            </a:extLst>
          </p:cNvPr>
          <p:cNvSpPr/>
          <p:nvPr/>
        </p:nvSpPr>
        <p:spPr>
          <a:xfrm>
            <a:off x="6675120" y="4530055"/>
            <a:ext cx="4754880" cy="594360"/>
          </a:xfrm>
          <a:prstGeom prst="rect">
            <a:avLst/>
          </a:prstGeom>
          <a:noFill/>
          <a:ln/>
        </p:spPr>
        <p:txBody>
          <a:bodyPr wrap="square" rtlCol="0" anchor="ctr"/>
          <a:lstStyle/>
          <a:p>
            <a:pPr marL="0" indent="0">
              <a:lnSpc>
                <a:spcPct val="112000"/>
              </a:lnSpc>
              <a:buNone/>
            </a:pPr>
            <a:r>
              <a:rPr lang="en-US" sz="1100" dirty="0">
                <a:latin typeface="Calibri" pitchFamily="34" charset="0"/>
                <a:ea typeface="Calibri" pitchFamily="34" charset="-122"/>
                <a:cs typeface="Calibri" pitchFamily="34" charset="-120"/>
              </a:rPr>
              <a:t>Apply the non-circular-gear approach to other high-RPN components flagged by the FMEA.</a:t>
            </a:r>
            <a:endParaRPr lang="en-US" sz="1100" dirty="0"/>
          </a:p>
        </p:txBody>
      </p:sp>
    </p:spTree>
    <p:extLst>
      <p:ext uri="{BB962C8B-B14F-4D97-AF65-F5344CB8AC3E}">
        <p14:creationId xmlns:p14="http://schemas.microsoft.com/office/powerpoint/2010/main" val="2519789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022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376E9-AE7B-2EC5-FB5E-044F43BE259F}"/>
              </a:ext>
            </a:extLst>
          </p:cNvPr>
          <p:cNvSpPr>
            <a:spLocks noGrp="1"/>
          </p:cNvSpPr>
          <p:nvPr>
            <p:ph type="title"/>
          </p:nvPr>
        </p:nvSpPr>
        <p:spPr/>
        <p:txBody>
          <a:bodyPr vert="horz" lIns="0" tIns="0" rIns="91440" bIns="45720" rtlCol="0" anchor="t" anchorCtr="0">
            <a:noAutofit/>
          </a:bodyPr>
          <a:lstStyle/>
          <a:p>
            <a:r>
              <a:rPr lang="en-US" dirty="0"/>
              <a:t>Acknowledgement </a:t>
            </a:r>
          </a:p>
        </p:txBody>
      </p:sp>
      <p:sp>
        <p:nvSpPr>
          <p:cNvPr id="3" name="Content Placeholder 2">
            <a:extLst>
              <a:ext uri="{FF2B5EF4-FFF2-40B4-BE49-F238E27FC236}">
                <a16:creationId xmlns:a16="http://schemas.microsoft.com/office/drawing/2014/main" id="{FD053C0F-E960-A043-7F28-6496797CF74E}"/>
              </a:ext>
            </a:extLst>
          </p:cNvPr>
          <p:cNvSpPr>
            <a:spLocks noGrp="1"/>
          </p:cNvSpPr>
          <p:nvPr>
            <p:ph idx="1"/>
          </p:nvPr>
        </p:nvSpPr>
        <p:spPr/>
        <p:txBody>
          <a:bodyPr/>
          <a:lstStyle/>
          <a:p>
            <a:r>
              <a:rPr lang="en-US" dirty="0"/>
              <a:t>INL research has been supported by DOE Hydropower and Hydrokinetics (H2O) Office’s Testing Expertise and Access for Marine Energy Research (TEAMER) program.</a:t>
            </a:r>
          </a:p>
          <a:p>
            <a:r>
              <a:rPr lang="en-US" dirty="0"/>
              <a:t>We appreciated the valuable feedback by American Bureau of Shipping (ABS) who support the New Technology Qualification (NTQ) process in Marine Energy Applications.</a:t>
            </a:r>
          </a:p>
          <a:p>
            <a:r>
              <a:rPr lang="en-US" dirty="0"/>
              <a:t>Fazlur Karim is the recipient of the Marine Energy Fellowship Program, sponsored by the U.S. Department of Energy (DOE), Office of Critical Minerals and Energy Innovation (CMEI), and Hydropower and Hydrokinetics Office (H2O) and now the intern here in INL.</a:t>
            </a:r>
          </a:p>
          <a:p>
            <a:r>
              <a:rPr lang="en-US" dirty="0"/>
              <a:t>Dr. Gang Li is the recipient of the National Science Foundation (NSF) under Grant No. 2329791.</a:t>
            </a:r>
          </a:p>
        </p:txBody>
      </p:sp>
    </p:spTree>
    <p:extLst>
      <p:ext uri="{BB962C8B-B14F-4D97-AF65-F5344CB8AC3E}">
        <p14:creationId xmlns:p14="http://schemas.microsoft.com/office/powerpoint/2010/main" val="266094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3F138A-E2F0-B7D4-F4BB-F1A94352CBD2}"/>
              </a:ext>
            </a:extLst>
          </p:cNvPr>
          <p:cNvSpPr>
            <a:spLocks noGrp="1"/>
          </p:cNvSpPr>
          <p:nvPr>
            <p:ph type="title"/>
          </p:nvPr>
        </p:nvSpPr>
        <p:spPr/>
        <p:txBody>
          <a:bodyPr/>
          <a:lstStyle/>
          <a:p>
            <a:r>
              <a:rPr lang="en-US" dirty="0"/>
              <a:t>Research Objective and Tasks</a:t>
            </a:r>
          </a:p>
        </p:txBody>
      </p:sp>
      <p:sp>
        <p:nvSpPr>
          <p:cNvPr id="8" name="Content Placeholder 7">
            <a:extLst>
              <a:ext uri="{FF2B5EF4-FFF2-40B4-BE49-F238E27FC236}">
                <a16:creationId xmlns:a16="http://schemas.microsoft.com/office/drawing/2014/main" id="{FBC1FEA0-9EA5-F75A-417F-A354C34E7FE5}"/>
              </a:ext>
            </a:extLst>
          </p:cNvPr>
          <p:cNvSpPr>
            <a:spLocks noGrp="1"/>
          </p:cNvSpPr>
          <p:nvPr>
            <p:ph idx="1"/>
          </p:nvPr>
        </p:nvSpPr>
        <p:spPr>
          <a:xfrm>
            <a:off x="236575" y="1301539"/>
            <a:ext cx="6107076" cy="5356435"/>
          </a:xfrm>
        </p:spPr>
        <p:txBody>
          <a:bodyPr>
            <a:normAutofit lnSpcReduction="10000"/>
          </a:bodyPr>
          <a:lstStyle/>
          <a:p>
            <a:pPr>
              <a:lnSpc>
                <a:spcPct val="120000"/>
              </a:lnSpc>
            </a:pPr>
            <a:r>
              <a:rPr lang="en-US" b="1" dirty="0"/>
              <a:t>Objective</a:t>
            </a:r>
            <a:r>
              <a:rPr lang="en-US" dirty="0"/>
              <a:t>: Perform the following tasks to support New Technology Qualification (NTQ) process for infinitely variable transmission (IVT) design in tidal energy converter.</a:t>
            </a:r>
          </a:p>
          <a:p>
            <a:pPr lvl="1">
              <a:lnSpc>
                <a:spcPct val="120000"/>
              </a:lnSpc>
            </a:pPr>
            <a:r>
              <a:rPr lang="en-US" dirty="0"/>
              <a:t>Task 1: Failure modes and effects analysis (FMEA) on the gear box</a:t>
            </a:r>
          </a:p>
          <a:p>
            <a:pPr lvl="2">
              <a:lnSpc>
                <a:spcPct val="120000"/>
              </a:lnSpc>
            </a:pPr>
            <a:r>
              <a:rPr lang="en-US" dirty="0"/>
              <a:t>both the root bending fatigue in non-circular gear pair and planet gear sets were identified as the dominant failure mechanisms (WE336)</a:t>
            </a:r>
          </a:p>
          <a:p>
            <a:pPr lvl="1">
              <a:lnSpc>
                <a:spcPct val="120000"/>
              </a:lnSpc>
            </a:pPr>
            <a:r>
              <a:rPr lang="en-US" dirty="0"/>
              <a:t>Task 2: Probabilistic Physics-of-Failure (</a:t>
            </a:r>
            <a:r>
              <a:rPr lang="en-US" dirty="0" err="1"/>
              <a:t>PPoF</a:t>
            </a:r>
            <a:r>
              <a:rPr lang="en-US" dirty="0"/>
              <a:t>) based reliability assessment-stress-strength analysis (WE206)</a:t>
            </a:r>
          </a:p>
        </p:txBody>
      </p:sp>
      <p:sp>
        <p:nvSpPr>
          <p:cNvPr id="4" name="Slide Number Placeholder 3">
            <a:extLst>
              <a:ext uri="{FF2B5EF4-FFF2-40B4-BE49-F238E27FC236}">
                <a16:creationId xmlns:a16="http://schemas.microsoft.com/office/drawing/2014/main" id="{D02CA149-D254-0DF1-5631-5460841E901A}"/>
              </a:ext>
            </a:extLst>
          </p:cNvPr>
          <p:cNvSpPr>
            <a:spLocks noGrp="1"/>
          </p:cNvSpPr>
          <p:nvPr>
            <p:ph type="sldNum" sz="quarter" idx="12"/>
          </p:nvPr>
        </p:nvSpPr>
        <p:spPr>
          <a:xfrm>
            <a:off x="11462900" y="193477"/>
            <a:ext cx="592476" cy="365125"/>
          </a:xfrm>
        </p:spPr>
        <p:txBody>
          <a:bodyPr/>
          <a:lstStyle/>
          <a:p>
            <a:fld id="{07D7631E-3F45-1B47-9782-9C65F801446E}" type="slidenum">
              <a:rPr lang="en-US" sz="1200" smtClean="0">
                <a:solidFill>
                  <a:schemeClr val="bg1">
                    <a:lumMod val="50000"/>
                  </a:schemeClr>
                </a:solidFill>
              </a:rPr>
              <a:t>3</a:t>
            </a:fld>
            <a:endParaRPr lang="en-US" sz="1200" dirty="0">
              <a:solidFill>
                <a:schemeClr val="bg1">
                  <a:lumMod val="50000"/>
                </a:schemeClr>
              </a:solidFill>
            </a:endParaRPr>
          </a:p>
        </p:txBody>
      </p:sp>
      <p:pic>
        <p:nvPicPr>
          <p:cNvPr id="2" name="Picture 1">
            <a:extLst>
              <a:ext uri="{FF2B5EF4-FFF2-40B4-BE49-F238E27FC236}">
                <a16:creationId xmlns:a16="http://schemas.microsoft.com/office/drawing/2014/main" id="{EF756432-2814-BC8E-36AF-D7631310CBCA}"/>
              </a:ext>
            </a:extLst>
          </p:cNvPr>
          <p:cNvPicPr>
            <a:picLocks noChangeAspect="1"/>
          </p:cNvPicPr>
          <p:nvPr/>
        </p:nvPicPr>
        <p:blipFill>
          <a:blip r:embed="rId3"/>
          <a:stretch>
            <a:fillRect/>
          </a:stretch>
        </p:blipFill>
        <p:spPr>
          <a:xfrm>
            <a:off x="6343651" y="1567399"/>
            <a:ext cx="5731510" cy="4541520"/>
          </a:xfrm>
          <a:prstGeom prst="rect">
            <a:avLst/>
          </a:prstGeom>
        </p:spPr>
      </p:pic>
    </p:spTree>
    <p:extLst>
      <p:ext uri="{BB962C8B-B14F-4D97-AF65-F5344CB8AC3E}">
        <p14:creationId xmlns:p14="http://schemas.microsoft.com/office/powerpoint/2010/main" val="65740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FAC9A-6881-48D7-D348-AFBE8C2D7CF3}"/>
              </a:ext>
            </a:extLst>
          </p:cNvPr>
          <p:cNvSpPr>
            <a:spLocks noGrp="1"/>
          </p:cNvSpPr>
          <p:nvPr>
            <p:ph type="title"/>
          </p:nvPr>
        </p:nvSpPr>
        <p:spPr>
          <a:xfrm>
            <a:off x="938151" y="262362"/>
            <a:ext cx="10415648" cy="1214013"/>
          </a:xfrm>
        </p:spPr>
        <p:txBody>
          <a:bodyPr/>
          <a:lstStyle/>
          <a:p>
            <a:r>
              <a:rPr lang="en-US" dirty="0"/>
              <a:t>Task-1: </a:t>
            </a:r>
            <a:r>
              <a:rPr lang="en-US" b="0" dirty="0"/>
              <a:t>Failure Mode and Effect Analysis-Driven Reliability</a:t>
            </a:r>
            <a:br>
              <a:rPr lang="en-US" b="0" dirty="0"/>
            </a:br>
            <a:r>
              <a:rPr lang="en-US" b="0" dirty="0"/>
              <a:t>and </a:t>
            </a:r>
            <a:r>
              <a:rPr lang="en-US" b="0"/>
              <a:t>Reliability Assessment for IVT</a:t>
            </a:r>
            <a:endParaRPr lang="en-US" dirty="0"/>
          </a:p>
        </p:txBody>
      </p:sp>
      <p:sp>
        <p:nvSpPr>
          <p:cNvPr id="3" name="Content Placeholder 2">
            <a:extLst>
              <a:ext uri="{FF2B5EF4-FFF2-40B4-BE49-F238E27FC236}">
                <a16:creationId xmlns:a16="http://schemas.microsoft.com/office/drawing/2014/main" id="{590F04EE-E0B0-77DC-73D9-F3A75345C868}"/>
              </a:ext>
            </a:extLst>
          </p:cNvPr>
          <p:cNvSpPr>
            <a:spLocks noGrp="1"/>
          </p:cNvSpPr>
          <p:nvPr>
            <p:ph idx="1"/>
          </p:nvPr>
        </p:nvSpPr>
        <p:spPr/>
        <p:txBody>
          <a:bodyPr/>
          <a:lstStyle/>
          <a:p>
            <a:r>
              <a:rPr lang="en-US" dirty="0"/>
              <a:t>Methodological Steps developed for Failure Mode and Effect Analysis (FMEA)</a:t>
            </a:r>
          </a:p>
          <a:p>
            <a:r>
              <a:rPr lang="en-US" dirty="0"/>
              <a:t>Different failure modes were identified and characterized for different gear types in IVT based on the publicly available gear failure database. </a:t>
            </a:r>
          </a:p>
          <a:p>
            <a:r>
              <a:rPr lang="en-US" dirty="0"/>
              <a:t>As part of the FMEA, failure modes are ranked based on the Risk Priority Number (RPN).    </a:t>
            </a:r>
          </a:p>
          <a:p>
            <a:r>
              <a:rPr lang="en-US" dirty="0"/>
              <a:t>The most important failure modes is loss of toque transmission, mainly caused by root bending fatigue</a:t>
            </a:r>
          </a:p>
          <a:p>
            <a:r>
              <a:rPr lang="en-US" dirty="0"/>
              <a:t>A reliability assessment equation is developed for the IVT gearbox</a:t>
            </a:r>
          </a:p>
          <a:p>
            <a:r>
              <a:rPr lang="en-US" dirty="0"/>
              <a:t>Literature-based failure rate were obtained by relevant fields including wind turbine gears to support the reliability assessment</a:t>
            </a:r>
          </a:p>
          <a:p>
            <a:r>
              <a:rPr lang="en-US" dirty="0"/>
              <a:t>Sensitivity study was performed to analyze the uncertain parameters</a:t>
            </a:r>
          </a:p>
        </p:txBody>
      </p:sp>
    </p:spTree>
    <p:extLst>
      <p:ext uri="{BB962C8B-B14F-4D97-AF65-F5344CB8AC3E}">
        <p14:creationId xmlns:p14="http://schemas.microsoft.com/office/powerpoint/2010/main" val="158569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8C724-C4B7-43C0-20C3-6B012AD0E491}"/>
              </a:ext>
            </a:extLst>
          </p:cNvPr>
          <p:cNvSpPr>
            <a:spLocks noGrp="1"/>
          </p:cNvSpPr>
          <p:nvPr>
            <p:ph type="title"/>
          </p:nvPr>
        </p:nvSpPr>
        <p:spPr/>
        <p:txBody>
          <a:bodyPr/>
          <a:lstStyle/>
          <a:p>
            <a:r>
              <a:rPr lang="en-US" dirty="0"/>
              <a:t>Failure Mode and Effect Analysis (FMEA)</a:t>
            </a:r>
          </a:p>
        </p:txBody>
      </p:sp>
      <p:pic>
        <p:nvPicPr>
          <p:cNvPr id="5" name="Content Placeholder 4">
            <a:extLst>
              <a:ext uri="{FF2B5EF4-FFF2-40B4-BE49-F238E27FC236}">
                <a16:creationId xmlns:a16="http://schemas.microsoft.com/office/drawing/2014/main" id="{F66D4B20-9B32-0026-3252-88A292C7AE27}"/>
              </a:ext>
            </a:extLst>
          </p:cNvPr>
          <p:cNvPicPr>
            <a:picLocks noGrp="1" noChangeAspect="1"/>
          </p:cNvPicPr>
          <p:nvPr>
            <p:ph idx="1"/>
          </p:nvPr>
        </p:nvPicPr>
        <p:blipFill>
          <a:blip r:embed="rId2"/>
          <a:stretch>
            <a:fillRect/>
          </a:stretch>
        </p:blipFill>
        <p:spPr>
          <a:xfrm>
            <a:off x="2887051" y="1050528"/>
            <a:ext cx="6417897" cy="5134318"/>
          </a:xfrm>
          <a:prstGeom prst="rect">
            <a:avLst/>
          </a:prstGeom>
        </p:spPr>
      </p:pic>
    </p:spTree>
    <p:extLst>
      <p:ext uri="{BB962C8B-B14F-4D97-AF65-F5344CB8AC3E}">
        <p14:creationId xmlns:p14="http://schemas.microsoft.com/office/powerpoint/2010/main" val="106951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2ED9A-FB61-1802-F19C-1D6E28C16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1CF75-6CB8-EFB2-9955-52C7E9370191}"/>
              </a:ext>
            </a:extLst>
          </p:cNvPr>
          <p:cNvSpPr>
            <a:spLocks noGrp="1"/>
          </p:cNvSpPr>
          <p:nvPr>
            <p:ph type="title"/>
          </p:nvPr>
        </p:nvSpPr>
        <p:spPr>
          <a:xfrm>
            <a:off x="735776" y="156030"/>
            <a:ext cx="7417624" cy="1008797"/>
          </a:xfrm>
        </p:spPr>
        <p:txBody>
          <a:bodyPr/>
          <a:lstStyle/>
          <a:p>
            <a:r>
              <a:rPr lang="en-US" dirty="0"/>
              <a:t>FMEA-Step 1: Target system: IVT Gearbox in Tidal Current Energy Converter (TCEC) </a:t>
            </a:r>
          </a:p>
        </p:txBody>
      </p:sp>
      <p:pic>
        <p:nvPicPr>
          <p:cNvPr id="5" name="Content Placeholder 4">
            <a:extLst>
              <a:ext uri="{FF2B5EF4-FFF2-40B4-BE49-F238E27FC236}">
                <a16:creationId xmlns:a16="http://schemas.microsoft.com/office/drawing/2014/main" id="{16739272-749A-D2C9-31E1-4600D98ABC76}"/>
              </a:ext>
            </a:extLst>
          </p:cNvPr>
          <p:cNvPicPr>
            <a:picLocks noGrp="1" noChangeAspect="1"/>
          </p:cNvPicPr>
          <p:nvPr>
            <p:ph idx="1"/>
          </p:nvPr>
        </p:nvPicPr>
        <p:blipFill>
          <a:blip r:embed="rId2"/>
          <a:stretch>
            <a:fillRect/>
          </a:stretch>
        </p:blipFill>
        <p:spPr>
          <a:xfrm>
            <a:off x="172426" y="1419615"/>
            <a:ext cx="3856649" cy="3085320"/>
          </a:xfrm>
          <a:prstGeom prst="rect">
            <a:avLst/>
          </a:prstGeom>
        </p:spPr>
      </p:pic>
      <p:pic>
        <p:nvPicPr>
          <p:cNvPr id="3" name="Content Placeholder 4">
            <a:extLst>
              <a:ext uri="{FF2B5EF4-FFF2-40B4-BE49-F238E27FC236}">
                <a16:creationId xmlns:a16="http://schemas.microsoft.com/office/drawing/2014/main" id="{23057C3D-6092-D3DE-80DF-C4AA9BD08FA2}"/>
              </a:ext>
            </a:extLst>
          </p:cNvPr>
          <p:cNvPicPr>
            <a:picLocks noChangeAspect="1"/>
          </p:cNvPicPr>
          <p:nvPr/>
        </p:nvPicPr>
        <p:blipFill>
          <a:blip r:embed="rId3"/>
          <a:stretch>
            <a:fillRect/>
          </a:stretch>
        </p:blipFill>
        <p:spPr>
          <a:xfrm>
            <a:off x="7828197" y="755679"/>
            <a:ext cx="4376862" cy="3078393"/>
          </a:xfrm>
          <a:prstGeom prst="rect">
            <a:avLst/>
          </a:prstGeom>
        </p:spPr>
      </p:pic>
      <p:pic>
        <p:nvPicPr>
          <p:cNvPr id="7" name="Picture 6">
            <a:extLst>
              <a:ext uri="{FF2B5EF4-FFF2-40B4-BE49-F238E27FC236}">
                <a16:creationId xmlns:a16="http://schemas.microsoft.com/office/drawing/2014/main" id="{5D50D182-674A-3662-0225-3A6979E24136}"/>
              </a:ext>
            </a:extLst>
          </p:cNvPr>
          <p:cNvPicPr>
            <a:picLocks noChangeAspect="1"/>
          </p:cNvPicPr>
          <p:nvPr/>
        </p:nvPicPr>
        <p:blipFill>
          <a:blip r:embed="rId4"/>
          <a:stretch>
            <a:fillRect/>
          </a:stretch>
        </p:blipFill>
        <p:spPr>
          <a:xfrm>
            <a:off x="4267199" y="3133726"/>
            <a:ext cx="4389921" cy="3472994"/>
          </a:xfrm>
          <a:prstGeom prst="rect">
            <a:avLst/>
          </a:prstGeom>
        </p:spPr>
      </p:pic>
      <p:sp>
        <p:nvSpPr>
          <p:cNvPr id="4" name="Rectangle 3">
            <a:extLst>
              <a:ext uri="{FF2B5EF4-FFF2-40B4-BE49-F238E27FC236}">
                <a16:creationId xmlns:a16="http://schemas.microsoft.com/office/drawing/2014/main" id="{7FA3D777-F179-A121-D8C2-633C63FC4CFE}"/>
              </a:ext>
            </a:extLst>
          </p:cNvPr>
          <p:cNvSpPr/>
          <p:nvPr/>
        </p:nvSpPr>
        <p:spPr>
          <a:xfrm>
            <a:off x="172426" y="1419615"/>
            <a:ext cx="1637324" cy="5806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A462B00-9DAF-F067-77E0-16AA1345B842}"/>
              </a:ext>
            </a:extLst>
          </p:cNvPr>
          <p:cNvSpPr/>
          <p:nvPr/>
        </p:nvSpPr>
        <p:spPr>
          <a:xfrm>
            <a:off x="9791700" y="660429"/>
            <a:ext cx="2085975" cy="59964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Curved Right 8">
            <a:extLst>
              <a:ext uri="{FF2B5EF4-FFF2-40B4-BE49-F238E27FC236}">
                <a16:creationId xmlns:a16="http://schemas.microsoft.com/office/drawing/2014/main" id="{1492E7F2-94F4-6B6F-46EC-A23DA663B1CE}"/>
              </a:ext>
            </a:extLst>
          </p:cNvPr>
          <p:cNvSpPr/>
          <p:nvPr/>
        </p:nvSpPr>
        <p:spPr>
          <a:xfrm rot="3516814">
            <a:off x="7514404" y="-1123822"/>
            <a:ext cx="1350638" cy="5085399"/>
          </a:xfrm>
          <a:prstGeom prst="curved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A510C110-BEC5-7D29-D6B2-0A65F8C61A93}"/>
              </a:ext>
            </a:extLst>
          </p:cNvPr>
          <p:cNvSpPr txBox="1"/>
          <p:nvPr/>
        </p:nvSpPr>
        <p:spPr>
          <a:xfrm>
            <a:off x="391501" y="4867275"/>
            <a:ext cx="3370874" cy="1631216"/>
          </a:xfrm>
          <a:prstGeom prst="rect">
            <a:avLst/>
          </a:prstGeom>
          <a:noFill/>
        </p:spPr>
        <p:txBody>
          <a:bodyPr wrap="square" rtlCol="0">
            <a:spAutoFit/>
          </a:bodyPr>
          <a:lstStyle/>
          <a:p>
            <a:r>
              <a:rPr lang="en-US" sz="2000" dirty="0"/>
              <a:t>A. Noncircular gear pair</a:t>
            </a:r>
          </a:p>
          <a:p>
            <a:r>
              <a:rPr lang="en-US" sz="2000" dirty="0"/>
              <a:t>B. Planetary gear sets *2 (ICM)</a:t>
            </a:r>
          </a:p>
          <a:p>
            <a:r>
              <a:rPr lang="en-US" sz="2000" dirty="0"/>
              <a:t>C. Rack–pinion sets (MCM)</a:t>
            </a:r>
          </a:p>
          <a:p>
            <a:r>
              <a:rPr lang="en-US" sz="2000" dirty="0"/>
              <a:t>D. Output gears (MCM)</a:t>
            </a:r>
          </a:p>
          <a:p>
            <a:r>
              <a:rPr lang="en-US" sz="2000" dirty="0"/>
              <a:t>E. Gearbox seal</a:t>
            </a:r>
          </a:p>
        </p:txBody>
      </p:sp>
    </p:spTree>
    <p:extLst>
      <p:ext uri="{BB962C8B-B14F-4D97-AF65-F5344CB8AC3E}">
        <p14:creationId xmlns:p14="http://schemas.microsoft.com/office/powerpoint/2010/main" val="3323019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A2EB7-E8B1-448B-AC13-97324A268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95DF89-01D8-950C-CC61-AD8267D1BF50}"/>
              </a:ext>
            </a:extLst>
          </p:cNvPr>
          <p:cNvSpPr>
            <a:spLocks noGrp="1"/>
          </p:cNvSpPr>
          <p:nvPr>
            <p:ph type="title"/>
          </p:nvPr>
        </p:nvSpPr>
        <p:spPr>
          <a:xfrm>
            <a:off x="858625" y="156030"/>
            <a:ext cx="10941874" cy="1008797"/>
          </a:xfrm>
        </p:spPr>
        <p:txBody>
          <a:bodyPr/>
          <a:lstStyle/>
          <a:p>
            <a:r>
              <a:rPr lang="en-US" dirty="0"/>
              <a:t>FMEA-Step 2: Process Function </a:t>
            </a:r>
            <a:r>
              <a:rPr lang="en-US" dirty="0" err="1"/>
              <a:t>Defintions</a:t>
            </a:r>
            <a:endParaRPr lang="en-US" dirty="0"/>
          </a:p>
        </p:txBody>
      </p:sp>
      <p:pic>
        <p:nvPicPr>
          <p:cNvPr id="5" name="Content Placeholder 4">
            <a:extLst>
              <a:ext uri="{FF2B5EF4-FFF2-40B4-BE49-F238E27FC236}">
                <a16:creationId xmlns:a16="http://schemas.microsoft.com/office/drawing/2014/main" id="{65B178E2-C267-FCA3-B314-24D8B4E003C2}"/>
              </a:ext>
            </a:extLst>
          </p:cNvPr>
          <p:cNvPicPr>
            <a:picLocks noGrp="1" noChangeAspect="1"/>
          </p:cNvPicPr>
          <p:nvPr>
            <p:ph idx="1"/>
          </p:nvPr>
        </p:nvPicPr>
        <p:blipFill>
          <a:blip r:embed="rId2"/>
          <a:stretch>
            <a:fillRect/>
          </a:stretch>
        </p:blipFill>
        <p:spPr>
          <a:xfrm>
            <a:off x="172426" y="1419615"/>
            <a:ext cx="3856649" cy="3085320"/>
          </a:xfrm>
          <a:prstGeom prst="rect">
            <a:avLst/>
          </a:prstGeom>
        </p:spPr>
      </p:pic>
      <p:sp>
        <p:nvSpPr>
          <p:cNvPr id="4" name="Rectangle 3">
            <a:extLst>
              <a:ext uri="{FF2B5EF4-FFF2-40B4-BE49-F238E27FC236}">
                <a16:creationId xmlns:a16="http://schemas.microsoft.com/office/drawing/2014/main" id="{C49EB3DD-DE48-3E4A-4E4D-8BFE2541DC1D}"/>
              </a:ext>
            </a:extLst>
          </p:cNvPr>
          <p:cNvSpPr/>
          <p:nvPr/>
        </p:nvSpPr>
        <p:spPr>
          <a:xfrm>
            <a:off x="172426" y="2181615"/>
            <a:ext cx="1637324" cy="5806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5F2BC434-7164-AD28-FC74-571E47B76BFF}"/>
              </a:ext>
            </a:extLst>
          </p:cNvPr>
          <p:cNvGraphicFramePr>
            <a:graphicFrameLocks noGrp="1"/>
          </p:cNvGraphicFramePr>
          <p:nvPr>
            <p:extLst>
              <p:ext uri="{D42A27DB-BD31-4B8C-83A1-F6EECF244321}">
                <p14:modId xmlns:p14="http://schemas.microsoft.com/office/powerpoint/2010/main" val="3575233713"/>
              </p:ext>
            </p:extLst>
          </p:nvPr>
        </p:nvGraphicFramePr>
        <p:xfrm>
          <a:off x="4704373" y="1072090"/>
          <a:ext cx="7096126" cy="5031246"/>
        </p:xfrm>
        <a:graphic>
          <a:graphicData uri="http://schemas.openxmlformats.org/drawingml/2006/table">
            <a:tbl>
              <a:tblPr>
                <a:tableStyleId>{5C22544A-7EE6-4342-B048-85BDC9FD1C3A}</a:tableStyleId>
              </a:tblPr>
              <a:tblGrid>
                <a:gridCol w="3276601">
                  <a:extLst>
                    <a:ext uri="{9D8B030D-6E8A-4147-A177-3AD203B41FA5}">
                      <a16:colId xmlns:a16="http://schemas.microsoft.com/office/drawing/2014/main" val="306234909"/>
                    </a:ext>
                  </a:extLst>
                </a:gridCol>
                <a:gridCol w="3819525">
                  <a:extLst>
                    <a:ext uri="{9D8B030D-6E8A-4147-A177-3AD203B41FA5}">
                      <a16:colId xmlns:a16="http://schemas.microsoft.com/office/drawing/2014/main" val="497247354"/>
                    </a:ext>
                  </a:extLst>
                </a:gridCol>
              </a:tblGrid>
              <a:tr h="808743">
                <a:tc>
                  <a:txBody>
                    <a:bodyPr/>
                    <a:lstStyle/>
                    <a:p>
                      <a:pPr algn="ctr"/>
                      <a:r>
                        <a:rPr lang="en-US" sz="2500" b="1" dirty="0"/>
                        <a:t>Gear/System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500" b="1" dirty="0"/>
                        <a:t>Process Functions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1186636"/>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dirty="0"/>
                        <a:t>A. Noncircular gear pair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500" kern="1200" dirty="0">
                          <a:solidFill>
                            <a:schemeClr val="dk1"/>
                          </a:solidFill>
                          <a:latin typeface="+mn-lt"/>
                          <a:ea typeface="+mn-ea"/>
                          <a:cs typeface="+mn-cs"/>
                        </a:rPr>
                        <a:t>Transmit input torque and</a:t>
                      </a:r>
                    </a:p>
                    <a:p>
                      <a:r>
                        <a:rPr lang="en-US" sz="2500" kern="1200" dirty="0">
                          <a:solidFill>
                            <a:schemeClr val="dk1"/>
                          </a:solidFill>
                          <a:latin typeface="+mn-lt"/>
                          <a:ea typeface="+mn-ea"/>
                          <a:cs typeface="+mn-cs"/>
                        </a:rPr>
                        <a:t>create modulated Speed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6820175"/>
                  </a:ext>
                </a:extLst>
              </a:tr>
              <a:tr h="808743">
                <a:tc>
                  <a:txBody>
                    <a:bodyPr/>
                    <a:lstStyle/>
                    <a:p>
                      <a:r>
                        <a:rPr lang="en-US" sz="2500" dirty="0"/>
                        <a:t>B. Planetary gear 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500" kern="1200" dirty="0">
                          <a:solidFill>
                            <a:schemeClr val="dk1"/>
                          </a:solidFill>
                          <a:latin typeface="+mn-lt"/>
                          <a:ea typeface="+mn-ea"/>
                          <a:cs typeface="+mn-cs"/>
                        </a:rPr>
                        <a:t>Combine control speed &amp;</a:t>
                      </a:r>
                    </a:p>
                    <a:p>
                      <a:r>
                        <a:rPr lang="en-US" sz="2500" kern="1200" dirty="0">
                          <a:solidFill>
                            <a:schemeClr val="dk1"/>
                          </a:solidFill>
                          <a:latin typeface="+mn-lt"/>
                          <a:ea typeface="+mn-ea"/>
                          <a:cs typeface="+mn-cs"/>
                        </a:rPr>
                        <a:t>modulated speed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610663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dirty="0"/>
                        <a:t>C. Rack–pinion 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500" kern="1200" dirty="0">
                          <a:solidFill>
                            <a:schemeClr val="dk1"/>
                          </a:solidFill>
                          <a:latin typeface="+mn-lt"/>
                          <a:ea typeface="+mn-ea"/>
                          <a:cs typeface="+mn-cs"/>
                        </a:rPr>
                        <a:t>Convert translation to rotation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711958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dirty="0"/>
                        <a:t>D. Output gears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500" kern="1200" dirty="0">
                          <a:solidFill>
                            <a:schemeClr val="dk1"/>
                          </a:solidFill>
                          <a:latin typeface="+mn-lt"/>
                          <a:ea typeface="+mn-ea"/>
                          <a:cs typeface="+mn-cs"/>
                        </a:rPr>
                        <a:t>Provide rotational outputs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577898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500" dirty="0"/>
                        <a:t>E. Gearbox seal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500" kern="1200" dirty="0">
                          <a:solidFill>
                            <a:schemeClr val="dk1"/>
                          </a:solidFill>
                          <a:latin typeface="+mn-lt"/>
                          <a:ea typeface="+mn-ea"/>
                          <a:cs typeface="+mn-cs"/>
                        </a:rPr>
                        <a:t>Isolate sea water from equipment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9912147"/>
                  </a:ext>
                </a:extLst>
              </a:tr>
            </a:tbl>
          </a:graphicData>
        </a:graphic>
      </p:graphicFrame>
    </p:spTree>
    <p:extLst>
      <p:ext uri="{BB962C8B-B14F-4D97-AF65-F5344CB8AC3E}">
        <p14:creationId xmlns:p14="http://schemas.microsoft.com/office/powerpoint/2010/main" val="3565671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6B305-4739-FE02-BE68-01AFA6AD36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BF371-27E0-D197-0E04-FA5C44BE5F81}"/>
              </a:ext>
            </a:extLst>
          </p:cNvPr>
          <p:cNvSpPr>
            <a:spLocks noGrp="1"/>
          </p:cNvSpPr>
          <p:nvPr>
            <p:ph type="title"/>
          </p:nvPr>
        </p:nvSpPr>
        <p:spPr>
          <a:xfrm>
            <a:off x="172426" y="1269793"/>
            <a:ext cx="4219087" cy="1008797"/>
          </a:xfrm>
        </p:spPr>
        <p:txBody>
          <a:bodyPr/>
          <a:lstStyle/>
          <a:p>
            <a:r>
              <a:rPr lang="en-US" dirty="0"/>
              <a:t>FMEA-Step 3: Failure Modes Identification</a:t>
            </a:r>
          </a:p>
        </p:txBody>
      </p:sp>
      <p:pic>
        <p:nvPicPr>
          <p:cNvPr id="5" name="Content Placeholder 4">
            <a:extLst>
              <a:ext uri="{FF2B5EF4-FFF2-40B4-BE49-F238E27FC236}">
                <a16:creationId xmlns:a16="http://schemas.microsoft.com/office/drawing/2014/main" id="{A63F8164-F2A1-A199-EC22-91B490B5E444}"/>
              </a:ext>
            </a:extLst>
          </p:cNvPr>
          <p:cNvPicPr>
            <a:picLocks noGrp="1" noChangeAspect="1"/>
          </p:cNvPicPr>
          <p:nvPr>
            <p:ph idx="1"/>
          </p:nvPr>
        </p:nvPicPr>
        <p:blipFill>
          <a:blip r:embed="rId2"/>
          <a:stretch>
            <a:fillRect/>
          </a:stretch>
        </p:blipFill>
        <p:spPr>
          <a:xfrm>
            <a:off x="172426" y="2278590"/>
            <a:ext cx="3856649" cy="3085320"/>
          </a:xfrm>
          <a:prstGeom prst="rect">
            <a:avLst/>
          </a:prstGeom>
        </p:spPr>
      </p:pic>
      <p:sp>
        <p:nvSpPr>
          <p:cNvPr id="4" name="Rectangle 3">
            <a:extLst>
              <a:ext uri="{FF2B5EF4-FFF2-40B4-BE49-F238E27FC236}">
                <a16:creationId xmlns:a16="http://schemas.microsoft.com/office/drawing/2014/main" id="{AD1495CA-4382-E3B9-DF22-0EFFED7FDA51}"/>
              </a:ext>
            </a:extLst>
          </p:cNvPr>
          <p:cNvSpPr/>
          <p:nvPr/>
        </p:nvSpPr>
        <p:spPr>
          <a:xfrm>
            <a:off x="172426" y="3821250"/>
            <a:ext cx="1637324" cy="5806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C3D1BA70-FD12-A76E-B77D-850FDA5D41B0}"/>
              </a:ext>
            </a:extLst>
          </p:cNvPr>
          <p:cNvGraphicFramePr>
            <a:graphicFrameLocks noGrp="1"/>
          </p:cNvGraphicFramePr>
          <p:nvPr>
            <p:extLst>
              <p:ext uri="{D42A27DB-BD31-4B8C-83A1-F6EECF244321}">
                <p14:modId xmlns:p14="http://schemas.microsoft.com/office/powerpoint/2010/main" val="3716497537"/>
              </p:ext>
            </p:extLst>
          </p:nvPr>
        </p:nvGraphicFramePr>
        <p:xfrm>
          <a:off x="4210049" y="287900"/>
          <a:ext cx="7981951" cy="5929383"/>
        </p:xfrm>
        <a:graphic>
          <a:graphicData uri="http://schemas.openxmlformats.org/drawingml/2006/table">
            <a:tbl>
              <a:tblPr>
                <a:tableStyleId>{5C22544A-7EE6-4342-B048-85BDC9FD1C3A}</a:tableStyleId>
              </a:tblPr>
              <a:tblGrid>
                <a:gridCol w="1152524">
                  <a:extLst>
                    <a:ext uri="{9D8B030D-6E8A-4147-A177-3AD203B41FA5}">
                      <a16:colId xmlns:a16="http://schemas.microsoft.com/office/drawing/2014/main" val="306234909"/>
                    </a:ext>
                  </a:extLst>
                </a:gridCol>
                <a:gridCol w="2752725">
                  <a:extLst>
                    <a:ext uri="{9D8B030D-6E8A-4147-A177-3AD203B41FA5}">
                      <a16:colId xmlns:a16="http://schemas.microsoft.com/office/drawing/2014/main" val="497247354"/>
                    </a:ext>
                  </a:extLst>
                </a:gridCol>
                <a:gridCol w="4076702">
                  <a:extLst>
                    <a:ext uri="{9D8B030D-6E8A-4147-A177-3AD203B41FA5}">
                      <a16:colId xmlns:a16="http://schemas.microsoft.com/office/drawing/2014/main" val="2774855744"/>
                    </a:ext>
                  </a:extLst>
                </a:gridCol>
              </a:tblGrid>
              <a:tr h="808743">
                <a:tc>
                  <a:txBody>
                    <a:bodyPr/>
                    <a:lstStyle/>
                    <a:p>
                      <a:pPr algn="ctr"/>
                      <a:r>
                        <a:rPr lang="en-US" sz="1800" b="1" dirty="0"/>
                        <a:t>Gear/System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1" dirty="0"/>
                        <a:t>Process Functions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1" kern="1200" dirty="0">
                          <a:solidFill>
                            <a:schemeClr val="dk1"/>
                          </a:solidFill>
                          <a:latin typeface="+mn-lt"/>
                          <a:ea typeface="+mn-ea"/>
                          <a:cs typeface="+mn-cs"/>
                        </a:rPr>
                        <a:t>Failure 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1186636"/>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 Noncircular gear pair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kern="1200" dirty="0">
                          <a:solidFill>
                            <a:schemeClr val="dk1"/>
                          </a:solidFill>
                          <a:latin typeface="+mn-lt"/>
                          <a:ea typeface="+mn-ea"/>
                          <a:cs typeface="+mn-cs"/>
                        </a:rPr>
                        <a:t>Transmit input torque and</a:t>
                      </a:r>
                    </a:p>
                    <a:p>
                      <a:r>
                        <a:rPr lang="en-US" sz="1800" kern="1200" dirty="0">
                          <a:solidFill>
                            <a:schemeClr val="dk1"/>
                          </a:solidFill>
                          <a:latin typeface="+mn-lt"/>
                          <a:ea typeface="+mn-ea"/>
                          <a:cs typeface="+mn-cs"/>
                        </a:rPr>
                        <a:t>create modulated Speed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Loss of torque Transmission; Excessive</a:t>
                      </a:r>
                    </a:p>
                    <a:p>
                      <a:r>
                        <a:rPr lang="en-US" sz="1800" b="0" i="0" u="none" strike="noStrike" kern="1200" baseline="0" dirty="0">
                          <a:solidFill>
                            <a:schemeClr val="dk1"/>
                          </a:solidFill>
                          <a:latin typeface="+mn-lt"/>
                          <a:ea typeface="+mn-ea"/>
                          <a:cs typeface="+mn-cs"/>
                        </a:rPr>
                        <a:t>vibration/noise; Loss of modulation Accuracy</a:t>
                      </a:r>
                      <a:endParaRPr lang="en-US" sz="18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820175"/>
                  </a:ext>
                </a:extLst>
              </a:tr>
              <a:tr h="808743">
                <a:tc>
                  <a:txBody>
                    <a:bodyPr/>
                    <a:lstStyle/>
                    <a:p>
                      <a:r>
                        <a:rPr lang="en-US" sz="1800" dirty="0"/>
                        <a:t>B. Planetary gear 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kern="1200" dirty="0">
                          <a:solidFill>
                            <a:schemeClr val="dk1"/>
                          </a:solidFill>
                          <a:latin typeface="+mn-lt"/>
                          <a:ea typeface="+mn-ea"/>
                          <a:cs typeface="+mn-cs"/>
                        </a:rPr>
                        <a:t>Combine control speed &amp;</a:t>
                      </a:r>
                    </a:p>
                    <a:p>
                      <a:r>
                        <a:rPr lang="en-US" sz="1800" kern="1200" dirty="0">
                          <a:solidFill>
                            <a:schemeClr val="dk1"/>
                          </a:solidFill>
                          <a:latin typeface="+mn-lt"/>
                          <a:ea typeface="+mn-ea"/>
                          <a:cs typeface="+mn-cs"/>
                        </a:rPr>
                        <a:t>modulated speed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Loss of combined speed Accuracy; Loss of torque Transmission; Excessive vibration/noise; Overheating; Locked rotation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610663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C. Rack–pinion 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kern="1200" dirty="0">
                          <a:solidFill>
                            <a:schemeClr val="dk1"/>
                          </a:solidFill>
                          <a:latin typeface="+mn-lt"/>
                          <a:ea typeface="+mn-ea"/>
                          <a:cs typeface="+mn-cs"/>
                        </a:rPr>
                        <a:t>Convert translation (yoke)</a:t>
                      </a:r>
                    </a:p>
                    <a:p>
                      <a:r>
                        <a:rPr lang="en-US" sz="1800" kern="1200" dirty="0">
                          <a:solidFill>
                            <a:schemeClr val="dk1"/>
                          </a:solidFill>
                          <a:latin typeface="+mn-lt"/>
                          <a:ea typeface="+mn-ea"/>
                          <a:cs typeface="+mn-cs"/>
                        </a:rPr>
                        <a:t>to rotation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Excess backlash; Fail-to-run; Tooth chipping; Overheating; Corrosion-driven degradation </a:t>
                      </a:r>
                      <a:endParaRPr lang="en-US" sz="18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711958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D. Output gears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kern="1200" dirty="0">
                          <a:solidFill>
                            <a:schemeClr val="dk1"/>
                          </a:solidFill>
                          <a:latin typeface="+mn-lt"/>
                          <a:ea typeface="+mn-ea"/>
                          <a:cs typeface="+mn-cs"/>
                        </a:rPr>
                        <a:t>Provide rotational outputs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Loss of output torque contribution; Excessive</a:t>
                      </a:r>
                    </a:p>
                    <a:p>
                      <a:r>
                        <a:rPr lang="en-US" sz="1800" b="0" i="0" u="none" strike="noStrike" kern="1200" baseline="0" dirty="0">
                          <a:solidFill>
                            <a:schemeClr val="dk1"/>
                          </a:solidFill>
                          <a:latin typeface="+mn-lt"/>
                          <a:ea typeface="+mn-ea"/>
                          <a:cs typeface="+mn-cs"/>
                        </a:rPr>
                        <a:t>vibration/noise; Efficiency loss</a:t>
                      </a:r>
                      <a:endParaRPr lang="en-US" sz="18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5778984"/>
                  </a:ext>
                </a:extLst>
              </a:tr>
              <a:tr h="808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 Gearbox seal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kern="1200" dirty="0">
                          <a:solidFill>
                            <a:schemeClr val="dk1"/>
                          </a:solidFill>
                          <a:latin typeface="+mn-lt"/>
                          <a:ea typeface="+mn-ea"/>
                          <a:cs typeface="+mn-cs"/>
                        </a:rPr>
                        <a:t>Isolate sea water from equipment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Water ingress beyond</a:t>
                      </a:r>
                    </a:p>
                    <a:p>
                      <a:r>
                        <a:rPr lang="en-US" sz="1800" b="0" i="0" u="none" strike="noStrike" kern="1200" baseline="0" dirty="0">
                          <a:solidFill>
                            <a:schemeClr val="dk1"/>
                          </a:solidFill>
                          <a:latin typeface="+mn-lt"/>
                          <a:ea typeface="+mn-ea"/>
                          <a:cs typeface="+mn-cs"/>
                        </a:rPr>
                        <a:t>limit</a:t>
                      </a:r>
                      <a:endParaRPr lang="en-US" sz="18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9912147"/>
                  </a:ext>
                </a:extLst>
              </a:tr>
            </a:tbl>
          </a:graphicData>
        </a:graphic>
      </p:graphicFrame>
    </p:spTree>
    <p:extLst>
      <p:ext uri="{BB962C8B-B14F-4D97-AF65-F5344CB8AC3E}">
        <p14:creationId xmlns:p14="http://schemas.microsoft.com/office/powerpoint/2010/main" val="3536309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17F15-CBEF-9C82-0857-CCC67E38B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C7BC5-D500-5751-4BCC-7B419DCD7244}"/>
              </a:ext>
            </a:extLst>
          </p:cNvPr>
          <p:cNvSpPr>
            <a:spLocks noGrp="1"/>
          </p:cNvSpPr>
          <p:nvPr>
            <p:ph type="title"/>
          </p:nvPr>
        </p:nvSpPr>
        <p:spPr>
          <a:xfrm>
            <a:off x="172426" y="1269793"/>
            <a:ext cx="4219087" cy="1008797"/>
          </a:xfrm>
        </p:spPr>
        <p:txBody>
          <a:bodyPr/>
          <a:lstStyle/>
          <a:p>
            <a:r>
              <a:rPr lang="en-US" dirty="0"/>
              <a:t>FMEA-Step 4: Root Case Analysis (Part 1)</a:t>
            </a:r>
          </a:p>
        </p:txBody>
      </p:sp>
      <p:pic>
        <p:nvPicPr>
          <p:cNvPr id="5" name="Content Placeholder 4">
            <a:extLst>
              <a:ext uri="{FF2B5EF4-FFF2-40B4-BE49-F238E27FC236}">
                <a16:creationId xmlns:a16="http://schemas.microsoft.com/office/drawing/2014/main" id="{D0229E69-1FE9-013E-9796-56648F5AC005}"/>
              </a:ext>
            </a:extLst>
          </p:cNvPr>
          <p:cNvPicPr>
            <a:picLocks noGrp="1" noChangeAspect="1"/>
          </p:cNvPicPr>
          <p:nvPr>
            <p:ph idx="1"/>
          </p:nvPr>
        </p:nvPicPr>
        <p:blipFill>
          <a:blip r:embed="rId2"/>
          <a:stretch>
            <a:fillRect/>
          </a:stretch>
        </p:blipFill>
        <p:spPr>
          <a:xfrm>
            <a:off x="172426" y="2278590"/>
            <a:ext cx="3856649" cy="3085320"/>
          </a:xfrm>
          <a:prstGeom prst="rect">
            <a:avLst/>
          </a:prstGeom>
        </p:spPr>
      </p:pic>
      <p:sp>
        <p:nvSpPr>
          <p:cNvPr id="4" name="Rectangle 3">
            <a:extLst>
              <a:ext uri="{FF2B5EF4-FFF2-40B4-BE49-F238E27FC236}">
                <a16:creationId xmlns:a16="http://schemas.microsoft.com/office/drawing/2014/main" id="{61CF503B-34CD-8F6D-EE65-DC43887C1F3A}"/>
              </a:ext>
            </a:extLst>
          </p:cNvPr>
          <p:cNvSpPr/>
          <p:nvPr/>
        </p:nvSpPr>
        <p:spPr>
          <a:xfrm>
            <a:off x="172426" y="4573725"/>
            <a:ext cx="1637324" cy="5806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FEBABAFB-57AB-319E-4FE2-8D9EE9927377}"/>
              </a:ext>
            </a:extLst>
          </p:cNvPr>
          <p:cNvGraphicFramePr>
            <a:graphicFrameLocks noGrp="1"/>
          </p:cNvGraphicFramePr>
          <p:nvPr>
            <p:extLst>
              <p:ext uri="{D42A27DB-BD31-4B8C-83A1-F6EECF244321}">
                <p14:modId xmlns:p14="http://schemas.microsoft.com/office/powerpoint/2010/main" val="3405913980"/>
              </p:ext>
            </p:extLst>
          </p:nvPr>
        </p:nvGraphicFramePr>
        <p:xfrm>
          <a:off x="4129088" y="57149"/>
          <a:ext cx="8029577" cy="6181726"/>
        </p:xfrm>
        <a:graphic>
          <a:graphicData uri="http://schemas.openxmlformats.org/drawingml/2006/table">
            <a:tbl>
              <a:tblPr>
                <a:tableStyleId>{5C22544A-7EE6-4342-B048-85BDC9FD1C3A}</a:tableStyleId>
              </a:tblPr>
              <a:tblGrid>
                <a:gridCol w="947737">
                  <a:extLst>
                    <a:ext uri="{9D8B030D-6E8A-4147-A177-3AD203B41FA5}">
                      <a16:colId xmlns:a16="http://schemas.microsoft.com/office/drawing/2014/main" val="306234909"/>
                    </a:ext>
                  </a:extLst>
                </a:gridCol>
                <a:gridCol w="3028723">
                  <a:extLst>
                    <a:ext uri="{9D8B030D-6E8A-4147-A177-3AD203B41FA5}">
                      <a16:colId xmlns:a16="http://schemas.microsoft.com/office/drawing/2014/main" val="497247354"/>
                    </a:ext>
                  </a:extLst>
                </a:gridCol>
                <a:gridCol w="4053117">
                  <a:extLst>
                    <a:ext uri="{9D8B030D-6E8A-4147-A177-3AD203B41FA5}">
                      <a16:colId xmlns:a16="http://schemas.microsoft.com/office/drawing/2014/main" val="2774855744"/>
                    </a:ext>
                  </a:extLst>
                </a:gridCol>
              </a:tblGrid>
              <a:tr h="338063">
                <a:tc>
                  <a:txBody>
                    <a:bodyPr/>
                    <a:lstStyle/>
                    <a:p>
                      <a:pPr algn="ctr"/>
                      <a:r>
                        <a:rPr lang="en-US" sz="1500" b="1" dirty="0"/>
                        <a:t>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dirty="0"/>
                        <a:t>Failure 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kern="1200" dirty="0">
                          <a:solidFill>
                            <a:schemeClr val="dk1"/>
                          </a:solidFill>
                          <a:latin typeface="+mn-lt"/>
                          <a:ea typeface="+mn-ea"/>
                          <a:cs typeface="+mn-cs"/>
                        </a:rPr>
                        <a:t>Failure Mechanism (Root Causes)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1186636"/>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A.1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torque Transmission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Root bending fatigue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820175"/>
                  </a:ext>
                </a:extLst>
              </a:tr>
              <a:tr h="579537">
                <a:tc>
                  <a:txBody>
                    <a:bodyPr/>
                    <a:lstStyle/>
                    <a:p>
                      <a:pPr algn="ctr"/>
                      <a:r>
                        <a:rPr lang="en-US" sz="1500" dirty="0"/>
                        <a:t>A.2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Excessive vibration/noise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Micro-pitting causing increased surface</a:t>
                      </a:r>
                    </a:p>
                    <a:p>
                      <a:r>
                        <a:rPr lang="en-US" sz="1500" b="0" i="0" u="none" strike="noStrike" kern="1200" baseline="0" dirty="0">
                          <a:solidFill>
                            <a:schemeClr val="dk1"/>
                          </a:solidFill>
                          <a:latin typeface="+mn-lt"/>
                          <a:ea typeface="+mn-ea"/>
                          <a:cs typeface="+mn-cs"/>
                        </a:rPr>
                        <a:t>roughness and transmission error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0130650"/>
                  </a:ext>
                </a:extLst>
              </a:tr>
              <a:tr h="338063">
                <a:tc>
                  <a:txBody>
                    <a:bodyPr/>
                    <a:lstStyle/>
                    <a:p>
                      <a:pPr algn="ctr"/>
                      <a:r>
                        <a:rPr lang="en-US" sz="1500" dirty="0"/>
                        <a:t>A.3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modulation accuracy</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Fretting wear at hub-shaft interface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0326621"/>
                  </a:ext>
                </a:extLst>
              </a:tr>
              <a:tr h="579537">
                <a:tc>
                  <a:txBody>
                    <a:bodyPr/>
                    <a:lstStyle/>
                    <a:p>
                      <a:pPr algn="ctr"/>
                      <a:r>
                        <a:rPr lang="en-US" sz="1500" dirty="0"/>
                        <a:t>B.1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combined speed</a:t>
                      </a:r>
                    </a:p>
                    <a:p>
                      <a:r>
                        <a:rPr lang="en-US" sz="1500" b="0" i="0" u="none" strike="noStrike" kern="1200" baseline="0" dirty="0">
                          <a:solidFill>
                            <a:schemeClr val="dk1"/>
                          </a:solidFill>
                          <a:latin typeface="+mn-lt"/>
                          <a:ea typeface="+mn-ea"/>
                          <a:cs typeface="+mn-cs"/>
                        </a:rPr>
                        <a:t>accuracy</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Sun gear tooth</a:t>
                      </a:r>
                    </a:p>
                    <a:p>
                      <a:r>
                        <a:rPr lang="en-US" sz="1500" b="0" i="0" u="none" strike="noStrike" kern="1200" baseline="0" dirty="0">
                          <a:solidFill>
                            <a:schemeClr val="dk1"/>
                          </a:solidFill>
                          <a:latin typeface="+mn-lt"/>
                          <a:ea typeface="+mn-ea"/>
                          <a:cs typeface="+mn-cs"/>
                        </a:rPr>
                        <a:t>deflection under load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7745568"/>
                  </a:ext>
                </a:extLst>
              </a:tr>
              <a:tr h="579537">
                <a:tc>
                  <a:txBody>
                    <a:bodyPr/>
                    <a:lstStyle/>
                    <a:p>
                      <a:pPr algn="ctr"/>
                      <a:r>
                        <a:rPr lang="en-US" sz="1500" dirty="0"/>
                        <a:t>B.2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combined speed</a:t>
                      </a:r>
                    </a:p>
                    <a:p>
                      <a:r>
                        <a:rPr lang="en-US" sz="1500" b="0" i="0" u="none" strike="noStrike" kern="1200" baseline="0" dirty="0">
                          <a:solidFill>
                            <a:schemeClr val="dk1"/>
                          </a:solidFill>
                          <a:latin typeface="+mn-lt"/>
                          <a:ea typeface="+mn-ea"/>
                          <a:cs typeface="+mn-cs"/>
                        </a:rPr>
                        <a:t>accuracy</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Abrasive flank wear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6498823"/>
                  </a:ext>
                </a:extLst>
              </a:tr>
              <a:tr h="579537">
                <a:tc>
                  <a:txBody>
                    <a:bodyPr/>
                    <a:lstStyle/>
                    <a:p>
                      <a:pPr algn="ctr"/>
                      <a:r>
                        <a:rPr lang="en-US" sz="1500" dirty="0"/>
                        <a:t>B.3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torque Transmission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Excessive vibration/noise; Overheating; Locked rotation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6106634"/>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Loss of torque Transmission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Ring gear rim/web cracking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7119584"/>
                  </a:ext>
                </a:extLst>
              </a:tr>
              <a:tr h="5795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Excessive vibration/noise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Subsurface fatigue leading to macro-pitting and debris formation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5778984"/>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B.6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Excessive vibration/noise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err="1">
                          <a:solidFill>
                            <a:schemeClr val="dk1"/>
                          </a:solidFill>
                          <a:latin typeface="+mn-lt"/>
                          <a:ea typeface="+mn-ea"/>
                          <a:cs typeface="+mn-cs"/>
                        </a:rPr>
                        <a:t>Micropitting</a:t>
                      </a:r>
                      <a:r>
                        <a:rPr lang="en-US" sz="1500" b="0" i="0" u="none" strike="noStrike" kern="1200" baseline="0" dirty="0">
                          <a:solidFill>
                            <a:schemeClr val="dk1"/>
                          </a:solidFill>
                          <a:latin typeface="+mn-lt"/>
                          <a:ea typeface="+mn-ea"/>
                          <a:cs typeface="+mn-cs"/>
                        </a:rPr>
                        <a:t> leading to </a:t>
                      </a:r>
                      <a:r>
                        <a:rPr lang="en-US" sz="1500" b="0" i="0" u="none" strike="noStrike" kern="1200" baseline="0" dirty="0" err="1">
                          <a:solidFill>
                            <a:schemeClr val="dk1"/>
                          </a:solidFill>
                          <a:latin typeface="+mn-lt"/>
                          <a:ea typeface="+mn-ea"/>
                          <a:cs typeface="+mn-cs"/>
                        </a:rPr>
                        <a:t>macropitting</a:t>
                      </a:r>
                      <a:r>
                        <a:rPr lang="en-US" sz="1500" b="0" i="0" u="none" strike="noStrike" kern="1200" baseline="0" dirty="0">
                          <a:solidFill>
                            <a:schemeClr val="dk1"/>
                          </a:solidFill>
                          <a:latin typeface="+mn-lt"/>
                          <a:ea typeface="+mn-ea"/>
                          <a:cs typeface="+mn-cs"/>
                        </a:rPr>
                        <a:t> progression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9912147"/>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Overheating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Edge loading leading to localized heating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4567794"/>
                  </a:ext>
                </a:extLst>
              </a:tr>
              <a:tr h="5795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Overheating</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err="1">
                          <a:solidFill>
                            <a:schemeClr val="dk1"/>
                          </a:solidFill>
                          <a:latin typeface="+mn-lt"/>
                          <a:ea typeface="+mn-ea"/>
                          <a:cs typeface="+mn-cs"/>
                        </a:rPr>
                        <a:t>Micropitting</a:t>
                      </a:r>
                      <a:r>
                        <a:rPr lang="en-US" sz="1500" b="0" i="0" u="none" strike="noStrike" kern="1200" baseline="0" dirty="0">
                          <a:solidFill>
                            <a:schemeClr val="dk1"/>
                          </a:solidFill>
                          <a:latin typeface="+mn-lt"/>
                          <a:ea typeface="+mn-ea"/>
                          <a:cs typeface="+mn-cs"/>
                        </a:rPr>
                        <a:t>/scuffing increasing friction</a:t>
                      </a:r>
                    </a:p>
                    <a:p>
                      <a:r>
                        <a:rPr lang="en-US" sz="1500" b="0" i="0" u="none" strike="noStrike" kern="1200" baseline="0" dirty="0">
                          <a:solidFill>
                            <a:schemeClr val="dk1"/>
                          </a:solidFill>
                          <a:latin typeface="+mn-lt"/>
                          <a:ea typeface="+mn-ea"/>
                          <a:cs typeface="+mn-cs"/>
                        </a:rPr>
                        <a:t>Coefficient</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0077889"/>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Locked rotation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Scuffing due to film collapse</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54332654"/>
                  </a:ext>
                </a:extLst>
              </a:tr>
              <a:tr h="338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B.10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u="none" strike="noStrike" kern="1200" baseline="0" dirty="0">
                          <a:solidFill>
                            <a:schemeClr val="dk1"/>
                          </a:solidFill>
                          <a:latin typeface="+mn-lt"/>
                          <a:ea typeface="+mn-ea"/>
                          <a:cs typeface="+mn-cs"/>
                        </a:rPr>
                        <a:t>Locked rotation</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dk1"/>
                          </a:solidFill>
                          <a:latin typeface="+mn-lt"/>
                          <a:ea typeface="+mn-ea"/>
                          <a:cs typeface="+mn-cs"/>
                        </a:rPr>
                        <a:t>Debris-induced scuffing event</a:t>
                      </a:r>
                      <a:endParaRPr lang="en-US" sz="15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5337567"/>
                  </a:ext>
                </a:extLst>
              </a:tr>
            </a:tbl>
          </a:graphicData>
        </a:graphic>
      </p:graphicFrame>
    </p:spTree>
    <p:extLst>
      <p:ext uri="{BB962C8B-B14F-4D97-AF65-F5344CB8AC3E}">
        <p14:creationId xmlns:p14="http://schemas.microsoft.com/office/powerpoint/2010/main" val="391646171"/>
      </p:ext>
    </p:extLst>
  </p:cSld>
  <p:clrMapOvr>
    <a:masterClrMapping/>
  </p:clrMapOvr>
</p:sld>
</file>

<file path=ppt/theme/theme1.xml><?xml version="1.0" encoding="utf-8"?>
<a:theme xmlns:a="http://schemas.openxmlformats.org/drawingml/2006/main" name="INL 2020">
  <a:themeElements>
    <a:clrScheme name="INL 2020">
      <a:dk1>
        <a:srgbClr val="000000"/>
      </a:dk1>
      <a:lt1>
        <a:srgbClr val="FFFFFF"/>
      </a:lt1>
      <a:dk2>
        <a:srgbClr val="06509D"/>
      </a:dk2>
      <a:lt2>
        <a:srgbClr val="2CA8E1"/>
      </a:lt2>
      <a:accent1>
        <a:srgbClr val="8EC423"/>
      </a:accent1>
      <a:accent2>
        <a:srgbClr val="2CA8E1"/>
      </a:accent2>
      <a:accent3>
        <a:srgbClr val="832369"/>
      </a:accent3>
      <a:accent4>
        <a:srgbClr val="CF1D4C"/>
      </a:accent4>
      <a:accent5>
        <a:srgbClr val="F78E20"/>
      </a:accent5>
      <a:accent6>
        <a:srgbClr val="59595C"/>
      </a:accent6>
      <a:hlink>
        <a:srgbClr val="7F7F7F"/>
      </a:hlink>
      <a:folHlink>
        <a:srgbClr val="954F72"/>
      </a:folHlink>
    </a:clrScheme>
    <a:fontScheme name="Arial">
      <a:majorFont>
        <a:latin typeface="MyriadPro" panose="020B0503030403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MyriadPro" panose="020B0503030403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L_2022_3pic_wide" id="{72135AAE-4D4B-2F41-BD20-3E35799978D2}" vid="{C2603792-F730-D34F-A14E-8138369D4C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391d807-f94f-4c4f-bb14-493106c624c2">
      <UserInfo>
        <DisplayName/>
        <AccountId xsi:nil="true"/>
        <AccountType/>
      </UserInfo>
    </SharedWithUsers>
    <TaxCatchAll xmlns="42ea9b75-b306-4826-8769-4c6ad6718b67" xsi:nil="true"/>
    <lcf76f155ced4ddcb4097134ff3c332f xmlns="2391d807-f94f-4c4f-bb14-493106c624c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3797F432E2A042A124C0139981475A" ma:contentTypeVersion="14" ma:contentTypeDescription="Create a new document." ma:contentTypeScope="" ma:versionID="f98a91b6c1e71bbba55439f0a80a0573">
  <xsd:schema xmlns:xsd="http://www.w3.org/2001/XMLSchema" xmlns:xs="http://www.w3.org/2001/XMLSchema" xmlns:p="http://schemas.microsoft.com/office/2006/metadata/properties" xmlns:ns2="2391d807-f94f-4c4f-bb14-493106c624c2" xmlns:ns3="42ea9b75-b306-4826-8769-4c6ad6718b67" targetNamespace="http://schemas.microsoft.com/office/2006/metadata/properties" ma:root="true" ma:fieldsID="e10204a60157ce1d68d66ae7a68b8f6a" ns2:_="" ns3:_="">
    <xsd:import namespace="2391d807-f94f-4c4f-bb14-493106c624c2"/>
    <xsd:import namespace="42ea9b75-b306-4826-8769-4c6ad6718b67"/>
    <xsd:element name="properties">
      <xsd:complexType>
        <xsd:sequence>
          <xsd:element name="documentManagement">
            <xsd:complexType>
              <xsd:all>
                <xsd:element ref="ns2:SharedWithUsers" minOccurs="0"/>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1d807-f94f-4c4f-bb14-493106c624c2" elementFormDefault="qualified">
    <xsd:import namespace="http://schemas.microsoft.com/office/2006/documentManagement/types"/>
    <xsd:import namespace="http://schemas.microsoft.com/office/infopath/2007/PartnerControls"/>
    <xsd:element name="SharedWithUsers" ma:index="8" nillable="true" ma:displayName="Shared With" ma:list="UserInfo" ma:SearchPeopleOnly="fals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0b78db39-37aa-4e28-bb7e-9642684d42d7"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ea9b75-b306-4826-8769-4c6ad6718b67"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2721504a-65bf-41e8-8385-5761431a3c1d}" ma:internalName="TaxCatchAll" ma:showField="CatchAllData" ma:web="42ea9b75-b306-4826-8769-4c6ad6718b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396BB3-EBBF-4EEE-9148-7E864CD1ED68}">
  <ds:schemaRefs>
    <ds:schemaRef ds:uri="2391d807-f94f-4c4f-bb14-493106c624c2"/>
    <ds:schemaRef ds:uri="42ea9b75-b306-4826-8769-4c6ad6718b6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ECFDB6C-D38F-4B37-9836-1C60A26D3291}">
  <ds:schemaRefs>
    <ds:schemaRef ds:uri="http://schemas.microsoft.com/sharepoint/v3/contenttype/forms"/>
  </ds:schemaRefs>
</ds:datastoreItem>
</file>

<file path=customXml/itemProps3.xml><?xml version="1.0" encoding="utf-8"?>
<ds:datastoreItem xmlns:ds="http://schemas.openxmlformats.org/officeDocument/2006/customXml" ds:itemID="{AA3B4584-37B4-4E20-B197-0778F749C4EC}">
  <ds:schemaRefs>
    <ds:schemaRef ds:uri="2391d807-f94f-4c4f-bb14-493106c624c2"/>
    <ds:schemaRef ds:uri="42ea9b75-b306-4826-8769-4c6ad6718b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INL_2022_3pic_wide</Template>
  <TotalTime>2005</TotalTime>
  <Words>1592</Words>
  <Application>Microsoft Office PowerPoint</Application>
  <PresentationFormat>Widescreen</PresentationFormat>
  <Paragraphs>272</Paragraphs>
  <Slides>18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Myriad Pro Cond</vt:lpstr>
      <vt:lpstr>MyriadPro</vt:lpstr>
      <vt:lpstr>Arial</vt:lpstr>
      <vt:lpstr>Arial Narrow</vt:lpstr>
      <vt:lpstr>Calibri</vt:lpstr>
      <vt:lpstr>Cambria</vt:lpstr>
      <vt:lpstr>Cambria Math</vt:lpstr>
      <vt:lpstr>Times New Roman</vt:lpstr>
      <vt:lpstr>INL 2020</vt:lpstr>
      <vt:lpstr>PowerPoint Presentation</vt:lpstr>
      <vt:lpstr>Acknowledgement </vt:lpstr>
      <vt:lpstr>Research Objective and Tasks</vt:lpstr>
      <vt:lpstr>Task-1: Failure Mode and Effect Analysis-Driven Reliability and Reliability Assessment for IVT</vt:lpstr>
      <vt:lpstr>Failure Mode and Effect Analysis (FMEA)</vt:lpstr>
      <vt:lpstr>FMEA-Step 1: Target system: IVT Gearbox in Tidal Current Energy Converter (TCEC) </vt:lpstr>
      <vt:lpstr>FMEA-Step 2: Process Function Defintions</vt:lpstr>
      <vt:lpstr>FMEA-Step 3: Failure Modes Identification</vt:lpstr>
      <vt:lpstr>FMEA-Step 4: Root Case Analysis (Part 1)</vt:lpstr>
      <vt:lpstr>FMEA-Step 4: Root Case Analysis (Part 2)</vt:lpstr>
      <vt:lpstr>FMEA-Step 5: Evaluate severity,  frequency, and detectability</vt:lpstr>
      <vt:lpstr>FMEA-Step 6 and 7: RPN and mitigation strategies</vt:lpstr>
      <vt:lpstr>Reliability Assessment (for non-repairable system)</vt:lpstr>
      <vt:lpstr>Component Failure-Rate &amp; Reliability Estimation</vt:lpstr>
      <vt:lpstr>Baseline One-Year System Reliability</vt:lpstr>
      <vt:lpstr>Sensitivity Analysis: What Moves the Reliability Result?</vt:lpstr>
      <vt:lpstr>Conclusion &amp; Future Work</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Wen-Chi Cheng</dc:creator>
  <cp:keywords/>
  <dc:description/>
  <cp:lastModifiedBy>Wen-Chi Cheng</cp:lastModifiedBy>
  <cp:revision>5</cp:revision>
  <dcterms:created xsi:type="dcterms:W3CDTF">2026-02-02T23:32:47Z</dcterms:created>
  <dcterms:modified xsi:type="dcterms:W3CDTF">2026-07-18T23:54:23Z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0x010100803797F432E2A042A124C0139981475A</vt:lpwstr>
  </property>
  <property fmtid="{D5CDD505-2E9C-101B-9397-08002B2CF9AE}" pid="3" name="Order">
    <vt:r8>72600</vt:r8>
  </property>
</Properties>
</file>