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99" r:id="rId1"/>
    <p:sldMasterId id="2147483721" r:id="rId2"/>
  </p:sldMasterIdLst>
  <p:notesMasterIdLst>
    <p:notesMasterId r:id="rId21"/>
  </p:notesMasterIdLst>
  <p:sldIdLst>
    <p:sldId id="2111" r:id="rId3"/>
    <p:sldId id="2188" r:id="rId4"/>
    <p:sldId id="2189" r:id="rId5"/>
    <p:sldId id="2129" r:id="rId6"/>
    <p:sldId id="2190" r:id="rId7"/>
    <p:sldId id="2191" r:id="rId8"/>
    <p:sldId id="2220" r:id="rId9"/>
    <p:sldId id="2221" r:id="rId10"/>
    <p:sldId id="2222" r:id="rId11"/>
    <p:sldId id="2226" r:id="rId12"/>
    <p:sldId id="2223" r:id="rId13"/>
    <p:sldId id="2227" r:id="rId14"/>
    <p:sldId id="2224" r:id="rId15"/>
    <p:sldId id="2229" r:id="rId16"/>
    <p:sldId id="2228" r:id="rId17"/>
    <p:sldId id="2225" r:id="rId18"/>
    <p:sldId id="2230" r:id="rId19"/>
    <p:sldId id="2208" r:id="rId20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E78BF8E-418C-4990-9DAD-E74C7DFB7D3E}">
          <p14:sldIdLst>
            <p14:sldId id="2111"/>
            <p14:sldId id="2188"/>
            <p14:sldId id="2189"/>
            <p14:sldId id="2129"/>
            <p14:sldId id="2190"/>
            <p14:sldId id="2191"/>
            <p14:sldId id="2220"/>
            <p14:sldId id="2221"/>
            <p14:sldId id="2222"/>
            <p14:sldId id="2226"/>
            <p14:sldId id="2223"/>
            <p14:sldId id="2227"/>
            <p14:sldId id="2224"/>
            <p14:sldId id="2229"/>
            <p14:sldId id="2228"/>
            <p14:sldId id="2225"/>
            <p14:sldId id="2230"/>
            <p14:sldId id="22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3422A9-15DC-ED9A-98C3-F843A2953E85}" name="Thornsbury, Eric" initials="ET" userId="S::EThornsbury@epri.com::b1b491f7-e42c-4d74-a2ae-f20a25b505f2" providerId="AD"/>
  <p188:author id="{8E961EAB-7456-0860-80A1-A2F1786E2884}" name="Julius, Jeffrey" initials="JJ" userId="S::jjulius@jensenhughes.com::b435b18f-af19-4215-85d9-875922477516" providerId="AD"/>
  <p188:author id="{93FC09F5-BCEF-2B34-876F-A31F4615BFEE}" name="Brinsfield, Wes" initials="WAB" userId="Brinsfield, W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39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 snapToObjects="1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028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B34B8-31EC-43DD-89CA-BF697E70D6A5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FEF1-5BE3-426B-B978-E551369FB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3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FEF1-5BE3-426B-B978-E551369FB8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0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Sections 1 &amp; 2: Objectives, Scope, Completeness, Assumptions,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FEF1-5BE3-426B-B978-E551369FB8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7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D5FA-385C-8A1E-F4B5-F3B3DF576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D2280-162F-01E7-939E-7ECC0D795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222D2-4373-BB98-D894-524A8B633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Sections 1 &amp; 2: Objectives, Scope, Completeness, Assumptions, Approach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22D91-28DB-3BB7-D625-5DEA0DE3D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FEF1-5BE3-426B-B978-E551369FB8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2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1CFCE-7FB3-2677-2879-EE924DA0C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3F39D-D8B3-E7D8-D5FB-0B745E641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D3FF1-6AA2-22A7-4B57-0A84CBFD6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Sections 1 &amp; 2: Objectives, Scope, Completeness, Assumptions, Approach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8DD6E-1F1C-E3DF-7200-FCA109383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FEF1-5BE3-426B-B978-E551369FB8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6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8CD88-3D43-1D56-D827-1272C8316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8FE7B-BD5E-22CA-91A2-9BABFE3FB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E333A-EE83-C643-55AF-FBF1C9C26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Sections 1 &amp; 2: Objectives, Scope, Completeness, Assumptions, Approach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44F0D-3402-D594-99EB-FFF4CA78F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FEF1-5BE3-426B-B978-E551369FB8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8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2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2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2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2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2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pri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19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EPRINew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EPRI/" TargetMode="Externa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pri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EPRINew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EPRI/" TargetMode="Externa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938F2F93-6415-8751-9148-E0192AB06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7" name="blue overlay">
            <a:extLst>
              <a:ext uri="{FF2B5EF4-FFF2-40B4-BE49-F238E27FC236}">
                <a16:creationId xmlns:a16="http://schemas.microsoft.com/office/drawing/2014/main" id="{277DD01C-684B-2E10-C96E-F0F2D0468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665B53A2-5D5B-3554-44DE-DE228C2D751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06D69970-CB2E-A4D3-9146-4D77DC12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EAE9E6E-7841-12E5-B766-CF31590FAB8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2DEA1-8BED-4154-F494-203D3B3D722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5"/>
              <a:extLst>
                <a:ext uri="{FF2B5EF4-FFF2-40B4-BE49-F238E27FC236}">
                  <a16:creationId xmlns:a16="http://schemas.microsoft.com/office/drawing/2014/main" id="{CB7D4E98-F8FB-1966-7A8D-9C42EBC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7"/>
              <a:extLst>
                <a:ext uri="{FF2B5EF4-FFF2-40B4-BE49-F238E27FC236}">
                  <a16:creationId xmlns:a16="http://schemas.microsoft.com/office/drawing/2014/main" id="{B1F99100-371F-0020-1E61-B732D84E8B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8" name="LinkedIn icon">
              <a:hlinkClick r:id="rId9"/>
              <a:extLst>
                <a:ext uri="{FF2B5EF4-FFF2-40B4-BE49-F238E27FC236}">
                  <a16:creationId xmlns:a16="http://schemas.microsoft.com/office/drawing/2014/main" id="{EA833105-9EE7-D3DB-F43C-6F8D36929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pic>
        <p:nvPicPr>
          <p:cNvPr id="35" name="EPRI circle">
            <a:extLst>
              <a:ext uri="{FF2B5EF4-FFF2-40B4-BE49-F238E27FC236}">
                <a16:creationId xmlns:a16="http://schemas.microsoft.com/office/drawing/2014/main" id="{5C3C3AAE-15C1-0B61-484F-8E1DDA7747F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7" cy="3445107"/>
          </a:xfrm>
          <a:prstGeom prst="rect">
            <a:avLst/>
          </a:prstGeom>
        </p:spPr>
      </p:pic>
      <p:sp>
        <p:nvSpPr>
          <p:cNvPr id="18" name="speaker text">
            <a:extLst>
              <a:ext uri="{FF2B5EF4-FFF2-40B4-BE49-F238E27FC236}">
                <a16:creationId xmlns:a16="http://schemas.microsoft.com/office/drawing/2014/main" id="{01DFD416-66D5-47F4-B045-0C53E6F9148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C9B9DF57-48D2-92F0-1A74-79C183A6D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7D1329EF-297E-646E-A5E8-5228C5D39C0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C45692E6-EDAD-DF6C-8A58-619B4C843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blue overlay">
            <a:extLst>
              <a:ext uri="{FF2B5EF4-FFF2-40B4-BE49-F238E27FC236}">
                <a16:creationId xmlns:a16="http://schemas.microsoft.com/office/drawing/2014/main" id="{3767F768-ED46-028C-D989-F07FD1EE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17423B5B-85F0-21B6-E298-00C4FAC48CA5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3DD38CE9-593A-E67E-E078-3C0EA5902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1D5D9006-F992-A3E8-62F5-33BCD37369C3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65DF2-0AA8-EDD5-FF5A-80EB176BD20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50C19077-6864-9995-6353-CBFF64A4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518F86B4-4A21-3E4E-5235-5FC87D24CFD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FD06B89F-E67F-93C3-9735-75E2A4079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35E0A3DC-CC19-F07D-2596-4D3B20E5263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F102AB87-F538-AF67-56D7-6193CBA71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B03ECE38-024F-0FDB-EF5C-7C77BD789A34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E9935480-2219-B667-1F4A-771008FF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1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DAEE8-1A37-EBB5-4503-B6013CD4C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9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58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209227F5-4A1B-965C-3F0A-A69C495B1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blue overlay">
            <a:extLst>
              <a:ext uri="{FF2B5EF4-FFF2-40B4-BE49-F238E27FC236}">
                <a16:creationId xmlns:a16="http://schemas.microsoft.com/office/drawing/2014/main" id="{0A0E3FA6-7366-DC1E-90E6-EBA989CA3D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55A66F40-1629-EB9C-199A-3F6AC73652D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18743082-BE25-F152-36B2-7508F0E86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2107DB2B-44DD-B772-B528-1AF20CD4C80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34348A-6019-5BFA-4BD5-AEBBBC5A37A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852747FA-33F9-D028-93E0-85F52F8F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0784FC26-76DE-AA93-6D92-FF6F5F32AF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67FE4F9E-E2DC-8147-A573-7E1448EBD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6" name="speaker text">
            <a:extLst>
              <a:ext uri="{FF2B5EF4-FFF2-40B4-BE49-F238E27FC236}">
                <a16:creationId xmlns:a16="http://schemas.microsoft.com/office/drawing/2014/main" id="{1BCE3155-C230-367A-82F6-EDAD19B5B71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ECAB6D08-1626-B6D3-793F-AFDD5F43E9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itle text">
            <a:extLst>
              <a:ext uri="{FF2B5EF4-FFF2-40B4-BE49-F238E27FC236}">
                <a16:creationId xmlns:a16="http://schemas.microsoft.com/office/drawing/2014/main" id="{555B4AC3-DC34-05C7-B417-904B4B3CCBD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8" name="EPRI circle">
            <a:extLst>
              <a:ext uri="{FF2B5EF4-FFF2-40B4-BE49-F238E27FC236}">
                <a16:creationId xmlns:a16="http://schemas.microsoft.com/office/drawing/2014/main" id="{CE52AC9E-8F3C-4723-33AF-3A3DD635E78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7" cy="34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3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9FCDD035-94E4-9590-7CD5-1F6691CB2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blue overlay">
            <a:extLst>
              <a:ext uri="{FF2B5EF4-FFF2-40B4-BE49-F238E27FC236}">
                <a16:creationId xmlns:a16="http://schemas.microsoft.com/office/drawing/2014/main" id="{9A03D634-B6FD-7D6B-AC4D-6BAD19836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FAEC5DAC-B36D-A285-97E9-DC0437FE28B2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421F22B9-8B3D-7357-5B20-4E2A47C4C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6CBA713B-25B5-7850-6C4B-D6D47581896E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0BBE58-E3FB-CB80-5863-75BD68D274B4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Facebook icon">
              <a:hlinkClick r:id="rId5"/>
              <a:extLst>
                <a:ext uri="{FF2B5EF4-FFF2-40B4-BE49-F238E27FC236}">
                  <a16:creationId xmlns:a16="http://schemas.microsoft.com/office/drawing/2014/main" id="{23380AB7-43A7-B2E1-8C5C-F25A1D8D3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08D55FED-4BB4-4952-70E8-3391F764758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0" name="LinkedIn icon">
              <a:hlinkClick r:id="rId9"/>
              <a:extLst>
                <a:ext uri="{FF2B5EF4-FFF2-40B4-BE49-F238E27FC236}">
                  <a16:creationId xmlns:a16="http://schemas.microsoft.com/office/drawing/2014/main" id="{1160DAF1-C5BA-9FA1-6337-FC1679B8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2" name="speaker text">
            <a:extLst>
              <a:ext uri="{FF2B5EF4-FFF2-40B4-BE49-F238E27FC236}">
                <a16:creationId xmlns:a16="http://schemas.microsoft.com/office/drawing/2014/main" id="{C074BDF4-6456-7E7A-4E71-722C73E3393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19AF573-59AC-EBC6-20E6-9FB4AAE0E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CB63F239-9E02-41B0-3636-632640F47CDD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F420B49C-6311-4EE2-F9D8-6A057DC6540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BCC9C19D-D5D2-9749-C983-F1B81607A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blue overlay">
            <a:extLst>
              <a:ext uri="{FF2B5EF4-FFF2-40B4-BE49-F238E27FC236}">
                <a16:creationId xmlns:a16="http://schemas.microsoft.com/office/drawing/2014/main" id="{8A627788-49C7-906C-0A1B-ED1F0921B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94CA83FE-1F0A-B462-235E-8A008AFCDAB8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FA932F1E-56CC-FF9E-0ED1-C578BC4C6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052B5345-65BC-1CAC-F8B4-D3D12CE253AE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85C1C88-02F7-A03A-A7BC-F768D412E53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Facebook icon">
              <a:hlinkClick r:id="rId5"/>
              <a:extLst>
                <a:ext uri="{FF2B5EF4-FFF2-40B4-BE49-F238E27FC236}">
                  <a16:creationId xmlns:a16="http://schemas.microsoft.com/office/drawing/2014/main" id="{869A3AF1-4EE1-4433-3188-8BFE111EE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6CF2B7FB-9B4C-8491-DC73-3ED72BE541A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0" name="LinkedIn icon">
              <a:hlinkClick r:id="rId9"/>
              <a:extLst>
                <a:ext uri="{FF2B5EF4-FFF2-40B4-BE49-F238E27FC236}">
                  <a16:creationId xmlns:a16="http://schemas.microsoft.com/office/drawing/2014/main" id="{214B55C6-C15A-ACDE-70DE-AF2F05200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1" name="speaker text">
            <a:extLst>
              <a:ext uri="{FF2B5EF4-FFF2-40B4-BE49-F238E27FC236}">
                <a16:creationId xmlns:a16="http://schemas.microsoft.com/office/drawing/2014/main" id="{3653F2B8-613E-4B82-BE78-B7C7E630945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C0AC67A4-001B-04F1-D28B-84FA841FB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23578392-B3F2-7BC5-E2C6-4FA3D4D135ED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29C17C1E-B26D-7615-7183-BA179EBBF36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1373D42C-CBBA-391F-21F7-B4510450B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blue overlay">
            <a:extLst>
              <a:ext uri="{FF2B5EF4-FFF2-40B4-BE49-F238E27FC236}">
                <a16:creationId xmlns:a16="http://schemas.microsoft.com/office/drawing/2014/main" id="{79BB2736-9B17-7163-2688-AE88BFB09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B0F8EE7C-24F4-864F-AD3E-3CF473DF4AC5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9B485631-C324-B9B1-3D94-F7CC1D01A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66F6A56-D1AF-0AE6-98A8-C60A44CEFB8B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0EA5B3-67A8-8029-1374-0FCA71835298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Facebook icon">
              <a:hlinkClick r:id="rId5"/>
              <a:extLst>
                <a:ext uri="{FF2B5EF4-FFF2-40B4-BE49-F238E27FC236}">
                  <a16:creationId xmlns:a16="http://schemas.microsoft.com/office/drawing/2014/main" id="{C6BDAF72-49C7-1A94-D09B-E1AEA9329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C51B15C1-7999-6AA6-AEA2-F51B7AEC265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0" name="LinkedIn icon">
              <a:hlinkClick r:id="rId9"/>
              <a:extLst>
                <a:ext uri="{FF2B5EF4-FFF2-40B4-BE49-F238E27FC236}">
                  <a16:creationId xmlns:a16="http://schemas.microsoft.com/office/drawing/2014/main" id="{3A84B0D4-DFB0-B0D6-F2FC-CDA8A24C1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1" name="speaker text">
            <a:extLst>
              <a:ext uri="{FF2B5EF4-FFF2-40B4-BE49-F238E27FC236}">
                <a16:creationId xmlns:a16="http://schemas.microsoft.com/office/drawing/2014/main" id="{0DAC79C3-299F-B678-84CD-C1DC696328A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134010B5-5A80-552A-1AD6-8ABB755EE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55BFF3A1-E624-5107-AB0A-B45884A39152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1CD67E3A-D658-44DF-E991-19D98A0A86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DAB1C664-71AD-49CE-6D6D-0B0D610C8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lue overlay">
            <a:extLst>
              <a:ext uri="{FF2B5EF4-FFF2-40B4-BE49-F238E27FC236}">
                <a16:creationId xmlns:a16="http://schemas.microsoft.com/office/drawing/2014/main" id="{A1D4C176-71BB-86EB-73F7-919A83D63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DB1BD9BD-9071-9C77-EE85-EC072D87BD7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29A4EFE8-8417-6FD3-1043-41240225C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85F5921C-A960-EFBF-501E-A74AD522D4B4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B1BEBF-B105-7769-E745-BAEE824399C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Facebook icon">
              <a:hlinkClick r:id="rId5"/>
              <a:extLst>
                <a:ext uri="{FF2B5EF4-FFF2-40B4-BE49-F238E27FC236}">
                  <a16:creationId xmlns:a16="http://schemas.microsoft.com/office/drawing/2014/main" id="{CC27F5FD-2F18-C717-91D7-83AD50249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9B616F39-0CBF-93E7-FB4D-304711B90A3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0" name="LinkedIn icon">
              <a:hlinkClick r:id="rId9"/>
              <a:extLst>
                <a:ext uri="{FF2B5EF4-FFF2-40B4-BE49-F238E27FC236}">
                  <a16:creationId xmlns:a16="http://schemas.microsoft.com/office/drawing/2014/main" id="{9F74D7A3-DFF3-BBF7-160D-A7F2A346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1" name="speaker text">
            <a:extLst>
              <a:ext uri="{FF2B5EF4-FFF2-40B4-BE49-F238E27FC236}">
                <a16:creationId xmlns:a16="http://schemas.microsoft.com/office/drawing/2014/main" id="{F31585A3-D526-0320-3DC6-2D729EDB6C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16CD310-AB30-148D-9B43-A05799164A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0DBECFDB-0814-C7DE-D06D-E92D460A216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177A37DA-1513-C8ED-046F-4703F6B61F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overlay">
            <a:extLst>
              <a:ext uri="{FF2B5EF4-FFF2-40B4-BE49-F238E27FC236}">
                <a16:creationId xmlns:a16="http://schemas.microsoft.com/office/drawing/2014/main" id="{5CDCF74C-2278-86AA-332B-E2CE3A62C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00CDDEB3-CDDC-8FF7-4DF1-82C47289F24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CC2A23EB-C40C-F68A-177E-098A6DA0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3"/>
              <a:extLst>
                <a:ext uri="{FF2B5EF4-FFF2-40B4-BE49-F238E27FC236}">
                  <a16:creationId xmlns:a16="http://schemas.microsoft.com/office/drawing/2014/main" id="{4064B745-EBBF-EA54-4188-64FE4B44EAC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18925B-53A6-EBC0-9989-553A0D7A12F1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Facebook icon">
              <a:hlinkClick r:id="rId4"/>
              <a:extLst>
                <a:ext uri="{FF2B5EF4-FFF2-40B4-BE49-F238E27FC236}">
                  <a16:creationId xmlns:a16="http://schemas.microsoft.com/office/drawing/2014/main" id="{A5B1ED42-FF49-D3E2-628A-F4F153F5D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6"/>
              <a:extLst>
                <a:ext uri="{FF2B5EF4-FFF2-40B4-BE49-F238E27FC236}">
                  <a16:creationId xmlns:a16="http://schemas.microsoft.com/office/drawing/2014/main" id="{92528C3C-7157-DF20-BBFD-E0346117B62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0" name="LinkedIn icon">
              <a:hlinkClick r:id="rId8"/>
              <a:extLst>
                <a:ext uri="{FF2B5EF4-FFF2-40B4-BE49-F238E27FC236}">
                  <a16:creationId xmlns:a16="http://schemas.microsoft.com/office/drawing/2014/main" id="{314DAC87-0C01-C910-0FF8-8B0B9D3D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1" name="speaker text">
            <a:extLst>
              <a:ext uri="{FF2B5EF4-FFF2-40B4-BE49-F238E27FC236}">
                <a16:creationId xmlns:a16="http://schemas.microsoft.com/office/drawing/2014/main" id="{DD528A35-58AF-69CB-378C-4F2B18DBCEF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4637C06-B34A-6FD5-0469-D6FE277527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A35CEE68-40B0-CEB6-9BCC-C90BE1B3446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37206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&amp;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B92655FF-6A8B-C949-E8BD-096134D3C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blue overlay">
            <a:extLst>
              <a:ext uri="{FF2B5EF4-FFF2-40B4-BE49-F238E27FC236}">
                <a16:creationId xmlns:a16="http://schemas.microsoft.com/office/drawing/2014/main" id="{0E945622-E11A-F0C7-9C27-2639FB5F9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9FB51C15-C5E9-6004-8441-FF0CCB5EF80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11E89AEC-ECC5-D98C-0F9D-696C38ACB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99AD82CA-54EE-805A-5896-92EC95281F3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E8FA601-A1E5-F0D8-3176-370E0662450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887FA5DF-A3BA-CEE3-D30A-E51081C65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6A79BD85-5892-7747-BCE4-121DC97967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E86B58BC-A073-2A7C-EF86-EF73B4FD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3A209E74-D79D-BE74-D453-C76F9D43104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CB37810F-BB70-4E0F-A055-1694DC1A4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33FA43E6-CEF5-689E-EA7B-8FF2A6BD01BC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5B3636D6-B888-DA07-7304-1BB1F0C3E3C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61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60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02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12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79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0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330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8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CFC91837-166B-150E-620A-BA45B8ED0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blue overlay">
            <a:extLst>
              <a:ext uri="{FF2B5EF4-FFF2-40B4-BE49-F238E27FC236}">
                <a16:creationId xmlns:a16="http://schemas.microsoft.com/office/drawing/2014/main" id="{5B364F2F-6C23-6563-106C-04281A6C9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66F2B49F-CE72-398F-EEB8-ED3A4CC21079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5762FB12-E80E-156F-7AC8-BCD03A9A1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F01C36E6-89FC-536A-3951-F6A2915F995B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9AA640-1743-B12E-A08A-75B601DED5B1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C7D59FCA-EDE0-054A-9339-39062A798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7C2AF711-5EF7-7698-659A-ADA6248010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4A43C534-DEA8-63FC-C178-659A27815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EA5D5FD2-5920-C3CB-8CFF-DC28910152E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DAE2E599-E511-97D7-0971-353127BCC4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E982FB38-9694-4115-599A-EB69527759A2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9B083F23-AC0B-EA2A-8577-747D0C55C0C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42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24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25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60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29801-41A6-3A62-CDAA-5D5AD1191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7DB0A78F-77DF-4662-7185-DCFB72C7DD4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6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9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66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020FB78A-2161-5ECA-E92E-31F163842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blue overlay">
            <a:extLst>
              <a:ext uri="{FF2B5EF4-FFF2-40B4-BE49-F238E27FC236}">
                <a16:creationId xmlns:a16="http://schemas.microsoft.com/office/drawing/2014/main" id="{FAD3CE2B-EA29-C8AA-DFA2-EC421D0C9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1B40987F-DED8-8FAE-484C-F0C6A2C696B9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9D35857E-D1F2-C206-9261-98B56E652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E25D64C2-BF79-EAA3-3193-9879E499A7E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1EE2C2-DD35-3460-A577-CB86E297D99C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2B859428-A33F-5E64-E10F-697315B6A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4E5CE492-9E22-767D-48C6-03B71595E1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C0E85798-1AFD-9F01-2921-0AFA89710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D3921533-CAA0-812A-1AB1-D67ADB4FAD5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0CA200C2-5A7A-4C42-8FC0-1985E72DF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ED30C69B-0C25-50A8-0789-2678925737C2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EPRI circle">
            <a:extLst>
              <a:ext uri="{FF2B5EF4-FFF2-40B4-BE49-F238E27FC236}">
                <a16:creationId xmlns:a16="http://schemas.microsoft.com/office/drawing/2014/main" id="{5181B888-7332-A61C-8E6E-B93563071B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905" y="389847"/>
            <a:ext cx="3615656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overlay">
            <a:extLst>
              <a:ext uri="{FF2B5EF4-FFF2-40B4-BE49-F238E27FC236}">
                <a16:creationId xmlns:a16="http://schemas.microsoft.com/office/drawing/2014/main" id="{B353821B-5806-80FD-107F-C999CA945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icons &amp; copyright">
            <a:extLst>
              <a:ext uri="{FF2B5EF4-FFF2-40B4-BE49-F238E27FC236}">
                <a16:creationId xmlns:a16="http://schemas.microsoft.com/office/drawing/2014/main" id="{CE488C3C-A9A4-1D3C-13E1-50690F7DADD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6" name="copyright">
              <a:extLst>
                <a:ext uri="{FF2B5EF4-FFF2-40B4-BE49-F238E27FC236}">
                  <a16:creationId xmlns:a16="http://schemas.microsoft.com/office/drawing/2014/main" id="{562FCE10-BA5B-4C9E-1D7D-B71A43E70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7" name="epri.com">
              <a:hlinkClick r:id="rId3"/>
              <a:extLst>
                <a:ext uri="{FF2B5EF4-FFF2-40B4-BE49-F238E27FC236}">
                  <a16:creationId xmlns:a16="http://schemas.microsoft.com/office/drawing/2014/main" id="{B03686A8-94A0-05D2-388A-EAE6D10ADF1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0F9ADC-2052-3E8D-99D4-C94D0C624900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4"/>
              <a:extLst>
                <a:ext uri="{FF2B5EF4-FFF2-40B4-BE49-F238E27FC236}">
                  <a16:creationId xmlns:a16="http://schemas.microsoft.com/office/drawing/2014/main" id="{365C340B-BE95-041F-F1F3-45894DF22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6"/>
              <a:extLst>
                <a:ext uri="{FF2B5EF4-FFF2-40B4-BE49-F238E27FC236}">
                  <a16:creationId xmlns:a16="http://schemas.microsoft.com/office/drawing/2014/main" id="{4672498D-AF42-75B6-A8A8-F4B36049A6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1" name="LinkedIn icon">
              <a:hlinkClick r:id="rId8"/>
              <a:extLst>
                <a:ext uri="{FF2B5EF4-FFF2-40B4-BE49-F238E27FC236}">
                  <a16:creationId xmlns:a16="http://schemas.microsoft.com/office/drawing/2014/main" id="{2EF6D652-6A4B-3F8A-1D75-3AFBBEB4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BF795B14-26A0-4BA4-590D-C2036A5E7F63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7BD98C25-08F2-3BB2-F03A-C28DAAEAA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6041FC6F-34C0-0171-8EF5-5AA721FA5934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21437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0.sv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2026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55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8" r:id="rId15"/>
    <p:sldLayoutId id="2147483743" r:id="rId16"/>
    <p:sldLayoutId id="2147483744" r:id="rId17"/>
    <p:sldLayoutId id="2147483745" r:id="rId18"/>
    <p:sldLayoutId id="2147483754" r:id="rId19"/>
    <p:sldLayoutId id="2147483742" r:id="rId20"/>
    <p:sldLayoutId id="2147483747" r:id="rId21"/>
    <p:sldLayoutId id="2147483715" r:id="rId22"/>
    <p:sldLayoutId id="2147483753" r:id="rId23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1B13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2026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BB40740-D90E-133B-0172-4FA2C70943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6272" y="2774448"/>
            <a:ext cx="4275728" cy="3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48" r:id="rId16"/>
    <p:sldLayoutId id="2147483749" r:id="rId17"/>
    <p:sldLayoutId id="2147483750" r:id="rId18"/>
    <p:sldLayoutId id="2147483751" r:id="rId19"/>
    <p:sldLayoutId id="2147483738" r:id="rId20"/>
    <p:sldLayoutId id="2147483740" r:id="rId21"/>
    <p:sldLayoutId id="2147483756" r:id="rId22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A87480E-E8C3-E6E3-3BA5-DC0FBA0ED05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45452" y="4246275"/>
            <a:ext cx="6217920" cy="1918150"/>
          </a:xfrm>
        </p:spPr>
        <p:txBody>
          <a:bodyPr>
            <a:noAutofit/>
          </a:bodyPr>
          <a:lstStyle/>
          <a:p>
            <a:r>
              <a:rPr lang="en-US" sz="1400" dirty="0"/>
              <a:t>Presented by: Wes Brinsfield - Jensen Hughes</a:t>
            </a:r>
          </a:p>
          <a:p>
            <a:endParaRPr lang="en-US" sz="1400" dirty="0"/>
          </a:p>
          <a:p>
            <a:r>
              <a:rPr lang="en-US" sz="1400" dirty="0"/>
              <a:t>Co-Authors:</a:t>
            </a:r>
          </a:p>
          <a:p>
            <a:r>
              <a:rPr lang="en-US" sz="1400" dirty="0"/>
              <a:t>Yochan Kim and Dr. Jinkyun Park - Korea Atomic Energy Research Institute (KAERI)</a:t>
            </a:r>
          </a:p>
          <a:p>
            <a:r>
              <a:rPr lang="en-US" sz="1400" dirty="0"/>
              <a:t>Dr. Seong Kyu Park – Nuclear Engineering Services and Solutions (NESS)</a:t>
            </a:r>
          </a:p>
          <a:p>
            <a:r>
              <a:rPr lang="en-US" sz="1400" dirty="0"/>
              <a:t>Dr. Young Wook Chung – FNC Technology Co., LTD</a:t>
            </a:r>
          </a:p>
          <a:p>
            <a:r>
              <a:rPr lang="en-US" sz="1400" dirty="0"/>
              <a:t>Jeffrey Julius – Jensen Hughes</a:t>
            </a:r>
          </a:p>
          <a:p>
            <a:r>
              <a:rPr lang="en-US" sz="1400" dirty="0"/>
              <a:t>Eric Thornsbury – EPRI (Project Manager)</a:t>
            </a:r>
          </a:p>
          <a:p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E4521-69E5-0E67-CAF2-41B36714F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452" y="2667484"/>
            <a:ext cx="8674394" cy="1014058"/>
          </a:xfrm>
        </p:spPr>
        <p:txBody>
          <a:bodyPr>
            <a:noAutofit/>
          </a:bodyPr>
          <a:lstStyle/>
          <a:p>
            <a:r>
              <a:rPr lang="en-US" sz="1800" dirty="0"/>
              <a:t>PSAM 18 – Pittsburgh, Pennsylvania, USA </a:t>
            </a:r>
          </a:p>
          <a:p>
            <a:r>
              <a:rPr lang="en-US" sz="1800" dirty="0"/>
              <a:t>Session 1-3: SMR and Advanced Reactor Risk Assessment and Licensing – I (Abstract WB210)         July 20, 2026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0ABC0-30CF-BFB0-C8FD-4A11FD10080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27867" y="896786"/>
            <a:ext cx="8090929" cy="1491851"/>
          </a:xfrm>
        </p:spPr>
        <p:txBody>
          <a:bodyPr>
            <a:normAutofit/>
          </a:bodyPr>
          <a:lstStyle/>
          <a:p>
            <a:r>
              <a:rPr lang="en-US" sz="3000" dirty="0"/>
              <a:t>Evaluation of PSA Methods for Non-Light Water SMRs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CFFFC-9A5D-5FD6-578B-A298192CF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57" y="4607022"/>
            <a:ext cx="1753083" cy="491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A68A8-C425-9756-6A39-ABAABAA7D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58" y="5601309"/>
            <a:ext cx="1753084" cy="49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0FC6C-EF83-16ED-7145-992A4DA12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56" y="5126243"/>
            <a:ext cx="1753083" cy="405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E0B1E1-2211-DC6E-6CDA-3757E854D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58" y="4275158"/>
            <a:ext cx="1753083" cy="3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D3E3-BFDD-51F3-83D6-8BBB9421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191F-BCFF-DD64-D1F1-07A9D25803F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Example Of CAC Assessment</a:t>
            </a:r>
          </a:p>
        </p:txBody>
      </p:sp>
    </p:spTree>
    <p:extLst>
      <p:ext uri="{BB962C8B-B14F-4D97-AF65-F5344CB8AC3E}">
        <p14:creationId xmlns:p14="http://schemas.microsoft.com/office/powerpoint/2010/main" val="184691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6A2B-B03B-990D-7918-9756E4F03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3862-EC03-7B42-B47B-DB0A14D9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CAC Assessment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81B384-EA61-5334-BA1C-016A199CF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27808"/>
              </p:ext>
            </p:extLst>
          </p:nvPr>
        </p:nvGraphicFramePr>
        <p:xfrm>
          <a:off x="146489" y="982358"/>
          <a:ext cx="11868541" cy="566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29">
                  <a:extLst>
                    <a:ext uri="{9D8B030D-6E8A-4147-A177-3AD203B41FA5}">
                      <a16:colId xmlns:a16="http://schemas.microsoft.com/office/drawing/2014/main" val="4125400409"/>
                    </a:ext>
                  </a:extLst>
                </a:gridCol>
                <a:gridCol w="3294709">
                  <a:extLst>
                    <a:ext uri="{9D8B030D-6E8A-4147-A177-3AD203B41FA5}">
                      <a16:colId xmlns:a16="http://schemas.microsoft.com/office/drawing/2014/main" val="2138414387"/>
                    </a:ext>
                  </a:extLst>
                </a:gridCol>
                <a:gridCol w="3294709">
                  <a:extLst>
                    <a:ext uri="{9D8B030D-6E8A-4147-A177-3AD203B41FA5}">
                      <a16:colId xmlns:a16="http://schemas.microsoft.com/office/drawing/2014/main" val="798754487"/>
                    </a:ext>
                  </a:extLst>
                </a:gridCol>
                <a:gridCol w="3082394">
                  <a:extLst>
                    <a:ext uri="{9D8B030D-6E8A-4147-A177-3AD203B41FA5}">
                      <a16:colId xmlns:a16="http://schemas.microsoft.com/office/drawing/2014/main" val="3958159267"/>
                    </a:ext>
                  </a:extLst>
                </a:gridCol>
              </a:tblGrid>
              <a:tr h="4172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50" b="1" spc="40" dirty="0">
                          <a:solidFill>
                            <a:srgbClr val="FFFF00"/>
                          </a:solidFill>
                          <a:effectLst/>
                        </a:rPr>
                        <a:t>Consideration</a:t>
                      </a:r>
                      <a:endParaRPr lang="en-US" sz="125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50" b="1" spc="40" dirty="0">
                          <a:solidFill>
                            <a:srgbClr val="FFFF00"/>
                          </a:solidFill>
                          <a:effectLst/>
                        </a:rPr>
                        <a:t>Sub-Considerations</a:t>
                      </a:r>
                      <a:endParaRPr lang="en-US" sz="125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50" b="1" spc="40" dirty="0">
                          <a:solidFill>
                            <a:srgbClr val="FFFF00"/>
                          </a:solidFill>
                          <a:effectLst/>
                        </a:rPr>
                        <a:t>Potential or Actual Gap</a:t>
                      </a:r>
                      <a:endParaRPr lang="en-US" sz="125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50" b="1" spc="40" dirty="0">
                          <a:solidFill>
                            <a:srgbClr val="FFFF00"/>
                          </a:solidFill>
                          <a:effectLst/>
                        </a:rPr>
                        <a:t>Suggestions for Resolution</a:t>
                      </a:r>
                      <a:endParaRPr lang="en-US" sz="125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2770"/>
                  </a:ext>
                </a:extLst>
              </a:tr>
              <a:tr h="284962">
                <a:tc grid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50" dirty="0">
                          <a:solidFill>
                            <a:srgbClr val="FF0000"/>
                          </a:solidFill>
                          <a:effectLst/>
                        </a:rPr>
                        <a:t>Initiating Events (CAC 1) – Level 1 PSA</a:t>
                      </a:r>
                      <a:endParaRPr lang="en-US" sz="12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72428"/>
                  </a:ext>
                </a:extLst>
              </a:tr>
              <a:tr h="2489316">
                <a:tc rowSpan="2">
                  <a:txBody>
                    <a:bodyPr/>
                    <a:lstStyle/>
                    <a:p>
                      <a:pPr marL="0" marR="0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250" dirty="0">
                          <a:solidFill>
                            <a:srgbClr val="FFFF00"/>
                          </a:solidFill>
                          <a:effectLst/>
                        </a:rPr>
                        <a:t>1. Risk metrics</a:t>
                      </a:r>
                      <a:endParaRPr lang="en-US" sz="12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250" kern="100" dirty="0">
                          <a:effectLst/>
                        </a:rPr>
                        <a:t>1.1 General risk definition</a:t>
                      </a:r>
                      <a:endParaRPr lang="en-US" sz="125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250" dirty="0">
                          <a:effectLst/>
                        </a:rPr>
                        <a:t> </a:t>
                      </a:r>
                      <a:endParaRPr lang="en-US" sz="12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Undeveloped criteria for screening IEs from additional consideration, e.g., low frequency, low conditional probability of release given IE or very low frequency (but subject to uncertainty) with a high conditional probability of release</a:t>
                      </a:r>
                    </a:p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Criteria for screening of IE to address multiple or consequential initiating events such as SBO, ATWS, and seismic-tsunami.</a:t>
                      </a:r>
                    </a:p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Impact of multiple hazards on NLW-SMRs (e.g., seismically induced fires).</a:t>
                      </a:r>
                    </a:p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Initiating events leading directly to release (e.g., Level 2) are discussed immediately following this table (Level 2 IE).</a:t>
                      </a:r>
                      <a:endParaRPr lang="en-US" sz="1250" u="none" strike="noStrike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Sensitivity analyses using PSA models</a:t>
                      </a:r>
                    </a:p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Align initiating events with Licensing Basis Events (LBEs) in Frequency-Consequence curve of NEI 18-04 (Ref. 21).   Expand MLD / FMEA to include multiple hazards that are consequential or related empirically (ensure screening criteria includes and addresses likelihood of such events).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dirty="0">
                          <a:effectLst/>
                        </a:rPr>
                        <a:t> </a:t>
                      </a:r>
                      <a:endParaRPr lang="en-US" sz="12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217576"/>
                  </a:ext>
                </a:extLst>
              </a:tr>
              <a:tr h="574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250" kern="100" dirty="0">
                          <a:effectLst/>
                        </a:rPr>
                        <a:t>1.2 Fuel safety of NLW-SMRs that utilize novel fuel designs (Note 1)</a:t>
                      </a:r>
                      <a:endParaRPr lang="en-US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Unclear impacts of accident-tolerant fuel on risk (e.g., reduced frequency of release).</a:t>
                      </a:r>
                      <a:endParaRPr lang="en-US" sz="1250" u="none" strike="noStrike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Continue laboratory and in-field testing.</a:t>
                      </a:r>
                    </a:p>
                    <a:p>
                      <a:pPr marL="117475" marR="0" lvl="0" indent="-117475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96"/>
                        </a:buClr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250" u="none" strike="noStrike" dirty="0">
                          <a:effectLst/>
                        </a:rPr>
                        <a:t>Deterministic analyses. </a:t>
                      </a:r>
                      <a:br>
                        <a:rPr lang="en-US" sz="1250" u="none" strike="noStrike" dirty="0">
                          <a:effectLst/>
                        </a:rPr>
                      </a:br>
                      <a:endParaRPr lang="en-US" sz="1250" u="none" strike="noStrike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525062"/>
                  </a:ext>
                </a:extLst>
              </a:tr>
              <a:tr h="17233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50" dirty="0">
                          <a:solidFill>
                            <a:srgbClr val="FFFF00"/>
                          </a:solidFill>
                          <a:effectLst/>
                        </a:rPr>
                        <a:t>2. Design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GB" sz="1250" kern="100" dirty="0">
                          <a:solidFill>
                            <a:srgbClr val="FFFF00"/>
                          </a:solidFill>
                          <a:effectLst/>
                        </a:rPr>
                        <a:t>Unique design features</a:t>
                      </a:r>
                      <a:endParaRPr lang="en-US" sz="1250" kern="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GB" sz="1250" kern="100" dirty="0">
                          <a:solidFill>
                            <a:srgbClr val="FFFF00"/>
                          </a:solidFill>
                          <a:effectLst/>
                        </a:rPr>
                        <a:t>Multiple units with potential dependencies</a:t>
                      </a:r>
                      <a:endParaRPr lang="en-US" sz="1250" kern="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GB" sz="1250" kern="100" dirty="0">
                          <a:solidFill>
                            <a:srgbClr val="FFFF00"/>
                          </a:solidFill>
                          <a:effectLst/>
                        </a:rPr>
                        <a:t>Operating temperature and pressure</a:t>
                      </a:r>
                      <a:endParaRPr lang="en-US" sz="1250" kern="1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41683" marR="416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lvl="1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250" kern="100" dirty="0">
                          <a:effectLst/>
                        </a:rPr>
                        <a:t>2.1 Passive systems</a:t>
                      </a:r>
                    </a:p>
                    <a:p>
                      <a:pPr marL="457200" marR="0" lvl="1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GB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GB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250" b="1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(other sub-considerations not shown)</a:t>
                      </a:r>
                      <a:endParaRPr lang="en-US" sz="1250" b="1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50" dirty="0">
                          <a:effectLst/>
                        </a:rPr>
                        <a:t>None because passive system failures either would not cause an IE or would map to an existing IE group.</a:t>
                      </a:r>
                      <a:endParaRPr lang="en-US" sz="12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50" dirty="0">
                          <a:effectLst/>
                        </a:rPr>
                        <a:t> </a:t>
                      </a:r>
                      <a:endParaRPr lang="en-US" sz="12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1683" marR="416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264017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CD766EA-9195-9808-EFF3-C8AA2C62E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" y="613026"/>
            <a:ext cx="11079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altLang="en-US" sz="1800" b="0" i="0" u="none" strike="noStrike" cap="none" normalizeH="0" baseline="0" dirty="0" bmk="_Ref195270866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Assessment of gaps – initiating event CAC (CAC 1) (only first two Considerations shown; only CAC 1 (out of 8) shown)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7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BFB5-736F-AE17-08E3-9373FE33C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7BFA-128C-FC35-7A91-3C60D6E07264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Results: Applicability of PSA Methods</a:t>
            </a:r>
          </a:p>
        </p:txBody>
      </p:sp>
    </p:spTree>
    <p:extLst>
      <p:ext uri="{BB962C8B-B14F-4D97-AF65-F5344CB8AC3E}">
        <p14:creationId xmlns:p14="http://schemas.microsoft.com/office/powerpoint/2010/main" val="69607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116F-D51D-766F-4964-BCFFE502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A55C-BC51-6DAC-2486-48B71277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501370"/>
          </a:xfrm>
        </p:spPr>
        <p:txBody>
          <a:bodyPr/>
          <a:lstStyle/>
          <a:p>
            <a:r>
              <a:rPr lang="en-US" dirty="0"/>
              <a:t>Applicability of PSA Methods for NLW-SMR Designs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5587EB-6231-0352-6A16-7A06A8995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31116"/>
              </p:ext>
            </p:extLst>
          </p:nvPr>
        </p:nvGraphicFramePr>
        <p:xfrm>
          <a:off x="487925" y="779183"/>
          <a:ext cx="11557895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032">
                  <a:extLst>
                    <a:ext uri="{9D8B030D-6E8A-4147-A177-3AD203B41FA5}">
                      <a16:colId xmlns:a16="http://schemas.microsoft.com/office/drawing/2014/main" val="2493511695"/>
                    </a:ext>
                  </a:extLst>
                </a:gridCol>
                <a:gridCol w="3468143">
                  <a:extLst>
                    <a:ext uri="{9D8B030D-6E8A-4147-A177-3AD203B41FA5}">
                      <a16:colId xmlns:a16="http://schemas.microsoft.com/office/drawing/2014/main" val="2191129009"/>
                    </a:ext>
                  </a:extLst>
                </a:gridCol>
                <a:gridCol w="1383451">
                  <a:extLst>
                    <a:ext uri="{9D8B030D-6E8A-4147-A177-3AD203B41FA5}">
                      <a16:colId xmlns:a16="http://schemas.microsoft.com/office/drawing/2014/main" val="1362331636"/>
                    </a:ext>
                  </a:extLst>
                </a:gridCol>
                <a:gridCol w="5934269">
                  <a:extLst>
                    <a:ext uri="{9D8B030D-6E8A-4147-A177-3AD203B41FA5}">
                      <a16:colId xmlns:a16="http://schemas.microsoft.com/office/drawing/2014/main" val="758538742"/>
                    </a:ext>
                  </a:extLst>
                </a:gridCol>
              </a:tblGrid>
              <a:tr h="58572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40" dirty="0">
                          <a:solidFill>
                            <a:srgbClr val="FFFF00"/>
                          </a:solidFill>
                          <a:effectLst/>
                        </a:rPr>
                        <a:t>PSA aspect</a:t>
                      </a:r>
                      <a:endParaRPr lang="en-US" sz="140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40" dirty="0">
                          <a:solidFill>
                            <a:srgbClr val="FFFF00"/>
                          </a:solidFill>
                          <a:effectLst/>
                        </a:rPr>
                        <a:t>Applicability of PSA methods to NLW-SMRs</a:t>
                      </a:r>
                      <a:endParaRPr lang="en-US" sz="140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40" dirty="0">
                          <a:solidFill>
                            <a:srgbClr val="FFFF00"/>
                          </a:solidFill>
                          <a:effectLst/>
                        </a:rPr>
                        <a:t>Potential Gaps</a:t>
                      </a:r>
                      <a:endParaRPr lang="en-US" sz="1400" b="1" spc="4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009522"/>
                  </a:ext>
                </a:extLst>
              </a:tr>
              <a:tr h="21058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1- IE identification and quantification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High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Combined hazards, LPSD IEs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3612"/>
                  </a:ext>
                </a:extLst>
              </a:tr>
              <a:tr h="395218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2 - Reliability data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High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Defining HW/SW interfaces and component boundaries for digital components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633893"/>
                  </a:ext>
                </a:extLst>
              </a:tr>
              <a:tr h="395218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3 - Human reliability analysis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Medium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Additional failure modes or failure mechanisms; additional recovery; LPSD modes of operation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48759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4 - Success criteria analysis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High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Definition of “success”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300081"/>
                  </a:ext>
                </a:extLst>
              </a:tr>
              <a:tr h="395218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5 - Source term calculation, off-site radiological consequences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High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Lack of efficiently running realistic source term codes. (MELCOR and other codes are evolving to include new models)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459144"/>
                  </a:ext>
                </a:extLst>
              </a:tr>
              <a:tr h="790436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6 –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b="1" spc="50" dirty="0">
                          <a:solidFill>
                            <a:srgbClr val="FFFF00"/>
                          </a:solidFill>
                          <a:effectLst/>
                        </a:rPr>
                        <a:t>Fire IE frequencies and PSA modeling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b="1" spc="5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400" b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Medium</a:t>
                      </a:r>
                      <a:endParaRPr lang="en-US" sz="1400" spc="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Fire IE frequencies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Fire modeling (e.g., Digital systems (such as fiber optic cable))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Scenarios involving sodium or other reactive coolants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LPSD Fire PSA modeling guidance</a:t>
                      </a:r>
                      <a:endParaRPr lang="en-US" sz="1400" spc="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914952"/>
                  </a:ext>
                </a:extLst>
              </a:tr>
              <a:tr h="395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b="1" spc="50" dirty="0">
                          <a:solidFill>
                            <a:srgbClr val="FFFF00"/>
                          </a:solidFill>
                          <a:effectLst/>
                        </a:rPr>
                        <a:t>Seismic IE frequencies and fragility analyses</a:t>
                      </a:r>
                      <a:endParaRPr lang="en-US" sz="1400" b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High</a:t>
                      </a:r>
                      <a:endParaRPr lang="en-US" sz="1400" spc="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 </a:t>
                      </a:r>
                      <a:endParaRPr lang="en-US" sz="1400" spc="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818072"/>
                  </a:ext>
                </a:extLst>
              </a:tr>
              <a:tr h="197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b="1" spc="50" dirty="0">
                          <a:solidFill>
                            <a:srgbClr val="FFFF00"/>
                          </a:solidFill>
                          <a:effectLst/>
                        </a:rPr>
                        <a:t>Screening of hazards</a:t>
                      </a:r>
                      <a:endParaRPr lang="en-US" sz="1400" b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High</a:t>
                      </a:r>
                      <a:endParaRPr lang="en-US" sz="1400" spc="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Industrial applications</a:t>
                      </a:r>
                      <a:endParaRPr lang="en-US" sz="1400" spc="5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40329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7 - Safety goals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Low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Risk metrics and end states for NLW-SMR designs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444131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solidFill>
                            <a:srgbClr val="FFFF00"/>
                          </a:solidFill>
                          <a:effectLst/>
                        </a:rPr>
                        <a:t>CAC 8 - Evaluation of plant operational states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Medium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spc="50" dirty="0">
                          <a:effectLst/>
                        </a:rPr>
                        <a:t>Online refueling, different operating ,lack of OPEX.</a:t>
                      </a:r>
                      <a:endParaRPr lang="en-US" sz="1400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152605"/>
                  </a:ext>
                </a:extLst>
              </a:tr>
              <a:tr h="19760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solidFill>
                            <a:srgbClr val="002060"/>
                          </a:solidFill>
                          <a:effectLst/>
                        </a:rPr>
                        <a:t>Specific Considerations/Sub-Considerations and Other Topics</a:t>
                      </a:r>
                      <a:endParaRPr lang="en-US" sz="1400" i="1" spc="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400" i="1" spc="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64833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Reliability of passive systems</a:t>
                      </a:r>
                      <a:endParaRPr lang="en-US" sz="1400" i="1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spc="50" dirty="0">
                          <a:effectLst/>
                        </a:rPr>
                        <a:t>Medium</a:t>
                      </a:r>
                      <a:endParaRPr lang="en-US" sz="1400" i="1" dirty="0"/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effectLst/>
                        </a:rPr>
                        <a:t>Use of advanced/inherent passive features</a:t>
                      </a:r>
                      <a:endParaRPr lang="en-US" sz="1400" i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710395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Digital I&amp;C modeling</a:t>
                      </a:r>
                      <a:endParaRPr lang="en-US" sz="1400" i="1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spc="50" dirty="0">
                          <a:effectLst/>
                        </a:rPr>
                        <a:t>Medium</a:t>
                      </a:r>
                      <a:endParaRPr lang="en-US" sz="1400" i="1" dirty="0"/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effectLst/>
                        </a:rPr>
                        <a:t>Applicability of current HRA methods for DI&amp;C</a:t>
                      </a:r>
                      <a:endParaRPr lang="en-US" sz="1400" i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47931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Multi-unit PSA</a:t>
                      </a:r>
                      <a:endParaRPr lang="en-US" sz="1400" i="1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spc="50" dirty="0">
                          <a:effectLst/>
                        </a:rPr>
                        <a:t>Medium</a:t>
                      </a:r>
                      <a:endParaRPr lang="en-US" sz="1400" i="1" dirty="0"/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effectLst/>
                        </a:rPr>
                        <a:t>Applicability of current methods for multi-unit SMR plants</a:t>
                      </a:r>
                      <a:endParaRPr lang="en-US" sz="1400" i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50641"/>
                  </a:ext>
                </a:extLst>
              </a:tr>
              <a:tr h="39521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NEI 18-04</a:t>
                      </a:r>
                      <a:endParaRPr lang="en-US" sz="1400" i="1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spc="50" dirty="0">
                          <a:effectLst/>
                        </a:rPr>
                        <a:t>Medium</a:t>
                      </a:r>
                      <a:endParaRPr lang="en-US" sz="1400" i="1" dirty="0"/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effectLst/>
                        </a:rPr>
                        <a:t>No integrated quantification tool to propagate risk results and impacts of uncertainties</a:t>
                      </a:r>
                      <a:endParaRPr lang="en-US" sz="1400" i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987683"/>
                  </a:ext>
                </a:extLst>
              </a:tr>
              <a:tr h="1976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Automation Reliability</a:t>
                      </a:r>
                      <a:endParaRPr lang="en-US" sz="1400" i="1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spc="50" dirty="0">
                          <a:effectLst/>
                        </a:rPr>
                        <a:t>Medium</a:t>
                      </a:r>
                      <a:endParaRPr lang="en-US" sz="1400" i="1" dirty="0"/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i="1" spc="50" dirty="0">
                          <a:effectLst/>
                        </a:rPr>
                        <a:t>See CAC 3 – HRA</a:t>
                      </a:r>
                      <a:endParaRPr lang="en-US" sz="1400" i="1" spc="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4384" marR="2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26067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50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804F-53A8-AB43-4569-9176A0976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9CDC-7CE9-4102-1435-3EA08005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DCA7-04D9-A8CE-39EB-172EE39E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PSA methods as developed for several elements of LWR PSAs are generally applicable</a:t>
            </a:r>
          </a:p>
          <a:p>
            <a:r>
              <a:rPr lang="en-US" dirty="0"/>
              <a:t>However, gaps may exist (see previous table)</a:t>
            </a:r>
          </a:p>
          <a:p>
            <a:pPr lvl="1"/>
            <a:r>
              <a:rPr lang="en-US" dirty="0"/>
              <a:t>LPSD and other Plant Operating States</a:t>
            </a:r>
          </a:p>
          <a:p>
            <a:pPr lvl="1"/>
            <a:r>
              <a:rPr lang="en-US" dirty="0"/>
              <a:t>Fire PSA</a:t>
            </a:r>
          </a:p>
          <a:p>
            <a:pPr lvl="1"/>
            <a:r>
              <a:rPr lang="en-US" dirty="0"/>
              <a:t>Integrated risk quantification</a:t>
            </a:r>
          </a:p>
          <a:p>
            <a:pPr lvl="1"/>
            <a:r>
              <a:rPr lang="en-US" dirty="0"/>
              <a:t>Data collection and analysis</a:t>
            </a:r>
          </a:p>
          <a:p>
            <a:pPr lvl="1"/>
            <a:r>
              <a:rPr lang="en-US" dirty="0"/>
              <a:t>Source term modeling and quantification</a:t>
            </a:r>
          </a:p>
          <a:p>
            <a:pPr lvl="1"/>
            <a:r>
              <a:rPr lang="en-US" dirty="0"/>
              <a:t>Safety goal definition</a:t>
            </a:r>
          </a:p>
          <a:p>
            <a:endParaRPr lang="en-US" dirty="0"/>
          </a:p>
          <a:p>
            <a:pPr marL="63182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7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BAEBE-5175-67B4-CE88-1C57FA23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AC6-4E64-DAE2-492C-B753AC4D06F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Opportunities for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224572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8F4B6-47F2-1CCF-9857-F26A962E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0D35-E690-04C7-A4D3-1CAD2EE8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717E-AD13-0EDB-D331-4D3C31844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studies – </a:t>
            </a:r>
          </a:p>
          <a:p>
            <a:pPr lvl="1"/>
            <a:r>
              <a:rPr lang="en-US" dirty="0"/>
              <a:t>E.g., hypothetical/prototype HTGR or MSR design </a:t>
            </a:r>
          </a:p>
          <a:p>
            <a:pPr lvl="2"/>
            <a:r>
              <a:rPr lang="en-US" dirty="0"/>
              <a:t>defining risk metrics, identifying source terms and release categories, establishing initiating events appropriate for the design, etc.</a:t>
            </a:r>
          </a:p>
          <a:p>
            <a:pPr lvl="1"/>
            <a:r>
              <a:rPr lang="en-US" dirty="0"/>
              <a:t>LPSD Fire PSAs</a:t>
            </a:r>
          </a:p>
          <a:p>
            <a:r>
              <a:rPr lang="en-US" dirty="0"/>
              <a:t>Integrated risk quantification</a:t>
            </a:r>
          </a:p>
          <a:p>
            <a:pPr lvl="1"/>
            <a:r>
              <a:rPr lang="en-US" dirty="0"/>
              <a:t>Produce frequency/consequence results of NEI 18-04 approach</a:t>
            </a:r>
          </a:p>
          <a:p>
            <a:pPr lvl="2"/>
            <a:r>
              <a:rPr lang="en-US" dirty="0"/>
              <a:t>A mechanism to automate quantification that allows the user to define acceptance criteria and to “flag” (highlight) sequences</a:t>
            </a:r>
          </a:p>
          <a:p>
            <a:pPr lvl="2"/>
            <a:r>
              <a:rPr lang="en-US" dirty="0"/>
              <a:t>A technique to easily group families of sequences and link those groupings to an uncertainty code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63182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9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6824-41D0-6FCA-4554-2ADD42B1D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F777-17E3-DB3C-3B99-A9EA14A4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Candidates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9DB5-65C2-A474-FF26-4E4F3DF5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Formalized expert judgement process</a:t>
            </a:r>
          </a:p>
          <a:p>
            <a:pPr lvl="1"/>
            <a:r>
              <a:rPr lang="en-US" dirty="0"/>
              <a:t>When and how to develop and qualify expert judgement</a:t>
            </a:r>
          </a:p>
          <a:p>
            <a:r>
              <a:rPr lang="en-US" dirty="0"/>
              <a:t>Safety goals</a:t>
            </a:r>
          </a:p>
          <a:p>
            <a:pPr lvl="1"/>
            <a:r>
              <a:rPr lang="en-US" dirty="0"/>
              <a:t>More general and applicable PSA end states and risk metrics should be considered and developed for HTGR and MSR NPPs</a:t>
            </a:r>
          </a:p>
          <a:p>
            <a:endParaRPr lang="en-US" dirty="0"/>
          </a:p>
          <a:p>
            <a:pPr marL="63182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7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E337-6224-6084-A9D9-20ABA398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05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A276-C953-42D4-2E91-EC3B8E4E34C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Overview of EPRI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12928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5BEC-ACA7-B6E9-F060-F224956F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Overview of EPRI Research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F7B4-DEB6-74BC-E12F-EE223DE7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5" y="1006475"/>
            <a:ext cx="9406948" cy="5394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Overview of project</a:t>
            </a:r>
          </a:p>
          <a:p>
            <a:pPr lvl="1"/>
            <a:r>
              <a:rPr lang="en-US" dirty="0"/>
              <a:t>Task 1: Evaluation of applicability of current generation PSA Methods to non-Light Water (NLW) – Small Modular Reactor (SMR) Designs – </a:t>
            </a:r>
            <a:r>
              <a:rPr lang="en-US" b="1" dirty="0">
                <a:solidFill>
                  <a:srgbClr val="00B050"/>
                </a:solidFill>
              </a:rPr>
              <a:t>THIS PRESENTATION</a:t>
            </a:r>
          </a:p>
          <a:p>
            <a:pPr lvl="3"/>
            <a:r>
              <a:rPr lang="en-US" dirty="0"/>
              <a:t>For issues similar to those for existing plant designs</a:t>
            </a:r>
            <a:endParaRPr lang="en-US" b="1" dirty="0">
              <a:solidFill>
                <a:srgbClr val="00B050"/>
              </a:solidFill>
            </a:endParaRPr>
          </a:p>
          <a:p>
            <a:pPr lvl="3"/>
            <a:r>
              <a:rPr lang="en-US" dirty="0"/>
              <a:t>For issues unique for NLW-SMR designs</a:t>
            </a:r>
          </a:p>
          <a:p>
            <a:pPr lvl="3"/>
            <a:r>
              <a:rPr lang="en-US" dirty="0"/>
              <a:t>Focus on high temperature gas reactor (HTGR) and molten salt reactor (MSR) but not limited to these designs</a:t>
            </a:r>
          </a:p>
          <a:p>
            <a:pPr lvl="1"/>
            <a:r>
              <a:rPr lang="en-US" dirty="0"/>
              <a:t>Task 2: PSA Methodology for Flexible Operation of the NLW-SMR</a:t>
            </a:r>
          </a:p>
          <a:p>
            <a:pPr lvl="2"/>
            <a:r>
              <a:rPr lang="en-US" dirty="0"/>
              <a:t>Evaluate impact on PSA for designs with the capability to perform flexible operations (i.e., beyond baseload) </a:t>
            </a:r>
          </a:p>
          <a:p>
            <a:pPr marL="1038225" lvl="3" indent="0">
              <a:buNone/>
            </a:pPr>
            <a:r>
              <a:rPr lang="en-US" dirty="0">
                <a:solidFill>
                  <a:srgbClr val="FFFF00"/>
                </a:solidFill>
              </a:rPr>
              <a:t>Companion report in draft now (expected publication late 2026)</a:t>
            </a:r>
            <a:endParaRPr lang="en-US" b="1" dirty="0">
              <a:solidFill>
                <a:srgbClr val="FFFF00"/>
              </a:solidFill>
            </a:endParaRPr>
          </a:p>
          <a:p>
            <a:pPr lvl="2"/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F61D8-FD81-68A2-C8B6-DD01B018C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427" y="2999874"/>
            <a:ext cx="3579984" cy="36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0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5BEC-ACA7-B6E9-F060-F224956F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Reports,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F7B4-DEB6-74BC-E12F-EE223DE7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06475"/>
            <a:ext cx="9637857" cy="5394325"/>
          </a:xfrm>
        </p:spPr>
        <p:txBody>
          <a:bodyPr>
            <a:normAutofit/>
          </a:bodyPr>
          <a:lstStyle/>
          <a:p>
            <a:r>
              <a:rPr lang="en-US" i="1" dirty="0"/>
              <a:t>Evaluation of Probabilistic Safety Assessment Methods for Non-Light Water Small Modular Reactors (HTGR and MSR)</a:t>
            </a:r>
            <a:r>
              <a:rPr lang="en-US" dirty="0"/>
              <a:t>, EPRI, Palo Alto, CA: 2026. 3002034425. KAERI/RR-5394/2025.</a:t>
            </a:r>
          </a:p>
          <a:p>
            <a:pPr marL="287338" lvl="1" indent="0">
              <a:buNone/>
            </a:pPr>
            <a:r>
              <a:rPr lang="en-US" b="1" i="1" u="sng" dirty="0">
                <a:solidFill>
                  <a:srgbClr val="00B050"/>
                </a:solidFill>
              </a:rPr>
              <a:t>PUBLICLY AVAILABLE – FREE DOWNLOAD FROM EPRI.COM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F61D8-FD81-68A2-C8B6-DD01B018C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427" y="2999874"/>
            <a:ext cx="3579984" cy="366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40381-81A4-0CD8-CCE0-5D3C317F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3733799"/>
            <a:ext cx="2339234" cy="23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A276-C953-42D4-2E91-EC3B8E4E34C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Overview of Task 1 Approach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1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31A2-B432-6A18-D87D-EF831019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DEC5-6091-BDB7-289D-08618144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Task 1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93A6-6A6C-5257-610B-E104892D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Scope:</a:t>
            </a:r>
          </a:p>
          <a:p>
            <a:pPr lvl="1"/>
            <a:r>
              <a:rPr lang="en-US" i="1" dirty="0"/>
              <a:t>“Fueled operation” - </a:t>
            </a:r>
            <a:r>
              <a:rPr lang="en-US" dirty="0"/>
              <a:t>risk of radionuclide release after initial fuel load, through plant operations until such time that the reactor is permanently shut down for decommissioning</a:t>
            </a:r>
          </a:p>
          <a:p>
            <a:pPr lvl="1"/>
            <a:r>
              <a:rPr lang="en-US" dirty="0"/>
              <a:t>Does not include the use of nuclear power for propulsion and remote power applications (maritime (ships), aviation (airplanes), spacecraft (satellites, rockets)</a:t>
            </a:r>
          </a:p>
          <a:p>
            <a:r>
              <a:rPr lang="en-US" dirty="0"/>
              <a:t>Completeness (PSA considerations) based on:</a:t>
            </a:r>
          </a:p>
          <a:p>
            <a:pPr lvl="1"/>
            <a:r>
              <a:rPr lang="en-US" dirty="0"/>
              <a:t>ASME/ANS RA-S-1.1–2022, PRA Standard, 2022  </a:t>
            </a:r>
          </a:p>
          <a:p>
            <a:pPr lvl="1"/>
            <a:r>
              <a:rPr lang="en-US" dirty="0"/>
              <a:t>ANS/ASME-58.22-2014, Low Power and Shutdown PRA [Standard for Trial Use], 2017  </a:t>
            </a:r>
          </a:p>
          <a:p>
            <a:pPr lvl="1"/>
            <a:r>
              <a:rPr lang="en-US" dirty="0"/>
              <a:t>ASME/ANS RA-S-1.4-2021, PRA Standard, Advanced NLW Nuclear Power Plants (NPPs), 2021 </a:t>
            </a:r>
          </a:p>
          <a:p>
            <a:pPr lvl="1"/>
            <a:r>
              <a:rPr lang="en-US" dirty="0"/>
              <a:t>IAEA SSG-3 (Rev-1), Level 1 PSA for NPPs, 2024 </a:t>
            </a:r>
          </a:p>
          <a:p>
            <a:pPr lvl="1"/>
            <a:r>
              <a:rPr lang="en-US" dirty="0"/>
              <a:t>IAEA-TECDOC-2003, Lessons Learned in Regulating SMRs, 2022 </a:t>
            </a:r>
          </a:p>
          <a:p>
            <a:pPr lvl="1"/>
            <a:r>
              <a:rPr lang="en-US" dirty="0"/>
              <a:t>OECD/NEA, CSNI Technical Opinion Paper No. 21: Research Recommendations to Support the Safe Deployment of SMRs, 2023 </a:t>
            </a:r>
          </a:p>
        </p:txBody>
      </p:sp>
    </p:spTree>
    <p:extLst>
      <p:ext uri="{BB962C8B-B14F-4D97-AF65-F5344CB8AC3E}">
        <p14:creationId xmlns:p14="http://schemas.microsoft.com/office/powerpoint/2010/main" val="374201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3A51-2E8F-E51A-F629-E2ADB540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223C-D23E-C396-EEC8-D3C543AE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Task 1 Approach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AEA1-A01D-2838-C050-BAA73499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1 topic areas for assessment (these are known as “Current Assessment Concentrates” (CACs)):</a:t>
            </a:r>
          </a:p>
          <a:p>
            <a:pPr marL="631825" lvl="2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85B26D-AF5E-D930-2C4F-FD1F10714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94875"/>
              </p:ext>
            </p:extLst>
          </p:nvPr>
        </p:nvGraphicFramePr>
        <p:xfrm>
          <a:off x="906745" y="2194109"/>
          <a:ext cx="1055194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417">
                  <a:extLst>
                    <a:ext uri="{9D8B030D-6E8A-4147-A177-3AD203B41FA5}">
                      <a16:colId xmlns:a16="http://schemas.microsoft.com/office/drawing/2014/main" val="1938094164"/>
                    </a:ext>
                  </a:extLst>
                </a:gridCol>
                <a:gridCol w="8218525">
                  <a:extLst>
                    <a:ext uri="{9D8B030D-6E8A-4147-A177-3AD203B41FA5}">
                      <a16:colId xmlns:a16="http://schemas.microsoft.com/office/drawing/2014/main" val="4145521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CAC Number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75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Initiating event (IE) identification and quantification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8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2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Human reliability analysis (HRA)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56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Success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3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Source term and radiological consequences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40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Internal fire, seismic, and additional external hazards (natural and related to human activities (e.g., nearby industrial facility))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57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Safety 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99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Plant operating state (POS)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4762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01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59ADC-9129-391B-B6FD-9CC9629A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D51C-ED96-B1E8-D2A4-6AC4CB58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Task 1 Approach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08BB2-DF09-29B3-BBEA-89BA9976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CAC assessed against a set of Considerations and Sub-considerations with the objective to determine if existing PSA methods could be used to address the CAC within the context of those considerations and sub-considerations</a:t>
            </a:r>
          </a:p>
          <a:p>
            <a:pPr lvl="1"/>
            <a:r>
              <a:rPr lang="en-US" dirty="0"/>
              <a:t>Identify gaps in methodology</a:t>
            </a:r>
          </a:p>
          <a:p>
            <a:pPr lvl="1"/>
            <a:r>
              <a:rPr lang="en-US" dirty="0"/>
              <a:t>Recommend actions to close/eliminate the gaps</a:t>
            </a:r>
          </a:p>
          <a:p>
            <a:endParaRPr lang="en-US" dirty="0"/>
          </a:p>
          <a:p>
            <a:pPr marL="63182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A01D2-E350-AD00-B686-4767E9CE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DA1F-DA25-F7BA-0BC5-3DFB64C2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Task 1 Approach (continued)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30D2D3-36BB-2EC5-9370-C1A557957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22513"/>
              </p:ext>
            </p:extLst>
          </p:nvPr>
        </p:nvGraphicFramePr>
        <p:xfrm>
          <a:off x="1268964" y="740012"/>
          <a:ext cx="9750493" cy="6098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954">
                  <a:extLst>
                    <a:ext uri="{9D8B030D-6E8A-4147-A177-3AD203B41FA5}">
                      <a16:colId xmlns:a16="http://schemas.microsoft.com/office/drawing/2014/main" val="3795256523"/>
                    </a:ext>
                  </a:extLst>
                </a:gridCol>
                <a:gridCol w="3031070">
                  <a:extLst>
                    <a:ext uri="{9D8B030D-6E8A-4147-A177-3AD203B41FA5}">
                      <a16:colId xmlns:a16="http://schemas.microsoft.com/office/drawing/2014/main" val="3193062021"/>
                    </a:ext>
                  </a:extLst>
                </a:gridCol>
                <a:gridCol w="5422469">
                  <a:extLst>
                    <a:ext uri="{9D8B030D-6E8A-4147-A177-3AD203B41FA5}">
                      <a16:colId xmlns:a16="http://schemas.microsoft.com/office/drawing/2014/main" val="3920408844"/>
                    </a:ext>
                  </a:extLst>
                </a:gridCol>
              </a:tblGrid>
              <a:tr h="202736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Consideration Number</a:t>
                      </a:r>
                      <a:endParaRPr lang="en-US" sz="1200" b="1" spc="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Consideration for NLW-SMRs</a:t>
                      </a:r>
                      <a:endParaRPr lang="en-US" sz="1200" b="1" spc="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Sub-Considerations</a:t>
                      </a:r>
                      <a:endParaRPr lang="en-US" sz="1200" b="1" spc="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55018"/>
                  </a:ext>
                </a:extLst>
              </a:tr>
              <a:tr h="361587">
                <a:tc>
                  <a:txBody>
                    <a:bodyPr/>
                    <a:lstStyle/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buNone/>
                      </a:pPr>
                      <a:r>
                        <a:rPr lang="en-US" sz="1200" dirty="0">
                          <a:effectLst/>
                        </a:rPr>
                        <a:t>Risk metrics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General risk definition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Fuel safety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873879"/>
                  </a:ext>
                </a:extLst>
              </a:tr>
              <a:tr h="1084762">
                <a:tc>
                  <a:txBody>
                    <a:bodyPr/>
                    <a:lstStyle/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buNone/>
                      </a:pPr>
                      <a:r>
                        <a:rPr lang="en-US" sz="1200" dirty="0">
                          <a:effectLst/>
                        </a:rPr>
                        <a:t>Novel Features of NLW-SMRs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lphaLcParenBoth"/>
                      </a:pPr>
                      <a:r>
                        <a:rPr lang="en-GB" sz="1200" kern="100" dirty="0">
                          <a:effectLst/>
                        </a:rPr>
                        <a:t>Unique design features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lphaLcParenBoth"/>
                      </a:pPr>
                      <a:r>
                        <a:rPr lang="en-GB" sz="1200" kern="100" dirty="0">
                          <a:effectLst/>
                        </a:rPr>
                        <a:t>Multiple units with potential dependencies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lphaLcParenBoth"/>
                      </a:pPr>
                      <a:r>
                        <a:rPr lang="en-GB" sz="1200" kern="100" dirty="0">
                          <a:effectLst/>
                        </a:rPr>
                        <a:t>Operating temperature and pressure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6075" marR="0" lvl="1" indent="-3460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Passive systems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6075" marR="0" lvl="1" indent="-3460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Operating Temperature and Pressure (T and P)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6075" marR="0" lvl="1" indent="-3460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Multiple modules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6075" marR="0" lvl="1" indent="-3460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Shared systems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6075" marR="0" lvl="1" indent="-3460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Shared/reduced (human) resources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6075" marR="0" lvl="1" indent="-3460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Operation support systems with high level of automation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63089"/>
                  </a:ext>
                </a:extLst>
              </a:tr>
              <a:tr h="1345490">
                <a:tc>
                  <a:txBody>
                    <a:bodyPr/>
                    <a:lstStyle/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buNone/>
                      </a:pPr>
                      <a:r>
                        <a:rPr lang="en-US" sz="1200" dirty="0">
                          <a:effectLst/>
                        </a:rPr>
                        <a:t>Mode of operation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Power operation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Low power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Hot standby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Hot shutdown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Cold shutdown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Refuelling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Off-normal operation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25105"/>
                  </a:ext>
                </a:extLst>
              </a:tr>
              <a:tr h="1152057">
                <a:tc>
                  <a:txBody>
                    <a:bodyPr/>
                    <a:lstStyle/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buNone/>
                      </a:pPr>
                      <a:r>
                        <a:rPr lang="en-US" sz="1200" dirty="0">
                          <a:effectLst/>
                        </a:rPr>
                        <a:t>Industrial applications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Electricity generation (load following)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Electricity generation (base load)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Hydrogen generation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Heat generation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Desalinization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Others (if necessary) 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700698"/>
                  </a:ext>
                </a:extLst>
              </a:tr>
              <a:tr h="1237263">
                <a:tc>
                  <a:txBody>
                    <a:bodyPr/>
                    <a:lstStyle/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buNone/>
                      </a:pPr>
                      <a:r>
                        <a:rPr lang="en-US" sz="1200" dirty="0">
                          <a:effectLst/>
                        </a:rPr>
                        <a:t>Flexible siting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On ground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Underground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Floating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Underwater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Movable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 In regions lacking essential infrastructure (e.g. electrical grid, cooling water)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Module transportation during operation of other modules 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kern="100" dirty="0">
                          <a:effectLst/>
                        </a:rPr>
                        <a:t>Module transportation for refuelling purposes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929689"/>
                  </a:ext>
                </a:extLst>
              </a:tr>
              <a:tr h="279690">
                <a:tc>
                  <a:txBody>
                    <a:bodyPr/>
                    <a:lstStyle/>
                    <a:p>
                      <a:pPr marL="0" marR="0" lvl="0" algn="ctr">
                        <a:buNone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buNone/>
                      </a:pPr>
                      <a:r>
                        <a:rPr lang="en-US" sz="1200" dirty="0">
                          <a:effectLst/>
                        </a:rPr>
                        <a:t>Regulatory considerations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26" marR="19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617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982091"/>
      </p:ext>
    </p:extLst>
  </p:cSld>
  <p:clrMapOvr>
    <a:masterClrMapping/>
  </p:clrMapOvr>
</p:sld>
</file>

<file path=ppt/theme/theme1.xml><?xml version="1.0" encoding="utf-8"?>
<a:theme xmlns:a="http://schemas.openxmlformats.org/drawingml/2006/main" name="EPRI 2023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 PowerPoint Template" id="{BAD0C39C-88D1-E545-B98C-9361D1DE0E19}" vid="{B05EE2FC-3A29-4B40-8905-505DF6E83E62}"/>
    </a:ext>
  </a:extLst>
</a:theme>
</file>

<file path=ppt/theme/theme2.xml><?xml version="1.0" encoding="utf-8"?>
<a:theme xmlns:a="http://schemas.openxmlformats.org/drawingml/2006/main" name="EPRI 2023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 PowerPoint Template" id="{BAD0C39C-88D1-E545-B98C-9361D1DE0E19}" vid="{587BA4E2-FF0B-9944-88D7-42D9278948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PowerPoint Template</Template>
  <TotalTime>7241</TotalTime>
  <Words>1558</Words>
  <Application>Microsoft Office PowerPoint</Application>
  <PresentationFormat>Widescreen</PresentationFormat>
  <Paragraphs>232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Symbol</vt:lpstr>
      <vt:lpstr>Wingdings</vt:lpstr>
      <vt:lpstr>EPRI 2023 Standard Template - LIGHT</vt:lpstr>
      <vt:lpstr>EPRI 2023 Standard Template - DARK</vt:lpstr>
      <vt:lpstr>Evaluation of PSA Methods for Non-Light Water SMRs</vt:lpstr>
      <vt:lpstr>Overview of EPRI Research Project</vt:lpstr>
      <vt:lpstr>Overview of EPRI Research Project</vt:lpstr>
      <vt:lpstr>Reports, Task 1</vt:lpstr>
      <vt:lpstr>Overview of Task 1 Approach </vt:lpstr>
      <vt:lpstr>Overview of Task 1 Approach</vt:lpstr>
      <vt:lpstr>Overview of Task 1 Approach (continued)</vt:lpstr>
      <vt:lpstr>Overview of Task 1 Approach (continued)</vt:lpstr>
      <vt:lpstr>Overview of Task 1 Approach (continued)</vt:lpstr>
      <vt:lpstr>Example Of CAC Assessment</vt:lpstr>
      <vt:lpstr>Example of CAC Assessment</vt:lpstr>
      <vt:lpstr>Results: Applicability of PSA Methods</vt:lpstr>
      <vt:lpstr>Applicability of PSA Methods for NLW-SMR Designs</vt:lpstr>
      <vt:lpstr>High Level Conclusions</vt:lpstr>
      <vt:lpstr>Opportunities for Future Research</vt:lpstr>
      <vt:lpstr>Future Research Candidates</vt:lpstr>
      <vt:lpstr>Future Research Candidates (continued)</vt:lpstr>
      <vt:lpstr>PowerPoint Presentation</vt:lpstr>
    </vt:vector>
  </TitlesOfParts>
  <Manager/>
  <Company>Electric Power Research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KAERI-EPRI Research on Evaluation of Risk Analysis Methods &amp; Tools for Advanced Reactors</dc:title>
  <dc:subject>Version 1.0</dc:subject>
  <dc:creator>Thornsbury, Eric</dc:creator>
  <cp:keywords/>
  <dc:description>© 2023 Electric Power Research Institute, Inc. All rights reserved.</dc:description>
  <cp:lastModifiedBy>Brinsfield, Wes</cp:lastModifiedBy>
  <cp:revision>127</cp:revision>
  <dcterms:created xsi:type="dcterms:W3CDTF">2024-03-18T13:41:52Z</dcterms:created>
  <dcterms:modified xsi:type="dcterms:W3CDTF">2026-07-07T14:56:17Z</dcterms:modified>
  <cp:category/>
</cp:coreProperties>
</file>