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19"/>
  </p:notesMasterIdLst>
  <p:handoutMasterIdLst>
    <p:handoutMasterId r:id="rId20"/>
  </p:handoutMasterIdLst>
  <p:sldIdLst>
    <p:sldId id="2147481355" r:id="rId2"/>
    <p:sldId id="2147481349" r:id="rId3"/>
    <p:sldId id="2147481343" r:id="rId4"/>
    <p:sldId id="2147481354" r:id="rId5"/>
    <p:sldId id="2147481350" r:id="rId6"/>
    <p:sldId id="2147481356" r:id="rId7"/>
    <p:sldId id="2147481357" r:id="rId8"/>
    <p:sldId id="2147481358" r:id="rId9"/>
    <p:sldId id="2147481359" r:id="rId10"/>
    <p:sldId id="2147481360" r:id="rId11"/>
    <p:sldId id="2147481361" r:id="rId12"/>
    <p:sldId id="2147481362" r:id="rId13"/>
    <p:sldId id="2147481363" r:id="rId14"/>
    <p:sldId id="2147481364" r:id="rId15"/>
    <p:sldId id="2147481365" r:id="rId16"/>
    <p:sldId id="2147481346" r:id="rId17"/>
    <p:sldId id="21474813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476F3E-2B2C-D02E-A927-755D46376812}" name="Elicia Ferrer" initials="EF" userId="ac7d01b8666ae590" providerId="Windows Live"/>
  <p188:author id="{BEF8CA72-6AE8-8AD8-5B9A-8F576BAC3FD5}" name="Janiga, Jaimee" initials="JJ" userId="S::7nj@ornl.gov::c06abe94-9752-4f8c-96a2-49efdf1f63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BA00"/>
    <a:srgbClr val="FF9E1B"/>
    <a:srgbClr val="7DC397"/>
    <a:srgbClr val="ECECEC"/>
    <a:srgbClr val="4E008E"/>
    <a:srgbClr val="B50094"/>
    <a:srgbClr val="FE5000"/>
    <a:srgbClr val="ED9634"/>
    <a:srgbClr val="005776"/>
    <a:srgbClr val="006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F8A381-86F0-4E44-8F0D-A6D2D4F460C2}" v="6" dt="2026-07-15T16:12:24.421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0884"/>
  </p:normalViewPr>
  <p:slideViewPr>
    <p:cSldViewPr snapToGrid="0">
      <p:cViewPr varScale="1">
        <p:scale>
          <a:sx n="120" d="100"/>
          <a:sy n="120" d="100"/>
        </p:scale>
        <p:origin x="411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05" d="100"/>
          <a:sy n="105" d="100"/>
        </p:scale>
        <p:origin x="4152" y="-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ddi, Pavan Kumar" userId="c8972afe-9309-45a3-82d1-6ec2a3b4e3c0" providerId="ADAL" clId="{4CA9F0B2-00DA-40B8-B9D4-9BC84EFD6101}"/>
    <pc:docChg chg="undo custSel addSld delSld modSld">
      <pc:chgData name="Vaddi, Pavan Kumar" userId="c8972afe-9309-45a3-82d1-6ec2a3b4e3c0" providerId="ADAL" clId="{4CA9F0B2-00DA-40B8-B9D4-9BC84EFD6101}" dt="2026-07-15T16:14:36.974" v="174" actId="20577"/>
      <pc:docMkLst>
        <pc:docMk/>
      </pc:docMkLst>
      <pc:sldChg chg="modSp mod">
        <pc:chgData name="Vaddi, Pavan Kumar" userId="c8972afe-9309-45a3-82d1-6ec2a3b4e3c0" providerId="ADAL" clId="{4CA9F0B2-00DA-40B8-B9D4-9BC84EFD6101}" dt="2026-07-15T16:08:33.497" v="42" actId="20577"/>
        <pc:sldMkLst>
          <pc:docMk/>
          <pc:sldMk cId="2095518912" sldId="2147481349"/>
        </pc:sldMkLst>
        <pc:spChg chg="mod">
          <ac:chgData name="Vaddi, Pavan Kumar" userId="c8972afe-9309-45a3-82d1-6ec2a3b4e3c0" providerId="ADAL" clId="{4CA9F0B2-00DA-40B8-B9D4-9BC84EFD6101}" dt="2026-07-15T16:08:25.672" v="36" actId="20577"/>
          <ac:spMkLst>
            <pc:docMk/>
            <pc:sldMk cId="2095518912" sldId="2147481349"/>
            <ac:spMk id="13" creationId="{04EA8749-DDF6-E6C7-9773-F762B39C211C}"/>
          </ac:spMkLst>
        </pc:spChg>
        <pc:spChg chg="mod">
          <ac:chgData name="Vaddi, Pavan Kumar" userId="c8972afe-9309-45a3-82d1-6ec2a3b4e3c0" providerId="ADAL" clId="{4CA9F0B2-00DA-40B8-B9D4-9BC84EFD6101}" dt="2026-07-15T16:08:33.497" v="42" actId="20577"/>
          <ac:spMkLst>
            <pc:docMk/>
            <pc:sldMk cId="2095518912" sldId="2147481349"/>
            <ac:spMk id="17" creationId="{7B4CBC64-5F90-B8FA-A05A-42C18B3B8FF4}"/>
          </ac:spMkLst>
        </pc:spChg>
      </pc:sldChg>
      <pc:sldChg chg="addSp modSp mod">
        <pc:chgData name="Vaddi, Pavan Kumar" userId="c8972afe-9309-45a3-82d1-6ec2a3b4e3c0" providerId="ADAL" clId="{4CA9F0B2-00DA-40B8-B9D4-9BC84EFD6101}" dt="2026-07-15T16:11:49.671" v="122" actId="1076"/>
        <pc:sldMkLst>
          <pc:docMk/>
          <pc:sldMk cId="1627966570" sldId="2147481356"/>
        </pc:sldMkLst>
        <pc:spChg chg="add mod">
          <ac:chgData name="Vaddi, Pavan Kumar" userId="c8972afe-9309-45a3-82d1-6ec2a3b4e3c0" providerId="ADAL" clId="{4CA9F0B2-00DA-40B8-B9D4-9BC84EFD6101}" dt="2026-07-15T16:10:39.579" v="102" actId="255"/>
          <ac:spMkLst>
            <pc:docMk/>
            <pc:sldMk cId="1627966570" sldId="2147481356"/>
            <ac:spMk id="2" creationId="{605F0879-891C-ACFC-055F-69BB6E9E7BFA}"/>
          </ac:spMkLst>
        </pc:spChg>
        <pc:spChg chg="add mod">
          <ac:chgData name="Vaddi, Pavan Kumar" userId="c8972afe-9309-45a3-82d1-6ec2a3b4e3c0" providerId="ADAL" clId="{4CA9F0B2-00DA-40B8-B9D4-9BC84EFD6101}" dt="2026-07-15T16:11:49.671" v="122" actId="1076"/>
          <ac:spMkLst>
            <pc:docMk/>
            <pc:sldMk cId="1627966570" sldId="2147481356"/>
            <ac:spMk id="3" creationId="{0D959C61-19FD-5E51-81E3-2E62AC03ADAA}"/>
          </ac:spMkLst>
        </pc:spChg>
        <pc:spChg chg="mod">
          <ac:chgData name="Vaddi, Pavan Kumar" userId="c8972afe-9309-45a3-82d1-6ec2a3b4e3c0" providerId="ADAL" clId="{4CA9F0B2-00DA-40B8-B9D4-9BC84EFD6101}" dt="2026-07-15T16:10:32.462" v="99" actId="1076"/>
          <ac:spMkLst>
            <pc:docMk/>
            <pc:sldMk cId="1627966570" sldId="2147481356"/>
            <ac:spMk id="7" creationId="{A38B5476-6376-696C-6FC8-53E5EC491673}"/>
          </ac:spMkLst>
        </pc:spChg>
        <pc:graphicFrameChg chg="mod modGraphic">
          <ac:chgData name="Vaddi, Pavan Kumar" userId="c8972afe-9309-45a3-82d1-6ec2a3b4e3c0" providerId="ADAL" clId="{4CA9F0B2-00DA-40B8-B9D4-9BC84EFD6101}" dt="2026-07-15T16:10:35.080" v="100" actId="1076"/>
          <ac:graphicFrameMkLst>
            <pc:docMk/>
            <pc:sldMk cId="1627966570" sldId="2147481356"/>
            <ac:graphicFrameMk id="8" creationId="{CE327C50-195E-267E-4F61-D20FAB6FFA01}"/>
          </ac:graphicFrameMkLst>
        </pc:graphicFrameChg>
      </pc:sldChg>
      <pc:sldChg chg="modSp mod">
        <pc:chgData name="Vaddi, Pavan Kumar" userId="c8972afe-9309-45a3-82d1-6ec2a3b4e3c0" providerId="ADAL" clId="{4CA9F0B2-00DA-40B8-B9D4-9BC84EFD6101}" dt="2026-07-13T15:26:03.447" v="20" actId="1076"/>
        <pc:sldMkLst>
          <pc:docMk/>
          <pc:sldMk cId="3289899094" sldId="2147481359"/>
        </pc:sldMkLst>
        <pc:spChg chg="mod">
          <ac:chgData name="Vaddi, Pavan Kumar" userId="c8972afe-9309-45a3-82d1-6ec2a3b4e3c0" providerId="ADAL" clId="{4CA9F0B2-00DA-40B8-B9D4-9BC84EFD6101}" dt="2026-07-13T15:26:03.447" v="20" actId="1076"/>
          <ac:spMkLst>
            <pc:docMk/>
            <pc:sldMk cId="3289899094" sldId="2147481359"/>
            <ac:spMk id="6" creationId="{49B2F413-D03D-2CC6-E8EE-2BFBEDAD2A99}"/>
          </ac:spMkLst>
        </pc:spChg>
      </pc:sldChg>
      <pc:sldChg chg="addSp delSp modSp mod">
        <pc:chgData name="Vaddi, Pavan Kumar" userId="c8972afe-9309-45a3-82d1-6ec2a3b4e3c0" providerId="ADAL" clId="{4CA9F0B2-00DA-40B8-B9D4-9BC84EFD6101}" dt="2026-07-15T16:14:36.974" v="174" actId="20577"/>
        <pc:sldMkLst>
          <pc:docMk/>
          <pc:sldMk cId="691518044" sldId="2147481360"/>
        </pc:sldMkLst>
        <pc:spChg chg="mod">
          <ac:chgData name="Vaddi, Pavan Kumar" userId="c8972afe-9309-45a3-82d1-6ec2a3b4e3c0" providerId="ADAL" clId="{4CA9F0B2-00DA-40B8-B9D4-9BC84EFD6101}" dt="2026-07-13T15:26:29.264" v="27" actId="1076"/>
          <ac:spMkLst>
            <pc:docMk/>
            <pc:sldMk cId="691518044" sldId="2147481360"/>
            <ac:spMk id="5" creationId="{2E5BDE87-E43D-13F8-F06D-06FAB2A7EAE6}"/>
          </ac:spMkLst>
        </pc:spChg>
        <pc:spChg chg="mod">
          <ac:chgData name="Vaddi, Pavan Kumar" userId="c8972afe-9309-45a3-82d1-6ec2a3b4e3c0" providerId="ADAL" clId="{4CA9F0B2-00DA-40B8-B9D4-9BC84EFD6101}" dt="2026-07-15T16:14:31.287" v="168" actId="20577"/>
          <ac:spMkLst>
            <pc:docMk/>
            <pc:sldMk cId="691518044" sldId="2147481360"/>
            <ac:spMk id="6" creationId="{9BF9C1EE-7A4D-39BD-530D-E3B03A91763A}"/>
          </ac:spMkLst>
        </pc:spChg>
        <pc:spChg chg="mod">
          <ac:chgData name="Vaddi, Pavan Kumar" userId="c8972afe-9309-45a3-82d1-6ec2a3b4e3c0" providerId="ADAL" clId="{4CA9F0B2-00DA-40B8-B9D4-9BC84EFD6101}" dt="2026-07-15T16:14:36.974" v="174" actId="20577"/>
          <ac:spMkLst>
            <pc:docMk/>
            <pc:sldMk cId="691518044" sldId="2147481360"/>
            <ac:spMk id="7" creationId="{8A61BEBD-33F6-4958-CF8E-6FEA7D67FE39}"/>
          </ac:spMkLst>
        </pc:spChg>
      </pc:sldChg>
      <pc:sldChg chg="addSp modSp mod">
        <pc:chgData name="Vaddi, Pavan Kumar" userId="c8972afe-9309-45a3-82d1-6ec2a3b4e3c0" providerId="ADAL" clId="{4CA9F0B2-00DA-40B8-B9D4-9BC84EFD6101}" dt="2026-07-15T16:12:38.640" v="164" actId="113"/>
        <pc:sldMkLst>
          <pc:docMk/>
          <pc:sldMk cId="4106628058" sldId="2147481362"/>
        </pc:sldMkLst>
        <pc:spChg chg="add mod">
          <ac:chgData name="Vaddi, Pavan Kumar" userId="c8972afe-9309-45a3-82d1-6ec2a3b4e3c0" providerId="ADAL" clId="{4CA9F0B2-00DA-40B8-B9D4-9BC84EFD6101}" dt="2026-07-15T16:12:38.640" v="164" actId="113"/>
          <ac:spMkLst>
            <pc:docMk/>
            <pc:sldMk cId="4106628058" sldId="2147481362"/>
            <ac:spMk id="2" creationId="{2BB3C14E-965D-E960-9F33-FFC65C0B1D8D}"/>
          </ac:spMkLst>
        </pc:spChg>
        <pc:graphicFrameChg chg="mod">
          <ac:chgData name="Vaddi, Pavan Kumar" userId="c8972afe-9309-45a3-82d1-6ec2a3b4e3c0" providerId="ADAL" clId="{4CA9F0B2-00DA-40B8-B9D4-9BC84EFD6101}" dt="2026-07-15T16:12:14.915" v="123" actId="1076"/>
          <ac:graphicFrameMkLst>
            <pc:docMk/>
            <pc:sldMk cId="4106628058" sldId="2147481362"/>
            <ac:graphicFrameMk id="4" creationId="{7E634E45-8C82-7F03-E896-D2D513E93FB4}"/>
          </ac:graphicFrameMkLst>
        </pc:graphicFrameChg>
      </pc:sldChg>
      <pc:sldChg chg="modSp mod">
        <pc:chgData name="Vaddi, Pavan Kumar" userId="c8972afe-9309-45a3-82d1-6ec2a3b4e3c0" providerId="ADAL" clId="{4CA9F0B2-00DA-40B8-B9D4-9BC84EFD6101}" dt="2026-07-10T22:49:13.391" v="2" actId="1076"/>
        <pc:sldMkLst>
          <pc:docMk/>
          <pc:sldMk cId="2730157599" sldId="2147481363"/>
        </pc:sldMkLst>
        <pc:graphicFrameChg chg="mod modGraphic">
          <ac:chgData name="Vaddi, Pavan Kumar" userId="c8972afe-9309-45a3-82d1-6ec2a3b4e3c0" providerId="ADAL" clId="{4CA9F0B2-00DA-40B8-B9D4-9BC84EFD6101}" dt="2026-07-10T22:49:13.391" v="2" actId="1076"/>
          <ac:graphicFrameMkLst>
            <pc:docMk/>
            <pc:sldMk cId="2730157599" sldId="2147481363"/>
            <ac:graphicFrameMk id="5" creationId="{95B4B414-37AE-FAF6-A2C1-AC94B202F8E2}"/>
          </ac:graphicFrameMkLst>
        </pc:graphicFrameChg>
      </pc:sldChg>
      <pc:sldChg chg="add mod modShow">
        <pc:chgData name="Vaddi, Pavan Kumar" userId="c8972afe-9309-45a3-82d1-6ec2a3b4e3c0" providerId="ADAL" clId="{4CA9F0B2-00DA-40B8-B9D4-9BC84EFD6101}" dt="2026-07-13T15:25:25.627" v="12" actId="729"/>
        <pc:sldMkLst>
          <pc:docMk/>
          <pc:sldMk cId="3171841792" sldId="214748136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>
                <a:latin typeface="Aptos" panose="020B0004020202020204" pitchFamily="34" charset="0"/>
              </a:rPr>
              <a:t>7/15/2026</a:t>
            </a:fld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>
                <a:latin typeface="Aptos" panose="020B0004020202020204" pitchFamily="34" charset="0"/>
              </a:rPr>
              <a:t>‹#›</a:t>
            </a:fld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9F2D4C33-E834-184F-A85B-4B1A7D742F82}" type="datetimeFigureOut">
              <a:rPr lang="en-US" smtClean="0"/>
              <a:pPr/>
              <a:t>7/15/2026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CEEA2CD3-FB95-D94F-9F04-F9F995EAB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7446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0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7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Broadly establish what data is needed – This information is not new, but we are stating it here to establish our work.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540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363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57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Characteristic 4 establishes the population (numbers) from which the data are reported, and this sub metric determines whether what is reported is adequate.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231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Characteristics 1-11: Source assessment on its own. </a:t>
            </a:r>
          </a:p>
          <a:p>
            <a:r>
              <a:rPr lang="en-US" dirty="0"/>
              <a:t>Ch12:  how good of a match is a source </a:t>
            </a:r>
          </a:p>
          <a:p>
            <a:r>
              <a:rPr lang="en-US" dirty="0"/>
              <a:t>- High level assessment of the source itself. Not correction factors for actual reliability parameters.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521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044AD-B7E2-3E95-3547-6A37E8FEB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F6BA6-9E06-3B87-C730-A09A5FFAD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DFBB9F-4F6D-BDF5-534B-F2F991B83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58495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CD80D-CC4E-0865-23D2-60444C1F2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35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1094A-92E3-74D4-4682-F13D74C16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306B08-FD56-893A-93A1-1D5600B5B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6D1E4D-4560-3332-DEB3-4837AA925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Characteristic 4 establishes the population (numbers) from which the data are reported, and this sub metric determines whether what is reported is adequate.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B36AF-2607-470D-97A2-99CD80323A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13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23-P03832: Drone mission - aerial of sunrise over ORNL east campus, April 3, 2023.  This image has been reviewed by an ORNL Releasing Official and is approved for public release, December 11, 2023.&#10;">
            <a:extLst>
              <a:ext uri="{FF2B5EF4-FFF2-40B4-BE49-F238E27FC236}">
                <a16:creationId xmlns:a16="http://schemas.microsoft.com/office/drawing/2014/main" id="{80AA0C39-51DE-CA56-E87B-C16D2584A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+mn-lt"/>
                <a:ea typeface="Aptos Light" panose="020B0004020202020204" pitchFamily="34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Stacked 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409650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72851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550189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6746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34581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-P07743 - Edited by Laddy Fields&#10;&#10;Drone Mission - Aerial view of ORNL's east Campus Quad facing southwest.&#10;&#10;This image has been reviewed by an ORNL Releasing Official and is approved for public release, May 19, 2025.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+mn-lt"/>
                <a:ea typeface="Aptos Light" panose="020B0004020202020204" pitchFamily="34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861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69848" y="1645920"/>
            <a:ext cx="2923908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63600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20216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5024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8200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Picture Placeholder 360">
            <a:extLst>
              <a:ext uri="{FF2B5EF4-FFF2-40B4-BE49-F238E27FC236}">
                <a16:creationId xmlns:a16="http://schemas.microsoft.com/office/drawing/2014/main" id="{B6C3CAB0-9F19-5F7D-262F-075849CDF9D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69848" y="1645920"/>
            <a:ext cx="2923908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F6D66F89-B82D-509A-9415-1271514F009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63600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5B2950D5-5445-9250-7264-D5F1C7CFF62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20216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364">
            <a:extLst>
              <a:ext uri="{FF2B5EF4-FFF2-40B4-BE49-F238E27FC236}">
                <a16:creationId xmlns:a16="http://schemas.microsoft.com/office/drawing/2014/main" id="{00EE450A-4A48-CD8F-195B-EFA7253FE3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5024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5" name="Text Placeholder 364">
            <a:extLst>
              <a:ext uri="{FF2B5EF4-FFF2-40B4-BE49-F238E27FC236}">
                <a16:creationId xmlns:a16="http://schemas.microsoft.com/office/drawing/2014/main" id="{6D24BE53-367A-F7EE-4A10-86C720DD94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6" name="Text Placeholder 364">
            <a:extLst>
              <a:ext uri="{FF2B5EF4-FFF2-40B4-BE49-F238E27FC236}">
                <a16:creationId xmlns:a16="http://schemas.microsoft.com/office/drawing/2014/main" id="{C5AB6D40-14EE-39E1-1C1E-DD4771CAD9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8200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Picture Placeholder 360">
            <a:extLst>
              <a:ext uri="{FF2B5EF4-FFF2-40B4-BE49-F238E27FC236}">
                <a16:creationId xmlns:a16="http://schemas.microsoft.com/office/drawing/2014/main" id="{62FE7C8B-D853-CA32-F02A-E0E431FE2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69848" y="1645920"/>
            <a:ext cx="2923908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25985483-66E5-0277-9E8E-8234D001A48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63600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E1C6DB72-7F04-7416-51DB-F05F0035A595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20216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364">
            <a:extLst>
              <a:ext uri="{FF2B5EF4-FFF2-40B4-BE49-F238E27FC236}">
                <a16:creationId xmlns:a16="http://schemas.microsoft.com/office/drawing/2014/main" id="{D0DEB0A1-96DC-E93B-DFED-C24D86572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5024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5" name="Text Placeholder 364">
            <a:extLst>
              <a:ext uri="{FF2B5EF4-FFF2-40B4-BE49-F238E27FC236}">
                <a16:creationId xmlns:a16="http://schemas.microsoft.com/office/drawing/2014/main" id="{1A9B287A-BCA2-477B-B96F-5895AA3949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6" name="Text Placeholder 364">
            <a:extLst>
              <a:ext uri="{FF2B5EF4-FFF2-40B4-BE49-F238E27FC236}">
                <a16:creationId xmlns:a16="http://schemas.microsoft.com/office/drawing/2014/main" id="{058C8352-E125-59CC-3CDA-4422103AE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8200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4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2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8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6146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43624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12370"/>
            <a:ext cx="1744662" cy="1485900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 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-P05692: Jaimee edited &#10;&#10;Drone Mission - Aerial of ORNL East Campus facing west. May 9, 2023.&#10;">
            <a:extLst>
              <a:ext uri="{FF2B5EF4-FFF2-40B4-BE49-F238E27FC236}">
                <a16:creationId xmlns:a16="http://schemas.microsoft.com/office/drawing/2014/main" id="{29026065-7CE6-26BF-5E11-E2573F33E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89" b="20607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88" y="2258209"/>
            <a:ext cx="12081224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37" y="2922742"/>
            <a:ext cx="12063127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78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9461967E-4A3D-99FD-12D2-D204FBEBAF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-P08154: Drone Mission - Aerial of sunrise over ORNL east campus, April 3, 2023.  &#10;&#10;Electronic Reference Image – For more images in this series, please contact, creativeservices@ornl.gov&#10;This image has been reviewed by an ORNL Releasing Official and is approved for public release, January 4, 2023.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94" t="5003" r="5511" b="5003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215596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2873371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4217981" y="6109219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Title: Best Title Option for Longer Presentation Titles (Text Size no larger than 36pt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492432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i="0" smtClean="0">
                <a:solidFill>
                  <a:schemeClr val="bg2"/>
                </a:solidFill>
                <a:latin typeface="+mn-lt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i="0" dirty="0">
              <a:solidFill>
                <a:schemeClr val="bg2"/>
              </a:solidFill>
              <a:latin typeface="+mn-lt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Aptos Light" panose="020B0004020202020204" pitchFamily="34" charset="0"/>
                <a:ea typeface="Aptos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60" r:id="rId2"/>
    <p:sldLayoutId id="2147483939" r:id="rId3"/>
    <p:sldLayoutId id="2147483896" r:id="rId4"/>
    <p:sldLayoutId id="2147483927" r:id="rId5"/>
    <p:sldLayoutId id="2147483941" r:id="rId6"/>
    <p:sldLayoutId id="2147483832" r:id="rId7"/>
    <p:sldLayoutId id="2147483894" r:id="rId8"/>
    <p:sldLayoutId id="2147483829" r:id="rId9"/>
    <p:sldLayoutId id="2147483897" r:id="rId10"/>
    <p:sldLayoutId id="2147483833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834" r:id="rId17"/>
    <p:sldLayoutId id="2147483940" r:id="rId18"/>
    <p:sldLayoutId id="2147483835" r:id="rId19"/>
    <p:sldLayoutId id="2147483928" r:id="rId20"/>
    <p:sldLayoutId id="2147483906" r:id="rId21"/>
    <p:sldLayoutId id="2147483905" r:id="rId22"/>
    <p:sldLayoutId id="2147483937" r:id="rId23"/>
    <p:sldLayoutId id="2147483947" r:id="rId24"/>
    <p:sldLayoutId id="2147483948" r:id="rId25"/>
    <p:sldLayoutId id="2147483951" r:id="rId26"/>
    <p:sldLayoutId id="2147483949" r:id="rId27"/>
    <p:sldLayoutId id="2147483959" r:id="rId28"/>
    <p:sldLayoutId id="2147483861" r:id="rId29"/>
    <p:sldLayoutId id="2147483958" r:id="rId30"/>
    <p:sldLayoutId id="2147483849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+mj-lt"/>
          <a:ea typeface="Aptos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8B1F-BFB1-CC50-2580-E2ADE95FF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044809"/>
            <a:ext cx="4366744" cy="997196"/>
          </a:xfrm>
        </p:spPr>
        <p:txBody>
          <a:bodyPr/>
          <a:lstStyle/>
          <a:p>
            <a:r>
              <a:rPr lang="en-GB" sz="2800" dirty="0"/>
              <a:t>Advanced Reactor Risk-Informed Licensing: </a:t>
            </a:r>
            <a:r>
              <a:rPr lang="en-US" sz="2800" dirty="0"/>
              <a:t>Evaluation of Data Availability and Suitability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3AA3E-CA79-A928-3E5C-72DD8F594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AB052-C5ED-4604-BB32-C7CFB3654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5450" y="1767586"/>
            <a:ext cx="4517136" cy="193899"/>
          </a:xfrm>
        </p:spPr>
        <p:txBody>
          <a:bodyPr/>
          <a:lstStyle/>
          <a:p>
            <a:r>
              <a:rPr lang="en-US" dirty="0">
                <a:latin typeface="+mn-lt"/>
              </a:rPr>
              <a:t>July 2026 | Pittsburgh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69892-B8FD-9314-2137-FD44D1A12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dirty="0"/>
              <a:t>Pavan Kumar Vaddi, Askin Guler Yigitoglu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AE62E-70C2-2BB8-D0AC-19F273245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Modern Nuclear I&amp;C Group, ORNL. </a:t>
            </a:r>
          </a:p>
        </p:txBody>
      </p:sp>
    </p:spTree>
    <p:extLst>
      <p:ext uri="{BB962C8B-B14F-4D97-AF65-F5344CB8AC3E}">
        <p14:creationId xmlns:p14="http://schemas.microsoft.com/office/powerpoint/2010/main" val="4082742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2E5BDE87-E43D-13F8-F06D-06FAB2A7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180827"/>
            <a:ext cx="11492432" cy="408963"/>
          </a:xfrm>
        </p:spPr>
        <p:txBody>
          <a:bodyPr/>
          <a:lstStyle/>
          <a:p>
            <a:r>
              <a:rPr lang="en-US" dirty="0"/>
              <a:t>12 Characteristics of Data Sources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BF9C1EE-7A4D-39BD-530D-E3B03A91763A}"/>
              </a:ext>
            </a:extLst>
          </p:cNvPr>
          <p:cNvSpPr txBox="1">
            <a:spLocks/>
          </p:cNvSpPr>
          <p:nvPr/>
        </p:nvSpPr>
        <p:spPr>
          <a:xfrm>
            <a:off x="465663" y="740582"/>
            <a:ext cx="11095534" cy="544013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600" b="1" dirty="0"/>
              <a:t>8. Reliability Data Content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Which reliability data </a:t>
            </a:r>
            <a:r>
              <a:rPr lang="en-US" sz="1600" dirty="0"/>
              <a:t>are in the data sources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3 types of sources:</a:t>
            </a:r>
          </a:p>
          <a:p>
            <a:pPr marL="1028700" lvl="1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Type 1 sources – ex: NRC’s LER database, MSRE reports.</a:t>
            </a:r>
          </a:p>
          <a:p>
            <a:pPr marL="1028700" lvl="1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Type 2 sources – ex: NUREG/CR-6928</a:t>
            </a:r>
          </a:p>
          <a:p>
            <a:pPr marL="1028700" lvl="1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Mixed sources – ex: , </a:t>
            </a:r>
            <a:r>
              <a:rPr lang="en-US" sz="1400" dirty="0" err="1"/>
              <a:t>NaSCoRD</a:t>
            </a:r>
            <a:r>
              <a:rPr lang="en-US" sz="1400" dirty="0"/>
              <a:t>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1600" b="1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600" b="1" dirty="0"/>
              <a:t>9. </a:t>
            </a:r>
            <a:r>
              <a:rPr lang="en-GB" sz="1600" b="1" dirty="0"/>
              <a:t>Data Quality Assurance and Validation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focus is the data itself (i.e., the records of failure rates, distributional parameters, event narratives, and context fields).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Quality is inherent to the data. Validation reflects the analyst's or user's assessment.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6 sub aspects [4,5]:</a:t>
            </a:r>
            <a:endParaRPr lang="en-US" sz="1400" dirty="0"/>
          </a:p>
          <a:p>
            <a:pPr marL="800100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b="1" dirty="0"/>
              <a:t>Level of detail: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accent6"/>
                </a:solidFill>
              </a:rPr>
              <a:t>granularity</a:t>
            </a:r>
            <a:r>
              <a:rPr lang="en-US" sz="1400" dirty="0"/>
              <a:t> of recorded information (i.e., does the data source contains detailed descriptions of failure events and modes or aggregate counts). </a:t>
            </a:r>
          </a:p>
          <a:p>
            <a:pPr marL="800100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b="1" dirty="0"/>
              <a:t>Data collectors: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accent6"/>
                </a:solidFill>
              </a:rPr>
              <a:t>human factors element </a:t>
            </a:r>
            <a:r>
              <a:rPr lang="en-US" sz="1400" i="1" dirty="0">
                <a:solidFill>
                  <a:schemeClr val="accent6"/>
                </a:solidFill>
              </a:rPr>
              <a:t>of</a:t>
            </a:r>
            <a:r>
              <a:rPr lang="en-US" sz="1400" dirty="0">
                <a:solidFill>
                  <a:schemeClr val="accent6"/>
                </a:solidFill>
              </a:rPr>
              <a:t> (and not in) reliability data</a:t>
            </a:r>
            <a:r>
              <a:rPr lang="en-US" sz="1400" dirty="0"/>
              <a:t>. Quality of the data is impacted by </a:t>
            </a:r>
            <a:r>
              <a:rPr lang="en-US" sz="1400" dirty="0">
                <a:solidFill>
                  <a:schemeClr val="accent6"/>
                </a:solidFill>
              </a:rPr>
              <a:t>who collects it</a:t>
            </a:r>
            <a:r>
              <a:rPr lang="en-US" sz="1400" dirty="0"/>
              <a:t>. NUREG/CR-6928 - from the operating commercial LWR fleet, </a:t>
            </a:r>
            <a:r>
              <a:rPr lang="en-US" sz="1400" dirty="0" err="1"/>
              <a:t>CoBIE</a:t>
            </a:r>
            <a:r>
              <a:rPr lang="en-US" sz="1400" dirty="0"/>
              <a:t> type -1 data - from a test loop operated by students. </a:t>
            </a:r>
          </a:p>
          <a:p>
            <a:pPr marL="800100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b="1" dirty="0"/>
              <a:t>Standards and codes:</a:t>
            </a:r>
            <a:r>
              <a:rPr lang="en-US" sz="1400" dirty="0"/>
              <a:t> Adherence to reliability </a:t>
            </a:r>
            <a:r>
              <a:rPr lang="en-US" sz="1400" dirty="0">
                <a:solidFill>
                  <a:schemeClr val="accent6"/>
                </a:solidFill>
              </a:rPr>
              <a:t>standards like ISO 14224:2016</a:t>
            </a:r>
            <a:r>
              <a:rPr lang="en-US" sz="1400" dirty="0"/>
              <a:t>.</a:t>
            </a:r>
          </a:p>
          <a:p>
            <a:pPr marL="800100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b="1" dirty="0"/>
              <a:t>Consistency:</a:t>
            </a:r>
            <a:r>
              <a:rPr lang="en-US" sz="1400" dirty="0"/>
              <a:t> Reviews if </a:t>
            </a:r>
            <a:r>
              <a:rPr lang="en-US" sz="1400" dirty="0">
                <a:solidFill>
                  <a:schemeClr val="accent6"/>
                </a:solidFill>
              </a:rPr>
              <a:t>uniform definitions, formats, and coding</a:t>
            </a:r>
            <a:r>
              <a:rPr lang="en-US" sz="1400" dirty="0"/>
              <a:t> were applied over time and across locations</a:t>
            </a:r>
          </a:p>
          <a:p>
            <a:pPr marL="800100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b="1" dirty="0"/>
              <a:t>Quantity and significance:</a:t>
            </a:r>
            <a:r>
              <a:rPr lang="en-US" sz="1400" dirty="0"/>
              <a:t> Are collected data </a:t>
            </a:r>
            <a:r>
              <a:rPr lang="en-US" sz="1400" dirty="0">
                <a:solidFill>
                  <a:schemeClr val="accent6"/>
                </a:solidFill>
              </a:rPr>
              <a:t>sufficient</a:t>
            </a:r>
            <a:r>
              <a:rPr lang="en-US" sz="1400" dirty="0"/>
              <a:t> to estimate failure parameters and establish uncertainty bounds of those parameters. </a:t>
            </a:r>
          </a:p>
          <a:p>
            <a:pPr marL="800100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b="1" dirty="0"/>
              <a:t>Cross validation:</a:t>
            </a:r>
            <a:r>
              <a:rPr lang="en-US" sz="1400" dirty="0"/>
              <a:t> Type 1 data are </a:t>
            </a:r>
            <a:r>
              <a:rPr lang="en-US" sz="1400" dirty="0">
                <a:solidFill>
                  <a:schemeClr val="accent6"/>
                </a:solidFill>
              </a:rPr>
              <a:t>verified across facilities </a:t>
            </a:r>
            <a:r>
              <a:rPr lang="en-US" sz="1400" dirty="0"/>
              <a:t>for matching failure modes and Type 2 data are </a:t>
            </a:r>
            <a:r>
              <a:rPr lang="en-US" sz="1400" dirty="0">
                <a:solidFill>
                  <a:schemeClr val="accent6"/>
                </a:solidFill>
              </a:rPr>
              <a:t>benchmarked</a:t>
            </a:r>
            <a:r>
              <a:rPr lang="en-US" sz="1400" dirty="0"/>
              <a:t> with comparable sources.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1BEBD-33F6-4958-CF8E-6FEA7D67FE39}"/>
              </a:ext>
            </a:extLst>
          </p:cNvPr>
          <p:cNvSpPr txBox="1"/>
          <p:nvPr/>
        </p:nvSpPr>
        <p:spPr>
          <a:xfrm>
            <a:off x="2389244" y="6331511"/>
            <a:ext cx="8651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4. International Atomic Energy Agency, </a:t>
            </a:r>
            <a:r>
              <a:rPr lang="en-GB" sz="800" i="1" dirty="0"/>
              <a:t>Development and Application of Level 1 Probabilistic Safety Assessment for Nuclear Power Plants</a:t>
            </a:r>
            <a:r>
              <a:rPr lang="en-GB" sz="800" dirty="0"/>
              <a:t>, 2024. </a:t>
            </a:r>
            <a:r>
              <a:rPr lang="en-GB" sz="800" dirty="0" err="1"/>
              <a:t>doi</a:t>
            </a:r>
            <a:r>
              <a:rPr lang="en-GB" sz="800" dirty="0"/>
              <a:t>: 10.61092/iaea.3ezv-lp49.</a:t>
            </a:r>
            <a:endParaRPr lang="en-US" sz="800" dirty="0"/>
          </a:p>
          <a:p>
            <a:r>
              <a:rPr lang="en-GB" sz="800" dirty="0"/>
              <a:t>5</a:t>
            </a:r>
            <a:r>
              <a:rPr lang="en-GB" sz="800"/>
              <a:t>. </a:t>
            </a:r>
            <a:r>
              <a:rPr lang="en-GB" sz="800" dirty="0"/>
              <a:t>R. Gitzel, S. </a:t>
            </a:r>
            <a:r>
              <a:rPr lang="en-GB" sz="800" dirty="0" err="1"/>
              <a:t>Turring</a:t>
            </a:r>
            <a:r>
              <a:rPr lang="en-GB" sz="800" dirty="0"/>
              <a:t>, and S. </a:t>
            </a:r>
            <a:r>
              <a:rPr lang="en-GB" sz="800" dirty="0" err="1"/>
              <a:t>Maczey</a:t>
            </a:r>
            <a:r>
              <a:rPr lang="en-GB" sz="800" dirty="0"/>
              <a:t>, “A Data Quality Dashboard for Reliability Data,” in </a:t>
            </a:r>
            <a:r>
              <a:rPr lang="en-GB" sz="800" i="1" dirty="0"/>
              <a:t>2015 IEEE 17th Conference on Business Informatics</a:t>
            </a:r>
            <a:r>
              <a:rPr lang="en-GB" sz="800" dirty="0"/>
              <a:t>, Jul. 2015, pp. 90–97. </a:t>
            </a:r>
            <a:r>
              <a:rPr lang="en-GB" sz="800" dirty="0" err="1"/>
              <a:t>doi</a:t>
            </a:r>
            <a:r>
              <a:rPr lang="en-GB" sz="800" dirty="0"/>
              <a:t>: 10.1109/CBI.2015.24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91518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92B07-5DB7-76B9-7D01-52F17EB19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939800"/>
            <a:ext cx="5419725" cy="5127625"/>
          </a:xfrm>
        </p:spPr>
        <p:txBody>
          <a:bodyPr/>
          <a:lstStyle/>
          <a:p>
            <a:r>
              <a:rPr lang="en-US" sz="1600" b="1" dirty="0"/>
              <a:t>10. </a:t>
            </a:r>
            <a:r>
              <a:rPr lang="en-GB" sz="1600" b="1" dirty="0"/>
              <a:t>Uncertainty Characterization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Does the data source include support for UQ?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Non-LWR sources lack clear support for UQ - requiring analysts to assess uncertainty through expert judgment or sensitivity analysis.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3 levels:</a:t>
            </a:r>
          </a:p>
          <a:p>
            <a:pPr lvl="1">
              <a:spcBef>
                <a:spcPts val="600"/>
              </a:spcBef>
            </a:pPr>
            <a:r>
              <a:rPr lang="en-US" sz="1400" b="1" dirty="0">
                <a:solidFill>
                  <a:schemeClr val="accent6"/>
                </a:solidFill>
              </a:rPr>
              <a:t>Explicit</a:t>
            </a:r>
            <a:r>
              <a:rPr lang="en-US" sz="1400" b="1" dirty="0"/>
              <a:t>: </a:t>
            </a:r>
            <a:r>
              <a:rPr lang="en-US" sz="1400" dirty="0"/>
              <a:t>Source provides distributional parameters and the analyst transcribes them.</a:t>
            </a:r>
          </a:p>
          <a:p>
            <a:pPr lvl="1">
              <a:spcBef>
                <a:spcPts val="600"/>
              </a:spcBef>
            </a:pPr>
            <a:r>
              <a:rPr lang="en-US" sz="1400" b="1" dirty="0">
                <a:solidFill>
                  <a:schemeClr val="accent6"/>
                </a:solidFill>
              </a:rPr>
              <a:t>Implicit</a:t>
            </a:r>
            <a:r>
              <a:rPr lang="en-US" sz="1400" b="1" dirty="0"/>
              <a:t>: </a:t>
            </a:r>
            <a:r>
              <a:rPr lang="en-US" sz="1400" dirty="0"/>
              <a:t>Source does not provide distributional parameters but gives sufficient statistics (e.g., failure count) to compute distributional parameters.</a:t>
            </a:r>
          </a:p>
          <a:p>
            <a:pPr lvl="1">
              <a:spcBef>
                <a:spcPts val="600"/>
              </a:spcBef>
            </a:pPr>
            <a:r>
              <a:rPr lang="en-US" sz="1400" b="1" dirty="0">
                <a:solidFill>
                  <a:schemeClr val="accent6"/>
                </a:solidFill>
              </a:rPr>
              <a:t>Absent</a:t>
            </a:r>
            <a:r>
              <a:rPr lang="en-US" sz="1400" b="1" dirty="0"/>
              <a:t>: </a:t>
            </a:r>
            <a:r>
              <a:rPr lang="en-US" sz="1400" dirty="0"/>
              <a:t>Source only offers point estimates and analyst assigns a default uncertainty distribution based on assumptions.</a:t>
            </a:r>
          </a:p>
          <a:p>
            <a:pPr lvl="1">
              <a:spcBef>
                <a:spcPts val="600"/>
              </a:spcBef>
            </a:pPr>
            <a:endParaRPr lang="en-US" sz="1400" dirty="0"/>
          </a:p>
          <a:p>
            <a:pPr marL="285750" indent="-285750">
              <a:spcBef>
                <a:spcPts val="600"/>
              </a:spcBef>
            </a:pPr>
            <a:r>
              <a:rPr lang="en-GB" sz="1600" b="1" dirty="0"/>
              <a:t>11: Data Use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Usage history - </a:t>
            </a:r>
            <a:r>
              <a:rPr lang="en-GB" sz="1600" dirty="0">
                <a:solidFill>
                  <a:schemeClr val="accent6"/>
                </a:solidFill>
              </a:rPr>
              <a:t>indirect evidence of quality, acceptance, and regulatory suitability.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Characteristic 1 - why the data was collected, characteristic 11 - how the data was used after collection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B450B448-CD28-471D-3B8E-580A20A6C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39957"/>
            <a:ext cx="11493500" cy="482600"/>
          </a:xfrm>
        </p:spPr>
        <p:txBody>
          <a:bodyPr/>
          <a:lstStyle/>
          <a:p>
            <a:r>
              <a:rPr lang="en-US" dirty="0"/>
              <a:t>12 Characteristics of Data Sources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C1EBA4-E0B9-1A93-7468-B1A5C49DDDE4}"/>
              </a:ext>
            </a:extLst>
          </p:cNvPr>
          <p:cNvGrpSpPr/>
          <p:nvPr/>
        </p:nvGrpSpPr>
        <p:grpSpPr>
          <a:xfrm>
            <a:off x="6061075" y="601812"/>
            <a:ext cx="5746750" cy="5803600"/>
            <a:chOff x="6080125" y="709811"/>
            <a:chExt cx="5746750" cy="5803600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77913B3F-D4A0-80FD-026D-40DA89E87546}"/>
                </a:ext>
              </a:extLst>
            </p:cNvPr>
            <p:cNvSpPr txBox="1">
              <a:spLocks/>
            </p:cNvSpPr>
            <p:nvPr/>
          </p:nvSpPr>
          <p:spPr>
            <a:xfrm>
              <a:off x="6080125" y="709811"/>
              <a:ext cx="5746750" cy="157321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+mn-lt"/>
                  <a:ea typeface="Aptos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+mn-lt"/>
                  <a:ea typeface="Aptos" panose="02000000000000000000" pitchFamily="2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+mn-lt"/>
                  <a:ea typeface="Aptos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+mn-lt"/>
                  <a:ea typeface="Aptos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+mn-lt"/>
                  <a:ea typeface="Aptos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12. </a:t>
              </a:r>
              <a:r>
                <a:rPr lang="en-US" sz="1600" b="1" dirty="0" err="1"/>
                <a:t>Extrapolatability</a:t>
              </a:r>
              <a:endParaRPr lang="en-US" sz="1600" b="1" dirty="0"/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accent6"/>
                  </a:solidFill>
                </a:rPr>
                <a:t>Relational</a:t>
              </a:r>
              <a:r>
                <a:rPr lang="en-US" sz="1600" b="1" dirty="0"/>
                <a:t> </a:t>
              </a:r>
              <a:r>
                <a:rPr lang="en-US" sz="1600" dirty="0"/>
                <a:t>with respect to a target design. </a:t>
              </a:r>
              <a:r>
                <a:rPr lang="en-US" sz="1600" dirty="0">
                  <a:solidFill>
                    <a:schemeClr val="accent6"/>
                  </a:solidFill>
                </a:rPr>
                <a:t>Can </a:t>
              </a:r>
              <a:r>
                <a:rPr lang="en-GB" sz="1600" dirty="0">
                  <a:solidFill>
                    <a:schemeClr val="accent6"/>
                  </a:solidFill>
                </a:rPr>
                <a:t>reliability data from one source can credibly apply to a new reactor design PRA with similar but different design conditions. </a:t>
              </a:r>
              <a:endParaRPr lang="en-US" sz="1600" b="1" dirty="0">
                <a:solidFill>
                  <a:schemeClr val="accent6"/>
                </a:solidFill>
              </a:endParaRP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/>
                <a:t>Uses system design, operational regime, age (Characteristics 2, 3, and 6), and expert opinion to calculate Gower’s distance </a:t>
              </a:r>
              <a:endParaRPr lang="en-GB" sz="16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98D95B3-A5FA-DF01-E2E7-62CBCCE7A280}"/>
                    </a:ext>
                  </a:extLst>
                </p:cNvPr>
                <p:cNvSpPr txBox="1"/>
                <p:nvPr/>
              </p:nvSpPr>
              <p:spPr>
                <a:xfrm>
                  <a:off x="7329486" y="2365706"/>
                  <a:ext cx="2876551" cy="6145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sz="1400" i="0">
                            <a:latin typeface="Cambria Math" panose="02040503050406030204" pitchFamily="18" charset="0"/>
                          </a:rPr>
                          <m:t> = 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1400" i="0">
                                    <a:latin typeface="Cambria Math" panose="02040503050406030204" pitchFamily="18" charset="0"/>
                                  </a:rPr>
                                  <m:t> = 1</m:t>
                                </m:r>
                              </m:sub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𝑖𝑗𝑘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𝑖𝑗𝑘</m:t>
                                    </m:r>
                                  </m:sub>
                                </m:sSub>
                              </m:e>
                            </m:nary>
                          </m:num>
                          <m:den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1400" i="0">
                                    <a:latin typeface="Cambria Math" panose="02040503050406030204" pitchFamily="18" charset="0"/>
                                  </a:rPr>
                                  <m:t> = 1</m:t>
                                </m:r>
                              </m:sub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𝑖𝑗𝑘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98D95B3-A5FA-DF01-E2E7-62CBCCE7A2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9486" y="2365706"/>
                  <a:ext cx="2876551" cy="61452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C615B1B-891D-FFF2-E362-1277CDB6F304}"/>
                    </a:ext>
                  </a:extLst>
                </p:cNvPr>
                <p:cNvSpPr txBox="1"/>
                <p:nvPr/>
              </p:nvSpPr>
              <p:spPr>
                <a:xfrm>
                  <a:off x="6457952" y="3033035"/>
                  <a:ext cx="5038723" cy="1507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a14:m>
                  <a:r>
                    <a:rPr lang="en-GB" sz="1400" dirty="0"/>
                    <a:t> = similarity between two objects </a:t>
                  </a:r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a14:m>
                  <a:r>
                    <a:rPr lang="en-GB" sz="1400" dirty="0"/>
                    <a:t> and </a:t>
                  </a:r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𝑗</m:t>
                      </m:r>
                    </m:oMath>
                  </a14:m>
                  <a:r>
                    <a:rPr lang="en-GB" sz="1400" dirty="0"/>
                    <a:t>; </a:t>
                  </a:r>
                </a:p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lang="en-GB" sz="1400" i="1" dirty="0"/>
                    <a:t> </a:t>
                  </a:r>
                  <a:r>
                    <a:rPr lang="en-GB" sz="1400" dirty="0"/>
                    <a:t> = number of descriptors/features, 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</m:oMath>
                  </a14:m>
                  <a:r>
                    <a:rPr lang="en-GB" sz="1400" i="1" dirty="0"/>
                    <a:t> = </a:t>
                  </a:r>
                  <a:r>
                    <a:rPr lang="en-GB" sz="1400" dirty="0"/>
                    <a:t>are nonnegative weights, </a:t>
                  </a:r>
                  <a:r>
                    <a:rPr lang="en-GB" sz="1400" dirty="0">
                      <a:solidFill>
                        <a:schemeClr val="accent6"/>
                      </a:solidFill>
                    </a:rPr>
                    <a:t>obtained from experts</a:t>
                  </a:r>
                  <a:r>
                    <a:rPr lang="en-GB" sz="1400" dirty="0"/>
                    <a:t>;</a:t>
                  </a:r>
                </a:p>
                <a:p>
                  <a:r>
                    <a:rPr lang="en-GB" sz="14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</m:oMath>
                  </a14:m>
                  <a:r>
                    <a:rPr lang="en-GB" sz="1400" dirty="0"/>
                    <a:t> = similarity between the two objects regarding the </a:t>
                  </a:r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GB" sz="1400" dirty="0" err="1"/>
                    <a:t>th</a:t>
                  </a:r>
                  <a:r>
                    <a:rPr lang="en-GB" sz="1400" dirty="0"/>
                    <a:t> feature, 0 or 1 for binary or descriptive features such as coolant types</a:t>
                  </a:r>
                  <a:r>
                    <a:rPr lang="en-GB" dirty="0"/>
                    <a:t>, </a:t>
                  </a:r>
                  <a:r>
                    <a:rPr lang="en-GB" sz="1400" dirty="0"/>
                    <a:t>and for continuous features: </a:t>
                  </a:r>
                  <a:r>
                    <a:rPr lang="en-GB" dirty="0"/>
                    <a:t> </a:t>
                  </a:r>
                  <a:endParaRPr lang="en-US" sz="1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C615B1B-891D-FFF2-E362-1277CDB6F3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7952" y="3033035"/>
                  <a:ext cx="5038723" cy="1507720"/>
                </a:xfrm>
                <a:prstGeom prst="rect">
                  <a:avLst/>
                </a:prstGeom>
                <a:blipFill>
                  <a:blip r:embed="rId4"/>
                  <a:stretch>
                    <a:fillRect l="-363" t="-405" r="-121" b="-6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DACAC60-244E-1AB2-BF0A-895BA3854344}"/>
                    </a:ext>
                  </a:extLst>
                </p:cNvPr>
                <p:cNvSpPr txBox="1"/>
                <p:nvPr/>
              </p:nvSpPr>
              <p:spPr>
                <a:xfrm>
                  <a:off x="7705725" y="4540755"/>
                  <a:ext cx="2543175" cy="5782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𝑖𝑗𝑘</m:t>
                            </m:r>
                          </m:sub>
                        </m:sSub>
                        <m:r>
                          <a:rPr lang="en-US" sz="1400" i="0">
                            <a:latin typeface="Cambria Math" panose="02040503050406030204" pitchFamily="18" charset="0"/>
                          </a:rPr>
                          <m:t> = 1 − 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n-US" sz="1400" i="0">
                                    <a:latin typeface="Cambria Math" panose="02040503050406030204" pitchFamily="18" charset="0"/>
                                  </a:rPr>
                                  <m:t> − 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DACAC60-244E-1AB2-BF0A-895BA38543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5725" y="4540755"/>
                  <a:ext cx="2543175" cy="57823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4E493FE-7960-DDF5-28AB-142443C14BF1}"/>
                    </a:ext>
                  </a:extLst>
                </p:cNvPr>
                <p:cNvSpPr txBox="1"/>
                <p:nvPr/>
              </p:nvSpPr>
              <p:spPr>
                <a:xfrm>
                  <a:off x="6457952" y="5118990"/>
                  <a:ext cx="5349873" cy="13944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r>
                    <a:rPr lang="en-GB" sz="1400" dirty="0">
                      <a:effectLst/>
                      <a:ea typeface="PMingLiU" panose="02020500000000000000" pitchFamily="18" charset="-120"/>
                    </a:rPr>
                    <a:t> is the magnitude of the </a:t>
                  </a:r>
                  <a14:m>
                    <m:oMath xmlns:m="http://schemas.openxmlformats.org/officeDocument/2006/math"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𝑘</m:t>
                      </m:r>
                    </m:oMath>
                  </a14:m>
                  <a:r>
                    <a:rPr lang="en-GB" sz="1400" dirty="0" err="1">
                      <a:effectLst/>
                      <a:ea typeface="PMingLiU" panose="02020500000000000000" pitchFamily="18" charset="-120"/>
                    </a:rPr>
                    <a:t>th</a:t>
                  </a:r>
                  <a:r>
                    <a:rPr lang="en-GB" sz="1400" dirty="0">
                      <a:effectLst/>
                      <a:ea typeface="PMingLiU" panose="02020500000000000000" pitchFamily="18" charset="-120"/>
                    </a:rPr>
                    <a:t> feature of object </a:t>
                  </a:r>
                  <a14:m>
                    <m:oMath xmlns:m="http://schemas.openxmlformats.org/officeDocument/2006/math"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𝑖</m:t>
                      </m:r>
                    </m:oMath>
                  </a14:m>
                  <a:r>
                    <a:rPr lang="en-GB" sz="1400" dirty="0">
                      <a:effectLst/>
                      <a:ea typeface="PMingLiU" panose="02020500000000000000" pitchFamily="18" charset="-120"/>
                    </a:rPr>
                    <a:t>,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r>
                    <a:rPr lang="en-GB" sz="1400" dirty="0">
                      <a:effectLst/>
                      <a:ea typeface="PMingLiU" panose="02020500000000000000" pitchFamily="18" charset="-120"/>
                    </a:rPr>
                    <a:t> is the range of the </a:t>
                  </a:r>
                  <a14:m>
                    <m:oMath xmlns:m="http://schemas.openxmlformats.org/officeDocument/2006/math"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𝑘</m:t>
                      </m:r>
                    </m:oMath>
                  </a14:m>
                  <a:r>
                    <a:rPr lang="en-GB" sz="1400" dirty="0" err="1">
                      <a:effectLst/>
                      <a:ea typeface="PMingLiU" panose="02020500000000000000" pitchFamily="18" charset="-120"/>
                    </a:rPr>
                    <a:t>th</a:t>
                  </a:r>
                  <a:r>
                    <a:rPr lang="en-GB" sz="1400" dirty="0">
                      <a:effectLst/>
                      <a:ea typeface="PMingLiU" panose="02020500000000000000" pitchFamily="18" charset="-120"/>
                    </a:rPr>
                    <a:t> feature. </a:t>
                  </a:r>
                </a:p>
                <a:p>
                  <a:endParaRPr lang="en-GB" sz="1400" dirty="0">
                    <a:ea typeface="PMingLiU" panose="02020500000000000000" pitchFamily="18" charset="-120"/>
                  </a:endParaRPr>
                </a:p>
                <a:p>
                  <a:r>
                    <a:rPr lang="en-GB" sz="1400" dirty="0">
                      <a:ea typeface="PMingLiU" panose="02020500000000000000" pitchFamily="18" charset="-120"/>
                    </a:rPr>
                    <a:t>Not a correction factor for reliability parameters. Only a high level assessment of the relevance of a source with respect to a new design. </a:t>
                  </a:r>
                  <a:endParaRPr lang="en-US" sz="1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4E493FE-7960-DDF5-28AB-142443C14B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7952" y="5118990"/>
                  <a:ext cx="5349873" cy="1394421"/>
                </a:xfrm>
                <a:prstGeom prst="rect">
                  <a:avLst/>
                </a:prstGeom>
                <a:blipFill>
                  <a:blip r:embed="rId6"/>
                  <a:stretch>
                    <a:fillRect l="-342" t="-437" b="-34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1278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7E634E45-8C82-7F03-E896-D2D513E93F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2874887"/>
                  </p:ext>
                </p:extLst>
              </p:nvPr>
            </p:nvGraphicFramePr>
            <p:xfrm>
              <a:off x="572772" y="466582"/>
              <a:ext cx="11046455" cy="579733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657749">
                      <a:extLst>
                        <a:ext uri="{9D8B030D-6E8A-4147-A177-3AD203B41FA5}">
                          <a16:colId xmlns:a16="http://schemas.microsoft.com/office/drawing/2014/main" val="4014245765"/>
                        </a:ext>
                      </a:extLst>
                    </a:gridCol>
                    <a:gridCol w="1273280">
                      <a:extLst>
                        <a:ext uri="{9D8B030D-6E8A-4147-A177-3AD203B41FA5}">
                          <a16:colId xmlns:a16="http://schemas.microsoft.com/office/drawing/2014/main" val="4076166046"/>
                        </a:ext>
                      </a:extLst>
                    </a:gridCol>
                    <a:gridCol w="4812412">
                      <a:extLst>
                        <a:ext uri="{9D8B030D-6E8A-4147-A177-3AD203B41FA5}">
                          <a16:colId xmlns:a16="http://schemas.microsoft.com/office/drawing/2014/main" val="1076426731"/>
                        </a:ext>
                      </a:extLst>
                    </a:gridCol>
                    <a:gridCol w="4303014">
                      <a:extLst>
                        <a:ext uri="{9D8B030D-6E8A-4147-A177-3AD203B41FA5}">
                          <a16:colId xmlns:a16="http://schemas.microsoft.com/office/drawing/2014/main" val="2901291215"/>
                        </a:ext>
                      </a:extLst>
                    </a:gridCol>
                  </a:tblGrid>
                  <a:tr h="189207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#</a:t>
                          </a:r>
                          <a:endParaRPr lang="en-US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Characteristic</a:t>
                          </a:r>
                          <a:endParaRPr lang="en-US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MOSARD </a:t>
                          </a:r>
                          <a:endParaRPr lang="en-US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UNM </a:t>
                          </a:r>
                          <a:r>
                            <a:rPr lang="en-GB" sz="1200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FLiBe</a:t>
                          </a:r>
                          <a:r>
                            <a:rPr lang="en-GB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 loop document [5]</a:t>
                          </a:r>
                          <a:endParaRPr lang="en-US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7698874"/>
                      </a:ext>
                    </a:extLst>
                  </a:tr>
                  <a:tr h="561731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1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Objective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Build a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structured MSR component reliability database </a:t>
                          </a:r>
                          <a:r>
                            <a:rPr lang="en-GB" sz="1200" dirty="0">
                              <a:effectLst/>
                            </a:rPr>
                            <a:t>by extraction of key data  - initiating events and their frequencies from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MSRE operational records</a:t>
                          </a:r>
                          <a:r>
                            <a:rPr lang="en-GB" sz="1200" dirty="0">
                              <a:effectLst/>
                            </a:rPr>
                            <a:t>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Characterize flow accelerated corrosion in </a:t>
                          </a:r>
                          <a:r>
                            <a:rPr lang="en-GB" sz="1200" dirty="0" err="1">
                              <a:solidFill>
                                <a:schemeClr val="accent6"/>
                              </a:solidFill>
                              <a:effectLst/>
                            </a:rPr>
                            <a:t>FLiBe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GB" sz="1200" dirty="0">
                              <a:effectLst/>
                            </a:rPr>
                            <a:t>molten salt loop.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2662209326"/>
                      </a:ext>
                    </a:extLst>
                  </a:tr>
                  <a:tr h="649915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2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System design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MSRE. Approximately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12000lbs of molten </a:t>
                          </a:r>
                          <a:r>
                            <a:rPr lang="en-GB" sz="1200" dirty="0" err="1">
                              <a:solidFill>
                                <a:schemeClr val="accent6"/>
                              </a:solidFill>
                              <a:effectLst/>
                            </a:rPr>
                            <a:t>FLiBe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 coolant </a:t>
                          </a:r>
                          <a:r>
                            <a:rPr lang="en-GB" sz="1200" dirty="0">
                              <a:effectLst/>
                            </a:rPr>
                            <a:t>with ZrF</a:t>
                          </a:r>
                          <a:r>
                            <a:rPr lang="en-GB" sz="1200" baseline="-25000" dirty="0">
                              <a:effectLst/>
                            </a:rPr>
                            <a:t>4</a:t>
                          </a:r>
                          <a:r>
                            <a:rPr lang="en-GB" sz="1200" dirty="0">
                              <a:effectLst/>
                            </a:rPr>
                            <a:t>-UF</a:t>
                          </a:r>
                          <a:r>
                            <a:rPr lang="en-GB" sz="1200" baseline="-25000" dirty="0">
                              <a:effectLst/>
                            </a:rPr>
                            <a:t>4</a:t>
                          </a:r>
                          <a:r>
                            <a:rPr lang="en-GB" sz="1200" dirty="0">
                              <a:effectLst/>
                            </a:rPr>
                            <a:t> fuel, molten salt pumps, air cooled heat exchangers, Hastelloy-N molten salt tank.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316 stainless steel </a:t>
                          </a:r>
                          <a:r>
                            <a:rPr lang="en-GB" sz="1200" dirty="0">
                              <a:effectLst/>
                            </a:rPr>
                            <a:t>forced circulation loop - 36” in length and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1.2 L operating volume</a:t>
                          </a:r>
                          <a:r>
                            <a:rPr lang="en-GB" sz="1200" dirty="0">
                              <a:effectLst/>
                            </a:rPr>
                            <a:t>. Designed for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600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solidFill>
                                    <a:schemeClr val="accent6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 - 700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solidFill>
                                    <a:schemeClr val="accent6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GB" sz="1200" dirty="0">
                              <a:effectLst/>
                            </a:rPr>
                            <a:t>operating temperature with laminar flow.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834508495"/>
                      </a:ext>
                    </a:extLst>
                  </a:tr>
                  <a:tr h="567621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3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Operational regime context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Covers MSRE operating history including cover-gas system. Coolant temperature was in the range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635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solidFill>
                                    <a:schemeClr val="accent6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 - 665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solidFill>
                                    <a:schemeClr val="accent6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℃</m:t>
                              </m:r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</m:oMath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A few hours (unspecified) of shakedown test with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HITEC salt</a:t>
                          </a:r>
                          <a:r>
                            <a:rPr lang="en-GB" sz="1200" dirty="0">
                              <a:effectLst/>
                            </a:rPr>
                            <a:t>, a close alternative to </a:t>
                          </a:r>
                          <a:r>
                            <a:rPr lang="en-GB" sz="1200" dirty="0" err="1">
                              <a:effectLst/>
                            </a:rPr>
                            <a:t>FLiBe</a:t>
                          </a:r>
                          <a:r>
                            <a:rPr lang="en-GB" sz="1200" dirty="0">
                              <a:effectLst/>
                            </a:rPr>
                            <a:t>, was run at a temperature of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500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solidFill>
                                    <a:schemeClr val="accent6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r>
                            <a:rPr lang="en-GB" sz="1200" dirty="0">
                              <a:effectLst/>
                            </a:rPr>
                            <a:t>.  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1404023938"/>
                      </a:ext>
                    </a:extLst>
                  </a:tr>
                  <a:tr h="567621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4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Component populations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Limited population (compared to large fleets) from a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single MSRE system.</a:t>
                          </a:r>
                          <a:endParaRPr lang="en-US" sz="1200" dirty="0">
                            <a:solidFill>
                              <a:schemeClr val="accent6"/>
                            </a:solidFill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A pump</a:t>
                          </a:r>
                          <a:r>
                            <a:rPr lang="en-GB" sz="1200" dirty="0">
                              <a:effectLst/>
                            </a:rPr>
                            <a:t>, melt and expansion tanks, 9-coupon holder and 22 Swagelok fittings,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3 thermocouples, 3 electrodes and a flowmeter.</a:t>
                          </a:r>
                          <a:endParaRPr lang="en-US" sz="1200" dirty="0">
                            <a:solidFill>
                              <a:schemeClr val="accent6"/>
                            </a:solidFill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4245258882"/>
                      </a:ext>
                    </a:extLst>
                  </a:tr>
                  <a:tr h="473885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5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Data collection duration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Raw operational data was collected and recorded during the entire MSRE operation (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1965–1969</a:t>
                          </a:r>
                          <a:r>
                            <a:rPr lang="en-GB" sz="1200" dirty="0">
                              <a:effectLst/>
                            </a:rPr>
                            <a:t>).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Realtime data collection lasted only a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few hours</a:t>
                          </a:r>
                          <a:r>
                            <a:rPr lang="en-GB" sz="1200" dirty="0">
                              <a:effectLst/>
                            </a:rPr>
                            <a:t>. Relevant reliability data is only from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system initialization and burn-in</a:t>
                          </a:r>
                          <a:r>
                            <a:rPr lang="en-GB" sz="1200" dirty="0">
                              <a:effectLst/>
                            </a:rPr>
                            <a:t>.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2986734778"/>
                      </a:ext>
                    </a:extLst>
                  </a:tr>
                  <a:tr h="378413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6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Age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Source data is from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1965–1969</a:t>
                          </a:r>
                          <a:r>
                            <a:rPr lang="en-GB" sz="1200" dirty="0">
                              <a:effectLst/>
                            </a:rPr>
                            <a:t>, i.e., almost 6 decades old.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The experiment was conducted during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2017-19</a:t>
                          </a:r>
                          <a:r>
                            <a:rPr lang="en-GB" sz="1200" dirty="0">
                              <a:effectLst/>
                            </a:rPr>
                            <a:t>. The observations are more age relevant.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1149165431"/>
                      </a:ext>
                    </a:extLst>
                  </a:tr>
                  <a:tr h="378413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7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Data availability and accessibility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Restricted</a:t>
                          </a:r>
                          <a:r>
                            <a:rPr lang="en-GB" sz="1200" dirty="0">
                              <a:effectLst/>
                            </a:rPr>
                            <a:t>. Access is anticipated through DOE GAIN.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The documentation and results are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open access</a:t>
                          </a:r>
                          <a:r>
                            <a:rPr lang="en-GB" sz="1200" dirty="0">
                              <a:effectLst/>
                            </a:rPr>
                            <a:t>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3131795519"/>
                      </a:ext>
                    </a:extLst>
                  </a:tr>
                  <a:tr h="637750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8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Reliability data collected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Mixed</a:t>
                          </a:r>
                          <a:r>
                            <a:rPr lang="en-GB" sz="1200" dirty="0">
                              <a:effectLst/>
                            </a:rPr>
                            <a:t> Type 1 and Type 2 i.e., descriptions of recorded failures and relevant statistics.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Only Type -1 data</a:t>
                          </a:r>
                          <a:r>
                            <a:rPr lang="en-GB" sz="1200" dirty="0">
                              <a:effectLst/>
                            </a:rPr>
                            <a:t>. 3 failure events were observed – salt leak from expansion tank, melt tank and a Swagelok fitting.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Mechanistic corrosion model was validated </a:t>
                          </a:r>
                          <a:r>
                            <a:rPr lang="en-GB" sz="1200" dirty="0">
                              <a:effectLst/>
                            </a:rPr>
                            <a:t>from the experiment as well.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2242904847"/>
                      </a:ext>
                    </a:extLst>
                  </a:tr>
                  <a:tr h="635948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9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Data QA and validation 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High quality </a:t>
                          </a:r>
                          <a:r>
                            <a:rPr lang="en-GB" sz="1200" dirty="0">
                              <a:effectLst/>
                            </a:rPr>
                            <a:t>– ORNL is the custodian of the data and is generally used as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benchmark</a:t>
                          </a:r>
                          <a:r>
                            <a:rPr lang="en-GB" sz="1200" dirty="0">
                              <a:effectLst/>
                            </a:rPr>
                            <a:t> for MSRs. 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Limited detail and data were collected in an academic setting.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Cross-validated using ORNL MSRE data</a:t>
                          </a:r>
                          <a:r>
                            <a:rPr lang="en-GB" sz="1200" dirty="0">
                              <a:effectLst/>
                            </a:rPr>
                            <a:t>.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No reliability standard</a:t>
                          </a:r>
                          <a:r>
                            <a:rPr lang="en-GB" sz="1200" dirty="0">
                              <a:effectLst/>
                            </a:rPr>
                            <a:t> was applied in data collection. 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3902236535"/>
                      </a:ext>
                    </a:extLst>
                  </a:tr>
                  <a:tr h="567621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10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Uncertainty characterization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Limited - constrained by MSRE’s limited statistical basis</a:t>
                          </a:r>
                          <a:r>
                            <a:rPr lang="en-GB" sz="1200" dirty="0">
                              <a:effectLst/>
                            </a:rPr>
                            <a:t>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Not applicable for type 1 reliability data</a:t>
                          </a:r>
                          <a:r>
                            <a:rPr lang="en-GB" sz="1200" dirty="0">
                              <a:effectLst/>
                            </a:rPr>
                            <a:t>. Corrosion metal loss mechanistic model was validated against ORNL MSRE to within 30%.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3853470839"/>
                      </a:ext>
                    </a:extLst>
                  </a:tr>
                  <a:tr h="189207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11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Data use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Intended for MSR PRA and RAM support.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Intended use – corrosion model validation.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16391998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7E634E45-8C82-7F03-E896-D2D513E93F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2874887"/>
                  </p:ext>
                </p:extLst>
              </p:nvPr>
            </p:nvGraphicFramePr>
            <p:xfrm>
              <a:off x="572772" y="466582"/>
              <a:ext cx="11046455" cy="579733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657749">
                      <a:extLst>
                        <a:ext uri="{9D8B030D-6E8A-4147-A177-3AD203B41FA5}">
                          <a16:colId xmlns:a16="http://schemas.microsoft.com/office/drawing/2014/main" val="4014245765"/>
                        </a:ext>
                      </a:extLst>
                    </a:gridCol>
                    <a:gridCol w="1273280">
                      <a:extLst>
                        <a:ext uri="{9D8B030D-6E8A-4147-A177-3AD203B41FA5}">
                          <a16:colId xmlns:a16="http://schemas.microsoft.com/office/drawing/2014/main" val="4076166046"/>
                        </a:ext>
                      </a:extLst>
                    </a:gridCol>
                    <a:gridCol w="4812412">
                      <a:extLst>
                        <a:ext uri="{9D8B030D-6E8A-4147-A177-3AD203B41FA5}">
                          <a16:colId xmlns:a16="http://schemas.microsoft.com/office/drawing/2014/main" val="1076426731"/>
                        </a:ext>
                      </a:extLst>
                    </a:gridCol>
                    <a:gridCol w="4303014">
                      <a:extLst>
                        <a:ext uri="{9D8B030D-6E8A-4147-A177-3AD203B41FA5}">
                          <a16:colId xmlns:a16="http://schemas.microsoft.com/office/drawing/2014/main" val="2901291215"/>
                        </a:ext>
                      </a:extLst>
                    </a:gridCol>
                  </a:tblGrid>
                  <a:tr h="189207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#</a:t>
                          </a:r>
                          <a:endParaRPr lang="en-US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Characteristic</a:t>
                          </a:r>
                          <a:endParaRPr lang="en-US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MOSARD </a:t>
                          </a:r>
                          <a:endParaRPr lang="en-US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UNM </a:t>
                          </a:r>
                          <a:r>
                            <a:rPr lang="en-GB" sz="1200" dirty="0" err="1">
                              <a:solidFill>
                                <a:schemeClr val="bg1"/>
                              </a:solidFill>
                              <a:effectLst/>
                            </a:rPr>
                            <a:t>FLiBe</a:t>
                          </a:r>
                          <a:r>
                            <a:rPr lang="en-GB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 loop document [5]</a:t>
                          </a:r>
                          <a:endParaRPr lang="en-US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7698874"/>
                      </a:ext>
                    </a:extLst>
                  </a:tr>
                  <a:tr h="561731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1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Objective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Build a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structured MSR component reliability database </a:t>
                          </a:r>
                          <a:r>
                            <a:rPr lang="en-GB" sz="1200" dirty="0">
                              <a:effectLst/>
                            </a:rPr>
                            <a:t>by extraction of key data  - initiating events and their frequencies from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MSRE operational records</a:t>
                          </a:r>
                          <a:r>
                            <a:rPr lang="en-GB" sz="1200" dirty="0">
                              <a:effectLst/>
                            </a:rPr>
                            <a:t>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Characterize flow accelerated corrosion in </a:t>
                          </a:r>
                          <a:r>
                            <a:rPr lang="en-GB" sz="1200" dirty="0" err="1">
                              <a:solidFill>
                                <a:schemeClr val="accent6"/>
                              </a:solidFill>
                              <a:effectLst/>
                            </a:rPr>
                            <a:t>FLiBe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GB" sz="1200" dirty="0">
                              <a:effectLst/>
                            </a:rPr>
                            <a:t>molten salt loop.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2662209326"/>
                      </a:ext>
                    </a:extLst>
                  </a:tr>
                  <a:tr h="649915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2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System design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MSRE. Approximately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12000lbs of molten </a:t>
                          </a:r>
                          <a:r>
                            <a:rPr lang="en-GB" sz="1200" dirty="0" err="1">
                              <a:solidFill>
                                <a:schemeClr val="accent6"/>
                              </a:solidFill>
                              <a:effectLst/>
                            </a:rPr>
                            <a:t>FLiBe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 coolant </a:t>
                          </a:r>
                          <a:r>
                            <a:rPr lang="en-GB" sz="1200" dirty="0">
                              <a:effectLst/>
                            </a:rPr>
                            <a:t>with ZrF</a:t>
                          </a:r>
                          <a:r>
                            <a:rPr lang="en-GB" sz="1200" baseline="-25000" dirty="0">
                              <a:effectLst/>
                            </a:rPr>
                            <a:t>4</a:t>
                          </a:r>
                          <a:r>
                            <a:rPr lang="en-GB" sz="1200" dirty="0">
                              <a:effectLst/>
                            </a:rPr>
                            <a:t>-UF</a:t>
                          </a:r>
                          <a:r>
                            <a:rPr lang="en-GB" sz="1200" baseline="-25000" dirty="0">
                              <a:effectLst/>
                            </a:rPr>
                            <a:t>4</a:t>
                          </a:r>
                          <a:r>
                            <a:rPr lang="en-GB" sz="1200" dirty="0">
                              <a:effectLst/>
                            </a:rPr>
                            <a:t> fuel, molten salt pumps, air cooled heat exchangers, Hastelloy-N molten salt tank.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9909" marR="29909" marT="0" marB="0">
                        <a:blipFill>
                          <a:blip r:embed="rId2"/>
                          <a:stretch>
                            <a:fillRect l="-156719" t="-121495" r="-283" b="-6878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4508495"/>
                      </a:ext>
                    </a:extLst>
                  </a:tr>
                  <a:tr h="567621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3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Operational regime context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9909" marR="29909" marT="0" marB="0">
                        <a:blipFill>
                          <a:blip r:embed="rId2"/>
                          <a:stretch>
                            <a:fillRect l="-40253" t="-254839" r="-89747" b="-6913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9909" marR="29909" marT="0" marB="0">
                        <a:blipFill>
                          <a:blip r:embed="rId2"/>
                          <a:stretch>
                            <a:fillRect l="-156719" t="-254839" r="-283" b="-6913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4023938"/>
                      </a:ext>
                    </a:extLst>
                  </a:tr>
                  <a:tr h="567621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4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Component populations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Limited population (compared to large fleets) from a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single MSRE system.</a:t>
                          </a:r>
                          <a:endParaRPr lang="en-US" sz="1200" dirty="0">
                            <a:solidFill>
                              <a:schemeClr val="accent6"/>
                            </a:solidFill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A pump</a:t>
                          </a:r>
                          <a:r>
                            <a:rPr lang="en-GB" sz="1200" dirty="0">
                              <a:effectLst/>
                            </a:rPr>
                            <a:t>, melt and expansion tanks, 9-coupon holder and 22 Swagelok fittings,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3 thermocouples, 3 electrodes and a flowmeter.</a:t>
                          </a:r>
                          <a:endParaRPr lang="en-US" sz="1200" dirty="0">
                            <a:solidFill>
                              <a:schemeClr val="accent6"/>
                            </a:solidFill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4245258882"/>
                      </a:ext>
                    </a:extLst>
                  </a:tr>
                  <a:tr h="473885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5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Data collection duration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Raw operational data was collected and recorded during the entire MSRE operation (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1965–1969</a:t>
                          </a:r>
                          <a:r>
                            <a:rPr lang="en-GB" sz="1200" dirty="0">
                              <a:effectLst/>
                            </a:rPr>
                            <a:t>).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Realtime data collection lasted only a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few hours</a:t>
                          </a:r>
                          <a:r>
                            <a:rPr lang="en-GB" sz="1200" dirty="0">
                              <a:effectLst/>
                            </a:rPr>
                            <a:t>. Relevant reliability data is only from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system initialization and burn-in</a:t>
                          </a:r>
                          <a:r>
                            <a:rPr lang="en-GB" sz="1200" dirty="0">
                              <a:effectLst/>
                            </a:rPr>
                            <a:t>.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2986734778"/>
                      </a:ext>
                    </a:extLst>
                  </a:tr>
                  <a:tr h="378413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6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Age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Source data is from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1965–1969</a:t>
                          </a:r>
                          <a:r>
                            <a:rPr lang="en-GB" sz="1200" dirty="0">
                              <a:effectLst/>
                            </a:rPr>
                            <a:t>, i.e., almost 6 decades old.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The experiment was conducted during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2017-19</a:t>
                          </a:r>
                          <a:r>
                            <a:rPr lang="en-GB" sz="1200" dirty="0">
                              <a:effectLst/>
                            </a:rPr>
                            <a:t>. The observations are more age relevant.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1149165431"/>
                      </a:ext>
                    </a:extLst>
                  </a:tr>
                  <a:tr h="378413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7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Data availability and accessibility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Restricted</a:t>
                          </a:r>
                          <a:r>
                            <a:rPr lang="en-GB" sz="1200" dirty="0">
                              <a:effectLst/>
                            </a:rPr>
                            <a:t>. Access is anticipated through DOE GAIN.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The documentation and results are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open access</a:t>
                          </a:r>
                          <a:r>
                            <a:rPr lang="en-GB" sz="1200" dirty="0">
                              <a:effectLst/>
                            </a:rPr>
                            <a:t>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3131795519"/>
                      </a:ext>
                    </a:extLst>
                  </a:tr>
                  <a:tr h="637750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8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Reliability data collected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Mixed</a:t>
                          </a:r>
                          <a:r>
                            <a:rPr lang="en-GB" sz="1200" dirty="0">
                              <a:effectLst/>
                            </a:rPr>
                            <a:t> Type 1 and Type 2 i.e., descriptions of recorded failures and relevant statistics.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Only Type -1 data</a:t>
                          </a:r>
                          <a:r>
                            <a:rPr lang="en-GB" sz="1200" dirty="0">
                              <a:effectLst/>
                            </a:rPr>
                            <a:t>. 3 failure events were observed – salt leak from expansion tank, melt tank and a Swagelok fitting.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Mechanistic corrosion model was validated </a:t>
                          </a:r>
                          <a:r>
                            <a:rPr lang="en-GB" sz="1200" dirty="0">
                              <a:effectLst/>
                            </a:rPr>
                            <a:t>from the experiment as well.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2242904847"/>
                      </a:ext>
                    </a:extLst>
                  </a:tr>
                  <a:tr h="635948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9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Data QA and validation 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High quality </a:t>
                          </a:r>
                          <a:r>
                            <a:rPr lang="en-GB" sz="1200" dirty="0">
                              <a:effectLst/>
                            </a:rPr>
                            <a:t>– ORNL is the custodian of the data and is generally used as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benchmark</a:t>
                          </a:r>
                          <a:r>
                            <a:rPr lang="en-GB" sz="1200" dirty="0">
                              <a:effectLst/>
                            </a:rPr>
                            <a:t> for MSRs. 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Limited detail and data were collected in an academic setting.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Cross-validated using ORNL MSRE data</a:t>
                          </a:r>
                          <a:r>
                            <a:rPr lang="en-GB" sz="1200" dirty="0">
                              <a:effectLst/>
                            </a:rPr>
                            <a:t>. </a:t>
                          </a: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No reliability standard</a:t>
                          </a:r>
                          <a:r>
                            <a:rPr lang="en-GB" sz="1200" dirty="0">
                              <a:effectLst/>
                            </a:rPr>
                            <a:t> was applied in data collection. 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3902236535"/>
                      </a:ext>
                    </a:extLst>
                  </a:tr>
                  <a:tr h="567621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10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Uncertainty characterization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Limited - constrained by MSRE’s limited statistical basis</a:t>
                          </a:r>
                          <a:r>
                            <a:rPr lang="en-GB" sz="1200" dirty="0">
                              <a:effectLst/>
                            </a:rPr>
                            <a:t>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solidFill>
                                <a:schemeClr val="accent6"/>
                              </a:solidFill>
                              <a:effectLst/>
                            </a:rPr>
                            <a:t>Not applicable for type 1 reliability data</a:t>
                          </a:r>
                          <a:r>
                            <a:rPr lang="en-GB" sz="1200" dirty="0">
                              <a:effectLst/>
                            </a:rPr>
                            <a:t>. Corrosion metal loss mechanistic model was validated against ORNL MSRE to within 30%.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3853470839"/>
                      </a:ext>
                    </a:extLst>
                  </a:tr>
                  <a:tr h="189207"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11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Data use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>
                              <a:effectLst/>
                            </a:rPr>
                            <a:t>Intended for MSR PRA and RAM support.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buNone/>
                          </a:pPr>
                          <a:r>
                            <a:rPr lang="en-GB" sz="1200" dirty="0">
                              <a:effectLst/>
                            </a:rPr>
                            <a:t>Intended use – corrosion model validation. 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PMingLiU" panose="02020500000000000000" pitchFamily="18" charset="-120"/>
                          </a:endParaRPr>
                        </a:p>
                      </a:txBody>
                      <a:tcPr marL="29909" marR="29909" marT="0" marB="0"/>
                    </a:tc>
                    <a:extLst>
                      <a:ext uri="{0D108BD9-81ED-4DB2-BD59-A6C34878D82A}">
                        <a16:rowId xmlns:a16="http://schemas.microsoft.com/office/drawing/2014/main" val="16391998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49B27F4-7981-2BB0-E3B0-1BC6AD5B698D}"/>
              </a:ext>
            </a:extLst>
          </p:cNvPr>
          <p:cNvSpPr txBox="1"/>
          <p:nvPr/>
        </p:nvSpPr>
        <p:spPr>
          <a:xfrm>
            <a:off x="2343150" y="6524861"/>
            <a:ext cx="88360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5. D. Weitzel, “An Experimental and Numerical Investigation of Flow Accelerated </a:t>
            </a:r>
            <a:r>
              <a:rPr lang="en-GB" sz="800" dirty="0" err="1"/>
              <a:t>FLiBe</a:t>
            </a:r>
            <a:r>
              <a:rPr lang="en-GB" sz="800" dirty="0"/>
              <a:t> Corrosion,” University of New Mexico, 2019. [Online]. Available: https://digitalrepository.unm.edu/ne_etds/82</a:t>
            </a:r>
            <a:endParaRPr lang="en-US" sz="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B3C14E-965D-E960-9F33-FFC65C0B1D8D}"/>
              </a:ext>
            </a:extLst>
          </p:cNvPr>
          <p:cNvSpPr txBox="1"/>
          <p:nvPr/>
        </p:nvSpPr>
        <p:spPr>
          <a:xfrm>
            <a:off x="487680" y="97250"/>
            <a:ext cx="450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Example demonstration of the framework</a:t>
            </a:r>
          </a:p>
        </p:txBody>
      </p:sp>
    </p:spTree>
    <p:extLst>
      <p:ext uri="{BB962C8B-B14F-4D97-AF65-F5344CB8AC3E}">
        <p14:creationId xmlns:p14="http://schemas.microsoft.com/office/powerpoint/2010/main" val="4106628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EECFE-DF38-C8F8-B3C5-F5D838187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46075"/>
            <a:ext cx="11492432" cy="605421"/>
          </a:xfrm>
        </p:spPr>
        <p:txBody>
          <a:bodyPr/>
          <a:lstStyle/>
          <a:p>
            <a:r>
              <a:rPr lang="en-US" dirty="0" err="1"/>
              <a:t>Extrapolatability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FC64133-C757-B041-4DC3-7CD0B1E747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400" y="1191948"/>
                <a:ext cx="5879000" cy="3675328"/>
              </a:xfrm>
            </p:spPr>
            <p:txBody>
              <a:bodyPr/>
              <a:lstStyle/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/>
                  <a:t>Evaluated with respect to </a:t>
                </a:r>
                <a:r>
                  <a:rPr lang="en-GB" sz="1600" dirty="0"/>
                  <a:t>Kairos Power Hermes reactor with </a:t>
                </a:r>
                <a:r>
                  <a:rPr lang="en-GB" sz="1600" dirty="0" err="1"/>
                  <a:t>FLiBe</a:t>
                </a:r>
                <a:r>
                  <a:rPr lang="en-GB" sz="1600" dirty="0"/>
                  <a:t> coolant.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/>
                  <a:t>3 features – two categorical - </a:t>
                </a:r>
                <a:r>
                  <a:rPr lang="en-GB" sz="1600" dirty="0">
                    <a:solidFill>
                      <a:schemeClr val="accent6"/>
                    </a:solidFill>
                  </a:rPr>
                  <a:t>coolant type </a:t>
                </a:r>
                <a:r>
                  <a:rPr lang="en-GB" sz="1600" dirty="0"/>
                  <a:t>and </a:t>
                </a:r>
                <a:r>
                  <a:rPr lang="en-GB" sz="1600" dirty="0">
                    <a:solidFill>
                      <a:schemeClr val="accent6"/>
                    </a:solidFill>
                  </a:rPr>
                  <a:t>chemistry contro</a:t>
                </a:r>
                <a:r>
                  <a:rPr lang="en-GB" sz="1600" dirty="0"/>
                  <a:t>l and one continuous - </a:t>
                </a:r>
                <a:r>
                  <a:rPr lang="en-GB" sz="1600" dirty="0">
                    <a:solidFill>
                      <a:schemeClr val="accent6"/>
                    </a:solidFill>
                  </a:rPr>
                  <a:t>operating temperature range </a:t>
                </a:r>
                <a:r>
                  <a:rPr lang="en-GB" sz="1600" dirty="0"/>
                  <a:t>(650-750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GB" sz="1600" dirty="0"/>
                  <a:t>). 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/>
                  <a:t>Material types, neutron spectrum, radiation effects, age etc. are not considered and these features </a:t>
                </a:r>
                <a:r>
                  <a:rPr lang="en-GB" sz="1600" dirty="0">
                    <a:solidFill>
                      <a:schemeClr val="accent6"/>
                    </a:solidFill>
                  </a:rPr>
                  <a:t>require establishing further details</a:t>
                </a:r>
                <a:r>
                  <a:rPr lang="en-GB" sz="1600" dirty="0"/>
                  <a:t>.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/>
                  <a:t>Scores:</a:t>
                </a:r>
              </a:p>
              <a:p>
                <a:pPr marL="800100" lvl="1" indent="-342900">
                  <a:spcBef>
                    <a:spcPts val="600"/>
                  </a:spcBef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en-GB" sz="1600" dirty="0"/>
                  <a:t>Coolant type: 1 for both sources – same coolant (per design). </a:t>
                </a:r>
              </a:p>
              <a:p>
                <a:pPr marL="800100" lvl="1" indent="-342900">
                  <a:spcBef>
                    <a:spcPts val="600"/>
                  </a:spcBef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en-GB" sz="1600" dirty="0"/>
                  <a:t>Chemistry control: MOSARD – 1, UNM Loop -  0.</a:t>
                </a:r>
              </a:p>
              <a:p>
                <a:pPr marL="800100" lvl="1" indent="-342900">
                  <a:spcBef>
                    <a:spcPts val="600"/>
                  </a:spcBef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en-GB" sz="1600" dirty="0"/>
                  <a:t>Temperature: computed using mean operating temperatures, and target i.e., KP Hermes temperature range. 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FC64133-C757-B041-4DC3-7CD0B1E747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191948"/>
                <a:ext cx="5879000" cy="3675328"/>
              </a:xfrm>
              <a:blipFill>
                <a:blip r:embed="rId2"/>
                <a:stretch>
                  <a:fillRect l="-1971" t="-2492" r="-2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5B4B414-37AE-FAF6-A2C1-AC94B202F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302393"/>
              </p:ext>
            </p:extLst>
          </p:nvPr>
        </p:nvGraphicFramePr>
        <p:xfrm>
          <a:off x="6938962" y="434918"/>
          <a:ext cx="4719638" cy="1950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0044">
                  <a:extLst>
                    <a:ext uri="{9D8B030D-6E8A-4147-A177-3AD203B41FA5}">
                      <a16:colId xmlns:a16="http://schemas.microsoft.com/office/drawing/2014/main" val="259943623"/>
                    </a:ext>
                  </a:extLst>
                </a:gridCol>
                <a:gridCol w="1089443">
                  <a:extLst>
                    <a:ext uri="{9D8B030D-6E8A-4147-A177-3AD203B41FA5}">
                      <a16:colId xmlns:a16="http://schemas.microsoft.com/office/drawing/2014/main" val="1928865686"/>
                    </a:ext>
                  </a:extLst>
                </a:gridCol>
                <a:gridCol w="1200151">
                  <a:extLst>
                    <a:ext uri="{9D8B030D-6E8A-4147-A177-3AD203B41FA5}">
                      <a16:colId xmlns:a16="http://schemas.microsoft.com/office/drawing/2014/main" val="38297271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600" dirty="0">
                          <a:effectLst/>
                        </a:rPr>
                        <a:t>Weights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600">
                          <a:effectLst/>
                        </a:rPr>
                        <a:t>MOSARD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600">
                          <a:effectLst/>
                        </a:rPr>
                        <a:t>UNM Loop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3991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400" b="0">
                          <a:effectLst/>
                        </a:rPr>
                        <a:t>Baseline - Equal weights (0.33, 0.33, 0.33)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400">
                          <a:effectLst/>
                        </a:rPr>
                        <a:t>0.833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400">
                          <a:effectLst/>
                        </a:rPr>
                        <a:t>0.50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60312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400" b="0">
                          <a:effectLst/>
                        </a:rPr>
                        <a:t>Coolant type dominant (0.6, 0.2, 0.2)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400">
                          <a:effectLst/>
                        </a:rPr>
                        <a:t>0.9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400">
                          <a:effectLst/>
                        </a:rPr>
                        <a:t>0.7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7361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400" b="0">
                          <a:effectLst/>
                        </a:rPr>
                        <a:t>Chemistry dominant (0.2, 0.6, 0.2)</a:t>
                      </a:r>
                      <a:endParaRPr lang="en-US" sz="1400" b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400">
                          <a:effectLst/>
                        </a:rPr>
                        <a:t>0.9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400">
                          <a:effectLst/>
                        </a:rPr>
                        <a:t>0.3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1148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400" b="0" dirty="0">
                          <a:effectLst/>
                        </a:rPr>
                        <a:t>Temperature dominant (0.2, 0.2, 0.6)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400">
                          <a:effectLst/>
                        </a:rPr>
                        <a:t>0.7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buNone/>
                      </a:pPr>
                      <a:r>
                        <a:rPr lang="en-US" sz="1400" dirty="0">
                          <a:effectLst/>
                        </a:rPr>
                        <a:t>0.5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1172900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FCFC9A2C-5264-4BBF-E84C-1565FDCC5A08}"/>
              </a:ext>
            </a:extLst>
          </p:cNvPr>
          <p:cNvGrpSpPr/>
          <p:nvPr/>
        </p:nvGrpSpPr>
        <p:grpSpPr>
          <a:xfrm>
            <a:off x="6715208" y="2788928"/>
            <a:ext cx="5113270" cy="2887929"/>
            <a:chOff x="7009613" y="2612759"/>
            <a:chExt cx="5167147" cy="2887929"/>
          </a:xfrm>
        </p:grpSpPr>
        <p:sp>
          <p:nvSpPr>
            <p:cNvPr id="7" name="Shape 12">
              <a:extLst>
                <a:ext uri="{FF2B5EF4-FFF2-40B4-BE49-F238E27FC236}">
                  <a16:creationId xmlns:a16="http://schemas.microsoft.com/office/drawing/2014/main" id="{C03D7241-38BE-CF5A-1D06-7D5CA355A79C}"/>
                </a:ext>
              </a:extLst>
            </p:cNvPr>
            <p:cNvSpPr/>
            <p:nvPr/>
          </p:nvSpPr>
          <p:spPr>
            <a:xfrm>
              <a:off x="7448550" y="2626995"/>
              <a:ext cx="4429126" cy="2873693"/>
            </a:xfrm>
            <a:prstGeom prst="roundRect">
              <a:avLst>
                <a:gd name="adj" fmla="val 1720"/>
              </a:avLst>
            </a:prstGeom>
            <a:solidFill>
              <a:srgbClr val="FFFFFF"/>
            </a:solidFill>
            <a:ln w="12700">
              <a:solidFill>
                <a:srgbClr val="D9E1EA"/>
              </a:solidFill>
              <a:prstDash val="solid"/>
            </a:ln>
            <a:effectLst>
              <a:outerShdw blurRad="88900" dist="38100" dir="5400000" algn="bl" rotWithShape="0">
                <a:srgbClr val="000000">
                  <a:alpha val="12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Shape 13">
              <a:extLst>
                <a:ext uri="{FF2B5EF4-FFF2-40B4-BE49-F238E27FC236}">
                  <a16:creationId xmlns:a16="http://schemas.microsoft.com/office/drawing/2014/main" id="{8A3BD1EA-00CC-5F6A-1AF0-AC4A13D215EE}"/>
                </a:ext>
              </a:extLst>
            </p:cNvPr>
            <p:cNvSpPr/>
            <p:nvPr/>
          </p:nvSpPr>
          <p:spPr>
            <a:xfrm flipH="1">
              <a:off x="8500136" y="3054096"/>
              <a:ext cx="2259" cy="2156079"/>
            </a:xfrm>
            <a:prstGeom prst="line">
              <a:avLst/>
            </a:prstGeom>
            <a:noFill/>
            <a:ln w="19050">
              <a:solidFill>
                <a:srgbClr val="5B6B7B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Shape 14">
              <a:extLst>
                <a:ext uri="{FF2B5EF4-FFF2-40B4-BE49-F238E27FC236}">
                  <a16:creationId xmlns:a16="http://schemas.microsoft.com/office/drawing/2014/main" id="{DB63E68B-25BB-22FE-1F69-2372F339E90E}"/>
                </a:ext>
              </a:extLst>
            </p:cNvPr>
            <p:cNvSpPr/>
            <p:nvPr/>
          </p:nvSpPr>
          <p:spPr>
            <a:xfrm flipH="1">
              <a:off x="11214382" y="3108960"/>
              <a:ext cx="2258" cy="2101215"/>
            </a:xfrm>
            <a:prstGeom prst="line">
              <a:avLst/>
            </a:prstGeom>
            <a:noFill/>
            <a:ln w="19050">
              <a:solidFill>
                <a:srgbClr val="5B6B7B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15">
              <a:extLst>
                <a:ext uri="{FF2B5EF4-FFF2-40B4-BE49-F238E27FC236}">
                  <a16:creationId xmlns:a16="http://schemas.microsoft.com/office/drawing/2014/main" id="{80C3B7BF-8C80-F873-6159-2C2A4400E610}"/>
                </a:ext>
              </a:extLst>
            </p:cNvPr>
            <p:cNvSpPr/>
            <p:nvPr/>
          </p:nvSpPr>
          <p:spPr>
            <a:xfrm>
              <a:off x="7527089" y="2612759"/>
              <a:ext cx="1920240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200" b="1" dirty="0">
                  <a:solidFill>
                    <a:srgbClr val="0F2A43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Quality </a:t>
              </a:r>
              <a:endParaRPr lang="en-US" sz="1200" dirty="0"/>
            </a:p>
            <a:p>
              <a:pPr marL="0" indent="0" algn="ctr">
                <a:buNone/>
              </a:pPr>
              <a:r>
                <a:rPr lang="en-US" sz="1200" b="1" dirty="0">
                  <a:solidFill>
                    <a:srgbClr val="0F2A43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ranks</a:t>
              </a:r>
              <a:endParaRPr lang="en-US" sz="1200" dirty="0"/>
            </a:p>
          </p:txBody>
        </p:sp>
        <p:sp>
          <p:nvSpPr>
            <p:cNvPr id="11" name="Text 16">
              <a:extLst>
                <a:ext uri="{FF2B5EF4-FFF2-40B4-BE49-F238E27FC236}">
                  <a16:creationId xmlns:a16="http://schemas.microsoft.com/office/drawing/2014/main" id="{F56208F5-896F-C225-0E63-3746F5B87E52}"/>
                </a:ext>
              </a:extLst>
            </p:cNvPr>
            <p:cNvSpPr/>
            <p:nvPr/>
          </p:nvSpPr>
          <p:spPr>
            <a:xfrm>
              <a:off x="10256520" y="2679192"/>
              <a:ext cx="1920240" cy="5029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200" b="1" dirty="0" err="1">
                  <a:solidFill>
                    <a:srgbClr val="0F2A43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Extrapolatability</a:t>
              </a:r>
              <a:r>
                <a:rPr lang="en-US" sz="1200" b="1" dirty="0">
                  <a:solidFill>
                    <a:srgbClr val="0F2A43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</a:t>
              </a:r>
              <a:endParaRPr lang="en-US" sz="1200" dirty="0"/>
            </a:p>
          </p:txBody>
        </p:sp>
        <p:sp>
          <p:nvSpPr>
            <p:cNvPr id="12" name="Shape 19">
              <a:extLst>
                <a:ext uri="{FF2B5EF4-FFF2-40B4-BE49-F238E27FC236}">
                  <a16:creationId xmlns:a16="http://schemas.microsoft.com/office/drawing/2014/main" id="{00F1D207-D008-00FA-B3F9-706F53B2B56B}"/>
                </a:ext>
              </a:extLst>
            </p:cNvPr>
            <p:cNvSpPr/>
            <p:nvPr/>
          </p:nvSpPr>
          <p:spPr>
            <a:xfrm flipV="1">
              <a:off x="8525258" y="3552165"/>
              <a:ext cx="2705096" cy="163577"/>
            </a:xfrm>
            <a:prstGeom prst="line">
              <a:avLst/>
            </a:prstGeom>
            <a:noFill/>
            <a:ln w="44450">
              <a:solidFill>
                <a:srgbClr val="B4552F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Shape 20">
              <a:extLst>
                <a:ext uri="{FF2B5EF4-FFF2-40B4-BE49-F238E27FC236}">
                  <a16:creationId xmlns:a16="http://schemas.microsoft.com/office/drawing/2014/main" id="{B93DD054-35BD-C7D3-0889-68A7393184A9}"/>
                </a:ext>
              </a:extLst>
            </p:cNvPr>
            <p:cNvSpPr/>
            <p:nvPr/>
          </p:nvSpPr>
          <p:spPr>
            <a:xfrm flipV="1">
              <a:off x="8525256" y="4152229"/>
              <a:ext cx="2727951" cy="503832"/>
            </a:xfrm>
            <a:prstGeom prst="line">
              <a:avLst/>
            </a:prstGeom>
            <a:noFill/>
            <a:ln w="44450">
              <a:solidFill>
                <a:srgbClr val="1E8E6E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Shape 21">
              <a:extLst>
                <a:ext uri="{FF2B5EF4-FFF2-40B4-BE49-F238E27FC236}">
                  <a16:creationId xmlns:a16="http://schemas.microsoft.com/office/drawing/2014/main" id="{69F5D2A4-5850-37CD-3F2B-306516E8045E}"/>
                </a:ext>
              </a:extLst>
            </p:cNvPr>
            <p:cNvSpPr/>
            <p:nvPr/>
          </p:nvSpPr>
          <p:spPr>
            <a:xfrm>
              <a:off x="8401812" y="3627425"/>
              <a:ext cx="201168" cy="201168"/>
            </a:xfrm>
            <a:prstGeom prst="ellipse">
              <a:avLst/>
            </a:prstGeom>
            <a:solidFill>
              <a:srgbClr val="B4552F"/>
            </a:solidFill>
            <a:ln w="15875">
              <a:solidFill>
                <a:srgbClr val="FFFFFF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Shape 22">
              <a:extLst>
                <a:ext uri="{FF2B5EF4-FFF2-40B4-BE49-F238E27FC236}">
                  <a16:creationId xmlns:a16="http://schemas.microsoft.com/office/drawing/2014/main" id="{2662FC35-EB74-F646-927D-1588185861BA}"/>
                </a:ext>
              </a:extLst>
            </p:cNvPr>
            <p:cNvSpPr/>
            <p:nvPr/>
          </p:nvSpPr>
          <p:spPr>
            <a:xfrm>
              <a:off x="11129771" y="3442335"/>
              <a:ext cx="201168" cy="201168"/>
            </a:xfrm>
            <a:prstGeom prst="ellipse">
              <a:avLst/>
            </a:prstGeom>
            <a:solidFill>
              <a:srgbClr val="B4552F"/>
            </a:solidFill>
            <a:ln w="15875">
              <a:solidFill>
                <a:srgbClr val="FFFFFF"/>
              </a:solidFill>
              <a:prstDash val="soli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Shape 23">
              <a:extLst>
                <a:ext uri="{FF2B5EF4-FFF2-40B4-BE49-F238E27FC236}">
                  <a16:creationId xmlns:a16="http://schemas.microsoft.com/office/drawing/2014/main" id="{E170931A-0082-3281-3EFA-648F684E41C6}"/>
                </a:ext>
              </a:extLst>
            </p:cNvPr>
            <p:cNvSpPr/>
            <p:nvPr/>
          </p:nvSpPr>
          <p:spPr>
            <a:xfrm>
              <a:off x="8424672" y="4530011"/>
              <a:ext cx="201168" cy="201168"/>
            </a:xfrm>
            <a:prstGeom prst="ellipse">
              <a:avLst/>
            </a:prstGeom>
            <a:solidFill>
              <a:srgbClr val="1E8E6E"/>
            </a:solidFill>
            <a:ln w="15875">
              <a:solidFill>
                <a:srgbClr val="FFFFFF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Shape 24">
              <a:extLst>
                <a:ext uri="{FF2B5EF4-FFF2-40B4-BE49-F238E27FC236}">
                  <a16:creationId xmlns:a16="http://schemas.microsoft.com/office/drawing/2014/main" id="{52474239-12D3-08D8-2233-B971C29B0540}"/>
                </a:ext>
              </a:extLst>
            </p:cNvPr>
            <p:cNvSpPr/>
            <p:nvPr/>
          </p:nvSpPr>
          <p:spPr>
            <a:xfrm>
              <a:off x="11138916" y="4079989"/>
              <a:ext cx="201168" cy="201168"/>
            </a:xfrm>
            <a:prstGeom prst="ellipse">
              <a:avLst/>
            </a:prstGeom>
            <a:solidFill>
              <a:srgbClr val="1E8E6E"/>
            </a:solidFill>
            <a:ln w="15875">
              <a:solidFill>
                <a:srgbClr val="FFFFFF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27">
              <a:extLst>
                <a:ext uri="{FF2B5EF4-FFF2-40B4-BE49-F238E27FC236}">
                  <a16:creationId xmlns:a16="http://schemas.microsoft.com/office/drawing/2014/main" id="{7ABCD339-157C-18EE-6D5F-2C10FD4FE642}"/>
                </a:ext>
              </a:extLst>
            </p:cNvPr>
            <p:cNvSpPr/>
            <p:nvPr/>
          </p:nvSpPr>
          <p:spPr>
            <a:xfrm>
              <a:off x="10805159" y="4330016"/>
              <a:ext cx="822960" cy="3108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1E8E6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0.50</a:t>
              </a:r>
              <a:endParaRPr lang="en-US" sz="1200" dirty="0"/>
            </a:p>
          </p:txBody>
        </p:sp>
        <p:sp>
          <p:nvSpPr>
            <p:cNvPr id="19" name="Text 28">
              <a:extLst>
                <a:ext uri="{FF2B5EF4-FFF2-40B4-BE49-F238E27FC236}">
                  <a16:creationId xmlns:a16="http://schemas.microsoft.com/office/drawing/2014/main" id="{60501A32-422F-D0D0-6A02-684D9016E87E}"/>
                </a:ext>
              </a:extLst>
            </p:cNvPr>
            <p:cNvSpPr/>
            <p:nvPr/>
          </p:nvSpPr>
          <p:spPr>
            <a:xfrm>
              <a:off x="10835640" y="3232023"/>
              <a:ext cx="822960" cy="3108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B4552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0.833</a:t>
              </a:r>
              <a:endParaRPr lang="en-US" sz="1200" dirty="0"/>
            </a:p>
          </p:txBody>
        </p:sp>
        <p:sp>
          <p:nvSpPr>
            <p:cNvPr id="21" name="Text 25">
              <a:extLst>
                <a:ext uri="{FF2B5EF4-FFF2-40B4-BE49-F238E27FC236}">
                  <a16:creationId xmlns:a16="http://schemas.microsoft.com/office/drawing/2014/main" id="{EA8C9597-A196-F25D-0A75-284392D5CDAF}"/>
                </a:ext>
              </a:extLst>
            </p:cNvPr>
            <p:cNvSpPr/>
            <p:nvPr/>
          </p:nvSpPr>
          <p:spPr>
            <a:xfrm>
              <a:off x="7054623" y="3550844"/>
              <a:ext cx="1280160" cy="3108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r">
                <a:buNone/>
              </a:pPr>
              <a:r>
                <a:rPr lang="en-US" sz="1200" b="1" dirty="0">
                  <a:solidFill>
                    <a:srgbClr val="B4552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MOSARD</a:t>
              </a:r>
              <a:endParaRPr lang="en-US" sz="1200" dirty="0"/>
            </a:p>
          </p:txBody>
        </p:sp>
        <p:sp>
          <p:nvSpPr>
            <p:cNvPr id="22" name="Text 26">
              <a:extLst>
                <a:ext uri="{FF2B5EF4-FFF2-40B4-BE49-F238E27FC236}">
                  <a16:creationId xmlns:a16="http://schemas.microsoft.com/office/drawing/2014/main" id="{CDA9CA5E-A660-DEFA-3F63-7CEE9B0D9DAC}"/>
                </a:ext>
              </a:extLst>
            </p:cNvPr>
            <p:cNvSpPr/>
            <p:nvPr/>
          </p:nvSpPr>
          <p:spPr>
            <a:xfrm>
              <a:off x="7009613" y="4468937"/>
              <a:ext cx="1280160" cy="3108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r">
                <a:buNone/>
              </a:pPr>
              <a:r>
                <a:rPr lang="en-US" sz="1200" b="1" dirty="0">
                  <a:solidFill>
                    <a:srgbClr val="1E8E6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UNM loop</a:t>
              </a:r>
              <a:endParaRPr lang="en-US" sz="1200" dirty="0"/>
            </a:p>
          </p:txBody>
        </p:sp>
        <p:sp>
          <p:nvSpPr>
            <p:cNvPr id="23" name="Text 17">
              <a:extLst>
                <a:ext uri="{FF2B5EF4-FFF2-40B4-BE49-F238E27FC236}">
                  <a16:creationId xmlns:a16="http://schemas.microsoft.com/office/drawing/2014/main" id="{FD4A289E-2E4F-1214-CA22-EF6727EFADF7}"/>
                </a:ext>
              </a:extLst>
            </p:cNvPr>
            <p:cNvSpPr/>
            <p:nvPr/>
          </p:nvSpPr>
          <p:spPr>
            <a:xfrm>
              <a:off x="7176517" y="3013406"/>
              <a:ext cx="118872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r">
                <a:buNone/>
              </a:pPr>
              <a:r>
                <a:rPr lang="en-US" sz="1000" i="1" dirty="0">
                  <a:solidFill>
                    <a:srgbClr val="5B6B7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higher</a:t>
              </a:r>
              <a:endParaRPr lang="en-US" sz="1000" dirty="0"/>
            </a:p>
          </p:txBody>
        </p:sp>
        <p:sp>
          <p:nvSpPr>
            <p:cNvPr id="24" name="Text 18">
              <a:extLst>
                <a:ext uri="{FF2B5EF4-FFF2-40B4-BE49-F238E27FC236}">
                  <a16:creationId xmlns:a16="http://schemas.microsoft.com/office/drawing/2014/main" id="{5E4DD9DC-B1BA-4112-2368-B6248B49BB0B}"/>
                </a:ext>
              </a:extLst>
            </p:cNvPr>
            <p:cNvSpPr/>
            <p:nvPr/>
          </p:nvSpPr>
          <p:spPr>
            <a:xfrm>
              <a:off x="7168923" y="5024409"/>
              <a:ext cx="118872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r">
                <a:buNone/>
              </a:pPr>
              <a:r>
                <a:rPr lang="en-US" sz="1000" i="1" dirty="0">
                  <a:solidFill>
                    <a:srgbClr val="5B6B7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lower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30157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EB86C-E1E6-BD1C-55E3-2FEDB39F7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DE5E2-C670-92BF-18C9-0A96BADEA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89" y="1179673"/>
            <a:ext cx="11036372" cy="406182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</a:rPr>
              <a:t>Real sources are rarely uniformly good or bad</a:t>
            </a:r>
            <a:r>
              <a:rPr lang="en-GB" dirty="0"/>
              <a:t>: A source may be excellent on quality but weak on </a:t>
            </a:r>
            <a:r>
              <a:rPr lang="en-GB" dirty="0" err="1"/>
              <a:t>extrapolatability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US" dirty="0"/>
              <a:t>Some sources exhibit specific strengths (e.g., phenomenological insight and failure mode identification) and limitations for PRA use (e.g., incomplete exposure statistics, limited uncertainty characterization)</a:t>
            </a:r>
            <a:r>
              <a:rPr lang="en-GB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provide a framework that enables analysts and reviewers to </a:t>
            </a:r>
            <a:r>
              <a:rPr lang="en-GB" dirty="0">
                <a:solidFill>
                  <a:schemeClr val="accent6"/>
                </a:solidFill>
              </a:rPr>
              <a:t>capture the strengths and weaknesses of a reliability data source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Further work involves </a:t>
            </a:r>
          </a:p>
          <a:p>
            <a:pPr marL="1028700" lvl="1" indent="-342900">
              <a:buFont typeface="+mj-lt"/>
              <a:buAutoNum type="arabicPeriod"/>
            </a:pPr>
            <a:r>
              <a:rPr lang="en-GB" dirty="0"/>
              <a:t>finalizing the framework with expert opinions</a:t>
            </a:r>
          </a:p>
          <a:p>
            <a:pPr marL="1028700" lvl="1" indent="-342900">
              <a:buFont typeface="+mj-lt"/>
              <a:buAutoNum type="arabicPeriod"/>
            </a:pPr>
            <a:r>
              <a:rPr lang="en-GB" dirty="0"/>
              <a:t>assessment of weights for the </a:t>
            </a:r>
            <a:r>
              <a:rPr lang="en-GB" dirty="0" err="1"/>
              <a:t>extrapolatability</a:t>
            </a:r>
            <a:r>
              <a:rPr lang="en-GB" dirty="0"/>
              <a:t> metric. </a:t>
            </a:r>
          </a:p>
          <a:p>
            <a:pPr marL="1028700" lvl="1" indent="-342900">
              <a:buFont typeface="+mj-lt"/>
              <a:buAutoNum type="arabicPeriod"/>
            </a:pPr>
            <a:r>
              <a:rPr lang="en-US" dirty="0"/>
              <a:t>translating these descriptive characteristics into </a:t>
            </a:r>
            <a:r>
              <a:rPr lang="en-US" dirty="0">
                <a:solidFill>
                  <a:schemeClr val="accent6"/>
                </a:solidFill>
              </a:rPr>
              <a:t>graded, design-specific assessment process</a:t>
            </a:r>
            <a:r>
              <a:rPr lang="en-US" dirty="0"/>
              <a:t>,</a:t>
            </a:r>
          </a:p>
          <a:p>
            <a:pPr marL="1028700" lvl="1" indent="-342900">
              <a:buFont typeface="+mj-lt"/>
              <a:buAutoNum type="arabicPeriod"/>
            </a:pPr>
            <a:r>
              <a:rPr lang="en-US" dirty="0"/>
              <a:t>Providing guidance for consistent application across analysts and reactor concepts.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248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8F216-575E-2207-62BF-4EBD45CC1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684C352-5BE3-9486-1EDD-47664903208B}"/>
              </a:ext>
            </a:extLst>
          </p:cNvPr>
          <p:cNvSpPr/>
          <p:nvPr/>
        </p:nvSpPr>
        <p:spPr>
          <a:xfrm>
            <a:off x="194345" y="915233"/>
            <a:ext cx="11803310" cy="26165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A7180-316E-3D58-E458-29E3E54D8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298846"/>
            <a:ext cx="11492432" cy="616387"/>
          </a:xfrm>
        </p:spPr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0B3869-A8E0-5F4C-96DC-AB6C71F16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251" y="1270407"/>
            <a:ext cx="9679497" cy="207680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 research has been performed by UT‑Battelle, LLC, under Contract No. DE‑AC05‑00OR22725 with the U.S. Department of Energy. </a:t>
            </a:r>
          </a:p>
          <a:p>
            <a:r>
              <a:rPr lang="en-US" dirty="0">
                <a:solidFill>
                  <a:schemeClr val="bg1"/>
                </a:solidFill>
              </a:rPr>
              <a:t>This work was supported by the U.S. Nuclear Regulatory Commission, Office of Nuclear Regulatory Research, under Interagency Agreement (IAA) No. 31310025S0001. </a:t>
            </a:r>
          </a:p>
          <a:p>
            <a:r>
              <a:rPr lang="en-US" dirty="0">
                <a:solidFill>
                  <a:schemeClr val="bg1"/>
                </a:solidFill>
              </a:rPr>
              <a:t>The views expressed in this paper are those of the authors and do not necessarily represent the views of the NRC or the U.S. Government.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1571B-466F-B982-FBC0-7C3CC4B0A017}"/>
              </a:ext>
            </a:extLst>
          </p:cNvPr>
          <p:cNvSpPr txBox="1"/>
          <p:nvPr/>
        </p:nvSpPr>
        <p:spPr>
          <a:xfrm>
            <a:off x="5104286" y="4311941"/>
            <a:ext cx="1983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84595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0A3AD4B-8991-0707-EB7C-B360E8E0E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A0981-06B9-8FCD-2926-3B200AAB9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219192"/>
            <a:ext cx="11492432" cy="55978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Reliability Data Sources – Where can we find the data?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237A2-0B1B-38CF-ACF6-7271A8607707}"/>
              </a:ext>
            </a:extLst>
          </p:cNvPr>
          <p:cNvSpPr txBox="1"/>
          <p:nvPr/>
        </p:nvSpPr>
        <p:spPr>
          <a:xfrm>
            <a:off x="217715" y="712980"/>
            <a:ext cx="10937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Data source: </a:t>
            </a:r>
            <a:r>
              <a:rPr lang="en-GB" sz="1400" dirty="0"/>
              <a:t>Any report, document, or recorded experience containing reliability information.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Examples: NUREG/CR-6928, </a:t>
            </a:r>
            <a:r>
              <a:rPr lang="en-GB" sz="1400" dirty="0" err="1"/>
              <a:t>EIReDA</a:t>
            </a:r>
            <a:r>
              <a:rPr lang="en-GB" sz="1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Database:</a:t>
            </a:r>
            <a:r>
              <a:rPr lang="en-GB" sz="1400" dirty="0"/>
              <a:t> Organized repository that aggregates records from various facilities, components, or periods for querying.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Examples: </a:t>
            </a:r>
            <a:r>
              <a:rPr lang="en-GB" sz="1400" dirty="0" err="1"/>
              <a:t>NaSCoRD</a:t>
            </a:r>
            <a:r>
              <a:rPr lang="en-GB" sz="1400" dirty="0"/>
              <a:t>, MOSARD.</a:t>
            </a:r>
            <a:endParaRPr lang="en-US" sz="14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C267A1-2745-3924-4F76-13999FBA56C4}"/>
              </a:ext>
            </a:extLst>
          </p:cNvPr>
          <p:cNvGrpSpPr/>
          <p:nvPr/>
        </p:nvGrpSpPr>
        <p:grpSpPr>
          <a:xfrm>
            <a:off x="391175" y="2110674"/>
            <a:ext cx="10504906" cy="1547790"/>
            <a:chOff x="680820" y="2974521"/>
            <a:chExt cx="10504906" cy="1547790"/>
          </a:xfrm>
        </p:grpSpPr>
        <p:sp>
          <p:nvSpPr>
            <p:cNvPr id="40" name="Shape 2">
              <a:extLst>
                <a:ext uri="{FF2B5EF4-FFF2-40B4-BE49-F238E27FC236}">
                  <a16:creationId xmlns:a16="http://schemas.microsoft.com/office/drawing/2014/main" id="{1C0A0661-173C-B0CF-EB2A-F678864B3FAA}"/>
                </a:ext>
              </a:extLst>
            </p:cNvPr>
            <p:cNvSpPr/>
            <p:nvPr/>
          </p:nvSpPr>
          <p:spPr>
            <a:xfrm>
              <a:off x="4177344" y="2982106"/>
              <a:ext cx="3086582" cy="1540205"/>
            </a:xfrm>
            <a:prstGeom prst="roundRect">
              <a:avLst>
                <a:gd name="adj" fmla="val 2917"/>
              </a:avLst>
            </a:prstGeom>
            <a:solidFill>
              <a:schemeClr val="bg1"/>
            </a:solidFill>
            <a:ln w="19050">
              <a:solidFill>
                <a:schemeClr val="tx2"/>
              </a:solidFill>
              <a:prstDash val="soli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3" name="Shape 2">
              <a:extLst>
                <a:ext uri="{FF2B5EF4-FFF2-40B4-BE49-F238E27FC236}">
                  <a16:creationId xmlns:a16="http://schemas.microsoft.com/office/drawing/2014/main" id="{30F6F5B2-852D-BC5F-ECAB-052FE8AAA75F}"/>
                </a:ext>
              </a:extLst>
            </p:cNvPr>
            <p:cNvSpPr/>
            <p:nvPr/>
          </p:nvSpPr>
          <p:spPr>
            <a:xfrm>
              <a:off x="767688" y="2982106"/>
              <a:ext cx="2834640" cy="1540205"/>
            </a:xfrm>
            <a:prstGeom prst="roundRect">
              <a:avLst>
                <a:gd name="adj" fmla="val 2917"/>
              </a:avLst>
            </a:prstGeom>
            <a:solidFill>
              <a:schemeClr val="tx2"/>
            </a:solidFill>
            <a:ln w="19050">
              <a:solidFill>
                <a:schemeClr val="tx2"/>
              </a:solidFill>
              <a:prstDash val="soli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" name="Text 3">
              <a:extLst>
                <a:ext uri="{FF2B5EF4-FFF2-40B4-BE49-F238E27FC236}">
                  <a16:creationId xmlns:a16="http://schemas.microsoft.com/office/drawing/2014/main" id="{1194F4CA-0D7B-70CE-FEEE-81B4E31DC7A1}"/>
                </a:ext>
              </a:extLst>
            </p:cNvPr>
            <p:cNvSpPr/>
            <p:nvPr/>
          </p:nvSpPr>
          <p:spPr>
            <a:xfrm>
              <a:off x="680820" y="2988075"/>
              <a:ext cx="2834640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chemeClr val="bg1"/>
                  </a:solidFill>
                  <a:ea typeface="Cambria" pitchFamily="34" charset="-122"/>
                  <a:cs typeface="Cambria" pitchFamily="34" charset="-120"/>
                </a:rPr>
                <a:t>Data generation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" name="Text 4">
              <a:extLst>
                <a:ext uri="{FF2B5EF4-FFF2-40B4-BE49-F238E27FC236}">
                  <a16:creationId xmlns:a16="http://schemas.microsoft.com/office/drawing/2014/main" id="{E394BD21-B44C-4D15-FAFD-75A395D39B0A}"/>
                </a:ext>
              </a:extLst>
            </p:cNvPr>
            <p:cNvSpPr/>
            <p:nvPr/>
          </p:nvSpPr>
          <p:spPr>
            <a:xfrm>
              <a:off x="966398" y="3401653"/>
              <a:ext cx="2470351" cy="102273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342900" indent="-342900">
                <a:buFont typeface="+mj-lt"/>
                <a:buAutoNum type="arabicPeriod"/>
              </a:pPr>
              <a:r>
                <a:rPr lang="en-US" sz="1400" dirty="0">
                  <a:solidFill>
                    <a:schemeClr val="bg1"/>
                  </a:solidFill>
                  <a:ea typeface="Calibri" pitchFamily="34" charset="-122"/>
                  <a:cs typeface="Calibri" pitchFamily="34" charset="-120"/>
                </a:rPr>
                <a:t>Small scale test loops and experiments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400" dirty="0">
                  <a:solidFill>
                    <a:schemeClr val="bg1"/>
                  </a:solidFill>
                  <a:ea typeface="Calibri" pitchFamily="34" charset="-122"/>
                  <a:cs typeface="Calibri" pitchFamily="34" charset="-120"/>
                </a:rPr>
                <a:t>Research and commercial reactors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 5">
              <a:extLst>
                <a:ext uri="{FF2B5EF4-FFF2-40B4-BE49-F238E27FC236}">
                  <a16:creationId xmlns:a16="http://schemas.microsoft.com/office/drawing/2014/main" id="{8B90CC31-B816-3491-7956-EAE1EDFA548F}"/>
                </a:ext>
              </a:extLst>
            </p:cNvPr>
            <p:cNvSpPr/>
            <p:nvPr/>
          </p:nvSpPr>
          <p:spPr>
            <a:xfrm>
              <a:off x="4177344" y="2995267"/>
              <a:ext cx="283464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chemeClr val="tx2"/>
                  </a:solidFill>
                  <a:ea typeface="Cambria" pitchFamily="34" charset="-122"/>
                  <a:cs typeface="Cambria" pitchFamily="34" charset="-120"/>
                </a:rPr>
                <a:t>Data sources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421F89-EBDF-AEE7-711D-FD3E20F74947}"/>
                </a:ext>
              </a:extLst>
            </p:cNvPr>
            <p:cNvGrpSpPr/>
            <p:nvPr/>
          </p:nvGrpSpPr>
          <p:grpSpPr>
            <a:xfrm>
              <a:off x="4271364" y="3395813"/>
              <a:ext cx="2848356" cy="458267"/>
              <a:chOff x="4467632" y="2860649"/>
              <a:chExt cx="2848356" cy="795214"/>
            </a:xfrm>
          </p:grpSpPr>
          <p:sp>
            <p:nvSpPr>
              <p:cNvPr id="14" name="Shape 6">
                <a:extLst>
                  <a:ext uri="{FF2B5EF4-FFF2-40B4-BE49-F238E27FC236}">
                    <a16:creationId xmlns:a16="http://schemas.microsoft.com/office/drawing/2014/main" id="{C873DB47-7F45-CFC1-93B4-89A471D42F96}"/>
                  </a:ext>
                </a:extLst>
              </p:cNvPr>
              <p:cNvSpPr/>
              <p:nvPr/>
            </p:nvSpPr>
            <p:spPr>
              <a:xfrm>
                <a:off x="4481348" y="2878623"/>
                <a:ext cx="2834640" cy="777240"/>
              </a:xfrm>
              <a:prstGeom prst="roundRect">
                <a:avLst>
                  <a:gd name="adj" fmla="val 8235"/>
                </a:avLst>
              </a:prstGeom>
              <a:solidFill>
                <a:schemeClr val="tx2"/>
              </a:solidFill>
              <a:ln w="19050">
                <a:solidFill>
                  <a:schemeClr val="tx2"/>
                </a:solidFill>
                <a:prstDash val="solid"/>
              </a:ln>
            </p:spPr>
            <p:txBody>
              <a:bodyPr/>
              <a:lstStyle/>
              <a:p>
                <a:endParaRPr lang="en-US" sz="1400">
                  <a:solidFill>
                    <a:schemeClr val="tx2"/>
                  </a:solidFill>
                </a:endParaRPr>
              </a:p>
            </p:txBody>
          </p:sp>
          <p:sp>
            <p:nvSpPr>
              <p:cNvPr id="15" name="Text 7">
                <a:extLst>
                  <a:ext uri="{FF2B5EF4-FFF2-40B4-BE49-F238E27FC236}">
                    <a16:creationId xmlns:a16="http://schemas.microsoft.com/office/drawing/2014/main" id="{BF908CD5-ECE5-28BB-1898-3CC00A780858}"/>
                  </a:ext>
                </a:extLst>
              </p:cNvPr>
              <p:cNvSpPr/>
              <p:nvPr/>
            </p:nvSpPr>
            <p:spPr>
              <a:xfrm>
                <a:off x="4467632" y="2860649"/>
                <a:ext cx="2834640" cy="777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/>
              <a:lstStyle/>
              <a:p>
                <a:pPr marL="0" indent="0" algn="ctr">
                  <a:buNone/>
                </a:pPr>
                <a:r>
                  <a:rPr lang="en-US" sz="1400" dirty="0">
                    <a:solidFill>
                      <a:schemeClr val="bg1"/>
                    </a:solidFill>
                    <a:ea typeface="Cambria" pitchFamily="34" charset="-122"/>
                    <a:cs typeface="Cambria" pitchFamily="34" charset="-120"/>
                  </a:rPr>
                  <a:t>Reports and publications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 13">
              <a:extLst>
                <a:ext uri="{FF2B5EF4-FFF2-40B4-BE49-F238E27FC236}">
                  <a16:creationId xmlns:a16="http://schemas.microsoft.com/office/drawing/2014/main" id="{CE98F421-35A2-8188-0C6A-6EDCAAEEF0A3}"/>
                </a:ext>
              </a:extLst>
            </p:cNvPr>
            <p:cNvSpPr/>
            <p:nvPr/>
          </p:nvSpPr>
          <p:spPr>
            <a:xfrm>
              <a:off x="7030566" y="3730139"/>
              <a:ext cx="1265656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50" b="1" dirty="0">
                  <a:solidFill>
                    <a:schemeClr val="tx2"/>
                  </a:solidFill>
                  <a:ea typeface="Cambria" pitchFamily="34" charset="-122"/>
                  <a:cs typeface="Cambria" pitchFamily="34" charset="-120"/>
                </a:rPr>
                <a:t>Synthesize</a:t>
              </a:r>
              <a:endParaRPr 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25" name="Shape 14">
              <a:extLst>
                <a:ext uri="{FF2B5EF4-FFF2-40B4-BE49-F238E27FC236}">
                  <a16:creationId xmlns:a16="http://schemas.microsoft.com/office/drawing/2014/main" id="{2540B15D-D730-045C-396B-A1D348977EEC}"/>
                </a:ext>
              </a:extLst>
            </p:cNvPr>
            <p:cNvSpPr/>
            <p:nvPr/>
          </p:nvSpPr>
          <p:spPr>
            <a:xfrm>
              <a:off x="8339656" y="2982106"/>
              <a:ext cx="2834640" cy="1540205"/>
            </a:xfrm>
            <a:prstGeom prst="roundRect">
              <a:avLst>
                <a:gd name="adj" fmla="val 3500"/>
              </a:avLst>
            </a:prstGeom>
            <a:solidFill>
              <a:schemeClr val="tx2"/>
            </a:solidFill>
            <a:ln w="19050">
              <a:solidFill>
                <a:schemeClr val="tx2"/>
              </a:solidFill>
              <a:prstDash val="solid"/>
            </a:ln>
          </p:spPr>
          <p:txBody>
            <a:bodyPr/>
            <a:lstStyle/>
            <a:p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26" name="Text 15">
              <a:extLst>
                <a:ext uri="{FF2B5EF4-FFF2-40B4-BE49-F238E27FC236}">
                  <a16:creationId xmlns:a16="http://schemas.microsoft.com/office/drawing/2014/main" id="{8A4AB296-AC1F-04CE-DCC0-AF3805C99F37}"/>
                </a:ext>
              </a:extLst>
            </p:cNvPr>
            <p:cNvSpPr/>
            <p:nvPr/>
          </p:nvSpPr>
          <p:spPr>
            <a:xfrm>
              <a:off x="8351086" y="2974521"/>
              <a:ext cx="283464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chemeClr val="bg1"/>
                  </a:solidFill>
                  <a:ea typeface="Cambria" pitchFamily="34" charset="-122"/>
                  <a:cs typeface="Cambria" pitchFamily="34" charset="-120"/>
                </a:rPr>
                <a:t>Databases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 16">
              <a:extLst>
                <a:ext uri="{FF2B5EF4-FFF2-40B4-BE49-F238E27FC236}">
                  <a16:creationId xmlns:a16="http://schemas.microsoft.com/office/drawing/2014/main" id="{48554CA2-F15D-EBB6-D72E-24667E745197}"/>
                </a:ext>
              </a:extLst>
            </p:cNvPr>
            <p:cNvSpPr/>
            <p:nvPr/>
          </p:nvSpPr>
          <p:spPr>
            <a:xfrm>
              <a:off x="8518951" y="3198241"/>
              <a:ext cx="2382324" cy="120601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228600" indent="-228600">
                <a:buFont typeface="+mj-lt"/>
                <a:buAutoNum type="arabicPeriod"/>
              </a:pPr>
              <a:r>
                <a:rPr lang="en-US" sz="1200" dirty="0">
                  <a:solidFill>
                    <a:schemeClr val="bg1"/>
                  </a:solidFill>
                  <a:ea typeface="Calibri" pitchFamily="34" charset="-122"/>
                  <a:cs typeface="Calibri" pitchFamily="34" charset="-120"/>
                </a:rPr>
                <a:t>Structured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sz="1200" dirty="0">
                  <a:solidFill>
                    <a:schemeClr val="bg1"/>
                  </a:solidFill>
                  <a:ea typeface="Calibri" pitchFamily="34" charset="-122"/>
                  <a:cs typeface="Calibri" pitchFamily="34" charset="-120"/>
                </a:rPr>
                <a:t>Use consistent taxonomies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sz="1200" dirty="0" err="1">
                  <a:solidFill>
                    <a:schemeClr val="bg1"/>
                  </a:solidFill>
                  <a:ea typeface="Calibri" pitchFamily="34" charset="-122"/>
                  <a:cs typeface="Calibri" pitchFamily="34" charset="-120"/>
                </a:rPr>
                <a:t>Queryable</a:t>
              </a:r>
              <a:endParaRPr lang="en-US" sz="1200" dirty="0">
                <a:solidFill>
                  <a:schemeClr val="bg1"/>
                </a:solidFill>
                <a:ea typeface="Calibri" pitchFamily="34" charset="-122"/>
                <a:cs typeface="Calibri" pitchFamily="34" charset="-12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sz="1200" dirty="0">
                  <a:solidFill>
                    <a:schemeClr val="bg1"/>
                  </a:solidFill>
                  <a:ea typeface="Calibri" pitchFamily="34" charset="-122"/>
                  <a:cs typeface="Calibri" pitchFamily="34" charset="-120"/>
                </a:rPr>
                <a:t>(Can be) Collected from multiple facilities with large component populations.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8" name="Shape 17">
              <a:extLst>
                <a:ext uri="{FF2B5EF4-FFF2-40B4-BE49-F238E27FC236}">
                  <a16:creationId xmlns:a16="http://schemas.microsoft.com/office/drawing/2014/main" id="{42CFBA22-B963-2925-F05F-28C04E14FE7B}"/>
                </a:ext>
              </a:extLst>
            </p:cNvPr>
            <p:cNvSpPr/>
            <p:nvPr/>
          </p:nvSpPr>
          <p:spPr>
            <a:xfrm flipV="1">
              <a:off x="3616044" y="3620490"/>
              <a:ext cx="675894" cy="302939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olid"/>
              <a:tailEnd type="triangle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0" name="Shape 19">
              <a:extLst>
                <a:ext uri="{FF2B5EF4-FFF2-40B4-BE49-F238E27FC236}">
                  <a16:creationId xmlns:a16="http://schemas.microsoft.com/office/drawing/2014/main" id="{9FF927A4-6790-451B-712B-BAE30DDCEE95}"/>
                </a:ext>
              </a:extLst>
            </p:cNvPr>
            <p:cNvSpPr/>
            <p:nvPr/>
          </p:nvSpPr>
          <p:spPr>
            <a:xfrm>
              <a:off x="3602328" y="3923432"/>
              <a:ext cx="699897" cy="29055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olid"/>
              <a:tailEnd type="triangle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1" name="Shape 20">
              <a:extLst>
                <a:ext uri="{FF2B5EF4-FFF2-40B4-BE49-F238E27FC236}">
                  <a16:creationId xmlns:a16="http://schemas.microsoft.com/office/drawing/2014/main" id="{DEB52F79-8AD1-4408-E1D6-9DAF8C9EFA46}"/>
                </a:ext>
              </a:extLst>
            </p:cNvPr>
            <p:cNvSpPr/>
            <p:nvPr/>
          </p:nvSpPr>
          <p:spPr>
            <a:xfrm>
              <a:off x="7133436" y="3637411"/>
              <a:ext cx="1206220" cy="26911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olid"/>
              <a:tailEnd type="triangle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3" name="Shape 22">
              <a:extLst>
                <a:ext uri="{FF2B5EF4-FFF2-40B4-BE49-F238E27FC236}">
                  <a16:creationId xmlns:a16="http://schemas.microsoft.com/office/drawing/2014/main" id="{D4693BE3-A0A1-3395-E538-5264F31F1B29}"/>
                </a:ext>
              </a:extLst>
            </p:cNvPr>
            <p:cNvSpPr/>
            <p:nvPr/>
          </p:nvSpPr>
          <p:spPr>
            <a:xfrm flipV="1">
              <a:off x="7138008" y="3914110"/>
              <a:ext cx="1208506" cy="26911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olid"/>
              <a:tailEnd type="triangle"/>
            </a:ln>
          </p:spPr>
          <p:txBody>
            <a:bodyPr/>
            <a:lstStyle/>
            <a:p>
              <a:endParaRPr lang="en-US" sz="16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B4C2EF4-A98A-40EB-48A3-31B04F173F5A}"/>
                </a:ext>
              </a:extLst>
            </p:cNvPr>
            <p:cNvGrpSpPr/>
            <p:nvPr/>
          </p:nvGrpSpPr>
          <p:grpSpPr>
            <a:xfrm>
              <a:off x="4291938" y="3993850"/>
              <a:ext cx="2846070" cy="414935"/>
              <a:chOff x="4469918" y="2878623"/>
              <a:chExt cx="2846070" cy="779422"/>
            </a:xfrm>
            <a:solidFill>
              <a:schemeClr val="tx2"/>
            </a:solidFill>
          </p:grpSpPr>
          <p:sp>
            <p:nvSpPr>
              <p:cNvPr id="37" name="Shape 6">
                <a:extLst>
                  <a:ext uri="{FF2B5EF4-FFF2-40B4-BE49-F238E27FC236}">
                    <a16:creationId xmlns:a16="http://schemas.microsoft.com/office/drawing/2014/main" id="{DB723229-4DD0-6235-64CD-1D6831A62A7F}"/>
                  </a:ext>
                </a:extLst>
              </p:cNvPr>
              <p:cNvSpPr/>
              <p:nvPr/>
            </p:nvSpPr>
            <p:spPr>
              <a:xfrm>
                <a:off x="4481348" y="2878623"/>
                <a:ext cx="2834640" cy="777240"/>
              </a:xfrm>
              <a:prstGeom prst="roundRect">
                <a:avLst>
                  <a:gd name="adj" fmla="val 8235"/>
                </a:avLst>
              </a:prstGeom>
              <a:grpFill/>
              <a:ln w="19050">
                <a:solidFill>
                  <a:schemeClr val="tx2"/>
                </a:solidFill>
                <a:prstDash val="solid"/>
              </a:ln>
            </p:spPr>
            <p:txBody>
              <a:bodyPr/>
              <a:lstStyle/>
              <a:p>
                <a:endParaRPr lang="en-US" sz="1400">
                  <a:solidFill>
                    <a:schemeClr val="tx2"/>
                  </a:solidFill>
                </a:endParaRPr>
              </a:p>
            </p:txBody>
          </p:sp>
          <p:sp>
            <p:nvSpPr>
              <p:cNvPr id="38" name="Text 7">
                <a:extLst>
                  <a:ext uri="{FF2B5EF4-FFF2-40B4-BE49-F238E27FC236}">
                    <a16:creationId xmlns:a16="http://schemas.microsoft.com/office/drawing/2014/main" id="{2C0B0999-9287-F119-DE8C-3E5FD3AE7078}"/>
                  </a:ext>
                </a:extLst>
              </p:cNvPr>
              <p:cNvSpPr/>
              <p:nvPr/>
            </p:nvSpPr>
            <p:spPr>
              <a:xfrm>
                <a:off x="4469918" y="2880805"/>
                <a:ext cx="2834640" cy="77724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0" rIns="0" bIns="0" rtlCol="0" anchor="ctr"/>
              <a:lstStyle/>
              <a:p>
                <a:pPr marL="0" indent="0" algn="ctr">
                  <a:buNone/>
                </a:pPr>
                <a:r>
                  <a:rPr lang="en-US" sz="1400" dirty="0">
                    <a:solidFill>
                      <a:schemeClr val="bg1"/>
                    </a:solidFill>
                    <a:ea typeface="Cambria" pitchFamily="34" charset="-122"/>
                    <a:cs typeface="Cambria" pitchFamily="34" charset="-120"/>
                  </a:rPr>
                  <a:t>Datasets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C6EB49E-89A4-5D93-F85C-18180FB17AEF}"/>
              </a:ext>
            </a:extLst>
          </p:cNvPr>
          <p:cNvSpPr txBox="1"/>
          <p:nvPr/>
        </p:nvSpPr>
        <p:spPr>
          <a:xfrm>
            <a:off x="217715" y="4162444"/>
            <a:ext cx="3124232" cy="138499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/>
              <a:t>Control Blade Insertion Experiment (</a:t>
            </a:r>
            <a:r>
              <a:rPr lang="en-US" sz="1400" dirty="0" err="1"/>
              <a:t>CoBIE</a:t>
            </a:r>
            <a:r>
              <a:rPr lang="en-US" sz="1400" dirty="0"/>
              <a:t>) at UC Berkeley [1].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Operating experience from Thorium High Temperature Reactor (THTR), Germany [2]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A28738-4B52-1B6C-232E-C8EF20FEA889}"/>
              </a:ext>
            </a:extLst>
          </p:cNvPr>
          <p:cNvSpPr txBox="1"/>
          <p:nvPr/>
        </p:nvSpPr>
        <p:spPr>
          <a:xfrm>
            <a:off x="3756456" y="3850866"/>
            <a:ext cx="3407594" cy="195438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/>
              <a:t>Buster, G., </a:t>
            </a:r>
            <a:r>
              <a:rPr lang="en-US" sz="1100" dirty="0" err="1"/>
              <a:t>Sawadichai</a:t>
            </a:r>
            <a:r>
              <a:rPr lang="en-US" sz="1100" dirty="0"/>
              <a:t>, R., Laufer, M. and Peterson, P., 2015. </a:t>
            </a:r>
            <a:r>
              <a:rPr lang="en-US" sz="1100" i="1" dirty="0"/>
              <a:t>Control Blade Insertion Dynamics in Pebble-Bed Fluoride-Salt-Cooled High-Temperature Reactors</a:t>
            </a:r>
            <a:r>
              <a:rPr lang="en-US" sz="1100" dirty="0"/>
              <a:t>. Department of Nuclear Engineering, University of California, Berkeley.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dirty="0"/>
              <a:t>Rubin, S., 2001. Briefing on Visit of the NRC Delegation to Germany on Safety Aspects of HTR Technology. </a:t>
            </a:r>
            <a:r>
              <a:rPr lang="en-US" sz="1100" i="1" dirty="0"/>
              <a:t>Nuclear Regulatory Commission. https://www.nrc.gov/docs/ML0219/ML021960035.pdf</a:t>
            </a:r>
            <a:r>
              <a:rPr lang="en-US" sz="1100" dirty="0"/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85B417-4926-4C1E-C8C3-4EC66CBF9377}"/>
              </a:ext>
            </a:extLst>
          </p:cNvPr>
          <p:cNvSpPr txBox="1"/>
          <p:nvPr/>
        </p:nvSpPr>
        <p:spPr>
          <a:xfrm>
            <a:off x="8343762" y="3821008"/>
            <a:ext cx="22119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Publicly available databases do not exist.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793C4C-8CF1-FC50-2DDB-CE1661EFE11C}"/>
              </a:ext>
            </a:extLst>
          </p:cNvPr>
          <p:cNvSpPr txBox="1"/>
          <p:nvPr/>
        </p:nvSpPr>
        <p:spPr>
          <a:xfrm>
            <a:off x="7804226" y="4527974"/>
            <a:ext cx="3905919" cy="138499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What data are present?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Blade tip jamming behavior, Insertion force variability, Effects of blade geometry, Descriptions of failure-to-insert mechanisms.</a:t>
            </a:r>
          </a:p>
          <a:p>
            <a:endParaRPr lang="en-US" sz="1200" dirty="0"/>
          </a:p>
          <a:p>
            <a:r>
              <a:rPr lang="en-US" sz="1200" dirty="0"/>
              <a:t>What data are absent?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Long-term and fleet scale quantitative parameters. </a:t>
            </a:r>
          </a:p>
        </p:txBody>
      </p:sp>
      <p:sp>
        <p:nvSpPr>
          <p:cNvPr id="47" name="Shape 17">
            <a:extLst>
              <a:ext uri="{FF2B5EF4-FFF2-40B4-BE49-F238E27FC236}">
                <a16:creationId xmlns:a16="http://schemas.microsoft.com/office/drawing/2014/main" id="{1193EDDC-4298-6FA1-C843-3508A1CB3684}"/>
              </a:ext>
            </a:extLst>
          </p:cNvPr>
          <p:cNvSpPr/>
          <p:nvPr/>
        </p:nvSpPr>
        <p:spPr>
          <a:xfrm flipV="1">
            <a:off x="3394507" y="4748304"/>
            <a:ext cx="289844" cy="0"/>
          </a:xfrm>
          <a:prstGeom prst="line">
            <a:avLst/>
          </a:prstGeom>
          <a:noFill/>
          <a:ln w="19050">
            <a:solidFill>
              <a:schemeClr val="tx2"/>
            </a:solidFill>
            <a:prstDash val="solid"/>
            <a:tailEnd type="triangle"/>
          </a:ln>
        </p:spPr>
        <p:txBody>
          <a:bodyPr/>
          <a:lstStyle/>
          <a:p>
            <a:endParaRPr lang="en-US" sz="1600"/>
          </a:p>
        </p:txBody>
      </p:sp>
      <p:sp>
        <p:nvSpPr>
          <p:cNvPr id="48" name="Shape 17">
            <a:extLst>
              <a:ext uri="{FF2B5EF4-FFF2-40B4-BE49-F238E27FC236}">
                <a16:creationId xmlns:a16="http://schemas.microsoft.com/office/drawing/2014/main" id="{1CCD1FEB-C45C-E375-99A3-0F3AB332ECC8}"/>
              </a:ext>
            </a:extLst>
          </p:cNvPr>
          <p:cNvSpPr/>
          <p:nvPr/>
        </p:nvSpPr>
        <p:spPr>
          <a:xfrm flipV="1">
            <a:off x="7352553" y="5040041"/>
            <a:ext cx="289844" cy="0"/>
          </a:xfrm>
          <a:prstGeom prst="line">
            <a:avLst/>
          </a:prstGeom>
          <a:noFill/>
          <a:ln w="19050">
            <a:solidFill>
              <a:schemeClr val="tx2"/>
            </a:solidFill>
            <a:prstDash val="solid"/>
            <a:tailEnd type="triangle"/>
          </a:ln>
        </p:spPr>
        <p:txBody>
          <a:bodyPr/>
          <a:lstStyle/>
          <a:p>
            <a:endParaRPr lang="en-US" sz="1600"/>
          </a:p>
        </p:txBody>
      </p:sp>
      <p:sp>
        <p:nvSpPr>
          <p:cNvPr id="49" name="Shape 17">
            <a:extLst>
              <a:ext uri="{FF2B5EF4-FFF2-40B4-BE49-F238E27FC236}">
                <a16:creationId xmlns:a16="http://schemas.microsoft.com/office/drawing/2014/main" id="{280E4DD6-D6A3-F93D-28E7-1992E153A7AB}"/>
              </a:ext>
            </a:extLst>
          </p:cNvPr>
          <p:cNvSpPr/>
          <p:nvPr/>
        </p:nvSpPr>
        <p:spPr>
          <a:xfrm flipV="1">
            <a:off x="7352552" y="4162444"/>
            <a:ext cx="790585" cy="0"/>
          </a:xfrm>
          <a:prstGeom prst="line">
            <a:avLst/>
          </a:prstGeom>
          <a:noFill/>
          <a:ln w="19050">
            <a:solidFill>
              <a:schemeClr val="tx2"/>
            </a:solidFill>
            <a:prstDash val="solid"/>
            <a:tailEnd type="triangle"/>
          </a:ln>
        </p:spPr>
        <p:txBody>
          <a:bodyPr/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564392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DF93C4F-B550-1E50-7460-DC4E3B943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FC07F41-8721-8665-0407-EE870908126C}"/>
              </a:ext>
            </a:extLst>
          </p:cNvPr>
          <p:cNvGraphicFramePr>
            <a:graphicFrameLocks noGrp="1"/>
          </p:cNvGraphicFramePr>
          <p:nvPr/>
        </p:nvGraphicFramePr>
        <p:xfrm>
          <a:off x="6489166" y="763438"/>
          <a:ext cx="535305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875">
                  <a:extLst>
                    <a:ext uri="{9D8B030D-6E8A-4147-A177-3AD203B41FA5}">
                      <a16:colId xmlns:a16="http://schemas.microsoft.com/office/drawing/2014/main" val="775991543"/>
                    </a:ext>
                  </a:extLst>
                </a:gridCol>
                <a:gridCol w="1353354">
                  <a:extLst>
                    <a:ext uri="{9D8B030D-6E8A-4147-A177-3AD203B41FA5}">
                      <a16:colId xmlns:a16="http://schemas.microsoft.com/office/drawing/2014/main" val="817415276"/>
                    </a:ext>
                  </a:extLst>
                </a:gridCol>
                <a:gridCol w="326468">
                  <a:extLst>
                    <a:ext uri="{9D8B030D-6E8A-4147-A177-3AD203B41FA5}">
                      <a16:colId xmlns:a16="http://schemas.microsoft.com/office/drawing/2014/main" val="2971385063"/>
                    </a:ext>
                  </a:extLst>
                </a:gridCol>
                <a:gridCol w="362860">
                  <a:extLst>
                    <a:ext uri="{9D8B030D-6E8A-4147-A177-3AD203B41FA5}">
                      <a16:colId xmlns:a16="http://schemas.microsoft.com/office/drawing/2014/main" val="2220537031"/>
                    </a:ext>
                  </a:extLst>
                </a:gridCol>
                <a:gridCol w="312183">
                  <a:extLst>
                    <a:ext uri="{9D8B030D-6E8A-4147-A177-3AD203B41FA5}">
                      <a16:colId xmlns:a16="http://schemas.microsoft.com/office/drawing/2014/main" val="599334659"/>
                    </a:ext>
                  </a:extLst>
                </a:gridCol>
                <a:gridCol w="354567">
                  <a:extLst>
                    <a:ext uri="{9D8B030D-6E8A-4147-A177-3AD203B41FA5}">
                      <a16:colId xmlns:a16="http://schemas.microsoft.com/office/drawing/2014/main" val="3643502164"/>
                    </a:ext>
                  </a:extLst>
                </a:gridCol>
                <a:gridCol w="852325">
                  <a:extLst>
                    <a:ext uri="{9D8B030D-6E8A-4147-A177-3AD203B41FA5}">
                      <a16:colId xmlns:a16="http://schemas.microsoft.com/office/drawing/2014/main" val="3561919896"/>
                    </a:ext>
                  </a:extLst>
                </a:gridCol>
                <a:gridCol w="886418">
                  <a:extLst>
                    <a:ext uri="{9D8B030D-6E8A-4147-A177-3AD203B41FA5}">
                      <a16:colId xmlns:a16="http://schemas.microsoft.com/office/drawing/2014/main" val="2732647678"/>
                    </a:ext>
                  </a:extLst>
                </a:gridCol>
              </a:tblGrid>
              <a:tr h="14302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7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Sub metrics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086563"/>
                  </a:ext>
                </a:extLst>
              </a:tr>
              <a:tr h="123799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615414"/>
                  </a:ext>
                </a:extLst>
              </a:tr>
              <a:tr h="247599">
                <a:tc rowSpan="5"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Type 1 data</a:t>
                      </a:r>
                    </a:p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(definitions and description)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Failures and failure modes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40837"/>
                  </a:ext>
                </a:extLst>
              </a:tr>
              <a:tr h="2475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Root causes of failures (initiators)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939095"/>
                  </a:ext>
                </a:extLst>
              </a:tr>
              <a:tr h="1237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Event sequences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86623"/>
                  </a:ext>
                </a:extLst>
              </a:tr>
              <a:tr h="1641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Hazards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647549"/>
                  </a:ext>
                </a:extLst>
              </a:tr>
              <a:tr h="2828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Consequences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System-dependent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500531"/>
                  </a:ext>
                </a:extLst>
              </a:tr>
              <a:tr h="295275">
                <a:tc rowSpan="7"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Type 2 data (failure/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reliability/ statistics)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Failure rates/frequencies per unit time or per demand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PMingLiU" panose="02020500000000000000" pitchFamily="18" charset="-120"/>
                        </a:rPr>
                        <a:t>.</a:t>
                      </a: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905349"/>
                  </a:ext>
                </a:extLst>
              </a:tr>
              <a:tr h="2475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Human error probability values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339519"/>
                  </a:ext>
                </a:extLst>
              </a:tr>
              <a:tr h="1343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Distributional parameters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616625"/>
                  </a:ext>
                </a:extLst>
              </a:tr>
              <a:tr h="1237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Uncertainty bounds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013040"/>
                  </a:ext>
                </a:extLst>
              </a:tr>
              <a:tr h="1237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Population data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305075"/>
                  </a:ext>
                </a:extLst>
              </a:tr>
              <a:tr h="4241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Number of maintenance activities, time durations of repair and unavailability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89217"/>
                  </a:ext>
                </a:extLst>
              </a:tr>
              <a:tr h="2527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CCF parameters</a:t>
                      </a:r>
                    </a:p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Limited availability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50645" marR="5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036896"/>
                  </a:ext>
                </a:extLst>
              </a:tr>
            </a:tbl>
          </a:graphicData>
        </a:graphic>
      </p:graphicFrame>
      <p:sp>
        <p:nvSpPr>
          <p:cNvPr id="5" name="Title 6">
            <a:extLst>
              <a:ext uri="{FF2B5EF4-FFF2-40B4-BE49-F238E27FC236}">
                <a16:creationId xmlns:a16="http://schemas.microsoft.com/office/drawing/2014/main" id="{C347146F-4C2B-BEC4-3D0C-EA55D03FB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281356"/>
            <a:ext cx="11492432" cy="408963"/>
          </a:xfrm>
        </p:spPr>
        <p:txBody>
          <a:bodyPr/>
          <a:lstStyle/>
          <a:p>
            <a:r>
              <a:rPr lang="en-US" dirty="0"/>
              <a:t>12 Characteristics of Data Sources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1A6F74-87BF-B974-F4FD-199381806BBF}"/>
              </a:ext>
            </a:extLst>
          </p:cNvPr>
          <p:cNvSpPr txBox="1">
            <a:spLocks/>
          </p:cNvSpPr>
          <p:nvPr/>
        </p:nvSpPr>
        <p:spPr>
          <a:xfrm>
            <a:off x="349784" y="868680"/>
            <a:ext cx="5758695" cy="528447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600" b="1" dirty="0"/>
              <a:t>9. </a:t>
            </a:r>
            <a:r>
              <a:rPr lang="en-GB" sz="1600" b="1" dirty="0"/>
              <a:t>Data Quality Assurance and Validation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focus is the data itself (i.e., the records of failure rates, distributional parameters, event narratives, and context fields).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Quality is inherent to the data. Validation reflects the analyst's or user's assessment.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6 sub aspects [3,4]:</a:t>
            </a:r>
            <a:endParaRPr lang="en-US" sz="1400" dirty="0"/>
          </a:p>
          <a:p>
            <a:pPr marL="800100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b="1" dirty="0"/>
              <a:t>Level of detail: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accent6"/>
                </a:solidFill>
              </a:rPr>
              <a:t>granularity</a:t>
            </a:r>
            <a:r>
              <a:rPr lang="en-US" sz="1400" dirty="0"/>
              <a:t> of recorded information (i.e., does the data source contains detailed descriptions of failure events and modes or aggregate counts). </a:t>
            </a:r>
          </a:p>
          <a:p>
            <a:pPr marL="800100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b="1" dirty="0"/>
              <a:t>Data collectors: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accent6"/>
                </a:solidFill>
              </a:rPr>
              <a:t>human factors element </a:t>
            </a:r>
            <a:r>
              <a:rPr lang="en-US" sz="1400" i="1" dirty="0">
                <a:solidFill>
                  <a:schemeClr val="accent6"/>
                </a:solidFill>
              </a:rPr>
              <a:t>of</a:t>
            </a:r>
            <a:r>
              <a:rPr lang="en-US" sz="1400" dirty="0">
                <a:solidFill>
                  <a:schemeClr val="accent6"/>
                </a:solidFill>
              </a:rPr>
              <a:t> (and not in) reliability data</a:t>
            </a:r>
            <a:r>
              <a:rPr lang="en-US" sz="1400" dirty="0"/>
              <a:t>. Quality of the data is impacted by </a:t>
            </a:r>
            <a:r>
              <a:rPr lang="en-US" sz="1400" dirty="0">
                <a:solidFill>
                  <a:schemeClr val="accent6"/>
                </a:solidFill>
              </a:rPr>
              <a:t>who collects it</a:t>
            </a:r>
            <a:r>
              <a:rPr lang="en-US" sz="1400" dirty="0"/>
              <a:t>. NUREG/CR-6928 - from the operating commercial LWR fleet, </a:t>
            </a:r>
            <a:r>
              <a:rPr lang="en-US" sz="1400" dirty="0" err="1"/>
              <a:t>CoBIE</a:t>
            </a:r>
            <a:r>
              <a:rPr lang="en-US" sz="1400" dirty="0"/>
              <a:t> type -1 data - from a test loop operated by students. </a:t>
            </a:r>
          </a:p>
          <a:p>
            <a:pPr marL="800100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b="1" dirty="0"/>
              <a:t>Standards and codes:</a:t>
            </a:r>
            <a:r>
              <a:rPr lang="en-US" sz="1400" dirty="0"/>
              <a:t> Adherence to reliability </a:t>
            </a:r>
            <a:r>
              <a:rPr lang="en-US" sz="1400" dirty="0">
                <a:solidFill>
                  <a:schemeClr val="accent6"/>
                </a:solidFill>
              </a:rPr>
              <a:t>standards like ISO 14224:2016</a:t>
            </a:r>
            <a:r>
              <a:rPr lang="en-US" sz="1400" dirty="0"/>
              <a:t>.</a:t>
            </a:r>
          </a:p>
          <a:p>
            <a:pPr marL="800100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b="1" dirty="0"/>
              <a:t>Consistency:</a:t>
            </a:r>
            <a:r>
              <a:rPr lang="en-US" sz="1400" dirty="0"/>
              <a:t> Reviews if </a:t>
            </a:r>
            <a:r>
              <a:rPr lang="en-US" sz="1400" dirty="0">
                <a:solidFill>
                  <a:schemeClr val="accent6"/>
                </a:solidFill>
              </a:rPr>
              <a:t>uniform definitions, formats, and coding</a:t>
            </a:r>
            <a:r>
              <a:rPr lang="en-US" sz="1400" dirty="0"/>
              <a:t> were applied over time and across locations</a:t>
            </a:r>
          </a:p>
          <a:p>
            <a:pPr marL="800100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b="1" dirty="0"/>
              <a:t>Quantity and significance:</a:t>
            </a:r>
            <a:r>
              <a:rPr lang="en-US" sz="1400" dirty="0"/>
              <a:t> Are collected data </a:t>
            </a:r>
            <a:r>
              <a:rPr lang="en-US" sz="1400" dirty="0">
                <a:solidFill>
                  <a:schemeClr val="accent6"/>
                </a:solidFill>
              </a:rPr>
              <a:t>sufficient</a:t>
            </a:r>
            <a:r>
              <a:rPr lang="en-US" sz="1400" dirty="0"/>
              <a:t> to estimate failure parameters and establish uncertainty bounds of those parameters. </a:t>
            </a:r>
          </a:p>
          <a:p>
            <a:pPr marL="800100" lvl="1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b="1" dirty="0"/>
              <a:t>Cross validation:</a:t>
            </a:r>
            <a:r>
              <a:rPr lang="en-US" sz="1400" dirty="0"/>
              <a:t> Type 1 data are </a:t>
            </a:r>
            <a:r>
              <a:rPr lang="en-US" sz="1400" dirty="0">
                <a:solidFill>
                  <a:schemeClr val="accent6"/>
                </a:solidFill>
              </a:rPr>
              <a:t>verified across facilities </a:t>
            </a:r>
            <a:r>
              <a:rPr lang="en-US" sz="1400" dirty="0"/>
              <a:t>for matching failure modes and Type 2 data are </a:t>
            </a:r>
            <a:r>
              <a:rPr lang="en-US" sz="1400" dirty="0">
                <a:solidFill>
                  <a:schemeClr val="accent6"/>
                </a:solidFill>
              </a:rPr>
              <a:t>benchmarked</a:t>
            </a:r>
            <a:r>
              <a:rPr lang="en-US" sz="1400" dirty="0"/>
              <a:t> with comparable sources.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404D6-416D-E423-8836-33152C772353}"/>
              </a:ext>
            </a:extLst>
          </p:cNvPr>
          <p:cNvSpPr txBox="1"/>
          <p:nvPr/>
        </p:nvSpPr>
        <p:spPr>
          <a:xfrm>
            <a:off x="2389244" y="6331511"/>
            <a:ext cx="8651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3. International Atomic Energy Agency, </a:t>
            </a:r>
            <a:r>
              <a:rPr lang="en-GB" sz="800" i="1" dirty="0"/>
              <a:t>Development and Application of Level 1 Probabilistic Safety Assessment for Nuclear Power Plants</a:t>
            </a:r>
            <a:r>
              <a:rPr lang="en-GB" sz="800" dirty="0"/>
              <a:t>, 2024. </a:t>
            </a:r>
            <a:r>
              <a:rPr lang="en-GB" sz="800" dirty="0" err="1"/>
              <a:t>doi</a:t>
            </a:r>
            <a:r>
              <a:rPr lang="en-GB" sz="800" dirty="0"/>
              <a:t>: 10.61092/iaea.3ezv-lp49.</a:t>
            </a:r>
            <a:endParaRPr lang="en-US" sz="800" dirty="0"/>
          </a:p>
          <a:p>
            <a:r>
              <a:rPr lang="en-GB" sz="800" dirty="0"/>
              <a:t>4. R. Gitzel, S. </a:t>
            </a:r>
            <a:r>
              <a:rPr lang="en-GB" sz="800" dirty="0" err="1"/>
              <a:t>Turring</a:t>
            </a:r>
            <a:r>
              <a:rPr lang="en-GB" sz="800" dirty="0"/>
              <a:t>, and S. </a:t>
            </a:r>
            <a:r>
              <a:rPr lang="en-GB" sz="800" dirty="0" err="1"/>
              <a:t>Maczey</a:t>
            </a:r>
            <a:r>
              <a:rPr lang="en-GB" sz="800" dirty="0"/>
              <a:t>, “A Data Quality Dashboard for Reliability Data,” in </a:t>
            </a:r>
            <a:r>
              <a:rPr lang="en-GB" sz="800" i="1" dirty="0"/>
              <a:t>2015 IEEE 17th Conference on Business Informatics</a:t>
            </a:r>
            <a:r>
              <a:rPr lang="en-GB" sz="800" dirty="0"/>
              <a:t>, Jul. 2015, pp. 90–97. </a:t>
            </a:r>
            <a:r>
              <a:rPr lang="en-GB" sz="800" dirty="0" err="1"/>
              <a:t>doi</a:t>
            </a:r>
            <a:r>
              <a:rPr lang="en-GB" sz="800" dirty="0"/>
              <a:t>: 10.1109/CBI.2015.24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71841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BBF4C-06F0-FCD7-731D-C5B5F6E46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5DB86-D348-7A38-076C-BA67DD209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72" y="254708"/>
            <a:ext cx="11492432" cy="525421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The Problem – Advanced Reactor Licensing is in Critical Need of Reliability Data</a:t>
            </a:r>
            <a:br>
              <a:rPr lang="en-US" sz="2400" dirty="0">
                <a:solidFill>
                  <a:schemeClr val="accent1"/>
                </a:solidFill>
              </a:rPr>
            </a:br>
            <a:endParaRPr lang="en-US" sz="2400" dirty="0">
              <a:solidFill>
                <a:schemeClr val="accent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2FAF1C-A203-5504-BF86-1449FEA14A49}"/>
              </a:ext>
            </a:extLst>
          </p:cNvPr>
          <p:cNvGrpSpPr/>
          <p:nvPr/>
        </p:nvGrpSpPr>
        <p:grpSpPr>
          <a:xfrm>
            <a:off x="336006" y="780129"/>
            <a:ext cx="10636592" cy="1384995"/>
            <a:chOff x="387281" y="1001801"/>
            <a:chExt cx="10636592" cy="13849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6294AF0-0009-91D6-A8A3-843F9FD4DADE}"/>
                    </a:ext>
                  </a:extLst>
                </p:cNvPr>
                <p:cNvSpPr txBox="1"/>
                <p:nvPr/>
              </p:nvSpPr>
              <p:spPr>
                <a:xfrm>
                  <a:off x="387281" y="1109522"/>
                  <a:ext cx="2798396" cy="1200329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Licensing Modernization Project (LMP) </a:t>
                  </a:r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400" b="1" dirty="0"/>
                    <a:t> NEI 18-04 </a:t>
                  </a:r>
                  <a14:m>
                    <m:oMath xmlns:m="http://schemas.openxmlformats.org/officeDocument/2006/math"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400" b="1" dirty="0"/>
                    <a:t> RG 1.233</a:t>
                  </a:r>
                </a:p>
                <a:p>
                  <a:r>
                    <a:rPr lang="en-US" sz="1400" dirty="0"/>
                    <a:t>Technology-inclusive, risk-informed, performance based (TI-RIPB) licensing-basis method</a:t>
                  </a:r>
                  <a:r>
                    <a:rPr lang="en-US" sz="1600" dirty="0"/>
                    <a:t>. 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6294AF0-0009-91D6-A8A3-843F9FD4DA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281" y="1109522"/>
                  <a:ext cx="2798396" cy="1200329"/>
                </a:xfrm>
                <a:prstGeom prst="rect">
                  <a:avLst/>
                </a:prstGeom>
                <a:blipFill>
                  <a:blip r:embed="rId2"/>
                  <a:stretch>
                    <a:fillRect l="-434" t="-503" r="-651" b="-5025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D3B2F5C-C5A1-7773-4581-562C872A9C05}"/>
                    </a:ext>
                  </a:extLst>
                </p:cNvPr>
                <p:cNvSpPr txBox="1"/>
                <p:nvPr/>
              </p:nvSpPr>
              <p:spPr>
                <a:xfrm>
                  <a:off x="4193823" y="1001801"/>
                  <a:ext cx="3294570" cy="1384995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ASME/ANS RA-S-1.4-2021 </a:t>
                  </a:r>
                  <a14:m>
                    <m:oMath xmlns:m="http://schemas.openxmlformats.org/officeDocument/2006/math"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400" b="1" dirty="0"/>
                    <a:t> RG 1.247</a:t>
                  </a:r>
                </a:p>
                <a:p>
                  <a:r>
                    <a:rPr lang="en-US" sz="1400" dirty="0"/>
                    <a:t>Standard and acceptability for non-light water reactors (non-LWR) probabilistic risk assessment (PRA) in RI activities. (</a:t>
                  </a:r>
                  <a:r>
                    <a:rPr lang="en-US" sz="1400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informs what is required, but not how to do it</a:t>
                  </a:r>
                  <a:r>
                    <a:rPr lang="en-US" sz="1400" dirty="0"/>
                    <a:t>.)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D3B2F5C-C5A1-7773-4581-562C872A9C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3823" y="1001801"/>
                  <a:ext cx="3294570" cy="1384995"/>
                </a:xfrm>
                <a:prstGeom prst="rect">
                  <a:avLst/>
                </a:prstGeom>
                <a:blipFill>
                  <a:blip r:embed="rId3"/>
                  <a:stretch>
                    <a:fillRect l="-369" t="-437" r="-738" b="-3057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16785191-00AB-E589-D983-B530B2BABEAD}"/>
                </a:ext>
              </a:extLst>
            </p:cNvPr>
            <p:cNvSpPr/>
            <p:nvPr/>
          </p:nvSpPr>
          <p:spPr>
            <a:xfrm>
              <a:off x="3389088" y="1523418"/>
              <a:ext cx="552450" cy="34175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CD2B32FD-04A9-6BE5-FECE-D55BF74651AB}"/>
                </a:ext>
              </a:extLst>
            </p:cNvPr>
            <p:cNvSpPr/>
            <p:nvPr/>
          </p:nvSpPr>
          <p:spPr>
            <a:xfrm>
              <a:off x="7660694" y="1523420"/>
              <a:ext cx="552450" cy="34175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EA8749-DDF6-E6C7-9773-F762B39C211C}"/>
                </a:ext>
              </a:extLst>
            </p:cNvPr>
            <p:cNvSpPr txBox="1"/>
            <p:nvPr/>
          </p:nvSpPr>
          <p:spPr>
            <a:xfrm>
              <a:off x="8385445" y="1109522"/>
              <a:ext cx="2638428" cy="116955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10 CFR Part 53</a:t>
              </a:r>
            </a:p>
            <a:p>
              <a:r>
                <a:rPr lang="en-US" sz="1400" dirty="0"/>
                <a:t>Promotes the use of </a:t>
              </a:r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</a:rPr>
                <a:t>PRA</a:t>
              </a:r>
              <a:r>
                <a:rPr lang="en-US" sz="1400" dirty="0"/>
                <a:t> </a:t>
              </a:r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</a:rPr>
                <a:t>and other Systematic Risk Evaluations (SRE) </a:t>
              </a:r>
              <a:r>
                <a:rPr lang="en-US" sz="1400" dirty="0"/>
                <a:t>in TI-RIPB licensing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55DA198-7314-8D0C-A190-C74F769F3C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4872" y="2644764"/>
                <a:ext cx="4077846" cy="2911490"/>
              </a:xfrm>
              <a:ln>
                <a:noFill/>
              </a:ln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Advanced reactor (AR) concepts with enhanced safety, flexibility and performance are being developed to push the nuclear energy frontier.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The US Nuclear Regulatory Commission (NRC) is adopting a risk-informed framework for licensing these designs.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LWRs – over 60 years of operational experience.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Advanced non-LWRs </a:t>
                </a:r>
                <a14:m>
                  <m:oMath xmlns:m="http://schemas.openxmlformats.org/officeDocument/2006/math">
                    <m:r>
                      <a:rPr lang="en-US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dirty="0"/>
                  <a:t> no comparable reliability data infrastructure or amount of data to support PRA and SRE </a:t>
                </a:r>
                <a14:m>
                  <m:oMath xmlns:m="http://schemas.openxmlformats.org/officeDocument/2006/math">
                    <m:r>
                      <a:rPr lang="en-US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dirty="0"/>
                  <a:t> represents a significant bottleneck in advanced reactor deployment. 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55DA198-7314-8D0C-A190-C74F769F3C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4872" y="2644764"/>
                <a:ext cx="4077846" cy="2911490"/>
              </a:xfrm>
              <a:blipFill>
                <a:blip r:embed="rId4"/>
                <a:stretch>
                  <a:fillRect l="-2541" t="-2516" r="-19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B4CBC64-5F90-B8FA-A05A-42C18B3B8FF4}"/>
              </a:ext>
            </a:extLst>
          </p:cNvPr>
          <p:cNvSpPr txBox="1"/>
          <p:nvPr/>
        </p:nvSpPr>
        <p:spPr>
          <a:xfrm>
            <a:off x="4875907" y="2579020"/>
            <a:ext cx="6916525" cy="296251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Example: Pebble Bed Fluoride Salt Cooled High Temperature Reactor (PB-FHR) PRA.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Reactivity control elements can be inserted directly into the pebble bed [1].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What initiating events should be considered?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How could a control element fail to insert?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What is the failure probability per demand?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What success criteria and uncertainties are justified?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There is no commercial PB-FHR fleet.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LWR fleet has no comparable experience to capture such control element insertion.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8F36F0-66D4-9FDD-DF04-841D5843F40D}"/>
              </a:ext>
            </a:extLst>
          </p:cNvPr>
          <p:cNvSpPr txBox="1"/>
          <p:nvPr/>
        </p:nvSpPr>
        <p:spPr>
          <a:xfrm>
            <a:off x="1863533" y="6342071"/>
            <a:ext cx="8280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Buster, G., </a:t>
            </a:r>
            <a:r>
              <a:rPr lang="en-US" sz="800" dirty="0" err="1"/>
              <a:t>Sawadichai</a:t>
            </a:r>
            <a:r>
              <a:rPr lang="en-US" sz="800" dirty="0"/>
              <a:t>, R., Laufer, M. and Peterson, P., 2015. </a:t>
            </a:r>
            <a:r>
              <a:rPr lang="en-US" sz="800" i="1" dirty="0"/>
              <a:t>Control Blade Insertion Dynamics in Pebble-Bed Fluoride-Salt-Cooled High-Temperature Reactors</a:t>
            </a:r>
            <a:r>
              <a:rPr lang="en-US" sz="800" dirty="0"/>
              <a:t>. Department of Nuclear Engineering, University of California, Berkeley.</a:t>
            </a:r>
          </a:p>
        </p:txBody>
      </p:sp>
    </p:spTree>
    <p:extLst>
      <p:ext uri="{BB962C8B-B14F-4D97-AF65-F5344CB8AC3E}">
        <p14:creationId xmlns:p14="http://schemas.microsoft.com/office/powerpoint/2010/main" val="2095518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2FA07-AF70-272E-CAAF-183CDC7C8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219192"/>
            <a:ext cx="11492432" cy="5597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Reliability Data – What is needed?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ABE395-4CAA-F09B-736D-19148D7A0FDF}"/>
              </a:ext>
            </a:extLst>
          </p:cNvPr>
          <p:cNvGrpSpPr/>
          <p:nvPr/>
        </p:nvGrpSpPr>
        <p:grpSpPr>
          <a:xfrm>
            <a:off x="265237" y="845500"/>
            <a:ext cx="11661525" cy="3645457"/>
            <a:chOff x="271337" y="1050599"/>
            <a:chExt cx="11661525" cy="3645457"/>
          </a:xfrm>
          <a:solidFill>
            <a:schemeClr val="accent1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D78340A-9339-CF03-E433-FBBE9729C43D}"/>
                </a:ext>
              </a:extLst>
            </p:cNvPr>
            <p:cNvGrpSpPr/>
            <p:nvPr/>
          </p:nvGrpSpPr>
          <p:grpSpPr>
            <a:xfrm>
              <a:off x="271337" y="1050599"/>
              <a:ext cx="3658218" cy="3645453"/>
              <a:chOff x="314692" y="2352962"/>
              <a:chExt cx="3863381" cy="3155643"/>
            </a:xfrm>
            <a:grpFill/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FDA17F5-6467-0837-DD60-289AD687F9FB}"/>
                  </a:ext>
                </a:extLst>
              </p:cNvPr>
              <p:cNvSpPr/>
              <p:nvPr/>
            </p:nvSpPr>
            <p:spPr>
              <a:xfrm>
                <a:off x="314692" y="2352962"/>
                <a:ext cx="3863381" cy="3155643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12EC7F-E5B8-F11E-0364-8C67BC777427}"/>
                  </a:ext>
                </a:extLst>
              </p:cNvPr>
              <p:cNvSpPr txBox="1"/>
              <p:nvPr/>
            </p:nvSpPr>
            <p:spPr>
              <a:xfrm>
                <a:off x="525577" y="2742903"/>
                <a:ext cx="3557307" cy="256446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FF00"/>
                    </a:solidFill>
                  </a:rPr>
                  <a:t>Type -1: Qualitative Event Data</a:t>
                </a:r>
              </a:p>
              <a:p>
                <a:endParaRPr lang="en-US" sz="1400" dirty="0">
                  <a:solidFill>
                    <a:schemeClr val="bg1"/>
                  </a:solidFill>
                </a:endParaRPr>
              </a:p>
              <a:p>
                <a:r>
                  <a:rPr lang="en-US" sz="1400" dirty="0">
                    <a:solidFill>
                      <a:schemeClr val="bg1"/>
                    </a:solidFill>
                  </a:rPr>
                  <a:t>What can go wrong?</a:t>
                </a:r>
              </a:p>
              <a:p>
                <a:endParaRPr lang="en-US" sz="1400" dirty="0">
                  <a:solidFill>
                    <a:schemeClr val="bg1"/>
                  </a:solidFill>
                </a:endParaRPr>
              </a:p>
              <a:p>
                <a:r>
                  <a:rPr lang="en-US" sz="1400" dirty="0">
                    <a:solidFill>
                      <a:schemeClr val="bg1"/>
                    </a:solidFill>
                  </a:rPr>
                  <a:t>Definitions and descriptions of: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Failures and failure modes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Root causes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Degradation mechanisms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Event sequences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End consequences</a:t>
                </a:r>
              </a:p>
              <a:p>
                <a:endParaRPr lang="en-US" sz="1400" dirty="0">
                  <a:solidFill>
                    <a:schemeClr val="bg1"/>
                  </a:solidFill>
                </a:endParaRPr>
              </a:p>
              <a:p>
                <a:r>
                  <a:rPr lang="en-US" sz="1400" dirty="0">
                    <a:solidFill>
                      <a:schemeClr val="bg1"/>
                    </a:solidFill>
                  </a:rPr>
                  <a:t>Example Source: NRC LER database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6C2BAAF-5962-F76A-07EE-4553C3F569CC}"/>
                </a:ext>
              </a:extLst>
            </p:cNvPr>
            <p:cNvGrpSpPr/>
            <p:nvPr/>
          </p:nvGrpSpPr>
          <p:grpSpPr>
            <a:xfrm>
              <a:off x="4114327" y="1050600"/>
              <a:ext cx="3893162" cy="3645456"/>
              <a:chOff x="128733" y="2322351"/>
              <a:chExt cx="3863381" cy="3645456"/>
            </a:xfrm>
            <a:grp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4055FE-2AA7-C976-002D-4071CD26D497}"/>
                  </a:ext>
                </a:extLst>
              </p:cNvPr>
              <p:cNvSpPr/>
              <p:nvPr/>
            </p:nvSpPr>
            <p:spPr>
              <a:xfrm>
                <a:off x="128733" y="2322353"/>
                <a:ext cx="3863381" cy="364545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6F233A-56C8-3607-2010-4A2B6CCEC7F6}"/>
                  </a:ext>
                </a:extLst>
              </p:cNvPr>
              <p:cNvSpPr txBox="1"/>
              <p:nvPr/>
            </p:nvSpPr>
            <p:spPr>
              <a:xfrm>
                <a:off x="401536" y="2322351"/>
                <a:ext cx="3317775" cy="3645456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FF00"/>
                    </a:solidFill>
                  </a:rPr>
                  <a:t>Type -2: Quantitative Data</a:t>
                </a:r>
              </a:p>
              <a:p>
                <a:endParaRPr lang="en-US" sz="1400" dirty="0">
                  <a:solidFill>
                    <a:schemeClr val="bg1"/>
                  </a:solidFill>
                </a:endParaRPr>
              </a:p>
              <a:p>
                <a:r>
                  <a:rPr lang="en-US" sz="1400" dirty="0">
                    <a:solidFill>
                      <a:schemeClr val="bg1"/>
                    </a:solidFill>
                  </a:rPr>
                  <a:t>How often? What is the likelihood?</a:t>
                </a:r>
              </a:p>
              <a:p>
                <a:endParaRPr lang="en-US" sz="1400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Failure rates/Frequencies per unit time or per demand.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Human error probability values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Distribution parameters (shape, scale, mean)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Uncertainty bounds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Population data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CCF parameters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bg1"/>
                  </a:solidFill>
                </a:endParaRPr>
              </a:p>
              <a:p>
                <a:r>
                  <a:rPr lang="en-US" sz="1400" dirty="0">
                    <a:solidFill>
                      <a:schemeClr val="bg1"/>
                    </a:solidFill>
                  </a:rPr>
                  <a:t>Example Source: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EIReDA</a:t>
                </a:r>
                <a:r>
                  <a:rPr lang="en-US" sz="1400" dirty="0">
                    <a:solidFill>
                      <a:schemeClr val="bg1"/>
                    </a:solidFill>
                  </a:rPr>
                  <a:t>, NUREG/CR-6928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C773462-2682-BC36-848C-9349FE7F84A1}"/>
                </a:ext>
              </a:extLst>
            </p:cNvPr>
            <p:cNvGrpSpPr/>
            <p:nvPr/>
          </p:nvGrpSpPr>
          <p:grpSpPr>
            <a:xfrm>
              <a:off x="8302596" y="1050601"/>
              <a:ext cx="3630266" cy="3645110"/>
              <a:chOff x="314692" y="2352964"/>
              <a:chExt cx="3863381" cy="3155345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DA4FD4A-52A4-B45A-B591-4C884432C8D8}"/>
                  </a:ext>
                </a:extLst>
              </p:cNvPr>
              <p:cNvSpPr/>
              <p:nvPr/>
            </p:nvSpPr>
            <p:spPr>
              <a:xfrm>
                <a:off x="314692" y="2352964"/>
                <a:ext cx="3863381" cy="3155345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F716E1-E05D-C877-C369-9F0B915D3644}"/>
                  </a:ext>
                </a:extLst>
              </p:cNvPr>
              <p:cNvSpPr txBox="1"/>
              <p:nvPr/>
            </p:nvSpPr>
            <p:spPr>
              <a:xfrm>
                <a:off x="607251" y="2380493"/>
                <a:ext cx="3317775" cy="3127816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FF00"/>
                    </a:solidFill>
                  </a:rPr>
                  <a:t>Context Data</a:t>
                </a:r>
              </a:p>
              <a:p>
                <a:endParaRPr lang="en-US" sz="1400" dirty="0">
                  <a:solidFill>
                    <a:schemeClr val="bg1"/>
                  </a:solidFill>
                </a:endParaRPr>
              </a:p>
              <a:p>
                <a:r>
                  <a:rPr lang="en-US" sz="1400" dirty="0">
                    <a:solidFill>
                      <a:schemeClr val="bg1"/>
                    </a:solidFill>
                  </a:rPr>
                  <a:t>Under what conditions?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</a:rPr>
                  <a:t>Informs/Adds depth to Type 1 and Type 2 data</a:t>
                </a:r>
              </a:p>
              <a:p>
                <a:endParaRPr lang="en-US" sz="1400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Mission type – standby or in operation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Operating conditions – temperature, pressure etc.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Materials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bg1"/>
                    </a:solidFill>
                  </a:rPr>
                  <a:t>Component lifecycle stage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bg1"/>
                  </a:solidFill>
                </a:endParaRPr>
              </a:p>
              <a:p>
                <a:r>
                  <a:rPr lang="en-US" sz="1400" dirty="0">
                    <a:solidFill>
                      <a:schemeClr val="bg1"/>
                    </a:solidFill>
                  </a:rPr>
                  <a:t>Example Source: NRC LER database – context is recorded. </a:t>
                </a: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7361409-C2B1-4CF9-4311-5E89A39C824F}"/>
              </a:ext>
            </a:extLst>
          </p:cNvPr>
          <p:cNvSpPr txBox="1"/>
          <p:nvPr/>
        </p:nvSpPr>
        <p:spPr>
          <a:xfrm>
            <a:off x="314692" y="4618967"/>
            <a:ext cx="192392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PB-FHR example: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284D25-EA5B-D466-BF77-194E890DB4EC}"/>
              </a:ext>
            </a:extLst>
          </p:cNvPr>
          <p:cNvSpPr txBox="1"/>
          <p:nvPr/>
        </p:nvSpPr>
        <p:spPr>
          <a:xfrm>
            <a:off x="584184" y="5038814"/>
            <a:ext cx="2662838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Control element blade jamming/failure to insert.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Broken pebbles.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59BF54-73FA-9031-1B03-FB660C540ED5}"/>
              </a:ext>
            </a:extLst>
          </p:cNvPr>
          <p:cNvSpPr txBox="1"/>
          <p:nvPr/>
        </p:nvSpPr>
        <p:spPr>
          <a:xfrm>
            <a:off x="4625818" y="5146534"/>
            <a:ext cx="2662838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Failure probability per demand.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47B90D-FC98-6A55-8E50-29AF24997E05}"/>
              </a:ext>
            </a:extLst>
          </p:cNvPr>
          <p:cNvSpPr txBox="1"/>
          <p:nvPr/>
        </p:nvSpPr>
        <p:spPr>
          <a:xfrm>
            <a:off x="8667452" y="4931091"/>
            <a:ext cx="2957074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Blade geometry, Insertion angle, Buoyancy/Forces due to pebbles floating in molten salt coolant.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D1FFCE-574C-4FDF-6FFA-C85167196D21}"/>
              </a:ext>
            </a:extLst>
          </p:cNvPr>
          <p:cNvSpPr txBox="1"/>
          <p:nvPr/>
        </p:nvSpPr>
        <p:spPr>
          <a:xfrm>
            <a:off x="1276654" y="6022870"/>
            <a:ext cx="9087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information is not new, but we are stating it here to establish our problem statement.* </a:t>
            </a:r>
          </a:p>
        </p:txBody>
      </p:sp>
    </p:spTree>
    <p:extLst>
      <p:ext uri="{BB962C8B-B14F-4D97-AF65-F5344CB8AC3E}">
        <p14:creationId xmlns:p14="http://schemas.microsoft.com/office/powerpoint/2010/main" val="2172664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5AC4C-68D8-8617-7D73-F5C9B8448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E8B85-7530-9695-5EA9-3ED7AE808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5" y="109797"/>
            <a:ext cx="11492432" cy="5597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Reliability Data Sources – Where can we find the data?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428932-B9A0-63CA-B4B3-F45962D3422B}"/>
              </a:ext>
            </a:extLst>
          </p:cNvPr>
          <p:cNvSpPr txBox="1"/>
          <p:nvPr/>
        </p:nvSpPr>
        <p:spPr>
          <a:xfrm>
            <a:off x="262183" y="654930"/>
            <a:ext cx="109007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Data source: </a:t>
            </a:r>
            <a:r>
              <a:rPr lang="en-GB" sz="1400" dirty="0"/>
              <a:t>Any report, document, or recorded experience containing reliability information.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Database:</a:t>
            </a:r>
            <a:r>
              <a:rPr lang="en-GB" sz="1400" dirty="0"/>
              <a:t> Organized repository that aggregates records from various facilities, components, or periods for querying. All databases are data sources.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2E6C13C-5B39-A70E-3E50-FD68D24F7B7F}"/>
              </a:ext>
            </a:extLst>
          </p:cNvPr>
          <p:cNvGrpSpPr/>
          <p:nvPr/>
        </p:nvGrpSpPr>
        <p:grpSpPr>
          <a:xfrm>
            <a:off x="283098" y="4025325"/>
            <a:ext cx="11771659" cy="1954381"/>
            <a:chOff x="398785" y="1958692"/>
            <a:chExt cx="11771659" cy="1954381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9217A7F-6112-96E9-3F99-2706FB9CB3D6}"/>
                </a:ext>
              </a:extLst>
            </p:cNvPr>
            <p:cNvSpPr txBox="1"/>
            <p:nvPr/>
          </p:nvSpPr>
          <p:spPr>
            <a:xfrm>
              <a:off x="398785" y="2270270"/>
              <a:ext cx="3124232" cy="1384995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sz="1400" dirty="0"/>
                <a:t>Control Blade Insertion Experiment (</a:t>
              </a:r>
              <a:r>
                <a:rPr lang="en-US" sz="1400" dirty="0" err="1"/>
                <a:t>CoBIE</a:t>
              </a:r>
              <a:r>
                <a:rPr lang="en-US" sz="1400" dirty="0"/>
                <a:t>) at UC Berkeley [1].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400" dirty="0"/>
                <a:t>Operating experience from Thorium High Temperature Reactor (THTR), Germany [2]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879572-0BB0-B36D-5D00-EE419AE101D8}"/>
                </a:ext>
              </a:extLst>
            </p:cNvPr>
            <p:cNvSpPr txBox="1"/>
            <p:nvPr/>
          </p:nvSpPr>
          <p:spPr>
            <a:xfrm>
              <a:off x="3937526" y="1958692"/>
              <a:ext cx="3407594" cy="195438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marL="228600" indent="-228600">
                <a:buFont typeface="+mj-lt"/>
                <a:buAutoNum type="arabicPeriod"/>
              </a:pPr>
              <a:r>
                <a:rPr lang="en-US" sz="1100" dirty="0"/>
                <a:t>Buster, G., </a:t>
              </a:r>
              <a:r>
                <a:rPr lang="en-US" sz="1100" dirty="0" err="1"/>
                <a:t>Sawadichai</a:t>
              </a:r>
              <a:r>
                <a:rPr lang="en-US" sz="1100" dirty="0"/>
                <a:t>, R., Laufer, M. and Peterson, P., 2015. </a:t>
              </a:r>
              <a:r>
                <a:rPr lang="en-US" sz="1100" i="1" dirty="0"/>
                <a:t>Control Blade Insertion Dynamics in Pebble-Bed Fluoride-Salt-Cooled High-Temperature Reactors</a:t>
              </a:r>
              <a:r>
                <a:rPr lang="en-US" sz="1100" dirty="0"/>
                <a:t>. Department of Nuclear Engineering, University of California, Berkeley.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sz="1100" dirty="0"/>
                <a:t>Rubin, S., 2001. Briefing on Visit of the NRC Delegation to Germany on Safety Aspects of HTR Technology. </a:t>
              </a:r>
              <a:r>
                <a:rPr lang="en-US" sz="1100" i="1" dirty="0"/>
                <a:t>Nuclear Regulatory Commission. https://www.nrc.gov/docs/ML0219/ML021960035.pdf</a:t>
              </a:r>
              <a:r>
                <a:rPr lang="en-US" sz="1100" dirty="0"/>
                <a:t>.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6215C76-564B-AA7B-8B42-33457E3BEA22}"/>
                </a:ext>
              </a:extLst>
            </p:cNvPr>
            <p:cNvSpPr txBox="1"/>
            <p:nvPr/>
          </p:nvSpPr>
          <p:spPr>
            <a:xfrm>
              <a:off x="7873205" y="2028434"/>
              <a:ext cx="4297239" cy="30777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Publicly available fleet scale parameters do not exist. 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478714B-7D42-4EB1-2383-3C462E94A001}"/>
                </a:ext>
              </a:extLst>
            </p:cNvPr>
            <p:cNvSpPr txBox="1"/>
            <p:nvPr/>
          </p:nvSpPr>
          <p:spPr>
            <a:xfrm>
              <a:off x="7985296" y="2391357"/>
              <a:ext cx="3905919" cy="1384995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What data are present?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/>
                <a:t>Blade tip jamming behavior, Insertion force variability, Effects of blade geometry, Descriptions of failure-to-insert mechanisms.</a:t>
              </a:r>
            </a:p>
            <a:p>
              <a:endParaRPr lang="en-US" sz="1200" dirty="0"/>
            </a:p>
            <a:p>
              <a:r>
                <a:rPr lang="en-US" sz="1200" dirty="0"/>
                <a:t>What data are absent?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200" dirty="0"/>
                <a:t>Long-term and fleet scale quantitative parameters. </a:t>
              </a:r>
            </a:p>
          </p:txBody>
        </p:sp>
        <p:sp>
          <p:nvSpPr>
            <p:cNvPr id="57" name="Shape 17">
              <a:extLst>
                <a:ext uri="{FF2B5EF4-FFF2-40B4-BE49-F238E27FC236}">
                  <a16:creationId xmlns:a16="http://schemas.microsoft.com/office/drawing/2014/main" id="{542D112C-A6B3-E7BC-6A22-4ED1DEE02143}"/>
                </a:ext>
              </a:extLst>
            </p:cNvPr>
            <p:cNvSpPr/>
            <p:nvPr/>
          </p:nvSpPr>
          <p:spPr>
            <a:xfrm flipV="1">
              <a:off x="3575577" y="2856130"/>
              <a:ext cx="289844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olid"/>
              <a:tailEnd type="triangle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58" name="Shape 17">
              <a:extLst>
                <a:ext uri="{FF2B5EF4-FFF2-40B4-BE49-F238E27FC236}">
                  <a16:creationId xmlns:a16="http://schemas.microsoft.com/office/drawing/2014/main" id="{B0EDCED2-C572-9681-6F5A-6B8EA2475FA4}"/>
                </a:ext>
              </a:extLst>
            </p:cNvPr>
            <p:cNvSpPr/>
            <p:nvPr/>
          </p:nvSpPr>
          <p:spPr>
            <a:xfrm flipV="1">
              <a:off x="7533623" y="3147867"/>
              <a:ext cx="289844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olid"/>
              <a:tailEnd type="triangle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59" name="Shape 17">
              <a:extLst>
                <a:ext uri="{FF2B5EF4-FFF2-40B4-BE49-F238E27FC236}">
                  <a16:creationId xmlns:a16="http://schemas.microsoft.com/office/drawing/2014/main" id="{11CB54EE-5FE1-EC68-3F26-E2C850DC9238}"/>
                </a:ext>
              </a:extLst>
            </p:cNvPr>
            <p:cNvSpPr/>
            <p:nvPr/>
          </p:nvSpPr>
          <p:spPr>
            <a:xfrm flipV="1">
              <a:off x="7452708" y="2213134"/>
              <a:ext cx="370759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olid"/>
              <a:tailEnd type="triangle"/>
            </a:ln>
          </p:spPr>
          <p:txBody>
            <a:bodyPr/>
            <a:lstStyle/>
            <a:p>
              <a:endParaRPr lang="en-US" sz="16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713162E-6E16-95BE-2BFA-B60F60CDF8EE}"/>
              </a:ext>
            </a:extLst>
          </p:cNvPr>
          <p:cNvGrpSpPr/>
          <p:nvPr/>
        </p:nvGrpSpPr>
        <p:grpSpPr>
          <a:xfrm>
            <a:off x="283099" y="1459734"/>
            <a:ext cx="11361665" cy="2400037"/>
            <a:chOff x="202627" y="1604314"/>
            <a:chExt cx="11361665" cy="240003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53C28D8-F913-221C-5819-7DA081EF1CB6}"/>
                </a:ext>
              </a:extLst>
            </p:cNvPr>
            <p:cNvGrpSpPr/>
            <p:nvPr/>
          </p:nvGrpSpPr>
          <p:grpSpPr>
            <a:xfrm>
              <a:off x="202627" y="1604314"/>
              <a:ext cx="11361665" cy="2400037"/>
              <a:chOff x="217716" y="1922653"/>
              <a:chExt cx="11361665" cy="240003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27FB6D4-221C-7F62-D859-7CD64A2FD9C6}"/>
                  </a:ext>
                </a:extLst>
              </p:cNvPr>
              <p:cNvGrpSpPr/>
              <p:nvPr/>
            </p:nvGrpSpPr>
            <p:grpSpPr>
              <a:xfrm>
                <a:off x="217716" y="1922653"/>
                <a:ext cx="4301789" cy="2368689"/>
                <a:chOff x="424520" y="2067509"/>
                <a:chExt cx="3813825" cy="3284259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E62F3400-18E3-C17B-4D57-78F0FFAF04FC}"/>
                    </a:ext>
                  </a:extLst>
                </p:cNvPr>
                <p:cNvSpPr/>
                <p:nvPr/>
              </p:nvSpPr>
              <p:spPr>
                <a:xfrm>
                  <a:off x="477320" y="2067509"/>
                  <a:ext cx="3669326" cy="32842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411171E-6ADB-9FC8-9B9D-FCF474BF19F8}"/>
                    </a:ext>
                  </a:extLst>
                </p:cNvPr>
                <p:cNvSpPr txBox="1"/>
                <p:nvPr/>
              </p:nvSpPr>
              <p:spPr>
                <a:xfrm>
                  <a:off x="477320" y="2067510"/>
                  <a:ext cx="3669325" cy="426742"/>
                </a:xfrm>
                <a:prstGeom prst="rect">
                  <a:avLst/>
                </a:prstGeom>
                <a:solidFill>
                  <a:schemeClr val="accent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Experimental/Report level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C6C3085-2088-4472-78EA-9993FB2512E1}"/>
                    </a:ext>
                  </a:extLst>
                </p:cNvPr>
                <p:cNvSpPr txBox="1"/>
                <p:nvPr/>
              </p:nvSpPr>
              <p:spPr>
                <a:xfrm>
                  <a:off x="424520" y="2521060"/>
                  <a:ext cx="3813825" cy="28164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Type -1 Data - </a:t>
                  </a:r>
                  <a:r>
                    <a:rPr lang="en-US" sz="1400" dirty="0">
                      <a:solidFill>
                        <a:schemeClr val="accent6"/>
                      </a:solidFill>
                    </a:rPr>
                    <a:t>phenomenological and context rich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Generated by </a:t>
                  </a:r>
                  <a:r>
                    <a:rPr lang="en-US" sz="1400" dirty="0">
                      <a:solidFill>
                        <a:schemeClr val="accent6"/>
                      </a:solidFill>
                    </a:rPr>
                    <a:t>small loops, experiments, testbeds</a:t>
                  </a:r>
                  <a:r>
                    <a:rPr lang="en-US" sz="1400" dirty="0"/>
                    <a:t> as well.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Often-technology specific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Usually from limited operation,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accent6"/>
                      </a:solidFill>
                    </a:rPr>
                    <a:t>May reveal relevant failure modes but rarely contain fleet level data.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Ex: </a:t>
                  </a:r>
                  <a:r>
                    <a:rPr lang="en-GB" sz="1400" dirty="0"/>
                    <a:t>Molten Salt Reactor Experiment (MSRE) reports</a:t>
                  </a:r>
                  <a:endParaRPr lang="en-US" sz="1400" dirty="0"/>
                </a:p>
              </p:txBody>
            </p:sp>
          </p:grp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27974D3A-6F5D-94D1-B230-3C4EF6F013E9}"/>
                  </a:ext>
                </a:extLst>
              </p:cNvPr>
              <p:cNvCxnSpPr>
                <a:cxnSpLocks/>
                <a:stCxn id="8" idx="3"/>
                <a:endCxn id="14" idx="1"/>
              </p:cNvCxnSpPr>
              <p:nvPr/>
            </p:nvCxnSpPr>
            <p:spPr>
              <a:xfrm>
                <a:off x="4416073" y="3106998"/>
                <a:ext cx="2673224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FC0C459-81F3-0345-9D36-94B3FFAE35FC}"/>
                  </a:ext>
                </a:extLst>
              </p:cNvPr>
              <p:cNvGrpSpPr/>
              <p:nvPr/>
            </p:nvGrpSpPr>
            <p:grpSpPr>
              <a:xfrm>
                <a:off x="7089296" y="1922653"/>
                <a:ext cx="4490085" cy="2400037"/>
                <a:chOff x="477318" y="2067510"/>
                <a:chExt cx="3834383" cy="3047904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7CCE84E-9879-61D6-E5B6-C9EF69F480B3}"/>
                    </a:ext>
                  </a:extLst>
                </p:cNvPr>
                <p:cNvSpPr/>
                <p:nvPr/>
              </p:nvSpPr>
              <p:spPr>
                <a:xfrm>
                  <a:off x="477319" y="2067510"/>
                  <a:ext cx="3776178" cy="30080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223A519-4710-2D50-F4AC-0B256E701665}"/>
                    </a:ext>
                  </a:extLst>
                </p:cNvPr>
                <p:cNvSpPr txBox="1"/>
                <p:nvPr/>
              </p:nvSpPr>
              <p:spPr>
                <a:xfrm>
                  <a:off x="477320" y="2067510"/>
                  <a:ext cx="3776178" cy="307777"/>
                </a:xfrm>
                <a:prstGeom prst="rect">
                  <a:avLst/>
                </a:prstGeom>
                <a:solidFill>
                  <a:schemeClr val="accent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Curated reliability databases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A440E92-9EFC-87C3-B95A-9A2A25438D8A}"/>
                    </a:ext>
                  </a:extLst>
                </p:cNvPr>
                <p:cNvSpPr txBox="1"/>
                <p:nvPr/>
              </p:nvSpPr>
              <p:spPr>
                <a:xfrm>
                  <a:off x="477318" y="2535752"/>
                  <a:ext cx="3834383" cy="25796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Structured, </a:t>
                  </a:r>
                  <a:r>
                    <a:rPr lang="en-US" sz="1400" dirty="0" err="1"/>
                    <a:t>queryable</a:t>
                  </a:r>
                  <a:r>
                    <a:rPr lang="en-US" sz="1400" dirty="0"/>
                    <a:t>, </a:t>
                  </a:r>
                  <a:r>
                    <a:rPr lang="en-US" sz="1400" dirty="0">
                      <a:solidFill>
                        <a:schemeClr val="accent6"/>
                      </a:solidFill>
                    </a:rPr>
                    <a:t>statistical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Type 2 rich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Potentially </a:t>
                  </a:r>
                  <a:r>
                    <a:rPr lang="en-US" sz="1400" dirty="0">
                      <a:solidFill>
                        <a:schemeClr val="accent6"/>
                      </a:solidFill>
                    </a:rPr>
                    <a:t>large populations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Possibly from </a:t>
                  </a:r>
                  <a:r>
                    <a:rPr lang="en-US" sz="1400" dirty="0">
                      <a:solidFill>
                        <a:schemeClr val="accent6"/>
                      </a:solidFill>
                    </a:rPr>
                    <a:t>multiple facilities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May cover </a:t>
                  </a:r>
                  <a:r>
                    <a:rPr lang="en-US" sz="1400" dirty="0">
                      <a:solidFill>
                        <a:schemeClr val="accent6"/>
                      </a:solidFill>
                    </a:rPr>
                    <a:t>long operation </a:t>
                  </a:r>
                  <a:r>
                    <a:rPr lang="en-US" sz="1400" dirty="0"/>
                    <a:t>duration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accent6"/>
                      </a:solidFill>
                    </a:rPr>
                    <a:t>Purpose built </a:t>
                  </a:r>
                  <a:r>
                    <a:rPr lang="en-US" sz="1400" dirty="0"/>
                    <a:t>(usually for PRA)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Requires multi-institute collaboration, sustained funding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Ex: NROD, RADS, </a:t>
                  </a:r>
                  <a:r>
                    <a:rPr lang="en-US" sz="1400" dirty="0" err="1"/>
                    <a:t>MoSARD</a:t>
                  </a:r>
                  <a:endParaRPr lang="en-US" sz="1400" dirty="0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A5F39F-7C33-A39F-53B8-5E09D35077BC}"/>
                  </a:ext>
                </a:extLst>
              </p:cNvPr>
              <p:cNvSpPr txBox="1"/>
              <p:nvPr/>
            </p:nvSpPr>
            <p:spPr>
              <a:xfrm>
                <a:off x="4956738" y="2845387"/>
                <a:ext cx="16953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Reliability data source spectrum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68E3B6D-98CB-E55A-922A-7890A27EBD07}"/>
                </a:ext>
              </a:extLst>
            </p:cNvPr>
            <p:cNvSpPr txBox="1"/>
            <p:nvPr/>
          </p:nvSpPr>
          <p:spPr>
            <a:xfrm>
              <a:off x="4539928" y="2995814"/>
              <a:ext cx="23953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Data from both ends are needed*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652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9C316-0F0B-5777-6452-A44209303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EFA61-096D-CAA5-0FF2-8A0B905E0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179375"/>
            <a:ext cx="11492432" cy="482142"/>
          </a:xfrm>
        </p:spPr>
        <p:txBody>
          <a:bodyPr/>
          <a:lstStyle/>
          <a:p>
            <a:r>
              <a:rPr lang="en-US" sz="2800" b="1">
                <a:solidFill>
                  <a:srgbClr val="00454D"/>
                </a:solidFill>
                <a:effectLst/>
                <a:latin typeface="Aptos" panose="020B0004020202020204" pitchFamily="34" charset="0"/>
              </a:rPr>
              <a:t>Challenges in the Landscape of Non-LWR Reliability Data Sources</a:t>
            </a:r>
            <a:endParaRPr lang="en-US" sz="2800" dirty="0">
              <a:solidFill>
                <a:schemeClr val="accent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666F64-6DD1-A2A9-008A-278ED5516F56}"/>
              </a:ext>
            </a:extLst>
          </p:cNvPr>
          <p:cNvGrpSpPr/>
          <p:nvPr/>
        </p:nvGrpSpPr>
        <p:grpSpPr>
          <a:xfrm>
            <a:off x="539543" y="779135"/>
            <a:ext cx="10597141" cy="4353679"/>
            <a:chOff x="539543" y="779135"/>
            <a:chExt cx="10597141" cy="435367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126C1F0-4A6F-23D5-3554-C2B4FC867566}"/>
                </a:ext>
              </a:extLst>
            </p:cNvPr>
            <p:cNvSpPr txBox="1"/>
            <p:nvPr/>
          </p:nvSpPr>
          <p:spPr>
            <a:xfrm>
              <a:off x="6851318" y="779135"/>
              <a:ext cx="4285366" cy="408623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Questions to address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62229E-A6DA-B78B-56E4-A7602244DD35}"/>
                </a:ext>
              </a:extLst>
            </p:cNvPr>
            <p:cNvSpPr txBox="1"/>
            <p:nvPr/>
          </p:nvSpPr>
          <p:spPr>
            <a:xfrm>
              <a:off x="6851318" y="1433394"/>
              <a:ext cx="4285366" cy="40862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1. Where are the candidate sources?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CD1922-F27C-9B12-B98E-7EC69FAB66FC}"/>
                </a:ext>
              </a:extLst>
            </p:cNvPr>
            <p:cNvSpPr txBox="1"/>
            <p:nvPr/>
          </p:nvSpPr>
          <p:spPr>
            <a:xfrm>
              <a:off x="6851318" y="2291964"/>
              <a:ext cx="4285366" cy="40862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2. What data do those contain?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A291B2-32EB-3DB5-1E59-920DB269EDB8}"/>
                </a:ext>
              </a:extLst>
            </p:cNvPr>
            <p:cNvSpPr txBox="1"/>
            <p:nvPr/>
          </p:nvSpPr>
          <p:spPr>
            <a:xfrm>
              <a:off x="6851318" y="3150534"/>
              <a:ext cx="4285366" cy="715089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3. What is the pedigree/quality of those sources?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6C66F3-4EDD-A2B0-D887-E536489AEEA6}"/>
                </a:ext>
              </a:extLst>
            </p:cNvPr>
            <p:cNvSpPr txBox="1"/>
            <p:nvPr/>
          </p:nvSpPr>
          <p:spPr>
            <a:xfrm>
              <a:off x="6851318" y="4315570"/>
              <a:ext cx="4285366" cy="715089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4. How applicable are the data in those sources?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074E58-9887-AEA8-830E-DBBA0D679231}"/>
                </a:ext>
              </a:extLst>
            </p:cNvPr>
            <p:cNvSpPr txBox="1"/>
            <p:nvPr/>
          </p:nvSpPr>
          <p:spPr>
            <a:xfrm>
              <a:off x="539543" y="779135"/>
              <a:ext cx="4285366" cy="408623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Challenges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F4B9FB-A4A3-D83A-62D7-9B419A6596FA}"/>
                </a:ext>
              </a:extLst>
            </p:cNvPr>
            <p:cNvSpPr txBox="1"/>
            <p:nvPr/>
          </p:nvSpPr>
          <p:spPr>
            <a:xfrm>
              <a:off x="539543" y="1314212"/>
              <a:ext cx="4285366" cy="64698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Sources are scattered across documents, databases, organizations and countries. </a:t>
              </a: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A3FE1803-C01D-3E30-B205-81DFACC8EEC9}"/>
                </a:ext>
              </a:extLst>
            </p:cNvPr>
            <p:cNvSpPr/>
            <p:nvPr/>
          </p:nvSpPr>
          <p:spPr>
            <a:xfrm>
              <a:off x="5348909" y="1504926"/>
              <a:ext cx="978408" cy="265558"/>
            </a:xfrm>
            <a:prstGeom prst="rightArrow">
              <a:avLst>
                <a:gd name="adj1" fmla="val 50000"/>
                <a:gd name="adj2" fmla="val 80683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183CD0-08C9-8FF7-CE30-F2D528271680}"/>
                </a:ext>
              </a:extLst>
            </p:cNvPr>
            <p:cNvSpPr txBox="1"/>
            <p:nvPr/>
          </p:nvSpPr>
          <p:spPr>
            <a:xfrm>
              <a:off x="539543" y="2175459"/>
              <a:ext cx="4285366" cy="64698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Each source contains different data: descriptions, rates, context, uncertainty etc.</a:t>
              </a: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3E63E38B-F679-6CDC-1BFB-30FB28CFBD15}"/>
                </a:ext>
              </a:extLst>
            </p:cNvPr>
            <p:cNvSpPr/>
            <p:nvPr/>
          </p:nvSpPr>
          <p:spPr>
            <a:xfrm>
              <a:off x="5348909" y="2363496"/>
              <a:ext cx="978408" cy="265558"/>
            </a:xfrm>
            <a:prstGeom prst="rightArrow">
              <a:avLst>
                <a:gd name="adj1" fmla="val 50000"/>
                <a:gd name="adj2" fmla="val 80683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4D64C3-67D8-F374-71B4-A17E5E299BFA}"/>
                </a:ext>
              </a:extLst>
            </p:cNvPr>
            <p:cNvSpPr txBox="1"/>
            <p:nvPr/>
          </p:nvSpPr>
          <p:spPr>
            <a:xfrm>
              <a:off x="539543" y="3048377"/>
              <a:ext cx="4285366" cy="919401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Sources are generated under different objectives, quality assurance (QA) practices, operators etc.</a:t>
              </a: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61D80C0D-8737-B9F3-0FDA-766BBCAA93AA}"/>
                </a:ext>
              </a:extLst>
            </p:cNvPr>
            <p:cNvSpPr/>
            <p:nvPr/>
          </p:nvSpPr>
          <p:spPr>
            <a:xfrm>
              <a:off x="5348909" y="3375299"/>
              <a:ext cx="978408" cy="265558"/>
            </a:xfrm>
            <a:prstGeom prst="rightArrow">
              <a:avLst>
                <a:gd name="adj1" fmla="val 50000"/>
                <a:gd name="adj2" fmla="val 80683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8A0721-7012-8444-8448-C8EB4ABF7165}"/>
                </a:ext>
              </a:extLst>
            </p:cNvPr>
            <p:cNvSpPr txBox="1"/>
            <p:nvPr/>
          </p:nvSpPr>
          <p:spPr>
            <a:xfrm>
              <a:off x="539543" y="4213413"/>
              <a:ext cx="4285366" cy="919401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Sources rarely match target advanced reactor designs  – coolants, materials, operating regimes etc. </a:t>
              </a: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215ABAEE-D6D0-1A2A-719A-D7944E1D4D8A}"/>
                </a:ext>
              </a:extLst>
            </p:cNvPr>
            <p:cNvSpPr/>
            <p:nvPr/>
          </p:nvSpPr>
          <p:spPr>
            <a:xfrm>
              <a:off x="5348909" y="4540334"/>
              <a:ext cx="978408" cy="265558"/>
            </a:xfrm>
            <a:prstGeom prst="rightArrow">
              <a:avLst>
                <a:gd name="adj1" fmla="val 50000"/>
                <a:gd name="adj2" fmla="val 80683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9D962D4-272C-E705-64F4-B96EEFE53A46}"/>
              </a:ext>
            </a:extLst>
          </p:cNvPr>
          <p:cNvSpPr txBox="1"/>
          <p:nvPr/>
        </p:nvSpPr>
        <p:spPr>
          <a:xfrm>
            <a:off x="1940677" y="5378449"/>
            <a:ext cx="9196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Find relevant sources, evaluate their content and quality, and assess their usefulness.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Can I use (type 1) data from </a:t>
            </a:r>
            <a:r>
              <a:rPr lang="en-US" sz="1400" dirty="0" err="1">
                <a:solidFill>
                  <a:schemeClr val="accent6"/>
                </a:solidFill>
              </a:rPr>
              <a:t>CoBIE</a:t>
            </a:r>
            <a:r>
              <a:rPr lang="en-US" sz="1400" dirty="0">
                <a:solidFill>
                  <a:schemeClr val="accent6"/>
                </a:solidFill>
              </a:rPr>
              <a:t> – operated by students in a research setting, directly in PB-FHR PRA? How about PB gas cooled reactor PRA (blade jamming behavior)?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 are primarily addressing question 2-4.  </a:t>
            </a:r>
          </a:p>
        </p:txBody>
      </p:sp>
    </p:spTree>
    <p:extLst>
      <p:ext uri="{BB962C8B-B14F-4D97-AF65-F5344CB8AC3E}">
        <p14:creationId xmlns:p14="http://schemas.microsoft.com/office/powerpoint/2010/main" val="2311602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8B5476-6376-696C-6FC8-53E5EC49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92513"/>
            <a:ext cx="11492432" cy="408963"/>
          </a:xfrm>
        </p:spPr>
        <p:txBody>
          <a:bodyPr/>
          <a:lstStyle/>
          <a:p>
            <a:r>
              <a:rPr lang="en-US" dirty="0"/>
              <a:t>The 12 Characteristic Framework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E327C50-195E-267E-4F61-D20FAB6FF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226417"/>
              </p:ext>
            </p:extLst>
          </p:nvPr>
        </p:nvGraphicFramePr>
        <p:xfrm>
          <a:off x="349784" y="501476"/>
          <a:ext cx="11058704" cy="53687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9871">
                  <a:extLst>
                    <a:ext uri="{9D8B030D-6E8A-4147-A177-3AD203B41FA5}">
                      <a16:colId xmlns:a16="http://schemas.microsoft.com/office/drawing/2014/main" val="695773850"/>
                    </a:ext>
                  </a:extLst>
                </a:gridCol>
                <a:gridCol w="2052998">
                  <a:extLst>
                    <a:ext uri="{9D8B030D-6E8A-4147-A177-3AD203B41FA5}">
                      <a16:colId xmlns:a16="http://schemas.microsoft.com/office/drawing/2014/main" val="628958074"/>
                    </a:ext>
                  </a:extLst>
                </a:gridCol>
                <a:gridCol w="5831277">
                  <a:extLst>
                    <a:ext uri="{9D8B030D-6E8A-4147-A177-3AD203B41FA5}">
                      <a16:colId xmlns:a16="http://schemas.microsoft.com/office/drawing/2014/main" val="1476057578"/>
                    </a:ext>
                  </a:extLst>
                </a:gridCol>
                <a:gridCol w="2634558">
                  <a:extLst>
                    <a:ext uri="{9D8B030D-6E8A-4147-A177-3AD203B41FA5}">
                      <a16:colId xmlns:a16="http://schemas.microsoft.com/office/drawing/2014/main" val="14905143"/>
                    </a:ext>
                  </a:extLst>
                </a:gridCol>
              </a:tblGrid>
              <a:tr h="483301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#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Characteristic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Evaluation question (for the data source under evaluation)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Supporting requirements from ASME/ANS RA-S-1.4-2021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extLst>
                  <a:ext uri="{0D108BD9-81ED-4DB2-BD59-A6C34878D82A}">
                    <a16:rowId xmlns:a16="http://schemas.microsoft.com/office/drawing/2014/main" val="3051186074"/>
                  </a:ext>
                </a:extLst>
              </a:tr>
              <a:tr h="32220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Objective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Why</a:t>
                      </a:r>
                      <a:r>
                        <a:rPr lang="en-US" sz="1200" dirty="0">
                          <a:effectLst/>
                        </a:rPr>
                        <a:t> were these data collected? What was the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intended purpose and scope</a:t>
                      </a:r>
                      <a:r>
                        <a:rPr lang="en-US" sz="1200" dirty="0">
                          <a:effectLst/>
                        </a:rPr>
                        <a:t>?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 HLR-DA-A, DA-B2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extLst>
                  <a:ext uri="{0D108BD9-81ED-4DB2-BD59-A6C34878D82A}">
                    <a16:rowId xmlns:a16="http://schemas.microsoft.com/office/drawing/2014/main" val="903627455"/>
                  </a:ext>
                </a:extLst>
              </a:tr>
              <a:tr h="483301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System design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From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which system </a:t>
                      </a:r>
                      <a:r>
                        <a:rPr lang="en-US" sz="1200" dirty="0">
                          <a:effectLst/>
                        </a:rPr>
                        <a:t>were the data collected? Specific to this effort - are there any data from non-LWR systems?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DA-A2, HLR-DA-B, DA-C1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extLst>
                  <a:ext uri="{0D108BD9-81ED-4DB2-BD59-A6C34878D82A}">
                    <a16:rowId xmlns:a16="http://schemas.microsoft.com/office/drawing/2014/main" val="3403014295"/>
                  </a:ext>
                </a:extLst>
              </a:tr>
              <a:tr h="483301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Operational regime context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Under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which conditions </a:t>
                      </a:r>
                      <a:r>
                        <a:rPr lang="en-US" sz="1200" dirty="0">
                          <a:effectLst/>
                        </a:rPr>
                        <a:t>were the reliability data collected (power ranges, life cycle stage, in operation or standby, etc.)?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DA-B1, DA-C8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extLst>
                  <a:ext uri="{0D108BD9-81ED-4DB2-BD59-A6C34878D82A}">
                    <a16:rowId xmlns:a16="http://schemas.microsoft.com/office/drawing/2014/main" val="50718625"/>
                  </a:ext>
                </a:extLst>
              </a:tr>
              <a:tr h="374603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Component populations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How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many different types, designs, and number </a:t>
                      </a:r>
                      <a:r>
                        <a:rPr lang="en-US" sz="1200" dirty="0">
                          <a:effectLst/>
                        </a:rPr>
                        <a:t>of components were considered?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DA-B1, DA-B2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extLst>
                  <a:ext uri="{0D108BD9-81ED-4DB2-BD59-A6C34878D82A}">
                    <a16:rowId xmlns:a16="http://schemas.microsoft.com/office/drawing/2014/main" val="1141050815"/>
                  </a:ext>
                </a:extLst>
              </a:tr>
              <a:tr h="32220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Data collection duration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How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long</a:t>
                      </a:r>
                      <a:r>
                        <a:rPr lang="en-US" sz="1200" dirty="0">
                          <a:effectLst/>
                        </a:rPr>
                        <a:t> were the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data collection efforts</a:t>
                      </a:r>
                      <a:r>
                        <a:rPr lang="en-US" sz="1200" dirty="0">
                          <a:effectLst/>
                        </a:rPr>
                        <a:t>?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DA-C11, DA-E1(e)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extLst>
                  <a:ext uri="{0D108BD9-81ED-4DB2-BD59-A6C34878D82A}">
                    <a16:rowId xmlns:a16="http://schemas.microsoft.com/office/drawing/2014/main" val="136960691"/>
                  </a:ext>
                </a:extLst>
              </a:tr>
              <a:tr h="32220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Age of the data source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How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old</a:t>
                      </a:r>
                      <a:r>
                        <a:rPr lang="en-US" sz="1200" dirty="0">
                          <a:effectLst/>
                        </a:rPr>
                        <a:t> is the data source (i.e., when was the data collected)?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DA-D10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extLst>
                  <a:ext uri="{0D108BD9-81ED-4DB2-BD59-A6C34878D82A}">
                    <a16:rowId xmlns:a16="http://schemas.microsoft.com/office/drawing/2014/main" val="3076210232"/>
                  </a:ext>
                </a:extLst>
              </a:tr>
              <a:tr h="32220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Data source accessibility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Is the data source publicly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available</a:t>
                      </a:r>
                      <a:r>
                        <a:rPr lang="en-US" sz="1200" dirty="0">
                          <a:effectLst/>
                        </a:rPr>
                        <a:t>? Or is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access restricted</a:t>
                      </a:r>
                      <a:r>
                        <a:rPr lang="en-US" sz="1200" dirty="0">
                          <a:effectLst/>
                        </a:rPr>
                        <a:t>?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No direct requirement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extLst>
                  <a:ext uri="{0D108BD9-81ED-4DB2-BD59-A6C34878D82A}">
                    <a16:rowId xmlns:a16="http://schemas.microsoft.com/office/drawing/2014/main" val="3770281579"/>
                  </a:ext>
                </a:extLst>
              </a:tr>
              <a:tr h="32220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Reliability data type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Which reliability data are collected and stored (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Type 1, Type 2, or both</a:t>
                      </a:r>
                      <a:r>
                        <a:rPr lang="en-US" sz="1200" dirty="0">
                          <a:effectLst/>
                        </a:rPr>
                        <a:t>)?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DA-C5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extLst>
                  <a:ext uri="{0D108BD9-81ED-4DB2-BD59-A6C34878D82A}">
                    <a16:rowId xmlns:a16="http://schemas.microsoft.com/office/drawing/2014/main" val="2011736692"/>
                  </a:ext>
                </a:extLst>
              </a:tr>
              <a:tr h="483301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Data quality assurance and validation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Which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standards</a:t>
                      </a:r>
                      <a:r>
                        <a:rPr lang="en-US" sz="1200" dirty="0">
                          <a:effectLst/>
                        </a:rPr>
                        <a:t> were followed in collecting and storing the data? Are the data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verified</a:t>
                      </a:r>
                      <a:r>
                        <a:rPr lang="en-US" sz="1200" dirty="0">
                          <a:effectLst/>
                        </a:rPr>
                        <a:t> across sources? Are the data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sufficient</a:t>
                      </a:r>
                      <a:r>
                        <a:rPr lang="en-US" sz="1200" dirty="0">
                          <a:effectLst/>
                        </a:rPr>
                        <a:t>?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DA-C1, DA-E1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extLst>
                  <a:ext uri="{0D108BD9-81ED-4DB2-BD59-A6C34878D82A}">
                    <a16:rowId xmlns:a16="http://schemas.microsoft.com/office/drawing/2014/main" val="870309090"/>
                  </a:ext>
                </a:extLst>
              </a:tr>
              <a:tr h="483301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Uncertainty characterization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Does the data source include parameters/mechanisms for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uncertainty quantification</a:t>
                      </a:r>
                      <a:r>
                        <a:rPr lang="en-US" sz="1200" dirty="0">
                          <a:effectLst/>
                        </a:rPr>
                        <a:t>?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HLR-DA-D, DA-D3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extLst>
                  <a:ext uri="{0D108BD9-81ED-4DB2-BD59-A6C34878D82A}">
                    <a16:rowId xmlns:a16="http://schemas.microsoft.com/office/drawing/2014/main" val="1931496119"/>
                  </a:ext>
                </a:extLst>
              </a:tr>
              <a:tr h="32220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Data use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How were these data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used</a:t>
                      </a:r>
                      <a:r>
                        <a:rPr lang="en-US" sz="1200" dirty="0">
                          <a:effectLst/>
                        </a:rPr>
                        <a:t> and who are the expected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users</a:t>
                      </a:r>
                      <a:r>
                        <a:rPr lang="en-US" sz="1200" dirty="0">
                          <a:effectLst/>
                        </a:rPr>
                        <a:t> of the data?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DA-E1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extLst>
                  <a:ext uri="{0D108BD9-81ED-4DB2-BD59-A6C34878D82A}">
                    <a16:rowId xmlns:a16="http://schemas.microsoft.com/office/drawing/2014/main" val="2251992033"/>
                  </a:ext>
                </a:extLst>
              </a:tr>
              <a:tr h="644401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>
                          <a:effectLst/>
                        </a:rPr>
                        <a:t>Data extrapolatability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Can the data be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extrapolated</a:t>
                      </a:r>
                      <a:r>
                        <a:rPr lang="en-US" sz="1200" dirty="0">
                          <a:effectLst/>
                        </a:rPr>
                        <a:t> to similar components in systems with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“similar” design parameters </a:t>
                      </a:r>
                      <a:r>
                        <a:rPr lang="en-US" sz="1200" dirty="0">
                          <a:effectLst/>
                        </a:rPr>
                        <a:t>or </a:t>
                      </a:r>
                      <a:r>
                        <a:rPr lang="en-US" sz="1200" dirty="0">
                          <a:solidFill>
                            <a:schemeClr val="accent6"/>
                          </a:solidFill>
                          <a:effectLst/>
                        </a:rPr>
                        <a:t>“similar” operating conditions</a:t>
                      </a:r>
                      <a:r>
                        <a:rPr lang="en-US" sz="1200" dirty="0">
                          <a:effectLst/>
                        </a:rPr>
                        <a:t>?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dirty="0">
                          <a:effectLst/>
                        </a:rPr>
                        <a:t>DA-C1, DA-C2, DA-D2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49849" marR="49849" marT="0" marB="0"/>
                </a:tc>
                <a:extLst>
                  <a:ext uri="{0D108BD9-81ED-4DB2-BD59-A6C34878D82A}">
                    <a16:rowId xmlns:a16="http://schemas.microsoft.com/office/drawing/2014/main" val="39326765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5F0879-891C-ACFC-055F-69BB6E9E7BFA}"/>
              </a:ext>
            </a:extLst>
          </p:cNvPr>
          <p:cNvSpPr txBox="1"/>
          <p:nvPr/>
        </p:nvSpPr>
        <p:spPr>
          <a:xfrm>
            <a:off x="245281" y="5870185"/>
            <a:ext cx="2897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Expanded from the work in [3, 4, 5].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959C61-19FD-5E51-81E3-2E62AC03ADAA}"/>
              </a:ext>
            </a:extLst>
          </p:cNvPr>
          <p:cNvSpPr txBox="1"/>
          <p:nvPr/>
        </p:nvSpPr>
        <p:spPr>
          <a:xfrm>
            <a:off x="1633115" y="6177962"/>
            <a:ext cx="9631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3. K. M. </a:t>
            </a:r>
            <a:r>
              <a:rPr lang="en-US" sz="800" dirty="0" err="1"/>
              <a:t>Groth</a:t>
            </a:r>
            <a:r>
              <a:rPr lang="en-US" sz="800" dirty="0"/>
              <a:t>, A. Al-</a:t>
            </a:r>
            <a:r>
              <a:rPr lang="en-US" sz="800" dirty="0" err="1"/>
              <a:t>Douri</a:t>
            </a:r>
            <a:r>
              <a:rPr lang="en-US" sz="800" dirty="0"/>
              <a:t>, M. West, K. Hartmann, G. Saur, and W. Buttner, “Design and requirements of a hydrogen component reliability database (</a:t>
            </a:r>
            <a:r>
              <a:rPr lang="en-US" sz="800" dirty="0" err="1"/>
              <a:t>HyCReD</a:t>
            </a:r>
            <a:r>
              <a:rPr lang="en-US" sz="800" dirty="0"/>
              <a:t>),” </a:t>
            </a:r>
            <a:r>
              <a:rPr lang="en-US" sz="800" i="1" dirty="0"/>
              <a:t>International Journal of Hydrogen Energy</a:t>
            </a:r>
            <a:r>
              <a:rPr lang="en-US" sz="800" dirty="0"/>
              <a:t>, vol. 51, pp. 1023–1037, Jan. 2024, </a:t>
            </a:r>
            <a:r>
              <a:rPr lang="en-US" sz="800" dirty="0" err="1"/>
              <a:t>doi</a:t>
            </a:r>
            <a:r>
              <a:rPr lang="en-US" sz="800" dirty="0"/>
              <a:t>: 10.1016/j.ijhydene.2023.07.165. </a:t>
            </a:r>
          </a:p>
          <a:p>
            <a:r>
              <a:rPr lang="en-US" sz="800" dirty="0"/>
              <a:t>4. International Atomic Energy Agency, </a:t>
            </a:r>
            <a:r>
              <a:rPr lang="en-US" sz="800" i="1" dirty="0"/>
              <a:t>Development and Application of Level 1 Probabilistic Safety Assessment for Nuclear Power Plants</a:t>
            </a:r>
            <a:r>
              <a:rPr lang="en-US" sz="800" dirty="0"/>
              <a:t>, 2024. </a:t>
            </a:r>
            <a:r>
              <a:rPr lang="en-US" sz="800" dirty="0" err="1"/>
              <a:t>doi</a:t>
            </a:r>
            <a:r>
              <a:rPr lang="en-US" sz="800" dirty="0"/>
              <a:t>: 10.61092/iaea.3ezv-lp49. </a:t>
            </a:r>
          </a:p>
          <a:p>
            <a:r>
              <a:rPr lang="en-US" sz="800" dirty="0"/>
              <a:t>5. R. Gitzel, S. </a:t>
            </a:r>
            <a:r>
              <a:rPr lang="en-US" sz="800" dirty="0" err="1"/>
              <a:t>Turring</a:t>
            </a:r>
            <a:r>
              <a:rPr lang="en-US" sz="800" dirty="0"/>
              <a:t>, and S. </a:t>
            </a:r>
            <a:r>
              <a:rPr lang="en-US" sz="800" dirty="0" err="1"/>
              <a:t>Maczey</a:t>
            </a:r>
            <a:r>
              <a:rPr lang="en-US" sz="800" dirty="0"/>
              <a:t>, “A Data Quality Dashboard for Reliability Data,” in </a:t>
            </a:r>
            <a:r>
              <a:rPr lang="en-US" sz="800" i="1" dirty="0"/>
              <a:t>2015 IEEE 17th Conference on Business Informatics</a:t>
            </a:r>
            <a:r>
              <a:rPr lang="en-US" sz="800" dirty="0"/>
              <a:t>, Jul. 2015, pp. 90–97. </a:t>
            </a:r>
            <a:r>
              <a:rPr lang="en-US" sz="800" dirty="0" err="1"/>
              <a:t>doi</a:t>
            </a:r>
            <a:r>
              <a:rPr lang="en-US" sz="800" dirty="0"/>
              <a:t>: 10.1109/CBI.2015.24. </a:t>
            </a:r>
          </a:p>
        </p:txBody>
      </p:sp>
    </p:spTree>
    <p:extLst>
      <p:ext uri="{BB962C8B-B14F-4D97-AF65-F5344CB8AC3E}">
        <p14:creationId xmlns:p14="http://schemas.microsoft.com/office/powerpoint/2010/main" val="1627966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DF79D-0268-7DF1-F1BF-4E8518D0D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796706"/>
            <a:ext cx="5879000" cy="529039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600" b="1" dirty="0"/>
              <a:t>1. Objective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Why the data was collected influences </a:t>
            </a:r>
            <a:r>
              <a:rPr lang="en-US" sz="1600" dirty="0">
                <a:solidFill>
                  <a:schemeClr val="accent6"/>
                </a:solidFill>
              </a:rPr>
              <a:t>what was recorded</a:t>
            </a:r>
            <a:r>
              <a:rPr lang="en-US" sz="1600" dirty="0"/>
              <a:t>.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Determines the </a:t>
            </a:r>
            <a:r>
              <a:rPr lang="en-US" sz="1600" dirty="0">
                <a:solidFill>
                  <a:schemeClr val="accent6"/>
                </a:solidFill>
              </a:rPr>
              <a:t>scope, structure, definitions and what the data can/cannot support.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Helps identify any </a:t>
            </a:r>
            <a:r>
              <a:rPr lang="en-US" sz="1600" dirty="0">
                <a:solidFill>
                  <a:schemeClr val="accent6"/>
                </a:solidFill>
              </a:rPr>
              <a:t>gaps</a:t>
            </a:r>
            <a:r>
              <a:rPr lang="en-US" sz="1600" dirty="0"/>
              <a:t> and </a:t>
            </a:r>
            <a:r>
              <a:rPr lang="en-US" sz="1600" dirty="0">
                <a:solidFill>
                  <a:schemeClr val="accent6"/>
                </a:solidFill>
              </a:rPr>
              <a:t>biases </a:t>
            </a:r>
            <a:r>
              <a:rPr lang="en-US" sz="1600" dirty="0"/>
              <a:t>(ex: emphasis on certain phenomena). </a:t>
            </a:r>
          </a:p>
          <a:p>
            <a:pPr lvl="1" indent="0">
              <a:spcBef>
                <a:spcPts val="600"/>
              </a:spcBef>
              <a:spcAft>
                <a:spcPts val="0"/>
              </a:spcAft>
              <a:buNone/>
            </a:pPr>
            <a:endParaRPr lang="en-US" sz="1600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</a:pPr>
            <a:r>
              <a:rPr lang="en-US" sz="1600" b="1" dirty="0"/>
              <a:t>2. System Design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Which systems are covered in the data source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Databases without relevant reactor data are limited to generic components – ex: electric components.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Design features explicitly considered: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600" dirty="0">
                <a:solidFill>
                  <a:schemeClr val="accent6"/>
                </a:solidFill>
              </a:rPr>
              <a:t>Coolant family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600" dirty="0">
                <a:solidFill>
                  <a:schemeClr val="accent6"/>
                </a:solidFill>
              </a:rPr>
              <a:t>Neutron spectrum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600" dirty="0">
                <a:solidFill>
                  <a:schemeClr val="accent6"/>
                </a:solidFill>
              </a:rPr>
              <a:t>Materials of construction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600" dirty="0">
                <a:solidFill>
                  <a:schemeClr val="accent6"/>
                </a:solidFill>
              </a:rPr>
              <a:t>Instrumentation and control</a:t>
            </a:r>
            <a:r>
              <a:rPr lang="en-US" sz="1600" dirty="0"/>
              <a:t>.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600" dirty="0">
                <a:solidFill>
                  <a:schemeClr val="accent6"/>
                </a:solidFill>
              </a:rPr>
              <a:t>Physical scale</a:t>
            </a:r>
            <a:endParaRPr lang="en-US" sz="1600" dirty="0"/>
          </a:p>
          <a:p>
            <a:pPr marL="742950" lvl="1" indent="-285750">
              <a:spcBef>
                <a:spcPts val="600"/>
              </a:spcBef>
            </a:pPr>
            <a:r>
              <a:rPr lang="en-US" sz="1600" dirty="0">
                <a:solidFill>
                  <a:schemeClr val="accent6"/>
                </a:solidFill>
              </a:rPr>
              <a:t>System and facility configuration</a:t>
            </a:r>
            <a:endParaRPr lang="en-US" sz="1600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</a:pPr>
            <a:endParaRPr lang="en-US" sz="16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0CD38E3-2253-2D56-EC12-8D97C6B018F1}"/>
              </a:ext>
            </a:extLst>
          </p:cNvPr>
          <p:cNvGraphicFramePr>
            <a:graphicFrameLocks noGrp="1"/>
          </p:cNvGraphicFramePr>
          <p:nvPr/>
        </p:nvGraphicFramePr>
        <p:xfrm>
          <a:off x="6484388" y="1167444"/>
          <a:ext cx="5323437" cy="3802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651">
                  <a:extLst>
                    <a:ext uri="{9D8B030D-6E8A-4147-A177-3AD203B41FA5}">
                      <a16:colId xmlns:a16="http://schemas.microsoft.com/office/drawing/2014/main" val="561374328"/>
                    </a:ext>
                  </a:extLst>
                </a:gridCol>
                <a:gridCol w="1846907">
                  <a:extLst>
                    <a:ext uri="{9D8B030D-6E8A-4147-A177-3AD203B41FA5}">
                      <a16:colId xmlns:a16="http://schemas.microsoft.com/office/drawing/2014/main" val="3097523232"/>
                    </a:ext>
                  </a:extLst>
                </a:gridCol>
                <a:gridCol w="2090879">
                  <a:extLst>
                    <a:ext uri="{9D8B030D-6E8A-4147-A177-3AD203B41FA5}">
                      <a16:colId xmlns:a16="http://schemas.microsoft.com/office/drawing/2014/main" val="2236732616"/>
                    </a:ext>
                  </a:extLst>
                </a:gridCol>
              </a:tblGrid>
              <a:tr h="739454">
                <a:tc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err="1"/>
                        <a:t>CoBIE</a:t>
                      </a:r>
                      <a:r>
                        <a:rPr lang="en-US" sz="1200" b="0" dirty="0"/>
                        <a:t> report 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LWR and Liquid Sodium generic component reliability database [2]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511243"/>
                  </a:ext>
                </a:extLst>
              </a:tr>
              <a:tr h="739454">
                <a:tc>
                  <a:txBody>
                    <a:bodyPr/>
                    <a:lstStyle/>
                    <a:p>
                      <a:r>
                        <a:rPr lang="en-US" sz="1200" b="0" dirty="0"/>
                        <a:t>Objective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Study control blade insertion in a pebble bed.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Provide PRA-ready generic component reliability parameters.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378450"/>
                  </a:ext>
                </a:extLst>
              </a:tr>
              <a:tr h="1584545">
                <a:tc>
                  <a:txBody>
                    <a:bodyPr/>
                    <a:lstStyle/>
                    <a:p>
                      <a:r>
                        <a:rPr lang="en-US" sz="1200" b="0" dirty="0"/>
                        <a:t>What is recorded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Records on insertion forces and hysteresis, blade tip jamming, </a:t>
                      </a:r>
                      <a:r>
                        <a:rPr lang="en-US" sz="1200" b="0" dirty="0">
                          <a:solidFill>
                            <a:schemeClr val="accent6"/>
                          </a:solidFill>
                        </a:rPr>
                        <a:t>analysis of pebble failure</a:t>
                      </a:r>
                      <a:r>
                        <a:rPr lang="en-US" sz="1200" b="0" dirty="0"/>
                        <a:t>, </a:t>
                      </a:r>
                      <a:r>
                        <a:rPr lang="en-US" sz="1200" b="0" dirty="0">
                          <a:solidFill>
                            <a:schemeClr val="accent6"/>
                          </a:solidFill>
                        </a:rPr>
                        <a:t>control blade buckling and deflection </a:t>
                      </a:r>
                      <a:r>
                        <a:rPr lang="en-US" sz="1200" b="0" dirty="0"/>
                        <a:t>results.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Failure counts, operating time, demands, parameter estimates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743311"/>
                  </a:ext>
                </a:extLst>
              </a:tr>
              <a:tr h="739454">
                <a:tc>
                  <a:txBody>
                    <a:bodyPr/>
                    <a:lstStyle/>
                    <a:p>
                      <a:r>
                        <a:rPr lang="en-US" sz="1200" b="0" dirty="0"/>
                        <a:t>What it supports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Defining success criteria and failure modes of control blade insertion.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Type – 2 data for PRA, generic priors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8650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8A06231-0435-B7A4-BF1D-179BF8CF13C1}"/>
              </a:ext>
            </a:extLst>
          </p:cNvPr>
          <p:cNvSpPr txBox="1"/>
          <p:nvPr/>
        </p:nvSpPr>
        <p:spPr>
          <a:xfrm>
            <a:off x="1863533" y="6342071"/>
            <a:ext cx="8280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800" dirty="0"/>
              <a:t>Buster, G., </a:t>
            </a:r>
            <a:r>
              <a:rPr lang="en-US" sz="800" dirty="0" err="1"/>
              <a:t>Sawadichai</a:t>
            </a:r>
            <a:r>
              <a:rPr lang="en-US" sz="800" dirty="0"/>
              <a:t>, R., Laufer, M. and Peterson, P., 2015. </a:t>
            </a:r>
            <a:r>
              <a:rPr lang="en-US" sz="800" i="1" dirty="0"/>
              <a:t>Control Blade Insertion Dynamics in Pebble-Bed Fluoride-Salt-Cooled High-Temperature Reactors</a:t>
            </a:r>
            <a:r>
              <a:rPr lang="en-US" sz="800" dirty="0"/>
              <a:t>. Department of Nuclear Engineering, University of California, Berkeley.</a:t>
            </a:r>
          </a:p>
          <a:p>
            <a:pPr marL="228600" indent="-228600">
              <a:buAutoNum type="arabicPeriod"/>
            </a:pPr>
            <a:r>
              <a:rPr lang="en-US" sz="800" dirty="0"/>
              <a:t>Eide, S A, et al. "GENERIC, COMPONENT FAILURE DATA BASE FOR LIGHT WATER AND LIQUID SODIUM REACTOR PRAs." , Feb. 1990. https://doi.org/10.2172/975488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2275077D-8EA4-F4CB-37FD-BE144675BAA8}"/>
              </a:ext>
            </a:extLst>
          </p:cNvPr>
          <p:cNvSpPr txBox="1">
            <a:spLocks/>
          </p:cNvSpPr>
          <p:nvPr/>
        </p:nvSpPr>
        <p:spPr>
          <a:xfrm>
            <a:off x="349784" y="152352"/>
            <a:ext cx="11492432" cy="40896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Aptos" panose="02000000000000000000" pitchFamily="2" charset="0"/>
                <a:cs typeface="+mj-cs"/>
              </a:defRPr>
            </a:lvl1pPr>
          </a:lstStyle>
          <a:p>
            <a:r>
              <a:rPr lang="en-US"/>
              <a:t>12 Characteristics of Data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913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46106-9A6E-3CCE-EED2-5174820BA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E63C6-EF5E-AC67-BE00-E68600D2A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897" y="992029"/>
            <a:ext cx="6385239" cy="5181759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600" b="1" dirty="0"/>
              <a:t>3. Operating Regime Context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Conditions</a:t>
            </a:r>
            <a:r>
              <a:rPr lang="en-US" sz="1400" dirty="0"/>
              <a:t> under which the data were collected.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Example: NUREG/CR-6928 excludes startup and shutdown-related events.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ASME/ANS RA-S-1.4-2021</a:t>
            </a:r>
            <a:r>
              <a:rPr lang="en-GB" sz="1400" b="1" dirty="0"/>
              <a:t> </a:t>
            </a:r>
            <a:r>
              <a:rPr lang="en-GB" sz="1400" dirty="0"/>
              <a:t>requires PRA for advanced reactors to consider </a:t>
            </a:r>
            <a:r>
              <a:rPr lang="en-GB" sz="1400" dirty="0">
                <a:solidFill>
                  <a:schemeClr val="accent6"/>
                </a:solidFill>
              </a:rPr>
              <a:t>multiple plant operating states beyond full power</a:t>
            </a:r>
            <a:r>
              <a:rPr lang="en-GB" sz="1400" dirty="0"/>
              <a:t>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Include:</a:t>
            </a:r>
          </a:p>
          <a:p>
            <a:pPr marL="1028700" lvl="1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Operating mode and mission profile</a:t>
            </a:r>
            <a:r>
              <a:rPr lang="en-US" sz="1400" dirty="0"/>
              <a:t>: Operating, standby, intermittent. </a:t>
            </a:r>
          </a:p>
          <a:p>
            <a:pPr marL="1028700" lvl="1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Physical conditions</a:t>
            </a:r>
            <a:r>
              <a:rPr lang="en-US" sz="1400" dirty="0"/>
              <a:t>: The operating </a:t>
            </a:r>
            <a:r>
              <a:rPr lang="en-US" sz="1400" dirty="0">
                <a:solidFill>
                  <a:schemeClr val="accent6"/>
                </a:solidFill>
              </a:rPr>
              <a:t>physics range </a:t>
            </a:r>
            <a:r>
              <a:rPr lang="en-US" sz="1400" dirty="0"/>
              <a:t>over which the data were generated. Example: MSRs: ~600–750 °C and low pressure (&lt; 1 MPa); HTGRs: ~700–950 °C and high-pressure (~7 MPa). </a:t>
            </a:r>
          </a:p>
          <a:p>
            <a:pPr marL="1028700" lvl="1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Chemistry control practice</a:t>
            </a:r>
            <a:r>
              <a:rPr lang="en-US" sz="1400" dirty="0"/>
              <a:t>: Corrosion and material degradation depend on chemistry, impurity levels (moisture, oxygen), and control measures.</a:t>
            </a:r>
          </a:p>
          <a:p>
            <a:pPr marL="1028700" lvl="1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Life cycle stage</a:t>
            </a:r>
            <a:r>
              <a:rPr lang="en-US" sz="1400" dirty="0"/>
              <a:t>: Whether the data cover burn-in, useful life, or wear-out periods of the components.</a:t>
            </a:r>
          </a:p>
          <a:p>
            <a:pPr marL="1028700" lvl="1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Operational context during data generation and collection</a:t>
            </a:r>
            <a:r>
              <a:rPr lang="en-US" sz="1400" dirty="0"/>
              <a:t>: Data collected are influenced by the </a:t>
            </a:r>
            <a:r>
              <a:rPr lang="en-US" sz="1400" dirty="0">
                <a:solidFill>
                  <a:schemeClr val="accent6"/>
                </a:solidFill>
              </a:rPr>
              <a:t>environment and personnel</a:t>
            </a:r>
            <a:r>
              <a:rPr lang="en-US" sz="1400" dirty="0"/>
              <a:t> involved. </a:t>
            </a:r>
          </a:p>
          <a:p>
            <a:pPr marL="1485900" lvl="2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Test loops and commercial reactors follow different protocols, interventions etc.</a:t>
            </a:r>
          </a:p>
          <a:p>
            <a:pPr marL="1485900" lvl="2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/>
              <a:t>Failures linked to support systems or human factors unique to test environments should be filtered. (Ex: Salt leak due to incorrect salt loading or insufficient tightening of pipes)</a:t>
            </a:r>
          </a:p>
          <a:p>
            <a:pPr marL="1028700" lvl="1" indent="-342900">
              <a:spcBef>
                <a:spcPts val="600"/>
              </a:spcBef>
              <a:spcAft>
                <a:spcPts val="0"/>
              </a:spcAft>
            </a:pPr>
            <a:endParaRPr lang="en-US" sz="1600" dirty="0"/>
          </a:p>
          <a:p>
            <a:pPr lvl="1" indent="0">
              <a:spcBef>
                <a:spcPts val="600"/>
              </a:spcBef>
              <a:spcAft>
                <a:spcPts val="0"/>
              </a:spcAft>
              <a:buNone/>
            </a:pP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BE220DAF-73A5-8F31-0E63-80C238443C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48182" y="911223"/>
                <a:ext cx="4476467" cy="518175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60"/>
                  </a:spcAft>
                  <a:buFont typeface="Arial" panose="020B0604020202020204" pitchFamily="34" charset="0"/>
                  <a:buNone/>
                  <a:defRPr sz="1800" b="0" i="0" kern="1200">
                    <a:solidFill>
                      <a:schemeClr val="tx1"/>
                    </a:solidFill>
                    <a:latin typeface="+mn-lt"/>
                    <a:ea typeface="Aptos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6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+mn-lt"/>
                    <a:ea typeface="Aptos" panose="02000000000000000000" pitchFamily="2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60"/>
                  </a:spcAft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/>
                    </a:solidFill>
                    <a:latin typeface="+mn-lt"/>
                    <a:ea typeface="Aptos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60"/>
                  </a:spcAft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/>
                    </a:solidFill>
                    <a:latin typeface="+mn-lt"/>
                    <a:ea typeface="Aptos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60"/>
                  </a:spcAft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/>
                    </a:solidFill>
                    <a:latin typeface="+mn-lt"/>
                    <a:ea typeface="Aptos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600" b="1" dirty="0"/>
                  <a:t>4. Component Populations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6"/>
                    </a:solidFill>
                  </a:rPr>
                  <a:t>Breadth/horizontalness </a:t>
                </a:r>
                <a:r>
                  <a:rPr lang="en-US" sz="1400" dirty="0"/>
                  <a:t>– diversity and quantity of component types and populations in the data source.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Considers both number of components and number of facilities contributing to the data source. 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accent6"/>
                    </a:solidFill>
                  </a:rPr>
                  <a:t>NUREG/CR-2641 </a:t>
                </a:r>
                <a:r>
                  <a:rPr lang="en-GB" sz="1400" dirty="0"/>
                  <a:t>defines component </a:t>
                </a:r>
                <a:r>
                  <a:rPr lang="en-GB" sz="1400" dirty="0">
                    <a:solidFill>
                      <a:schemeClr val="accent6"/>
                    </a:solidFill>
                  </a:rPr>
                  <a:t>populations</a:t>
                </a:r>
                <a:r>
                  <a:rPr lang="en-GB" sz="1400" dirty="0"/>
                  <a:t>, </a:t>
                </a:r>
                <a:r>
                  <a:rPr lang="en-GB" sz="1400" dirty="0">
                    <a:solidFill>
                      <a:schemeClr val="accent6"/>
                    </a:solidFill>
                  </a:rPr>
                  <a:t>groupings</a:t>
                </a:r>
                <a:r>
                  <a:rPr lang="en-GB" sz="1400" dirty="0"/>
                  <a:t>, and </a:t>
                </a:r>
                <a:r>
                  <a:rPr lang="en-GB" sz="1400" dirty="0">
                    <a:solidFill>
                      <a:schemeClr val="accent6"/>
                    </a:solidFill>
                  </a:rPr>
                  <a:t>boundaries</a:t>
                </a:r>
                <a:r>
                  <a:rPr lang="en-GB" sz="1400" dirty="0"/>
                  <a:t>, including specifications for hierarchies and counting operating hours and demands. </a:t>
                </a:r>
                <a:r>
                  <a:rPr lang="en-US" sz="1400" dirty="0"/>
                  <a:t> 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>
                  <a:spcBef>
                    <a:spcPts val="600"/>
                  </a:spcBef>
                  <a:spcAft>
                    <a:spcPts val="0"/>
                  </a:spcAft>
                </a:pPr>
                <a:endParaRPr lang="en-US" sz="1400" dirty="0"/>
              </a:p>
              <a:p>
                <a:pPr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600" b="1" dirty="0"/>
                  <a:t>5. </a:t>
                </a:r>
                <a:r>
                  <a:rPr lang="en-GB" sz="1600" b="1" dirty="0"/>
                  <a:t>Data Collection Duration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400" dirty="0"/>
                  <a:t>How long the data collection efforts lasted.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400" dirty="0"/>
                  <a:t>Longer collection period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>
                    <a:solidFill>
                      <a:schemeClr val="accent6"/>
                    </a:solidFill>
                  </a:rPr>
                  <a:t>more operating hours</a:t>
                </a:r>
                <a:r>
                  <a:rPr lang="en-GB" sz="1400" dirty="0"/>
                  <a:t>, more </a:t>
                </a:r>
                <a:r>
                  <a:rPr lang="en-GB" sz="1400" dirty="0">
                    <a:solidFill>
                      <a:schemeClr val="accent6"/>
                    </a:solidFill>
                  </a:rPr>
                  <a:t>demands</a:t>
                </a:r>
                <a:r>
                  <a:rPr lang="en-GB" sz="1400" dirty="0"/>
                  <a:t>, and </a:t>
                </a:r>
                <a:r>
                  <a:rPr lang="en-GB" sz="1400" dirty="0">
                    <a:solidFill>
                      <a:schemeClr val="accent6"/>
                    </a:solidFill>
                  </a:rPr>
                  <a:t>potentially more failure modes and events</a:t>
                </a:r>
                <a:r>
                  <a:rPr lang="en-GB" sz="1400" dirty="0"/>
                  <a:t>, more precise estimates. </a:t>
                </a:r>
                <a:endParaRPr lang="en-US" sz="1400" dirty="0"/>
              </a:p>
              <a:p>
                <a:pPr>
                  <a:spcBef>
                    <a:spcPts val="600"/>
                  </a:spcBef>
                  <a:spcAft>
                    <a:spcPts val="0"/>
                  </a:spcAft>
                </a:pPr>
                <a:endParaRPr lang="en-US" sz="1600" dirty="0"/>
              </a:p>
              <a:p>
                <a:pPr lvl="1" indent="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BE220DAF-73A5-8F31-0E63-80C238443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182" y="911223"/>
                <a:ext cx="4476467" cy="5181759"/>
              </a:xfrm>
              <a:prstGeom prst="rect">
                <a:avLst/>
              </a:prstGeom>
              <a:blipFill>
                <a:blip r:embed="rId3"/>
                <a:stretch>
                  <a:fillRect l="-2717" t="-1524" r="-285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6">
            <a:extLst>
              <a:ext uri="{FF2B5EF4-FFF2-40B4-BE49-F238E27FC236}">
                <a16:creationId xmlns:a16="http://schemas.microsoft.com/office/drawing/2014/main" id="{F926713F-109C-B8AB-B8E9-A28C5FF13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356055"/>
            <a:ext cx="11492432" cy="408963"/>
          </a:xfrm>
        </p:spPr>
        <p:txBody>
          <a:bodyPr/>
          <a:lstStyle/>
          <a:p>
            <a:r>
              <a:rPr lang="en-US" dirty="0"/>
              <a:t>12 Characteristics of Data Sources</a:t>
            </a:r>
          </a:p>
        </p:txBody>
      </p:sp>
    </p:spTree>
    <p:extLst>
      <p:ext uri="{BB962C8B-B14F-4D97-AF65-F5344CB8AC3E}">
        <p14:creationId xmlns:p14="http://schemas.microsoft.com/office/powerpoint/2010/main" val="4133455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C238CE-9B4B-B439-0DA8-A340C3147B4B}"/>
              </a:ext>
            </a:extLst>
          </p:cNvPr>
          <p:cNvSpPr txBox="1">
            <a:spLocks/>
          </p:cNvSpPr>
          <p:nvPr/>
        </p:nvSpPr>
        <p:spPr>
          <a:xfrm>
            <a:off x="493885" y="1101346"/>
            <a:ext cx="5230640" cy="516610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600" b="1" dirty="0"/>
              <a:t>6. Age of the Data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When</a:t>
            </a:r>
            <a:r>
              <a:rPr lang="en-US" sz="1400" dirty="0"/>
              <a:t> was the data collected.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Is the MSRE data from 1960s relevant to AR designs in 2020s? -  </a:t>
            </a:r>
            <a:r>
              <a:rPr lang="en-GB" sz="1400" dirty="0">
                <a:solidFill>
                  <a:schemeClr val="accent6"/>
                </a:solidFill>
              </a:rPr>
              <a:t>informative but potentially conservative priors</a:t>
            </a:r>
            <a:r>
              <a:rPr lang="en-GB" sz="1400" dirty="0"/>
              <a:t>.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Characteristic 2 - source specifications align with the target system vs Characteristic 6 - assesses whether the era matches.</a:t>
            </a:r>
          </a:p>
          <a:p>
            <a:pPr marL="971550" lvl="1" indent="-285750">
              <a:spcBef>
                <a:spcPts val="600"/>
              </a:spcBef>
              <a:spcAft>
                <a:spcPts val="0"/>
              </a:spcAft>
            </a:pPr>
            <a:r>
              <a:rPr lang="en-GB" sz="1400" dirty="0"/>
              <a:t>Ex: 316H pipe from 1980 may have different defect distributions than one from 2025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4 sub aspects:</a:t>
            </a:r>
          </a:p>
          <a:p>
            <a:pPr marL="1028700" lvl="1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Calendar age</a:t>
            </a:r>
            <a:r>
              <a:rPr lang="en-US" sz="1400" dirty="0"/>
              <a:t>: The time gap between the source’s data window and the target system’s design period.</a:t>
            </a:r>
          </a:p>
          <a:p>
            <a:pPr marL="1028700" lvl="1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Manufacturing-era practices</a:t>
            </a:r>
            <a:r>
              <a:rPr lang="en-US" sz="1400" dirty="0"/>
              <a:t>: Standards in effect when components were made,. Ex: ASME Boiler and Pressure Vessel Code (BPVC)</a:t>
            </a:r>
          </a:p>
          <a:p>
            <a:pPr marL="1028700" lvl="1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QA program “era”</a:t>
            </a:r>
            <a:r>
              <a:rPr lang="en-US" sz="1400" dirty="0"/>
              <a:t>: Regulatory QA requirements vary over time; data generated from previous regimes may need special justification for current use. </a:t>
            </a:r>
          </a:p>
          <a:p>
            <a:pPr marL="1028700" lvl="1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Record keeping practices</a:t>
            </a:r>
            <a:r>
              <a:rPr lang="en-US" sz="1400" dirty="0"/>
              <a:t>: Data drawn from historical operation records (e.g., MSRE 1960s) depend on </a:t>
            </a:r>
            <a:r>
              <a:rPr lang="en-US" sz="1400" dirty="0">
                <a:solidFill>
                  <a:schemeClr val="accent6"/>
                </a:solidFill>
              </a:rPr>
              <a:t>what was documented</a:t>
            </a:r>
            <a:r>
              <a:rPr lang="en-US" sz="1400" dirty="0"/>
              <a:t>, which may differ from actual events due to varying event </a:t>
            </a:r>
            <a:r>
              <a:rPr lang="en-US" sz="1400" dirty="0">
                <a:solidFill>
                  <a:schemeClr val="accent6"/>
                </a:solidFill>
              </a:rPr>
              <a:t>definitions and I&amp;C capabilities</a:t>
            </a:r>
            <a:r>
              <a:rPr lang="en-US" sz="1400" dirty="0"/>
              <a:t>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1600" dirty="0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1600" dirty="0"/>
          </a:p>
          <a:p>
            <a:pPr lvl="1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2F413-D03D-2CC6-E8EE-2BFBEDAD2A99}"/>
              </a:ext>
            </a:extLst>
          </p:cNvPr>
          <p:cNvSpPr txBox="1">
            <a:spLocks/>
          </p:cNvSpPr>
          <p:nvPr/>
        </p:nvSpPr>
        <p:spPr>
          <a:xfrm>
            <a:off x="6298463" y="1459652"/>
            <a:ext cx="5455311" cy="366098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600" b="1" dirty="0"/>
              <a:t>7. Accessibility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ASME/ANS RA-S-1.4-2021  - reliability estimates be </a:t>
            </a:r>
            <a:r>
              <a:rPr lang="en-GB" sz="1400" dirty="0">
                <a:solidFill>
                  <a:schemeClr val="accent6"/>
                </a:solidFill>
              </a:rPr>
              <a:t>documented, traceable </a:t>
            </a:r>
            <a:r>
              <a:rPr lang="en-GB" sz="1400" dirty="0"/>
              <a:t>and</a:t>
            </a:r>
            <a:r>
              <a:rPr lang="en-GB" sz="1400" dirty="0">
                <a:solidFill>
                  <a:schemeClr val="accent6"/>
                </a:solidFill>
              </a:rPr>
              <a:t> reviewable</a:t>
            </a:r>
            <a:r>
              <a:rPr lang="en-GB" sz="1400" dirty="0"/>
              <a:t>. Accessibility does not make a data source and the data contained within it good/credible, but makes traceability and the PRA review process easier.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Two types:</a:t>
            </a:r>
          </a:p>
          <a:p>
            <a:pPr marL="1028700" lvl="1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1" dirty="0"/>
              <a:t>Publicly available data (PAD):</a:t>
            </a:r>
            <a:r>
              <a:rPr lang="en-US" sz="1400" dirty="0"/>
              <a:t> Information approved for unlimited public release (e.g., published reports). </a:t>
            </a:r>
          </a:p>
          <a:p>
            <a:pPr marL="1028700" lvl="1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1" dirty="0"/>
              <a:t>Access controlled:</a:t>
            </a:r>
          </a:p>
          <a:p>
            <a:pPr marL="1485900" lvl="2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1" dirty="0"/>
              <a:t>Applied technology (AT) data</a:t>
            </a:r>
            <a:r>
              <a:rPr lang="en-US" sz="1400" dirty="0"/>
              <a:t>: nonpublic technical information developed under DOE programs. </a:t>
            </a:r>
            <a:r>
              <a:rPr lang="en-US" sz="1400" dirty="0">
                <a:solidFill>
                  <a:schemeClr val="accent6"/>
                </a:solidFill>
              </a:rPr>
              <a:t>Not classified but controlled</a:t>
            </a:r>
            <a:r>
              <a:rPr lang="en-US" sz="1400" dirty="0"/>
              <a:t>. </a:t>
            </a:r>
          </a:p>
          <a:p>
            <a:pPr marL="1485900" lvl="2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1" dirty="0"/>
              <a:t>Export controlled (EC) data</a:t>
            </a:r>
            <a:r>
              <a:rPr lang="en-US" sz="1400" dirty="0"/>
              <a:t>: Information needs formal review, </a:t>
            </a:r>
            <a:r>
              <a:rPr lang="en-US" sz="1400" dirty="0">
                <a:solidFill>
                  <a:schemeClr val="accent6"/>
                </a:solidFill>
              </a:rPr>
              <a:t>restricted access</a:t>
            </a:r>
            <a:r>
              <a:rPr lang="en-US" sz="1400" dirty="0"/>
              <a:t>, and sharing controls. </a:t>
            </a:r>
            <a:r>
              <a:rPr lang="en-US" sz="1400" dirty="0" err="1"/>
              <a:t>NaSCoRD</a:t>
            </a:r>
            <a:r>
              <a:rPr lang="en-US" sz="1400" dirty="0"/>
              <a:t> contains both AT and EC data. </a:t>
            </a:r>
          </a:p>
          <a:p>
            <a:pPr marL="1485900" lvl="2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endParaRPr lang="en-US" sz="1400" dirty="0"/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1600" dirty="0"/>
          </a:p>
          <a:p>
            <a:pPr lvl="1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CC50A80-A9F0-2A1D-CCF0-B5EC57CDFBE8}"/>
              </a:ext>
            </a:extLst>
          </p:cNvPr>
          <p:cNvSpPr txBox="1">
            <a:spLocks/>
          </p:cNvSpPr>
          <p:nvPr/>
        </p:nvSpPr>
        <p:spPr>
          <a:xfrm>
            <a:off x="349784" y="284468"/>
            <a:ext cx="11492432" cy="40896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Aptos" panose="02000000000000000000" pitchFamily="2" charset="0"/>
                <a:cs typeface="+mj-cs"/>
              </a:defRPr>
            </a:lvl1pPr>
          </a:lstStyle>
          <a:p>
            <a:r>
              <a:rPr lang="en-US" dirty="0"/>
              <a:t>12 Characteristics of Data Sources</a:t>
            </a:r>
          </a:p>
        </p:txBody>
      </p:sp>
    </p:spTree>
    <p:extLst>
      <p:ext uri="{BB962C8B-B14F-4D97-AF65-F5344CB8AC3E}">
        <p14:creationId xmlns:p14="http://schemas.microsoft.com/office/powerpoint/2010/main" val="3289899094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aptos only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Forge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-Presentation-16x9-IA" id="{CDCF2E4C-CE83-C04B-849A-36B8A6D178ED}" vid="{2F71F691-ADB7-904B-9F5F-06C39B00EE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ORNL-Presentation-16x9-IA</Template>
  <TotalTime>329</TotalTime>
  <Words>4655</Words>
  <Application>Microsoft Office PowerPoint</Application>
  <PresentationFormat>Widescreen</PresentationFormat>
  <Paragraphs>507</Paragraphs>
  <Slides>17</Slides>
  <Notes>8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PMingLiU</vt:lpstr>
      <vt:lpstr>Aptos</vt:lpstr>
      <vt:lpstr>Aptos Light</vt:lpstr>
      <vt:lpstr>Arial</vt:lpstr>
      <vt:lpstr>Calibri</vt:lpstr>
      <vt:lpstr>Cambria</vt:lpstr>
      <vt:lpstr>Cambria Math</vt:lpstr>
      <vt:lpstr>Times New Roman</vt:lpstr>
      <vt:lpstr>ORNL Presentation</vt:lpstr>
      <vt:lpstr>Advanced Reactor Risk-Informed Licensing: Evaluation of Data Availability and Suitability  </vt:lpstr>
      <vt:lpstr>The Problem – Advanced Reactor Licensing is in Critical Need of Reliability Data </vt:lpstr>
      <vt:lpstr>Reliability Data – What is needed?</vt:lpstr>
      <vt:lpstr>Reliability Data Sources – Where can we find the data?</vt:lpstr>
      <vt:lpstr>Challenges in the Landscape of Non-LWR Reliability Data Sources</vt:lpstr>
      <vt:lpstr>The 12 Characteristic Framework</vt:lpstr>
      <vt:lpstr>PowerPoint Presentation</vt:lpstr>
      <vt:lpstr>12 Characteristics of Data Sources</vt:lpstr>
      <vt:lpstr>PowerPoint Presentation</vt:lpstr>
      <vt:lpstr>12 Characteristics of Data Sources</vt:lpstr>
      <vt:lpstr>12 Characteristics of Data Sources</vt:lpstr>
      <vt:lpstr>PowerPoint Presentation</vt:lpstr>
      <vt:lpstr>Extrapolatability</vt:lpstr>
      <vt:lpstr>Conclusions and Future Work</vt:lpstr>
      <vt:lpstr>Acknowledgments</vt:lpstr>
      <vt:lpstr>Reliability Data Sources – Where can we find the data?</vt:lpstr>
      <vt:lpstr>12 Characteristics of Data Sources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Vaddi, Pavan Kumar</dc:creator>
  <cp:keywords/>
  <dc:description/>
  <cp:lastModifiedBy>Vaddi, Pavan Kumar</cp:lastModifiedBy>
  <cp:revision>1</cp:revision>
  <dcterms:created xsi:type="dcterms:W3CDTF">2026-07-10T17:24:36Z</dcterms:created>
  <dcterms:modified xsi:type="dcterms:W3CDTF">2026-07-15T16:14:38Z</dcterms:modified>
  <cp:category/>
</cp:coreProperties>
</file>