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9" r:id="rId1"/>
  </p:sldMasterIdLst>
  <p:notesMasterIdLst>
    <p:notesMasterId r:id="rId21"/>
  </p:notesMasterIdLst>
  <p:handoutMasterIdLst>
    <p:handoutMasterId r:id="rId22"/>
  </p:handoutMasterIdLst>
  <p:sldIdLst>
    <p:sldId id="687" r:id="rId2"/>
    <p:sldId id="689" r:id="rId3"/>
    <p:sldId id="690" r:id="rId4"/>
    <p:sldId id="691" r:id="rId5"/>
    <p:sldId id="693" r:id="rId6"/>
    <p:sldId id="735" r:id="rId7"/>
    <p:sldId id="723" r:id="rId8"/>
    <p:sldId id="729" r:id="rId9"/>
    <p:sldId id="725" r:id="rId10"/>
    <p:sldId id="726" r:id="rId11"/>
    <p:sldId id="728" r:id="rId12"/>
    <p:sldId id="727" r:id="rId13"/>
    <p:sldId id="736" r:id="rId14"/>
    <p:sldId id="724" r:id="rId15"/>
    <p:sldId id="733" r:id="rId16"/>
    <p:sldId id="737" r:id="rId17"/>
    <p:sldId id="731" r:id="rId18"/>
    <p:sldId id="734" r:id="rId19"/>
    <p:sldId id="722" r:id="rId2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SzPct val="80000"/>
      <a:buFont typeface="Symbol" panose="05050102010706020507" pitchFamily="18" charset="2"/>
      <a:buChar char="®"/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SzPct val="80000"/>
      <a:buFont typeface="Symbol" panose="05050102010706020507" pitchFamily="18" charset="2"/>
      <a:buChar char="®"/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SzPct val="80000"/>
      <a:buFont typeface="Symbol" panose="05050102010706020507" pitchFamily="18" charset="2"/>
      <a:buChar char="®"/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SzPct val="80000"/>
      <a:buFont typeface="Symbol" panose="05050102010706020507" pitchFamily="18" charset="2"/>
      <a:buChar char="®"/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SzPct val="80000"/>
      <a:buFont typeface="Symbol" panose="05050102010706020507" pitchFamily="18" charset="2"/>
      <a:buChar char="®"/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>
          <p15:clr>
            <a:srgbClr val="A4A3A4"/>
          </p15:clr>
        </p15:guide>
        <p15:guide id="2" pos="49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3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346ED"/>
    <a:srgbClr val="FFFF66"/>
    <a:srgbClr val="613C9C"/>
    <a:srgbClr val="EFEDE1"/>
    <a:srgbClr val="FF00FF"/>
    <a:srgbClr val="FFFF00"/>
    <a:srgbClr val="AB011D"/>
    <a:srgbClr val="FFFFCC"/>
    <a:srgbClr val="9C3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2" autoAdjust="0"/>
    <p:restoredTop sz="94705"/>
  </p:normalViewPr>
  <p:slideViewPr>
    <p:cSldViewPr snapToGrid="0">
      <p:cViewPr varScale="1">
        <p:scale>
          <a:sx n="109" d="100"/>
          <a:sy n="109" d="100"/>
        </p:scale>
        <p:origin x="2088" y="102"/>
      </p:cViewPr>
      <p:guideLst>
        <p:guide orient="horz" pos="144"/>
        <p:guide pos="49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770" y="-246"/>
      </p:cViewPr>
      <p:guideLst>
        <p:guide orient="horz" pos="2183"/>
        <p:guide pos="29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30F129-AFE5-4D4D-AC72-E3C6EAF8145D}" type="doc">
      <dgm:prSet loTypeId="urn:microsoft.com/office/officeart/2005/8/layout/vProcess5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4427139-700B-4035-B4B4-71EA5620EEEE}">
      <dgm:prSet/>
      <dgm:spPr/>
      <dgm:t>
        <a:bodyPr/>
        <a:lstStyle/>
        <a:p>
          <a:pPr>
            <a:defRPr b="1"/>
          </a:pPr>
          <a:r>
            <a:rPr lang="en-US" dirty="0"/>
            <a:t>System life models simulated in time</a:t>
          </a:r>
          <a:endParaRPr lang="en-US" b="0" dirty="0"/>
        </a:p>
      </dgm:t>
    </dgm:pt>
    <dgm:pt modelId="{7784F597-0C98-4DA6-989D-1E4C5018E1D2}" type="parTrans" cxnId="{7D2F9E48-6306-4B2E-8468-E1C77DBEAC26}">
      <dgm:prSet/>
      <dgm:spPr/>
      <dgm:t>
        <a:bodyPr/>
        <a:lstStyle/>
        <a:p>
          <a:endParaRPr lang="en-US" b="0"/>
        </a:p>
      </dgm:t>
    </dgm:pt>
    <dgm:pt modelId="{A0EA6669-0430-4824-B5A0-BB17073CD470}" type="sibTrans" cxnId="{7D2F9E48-6306-4B2E-8468-E1C77DBEAC26}">
      <dgm:prSet/>
      <dgm:spPr/>
      <dgm:t>
        <a:bodyPr/>
        <a:lstStyle/>
        <a:p>
          <a:endParaRPr lang="en-US" b="0"/>
        </a:p>
      </dgm:t>
    </dgm:pt>
    <dgm:pt modelId="{D6611434-A8D8-4E0C-8CE5-D450726C47B4}">
      <dgm:prSet/>
      <dgm:spPr/>
      <dgm:t>
        <a:bodyPr/>
        <a:lstStyle/>
        <a:p>
          <a:pPr>
            <a:defRPr b="1"/>
          </a:pPr>
          <a:r>
            <a:rPr lang="en-US" dirty="0"/>
            <a:t>No rare event approximations</a:t>
          </a:r>
          <a:endParaRPr lang="en-US" b="0" dirty="0"/>
        </a:p>
      </dgm:t>
    </dgm:pt>
    <dgm:pt modelId="{0BE21B9F-143B-4048-89D2-57FE6BC8FA4B}" type="parTrans" cxnId="{8E98804C-AC00-4496-A75A-EE787EF18391}">
      <dgm:prSet/>
      <dgm:spPr/>
      <dgm:t>
        <a:bodyPr/>
        <a:lstStyle/>
        <a:p>
          <a:endParaRPr lang="en-US" b="0"/>
        </a:p>
      </dgm:t>
    </dgm:pt>
    <dgm:pt modelId="{0B7DD1BF-AB32-4D61-9203-14D4C8FE314B}" type="sibTrans" cxnId="{8E98804C-AC00-4496-A75A-EE787EF18391}">
      <dgm:prSet/>
      <dgm:spPr/>
      <dgm:t>
        <a:bodyPr/>
        <a:lstStyle/>
        <a:p>
          <a:endParaRPr lang="en-US" b="0"/>
        </a:p>
      </dgm:t>
    </dgm:pt>
    <dgm:pt modelId="{1DBBDCDE-6A8E-4CAB-BF2D-6A91B5775767}">
      <dgm:prSet/>
      <dgm:spPr/>
      <dgm:t>
        <a:bodyPr/>
        <a:lstStyle/>
        <a:p>
          <a:pPr>
            <a:defRPr b="1"/>
          </a:pPr>
          <a:r>
            <a:rPr lang="en-US" dirty="0"/>
            <a:t>No exponential random variables</a:t>
          </a:r>
          <a:endParaRPr lang="en-US" b="0" dirty="0"/>
        </a:p>
      </dgm:t>
    </dgm:pt>
    <dgm:pt modelId="{B649A322-FD6A-45F1-A97F-EB0814D84403}" type="parTrans" cxnId="{35ACBE27-FDA9-4A0C-AAE0-146DD14BCFB8}">
      <dgm:prSet/>
      <dgm:spPr/>
      <dgm:t>
        <a:bodyPr/>
        <a:lstStyle/>
        <a:p>
          <a:endParaRPr lang="en-US" b="0"/>
        </a:p>
      </dgm:t>
    </dgm:pt>
    <dgm:pt modelId="{A05E5270-B34B-429C-B6B0-94ACEDDBC610}" type="sibTrans" cxnId="{35ACBE27-FDA9-4A0C-AAE0-146DD14BCFB8}">
      <dgm:prSet/>
      <dgm:spPr/>
      <dgm:t>
        <a:bodyPr/>
        <a:lstStyle/>
        <a:p>
          <a:endParaRPr lang="en-US" b="0"/>
        </a:p>
      </dgm:t>
    </dgm:pt>
    <dgm:pt modelId="{CCECC9B6-054C-4CEF-83F3-1E18802FBC35}">
      <dgm:prSet/>
      <dgm:spPr/>
      <dgm:t>
        <a:bodyPr/>
        <a:lstStyle/>
        <a:p>
          <a:pPr>
            <a:defRPr b="1"/>
          </a:pPr>
          <a:r>
            <a:rPr lang="en-US" dirty="0"/>
            <a:t>Think of a spacecraft, shiny and new</a:t>
          </a:r>
          <a:endParaRPr lang="en-US" b="0" dirty="0"/>
        </a:p>
      </dgm:t>
    </dgm:pt>
    <dgm:pt modelId="{8FF08192-AA84-4683-8464-1CEEC4E0C5F4}" type="parTrans" cxnId="{F1548BE2-23B7-48E9-8644-8024CBDC9012}">
      <dgm:prSet/>
      <dgm:spPr/>
      <dgm:t>
        <a:bodyPr/>
        <a:lstStyle/>
        <a:p>
          <a:endParaRPr lang="en-US" b="0"/>
        </a:p>
      </dgm:t>
    </dgm:pt>
    <dgm:pt modelId="{DCD27F85-A8D8-4FD9-81E7-5AAA2F285452}" type="sibTrans" cxnId="{F1548BE2-23B7-48E9-8644-8024CBDC9012}">
      <dgm:prSet/>
      <dgm:spPr/>
      <dgm:t>
        <a:bodyPr/>
        <a:lstStyle/>
        <a:p>
          <a:endParaRPr lang="en-US" b="0"/>
        </a:p>
      </dgm:t>
    </dgm:pt>
    <dgm:pt modelId="{41A32A7F-CA5E-48FB-B1CB-D698BDDB6798}">
      <dgm:prSet/>
      <dgm:spPr/>
      <dgm:t>
        <a:bodyPr/>
        <a:lstStyle/>
        <a:p>
          <a:pPr>
            <a:defRPr b="1"/>
          </a:pPr>
          <a:r>
            <a:rPr lang="en-US" dirty="0"/>
            <a:t>Designed to work with inputs from SAPHIRE 8 for simplicity and consistency</a:t>
          </a:r>
          <a:endParaRPr lang="en-US" b="0" dirty="0"/>
        </a:p>
      </dgm:t>
    </dgm:pt>
    <dgm:pt modelId="{D3F9808F-1256-4BF2-88AC-19F902C3D600}" type="parTrans" cxnId="{FBDA7B71-1998-438F-B5E3-B4B24465EB09}">
      <dgm:prSet/>
      <dgm:spPr/>
      <dgm:t>
        <a:bodyPr/>
        <a:lstStyle/>
        <a:p>
          <a:endParaRPr lang="en-US" b="0"/>
        </a:p>
      </dgm:t>
    </dgm:pt>
    <dgm:pt modelId="{0BC957A4-F04F-41F9-B78A-48D093264984}" type="sibTrans" cxnId="{FBDA7B71-1998-438F-B5E3-B4B24465EB09}">
      <dgm:prSet/>
      <dgm:spPr/>
      <dgm:t>
        <a:bodyPr/>
        <a:lstStyle/>
        <a:p>
          <a:endParaRPr lang="en-US" b="0"/>
        </a:p>
      </dgm:t>
    </dgm:pt>
    <dgm:pt modelId="{40CBF16E-54F5-4882-83AE-7C31BA184A3F}" type="pres">
      <dgm:prSet presAssocID="{C930F129-AFE5-4D4D-AC72-E3C6EAF8145D}" presName="outerComposite" presStyleCnt="0">
        <dgm:presLayoutVars>
          <dgm:chMax val="5"/>
          <dgm:dir/>
          <dgm:resizeHandles val="exact"/>
        </dgm:presLayoutVars>
      </dgm:prSet>
      <dgm:spPr/>
    </dgm:pt>
    <dgm:pt modelId="{531FF125-CF32-476B-911A-317B45343CD0}" type="pres">
      <dgm:prSet presAssocID="{C930F129-AFE5-4D4D-AC72-E3C6EAF8145D}" presName="dummyMaxCanvas" presStyleCnt="0">
        <dgm:presLayoutVars/>
      </dgm:prSet>
      <dgm:spPr/>
    </dgm:pt>
    <dgm:pt modelId="{2332749D-9241-4313-8E58-368B0C25F523}" type="pres">
      <dgm:prSet presAssocID="{C930F129-AFE5-4D4D-AC72-E3C6EAF8145D}" presName="FiveNodes_1" presStyleLbl="node1" presStyleIdx="0" presStyleCnt="5">
        <dgm:presLayoutVars>
          <dgm:bulletEnabled val="1"/>
        </dgm:presLayoutVars>
      </dgm:prSet>
      <dgm:spPr/>
    </dgm:pt>
    <dgm:pt modelId="{855745C7-C69B-4FA4-AFA1-E9621512B839}" type="pres">
      <dgm:prSet presAssocID="{C930F129-AFE5-4D4D-AC72-E3C6EAF8145D}" presName="FiveNodes_2" presStyleLbl="node1" presStyleIdx="1" presStyleCnt="5">
        <dgm:presLayoutVars>
          <dgm:bulletEnabled val="1"/>
        </dgm:presLayoutVars>
      </dgm:prSet>
      <dgm:spPr/>
    </dgm:pt>
    <dgm:pt modelId="{45F0C7AE-945A-4DB3-9338-F76861F0AED8}" type="pres">
      <dgm:prSet presAssocID="{C930F129-AFE5-4D4D-AC72-E3C6EAF8145D}" presName="FiveNodes_3" presStyleLbl="node1" presStyleIdx="2" presStyleCnt="5">
        <dgm:presLayoutVars>
          <dgm:bulletEnabled val="1"/>
        </dgm:presLayoutVars>
      </dgm:prSet>
      <dgm:spPr/>
    </dgm:pt>
    <dgm:pt modelId="{C6912AC7-4666-426F-9926-9BEC55AF354E}" type="pres">
      <dgm:prSet presAssocID="{C930F129-AFE5-4D4D-AC72-E3C6EAF8145D}" presName="FiveNodes_4" presStyleLbl="node1" presStyleIdx="3" presStyleCnt="5">
        <dgm:presLayoutVars>
          <dgm:bulletEnabled val="1"/>
        </dgm:presLayoutVars>
      </dgm:prSet>
      <dgm:spPr/>
    </dgm:pt>
    <dgm:pt modelId="{919A08DF-D64B-43C3-BFAC-41E1F7987329}" type="pres">
      <dgm:prSet presAssocID="{C930F129-AFE5-4D4D-AC72-E3C6EAF8145D}" presName="FiveNodes_5" presStyleLbl="node1" presStyleIdx="4" presStyleCnt="5">
        <dgm:presLayoutVars>
          <dgm:bulletEnabled val="1"/>
        </dgm:presLayoutVars>
      </dgm:prSet>
      <dgm:spPr/>
    </dgm:pt>
    <dgm:pt modelId="{9CF77E22-9D59-4D00-BEEA-2D70DC7220CF}" type="pres">
      <dgm:prSet presAssocID="{C930F129-AFE5-4D4D-AC72-E3C6EAF8145D}" presName="FiveConn_1-2" presStyleLbl="fgAccFollowNode1" presStyleIdx="0" presStyleCnt="4">
        <dgm:presLayoutVars>
          <dgm:bulletEnabled val="1"/>
        </dgm:presLayoutVars>
      </dgm:prSet>
      <dgm:spPr/>
    </dgm:pt>
    <dgm:pt modelId="{727211D9-D24F-436C-8CFE-D48BCC6A945A}" type="pres">
      <dgm:prSet presAssocID="{C930F129-AFE5-4D4D-AC72-E3C6EAF8145D}" presName="FiveConn_2-3" presStyleLbl="fgAccFollowNode1" presStyleIdx="1" presStyleCnt="4">
        <dgm:presLayoutVars>
          <dgm:bulletEnabled val="1"/>
        </dgm:presLayoutVars>
      </dgm:prSet>
      <dgm:spPr/>
    </dgm:pt>
    <dgm:pt modelId="{00F4177B-9B1D-4064-8DA6-AAA0CFF06050}" type="pres">
      <dgm:prSet presAssocID="{C930F129-AFE5-4D4D-AC72-E3C6EAF8145D}" presName="FiveConn_3-4" presStyleLbl="fgAccFollowNode1" presStyleIdx="2" presStyleCnt="4">
        <dgm:presLayoutVars>
          <dgm:bulletEnabled val="1"/>
        </dgm:presLayoutVars>
      </dgm:prSet>
      <dgm:spPr/>
    </dgm:pt>
    <dgm:pt modelId="{89DFBC59-A223-4075-89F6-3DC419DC539E}" type="pres">
      <dgm:prSet presAssocID="{C930F129-AFE5-4D4D-AC72-E3C6EAF8145D}" presName="FiveConn_4-5" presStyleLbl="fgAccFollowNode1" presStyleIdx="3" presStyleCnt="4">
        <dgm:presLayoutVars>
          <dgm:bulletEnabled val="1"/>
        </dgm:presLayoutVars>
      </dgm:prSet>
      <dgm:spPr/>
    </dgm:pt>
    <dgm:pt modelId="{063805B0-FF5B-44C2-883A-4471FFDF41DA}" type="pres">
      <dgm:prSet presAssocID="{C930F129-AFE5-4D4D-AC72-E3C6EAF8145D}" presName="FiveNodes_1_text" presStyleLbl="node1" presStyleIdx="4" presStyleCnt="5">
        <dgm:presLayoutVars>
          <dgm:bulletEnabled val="1"/>
        </dgm:presLayoutVars>
      </dgm:prSet>
      <dgm:spPr/>
    </dgm:pt>
    <dgm:pt modelId="{AF2E6981-8DB7-49E6-96F1-785FE8D05D02}" type="pres">
      <dgm:prSet presAssocID="{C930F129-AFE5-4D4D-AC72-E3C6EAF8145D}" presName="FiveNodes_2_text" presStyleLbl="node1" presStyleIdx="4" presStyleCnt="5">
        <dgm:presLayoutVars>
          <dgm:bulletEnabled val="1"/>
        </dgm:presLayoutVars>
      </dgm:prSet>
      <dgm:spPr/>
    </dgm:pt>
    <dgm:pt modelId="{5876ED87-4B5A-4B77-91BE-7E4F9FDEE278}" type="pres">
      <dgm:prSet presAssocID="{C930F129-AFE5-4D4D-AC72-E3C6EAF8145D}" presName="FiveNodes_3_text" presStyleLbl="node1" presStyleIdx="4" presStyleCnt="5">
        <dgm:presLayoutVars>
          <dgm:bulletEnabled val="1"/>
        </dgm:presLayoutVars>
      </dgm:prSet>
      <dgm:spPr/>
    </dgm:pt>
    <dgm:pt modelId="{F071181D-C181-49DC-BB68-E641D1125FC4}" type="pres">
      <dgm:prSet presAssocID="{C930F129-AFE5-4D4D-AC72-E3C6EAF8145D}" presName="FiveNodes_4_text" presStyleLbl="node1" presStyleIdx="4" presStyleCnt="5">
        <dgm:presLayoutVars>
          <dgm:bulletEnabled val="1"/>
        </dgm:presLayoutVars>
      </dgm:prSet>
      <dgm:spPr/>
    </dgm:pt>
    <dgm:pt modelId="{526176EE-44DD-4539-978E-71A4CA7F9CB3}" type="pres">
      <dgm:prSet presAssocID="{C930F129-AFE5-4D4D-AC72-E3C6EAF8145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5ACBE27-FDA9-4A0C-AAE0-146DD14BCFB8}" srcId="{C930F129-AFE5-4D4D-AC72-E3C6EAF8145D}" destId="{1DBBDCDE-6A8E-4CAB-BF2D-6A91B5775767}" srcOrd="2" destOrd="0" parTransId="{B649A322-FD6A-45F1-A97F-EB0814D84403}" sibTransId="{A05E5270-B34B-429C-B6B0-94ACEDDBC610}"/>
    <dgm:cxn modelId="{9ED9152E-7A20-479C-821C-A307FF37475A}" type="presOf" srcId="{1DBBDCDE-6A8E-4CAB-BF2D-6A91B5775767}" destId="{5876ED87-4B5A-4B77-91BE-7E4F9FDEE278}" srcOrd="1" destOrd="0" presId="urn:microsoft.com/office/officeart/2005/8/layout/vProcess5"/>
    <dgm:cxn modelId="{933A7431-78B3-4D15-B19F-C1549BDB5939}" type="presOf" srcId="{C930F129-AFE5-4D4D-AC72-E3C6EAF8145D}" destId="{40CBF16E-54F5-4882-83AE-7C31BA184A3F}" srcOrd="0" destOrd="0" presId="urn:microsoft.com/office/officeart/2005/8/layout/vProcess5"/>
    <dgm:cxn modelId="{ADBC4064-DDED-408D-B344-94083F42E348}" type="presOf" srcId="{F4427139-700B-4035-B4B4-71EA5620EEEE}" destId="{063805B0-FF5B-44C2-883A-4471FFDF41DA}" srcOrd="1" destOrd="0" presId="urn:microsoft.com/office/officeart/2005/8/layout/vProcess5"/>
    <dgm:cxn modelId="{7D2F9E48-6306-4B2E-8468-E1C77DBEAC26}" srcId="{C930F129-AFE5-4D4D-AC72-E3C6EAF8145D}" destId="{F4427139-700B-4035-B4B4-71EA5620EEEE}" srcOrd="0" destOrd="0" parTransId="{7784F597-0C98-4DA6-989D-1E4C5018E1D2}" sibTransId="{A0EA6669-0430-4824-B5A0-BB17073CD470}"/>
    <dgm:cxn modelId="{8C34856B-09D1-4D3A-BDD9-4C1C23816C31}" type="presOf" srcId="{D6611434-A8D8-4E0C-8CE5-D450726C47B4}" destId="{855745C7-C69B-4FA4-AFA1-E9621512B839}" srcOrd="0" destOrd="0" presId="urn:microsoft.com/office/officeart/2005/8/layout/vProcess5"/>
    <dgm:cxn modelId="{8E98804C-AC00-4496-A75A-EE787EF18391}" srcId="{C930F129-AFE5-4D4D-AC72-E3C6EAF8145D}" destId="{D6611434-A8D8-4E0C-8CE5-D450726C47B4}" srcOrd="1" destOrd="0" parTransId="{0BE21B9F-143B-4048-89D2-57FE6BC8FA4B}" sibTransId="{0B7DD1BF-AB32-4D61-9203-14D4C8FE314B}"/>
    <dgm:cxn modelId="{FBDA7B71-1998-438F-B5E3-B4B24465EB09}" srcId="{C930F129-AFE5-4D4D-AC72-E3C6EAF8145D}" destId="{41A32A7F-CA5E-48FB-B1CB-D698BDDB6798}" srcOrd="4" destOrd="0" parTransId="{D3F9808F-1256-4BF2-88AC-19F902C3D600}" sibTransId="{0BC957A4-F04F-41F9-B78A-48D093264984}"/>
    <dgm:cxn modelId="{153AD28A-DF52-432D-96E9-DDC5142D1785}" type="presOf" srcId="{41A32A7F-CA5E-48FB-B1CB-D698BDDB6798}" destId="{919A08DF-D64B-43C3-BFAC-41E1F7987329}" srcOrd="0" destOrd="0" presId="urn:microsoft.com/office/officeart/2005/8/layout/vProcess5"/>
    <dgm:cxn modelId="{33D5C28D-F936-43F9-B78F-F059403901F8}" type="presOf" srcId="{D6611434-A8D8-4E0C-8CE5-D450726C47B4}" destId="{AF2E6981-8DB7-49E6-96F1-785FE8D05D02}" srcOrd="1" destOrd="0" presId="urn:microsoft.com/office/officeart/2005/8/layout/vProcess5"/>
    <dgm:cxn modelId="{E986E69D-958C-4230-A2BD-8CD5DD76FF43}" type="presOf" srcId="{A0EA6669-0430-4824-B5A0-BB17073CD470}" destId="{9CF77E22-9D59-4D00-BEEA-2D70DC7220CF}" srcOrd="0" destOrd="0" presId="urn:microsoft.com/office/officeart/2005/8/layout/vProcess5"/>
    <dgm:cxn modelId="{312FCF9F-F4EF-4D99-B2F7-36CE5A73CC66}" type="presOf" srcId="{41A32A7F-CA5E-48FB-B1CB-D698BDDB6798}" destId="{526176EE-44DD-4539-978E-71A4CA7F9CB3}" srcOrd="1" destOrd="0" presId="urn:microsoft.com/office/officeart/2005/8/layout/vProcess5"/>
    <dgm:cxn modelId="{D33EDAA0-D627-4549-B346-077FEC4FDE1C}" type="presOf" srcId="{A05E5270-B34B-429C-B6B0-94ACEDDBC610}" destId="{00F4177B-9B1D-4064-8DA6-AAA0CFF06050}" srcOrd="0" destOrd="0" presId="urn:microsoft.com/office/officeart/2005/8/layout/vProcess5"/>
    <dgm:cxn modelId="{DC3176B1-8279-4CF0-AE14-0AE517D47E99}" type="presOf" srcId="{CCECC9B6-054C-4CEF-83F3-1E18802FBC35}" destId="{C6912AC7-4666-426F-9926-9BEC55AF354E}" srcOrd="0" destOrd="0" presId="urn:microsoft.com/office/officeart/2005/8/layout/vProcess5"/>
    <dgm:cxn modelId="{00756AB2-8C55-497C-A581-194C9C87F4A0}" type="presOf" srcId="{CCECC9B6-054C-4CEF-83F3-1E18802FBC35}" destId="{F071181D-C181-49DC-BB68-E641D1125FC4}" srcOrd="1" destOrd="0" presId="urn:microsoft.com/office/officeart/2005/8/layout/vProcess5"/>
    <dgm:cxn modelId="{D890E2BD-366A-4896-BE67-5F7E882689AD}" type="presOf" srcId="{F4427139-700B-4035-B4B4-71EA5620EEEE}" destId="{2332749D-9241-4313-8E58-368B0C25F523}" srcOrd="0" destOrd="0" presId="urn:microsoft.com/office/officeart/2005/8/layout/vProcess5"/>
    <dgm:cxn modelId="{F2FDF5D0-49F5-443F-9AE7-26F9070E2C3B}" type="presOf" srcId="{DCD27F85-A8D8-4FD9-81E7-5AAA2F285452}" destId="{89DFBC59-A223-4075-89F6-3DC419DC539E}" srcOrd="0" destOrd="0" presId="urn:microsoft.com/office/officeart/2005/8/layout/vProcess5"/>
    <dgm:cxn modelId="{F1548BE2-23B7-48E9-8644-8024CBDC9012}" srcId="{C930F129-AFE5-4D4D-AC72-E3C6EAF8145D}" destId="{CCECC9B6-054C-4CEF-83F3-1E18802FBC35}" srcOrd="3" destOrd="0" parTransId="{8FF08192-AA84-4683-8464-1CEEC4E0C5F4}" sibTransId="{DCD27F85-A8D8-4FD9-81E7-5AAA2F285452}"/>
    <dgm:cxn modelId="{66A70DE9-DA87-49D5-88DD-D0DCB093C461}" type="presOf" srcId="{0B7DD1BF-AB32-4D61-9203-14D4C8FE314B}" destId="{727211D9-D24F-436C-8CFE-D48BCC6A945A}" srcOrd="0" destOrd="0" presId="urn:microsoft.com/office/officeart/2005/8/layout/vProcess5"/>
    <dgm:cxn modelId="{EA70A5FD-05B2-4912-8560-0BA6F6980B50}" type="presOf" srcId="{1DBBDCDE-6A8E-4CAB-BF2D-6A91B5775767}" destId="{45F0C7AE-945A-4DB3-9338-F76861F0AED8}" srcOrd="0" destOrd="0" presId="urn:microsoft.com/office/officeart/2005/8/layout/vProcess5"/>
    <dgm:cxn modelId="{77E516FF-58AD-43E8-B55E-399B0CE51D70}" type="presParOf" srcId="{40CBF16E-54F5-4882-83AE-7C31BA184A3F}" destId="{531FF125-CF32-476B-911A-317B45343CD0}" srcOrd="0" destOrd="0" presId="urn:microsoft.com/office/officeart/2005/8/layout/vProcess5"/>
    <dgm:cxn modelId="{48461EFA-A1E3-46E2-B4DA-73968F7F4607}" type="presParOf" srcId="{40CBF16E-54F5-4882-83AE-7C31BA184A3F}" destId="{2332749D-9241-4313-8E58-368B0C25F523}" srcOrd="1" destOrd="0" presId="urn:microsoft.com/office/officeart/2005/8/layout/vProcess5"/>
    <dgm:cxn modelId="{091C3C54-A376-4632-81EA-BFD6315C5D36}" type="presParOf" srcId="{40CBF16E-54F5-4882-83AE-7C31BA184A3F}" destId="{855745C7-C69B-4FA4-AFA1-E9621512B839}" srcOrd="2" destOrd="0" presId="urn:microsoft.com/office/officeart/2005/8/layout/vProcess5"/>
    <dgm:cxn modelId="{6A116368-334D-4D06-80D8-061658488FFC}" type="presParOf" srcId="{40CBF16E-54F5-4882-83AE-7C31BA184A3F}" destId="{45F0C7AE-945A-4DB3-9338-F76861F0AED8}" srcOrd="3" destOrd="0" presId="urn:microsoft.com/office/officeart/2005/8/layout/vProcess5"/>
    <dgm:cxn modelId="{CE0ACDC5-4B7C-49E2-AF58-64F81BE6258B}" type="presParOf" srcId="{40CBF16E-54F5-4882-83AE-7C31BA184A3F}" destId="{C6912AC7-4666-426F-9926-9BEC55AF354E}" srcOrd="4" destOrd="0" presId="urn:microsoft.com/office/officeart/2005/8/layout/vProcess5"/>
    <dgm:cxn modelId="{EFBD5F88-7CFA-490F-BF1D-FEBEAE967444}" type="presParOf" srcId="{40CBF16E-54F5-4882-83AE-7C31BA184A3F}" destId="{919A08DF-D64B-43C3-BFAC-41E1F7987329}" srcOrd="5" destOrd="0" presId="urn:microsoft.com/office/officeart/2005/8/layout/vProcess5"/>
    <dgm:cxn modelId="{672EDCA7-EFA0-4792-8146-820F9FC5F819}" type="presParOf" srcId="{40CBF16E-54F5-4882-83AE-7C31BA184A3F}" destId="{9CF77E22-9D59-4D00-BEEA-2D70DC7220CF}" srcOrd="6" destOrd="0" presId="urn:microsoft.com/office/officeart/2005/8/layout/vProcess5"/>
    <dgm:cxn modelId="{761C6342-BC85-4A0F-BE4B-9FF2453EEEB8}" type="presParOf" srcId="{40CBF16E-54F5-4882-83AE-7C31BA184A3F}" destId="{727211D9-D24F-436C-8CFE-D48BCC6A945A}" srcOrd="7" destOrd="0" presId="urn:microsoft.com/office/officeart/2005/8/layout/vProcess5"/>
    <dgm:cxn modelId="{ADF74B43-E89A-4EE5-8135-DA252D6B33C2}" type="presParOf" srcId="{40CBF16E-54F5-4882-83AE-7C31BA184A3F}" destId="{00F4177B-9B1D-4064-8DA6-AAA0CFF06050}" srcOrd="8" destOrd="0" presId="urn:microsoft.com/office/officeart/2005/8/layout/vProcess5"/>
    <dgm:cxn modelId="{5E9D70E5-C14F-48AB-94FD-777C78606B69}" type="presParOf" srcId="{40CBF16E-54F5-4882-83AE-7C31BA184A3F}" destId="{89DFBC59-A223-4075-89F6-3DC419DC539E}" srcOrd="9" destOrd="0" presId="urn:microsoft.com/office/officeart/2005/8/layout/vProcess5"/>
    <dgm:cxn modelId="{3ED8C76F-C712-41FC-9BFC-A9EA4BEF598A}" type="presParOf" srcId="{40CBF16E-54F5-4882-83AE-7C31BA184A3F}" destId="{063805B0-FF5B-44C2-883A-4471FFDF41DA}" srcOrd="10" destOrd="0" presId="urn:microsoft.com/office/officeart/2005/8/layout/vProcess5"/>
    <dgm:cxn modelId="{EA1C4A3B-8145-4A51-8784-12D7EE678CA5}" type="presParOf" srcId="{40CBF16E-54F5-4882-83AE-7C31BA184A3F}" destId="{AF2E6981-8DB7-49E6-96F1-785FE8D05D02}" srcOrd="11" destOrd="0" presId="urn:microsoft.com/office/officeart/2005/8/layout/vProcess5"/>
    <dgm:cxn modelId="{93564919-6ADC-4B5C-969B-9030D833CDEB}" type="presParOf" srcId="{40CBF16E-54F5-4882-83AE-7C31BA184A3F}" destId="{5876ED87-4B5A-4B77-91BE-7E4F9FDEE278}" srcOrd="12" destOrd="0" presId="urn:microsoft.com/office/officeart/2005/8/layout/vProcess5"/>
    <dgm:cxn modelId="{C90B5102-D543-4457-9992-B55B5ED48206}" type="presParOf" srcId="{40CBF16E-54F5-4882-83AE-7C31BA184A3F}" destId="{F071181D-C181-49DC-BB68-E641D1125FC4}" srcOrd="13" destOrd="0" presId="urn:microsoft.com/office/officeart/2005/8/layout/vProcess5"/>
    <dgm:cxn modelId="{6F1550D1-8942-48A6-8A26-9706AABA65E6}" type="presParOf" srcId="{40CBF16E-54F5-4882-83AE-7C31BA184A3F}" destId="{526176EE-44DD-4539-978E-71A4CA7F9CB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0D494-38EC-4A12-8BF2-734B80ECD8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B041FF8-0F8B-4E23-8367-DEBE0F83AFB8}">
      <dgm:prSet/>
      <dgm:spPr/>
      <dgm:t>
        <a:bodyPr/>
        <a:lstStyle/>
        <a:p>
          <a:r>
            <a:rPr lang="en-US" dirty="0"/>
            <a:t>Import Minimal Cut Set (MCS) and basic event uncertainty information from SAPHIRE 8</a:t>
          </a:r>
        </a:p>
      </dgm:t>
    </dgm:pt>
    <dgm:pt modelId="{378DE3F5-5B2F-4519-B9CB-FEB4A944E230}" type="parTrans" cxnId="{9D6CF820-9467-4CDF-91FC-8179AA1D6511}">
      <dgm:prSet/>
      <dgm:spPr/>
      <dgm:t>
        <a:bodyPr/>
        <a:lstStyle/>
        <a:p>
          <a:endParaRPr lang="en-US"/>
        </a:p>
      </dgm:t>
    </dgm:pt>
    <dgm:pt modelId="{4A34035B-6530-472D-8DED-61D222CABEA4}" type="sibTrans" cxnId="{9D6CF820-9467-4CDF-91FC-8179AA1D6511}">
      <dgm:prSet/>
      <dgm:spPr/>
      <dgm:t>
        <a:bodyPr/>
        <a:lstStyle/>
        <a:p>
          <a:endParaRPr lang="en-US"/>
        </a:p>
      </dgm:t>
    </dgm:pt>
    <dgm:pt modelId="{A0938FDE-BD51-452C-AC06-0DC8A67E9174}">
      <dgm:prSet/>
      <dgm:spPr/>
      <dgm:t>
        <a:bodyPr/>
        <a:lstStyle/>
        <a:p>
          <a:r>
            <a:rPr lang="en-US"/>
            <a:t>Process the MCS and basic event information into the simulation</a:t>
          </a:r>
        </a:p>
      </dgm:t>
    </dgm:pt>
    <dgm:pt modelId="{2A4D2CE9-76F7-4021-9DED-8CC02D2FED9B}" type="parTrans" cxnId="{22D90767-6F94-44FF-803D-A542A9A9A6CC}">
      <dgm:prSet/>
      <dgm:spPr/>
      <dgm:t>
        <a:bodyPr/>
        <a:lstStyle/>
        <a:p>
          <a:endParaRPr lang="en-US"/>
        </a:p>
      </dgm:t>
    </dgm:pt>
    <dgm:pt modelId="{AB27E1E9-5459-40D1-BF2F-F66CD81A95E9}" type="sibTrans" cxnId="{22D90767-6F94-44FF-803D-A542A9A9A6CC}">
      <dgm:prSet/>
      <dgm:spPr/>
      <dgm:t>
        <a:bodyPr/>
        <a:lstStyle/>
        <a:p>
          <a:endParaRPr lang="en-US"/>
        </a:p>
      </dgm:t>
    </dgm:pt>
    <dgm:pt modelId="{BA318F0B-A6A9-495D-A4C4-CA9125DBFD5A}">
      <dgm:prSet/>
      <dgm:spPr/>
      <dgm:t>
        <a:bodyPr/>
        <a:lstStyle/>
        <a:p>
          <a:r>
            <a:rPr lang="en-US"/>
            <a:t>Identify components with multiple failure modes and phases and mark them for additional handling</a:t>
          </a:r>
        </a:p>
      </dgm:t>
    </dgm:pt>
    <dgm:pt modelId="{EE133918-492B-490F-AD20-73D7E81869B6}" type="parTrans" cxnId="{76299427-BB7C-4F8F-B1EC-7586B992D7B7}">
      <dgm:prSet/>
      <dgm:spPr/>
      <dgm:t>
        <a:bodyPr/>
        <a:lstStyle/>
        <a:p>
          <a:endParaRPr lang="en-US"/>
        </a:p>
      </dgm:t>
    </dgm:pt>
    <dgm:pt modelId="{DB47A13E-0BC4-4E16-96E6-C9C933F3D1A5}" type="sibTrans" cxnId="{76299427-BB7C-4F8F-B1EC-7586B992D7B7}">
      <dgm:prSet/>
      <dgm:spPr/>
      <dgm:t>
        <a:bodyPr/>
        <a:lstStyle/>
        <a:p>
          <a:endParaRPr lang="en-US"/>
        </a:p>
      </dgm:t>
    </dgm:pt>
    <dgm:pt modelId="{1CA5DB89-ECC6-4E42-83B7-61D93A6A0DFB}">
      <dgm:prSet/>
      <dgm:spPr/>
      <dgm:t>
        <a:bodyPr/>
        <a:lstStyle/>
        <a:p>
          <a:r>
            <a:rPr lang="en-US" dirty="0"/>
            <a:t>Convert basic event rate and uncertainty information for each basic event into a failure time model</a:t>
          </a:r>
        </a:p>
      </dgm:t>
    </dgm:pt>
    <dgm:pt modelId="{C103E57D-1128-43D7-B745-D30A62CA3B8E}" type="parTrans" cxnId="{FB0F051E-0308-40D9-96F1-415136926E39}">
      <dgm:prSet/>
      <dgm:spPr/>
      <dgm:t>
        <a:bodyPr/>
        <a:lstStyle/>
        <a:p>
          <a:endParaRPr lang="en-US"/>
        </a:p>
      </dgm:t>
    </dgm:pt>
    <dgm:pt modelId="{AF74E8B1-FA3C-4365-AC08-EDC33614F1E5}" type="sibTrans" cxnId="{FB0F051E-0308-40D9-96F1-415136926E39}">
      <dgm:prSet/>
      <dgm:spPr/>
      <dgm:t>
        <a:bodyPr/>
        <a:lstStyle/>
        <a:p>
          <a:endParaRPr lang="en-US"/>
        </a:p>
      </dgm:t>
    </dgm:pt>
    <dgm:pt modelId="{B92FAE5C-6783-4A00-ADF6-0075CFD805B4}">
      <dgm:prSet/>
      <dgm:spPr/>
      <dgm:t>
        <a:bodyPr/>
        <a:lstStyle/>
        <a:p>
          <a:r>
            <a:rPr lang="en-US" dirty="0"/>
            <a:t>Run simulation</a:t>
          </a:r>
        </a:p>
      </dgm:t>
    </dgm:pt>
    <dgm:pt modelId="{CC97B1BC-FA1F-4E06-85E1-B4EA0D366DE4}" type="parTrans" cxnId="{28BC0C5D-885F-430F-883B-6D82BE30A46D}">
      <dgm:prSet/>
      <dgm:spPr/>
      <dgm:t>
        <a:bodyPr/>
        <a:lstStyle/>
        <a:p>
          <a:endParaRPr lang="en-US"/>
        </a:p>
      </dgm:t>
    </dgm:pt>
    <dgm:pt modelId="{227B474C-2B6F-40DF-9123-04A022B864E5}" type="sibTrans" cxnId="{28BC0C5D-885F-430F-883B-6D82BE30A46D}">
      <dgm:prSet/>
      <dgm:spPr/>
      <dgm:t>
        <a:bodyPr/>
        <a:lstStyle/>
        <a:p>
          <a:endParaRPr lang="en-US"/>
        </a:p>
      </dgm:t>
    </dgm:pt>
    <dgm:pt modelId="{608230E2-45BC-4E8E-800C-43A561A10D1E}">
      <dgm:prSet/>
      <dgm:spPr/>
      <dgm:t>
        <a:bodyPr/>
        <a:lstStyle/>
        <a:p>
          <a:r>
            <a:rPr lang="en-US"/>
            <a:t>Compute summary statistics of mission times to failure and drivers</a:t>
          </a:r>
        </a:p>
      </dgm:t>
    </dgm:pt>
    <dgm:pt modelId="{BC0B37A7-7A33-4788-BA6C-3FB57EC15E16}" type="parTrans" cxnId="{6CF4DA6A-748F-4AC4-8ADA-D3E848D09B2C}">
      <dgm:prSet/>
      <dgm:spPr/>
      <dgm:t>
        <a:bodyPr/>
        <a:lstStyle/>
        <a:p>
          <a:endParaRPr lang="en-US"/>
        </a:p>
      </dgm:t>
    </dgm:pt>
    <dgm:pt modelId="{E6259310-3BF1-45C3-8020-9F62DE41741A}" type="sibTrans" cxnId="{6CF4DA6A-748F-4AC4-8ADA-D3E848D09B2C}">
      <dgm:prSet/>
      <dgm:spPr/>
      <dgm:t>
        <a:bodyPr/>
        <a:lstStyle/>
        <a:p>
          <a:endParaRPr lang="en-US"/>
        </a:p>
      </dgm:t>
    </dgm:pt>
    <dgm:pt modelId="{96945202-2603-45E7-A899-3B4B0379790B}" type="pres">
      <dgm:prSet presAssocID="{FB50D494-38EC-4A12-8BF2-734B80ECD8EA}" presName="root" presStyleCnt="0">
        <dgm:presLayoutVars>
          <dgm:dir/>
          <dgm:resizeHandles val="exact"/>
        </dgm:presLayoutVars>
      </dgm:prSet>
      <dgm:spPr/>
    </dgm:pt>
    <dgm:pt modelId="{A43E1231-9072-4579-AB3B-0C9AD58FD0A9}" type="pres">
      <dgm:prSet presAssocID="{6B041FF8-0F8B-4E23-8367-DEBE0F83AFB8}" presName="compNode" presStyleCnt="0"/>
      <dgm:spPr/>
    </dgm:pt>
    <dgm:pt modelId="{98A8F52D-AF54-4B35-AC54-B4645123D894}" type="pres">
      <dgm:prSet presAssocID="{6B041FF8-0F8B-4E23-8367-DEBE0F83AFB8}" presName="bgRect" presStyleLbl="bgShp" presStyleIdx="0" presStyleCnt="6"/>
      <dgm:spPr/>
    </dgm:pt>
    <dgm:pt modelId="{78C649C3-FD75-4FD8-A56B-493A43BA2075}" type="pres">
      <dgm:prSet presAssocID="{6B041FF8-0F8B-4E23-8367-DEBE0F83AFB8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D47A24BE-01BA-4745-8BE9-CA18BED32646}" type="pres">
      <dgm:prSet presAssocID="{6B041FF8-0F8B-4E23-8367-DEBE0F83AFB8}" presName="spaceRect" presStyleCnt="0"/>
      <dgm:spPr/>
    </dgm:pt>
    <dgm:pt modelId="{F705D2A8-2BA2-40BC-BE67-1C812615B097}" type="pres">
      <dgm:prSet presAssocID="{6B041FF8-0F8B-4E23-8367-DEBE0F83AFB8}" presName="parTx" presStyleLbl="revTx" presStyleIdx="0" presStyleCnt="6">
        <dgm:presLayoutVars>
          <dgm:chMax val="0"/>
          <dgm:chPref val="0"/>
        </dgm:presLayoutVars>
      </dgm:prSet>
      <dgm:spPr/>
    </dgm:pt>
    <dgm:pt modelId="{94E8E626-B5E4-4104-9303-9B592560C8EF}" type="pres">
      <dgm:prSet presAssocID="{4A34035B-6530-472D-8DED-61D222CABEA4}" presName="sibTrans" presStyleCnt="0"/>
      <dgm:spPr/>
    </dgm:pt>
    <dgm:pt modelId="{12D94F66-D4D0-45D4-BB48-E92183A7FF56}" type="pres">
      <dgm:prSet presAssocID="{A0938FDE-BD51-452C-AC06-0DC8A67E9174}" presName="compNode" presStyleCnt="0"/>
      <dgm:spPr/>
    </dgm:pt>
    <dgm:pt modelId="{361BB5B1-84B4-4F4A-8D75-3D6A91F62E15}" type="pres">
      <dgm:prSet presAssocID="{A0938FDE-BD51-452C-AC06-0DC8A67E9174}" presName="bgRect" presStyleLbl="bgShp" presStyleIdx="1" presStyleCnt="6"/>
      <dgm:spPr/>
    </dgm:pt>
    <dgm:pt modelId="{1C647507-4B96-4BD0-95A1-3ABC4DA514DB}" type="pres">
      <dgm:prSet presAssocID="{A0938FDE-BD51-452C-AC06-0DC8A67E9174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12999CF-69F7-4227-813E-6F8559F4FA57}" type="pres">
      <dgm:prSet presAssocID="{A0938FDE-BD51-452C-AC06-0DC8A67E9174}" presName="spaceRect" presStyleCnt="0"/>
      <dgm:spPr/>
    </dgm:pt>
    <dgm:pt modelId="{B0960C44-8DB4-4ADA-A36F-373695FE67A4}" type="pres">
      <dgm:prSet presAssocID="{A0938FDE-BD51-452C-AC06-0DC8A67E9174}" presName="parTx" presStyleLbl="revTx" presStyleIdx="1" presStyleCnt="6">
        <dgm:presLayoutVars>
          <dgm:chMax val="0"/>
          <dgm:chPref val="0"/>
        </dgm:presLayoutVars>
      </dgm:prSet>
      <dgm:spPr/>
    </dgm:pt>
    <dgm:pt modelId="{5E751E60-3295-4506-92EB-8621AD1FC6BC}" type="pres">
      <dgm:prSet presAssocID="{AB27E1E9-5459-40D1-BF2F-F66CD81A95E9}" presName="sibTrans" presStyleCnt="0"/>
      <dgm:spPr/>
    </dgm:pt>
    <dgm:pt modelId="{1F05E931-89D8-487A-A84B-72F6DD96C463}" type="pres">
      <dgm:prSet presAssocID="{BA318F0B-A6A9-495D-A4C4-CA9125DBFD5A}" presName="compNode" presStyleCnt="0"/>
      <dgm:spPr/>
    </dgm:pt>
    <dgm:pt modelId="{5FC89F97-636C-4252-B97A-ADB0A845894A}" type="pres">
      <dgm:prSet presAssocID="{BA318F0B-A6A9-495D-A4C4-CA9125DBFD5A}" presName="bgRect" presStyleLbl="bgShp" presStyleIdx="2" presStyleCnt="6"/>
      <dgm:spPr/>
    </dgm:pt>
    <dgm:pt modelId="{24BD198B-DF38-4E73-A81E-521792D1740C}" type="pres">
      <dgm:prSet presAssocID="{BA318F0B-A6A9-495D-A4C4-CA9125DBFD5A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75EF8BB-1C41-4AD7-BA7D-598967E3359B}" type="pres">
      <dgm:prSet presAssocID="{BA318F0B-A6A9-495D-A4C4-CA9125DBFD5A}" presName="spaceRect" presStyleCnt="0"/>
      <dgm:spPr/>
    </dgm:pt>
    <dgm:pt modelId="{DD1004A8-DDCA-4506-B408-DB2C2E368B29}" type="pres">
      <dgm:prSet presAssocID="{BA318F0B-A6A9-495D-A4C4-CA9125DBFD5A}" presName="parTx" presStyleLbl="revTx" presStyleIdx="2" presStyleCnt="6">
        <dgm:presLayoutVars>
          <dgm:chMax val="0"/>
          <dgm:chPref val="0"/>
        </dgm:presLayoutVars>
      </dgm:prSet>
      <dgm:spPr/>
    </dgm:pt>
    <dgm:pt modelId="{3DD6288B-A855-432F-ACFA-6B64DE3A0645}" type="pres">
      <dgm:prSet presAssocID="{DB47A13E-0BC4-4E16-96E6-C9C933F3D1A5}" presName="sibTrans" presStyleCnt="0"/>
      <dgm:spPr/>
    </dgm:pt>
    <dgm:pt modelId="{C0772C8B-E8DE-4190-B7FE-357A6E7D0986}" type="pres">
      <dgm:prSet presAssocID="{1CA5DB89-ECC6-4E42-83B7-61D93A6A0DFB}" presName="compNode" presStyleCnt="0"/>
      <dgm:spPr/>
    </dgm:pt>
    <dgm:pt modelId="{170902F4-8C12-4763-AB18-147BA059E0B3}" type="pres">
      <dgm:prSet presAssocID="{1CA5DB89-ECC6-4E42-83B7-61D93A6A0DFB}" presName="bgRect" presStyleLbl="bgShp" presStyleIdx="3" presStyleCnt="6"/>
      <dgm:spPr/>
    </dgm:pt>
    <dgm:pt modelId="{BAA0D70A-F63C-41C6-BE41-5EDD4953454E}" type="pres">
      <dgm:prSet presAssocID="{1CA5DB89-ECC6-4E42-83B7-61D93A6A0DFB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E87935C2-BC70-4975-90AE-576B8C2EFBF6}" type="pres">
      <dgm:prSet presAssocID="{1CA5DB89-ECC6-4E42-83B7-61D93A6A0DFB}" presName="spaceRect" presStyleCnt="0"/>
      <dgm:spPr/>
    </dgm:pt>
    <dgm:pt modelId="{0E4B170E-1EB6-45CE-917C-17D0E49E6164}" type="pres">
      <dgm:prSet presAssocID="{1CA5DB89-ECC6-4E42-83B7-61D93A6A0DFB}" presName="parTx" presStyleLbl="revTx" presStyleIdx="3" presStyleCnt="6">
        <dgm:presLayoutVars>
          <dgm:chMax val="0"/>
          <dgm:chPref val="0"/>
        </dgm:presLayoutVars>
      </dgm:prSet>
      <dgm:spPr/>
    </dgm:pt>
    <dgm:pt modelId="{9BF9F3AA-9292-44A5-818B-7614B2BF91C9}" type="pres">
      <dgm:prSet presAssocID="{AF74E8B1-FA3C-4365-AC08-EDC33614F1E5}" presName="sibTrans" presStyleCnt="0"/>
      <dgm:spPr/>
    </dgm:pt>
    <dgm:pt modelId="{B4C7B5D6-425B-4E7A-813A-55BED6307780}" type="pres">
      <dgm:prSet presAssocID="{B92FAE5C-6783-4A00-ADF6-0075CFD805B4}" presName="compNode" presStyleCnt="0"/>
      <dgm:spPr/>
    </dgm:pt>
    <dgm:pt modelId="{735D21AE-5459-4814-9B38-16622892CA6A}" type="pres">
      <dgm:prSet presAssocID="{B92FAE5C-6783-4A00-ADF6-0075CFD805B4}" presName="bgRect" presStyleLbl="bgShp" presStyleIdx="4" presStyleCnt="6"/>
      <dgm:spPr/>
    </dgm:pt>
    <dgm:pt modelId="{3AACFC4B-3D6D-48F5-A986-560EF3258F0E}" type="pres">
      <dgm:prSet presAssocID="{B92FAE5C-6783-4A00-ADF6-0075CFD805B4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90CECA0-4824-4193-94E8-F5AC16A3A5F7}" type="pres">
      <dgm:prSet presAssocID="{B92FAE5C-6783-4A00-ADF6-0075CFD805B4}" presName="spaceRect" presStyleCnt="0"/>
      <dgm:spPr/>
    </dgm:pt>
    <dgm:pt modelId="{FDBBB143-CD82-4BAE-A465-11FB3878194B}" type="pres">
      <dgm:prSet presAssocID="{B92FAE5C-6783-4A00-ADF6-0075CFD805B4}" presName="parTx" presStyleLbl="revTx" presStyleIdx="4" presStyleCnt="6">
        <dgm:presLayoutVars>
          <dgm:chMax val="0"/>
          <dgm:chPref val="0"/>
        </dgm:presLayoutVars>
      </dgm:prSet>
      <dgm:spPr/>
    </dgm:pt>
    <dgm:pt modelId="{EBCB83F2-8FBE-47F1-BC99-A78E03EFDF4F}" type="pres">
      <dgm:prSet presAssocID="{227B474C-2B6F-40DF-9123-04A022B864E5}" presName="sibTrans" presStyleCnt="0"/>
      <dgm:spPr/>
    </dgm:pt>
    <dgm:pt modelId="{55398EAF-2ABF-4DCA-A683-C91386A76479}" type="pres">
      <dgm:prSet presAssocID="{608230E2-45BC-4E8E-800C-43A561A10D1E}" presName="compNode" presStyleCnt="0"/>
      <dgm:spPr/>
    </dgm:pt>
    <dgm:pt modelId="{9088A111-E8CF-4BDC-BF4C-F24D32A924EE}" type="pres">
      <dgm:prSet presAssocID="{608230E2-45BC-4E8E-800C-43A561A10D1E}" presName="bgRect" presStyleLbl="bgShp" presStyleIdx="5" presStyleCnt="6"/>
      <dgm:spPr/>
    </dgm:pt>
    <dgm:pt modelId="{541C9619-5A8C-4E25-BD90-BD887D41767A}" type="pres">
      <dgm:prSet presAssocID="{608230E2-45BC-4E8E-800C-43A561A10D1E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64F6497-8CD0-45C7-B77F-C9F983E6CF18}" type="pres">
      <dgm:prSet presAssocID="{608230E2-45BC-4E8E-800C-43A561A10D1E}" presName="spaceRect" presStyleCnt="0"/>
      <dgm:spPr/>
    </dgm:pt>
    <dgm:pt modelId="{29668A86-065A-45F1-8EBA-FE10EBA82E11}" type="pres">
      <dgm:prSet presAssocID="{608230E2-45BC-4E8E-800C-43A561A10D1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CDFD020A-E188-4C72-9BE5-B9EE6595F9B5}" type="presOf" srcId="{608230E2-45BC-4E8E-800C-43A561A10D1E}" destId="{29668A86-065A-45F1-8EBA-FE10EBA82E11}" srcOrd="0" destOrd="0" presId="urn:microsoft.com/office/officeart/2018/2/layout/IconVerticalSolidList"/>
    <dgm:cxn modelId="{FB0F051E-0308-40D9-96F1-415136926E39}" srcId="{FB50D494-38EC-4A12-8BF2-734B80ECD8EA}" destId="{1CA5DB89-ECC6-4E42-83B7-61D93A6A0DFB}" srcOrd="3" destOrd="0" parTransId="{C103E57D-1128-43D7-B745-D30A62CA3B8E}" sibTransId="{AF74E8B1-FA3C-4365-AC08-EDC33614F1E5}"/>
    <dgm:cxn modelId="{9D6CF820-9467-4CDF-91FC-8179AA1D6511}" srcId="{FB50D494-38EC-4A12-8BF2-734B80ECD8EA}" destId="{6B041FF8-0F8B-4E23-8367-DEBE0F83AFB8}" srcOrd="0" destOrd="0" parTransId="{378DE3F5-5B2F-4519-B9CB-FEB4A944E230}" sibTransId="{4A34035B-6530-472D-8DED-61D222CABEA4}"/>
    <dgm:cxn modelId="{5503B523-7544-4007-A06F-289251447F9C}" type="presOf" srcId="{A0938FDE-BD51-452C-AC06-0DC8A67E9174}" destId="{B0960C44-8DB4-4ADA-A36F-373695FE67A4}" srcOrd="0" destOrd="0" presId="urn:microsoft.com/office/officeart/2018/2/layout/IconVerticalSolidList"/>
    <dgm:cxn modelId="{76299427-BB7C-4F8F-B1EC-7586B992D7B7}" srcId="{FB50D494-38EC-4A12-8BF2-734B80ECD8EA}" destId="{BA318F0B-A6A9-495D-A4C4-CA9125DBFD5A}" srcOrd="2" destOrd="0" parTransId="{EE133918-492B-490F-AD20-73D7E81869B6}" sibTransId="{DB47A13E-0BC4-4E16-96E6-C9C933F3D1A5}"/>
    <dgm:cxn modelId="{42F34D3C-D976-4668-8530-85ABCFE29979}" type="presOf" srcId="{6B041FF8-0F8B-4E23-8367-DEBE0F83AFB8}" destId="{F705D2A8-2BA2-40BC-BE67-1C812615B097}" srcOrd="0" destOrd="0" presId="urn:microsoft.com/office/officeart/2018/2/layout/IconVerticalSolidList"/>
    <dgm:cxn modelId="{28BC0C5D-885F-430F-883B-6D82BE30A46D}" srcId="{FB50D494-38EC-4A12-8BF2-734B80ECD8EA}" destId="{B92FAE5C-6783-4A00-ADF6-0075CFD805B4}" srcOrd="4" destOrd="0" parTransId="{CC97B1BC-FA1F-4E06-85E1-B4EA0D366DE4}" sibTransId="{227B474C-2B6F-40DF-9123-04A022B864E5}"/>
    <dgm:cxn modelId="{22D90767-6F94-44FF-803D-A542A9A9A6CC}" srcId="{FB50D494-38EC-4A12-8BF2-734B80ECD8EA}" destId="{A0938FDE-BD51-452C-AC06-0DC8A67E9174}" srcOrd="1" destOrd="0" parTransId="{2A4D2CE9-76F7-4021-9DED-8CC02D2FED9B}" sibTransId="{AB27E1E9-5459-40D1-BF2F-F66CD81A95E9}"/>
    <dgm:cxn modelId="{2821EF48-DBFF-4C07-AFCA-AA6F91B423CD}" type="presOf" srcId="{FB50D494-38EC-4A12-8BF2-734B80ECD8EA}" destId="{96945202-2603-45E7-A899-3B4B0379790B}" srcOrd="0" destOrd="0" presId="urn:microsoft.com/office/officeart/2018/2/layout/IconVerticalSolidList"/>
    <dgm:cxn modelId="{6CF4DA6A-748F-4AC4-8ADA-D3E848D09B2C}" srcId="{FB50D494-38EC-4A12-8BF2-734B80ECD8EA}" destId="{608230E2-45BC-4E8E-800C-43A561A10D1E}" srcOrd="5" destOrd="0" parTransId="{BC0B37A7-7A33-4788-BA6C-3FB57EC15E16}" sibTransId="{E6259310-3BF1-45C3-8020-9F62DE41741A}"/>
    <dgm:cxn modelId="{05F38678-08F4-497C-BEA2-7F0E7540D70A}" type="presOf" srcId="{BA318F0B-A6A9-495D-A4C4-CA9125DBFD5A}" destId="{DD1004A8-DDCA-4506-B408-DB2C2E368B29}" srcOrd="0" destOrd="0" presId="urn:microsoft.com/office/officeart/2018/2/layout/IconVerticalSolidList"/>
    <dgm:cxn modelId="{719B8B98-DDA2-4B5C-BEAD-B338C2365953}" type="presOf" srcId="{B92FAE5C-6783-4A00-ADF6-0075CFD805B4}" destId="{FDBBB143-CD82-4BAE-A465-11FB3878194B}" srcOrd="0" destOrd="0" presId="urn:microsoft.com/office/officeart/2018/2/layout/IconVerticalSolidList"/>
    <dgm:cxn modelId="{8A8ED2CD-1788-4E55-AD1B-A711EFF7FE60}" type="presOf" srcId="{1CA5DB89-ECC6-4E42-83B7-61D93A6A0DFB}" destId="{0E4B170E-1EB6-45CE-917C-17D0E49E6164}" srcOrd="0" destOrd="0" presId="urn:microsoft.com/office/officeart/2018/2/layout/IconVerticalSolidList"/>
    <dgm:cxn modelId="{7661DF9E-6EE4-4AA9-BECF-D6E4408D6163}" type="presParOf" srcId="{96945202-2603-45E7-A899-3B4B0379790B}" destId="{A43E1231-9072-4579-AB3B-0C9AD58FD0A9}" srcOrd="0" destOrd="0" presId="urn:microsoft.com/office/officeart/2018/2/layout/IconVerticalSolidList"/>
    <dgm:cxn modelId="{A3BB8A5A-52CA-4A40-A6FB-8D14D4847177}" type="presParOf" srcId="{A43E1231-9072-4579-AB3B-0C9AD58FD0A9}" destId="{98A8F52D-AF54-4B35-AC54-B4645123D894}" srcOrd="0" destOrd="0" presId="urn:microsoft.com/office/officeart/2018/2/layout/IconVerticalSolidList"/>
    <dgm:cxn modelId="{BE3D71C9-ADFA-4AAA-BB74-584FF8330C51}" type="presParOf" srcId="{A43E1231-9072-4579-AB3B-0C9AD58FD0A9}" destId="{78C649C3-FD75-4FD8-A56B-493A43BA2075}" srcOrd="1" destOrd="0" presId="urn:microsoft.com/office/officeart/2018/2/layout/IconVerticalSolidList"/>
    <dgm:cxn modelId="{B3FED495-3D4C-4C87-B5A0-D2572B6AE5F7}" type="presParOf" srcId="{A43E1231-9072-4579-AB3B-0C9AD58FD0A9}" destId="{D47A24BE-01BA-4745-8BE9-CA18BED32646}" srcOrd="2" destOrd="0" presId="urn:microsoft.com/office/officeart/2018/2/layout/IconVerticalSolidList"/>
    <dgm:cxn modelId="{1C324AAD-193B-41FE-92A6-67FA8CE1C94A}" type="presParOf" srcId="{A43E1231-9072-4579-AB3B-0C9AD58FD0A9}" destId="{F705D2A8-2BA2-40BC-BE67-1C812615B097}" srcOrd="3" destOrd="0" presId="urn:microsoft.com/office/officeart/2018/2/layout/IconVerticalSolidList"/>
    <dgm:cxn modelId="{A9258156-CCDD-4153-B4D3-161C738B1804}" type="presParOf" srcId="{96945202-2603-45E7-A899-3B4B0379790B}" destId="{94E8E626-B5E4-4104-9303-9B592560C8EF}" srcOrd="1" destOrd="0" presId="urn:microsoft.com/office/officeart/2018/2/layout/IconVerticalSolidList"/>
    <dgm:cxn modelId="{D2B7682E-FFEA-4620-A92E-408A85C84B19}" type="presParOf" srcId="{96945202-2603-45E7-A899-3B4B0379790B}" destId="{12D94F66-D4D0-45D4-BB48-E92183A7FF56}" srcOrd="2" destOrd="0" presId="urn:microsoft.com/office/officeart/2018/2/layout/IconVerticalSolidList"/>
    <dgm:cxn modelId="{584C33A4-F8D3-4534-9D72-BFFA7D350396}" type="presParOf" srcId="{12D94F66-D4D0-45D4-BB48-E92183A7FF56}" destId="{361BB5B1-84B4-4F4A-8D75-3D6A91F62E15}" srcOrd="0" destOrd="0" presId="urn:microsoft.com/office/officeart/2018/2/layout/IconVerticalSolidList"/>
    <dgm:cxn modelId="{7BF895A3-14F1-49B0-B1BC-65D878177D7D}" type="presParOf" srcId="{12D94F66-D4D0-45D4-BB48-E92183A7FF56}" destId="{1C647507-4B96-4BD0-95A1-3ABC4DA514DB}" srcOrd="1" destOrd="0" presId="urn:microsoft.com/office/officeart/2018/2/layout/IconVerticalSolidList"/>
    <dgm:cxn modelId="{614F9338-0F6D-4ACA-9270-CF6268171C76}" type="presParOf" srcId="{12D94F66-D4D0-45D4-BB48-E92183A7FF56}" destId="{112999CF-69F7-4227-813E-6F8559F4FA57}" srcOrd="2" destOrd="0" presId="urn:microsoft.com/office/officeart/2018/2/layout/IconVerticalSolidList"/>
    <dgm:cxn modelId="{05F96166-E7F5-4917-905C-AE5873ABE7E7}" type="presParOf" srcId="{12D94F66-D4D0-45D4-BB48-E92183A7FF56}" destId="{B0960C44-8DB4-4ADA-A36F-373695FE67A4}" srcOrd="3" destOrd="0" presId="urn:microsoft.com/office/officeart/2018/2/layout/IconVerticalSolidList"/>
    <dgm:cxn modelId="{FBDA35AA-578F-4E2F-9B38-DDF19E3A5BFA}" type="presParOf" srcId="{96945202-2603-45E7-A899-3B4B0379790B}" destId="{5E751E60-3295-4506-92EB-8621AD1FC6BC}" srcOrd="3" destOrd="0" presId="urn:microsoft.com/office/officeart/2018/2/layout/IconVerticalSolidList"/>
    <dgm:cxn modelId="{AEC871D8-05A6-4813-8D5C-4F3A2FC5582F}" type="presParOf" srcId="{96945202-2603-45E7-A899-3B4B0379790B}" destId="{1F05E931-89D8-487A-A84B-72F6DD96C463}" srcOrd="4" destOrd="0" presId="urn:microsoft.com/office/officeart/2018/2/layout/IconVerticalSolidList"/>
    <dgm:cxn modelId="{0A5B51FF-AE18-436F-8DFB-A841D858074C}" type="presParOf" srcId="{1F05E931-89D8-487A-A84B-72F6DD96C463}" destId="{5FC89F97-636C-4252-B97A-ADB0A845894A}" srcOrd="0" destOrd="0" presId="urn:microsoft.com/office/officeart/2018/2/layout/IconVerticalSolidList"/>
    <dgm:cxn modelId="{B235924A-0142-42F2-9531-2EE55FBA779B}" type="presParOf" srcId="{1F05E931-89D8-487A-A84B-72F6DD96C463}" destId="{24BD198B-DF38-4E73-A81E-521792D1740C}" srcOrd="1" destOrd="0" presId="urn:microsoft.com/office/officeart/2018/2/layout/IconVerticalSolidList"/>
    <dgm:cxn modelId="{A33A78DE-3719-4CB7-98BF-CAD5AE76EED2}" type="presParOf" srcId="{1F05E931-89D8-487A-A84B-72F6DD96C463}" destId="{175EF8BB-1C41-4AD7-BA7D-598967E3359B}" srcOrd="2" destOrd="0" presId="urn:microsoft.com/office/officeart/2018/2/layout/IconVerticalSolidList"/>
    <dgm:cxn modelId="{F15FE81A-0C31-4261-AEC5-7D66ED0C5F72}" type="presParOf" srcId="{1F05E931-89D8-487A-A84B-72F6DD96C463}" destId="{DD1004A8-DDCA-4506-B408-DB2C2E368B29}" srcOrd="3" destOrd="0" presId="urn:microsoft.com/office/officeart/2018/2/layout/IconVerticalSolidList"/>
    <dgm:cxn modelId="{02CA87FF-8B88-442F-B412-BC4DA4FE6460}" type="presParOf" srcId="{96945202-2603-45E7-A899-3B4B0379790B}" destId="{3DD6288B-A855-432F-ACFA-6B64DE3A0645}" srcOrd="5" destOrd="0" presId="urn:microsoft.com/office/officeart/2018/2/layout/IconVerticalSolidList"/>
    <dgm:cxn modelId="{B248FA3D-6DFE-4DB1-B843-A454EC3BC0E2}" type="presParOf" srcId="{96945202-2603-45E7-A899-3B4B0379790B}" destId="{C0772C8B-E8DE-4190-B7FE-357A6E7D0986}" srcOrd="6" destOrd="0" presId="urn:microsoft.com/office/officeart/2018/2/layout/IconVerticalSolidList"/>
    <dgm:cxn modelId="{1F08F393-19FE-43E6-BB4D-CEDDBDA5C9F0}" type="presParOf" srcId="{C0772C8B-E8DE-4190-B7FE-357A6E7D0986}" destId="{170902F4-8C12-4763-AB18-147BA059E0B3}" srcOrd="0" destOrd="0" presId="urn:microsoft.com/office/officeart/2018/2/layout/IconVerticalSolidList"/>
    <dgm:cxn modelId="{EC83BE9A-8909-444E-9F3F-5A2A10710665}" type="presParOf" srcId="{C0772C8B-E8DE-4190-B7FE-357A6E7D0986}" destId="{BAA0D70A-F63C-41C6-BE41-5EDD4953454E}" srcOrd="1" destOrd="0" presId="urn:microsoft.com/office/officeart/2018/2/layout/IconVerticalSolidList"/>
    <dgm:cxn modelId="{2B993BF2-38C4-49DA-A510-CDD8DBB1C835}" type="presParOf" srcId="{C0772C8B-E8DE-4190-B7FE-357A6E7D0986}" destId="{E87935C2-BC70-4975-90AE-576B8C2EFBF6}" srcOrd="2" destOrd="0" presId="urn:microsoft.com/office/officeart/2018/2/layout/IconVerticalSolidList"/>
    <dgm:cxn modelId="{125E1E86-2182-446A-B154-5905117C3252}" type="presParOf" srcId="{C0772C8B-E8DE-4190-B7FE-357A6E7D0986}" destId="{0E4B170E-1EB6-45CE-917C-17D0E49E6164}" srcOrd="3" destOrd="0" presId="urn:microsoft.com/office/officeart/2018/2/layout/IconVerticalSolidList"/>
    <dgm:cxn modelId="{46948796-73CC-4FF7-8B41-24FAAAEF67CA}" type="presParOf" srcId="{96945202-2603-45E7-A899-3B4B0379790B}" destId="{9BF9F3AA-9292-44A5-818B-7614B2BF91C9}" srcOrd="7" destOrd="0" presId="urn:microsoft.com/office/officeart/2018/2/layout/IconVerticalSolidList"/>
    <dgm:cxn modelId="{431A0086-DF39-46AA-B451-EDCC2B7EC643}" type="presParOf" srcId="{96945202-2603-45E7-A899-3B4B0379790B}" destId="{B4C7B5D6-425B-4E7A-813A-55BED6307780}" srcOrd="8" destOrd="0" presId="urn:microsoft.com/office/officeart/2018/2/layout/IconVerticalSolidList"/>
    <dgm:cxn modelId="{0759882A-5E56-4E39-A069-464BDC85A61C}" type="presParOf" srcId="{B4C7B5D6-425B-4E7A-813A-55BED6307780}" destId="{735D21AE-5459-4814-9B38-16622892CA6A}" srcOrd="0" destOrd="0" presId="urn:microsoft.com/office/officeart/2018/2/layout/IconVerticalSolidList"/>
    <dgm:cxn modelId="{A45B2AE8-CB79-4E16-8E3F-2C87D02E4732}" type="presParOf" srcId="{B4C7B5D6-425B-4E7A-813A-55BED6307780}" destId="{3AACFC4B-3D6D-48F5-A986-560EF3258F0E}" srcOrd="1" destOrd="0" presId="urn:microsoft.com/office/officeart/2018/2/layout/IconVerticalSolidList"/>
    <dgm:cxn modelId="{5DB85CE7-4489-4329-8E3B-FCB9F8C79EB5}" type="presParOf" srcId="{B4C7B5D6-425B-4E7A-813A-55BED6307780}" destId="{290CECA0-4824-4193-94E8-F5AC16A3A5F7}" srcOrd="2" destOrd="0" presId="urn:microsoft.com/office/officeart/2018/2/layout/IconVerticalSolidList"/>
    <dgm:cxn modelId="{57044504-19AC-405F-8D73-9364821F5A16}" type="presParOf" srcId="{B4C7B5D6-425B-4E7A-813A-55BED6307780}" destId="{FDBBB143-CD82-4BAE-A465-11FB3878194B}" srcOrd="3" destOrd="0" presId="urn:microsoft.com/office/officeart/2018/2/layout/IconVerticalSolidList"/>
    <dgm:cxn modelId="{3C1A696E-4C62-40EB-997C-75E175DCC2B8}" type="presParOf" srcId="{96945202-2603-45E7-A899-3B4B0379790B}" destId="{EBCB83F2-8FBE-47F1-BC99-A78E03EFDF4F}" srcOrd="9" destOrd="0" presId="urn:microsoft.com/office/officeart/2018/2/layout/IconVerticalSolidList"/>
    <dgm:cxn modelId="{7EC50E45-D2D0-4EDF-B152-F62B3129831E}" type="presParOf" srcId="{96945202-2603-45E7-A899-3B4B0379790B}" destId="{55398EAF-2ABF-4DCA-A683-C91386A76479}" srcOrd="10" destOrd="0" presId="urn:microsoft.com/office/officeart/2018/2/layout/IconVerticalSolidList"/>
    <dgm:cxn modelId="{4824D24F-BB53-479B-9DEA-9A0816D39C7D}" type="presParOf" srcId="{55398EAF-2ABF-4DCA-A683-C91386A76479}" destId="{9088A111-E8CF-4BDC-BF4C-F24D32A924EE}" srcOrd="0" destOrd="0" presId="urn:microsoft.com/office/officeart/2018/2/layout/IconVerticalSolidList"/>
    <dgm:cxn modelId="{F8A853DC-6271-45EA-AB4D-2835A7518BDD}" type="presParOf" srcId="{55398EAF-2ABF-4DCA-A683-C91386A76479}" destId="{541C9619-5A8C-4E25-BD90-BD887D41767A}" srcOrd="1" destOrd="0" presId="urn:microsoft.com/office/officeart/2018/2/layout/IconVerticalSolidList"/>
    <dgm:cxn modelId="{275D5640-B3D3-47C4-B39E-560E3FC4FB8D}" type="presParOf" srcId="{55398EAF-2ABF-4DCA-A683-C91386A76479}" destId="{964F6497-8CD0-45C7-B77F-C9F983E6CF18}" srcOrd="2" destOrd="0" presId="urn:microsoft.com/office/officeart/2018/2/layout/IconVerticalSolidList"/>
    <dgm:cxn modelId="{0FF84D00-B4AA-4B06-826B-A79436B88FC6}" type="presParOf" srcId="{55398EAF-2ABF-4DCA-A683-C91386A76479}" destId="{29668A86-065A-45F1-8EBA-FE10EBA82E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30F129-AFE5-4D4D-AC72-E3C6EAF8145D}" type="doc">
      <dgm:prSet loTypeId="urn:microsoft.com/office/officeart/2005/8/layout/vProcess5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4427139-700B-4035-B4B4-71EA5620EEEE}">
      <dgm:prSet/>
      <dgm:spPr/>
      <dgm:t>
        <a:bodyPr/>
        <a:lstStyle/>
        <a:p>
          <a:pPr>
            <a:defRPr b="1"/>
          </a:pPr>
          <a:r>
            <a:rPr lang="en-US" dirty="0"/>
            <a:t>Initially done in one phase as a proof-of-concept</a:t>
          </a:r>
          <a:endParaRPr lang="en-US" b="0" dirty="0"/>
        </a:p>
      </dgm:t>
    </dgm:pt>
    <dgm:pt modelId="{7784F597-0C98-4DA6-989D-1E4C5018E1D2}" type="parTrans" cxnId="{7D2F9E48-6306-4B2E-8468-E1C77DBEAC26}">
      <dgm:prSet/>
      <dgm:spPr/>
      <dgm:t>
        <a:bodyPr/>
        <a:lstStyle/>
        <a:p>
          <a:endParaRPr lang="en-US" b="0"/>
        </a:p>
      </dgm:t>
    </dgm:pt>
    <dgm:pt modelId="{A0EA6669-0430-4824-B5A0-BB17073CD470}" type="sibTrans" cxnId="{7D2F9E48-6306-4B2E-8468-E1C77DBEAC26}">
      <dgm:prSet/>
      <dgm:spPr/>
      <dgm:t>
        <a:bodyPr/>
        <a:lstStyle/>
        <a:p>
          <a:endParaRPr lang="en-US" b="0"/>
        </a:p>
      </dgm:t>
    </dgm:pt>
    <dgm:pt modelId="{D6611434-A8D8-4E0C-8CE5-D450726C47B4}">
      <dgm:prSet/>
      <dgm:spPr/>
      <dgm:t>
        <a:bodyPr/>
        <a:lstStyle/>
        <a:p>
          <a:pPr>
            <a:defRPr b="1"/>
          </a:pPr>
          <a:r>
            <a:rPr lang="en-US" dirty="0"/>
            <a:t>This work continues into two phases; can be extended into many phases</a:t>
          </a:r>
          <a:endParaRPr lang="en-US" b="0" dirty="0"/>
        </a:p>
      </dgm:t>
    </dgm:pt>
    <dgm:pt modelId="{0BE21B9F-143B-4048-89D2-57FE6BC8FA4B}" type="parTrans" cxnId="{8E98804C-AC00-4496-A75A-EE787EF18391}">
      <dgm:prSet/>
      <dgm:spPr/>
      <dgm:t>
        <a:bodyPr/>
        <a:lstStyle/>
        <a:p>
          <a:endParaRPr lang="en-US" b="0"/>
        </a:p>
      </dgm:t>
    </dgm:pt>
    <dgm:pt modelId="{0B7DD1BF-AB32-4D61-9203-14D4C8FE314B}" type="sibTrans" cxnId="{8E98804C-AC00-4496-A75A-EE787EF18391}">
      <dgm:prSet/>
      <dgm:spPr/>
      <dgm:t>
        <a:bodyPr/>
        <a:lstStyle/>
        <a:p>
          <a:endParaRPr lang="en-US" b="0"/>
        </a:p>
      </dgm:t>
    </dgm:pt>
    <dgm:pt modelId="{1DBBDCDE-6A8E-4CAB-BF2D-6A91B5775767}">
      <dgm:prSet/>
      <dgm:spPr/>
      <dgm:t>
        <a:bodyPr/>
        <a:lstStyle/>
        <a:p>
          <a:pPr>
            <a:defRPr b="1"/>
          </a:pPr>
          <a:r>
            <a:rPr lang="en-US" dirty="0"/>
            <a:t>Two competing failure scenarios: paths open and paths closed</a:t>
          </a:r>
          <a:endParaRPr lang="en-US" b="0" dirty="0"/>
        </a:p>
      </dgm:t>
    </dgm:pt>
    <dgm:pt modelId="{B649A322-FD6A-45F1-A97F-EB0814D84403}" type="parTrans" cxnId="{35ACBE27-FDA9-4A0C-AAE0-146DD14BCFB8}">
      <dgm:prSet/>
      <dgm:spPr/>
      <dgm:t>
        <a:bodyPr/>
        <a:lstStyle/>
        <a:p>
          <a:endParaRPr lang="en-US" b="0"/>
        </a:p>
      </dgm:t>
    </dgm:pt>
    <dgm:pt modelId="{A05E5270-B34B-429C-B6B0-94ACEDDBC610}" type="sibTrans" cxnId="{35ACBE27-FDA9-4A0C-AAE0-146DD14BCFB8}">
      <dgm:prSet/>
      <dgm:spPr/>
      <dgm:t>
        <a:bodyPr/>
        <a:lstStyle/>
        <a:p>
          <a:endParaRPr lang="en-US" b="0"/>
        </a:p>
      </dgm:t>
    </dgm:pt>
    <dgm:pt modelId="{40CBF16E-54F5-4882-83AE-7C31BA184A3F}" type="pres">
      <dgm:prSet presAssocID="{C930F129-AFE5-4D4D-AC72-E3C6EAF8145D}" presName="outerComposite" presStyleCnt="0">
        <dgm:presLayoutVars>
          <dgm:chMax val="5"/>
          <dgm:dir/>
          <dgm:resizeHandles val="exact"/>
        </dgm:presLayoutVars>
      </dgm:prSet>
      <dgm:spPr/>
    </dgm:pt>
    <dgm:pt modelId="{531FF125-CF32-476B-911A-317B45343CD0}" type="pres">
      <dgm:prSet presAssocID="{C930F129-AFE5-4D4D-AC72-E3C6EAF8145D}" presName="dummyMaxCanvas" presStyleCnt="0">
        <dgm:presLayoutVars/>
      </dgm:prSet>
      <dgm:spPr/>
    </dgm:pt>
    <dgm:pt modelId="{683F4B9F-2131-4DC3-BBA9-FC00FB0D4ED6}" type="pres">
      <dgm:prSet presAssocID="{C930F129-AFE5-4D4D-AC72-E3C6EAF8145D}" presName="ThreeNodes_1" presStyleLbl="node1" presStyleIdx="0" presStyleCnt="3">
        <dgm:presLayoutVars>
          <dgm:bulletEnabled val="1"/>
        </dgm:presLayoutVars>
      </dgm:prSet>
      <dgm:spPr/>
    </dgm:pt>
    <dgm:pt modelId="{17130102-EF78-4F16-9424-C731C077A502}" type="pres">
      <dgm:prSet presAssocID="{C930F129-AFE5-4D4D-AC72-E3C6EAF8145D}" presName="ThreeNodes_2" presStyleLbl="node1" presStyleIdx="1" presStyleCnt="3">
        <dgm:presLayoutVars>
          <dgm:bulletEnabled val="1"/>
        </dgm:presLayoutVars>
      </dgm:prSet>
      <dgm:spPr/>
    </dgm:pt>
    <dgm:pt modelId="{39D48CD2-8BA7-4AEE-A4E7-1F19020F426D}" type="pres">
      <dgm:prSet presAssocID="{C930F129-AFE5-4D4D-AC72-E3C6EAF8145D}" presName="ThreeNodes_3" presStyleLbl="node1" presStyleIdx="2" presStyleCnt="3">
        <dgm:presLayoutVars>
          <dgm:bulletEnabled val="1"/>
        </dgm:presLayoutVars>
      </dgm:prSet>
      <dgm:spPr/>
    </dgm:pt>
    <dgm:pt modelId="{957210DC-E430-4345-B509-ED4BEC07DE95}" type="pres">
      <dgm:prSet presAssocID="{C930F129-AFE5-4D4D-AC72-E3C6EAF8145D}" presName="ThreeConn_1-2" presStyleLbl="fgAccFollowNode1" presStyleIdx="0" presStyleCnt="2">
        <dgm:presLayoutVars>
          <dgm:bulletEnabled val="1"/>
        </dgm:presLayoutVars>
      </dgm:prSet>
      <dgm:spPr/>
    </dgm:pt>
    <dgm:pt modelId="{B6BD8B7F-7DA0-426E-8BE7-6A6C0A96F240}" type="pres">
      <dgm:prSet presAssocID="{C930F129-AFE5-4D4D-AC72-E3C6EAF8145D}" presName="ThreeConn_2-3" presStyleLbl="fgAccFollowNode1" presStyleIdx="1" presStyleCnt="2">
        <dgm:presLayoutVars>
          <dgm:bulletEnabled val="1"/>
        </dgm:presLayoutVars>
      </dgm:prSet>
      <dgm:spPr/>
    </dgm:pt>
    <dgm:pt modelId="{F7F83366-F8F0-4CA1-B17D-F61AB7FD9F91}" type="pres">
      <dgm:prSet presAssocID="{C930F129-AFE5-4D4D-AC72-E3C6EAF8145D}" presName="ThreeNodes_1_text" presStyleLbl="node1" presStyleIdx="2" presStyleCnt="3">
        <dgm:presLayoutVars>
          <dgm:bulletEnabled val="1"/>
        </dgm:presLayoutVars>
      </dgm:prSet>
      <dgm:spPr/>
    </dgm:pt>
    <dgm:pt modelId="{8453DE11-F14A-410D-A529-6EB4A8F520B8}" type="pres">
      <dgm:prSet presAssocID="{C930F129-AFE5-4D4D-AC72-E3C6EAF8145D}" presName="ThreeNodes_2_text" presStyleLbl="node1" presStyleIdx="2" presStyleCnt="3">
        <dgm:presLayoutVars>
          <dgm:bulletEnabled val="1"/>
        </dgm:presLayoutVars>
      </dgm:prSet>
      <dgm:spPr/>
    </dgm:pt>
    <dgm:pt modelId="{7C66C8D5-8058-4E6E-B8A0-1EC32AE7A778}" type="pres">
      <dgm:prSet presAssocID="{C930F129-AFE5-4D4D-AC72-E3C6EAF8145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E7C8205-A1B8-421E-9819-B1708ECD30B4}" type="presOf" srcId="{D6611434-A8D8-4E0C-8CE5-D450726C47B4}" destId="{17130102-EF78-4F16-9424-C731C077A502}" srcOrd="0" destOrd="0" presId="urn:microsoft.com/office/officeart/2005/8/layout/vProcess5"/>
    <dgm:cxn modelId="{F86BDB20-9FBC-4F25-BA05-C8254E839C38}" type="presOf" srcId="{1DBBDCDE-6A8E-4CAB-BF2D-6A91B5775767}" destId="{7C66C8D5-8058-4E6E-B8A0-1EC32AE7A778}" srcOrd="1" destOrd="0" presId="urn:microsoft.com/office/officeart/2005/8/layout/vProcess5"/>
    <dgm:cxn modelId="{6D6C8026-0DAF-47D8-B6E9-B8C52CA45969}" type="presOf" srcId="{F4427139-700B-4035-B4B4-71EA5620EEEE}" destId="{683F4B9F-2131-4DC3-BBA9-FC00FB0D4ED6}" srcOrd="0" destOrd="0" presId="urn:microsoft.com/office/officeart/2005/8/layout/vProcess5"/>
    <dgm:cxn modelId="{35ACBE27-FDA9-4A0C-AAE0-146DD14BCFB8}" srcId="{C930F129-AFE5-4D4D-AC72-E3C6EAF8145D}" destId="{1DBBDCDE-6A8E-4CAB-BF2D-6A91B5775767}" srcOrd="2" destOrd="0" parTransId="{B649A322-FD6A-45F1-A97F-EB0814D84403}" sibTransId="{A05E5270-B34B-429C-B6B0-94ACEDDBC610}"/>
    <dgm:cxn modelId="{933A7431-78B3-4D15-B19F-C1549BDB5939}" type="presOf" srcId="{C930F129-AFE5-4D4D-AC72-E3C6EAF8145D}" destId="{40CBF16E-54F5-4882-83AE-7C31BA184A3F}" srcOrd="0" destOrd="0" presId="urn:microsoft.com/office/officeart/2005/8/layout/vProcess5"/>
    <dgm:cxn modelId="{1E041841-E776-4059-B698-B10823D3C9CF}" type="presOf" srcId="{A0EA6669-0430-4824-B5A0-BB17073CD470}" destId="{957210DC-E430-4345-B509-ED4BEC07DE95}" srcOrd="0" destOrd="0" presId="urn:microsoft.com/office/officeart/2005/8/layout/vProcess5"/>
    <dgm:cxn modelId="{7D2F9E48-6306-4B2E-8468-E1C77DBEAC26}" srcId="{C930F129-AFE5-4D4D-AC72-E3C6EAF8145D}" destId="{F4427139-700B-4035-B4B4-71EA5620EEEE}" srcOrd="0" destOrd="0" parTransId="{7784F597-0C98-4DA6-989D-1E4C5018E1D2}" sibTransId="{A0EA6669-0430-4824-B5A0-BB17073CD470}"/>
    <dgm:cxn modelId="{8E98804C-AC00-4496-A75A-EE787EF18391}" srcId="{C930F129-AFE5-4D4D-AC72-E3C6EAF8145D}" destId="{D6611434-A8D8-4E0C-8CE5-D450726C47B4}" srcOrd="1" destOrd="0" parTransId="{0BE21B9F-143B-4048-89D2-57FE6BC8FA4B}" sibTransId="{0B7DD1BF-AB32-4D61-9203-14D4C8FE314B}"/>
    <dgm:cxn modelId="{53076274-D273-4247-9ECE-6F04BE7DB7CE}" type="presOf" srcId="{D6611434-A8D8-4E0C-8CE5-D450726C47B4}" destId="{8453DE11-F14A-410D-A529-6EB4A8F520B8}" srcOrd="1" destOrd="0" presId="urn:microsoft.com/office/officeart/2005/8/layout/vProcess5"/>
    <dgm:cxn modelId="{FA97CA93-BEDF-4F21-B583-00ADA99E18DF}" type="presOf" srcId="{0B7DD1BF-AB32-4D61-9203-14D4C8FE314B}" destId="{B6BD8B7F-7DA0-426E-8BE7-6A6C0A96F240}" srcOrd="0" destOrd="0" presId="urn:microsoft.com/office/officeart/2005/8/layout/vProcess5"/>
    <dgm:cxn modelId="{C5374EA6-70E3-4381-8F6B-1E8504A68C3C}" type="presOf" srcId="{F4427139-700B-4035-B4B4-71EA5620EEEE}" destId="{F7F83366-F8F0-4CA1-B17D-F61AB7FD9F91}" srcOrd="1" destOrd="0" presId="urn:microsoft.com/office/officeart/2005/8/layout/vProcess5"/>
    <dgm:cxn modelId="{68AB8FC8-4C62-4EED-975A-B5D55FC7DF8A}" type="presOf" srcId="{1DBBDCDE-6A8E-4CAB-BF2D-6A91B5775767}" destId="{39D48CD2-8BA7-4AEE-A4E7-1F19020F426D}" srcOrd="0" destOrd="0" presId="urn:microsoft.com/office/officeart/2005/8/layout/vProcess5"/>
    <dgm:cxn modelId="{77E516FF-58AD-43E8-B55E-399B0CE51D70}" type="presParOf" srcId="{40CBF16E-54F5-4882-83AE-7C31BA184A3F}" destId="{531FF125-CF32-476B-911A-317B45343CD0}" srcOrd="0" destOrd="0" presId="urn:microsoft.com/office/officeart/2005/8/layout/vProcess5"/>
    <dgm:cxn modelId="{85064BFC-3F5B-40AD-80FB-AC1E12A04471}" type="presParOf" srcId="{40CBF16E-54F5-4882-83AE-7C31BA184A3F}" destId="{683F4B9F-2131-4DC3-BBA9-FC00FB0D4ED6}" srcOrd="1" destOrd="0" presId="urn:microsoft.com/office/officeart/2005/8/layout/vProcess5"/>
    <dgm:cxn modelId="{1863EB71-C87A-4695-B999-A7FFD24878B2}" type="presParOf" srcId="{40CBF16E-54F5-4882-83AE-7C31BA184A3F}" destId="{17130102-EF78-4F16-9424-C731C077A502}" srcOrd="2" destOrd="0" presId="urn:microsoft.com/office/officeart/2005/8/layout/vProcess5"/>
    <dgm:cxn modelId="{536460EA-CC1E-448F-BED6-7243030DEB9E}" type="presParOf" srcId="{40CBF16E-54F5-4882-83AE-7C31BA184A3F}" destId="{39D48CD2-8BA7-4AEE-A4E7-1F19020F426D}" srcOrd="3" destOrd="0" presId="urn:microsoft.com/office/officeart/2005/8/layout/vProcess5"/>
    <dgm:cxn modelId="{1A705C23-AA22-4464-A0E0-E2B6EAC03AFE}" type="presParOf" srcId="{40CBF16E-54F5-4882-83AE-7C31BA184A3F}" destId="{957210DC-E430-4345-B509-ED4BEC07DE95}" srcOrd="4" destOrd="0" presId="urn:microsoft.com/office/officeart/2005/8/layout/vProcess5"/>
    <dgm:cxn modelId="{B97379FD-3BD3-4104-82D5-0978A21D6DD4}" type="presParOf" srcId="{40CBF16E-54F5-4882-83AE-7C31BA184A3F}" destId="{B6BD8B7F-7DA0-426E-8BE7-6A6C0A96F240}" srcOrd="5" destOrd="0" presId="urn:microsoft.com/office/officeart/2005/8/layout/vProcess5"/>
    <dgm:cxn modelId="{CC6CA02A-23ED-438F-96DA-F4738D42B311}" type="presParOf" srcId="{40CBF16E-54F5-4882-83AE-7C31BA184A3F}" destId="{F7F83366-F8F0-4CA1-B17D-F61AB7FD9F91}" srcOrd="6" destOrd="0" presId="urn:microsoft.com/office/officeart/2005/8/layout/vProcess5"/>
    <dgm:cxn modelId="{B31EA34E-9B4D-4C61-B450-757E0A07BB1F}" type="presParOf" srcId="{40CBF16E-54F5-4882-83AE-7C31BA184A3F}" destId="{8453DE11-F14A-410D-A529-6EB4A8F520B8}" srcOrd="7" destOrd="0" presId="urn:microsoft.com/office/officeart/2005/8/layout/vProcess5"/>
    <dgm:cxn modelId="{4D5CA256-E03D-4C12-9A94-38214D64217E}" type="presParOf" srcId="{40CBF16E-54F5-4882-83AE-7C31BA184A3F}" destId="{7C66C8D5-8058-4E6E-B8A0-1EC32AE7A77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30F129-AFE5-4D4D-AC72-E3C6EAF8145D}" type="doc">
      <dgm:prSet loTypeId="urn:microsoft.com/office/officeart/2005/8/layout/vProcess5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4427139-700B-4035-B4B4-71EA5620EEEE}">
      <dgm:prSet custT="1"/>
      <dgm:spPr/>
      <dgm:t>
        <a:bodyPr/>
        <a:lstStyle/>
        <a:p>
          <a:pPr>
            <a:defRPr b="1"/>
          </a:pPr>
          <a:r>
            <a:rPr lang="en-US" sz="1600" b="0" dirty="0"/>
            <a:t>The SURE methodology holds promise in analyzing systems where rare event approximations and exponential distributions are no longer hold valid, e.g., systems that are run until failure</a:t>
          </a:r>
        </a:p>
      </dgm:t>
    </dgm:pt>
    <dgm:pt modelId="{7784F597-0C98-4DA6-989D-1E4C5018E1D2}" type="parTrans" cxnId="{7D2F9E48-6306-4B2E-8468-E1C77DBEAC26}">
      <dgm:prSet/>
      <dgm:spPr/>
      <dgm:t>
        <a:bodyPr/>
        <a:lstStyle/>
        <a:p>
          <a:endParaRPr lang="en-US" sz="2000" b="0"/>
        </a:p>
      </dgm:t>
    </dgm:pt>
    <dgm:pt modelId="{A0EA6669-0430-4824-B5A0-BB17073CD470}" type="sibTrans" cxnId="{7D2F9E48-6306-4B2E-8468-E1C77DBEAC26}">
      <dgm:prSet custT="1"/>
      <dgm:spPr/>
      <dgm:t>
        <a:bodyPr/>
        <a:lstStyle/>
        <a:p>
          <a:endParaRPr lang="en-US" sz="3200" b="0"/>
        </a:p>
      </dgm:t>
    </dgm:pt>
    <dgm:pt modelId="{D6611434-A8D8-4E0C-8CE5-D450726C47B4}">
      <dgm:prSet custT="1"/>
      <dgm:spPr/>
      <dgm:t>
        <a:bodyPr/>
        <a:lstStyle/>
        <a:p>
          <a:pPr>
            <a:defRPr b="1"/>
          </a:pPr>
          <a:r>
            <a:rPr lang="en-US" sz="1600" b="0" dirty="0"/>
            <a:t>Methodology can be used with the inputs and results of a variety of models (PRA, FT, RBD, etc.)</a:t>
          </a:r>
        </a:p>
      </dgm:t>
    </dgm:pt>
    <dgm:pt modelId="{0BE21B9F-143B-4048-89D2-57FE6BC8FA4B}" type="parTrans" cxnId="{8E98804C-AC00-4496-A75A-EE787EF18391}">
      <dgm:prSet/>
      <dgm:spPr/>
      <dgm:t>
        <a:bodyPr/>
        <a:lstStyle/>
        <a:p>
          <a:endParaRPr lang="en-US" sz="2000" b="0"/>
        </a:p>
      </dgm:t>
    </dgm:pt>
    <dgm:pt modelId="{0B7DD1BF-AB32-4D61-9203-14D4C8FE314B}" type="sibTrans" cxnId="{8E98804C-AC00-4496-A75A-EE787EF18391}">
      <dgm:prSet custT="1"/>
      <dgm:spPr/>
      <dgm:t>
        <a:bodyPr/>
        <a:lstStyle/>
        <a:p>
          <a:endParaRPr lang="en-US" sz="3200" b="0"/>
        </a:p>
      </dgm:t>
    </dgm:pt>
    <dgm:pt modelId="{1DBBDCDE-6A8E-4CAB-BF2D-6A91B5775767}">
      <dgm:prSet custT="1"/>
      <dgm:spPr/>
      <dgm:t>
        <a:bodyPr/>
        <a:lstStyle/>
        <a:p>
          <a:pPr>
            <a:defRPr b="1"/>
          </a:pPr>
          <a:r>
            <a:rPr lang="en-US" sz="1600" b="0" dirty="0"/>
            <a:t>Time to failure is a common question that can be more reasonably answered</a:t>
          </a:r>
        </a:p>
      </dgm:t>
    </dgm:pt>
    <dgm:pt modelId="{B649A322-FD6A-45F1-A97F-EB0814D84403}" type="parTrans" cxnId="{35ACBE27-FDA9-4A0C-AAE0-146DD14BCFB8}">
      <dgm:prSet/>
      <dgm:spPr/>
      <dgm:t>
        <a:bodyPr/>
        <a:lstStyle/>
        <a:p>
          <a:endParaRPr lang="en-US" sz="2000" b="0"/>
        </a:p>
      </dgm:t>
    </dgm:pt>
    <dgm:pt modelId="{A05E5270-B34B-429C-B6B0-94ACEDDBC610}" type="sibTrans" cxnId="{35ACBE27-FDA9-4A0C-AAE0-146DD14BCFB8}">
      <dgm:prSet custT="1"/>
      <dgm:spPr/>
      <dgm:t>
        <a:bodyPr/>
        <a:lstStyle/>
        <a:p>
          <a:endParaRPr lang="en-US" sz="3200" b="0"/>
        </a:p>
      </dgm:t>
    </dgm:pt>
    <dgm:pt modelId="{CCECC9B6-054C-4CEF-83F3-1E18802FBC35}">
      <dgm:prSet custT="1"/>
      <dgm:spPr/>
      <dgm:t>
        <a:bodyPr/>
        <a:lstStyle/>
        <a:p>
          <a:pPr>
            <a:defRPr b="1"/>
          </a:pPr>
          <a:r>
            <a:rPr lang="en-US" sz="1600" b="0"/>
            <a:t>No need to use methods that are based in the computing power of the 1970s; avoid the definition of insanity</a:t>
          </a:r>
        </a:p>
      </dgm:t>
    </dgm:pt>
    <dgm:pt modelId="{8FF08192-AA84-4683-8464-1CEEC4E0C5F4}" type="parTrans" cxnId="{F1548BE2-23B7-48E9-8644-8024CBDC9012}">
      <dgm:prSet/>
      <dgm:spPr/>
      <dgm:t>
        <a:bodyPr/>
        <a:lstStyle/>
        <a:p>
          <a:endParaRPr lang="en-US" sz="2000" b="0"/>
        </a:p>
      </dgm:t>
    </dgm:pt>
    <dgm:pt modelId="{DCD27F85-A8D8-4FD9-81E7-5AAA2F285452}" type="sibTrans" cxnId="{F1548BE2-23B7-48E9-8644-8024CBDC9012}">
      <dgm:prSet custT="1"/>
      <dgm:spPr/>
      <dgm:t>
        <a:bodyPr/>
        <a:lstStyle/>
        <a:p>
          <a:endParaRPr lang="en-US" sz="3200" b="0"/>
        </a:p>
      </dgm:t>
    </dgm:pt>
    <dgm:pt modelId="{41A32A7F-CA5E-48FB-B1CB-D698BDDB6798}">
      <dgm:prSet custT="1"/>
      <dgm:spPr/>
      <dgm:t>
        <a:bodyPr/>
        <a:lstStyle/>
        <a:p>
          <a:pPr>
            <a:defRPr b="1"/>
          </a:pPr>
          <a:r>
            <a:rPr lang="en-US" sz="1600" b="0" dirty="0"/>
            <a:t>Just another methodology for analysts to consider before deciding what is best for their application</a:t>
          </a:r>
        </a:p>
      </dgm:t>
    </dgm:pt>
    <dgm:pt modelId="{D3F9808F-1256-4BF2-88AC-19F902C3D600}" type="parTrans" cxnId="{FBDA7B71-1998-438F-B5E3-B4B24465EB09}">
      <dgm:prSet/>
      <dgm:spPr/>
      <dgm:t>
        <a:bodyPr/>
        <a:lstStyle/>
        <a:p>
          <a:endParaRPr lang="en-US" sz="2000" b="0"/>
        </a:p>
      </dgm:t>
    </dgm:pt>
    <dgm:pt modelId="{0BC957A4-F04F-41F9-B78A-48D093264984}" type="sibTrans" cxnId="{FBDA7B71-1998-438F-B5E3-B4B24465EB09}">
      <dgm:prSet/>
      <dgm:spPr/>
      <dgm:t>
        <a:bodyPr/>
        <a:lstStyle/>
        <a:p>
          <a:endParaRPr lang="en-US" sz="2000" b="0"/>
        </a:p>
      </dgm:t>
    </dgm:pt>
    <dgm:pt modelId="{40CBF16E-54F5-4882-83AE-7C31BA184A3F}" type="pres">
      <dgm:prSet presAssocID="{C930F129-AFE5-4D4D-AC72-E3C6EAF8145D}" presName="outerComposite" presStyleCnt="0">
        <dgm:presLayoutVars>
          <dgm:chMax val="5"/>
          <dgm:dir/>
          <dgm:resizeHandles val="exact"/>
        </dgm:presLayoutVars>
      </dgm:prSet>
      <dgm:spPr/>
    </dgm:pt>
    <dgm:pt modelId="{531FF125-CF32-476B-911A-317B45343CD0}" type="pres">
      <dgm:prSet presAssocID="{C930F129-AFE5-4D4D-AC72-E3C6EAF8145D}" presName="dummyMaxCanvas" presStyleCnt="0">
        <dgm:presLayoutVars/>
      </dgm:prSet>
      <dgm:spPr/>
    </dgm:pt>
    <dgm:pt modelId="{2332749D-9241-4313-8E58-368B0C25F523}" type="pres">
      <dgm:prSet presAssocID="{C930F129-AFE5-4D4D-AC72-E3C6EAF8145D}" presName="FiveNodes_1" presStyleLbl="node1" presStyleIdx="0" presStyleCnt="5">
        <dgm:presLayoutVars>
          <dgm:bulletEnabled val="1"/>
        </dgm:presLayoutVars>
      </dgm:prSet>
      <dgm:spPr/>
    </dgm:pt>
    <dgm:pt modelId="{855745C7-C69B-4FA4-AFA1-E9621512B839}" type="pres">
      <dgm:prSet presAssocID="{C930F129-AFE5-4D4D-AC72-E3C6EAF8145D}" presName="FiveNodes_2" presStyleLbl="node1" presStyleIdx="1" presStyleCnt="5">
        <dgm:presLayoutVars>
          <dgm:bulletEnabled val="1"/>
        </dgm:presLayoutVars>
      </dgm:prSet>
      <dgm:spPr/>
    </dgm:pt>
    <dgm:pt modelId="{45F0C7AE-945A-4DB3-9338-F76861F0AED8}" type="pres">
      <dgm:prSet presAssocID="{C930F129-AFE5-4D4D-AC72-E3C6EAF8145D}" presName="FiveNodes_3" presStyleLbl="node1" presStyleIdx="2" presStyleCnt="5">
        <dgm:presLayoutVars>
          <dgm:bulletEnabled val="1"/>
        </dgm:presLayoutVars>
      </dgm:prSet>
      <dgm:spPr/>
    </dgm:pt>
    <dgm:pt modelId="{C6912AC7-4666-426F-9926-9BEC55AF354E}" type="pres">
      <dgm:prSet presAssocID="{C930F129-AFE5-4D4D-AC72-E3C6EAF8145D}" presName="FiveNodes_4" presStyleLbl="node1" presStyleIdx="3" presStyleCnt="5">
        <dgm:presLayoutVars>
          <dgm:bulletEnabled val="1"/>
        </dgm:presLayoutVars>
      </dgm:prSet>
      <dgm:spPr/>
    </dgm:pt>
    <dgm:pt modelId="{919A08DF-D64B-43C3-BFAC-41E1F7987329}" type="pres">
      <dgm:prSet presAssocID="{C930F129-AFE5-4D4D-AC72-E3C6EAF8145D}" presName="FiveNodes_5" presStyleLbl="node1" presStyleIdx="4" presStyleCnt="5">
        <dgm:presLayoutVars>
          <dgm:bulletEnabled val="1"/>
        </dgm:presLayoutVars>
      </dgm:prSet>
      <dgm:spPr/>
    </dgm:pt>
    <dgm:pt modelId="{9CF77E22-9D59-4D00-BEEA-2D70DC7220CF}" type="pres">
      <dgm:prSet presAssocID="{C930F129-AFE5-4D4D-AC72-E3C6EAF8145D}" presName="FiveConn_1-2" presStyleLbl="fgAccFollowNode1" presStyleIdx="0" presStyleCnt="4">
        <dgm:presLayoutVars>
          <dgm:bulletEnabled val="1"/>
        </dgm:presLayoutVars>
      </dgm:prSet>
      <dgm:spPr/>
    </dgm:pt>
    <dgm:pt modelId="{727211D9-D24F-436C-8CFE-D48BCC6A945A}" type="pres">
      <dgm:prSet presAssocID="{C930F129-AFE5-4D4D-AC72-E3C6EAF8145D}" presName="FiveConn_2-3" presStyleLbl="fgAccFollowNode1" presStyleIdx="1" presStyleCnt="4">
        <dgm:presLayoutVars>
          <dgm:bulletEnabled val="1"/>
        </dgm:presLayoutVars>
      </dgm:prSet>
      <dgm:spPr/>
    </dgm:pt>
    <dgm:pt modelId="{00F4177B-9B1D-4064-8DA6-AAA0CFF06050}" type="pres">
      <dgm:prSet presAssocID="{C930F129-AFE5-4D4D-AC72-E3C6EAF8145D}" presName="FiveConn_3-4" presStyleLbl="fgAccFollowNode1" presStyleIdx="2" presStyleCnt="4">
        <dgm:presLayoutVars>
          <dgm:bulletEnabled val="1"/>
        </dgm:presLayoutVars>
      </dgm:prSet>
      <dgm:spPr/>
    </dgm:pt>
    <dgm:pt modelId="{89DFBC59-A223-4075-89F6-3DC419DC539E}" type="pres">
      <dgm:prSet presAssocID="{C930F129-AFE5-4D4D-AC72-E3C6EAF8145D}" presName="FiveConn_4-5" presStyleLbl="fgAccFollowNode1" presStyleIdx="3" presStyleCnt="4">
        <dgm:presLayoutVars>
          <dgm:bulletEnabled val="1"/>
        </dgm:presLayoutVars>
      </dgm:prSet>
      <dgm:spPr/>
    </dgm:pt>
    <dgm:pt modelId="{063805B0-FF5B-44C2-883A-4471FFDF41DA}" type="pres">
      <dgm:prSet presAssocID="{C930F129-AFE5-4D4D-AC72-E3C6EAF8145D}" presName="FiveNodes_1_text" presStyleLbl="node1" presStyleIdx="4" presStyleCnt="5">
        <dgm:presLayoutVars>
          <dgm:bulletEnabled val="1"/>
        </dgm:presLayoutVars>
      </dgm:prSet>
      <dgm:spPr/>
    </dgm:pt>
    <dgm:pt modelId="{AF2E6981-8DB7-49E6-96F1-785FE8D05D02}" type="pres">
      <dgm:prSet presAssocID="{C930F129-AFE5-4D4D-AC72-E3C6EAF8145D}" presName="FiveNodes_2_text" presStyleLbl="node1" presStyleIdx="4" presStyleCnt="5">
        <dgm:presLayoutVars>
          <dgm:bulletEnabled val="1"/>
        </dgm:presLayoutVars>
      </dgm:prSet>
      <dgm:spPr/>
    </dgm:pt>
    <dgm:pt modelId="{5876ED87-4B5A-4B77-91BE-7E4F9FDEE278}" type="pres">
      <dgm:prSet presAssocID="{C930F129-AFE5-4D4D-AC72-E3C6EAF8145D}" presName="FiveNodes_3_text" presStyleLbl="node1" presStyleIdx="4" presStyleCnt="5">
        <dgm:presLayoutVars>
          <dgm:bulletEnabled val="1"/>
        </dgm:presLayoutVars>
      </dgm:prSet>
      <dgm:spPr/>
    </dgm:pt>
    <dgm:pt modelId="{F071181D-C181-49DC-BB68-E641D1125FC4}" type="pres">
      <dgm:prSet presAssocID="{C930F129-AFE5-4D4D-AC72-E3C6EAF8145D}" presName="FiveNodes_4_text" presStyleLbl="node1" presStyleIdx="4" presStyleCnt="5">
        <dgm:presLayoutVars>
          <dgm:bulletEnabled val="1"/>
        </dgm:presLayoutVars>
      </dgm:prSet>
      <dgm:spPr/>
    </dgm:pt>
    <dgm:pt modelId="{526176EE-44DD-4539-978E-71A4CA7F9CB3}" type="pres">
      <dgm:prSet presAssocID="{C930F129-AFE5-4D4D-AC72-E3C6EAF8145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5ACBE27-FDA9-4A0C-AAE0-146DD14BCFB8}" srcId="{C930F129-AFE5-4D4D-AC72-E3C6EAF8145D}" destId="{1DBBDCDE-6A8E-4CAB-BF2D-6A91B5775767}" srcOrd="2" destOrd="0" parTransId="{B649A322-FD6A-45F1-A97F-EB0814D84403}" sibTransId="{A05E5270-B34B-429C-B6B0-94ACEDDBC610}"/>
    <dgm:cxn modelId="{9ED9152E-7A20-479C-821C-A307FF37475A}" type="presOf" srcId="{1DBBDCDE-6A8E-4CAB-BF2D-6A91B5775767}" destId="{5876ED87-4B5A-4B77-91BE-7E4F9FDEE278}" srcOrd="1" destOrd="0" presId="urn:microsoft.com/office/officeart/2005/8/layout/vProcess5"/>
    <dgm:cxn modelId="{933A7431-78B3-4D15-B19F-C1549BDB5939}" type="presOf" srcId="{C930F129-AFE5-4D4D-AC72-E3C6EAF8145D}" destId="{40CBF16E-54F5-4882-83AE-7C31BA184A3F}" srcOrd="0" destOrd="0" presId="urn:microsoft.com/office/officeart/2005/8/layout/vProcess5"/>
    <dgm:cxn modelId="{ADBC4064-DDED-408D-B344-94083F42E348}" type="presOf" srcId="{F4427139-700B-4035-B4B4-71EA5620EEEE}" destId="{063805B0-FF5B-44C2-883A-4471FFDF41DA}" srcOrd="1" destOrd="0" presId="urn:microsoft.com/office/officeart/2005/8/layout/vProcess5"/>
    <dgm:cxn modelId="{7D2F9E48-6306-4B2E-8468-E1C77DBEAC26}" srcId="{C930F129-AFE5-4D4D-AC72-E3C6EAF8145D}" destId="{F4427139-700B-4035-B4B4-71EA5620EEEE}" srcOrd="0" destOrd="0" parTransId="{7784F597-0C98-4DA6-989D-1E4C5018E1D2}" sibTransId="{A0EA6669-0430-4824-B5A0-BB17073CD470}"/>
    <dgm:cxn modelId="{8C34856B-09D1-4D3A-BDD9-4C1C23816C31}" type="presOf" srcId="{D6611434-A8D8-4E0C-8CE5-D450726C47B4}" destId="{855745C7-C69B-4FA4-AFA1-E9621512B839}" srcOrd="0" destOrd="0" presId="urn:microsoft.com/office/officeart/2005/8/layout/vProcess5"/>
    <dgm:cxn modelId="{8E98804C-AC00-4496-A75A-EE787EF18391}" srcId="{C930F129-AFE5-4D4D-AC72-E3C6EAF8145D}" destId="{D6611434-A8D8-4E0C-8CE5-D450726C47B4}" srcOrd="1" destOrd="0" parTransId="{0BE21B9F-143B-4048-89D2-57FE6BC8FA4B}" sibTransId="{0B7DD1BF-AB32-4D61-9203-14D4C8FE314B}"/>
    <dgm:cxn modelId="{FBDA7B71-1998-438F-B5E3-B4B24465EB09}" srcId="{C930F129-AFE5-4D4D-AC72-E3C6EAF8145D}" destId="{41A32A7F-CA5E-48FB-B1CB-D698BDDB6798}" srcOrd="4" destOrd="0" parTransId="{D3F9808F-1256-4BF2-88AC-19F902C3D600}" sibTransId="{0BC957A4-F04F-41F9-B78A-48D093264984}"/>
    <dgm:cxn modelId="{153AD28A-DF52-432D-96E9-DDC5142D1785}" type="presOf" srcId="{41A32A7F-CA5E-48FB-B1CB-D698BDDB6798}" destId="{919A08DF-D64B-43C3-BFAC-41E1F7987329}" srcOrd="0" destOrd="0" presId="urn:microsoft.com/office/officeart/2005/8/layout/vProcess5"/>
    <dgm:cxn modelId="{33D5C28D-F936-43F9-B78F-F059403901F8}" type="presOf" srcId="{D6611434-A8D8-4E0C-8CE5-D450726C47B4}" destId="{AF2E6981-8DB7-49E6-96F1-785FE8D05D02}" srcOrd="1" destOrd="0" presId="urn:microsoft.com/office/officeart/2005/8/layout/vProcess5"/>
    <dgm:cxn modelId="{E986E69D-958C-4230-A2BD-8CD5DD76FF43}" type="presOf" srcId="{A0EA6669-0430-4824-B5A0-BB17073CD470}" destId="{9CF77E22-9D59-4D00-BEEA-2D70DC7220CF}" srcOrd="0" destOrd="0" presId="urn:microsoft.com/office/officeart/2005/8/layout/vProcess5"/>
    <dgm:cxn modelId="{312FCF9F-F4EF-4D99-B2F7-36CE5A73CC66}" type="presOf" srcId="{41A32A7F-CA5E-48FB-B1CB-D698BDDB6798}" destId="{526176EE-44DD-4539-978E-71A4CA7F9CB3}" srcOrd="1" destOrd="0" presId="urn:microsoft.com/office/officeart/2005/8/layout/vProcess5"/>
    <dgm:cxn modelId="{D33EDAA0-D627-4549-B346-077FEC4FDE1C}" type="presOf" srcId="{A05E5270-B34B-429C-B6B0-94ACEDDBC610}" destId="{00F4177B-9B1D-4064-8DA6-AAA0CFF06050}" srcOrd="0" destOrd="0" presId="urn:microsoft.com/office/officeart/2005/8/layout/vProcess5"/>
    <dgm:cxn modelId="{DC3176B1-8279-4CF0-AE14-0AE517D47E99}" type="presOf" srcId="{CCECC9B6-054C-4CEF-83F3-1E18802FBC35}" destId="{C6912AC7-4666-426F-9926-9BEC55AF354E}" srcOrd="0" destOrd="0" presId="urn:microsoft.com/office/officeart/2005/8/layout/vProcess5"/>
    <dgm:cxn modelId="{00756AB2-8C55-497C-A581-194C9C87F4A0}" type="presOf" srcId="{CCECC9B6-054C-4CEF-83F3-1E18802FBC35}" destId="{F071181D-C181-49DC-BB68-E641D1125FC4}" srcOrd="1" destOrd="0" presId="urn:microsoft.com/office/officeart/2005/8/layout/vProcess5"/>
    <dgm:cxn modelId="{D890E2BD-366A-4896-BE67-5F7E882689AD}" type="presOf" srcId="{F4427139-700B-4035-B4B4-71EA5620EEEE}" destId="{2332749D-9241-4313-8E58-368B0C25F523}" srcOrd="0" destOrd="0" presId="urn:microsoft.com/office/officeart/2005/8/layout/vProcess5"/>
    <dgm:cxn modelId="{F2FDF5D0-49F5-443F-9AE7-26F9070E2C3B}" type="presOf" srcId="{DCD27F85-A8D8-4FD9-81E7-5AAA2F285452}" destId="{89DFBC59-A223-4075-89F6-3DC419DC539E}" srcOrd="0" destOrd="0" presId="urn:microsoft.com/office/officeart/2005/8/layout/vProcess5"/>
    <dgm:cxn modelId="{F1548BE2-23B7-48E9-8644-8024CBDC9012}" srcId="{C930F129-AFE5-4D4D-AC72-E3C6EAF8145D}" destId="{CCECC9B6-054C-4CEF-83F3-1E18802FBC35}" srcOrd="3" destOrd="0" parTransId="{8FF08192-AA84-4683-8464-1CEEC4E0C5F4}" sibTransId="{DCD27F85-A8D8-4FD9-81E7-5AAA2F285452}"/>
    <dgm:cxn modelId="{66A70DE9-DA87-49D5-88DD-D0DCB093C461}" type="presOf" srcId="{0B7DD1BF-AB32-4D61-9203-14D4C8FE314B}" destId="{727211D9-D24F-436C-8CFE-D48BCC6A945A}" srcOrd="0" destOrd="0" presId="urn:microsoft.com/office/officeart/2005/8/layout/vProcess5"/>
    <dgm:cxn modelId="{EA70A5FD-05B2-4912-8560-0BA6F6980B50}" type="presOf" srcId="{1DBBDCDE-6A8E-4CAB-BF2D-6A91B5775767}" destId="{45F0C7AE-945A-4DB3-9338-F76861F0AED8}" srcOrd="0" destOrd="0" presId="urn:microsoft.com/office/officeart/2005/8/layout/vProcess5"/>
    <dgm:cxn modelId="{77E516FF-58AD-43E8-B55E-399B0CE51D70}" type="presParOf" srcId="{40CBF16E-54F5-4882-83AE-7C31BA184A3F}" destId="{531FF125-CF32-476B-911A-317B45343CD0}" srcOrd="0" destOrd="0" presId="urn:microsoft.com/office/officeart/2005/8/layout/vProcess5"/>
    <dgm:cxn modelId="{48461EFA-A1E3-46E2-B4DA-73968F7F4607}" type="presParOf" srcId="{40CBF16E-54F5-4882-83AE-7C31BA184A3F}" destId="{2332749D-9241-4313-8E58-368B0C25F523}" srcOrd="1" destOrd="0" presId="urn:microsoft.com/office/officeart/2005/8/layout/vProcess5"/>
    <dgm:cxn modelId="{091C3C54-A376-4632-81EA-BFD6315C5D36}" type="presParOf" srcId="{40CBF16E-54F5-4882-83AE-7C31BA184A3F}" destId="{855745C7-C69B-4FA4-AFA1-E9621512B839}" srcOrd="2" destOrd="0" presId="urn:microsoft.com/office/officeart/2005/8/layout/vProcess5"/>
    <dgm:cxn modelId="{6A116368-334D-4D06-80D8-061658488FFC}" type="presParOf" srcId="{40CBF16E-54F5-4882-83AE-7C31BA184A3F}" destId="{45F0C7AE-945A-4DB3-9338-F76861F0AED8}" srcOrd="3" destOrd="0" presId="urn:microsoft.com/office/officeart/2005/8/layout/vProcess5"/>
    <dgm:cxn modelId="{CE0ACDC5-4B7C-49E2-AF58-64F81BE6258B}" type="presParOf" srcId="{40CBF16E-54F5-4882-83AE-7C31BA184A3F}" destId="{C6912AC7-4666-426F-9926-9BEC55AF354E}" srcOrd="4" destOrd="0" presId="urn:microsoft.com/office/officeart/2005/8/layout/vProcess5"/>
    <dgm:cxn modelId="{EFBD5F88-7CFA-490F-BF1D-FEBEAE967444}" type="presParOf" srcId="{40CBF16E-54F5-4882-83AE-7C31BA184A3F}" destId="{919A08DF-D64B-43C3-BFAC-41E1F7987329}" srcOrd="5" destOrd="0" presId="urn:microsoft.com/office/officeart/2005/8/layout/vProcess5"/>
    <dgm:cxn modelId="{672EDCA7-EFA0-4792-8146-820F9FC5F819}" type="presParOf" srcId="{40CBF16E-54F5-4882-83AE-7C31BA184A3F}" destId="{9CF77E22-9D59-4D00-BEEA-2D70DC7220CF}" srcOrd="6" destOrd="0" presId="urn:microsoft.com/office/officeart/2005/8/layout/vProcess5"/>
    <dgm:cxn modelId="{761C6342-BC85-4A0F-BE4B-9FF2453EEEB8}" type="presParOf" srcId="{40CBF16E-54F5-4882-83AE-7C31BA184A3F}" destId="{727211D9-D24F-436C-8CFE-D48BCC6A945A}" srcOrd="7" destOrd="0" presId="urn:microsoft.com/office/officeart/2005/8/layout/vProcess5"/>
    <dgm:cxn modelId="{ADF74B43-E89A-4EE5-8135-DA252D6B33C2}" type="presParOf" srcId="{40CBF16E-54F5-4882-83AE-7C31BA184A3F}" destId="{00F4177B-9B1D-4064-8DA6-AAA0CFF06050}" srcOrd="8" destOrd="0" presId="urn:microsoft.com/office/officeart/2005/8/layout/vProcess5"/>
    <dgm:cxn modelId="{5E9D70E5-C14F-48AB-94FD-777C78606B69}" type="presParOf" srcId="{40CBF16E-54F5-4882-83AE-7C31BA184A3F}" destId="{89DFBC59-A223-4075-89F6-3DC419DC539E}" srcOrd="9" destOrd="0" presId="urn:microsoft.com/office/officeart/2005/8/layout/vProcess5"/>
    <dgm:cxn modelId="{3ED8C76F-C712-41FC-9BFC-A9EA4BEF598A}" type="presParOf" srcId="{40CBF16E-54F5-4882-83AE-7C31BA184A3F}" destId="{063805B0-FF5B-44C2-883A-4471FFDF41DA}" srcOrd="10" destOrd="0" presId="urn:microsoft.com/office/officeart/2005/8/layout/vProcess5"/>
    <dgm:cxn modelId="{EA1C4A3B-8145-4A51-8784-12D7EE678CA5}" type="presParOf" srcId="{40CBF16E-54F5-4882-83AE-7C31BA184A3F}" destId="{AF2E6981-8DB7-49E6-96F1-785FE8D05D02}" srcOrd="11" destOrd="0" presId="urn:microsoft.com/office/officeart/2005/8/layout/vProcess5"/>
    <dgm:cxn modelId="{93564919-6ADC-4B5C-969B-9030D833CDEB}" type="presParOf" srcId="{40CBF16E-54F5-4882-83AE-7C31BA184A3F}" destId="{5876ED87-4B5A-4B77-91BE-7E4F9FDEE278}" srcOrd="12" destOrd="0" presId="urn:microsoft.com/office/officeart/2005/8/layout/vProcess5"/>
    <dgm:cxn modelId="{C90B5102-D543-4457-9992-B55B5ED48206}" type="presParOf" srcId="{40CBF16E-54F5-4882-83AE-7C31BA184A3F}" destId="{F071181D-C181-49DC-BB68-E641D1125FC4}" srcOrd="13" destOrd="0" presId="urn:microsoft.com/office/officeart/2005/8/layout/vProcess5"/>
    <dgm:cxn modelId="{6F1550D1-8942-48A6-8A26-9706AABA65E6}" type="presParOf" srcId="{40CBF16E-54F5-4882-83AE-7C31BA184A3F}" destId="{526176EE-44DD-4539-978E-71A4CA7F9CB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2749D-9241-4313-8E58-368B0C25F523}">
      <dsp:nvSpPr>
        <dsp:cNvPr id="0" name=""/>
        <dsp:cNvSpPr/>
      </dsp:nvSpPr>
      <dsp:spPr>
        <a:xfrm>
          <a:off x="0" y="0"/>
          <a:ext cx="6336792" cy="8146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System life models simulated in time</a:t>
          </a:r>
          <a:endParaRPr lang="en-US" sz="2000" b="0" kern="1200" dirty="0"/>
        </a:p>
      </dsp:txBody>
      <dsp:txXfrm>
        <a:off x="23861" y="23861"/>
        <a:ext cx="5362379" cy="766951"/>
      </dsp:txXfrm>
    </dsp:sp>
    <dsp:sp modelId="{855745C7-C69B-4FA4-AFA1-E9621512B839}">
      <dsp:nvSpPr>
        <dsp:cNvPr id="0" name=""/>
        <dsp:cNvSpPr/>
      </dsp:nvSpPr>
      <dsp:spPr>
        <a:xfrm>
          <a:off x="473202" y="927822"/>
          <a:ext cx="6336792" cy="8146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No rare event approximations</a:t>
          </a:r>
          <a:endParaRPr lang="en-US" sz="2000" b="0" kern="1200" dirty="0"/>
        </a:p>
      </dsp:txBody>
      <dsp:txXfrm>
        <a:off x="497063" y="951683"/>
        <a:ext cx="5286330" cy="766951"/>
      </dsp:txXfrm>
    </dsp:sp>
    <dsp:sp modelId="{45F0C7AE-945A-4DB3-9338-F76861F0AED8}">
      <dsp:nvSpPr>
        <dsp:cNvPr id="0" name=""/>
        <dsp:cNvSpPr/>
      </dsp:nvSpPr>
      <dsp:spPr>
        <a:xfrm>
          <a:off x="946404" y="1855644"/>
          <a:ext cx="6336792" cy="8146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No exponential random variables</a:t>
          </a:r>
          <a:endParaRPr lang="en-US" sz="2000" b="0" kern="1200" dirty="0"/>
        </a:p>
      </dsp:txBody>
      <dsp:txXfrm>
        <a:off x="970265" y="1879505"/>
        <a:ext cx="5286330" cy="766951"/>
      </dsp:txXfrm>
    </dsp:sp>
    <dsp:sp modelId="{C6912AC7-4666-426F-9926-9BEC55AF354E}">
      <dsp:nvSpPr>
        <dsp:cNvPr id="0" name=""/>
        <dsp:cNvSpPr/>
      </dsp:nvSpPr>
      <dsp:spPr>
        <a:xfrm>
          <a:off x="1419605" y="2783467"/>
          <a:ext cx="6336792" cy="8146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Think of a spacecraft, shiny and new</a:t>
          </a:r>
          <a:endParaRPr lang="en-US" sz="2000" b="0" kern="1200" dirty="0"/>
        </a:p>
      </dsp:txBody>
      <dsp:txXfrm>
        <a:off x="1443466" y="2807328"/>
        <a:ext cx="5286330" cy="766951"/>
      </dsp:txXfrm>
    </dsp:sp>
    <dsp:sp modelId="{919A08DF-D64B-43C3-BFAC-41E1F7987329}">
      <dsp:nvSpPr>
        <dsp:cNvPr id="0" name=""/>
        <dsp:cNvSpPr/>
      </dsp:nvSpPr>
      <dsp:spPr>
        <a:xfrm>
          <a:off x="1892808" y="3711289"/>
          <a:ext cx="6336792" cy="8146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Designed to work with inputs from SAPHIRE 8 for simplicity and consistency</a:t>
          </a:r>
          <a:endParaRPr lang="en-US" sz="2000" b="0" kern="1200" dirty="0"/>
        </a:p>
      </dsp:txBody>
      <dsp:txXfrm>
        <a:off x="1916669" y="3735150"/>
        <a:ext cx="5286330" cy="766951"/>
      </dsp:txXfrm>
    </dsp:sp>
    <dsp:sp modelId="{9CF77E22-9D59-4D00-BEEA-2D70DC7220CF}">
      <dsp:nvSpPr>
        <dsp:cNvPr id="0" name=""/>
        <dsp:cNvSpPr/>
      </dsp:nvSpPr>
      <dsp:spPr>
        <a:xfrm>
          <a:off x="5807254" y="595164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0" kern="1200"/>
        </a:p>
      </dsp:txBody>
      <dsp:txXfrm>
        <a:off x="5926400" y="595164"/>
        <a:ext cx="291245" cy="398477"/>
      </dsp:txXfrm>
    </dsp:sp>
    <dsp:sp modelId="{727211D9-D24F-436C-8CFE-D48BCC6A945A}">
      <dsp:nvSpPr>
        <dsp:cNvPr id="0" name=""/>
        <dsp:cNvSpPr/>
      </dsp:nvSpPr>
      <dsp:spPr>
        <a:xfrm>
          <a:off x="6280456" y="1522986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0" kern="1200"/>
        </a:p>
      </dsp:txBody>
      <dsp:txXfrm>
        <a:off x="6399602" y="1522986"/>
        <a:ext cx="291245" cy="398477"/>
      </dsp:txXfrm>
    </dsp:sp>
    <dsp:sp modelId="{00F4177B-9B1D-4064-8DA6-AAA0CFF06050}">
      <dsp:nvSpPr>
        <dsp:cNvPr id="0" name=""/>
        <dsp:cNvSpPr/>
      </dsp:nvSpPr>
      <dsp:spPr>
        <a:xfrm>
          <a:off x="6753658" y="2437231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0" kern="1200"/>
        </a:p>
      </dsp:txBody>
      <dsp:txXfrm>
        <a:off x="6872804" y="2437231"/>
        <a:ext cx="291245" cy="398477"/>
      </dsp:txXfrm>
    </dsp:sp>
    <dsp:sp modelId="{89DFBC59-A223-4075-89F6-3DC419DC539E}">
      <dsp:nvSpPr>
        <dsp:cNvPr id="0" name=""/>
        <dsp:cNvSpPr/>
      </dsp:nvSpPr>
      <dsp:spPr>
        <a:xfrm>
          <a:off x="7226860" y="3374105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0" kern="1200"/>
        </a:p>
      </dsp:txBody>
      <dsp:txXfrm>
        <a:off x="7346006" y="3374105"/>
        <a:ext cx="291245" cy="398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8F52D-AF54-4B35-AC54-B4645123D894}">
      <dsp:nvSpPr>
        <dsp:cNvPr id="0" name=""/>
        <dsp:cNvSpPr/>
      </dsp:nvSpPr>
      <dsp:spPr>
        <a:xfrm>
          <a:off x="0" y="1464"/>
          <a:ext cx="8229601" cy="6238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649C3-FD75-4FD8-A56B-493A43BA2075}">
      <dsp:nvSpPr>
        <dsp:cNvPr id="0" name=""/>
        <dsp:cNvSpPr/>
      </dsp:nvSpPr>
      <dsp:spPr>
        <a:xfrm>
          <a:off x="188719" y="141834"/>
          <a:ext cx="343126" cy="34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5D2A8-2BA2-40BC-BE67-1C812615B097}">
      <dsp:nvSpPr>
        <dsp:cNvPr id="0" name=""/>
        <dsp:cNvSpPr/>
      </dsp:nvSpPr>
      <dsp:spPr>
        <a:xfrm>
          <a:off x="720566" y="1464"/>
          <a:ext cx="7509034" cy="62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Import Minimal Cut Set (MCS) and basic event uncertainty information from SAPHIRE 8</a:t>
          </a:r>
        </a:p>
      </dsp:txBody>
      <dsp:txXfrm>
        <a:off x="720566" y="1464"/>
        <a:ext cx="7509034" cy="623867"/>
      </dsp:txXfrm>
    </dsp:sp>
    <dsp:sp modelId="{361BB5B1-84B4-4F4A-8D75-3D6A91F62E15}">
      <dsp:nvSpPr>
        <dsp:cNvPr id="0" name=""/>
        <dsp:cNvSpPr/>
      </dsp:nvSpPr>
      <dsp:spPr>
        <a:xfrm>
          <a:off x="0" y="781298"/>
          <a:ext cx="8229601" cy="6238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47507-4B96-4BD0-95A1-3ABC4DA514DB}">
      <dsp:nvSpPr>
        <dsp:cNvPr id="0" name=""/>
        <dsp:cNvSpPr/>
      </dsp:nvSpPr>
      <dsp:spPr>
        <a:xfrm>
          <a:off x="188719" y="921668"/>
          <a:ext cx="343126" cy="34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60C44-8DB4-4ADA-A36F-373695FE67A4}">
      <dsp:nvSpPr>
        <dsp:cNvPr id="0" name=""/>
        <dsp:cNvSpPr/>
      </dsp:nvSpPr>
      <dsp:spPr>
        <a:xfrm>
          <a:off x="720566" y="781298"/>
          <a:ext cx="7509034" cy="62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Process the MCS and basic event information into the simulation</a:t>
          </a:r>
        </a:p>
      </dsp:txBody>
      <dsp:txXfrm>
        <a:off x="720566" y="781298"/>
        <a:ext cx="7509034" cy="623867"/>
      </dsp:txXfrm>
    </dsp:sp>
    <dsp:sp modelId="{5FC89F97-636C-4252-B97A-ADB0A845894A}">
      <dsp:nvSpPr>
        <dsp:cNvPr id="0" name=""/>
        <dsp:cNvSpPr/>
      </dsp:nvSpPr>
      <dsp:spPr>
        <a:xfrm>
          <a:off x="0" y="1561131"/>
          <a:ext cx="8229601" cy="6238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D198B-DF38-4E73-A81E-521792D1740C}">
      <dsp:nvSpPr>
        <dsp:cNvPr id="0" name=""/>
        <dsp:cNvSpPr/>
      </dsp:nvSpPr>
      <dsp:spPr>
        <a:xfrm>
          <a:off x="188719" y="1701502"/>
          <a:ext cx="343126" cy="34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004A8-DDCA-4506-B408-DB2C2E368B29}">
      <dsp:nvSpPr>
        <dsp:cNvPr id="0" name=""/>
        <dsp:cNvSpPr/>
      </dsp:nvSpPr>
      <dsp:spPr>
        <a:xfrm>
          <a:off x="720566" y="1561131"/>
          <a:ext cx="7509034" cy="62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Identify components with multiple failure modes and phases and mark them for additional handling</a:t>
          </a:r>
        </a:p>
      </dsp:txBody>
      <dsp:txXfrm>
        <a:off x="720566" y="1561131"/>
        <a:ext cx="7509034" cy="623867"/>
      </dsp:txXfrm>
    </dsp:sp>
    <dsp:sp modelId="{170902F4-8C12-4763-AB18-147BA059E0B3}">
      <dsp:nvSpPr>
        <dsp:cNvPr id="0" name=""/>
        <dsp:cNvSpPr/>
      </dsp:nvSpPr>
      <dsp:spPr>
        <a:xfrm>
          <a:off x="0" y="2340965"/>
          <a:ext cx="8229601" cy="6238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0D70A-F63C-41C6-BE41-5EDD4953454E}">
      <dsp:nvSpPr>
        <dsp:cNvPr id="0" name=""/>
        <dsp:cNvSpPr/>
      </dsp:nvSpPr>
      <dsp:spPr>
        <a:xfrm>
          <a:off x="188719" y="2481336"/>
          <a:ext cx="343126" cy="34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B170E-1EB6-45CE-917C-17D0E49E6164}">
      <dsp:nvSpPr>
        <dsp:cNvPr id="0" name=""/>
        <dsp:cNvSpPr/>
      </dsp:nvSpPr>
      <dsp:spPr>
        <a:xfrm>
          <a:off x="720566" y="2340965"/>
          <a:ext cx="7509034" cy="62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Convert basic event rate and uncertainty information for each basic event into a failure time model</a:t>
          </a:r>
        </a:p>
      </dsp:txBody>
      <dsp:txXfrm>
        <a:off x="720566" y="2340965"/>
        <a:ext cx="7509034" cy="623867"/>
      </dsp:txXfrm>
    </dsp:sp>
    <dsp:sp modelId="{735D21AE-5459-4814-9B38-16622892CA6A}">
      <dsp:nvSpPr>
        <dsp:cNvPr id="0" name=""/>
        <dsp:cNvSpPr/>
      </dsp:nvSpPr>
      <dsp:spPr>
        <a:xfrm>
          <a:off x="0" y="3120799"/>
          <a:ext cx="8229601" cy="6238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CFC4B-3D6D-48F5-A986-560EF3258F0E}">
      <dsp:nvSpPr>
        <dsp:cNvPr id="0" name=""/>
        <dsp:cNvSpPr/>
      </dsp:nvSpPr>
      <dsp:spPr>
        <a:xfrm>
          <a:off x="188719" y="3261169"/>
          <a:ext cx="343126" cy="34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BB143-CD82-4BAE-A465-11FB3878194B}">
      <dsp:nvSpPr>
        <dsp:cNvPr id="0" name=""/>
        <dsp:cNvSpPr/>
      </dsp:nvSpPr>
      <dsp:spPr>
        <a:xfrm>
          <a:off x="720566" y="3120799"/>
          <a:ext cx="7509034" cy="62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Run simulation</a:t>
          </a:r>
        </a:p>
      </dsp:txBody>
      <dsp:txXfrm>
        <a:off x="720566" y="3120799"/>
        <a:ext cx="7509034" cy="623867"/>
      </dsp:txXfrm>
    </dsp:sp>
    <dsp:sp modelId="{9088A111-E8CF-4BDC-BF4C-F24D32A924EE}">
      <dsp:nvSpPr>
        <dsp:cNvPr id="0" name=""/>
        <dsp:cNvSpPr/>
      </dsp:nvSpPr>
      <dsp:spPr>
        <a:xfrm>
          <a:off x="0" y="3900633"/>
          <a:ext cx="8229601" cy="62386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C9619-5A8C-4E25-BD90-BD887D41767A}">
      <dsp:nvSpPr>
        <dsp:cNvPr id="0" name=""/>
        <dsp:cNvSpPr/>
      </dsp:nvSpPr>
      <dsp:spPr>
        <a:xfrm>
          <a:off x="188719" y="4041003"/>
          <a:ext cx="343126" cy="34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68A86-065A-45F1-8EBA-FE10EBA82E11}">
      <dsp:nvSpPr>
        <dsp:cNvPr id="0" name=""/>
        <dsp:cNvSpPr/>
      </dsp:nvSpPr>
      <dsp:spPr>
        <a:xfrm>
          <a:off x="720566" y="3900633"/>
          <a:ext cx="7509034" cy="62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Compute summary statistics of mission times to failure and drivers</a:t>
          </a:r>
        </a:p>
      </dsp:txBody>
      <dsp:txXfrm>
        <a:off x="720566" y="3900633"/>
        <a:ext cx="7509034" cy="6238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F4B9F-2131-4DC3-BBA9-FC00FB0D4ED6}">
      <dsp:nvSpPr>
        <dsp:cNvPr id="0" name=""/>
        <dsp:cNvSpPr/>
      </dsp:nvSpPr>
      <dsp:spPr>
        <a:xfrm>
          <a:off x="0" y="0"/>
          <a:ext cx="5079818" cy="7634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Initially done in one phase as a proof-of-concept</a:t>
          </a:r>
          <a:endParaRPr lang="en-US" sz="1700" b="0" kern="1200" dirty="0"/>
        </a:p>
      </dsp:txBody>
      <dsp:txXfrm>
        <a:off x="22360" y="22360"/>
        <a:ext cx="4256018" cy="718709"/>
      </dsp:txXfrm>
    </dsp:sp>
    <dsp:sp modelId="{17130102-EF78-4F16-9424-C731C077A502}">
      <dsp:nvSpPr>
        <dsp:cNvPr id="0" name=""/>
        <dsp:cNvSpPr/>
      </dsp:nvSpPr>
      <dsp:spPr>
        <a:xfrm>
          <a:off x="448219" y="890667"/>
          <a:ext cx="5079818" cy="7634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This work continues into two phases; can be extended into many phases</a:t>
          </a:r>
          <a:endParaRPr lang="en-US" sz="1700" b="0" kern="1200" dirty="0"/>
        </a:p>
      </dsp:txBody>
      <dsp:txXfrm>
        <a:off x="470579" y="913027"/>
        <a:ext cx="4090650" cy="718709"/>
      </dsp:txXfrm>
    </dsp:sp>
    <dsp:sp modelId="{39D48CD2-8BA7-4AEE-A4E7-1F19020F426D}">
      <dsp:nvSpPr>
        <dsp:cNvPr id="0" name=""/>
        <dsp:cNvSpPr/>
      </dsp:nvSpPr>
      <dsp:spPr>
        <a:xfrm>
          <a:off x="896438" y="1781335"/>
          <a:ext cx="5079818" cy="7634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Two competing failure scenarios: paths open and paths closed</a:t>
          </a:r>
          <a:endParaRPr lang="en-US" sz="1700" b="0" kern="1200" dirty="0"/>
        </a:p>
      </dsp:txBody>
      <dsp:txXfrm>
        <a:off x="918798" y="1803695"/>
        <a:ext cx="4090650" cy="718709"/>
      </dsp:txXfrm>
    </dsp:sp>
    <dsp:sp modelId="{957210DC-E430-4345-B509-ED4BEC07DE95}">
      <dsp:nvSpPr>
        <dsp:cNvPr id="0" name=""/>
        <dsp:cNvSpPr/>
      </dsp:nvSpPr>
      <dsp:spPr>
        <a:xfrm>
          <a:off x="4583589" y="578934"/>
          <a:ext cx="496229" cy="496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0" kern="1200"/>
        </a:p>
      </dsp:txBody>
      <dsp:txXfrm>
        <a:off x="4695241" y="578934"/>
        <a:ext cx="272925" cy="373412"/>
      </dsp:txXfrm>
    </dsp:sp>
    <dsp:sp modelId="{B6BD8B7F-7DA0-426E-8BE7-6A6C0A96F240}">
      <dsp:nvSpPr>
        <dsp:cNvPr id="0" name=""/>
        <dsp:cNvSpPr/>
      </dsp:nvSpPr>
      <dsp:spPr>
        <a:xfrm>
          <a:off x="5031808" y="1464512"/>
          <a:ext cx="496229" cy="496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0" kern="1200"/>
        </a:p>
      </dsp:txBody>
      <dsp:txXfrm>
        <a:off x="5143460" y="1464512"/>
        <a:ext cx="272925" cy="373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2749D-9241-4313-8E58-368B0C25F523}">
      <dsp:nvSpPr>
        <dsp:cNvPr id="0" name=""/>
        <dsp:cNvSpPr/>
      </dsp:nvSpPr>
      <dsp:spPr>
        <a:xfrm>
          <a:off x="0" y="0"/>
          <a:ext cx="6613398" cy="958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The SURE methodology holds promise in analyzing systems where rare event approximations and exponential distributions are no longer hold valid, e.g., systems that are run until failure</a:t>
          </a:r>
        </a:p>
      </dsp:txBody>
      <dsp:txXfrm>
        <a:off x="28064" y="28064"/>
        <a:ext cx="5467362" cy="902032"/>
      </dsp:txXfrm>
    </dsp:sp>
    <dsp:sp modelId="{855745C7-C69B-4FA4-AFA1-E9621512B839}">
      <dsp:nvSpPr>
        <dsp:cNvPr id="0" name=""/>
        <dsp:cNvSpPr/>
      </dsp:nvSpPr>
      <dsp:spPr>
        <a:xfrm>
          <a:off x="493857" y="1091238"/>
          <a:ext cx="6613398" cy="958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Methodology can be used with the inputs and results of a variety of models (PRA, FT, RBD, etc.)</a:t>
          </a:r>
        </a:p>
      </dsp:txBody>
      <dsp:txXfrm>
        <a:off x="521921" y="1119302"/>
        <a:ext cx="5440608" cy="902032"/>
      </dsp:txXfrm>
    </dsp:sp>
    <dsp:sp modelId="{45F0C7AE-945A-4DB3-9338-F76861F0AED8}">
      <dsp:nvSpPr>
        <dsp:cNvPr id="0" name=""/>
        <dsp:cNvSpPr/>
      </dsp:nvSpPr>
      <dsp:spPr>
        <a:xfrm>
          <a:off x="987715" y="2182476"/>
          <a:ext cx="6613398" cy="958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Time to failure is a common question that can be more reasonably answered</a:t>
          </a:r>
        </a:p>
      </dsp:txBody>
      <dsp:txXfrm>
        <a:off x="1015779" y="2210540"/>
        <a:ext cx="5440608" cy="902032"/>
      </dsp:txXfrm>
    </dsp:sp>
    <dsp:sp modelId="{C6912AC7-4666-426F-9926-9BEC55AF354E}">
      <dsp:nvSpPr>
        <dsp:cNvPr id="0" name=""/>
        <dsp:cNvSpPr/>
      </dsp:nvSpPr>
      <dsp:spPr>
        <a:xfrm>
          <a:off x="1481573" y="3273715"/>
          <a:ext cx="6613398" cy="958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/>
            <a:t>No need to use methods that are based in the computing power of the 1970s; avoid the definition of insanity</a:t>
          </a:r>
        </a:p>
      </dsp:txBody>
      <dsp:txXfrm>
        <a:off x="1509637" y="3301779"/>
        <a:ext cx="5440608" cy="902032"/>
      </dsp:txXfrm>
    </dsp:sp>
    <dsp:sp modelId="{919A08DF-D64B-43C3-BFAC-41E1F7987329}">
      <dsp:nvSpPr>
        <dsp:cNvPr id="0" name=""/>
        <dsp:cNvSpPr/>
      </dsp:nvSpPr>
      <dsp:spPr>
        <a:xfrm>
          <a:off x="1975430" y="4364953"/>
          <a:ext cx="6613398" cy="958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Just another methodology for analysts to consider before deciding what is best for their application</a:t>
          </a:r>
        </a:p>
      </dsp:txBody>
      <dsp:txXfrm>
        <a:off x="2003494" y="4393017"/>
        <a:ext cx="5440608" cy="902032"/>
      </dsp:txXfrm>
    </dsp:sp>
    <dsp:sp modelId="{9CF77E22-9D59-4D00-BEEA-2D70DC7220CF}">
      <dsp:nvSpPr>
        <dsp:cNvPr id="0" name=""/>
        <dsp:cNvSpPr/>
      </dsp:nvSpPr>
      <dsp:spPr>
        <a:xfrm>
          <a:off x="5990593" y="699989"/>
          <a:ext cx="622804" cy="6228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0" kern="1200"/>
        </a:p>
      </dsp:txBody>
      <dsp:txXfrm>
        <a:off x="6130724" y="699989"/>
        <a:ext cx="342542" cy="468660"/>
      </dsp:txXfrm>
    </dsp:sp>
    <dsp:sp modelId="{727211D9-D24F-436C-8CFE-D48BCC6A945A}">
      <dsp:nvSpPr>
        <dsp:cNvPr id="0" name=""/>
        <dsp:cNvSpPr/>
      </dsp:nvSpPr>
      <dsp:spPr>
        <a:xfrm>
          <a:off x="6484451" y="1791227"/>
          <a:ext cx="622804" cy="6228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0" kern="1200"/>
        </a:p>
      </dsp:txBody>
      <dsp:txXfrm>
        <a:off x="6624582" y="1791227"/>
        <a:ext cx="342542" cy="468660"/>
      </dsp:txXfrm>
    </dsp:sp>
    <dsp:sp modelId="{00F4177B-9B1D-4064-8DA6-AAA0CFF06050}">
      <dsp:nvSpPr>
        <dsp:cNvPr id="0" name=""/>
        <dsp:cNvSpPr/>
      </dsp:nvSpPr>
      <dsp:spPr>
        <a:xfrm>
          <a:off x="6978309" y="2866496"/>
          <a:ext cx="622804" cy="6228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0" kern="1200"/>
        </a:p>
      </dsp:txBody>
      <dsp:txXfrm>
        <a:off x="7118440" y="2866496"/>
        <a:ext cx="342542" cy="468660"/>
      </dsp:txXfrm>
    </dsp:sp>
    <dsp:sp modelId="{89DFBC59-A223-4075-89F6-3DC419DC539E}">
      <dsp:nvSpPr>
        <dsp:cNvPr id="0" name=""/>
        <dsp:cNvSpPr/>
      </dsp:nvSpPr>
      <dsp:spPr>
        <a:xfrm>
          <a:off x="7472166" y="3968381"/>
          <a:ext cx="622804" cy="6228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0" kern="1200"/>
        </a:p>
      </dsp:txBody>
      <dsp:txXfrm>
        <a:off x="7612297" y="3968381"/>
        <a:ext cx="342542" cy="468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619"/>
            <a:ext cx="3039463" cy="46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52" tIns="0" rIns="19552" bIns="0" numCol="1" anchor="t" anchorCtr="0" compatLnSpc="1">
            <a:prstTxWarp prst="textNoShape">
              <a:avLst/>
            </a:prstTxWarp>
          </a:bodyPr>
          <a:lstStyle>
            <a:lvl1pPr defTabSz="936569">
              <a:spcBef>
                <a:spcPct val="0"/>
              </a:spcBef>
              <a:buSzTx/>
              <a:buFontTx/>
              <a:buNone/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-1619"/>
            <a:ext cx="3039462" cy="46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52" tIns="0" rIns="19552" bIns="0" numCol="1" anchor="t" anchorCtr="0" compatLnSpc="1">
            <a:prstTxWarp prst="textNoShape">
              <a:avLst/>
            </a:prstTxWarp>
          </a:bodyPr>
          <a:lstStyle>
            <a:lvl1pPr algn="r" defTabSz="936569">
              <a:spcBef>
                <a:spcPct val="0"/>
              </a:spcBef>
              <a:buSzTx/>
              <a:buFontTx/>
              <a:buNone/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35061"/>
            <a:ext cx="3039462" cy="46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52" tIns="0" rIns="19552" bIns="0" numCol="1" anchor="b" anchorCtr="0" compatLnSpc="1">
            <a:prstTxWarp prst="textNoShape">
              <a:avLst/>
            </a:prstTxWarp>
          </a:bodyPr>
          <a:lstStyle>
            <a:lvl1pPr algn="r" defTabSz="936569">
              <a:spcBef>
                <a:spcPct val="0"/>
              </a:spcBef>
              <a:buSzTx/>
              <a:buFontTx/>
              <a:buNone/>
              <a:defRPr sz="1000" i="1">
                <a:latin typeface="Times New Roman" panose="02020603050405020304" pitchFamily="18" charset="0"/>
              </a:defRPr>
            </a:lvl1pPr>
          </a:lstStyle>
          <a:p>
            <a:fld id="{5139B1D0-AF69-4608-9A64-83CFECB90E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9146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619"/>
            <a:ext cx="3039463" cy="46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52" tIns="0" rIns="19552" bIns="0" numCol="1" anchor="t" anchorCtr="0" compatLnSpc="1">
            <a:prstTxWarp prst="textNoShape">
              <a:avLst/>
            </a:prstTxWarp>
          </a:bodyPr>
          <a:lstStyle>
            <a:lvl1pPr defTabSz="936569">
              <a:spcBef>
                <a:spcPct val="0"/>
              </a:spcBef>
              <a:buSzTx/>
              <a:buFontTx/>
              <a:buNone/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-1619"/>
            <a:ext cx="3039462" cy="46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52" tIns="0" rIns="19552" bIns="0" numCol="1" anchor="t" anchorCtr="0" compatLnSpc="1">
            <a:prstTxWarp prst="textNoShape">
              <a:avLst/>
            </a:prstTxWarp>
          </a:bodyPr>
          <a:lstStyle>
            <a:lvl1pPr algn="r" defTabSz="936569">
              <a:spcBef>
                <a:spcPct val="0"/>
              </a:spcBef>
              <a:buSzTx/>
              <a:buFontTx/>
              <a:buNone/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35061"/>
            <a:ext cx="3039462" cy="46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52" tIns="0" rIns="19552" bIns="0" numCol="1" anchor="b" anchorCtr="0" compatLnSpc="1">
            <a:prstTxWarp prst="textNoShape">
              <a:avLst/>
            </a:prstTxWarp>
          </a:bodyPr>
          <a:lstStyle>
            <a:lvl1pPr algn="r" defTabSz="936569">
              <a:spcBef>
                <a:spcPct val="0"/>
              </a:spcBef>
              <a:buSzTx/>
              <a:buFontTx/>
              <a:buNone/>
              <a:defRPr sz="1000" i="1">
                <a:latin typeface="Times New Roman" panose="02020603050405020304" pitchFamily="18" charset="0"/>
              </a:defRPr>
            </a:lvl1pPr>
          </a:lstStyle>
          <a:p>
            <a:fld id="{13597447-1E6D-4877-92D2-9A1FEB4A216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912"/>
            <a:ext cx="5140960" cy="418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95" tIns="47249" rIns="94495" bIns="472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0240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706438"/>
            <a:ext cx="4622800" cy="3467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8936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975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7F62-FE22-9F33-13C8-DC9185F05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F1F83-AA2A-977D-5983-7056B4190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FD13FB-2C16-3C4F-60AA-764295EC3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7CC0F-2646-2F52-AC62-5D5A15A01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361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F6C83-0201-982A-8071-289D863B6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2FAD1-8C7B-9F1D-EE18-D3980C578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5DDB3-D7FA-9F54-87D6-21C4B68EB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9A9CD-E979-5378-CBC5-219620DCE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663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BE4A-FFA8-1340-565C-FF64B4E28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1165D-E9F9-177A-E6A6-ED6FE3EFB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2A9C4A-3160-84F1-F6DB-2E3798505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BD75C-B350-7FBB-A55D-4F8B480DE0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27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4EEAE-C536-F131-6444-E76C1F0D3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2F1E6-2191-2E76-4E2D-8836F44C0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4D26C3-A51C-6214-4F4D-552A7F594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67229-DB26-F1C3-1E04-E754151C03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91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12492-FD14-4B92-8C08-5C1EA8AC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DA8BF-FCC2-101C-3EAF-650838ED3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E21884-FAE2-9808-E2E4-3140EC51E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F5FA7-67B1-FCF3-3D35-0E198751C3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14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0EC91-1713-79FF-0641-E22029BB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409B2-1FE9-3E23-7F2C-38A7EA303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9932E-6D52-E264-782A-6B8B1A6F0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EA87D-92F4-E586-884B-2399FA3C39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140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F04A-347A-7800-1FFF-E6170D0BC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7AD31-7453-818B-96B9-6A94D5F4B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43EA0-ED78-FF65-082C-D606BCFD0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8E212-E86B-2E06-EAA0-F04FA3DF18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08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F3A38-EF2E-72B1-B20D-E1F1D17B5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4F5B2-C13D-2CB3-8918-3065A27DC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708221-FADF-2A92-59F2-0D6B1FAD7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9F243-9635-96E6-2FBA-451BF1B65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615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907F-09DF-C221-38DB-4EE06B215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1CFB9-3C3B-95D1-844E-D8F695872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650F2-A794-AA22-3993-0E4289BB9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1987-1BB8-CF90-5FF5-97BBE4D500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26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ANIMATED:</a:t>
            </a:r>
          </a:p>
          <a:p>
            <a:r>
              <a:rPr lang="en-US" dirty="0"/>
              <a:t>Click three times to show each quote.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019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ANIMATED:</a:t>
            </a:r>
          </a:p>
          <a:p>
            <a:r>
              <a:rPr lang="en-US" dirty="0"/>
              <a:t>Click three times to show each quote.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01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ANIMATED:</a:t>
            </a:r>
          </a:p>
          <a:p>
            <a:r>
              <a:rPr lang="en-US" dirty="0"/>
              <a:t>Click three times to show each quote.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01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973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18C5E-0D01-5EF7-56C8-7AA040C96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F671F-DEC9-4BA2-369B-44165D1D0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06FAB-DB1B-C0E3-C6D5-3E06FF013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E020E-BE78-AE22-4507-83FECB21B9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53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4926E-688B-006F-37CA-5AC91FB80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9AB8C2-B96F-3460-34CF-55A75CD35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A72A9-B0AC-F132-61A2-D2AB324B3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58A4F-8663-52B6-E983-6A3D13E80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36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AD61C-E3A7-6CF5-9EF7-810024031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4F664-2F19-4FC4-639D-B26A81ECD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D7795-B54B-28F0-1E6F-E44FF0852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ANIMATED:</a:t>
            </a:r>
          </a:p>
          <a:p>
            <a:r>
              <a:rPr lang="en-US" dirty="0"/>
              <a:t>Click three times to show each quote.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E2698-7120-E21D-5EE0-F2048BC928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412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59A72-F0DB-409A-16C8-3C35DF58B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728053-D4BE-7B7E-D660-6FBDD12E6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14E41-FF92-E0BA-C568-592446502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C66A6-1065-3E3D-A496-58CC6BBB3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97447-1E6D-4877-92D2-9A1FEB4A216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7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2341" y="3221701"/>
            <a:ext cx="7513104" cy="5004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 b="1" baseline="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12341" y="3722185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909983" y="5649583"/>
            <a:ext cx="7424737" cy="77946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909983" y="6459398"/>
            <a:ext cx="7424737" cy="39860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09983" y="2885929"/>
            <a:ext cx="7515462" cy="3357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1" y="1958895"/>
            <a:ext cx="3337319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4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457200" y="2174875"/>
            <a:ext cx="4038600" cy="39512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4648200" y="2174875"/>
            <a:ext cx="4038600" cy="39512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FontTx/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6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575050" y="1596524"/>
            <a:ext cx="5111750" cy="44058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58573"/>
            <a:ext cx="3008313" cy="324384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57200" y="1596524"/>
            <a:ext cx="3008313" cy="1162049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FontTx/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1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90842"/>
            <a:ext cx="5486400" cy="3383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14565"/>
            <a:ext cx="5486400" cy="52154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792288" y="4974802"/>
            <a:ext cx="5486400" cy="63107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FontTx/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2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25 October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62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Ligh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72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1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276323" y="3654169"/>
            <a:ext cx="458167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3863419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buFontTx/>
              <a:buNone/>
            </a:pPr>
            <a:r>
              <a:rPr lang="en-US" sz="24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5" name="Picture 4" descr="Tribrand_ColorBlack_rgb_16x3_1606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23" y="2381479"/>
            <a:ext cx="4581678" cy="12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8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16140"/>
            <a:ext cx="7543800" cy="6506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FF9AE-7976-4282-99EE-9644D352A2B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C21A1-D1C8-4507-BACE-C5C271F5E6D7}"/>
              </a:ext>
            </a:extLst>
          </p:cNvPr>
          <p:cNvSpPr txBox="1"/>
          <p:nvPr userDrawn="1"/>
        </p:nvSpPr>
        <p:spPr>
          <a:xfrm>
            <a:off x="78526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FontTx/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AA6476-E2D6-4FBE-BCD5-D2A7691477A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09600" y="6457847"/>
            <a:ext cx="1413986" cy="400153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98DBCD-0397-4744-9C01-618E08F44B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023586" y="6457847"/>
            <a:ext cx="5401628" cy="400153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0FF1A9-0EA7-4B53-8332-22C74E7625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</p:spTree>
    <p:extLst>
      <p:ext uri="{BB962C8B-B14F-4D97-AF65-F5344CB8AC3E}">
        <p14:creationId xmlns:p14="http://schemas.microsoft.com/office/powerpoint/2010/main" val="3290693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FontTx/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6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46583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9198" y="4814634"/>
            <a:ext cx="8436135" cy="4301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523999"/>
            <a:ext cx="8436135" cy="2906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69199" y="5853545"/>
            <a:ext cx="4964801" cy="6657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69199" y="6458523"/>
            <a:ext cx="4964802" cy="39947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9" y="5244817"/>
            <a:ext cx="8436134" cy="4701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  <p:pic>
        <p:nvPicPr>
          <p:cNvPr id="10" name="Picture 9" descr="Tribrand_ColorBlack_rgb_16x3_1606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60" y="5829027"/>
            <a:ext cx="3337319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0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V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76455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687786" y="1919101"/>
            <a:ext cx="3347357" cy="8830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5687785" y="2783302"/>
            <a:ext cx="3347357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687784" y="1015999"/>
            <a:ext cx="3347359" cy="8568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tabLst/>
              <a:defRPr sz="14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</a:t>
            </a:r>
            <a:br>
              <a:rPr lang="en-US" dirty="0"/>
            </a:br>
            <a:r>
              <a:rPr lang="en-US" dirty="0"/>
              <a:t>Mission Name (optional)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5687786" y="6133629"/>
            <a:ext cx="3347357" cy="7243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8" y="5365510"/>
            <a:ext cx="3337319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57199" y="1600198"/>
            <a:ext cx="8229601" cy="4525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FontTx/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199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57199" y="1600198"/>
            <a:ext cx="8229601" cy="4525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FontTx/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2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0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buNone/>
            </a:pPr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63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457200" y="1599449"/>
            <a:ext cx="4038600" cy="4526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4648200" y="1599449"/>
            <a:ext cx="4038600" cy="4526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December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9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457200" y="411693"/>
            <a:ext cx="8229600" cy="47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200" y="6457847"/>
            <a:ext cx="1413986" cy="40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buFontTx/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25 October 2019</a:t>
            </a:r>
            <a:endParaRPr lang="en-US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buFontTx/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© 2019 California Institute of Technology. Government sponsorship acknowledged. 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272814" y="6457847"/>
            <a:ext cx="643449" cy="40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buFontTx/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1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8" r:id="rId16"/>
    <p:sldLayoutId id="2147483710" r:id="rId17"/>
    <p:sldLayoutId id="2147483688" r:id="rId1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 cap="none" spc="0" baseline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psam16.org/" TargetMode="External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Photo-2015-03-12-085758 - D2015_0302_D370_CMSalt2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7" b="6483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381000" y="4792581"/>
            <a:ext cx="8763000" cy="293821"/>
          </a:xfrm>
        </p:spPr>
        <p:txBody>
          <a:bodyPr/>
          <a:lstStyle/>
          <a:p>
            <a:r>
              <a:rPr lang="en-US" sz="2000" dirty="0"/>
              <a:t>Advancing Probabilistic Risk Assessment in Critical Systems Using Python and Time Simulation:  The SURE Methodology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02084" y="5715000"/>
            <a:ext cx="4964801" cy="1063096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Todd Paulos, Ph.D.</a:t>
            </a:r>
          </a:p>
          <a:p>
            <a:r>
              <a:rPr lang="en-US" sz="1400" dirty="0"/>
              <a:t>William Tirone</a:t>
            </a:r>
          </a:p>
          <a:p>
            <a:r>
              <a:rPr lang="en-US" sz="1400" dirty="0"/>
              <a:t>Andrew Ho</a:t>
            </a:r>
          </a:p>
          <a:p>
            <a:r>
              <a:rPr lang="en-US" sz="1400" dirty="0"/>
              <a:t>Joshua Bendig</a:t>
            </a:r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336842" y="-77536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685F71A-0852-4BF8-95BC-072F1D3873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9198" y="4523999"/>
            <a:ext cx="8436135" cy="290635"/>
          </a:xfrm>
        </p:spPr>
        <p:txBody>
          <a:bodyPr/>
          <a:lstStyle/>
          <a:p>
            <a:r>
              <a:rPr lang="en-US" dirty="0"/>
              <a:t>PSAM 18, Pittsburgh, PA, USA, July 2026</a:t>
            </a:r>
          </a:p>
        </p:txBody>
      </p:sp>
    </p:spTree>
    <p:extLst>
      <p:ext uri="{BB962C8B-B14F-4D97-AF65-F5344CB8AC3E}">
        <p14:creationId xmlns:p14="http://schemas.microsoft.com/office/powerpoint/2010/main" val="2313118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E9283-9095-E533-29A2-1AEA515F8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B476-D7F9-45BA-A6E1-E4E7738F4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693"/>
            <a:ext cx="8229600" cy="47848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Pseudo Code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9DB72-B800-C253-E3AD-408346CC096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272814" y="6457847"/>
            <a:ext cx="643449" cy="400153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10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B8B8FF36-A416-AB6F-BF6A-07DBCC42DBEA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3330558562"/>
              </p:ext>
            </p:extLst>
          </p:nvPr>
        </p:nvGraphicFramePr>
        <p:xfrm>
          <a:off x="457199" y="1281417"/>
          <a:ext cx="8229601" cy="4525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856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77151-0032-7DF5-9DA0-FFAFBFF2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F3D05-947D-9AFC-AE06-9B4AFF3E6C1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11FDB-B358-2374-7D59-ED8F62E85F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Thruster Problem</a:t>
            </a:r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F90B5FC4-5FB7-C9D3-D91F-AD0152325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278"/>
          <a:stretch/>
        </p:blipFill>
        <p:spPr bwMode="auto">
          <a:xfrm>
            <a:off x="1522320" y="908410"/>
            <a:ext cx="6099360" cy="198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448BB-08CE-A99C-4E4B-B6A88CB3E132}"/>
              </a:ext>
            </a:extLst>
          </p:cNvPr>
          <p:cNvSpPr txBox="1"/>
          <p:nvPr/>
        </p:nvSpPr>
        <p:spPr>
          <a:xfrm>
            <a:off x="533400" y="2930580"/>
            <a:ext cx="82296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T. Paulos, C. Smith and A. Ho. “</a:t>
            </a:r>
            <a:r>
              <a:rPr lang="en-US" sz="1400" i="1" dirty="0">
                <a:effectLst/>
                <a:latin typeface="+mn-lt"/>
                <a:ea typeface="Times New Roman" panose="02020603050405020304" pitchFamily="18" charset="0"/>
              </a:rPr>
              <a:t>Reliability Modeling of Complex Components Using Simulation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,”   Proceedings of the 16th International Conference on Probabilistic Safety Assessment and Management (PSAM 16), (2022). Available at </a:t>
            </a:r>
            <a:r>
              <a:rPr lang="en-US" sz="1400" u="none" strike="noStrike" dirty="0">
                <a:effectLst/>
                <a:latin typeface="+mn-lt"/>
                <a:ea typeface="Times New Roman" panose="02020603050405020304" pitchFamily="18" charset="0"/>
                <a:hlinkClick r:id="rId4"/>
              </a:rPr>
              <a:t>https://psam16.org/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400" dirty="0">
              <a:latin typeface="+mn-lt"/>
            </a:endParaRP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9B9891B3-2AB0-B490-1DAB-0795D92AA6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019922"/>
              </p:ext>
            </p:extLst>
          </p:nvPr>
        </p:nvGraphicFramePr>
        <p:xfrm>
          <a:off x="1660071" y="3912019"/>
          <a:ext cx="5976257" cy="254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9861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282B1-3EAE-5944-E17E-D1BFA66F3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110CDA-594A-3D73-DA65-9F321F5616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943EF-1002-7F19-99C4-EFD0B03345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8334694" cy="479425"/>
          </a:xfrm>
        </p:spPr>
        <p:txBody>
          <a:bodyPr/>
          <a:lstStyle/>
          <a:p>
            <a:r>
              <a:rPr lang="en-US" dirty="0"/>
              <a:t>Fault Tree and MCS for 1 and 2 Mission Phases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CD9AF-12FF-9F84-741D-4EEE30EB7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2828608" cy="2228850"/>
          </a:xfrm>
          <a:prstGeom prst="rect">
            <a:avLst/>
          </a:prstGeom>
        </p:spPr>
      </p:pic>
      <p:pic>
        <p:nvPicPr>
          <p:cNvPr id="8" name="Picture 7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58A8555C-C89B-C01F-8E13-3A921120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408" y="3505200"/>
            <a:ext cx="5705792" cy="27648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50AA02-F60B-76AB-DFCF-D937838F923C}"/>
              </a:ext>
            </a:extLst>
          </p:cNvPr>
          <p:cNvSpPr txBox="1"/>
          <p:nvPr/>
        </p:nvSpPr>
        <p:spPr>
          <a:xfrm>
            <a:off x="1147604" y="1273175"/>
            <a:ext cx="1143000" cy="4794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>
              <a:buNone/>
            </a:pPr>
            <a:r>
              <a:rPr lang="en-US" dirty="0"/>
              <a:t>1 Phase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9E64E-06B3-CDC7-A221-D1433703ABE6}"/>
              </a:ext>
            </a:extLst>
          </p:cNvPr>
          <p:cNvSpPr txBox="1"/>
          <p:nvPr/>
        </p:nvSpPr>
        <p:spPr>
          <a:xfrm>
            <a:off x="5439094" y="3113087"/>
            <a:ext cx="1143000" cy="4794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>
              <a:buNone/>
            </a:pPr>
            <a:r>
              <a:rPr lang="en-US" dirty="0"/>
              <a:t>2 Phases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4DC61-30CF-C617-A6CD-C3ECB1F99581}"/>
              </a:ext>
            </a:extLst>
          </p:cNvPr>
          <p:cNvSpPr txBox="1"/>
          <p:nvPr/>
        </p:nvSpPr>
        <p:spPr>
          <a:xfrm>
            <a:off x="3976212" y="901681"/>
            <a:ext cx="4891882" cy="211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Consistent naming convention for simulation understanding</a:t>
            </a:r>
          </a:p>
          <a:p>
            <a:pPr marL="0" marR="0" algn="ctr">
              <a:buNone/>
            </a:pPr>
            <a:endParaRPr lang="en-US" sz="1400" dirty="0">
              <a:effectLst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0" marR="0" algn="ctr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PP-PH?-TVLV?-F?</a:t>
            </a:r>
          </a:p>
          <a:p>
            <a:pPr marL="0" marR="0" algn="just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 where,</a:t>
            </a:r>
          </a:p>
          <a:p>
            <a:pPr marL="457200" marR="0" algn="just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PP = Propulsion Subsystem,</a:t>
            </a:r>
          </a:p>
          <a:p>
            <a:pPr marL="457200" marR="0" algn="just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PH? = </a:t>
            </a:r>
            <a:r>
              <a:rPr lang="en-US" sz="14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PH1</a:t>
            </a: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 or </a:t>
            </a: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PH2</a:t>
            </a: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 for </a:t>
            </a:r>
            <a:r>
              <a:rPr lang="en-US" sz="14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Phase 1</a:t>
            </a: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 or </a:t>
            </a: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Phase 2</a:t>
            </a: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,</a:t>
            </a:r>
          </a:p>
          <a:p>
            <a:pPr marL="457200" marR="0" algn="just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TVLV? = Thruster Valve number 1 through 4, and</a:t>
            </a:r>
          </a:p>
          <a:p>
            <a:pPr marL="457200" marR="0" algn="just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F? = Fail Open or Fail Closed.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AD482-769C-6899-7774-C1766ED3201A}"/>
              </a:ext>
            </a:extLst>
          </p:cNvPr>
          <p:cNvSpPr txBox="1"/>
          <p:nvPr/>
        </p:nvSpPr>
        <p:spPr>
          <a:xfrm>
            <a:off x="533400" y="4141315"/>
            <a:ext cx="2142688" cy="1040285"/>
          </a:xfrm>
          <a:prstGeom prst="rect">
            <a:avLst/>
          </a:prstGeom>
          <a:noFill/>
          <a:ln w="19050">
            <a:solidFill>
              <a:srgbClr val="0346ED"/>
            </a:solidFill>
          </a:ln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Difference in </a:t>
            </a:r>
            <a:r>
              <a:rPr lang="en-US" sz="1400" dirty="0">
                <a:ea typeface="PMingLiU" panose="02020500000000000000" pitchFamily="18" charset="-120"/>
                <a:cs typeface="Arial" panose="020B0604020202020204" pitchFamily="34" charset="0"/>
              </a:rPr>
              <a:t>MCS between 1 and 2 phases</a:t>
            </a:r>
            <a:endParaRPr lang="en-US" sz="1400" dirty="0">
              <a:effectLst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0" marR="0" algn="ctr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 </a:t>
            </a:r>
            <a:r>
              <a:rPr lang="en-US" sz="14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PH1</a:t>
            </a: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 has </a:t>
            </a:r>
            <a:r>
              <a:rPr lang="en-US" sz="1400" dirty="0">
                <a:solidFill>
                  <a:srgbClr val="FF0000"/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6</a:t>
            </a:r>
          </a:p>
          <a:p>
            <a:pPr marL="0" marR="0" algn="ctr">
              <a:buNone/>
            </a:pP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 PH2</a:t>
            </a: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 has </a:t>
            </a: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0E9AB-C8B3-2C76-2A08-BF9389BDF1EF}"/>
              </a:ext>
            </a:extLst>
          </p:cNvPr>
          <p:cNvSpPr txBox="1"/>
          <p:nvPr/>
        </p:nvSpPr>
        <p:spPr>
          <a:xfrm>
            <a:off x="533400" y="5229756"/>
            <a:ext cx="2142688" cy="824841"/>
          </a:xfrm>
          <a:prstGeom prst="rect">
            <a:avLst/>
          </a:prstGeom>
          <a:noFill/>
          <a:ln w="19050">
            <a:solidFill>
              <a:srgbClr val="0346ED"/>
            </a:solidFill>
          </a:ln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400" dirty="0">
                <a:effectLst/>
                <a:ea typeface="PMingLiU" panose="02020500000000000000" pitchFamily="18" charset="-120"/>
                <a:cs typeface="Arial" panose="020B0604020202020204" pitchFamily="34" charset="0"/>
              </a:rPr>
              <a:t>Mission time =</a:t>
            </a:r>
          </a:p>
          <a:p>
            <a:pPr marL="0" marR="0" algn="ctr">
              <a:buNone/>
            </a:pPr>
            <a:r>
              <a:rPr lang="en-US" sz="1400" dirty="0">
                <a:solidFill>
                  <a:srgbClr val="FF0000"/>
                </a:solidFill>
                <a:ea typeface="PMingLiU" panose="02020500000000000000" pitchFamily="18" charset="-120"/>
                <a:cs typeface="Arial" panose="020B0604020202020204" pitchFamily="34" charset="0"/>
              </a:rPr>
              <a:t>Phase 1 time </a:t>
            </a:r>
            <a:r>
              <a:rPr lang="en-US" sz="1400" dirty="0">
                <a:ea typeface="PMingLiU" panose="02020500000000000000" pitchFamily="18" charset="-120"/>
                <a:cs typeface="Arial" panose="020B0604020202020204" pitchFamily="34" charset="0"/>
              </a:rPr>
              <a:t>+</a:t>
            </a: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</a:p>
          <a:p>
            <a:pPr marL="0" marR="0" algn="ctr">
              <a:buNone/>
            </a:pP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PMingLiU" panose="02020500000000000000" pitchFamily="18" charset="-120"/>
                <a:cs typeface="Arial" panose="020B0604020202020204" pitchFamily="34" charset="0"/>
              </a:rPr>
              <a:t>Phase 2 time</a:t>
            </a:r>
            <a:endParaRPr lang="en-US" sz="1400" dirty="0">
              <a:solidFill>
                <a:schemeClr val="accent3">
                  <a:lumMod val="60000"/>
                  <a:lumOff val="40000"/>
                </a:schemeClr>
              </a:solidFill>
              <a:effectLst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8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01458-7947-56FF-4316-1DB73DA29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2DBFF-07C2-BE79-BCA9-60D6ED1A22A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13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D410E-B7A2-A8EF-8700-B8C8BFA041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Simulation Results for 100k Trials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F86B93-5894-3718-E9A1-BA2412393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692974"/>
              </p:ext>
            </p:extLst>
          </p:nvPr>
        </p:nvGraphicFramePr>
        <p:xfrm>
          <a:off x="685801" y="1021578"/>
          <a:ext cx="7772398" cy="4130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795">
                  <a:extLst>
                    <a:ext uri="{9D8B030D-6E8A-4147-A177-3AD203B41FA5}">
                      <a16:colId xmlns:a16="http://schemas.microsoft.com/office/drawing/2014/main" val="1420208084"/>
                    </a:ext>
                  </a:extLst>
                </a:gridCol>
                <a:gridCol w="1686726">
                  <a:extLst>
                    <a:ext uri="{9D8B030D-6E8A-4147-A177-3AD203B41FA5}">
                      <a16:colId xmlns:a16="http://schemas.microsoft.com/office/drawing/2014/main" val="1150945936"/>
                    </a:ext>
                  </a:extLst>
                </a:gridCol>
                <a:gridCol w="862291">
                  <a:extLst>
                    <a:ext uri="{9D8B030D-6E8A-4147-A177-3AD203B41FA5}">
                      <a16:colId xmlns:a16="http://schemas.microsoft.com/office/drawing/2014/main" val="2024147655"/>
                    </a:ext>
                  </a:extLst>
                </a:gridCol>
                <a:gridCol w="803403">
                  <a:extLst>
                    <a:ext uri="{9D8B030D-6E8A-4147-A177-3AD203B41FA5}">
                      <a16:colId xmlns:a16="http://schemas.microsoft.com/office/drawing/2014/main" val="2303634260"/>
                    </a:ext>
                  </a:extLst>
                </a:gridCol>
                <a:gridCol w="757975">
                  <a:extLst>
                    <a:ext uri="{9D8B030D-6E8A-4147-A177-3AD203B41FA5}">
                      <a16:colId xmlns:a16="http://schemas.microsoft.com/office/drawing/2014/main" val="1309995479"/>
                    </a:ext>
                  </a:extLst>
                </a:gridCol>
                <a:gridCol w="832847">
                  <a:extLst>
                    <a:ext uri="{9D8B030D-6E8A-4147-A177-3AD203B41FA5}">
                      <a16:colId xmlns:a16="http://schemas.microsoft.com/office/drawing/2014/main" val="2421885699"/>
                    </a:ext>
                  </a:extLst>
                </a:gridCol>
                <a:gridCol w="764705">
                  <a:extLst>
                    <a:ext uri="{9D8B030D-6E8A-4147-A177-3AD203B41FA5}">
                      <a16:colId xmlns:a16="http://schemas.microsoft.com/office/drawing/2014/main" val="788596875"/>
                    </a:ext>
                  </a:extLst>
                </a:gridCol>
                <a:gridCol w="865656">
                  <a:extLst>
                    <a:ext uri="{9D8B030D-6E8A-4147-A177-3AD203B41FA5}">
                      <a16:colId xmlns:a16="http://schemas.microsoft.com/office/drawing/2014/main" val="1226865364"/>
                    </a:ext>
                  </a:extLst>
                </a:gridCol>
              </a:tblGrid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Basic Events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Gamma(2,100000)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Gamma(2,200000)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Gamma(2.5,100000)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303602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Mission Time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Method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1-Phase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2-Phases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1-Phase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2-Phases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1-Phase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2-Phases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475711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 years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Excel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6.1E-02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6.2E-02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8.0E-05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5.0E-05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1.6E-01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1.6E-01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895601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MATLAB sim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5.7E-02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7.0E-05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1.4E-01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885236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Python sim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5.5E-02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5.7E-02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9.1E-05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9.9E-05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4.2E-01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1.4E-01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711259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SAPHIRE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6.7E-01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7.3E-01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2.8E-01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3.1E-01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8.0E-01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8.6E-01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6578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5 years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Excel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4.6E-01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4.6E-01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1.9E-02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1.9E-02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7.1E-01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7.1E-01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53909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MATLAB sim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3.9E-01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1.8E-02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6.0E-01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705523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Python sim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3.8E-01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3.8E-01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1.8E-02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1.8E-02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3.8E-01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3.8E-01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956149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SAPHIRE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9.2E-01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9.6E-01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5.5E-01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6.1E-01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9.7E-01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1.0E+00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598119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10 years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Excel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9.4E-01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9.5E-01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4.6E-01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4.6E-01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9.2E-01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9.9E-01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737823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MATLAB sim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8.5E-01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3.8E-01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9.5E-01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519441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Python sim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8.5E-01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8.5E-01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3.8E-01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3.8E-01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9.5E-01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8.9E-01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70068"/>
                  </a:ext>
                </a:extLst>
              </a:tr>
              <a:tr h="2950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SAPHIRE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1.0E+00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1.0E+00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9.2E-01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9.6E-01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1.0E+00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1.0E+00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7871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DF070A-08AC-9A4F-33AA-12B4882DCEB3}"/>
              </a:ext>
            </a:extLst>
          </p:cNvPr>
          <p:cNvSpPr txBox="1"/>
          <p:nvPr/>
        </p:nvSpPr>
        <p:spPr>
          <a:xfrm>
            <a:off x="870301" y="5292921"/>
            <a:ext cx="7772400" cy="1106678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0346ED"/>
                </a:solidFill>
              </a:rPr>
              <a:t>Probabilities of failure are shown, comparing a typical MCS solution vs various simulation solutions</a:t>
            </a:r>
          </a:p>
          <a:p>
            <a:pPr algn="ctr">
              <a:buNone/>
            </a:pPr>
            <a:r>
              <a:rPr lang="en-US" sz="1800" dirty="0">
                <a:solidFill>
                  <a:srgbClr val="0346ED"/>
                </a:solidFill>
              </a:rPr>
              <a:t>Typical MCS solutions have much higher failure probabilities</a:t>
            </a:r>
          </a:p>
        </p:txBody>
      </p:sp>
    </p:spTree>
    <p:extLst>
      <p:ext uri="{BB962C8B-B14F-4D97-AF65-F5344CB8AC3E}">
        <p14:creationId xmlns:p14="http://schemas.microsoft.com/office/powerpoint/2010/main" val="412008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8B12-38C1-1C90-5AEF-5ED8BF0F0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DDF63-9B29-1973-3DB2-384F3FB64F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0036A-EE44-F57D-C81F-A208CEE46C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MCS for a Single Simulation of `100k Trials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E2734D-A7F4-DE6F-069C-E1E714CEF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199837"/>
              </p:ext>
            </p:extLst>
          </p:nvPr>
        </p:nvGraphicFramePr>
        <p:xfrm>
          <a:off x="1334549" y="1047077"/>
          <a:ext cx="6399662" cy="4525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424">
                  <a:extLst>
                    <a:ext uri="{9D8B030D-6E8A-4147-A177-3AD203B41FA5}">
                      <a16:colId xmlns:a16="http://schemas.microsoft.com/office/drawing/2014/main" val="2418076794"/>
                    </a:ext>
                  </a:extLst>
                </a:gridCol>
                <a:gridCol w="2531742">
                  <a:extLst>
                    <a:ext uri="{9D8B030D-6E8A-4147-A177-3AD203B41FA5}">
                      <a16:colId xmlns:a16="http://schemas.microsoft.com/office/drawing/2014/main" val="1445826294"/>
                    </a:ext>
                  </a:extLst>
                </a:gridCol>
                <a:gridCol w="722963">
                  <a:extLst>
                    <a:ext uri="{9D8B030D-6E8A-4147-A177-3AD203B41FA5}">
                      <a16:colId xmlns:a16="http://schemas.microsoft.com/office/drawing/2014/main" val="3426696278"/>
                    </a:ext>
                  </a:extLst>
                </a:gridCol>
                <a:gridCol w="840942">
                  <a:extLst>
                    <a:ext uri="{9D8B030D-6E8A-4147-A177-3AD203B41FA5}">
                      <a16:colId xmlns:a16="http://schemas.microsoft.com/office/drawing/2014/main" val="4141717690"/>
                    </a:ext>
                  </a:extLst>
                </a:gridCol>
                <a:gridCol w="868378">
                  <a:extLst>
                    <a:ext uri="{9D8B030D-6E8A-4147-A177-3AD203B41FA5}">
                      <a16:colId xmlns:a16="http://schemas.microsoft.com/office/drawing/2014/main" val="3071450541"/>
                    </a:ext>
                  </a:extLst>
                </a:gridCol>
                <a:gridCol w="1076213">
                  <a:extLst>
                    <a:ext uri="{9D8B030D-6E8A-4147-A177-3AD203B41FA5}">
                      <a16:colId xmlns:a16="http://schemas.microsoft.com/office/drawing/2014/main" val="3078204334"/>
                    </a:ext>
                  </a:extLst>
                </a:gridCol>
              </a:tblGrid>
              <a:tr h="411451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#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Minimal Cut Set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Fail Count in Mission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Fail Count Regardless of Mission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Proportion in Mission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Proportion Regardless of Mission Time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2129865498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PP-PH2-TVLV3-FO/PP-PH2-TVLV4-FO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949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21469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0.164699757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0.21469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2957821703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PP-PH2-TVLV1-FO/PP-PH2-TVLV2-FO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943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21425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0.163658452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0.21425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239877556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PP-PH2-TVLV2-FC/PP-PH2-TVLV3-FC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839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16343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0.145609163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0.16343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932946791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PP-PH2-TVLV1-FC/PP-PH2-TVLV3-FC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854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13799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0.148212426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0.13799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4287690934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PP-PH2-TVLV2-FC/PP-PH2-TVLV4-FC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820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13645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0.142311697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0.13645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82033697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PP-PH2-TVLV1-FC/PP-PH2-TVLV4-FC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805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11220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0.139708435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0.1122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871049974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PP-PH1-TVLV2-FO/PP-PH2-TVLV1-FO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51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233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0.008851093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0.00233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4178277216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PP-PH1-TVLV1-FC/PP-PH2-TVLV4-FC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62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206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0.010760153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0.00206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603826026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PP-PH1-TVLV4-FO/PP-PH2-TVLV3-FO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206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0.007809788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0.00206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1692990020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PP-PH1-TVLV1-FO/PP-PH2-TVLV2-FO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205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0.008330441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0.00205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314808511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PP-PH1-TVLV1-FC/PP-PH2-TVLV3-FC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198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0.007462687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0.00198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3673208592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PP-PH1-TVLV3-FO/PP-PH2-TVLV4-FO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195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0.007462687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0.00195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557086967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PP-PH1-TVLV3-FC/PP-PH2-TVLV2-FC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51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175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0.008851093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0.00175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1626416798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PP-PH1-TVLV3-FC/PP-PH2-TVLV1-FC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156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0.007809788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0.00156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2125964795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PP-PH1-TVLV4-FC/PP-PH2-TVLV2-FC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136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0.00815689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0.00136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742820859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PP-PH1-TVLV2-FC/PP-PH2-TVLV4-FC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38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128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0.006594932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0.00128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3557191355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PP-PH1-TVLV4-FC/PP-PH2-TVLV1-FC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125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0.005206526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0.00125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3610146262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18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PP-PH1-TVLV2-FC/PP-PH2-TVLV3-FC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32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119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0.005553627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0.00119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3208931173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19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PP-PH1-TVLV1-FC/PP-PH1-TVLV4-FC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0.000867754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0.00005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3429843475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20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PP-PH1-TVLV1-FC/PP-PH1-TVLV3-FC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0.000694203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0.00004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777241521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PP-PH1-TVLV2-FC/PP-PH1-TVLV3-FC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0.000520653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0.00003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2819390537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PP-PH1-TVLV2-FC/PP-PH1-TVLV4-FC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0.000347102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0.00002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2303257606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23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PP-PH1-TVLV3-FO/PP-PH1-TVLV4-FO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0.000347102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0.00002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3432963635"/>
                  </a:ext>
                </a:extLst>
              </a:tr>
              <a:tr h="171438"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24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PP-PH1-TVLV1-FO/PP-PH1-TVLV2-FO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>
                          <a:effectLst/>
                        </a:rPr>
                        <a:t>0.000173551</a:t>
                      </a:r>
                      <a:endParaRPr lang="en-US" sz="9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900" dirty="0">
                          <a:effectLst/>
                        </a:rPr>
                        <a:t>0.00001</a:t>
                      </a:r>
                      <a:endParaRPr lang="en-US" sz="9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1718" marR="61718" marT="0" marB="0"/>
                </a:tc>
                <a:extLst>
                  <a:ext uri="{0D108BD9-81ED-4DB2-BD59-A6C34878D82A}">
                    <a16:rowId xmlns:a16="http://schemas.microsoft.com/office/drawing/2014/main" val="104169341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BEE6BA2-07AC-38BE-2733-E87674A1D95F}"/>
              </a:ext>
            </a:extLst>
          </p:cNvPr>
          <p:cNvSpPr/>
          <p:nvPr/>
        </p:nvSpPr>
        <p:spPr>
          <a:xfrm>
            <a:off x="1334549" y="1452589"/>
            <a:ext cx="6399662" cy="102993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8A4B52-CD94-C7CC-8FDB-F12D45885292}"/>
              </a:ext>
            </a:extLst>
          </p:cNvPr>
          <p:cNvSpPr/>
          <p:nvPr/>
        </p:nvSpPr>
        <p:spPr>
          <a:xfrm>
            <a:off x="1335687" y="2501775"/>
            <a:ext cx="6399662" cy="2017238"/>
          </a:xfrm>
          <a:prstGeom prst="rect">
            <a:avLst/>
          </a:prstGeom>
          <a:noFill/>
          <a:ln w="19050">
            <a:solidFill>
              <a:srgbClr val="613C9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82F4C3-D723-6D62-2503-448EAE31F59A}"/>
              </a:ext>
            </a:extLst>
          </p:cNvPr>
          <p:cNvSpPr/>
          <p:nvPr/>
        </p:nvSpPr>
        <p:spPr>
          <a:xfrm>
            <a:off x="1332949" y="4531073"/>
            <a:ext cx="6399662" cy="1029936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80BE0-D4F1-6A03-3520-33DC52FD2F5E}"/>
              </a:ext>
            </a:extLst>
          </p:cNvPr>
          <p:cNvSpPr txBox="1"/>
          <p:nvPr/>
        </p:nvSpPr>
        <p:spPr>
          <a:xfrm>
            <a:off x="780176" y="5616536"/>
            <a:ext cx="7525624" cy="714350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800" dirty="0"/>
              <a:t>In a MCS solution, all MCS would have all the same probability of failure</a:t>
            </a:r>
          </a:p>
          <a:p>
            <a:pPr algn="ctr">
              <a:buNone/>
            </a:pPr>
            <a:r>
              <a:rPr lang="en-US" sz="1800" dirty="0"/>
              <a:t>Simulation results are not as intuitive; risk drivers are different</a:t>
            </a:r>
          </a:p>
        </p:txBody>
      </p:sp>
    </p:spTree>
    <p:extLst>
      <p:ext uri="{BB962C8B-B14F-4D97-AF65-F5344CB8AC3E}">
        <p14:creationId xmlns:p14="http://schemas.microsoft.com/office/powerpoint/2010/main" val="820862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35FFB-E143-38AA-DDEE-0E4BFBBF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DDBBF-D296-F2E3-F321-C04B29B43A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272814" y="6456784"/>
            <a:ext cx="643449" cy="400153"/>
          </a:xfrm>
        </p:spPr>
        <p:txBody>
          <a:bodyPr/>
          <a:lstStyle/>
          <a:p>
            <a:r>
              <a:rPr lang="en-US" altLang="en-US" dirty="0"/>
              <a:t>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745AE-3F38-783C-B930-ABA7D2848C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Exponential vs Gamma Distributions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B94151-A4B6-AE4F-EEF0-0E5C63E8B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20388"/>
              </p:ext>
            </p:extLst>
          </p:nvPr>
        </p:nvGraphicFramePr>
        <p:xfrm>
          <a:off x="2905098" y="1302195"/>
          <a:ext cx="3368675" cy="1432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075">
                  <a:extLst>
                    <a:ext uri="{9D8B030D-6E8A-4147-A177-3AD203B41FA5}">
                      <a16:colId xmlns:a16="http://schemas.microsoft.com/office/drawing/2014/main" val="14337988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9426627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52441780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21084433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Failure Rate (λ) Per Time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Time t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Number of Failures in Time t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 dirty="0">
                          <a:effectLst/>
                        </a:rPr>
                        <a:t>Minimum Time to Failure (10</a:t>
                      </a:r>
                      <a:r>
                        <a:rPr lang="en-US" sz="1100" baseline="30000" dirty="0">
                          <a:effectLst/>
                        </a:rPr>
                        <a:t>6</a:t>
                      </a:r>
                      <a:r>
                        <a:rPr lang="en-US" sz="1100" dirty="0">
                          <a:effectLst/>
                        </a:rPr>
                        <a:t> Trials)</a:t>
                      </a:r>
                      <a:endParaRPr lang="en-US" sz="10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3936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1.00E-04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349.2782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850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1.00E-05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4,802.795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29297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1.00E-06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40,266.53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1955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1.00E-07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 dirty="0">
                          <a:effectLst/>
                        </a:rPr>
                        <a:t>472,746.8</a:t>
                      </a:r>
                      <a:endParaRPr lang="en-US" sz="10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357816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201963-DFAC-A5D2-DAE3-8FA590C8E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342895"/>
              </p:ext>
            </p:extLst>
          </p:nvPr>
        </p:nvGraphicFramePr>
        <p:xfrm>
          <a:off x="2905098" y="3227671"/>
          <a:ext cx="3368675" cy="1432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075">
                  <a:extLst>
                    <a:ext uri="{9D8B030D-6E8A-4147-A177-3AD203B41FA5}">
                      <a16:colId xmlns:a16="http://schemas.microsoft.com/office/drawing/2014/main" val="144417978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630725286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141534003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0104109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Failure Rate (λ) Per Time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Time t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Number of Failures in Time t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Minimum Time to Failure (10</a:t>
                      </a:r>
                      <a:r>
                        <a:rPr lang="en-US" sz="1100" baseline="30000">
                          <a:effectLst/>
                        </a:rPr>
                        <a:t>6</a:t>
                      </a:r>
                      <a:r>
                        <a:rPr lang="en-US" sz="1100">
                          <a:effectLst/>
                        </a:rPr>
                        <a:t> Trials)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5722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1.00E-05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4,201.016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80093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1.00E-06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43,236.67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10401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1.00E-07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381,401.3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0680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1.00E-08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 dirty="0">
                          <a:effectLst/>
                        </a:rPr>
                        <a:t>4,306,800</a:t>
                      </a:r>
                      <a:endParaRPr lang="en-US" sz="10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33377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4A7C7D-04A6-EC0B-E930-D82373222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342600"/>
              </p:ext>
            </p:extLst>
          </p:nvPr>
        </p:nvGraphicFramePr>
        <p:xfrm>
          <a:off x="2905098" y="5068144"/>
          <a:ext cx="3368675" cy="1242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075">
                  <a:extLst>
                    <a:ext uri="{9D8B030D-6E8A-4147-A177-3AD203B41FA5}">
                      <a16:colId xmlns:a16="http://schemas.microsoft.com/office/drawing/2014/main" val="31752523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01303048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39682533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49013045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Failure Rate (λ) Per Time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Time t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Number of Failures in Time t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Minimum Time to Failure (10</a:t>
                      </a:r>
                      <a:r>
                        <a:rPr lang="en-US" sz="1100" baseline="30000">
                          <a:effectLst/>
                        </a:rPr>
                        <a:t>6</a:t>
                      </a:r>
                      <a:r>
                        <a:rPr lang="en-US" sz="1100">
                          <a:effectLst/>
                        </a:rPr>
                        <a:t> Trials)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5711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1.00E-06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37,135.85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8425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1.00E-07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365,918.1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9862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1.00E-08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1000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buNone/>
                      </a:pPr>
                      <a:r>
                        <a:rPr lang="en-US" sz="1100" dirty="0">
                          <a:effectLst/>
                        </a:rPr>
                        <a:t>3,938,313</a:t>
                      </a:r>
                      <a:endParaRPr lang="en-US" sz="10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8765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05539A-0849-233E-0F02-800D9802FDDA}"/>
              </a:ext>
            </a:extLst>
          </p:cNvPr>
          <p:cNvSpPr txBox="1"/>
          <p:nvPr/>
        </p:nvSpPr>
        <p:spPr>
          <a:xfrm>
            <a:off x="4061850" y="4752994"/>
            <a:ext cx="1501541" cy="40015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>
              <a:buNone/>
            </a:pPr>
            <a:r>
              <a:rPr lang="en-US" sz="1800" dirty="0" err="1"/>
              <a:t>λt</a:t>
            </a:r>
            <a:r>
              <a:rPr lang="en-US" sz="1800" dirty="0"/>
              <a:t> = 1E-5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32051-338F-609C-254D-C68BDF736A88}"/>
              </a:ext>
            </a:extLst>
          </p:cNvPr>
          <p:cNvSpPr txBox="1"/>
          <p:nvPr/>
        </p:nvSpPr>
        <p:spPr>
          <a:xfrm>
            <a:off x="4061851" y="2909851"/>
            <a:ext cx="1501541" cy="40015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>
              <a:buNone/>
            </a:pPr>
            <a:r>
              <a:rPr lang="en-US" sz="1800" dirty="0" err="1"/>
              <a:t>λt</a:t>
            </a:r>
            <a:r>
              <a:rPr lang="en-US" sz="1800" dirty="0"/>
              <a:t> = 1E-4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775D3-4000-7712-CB4A-0AE38DACB531}"/>
              </a:ext>
            </a:extLst>
          </p:cNvPr>
          <p:cNvSpPr txBox="1"/>
          <p:nvPr/>
        </p:nvSpPr>
        <p:spPr>
          <a:xfrm>
            <a:off x="4061851" y="1004022"/>
            <a:ext cx="1501541" cy="40015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>
              <a:buNone/>
            </a:pPr>
            <a:r>
              <a:rPr lang="en-US" sz="1800" dirty="0" err="1"/>
              <a:t>λt</a:t>
            </a:r>
            <a:r>
              <a:rPr lang="en-US" sz="1800" dirty="0"/>
              <a:t> = 1E-3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F5072-87F5-1957-4245-89969D99C528}"/>
              </a:ext>
            </a:extLst>
          </p:cNvPr>
          <p:cNvSpPr txBox="1"/>
          <p:nvPr/>
        </p:nvSpPr>
        <p:spPr>
          <a:xfrm>
            <a:off x="132070" y="2452282"/>
            <a:ext cx="2493684" cy="1884826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0346ED"/>
                </a:solidFill>
              </a:rPr>
              <a:t>Exponential distributions will have much higher failure probabilities than gamma distributions in typical mission times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D9010-CBB3-B189-CE2D-7494EC43A0BC}"/>
              </a:ext>
            </a:extLst>
          </p:cNvPr>
          <p:cNvSpPr txBox="1"/>
          <p:nvPr/>
        </p:nvSpPr>
        <p:spPr>
          <a:xfrm>
            <a:off x="6518246" y="1318973"/>
            <a:ext cx="2004969" cy="610495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600" dirty="0">
                <a:solidFill>
                  <a:srgbClr val="0346ED"/>
                </a:solidFill>
              </a:rPr>
              <a:t>Exponential</a:t>
            </a:r>
          </a:p>
          <a:p>
            <a:pPr algn="ctr">
              <a:buNone/>
            </a:pPr>
            <a:r>
              <a:rPr lang="en-US" sz="1600" dirty="0" err="1">
                <a:solidFill>
                  <a:srgbClr val="0346ED"/>
                </a:solidFill>
              </a:rPr>
              <a:t>P</a:t>
            </a:r>
            <a:r>
              <a:rPr lang="en-US" sz="1600" baseline="-25000" dirty="0" err="1">
                <a:solidFill>
                  <a:srgbClr val="0346ED"/>
                </a:solidFill>
              </a:rPr>
              <a:t>f</a:t>
            </a:r>
            <a:r>
              <a:rPr lang="en-US" sz="1600" dirty="0">
                <a:solidFill>
                  <a:srgbClr val="0346ED"/>
                </a:solidFill>
              </a:rPr>
              <a:t> = 0.001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C92BF-54B5-1B4C-DB93-E3DDF678008A}"/>
              </a:ext>
            </a:extLst>
          </p:cNvPr>
          <p:cNvSpPr txBox="1"/>
          <p:nvPr/>
        </p:nvSpPr>
        <p:spPr>
          <a:xfrm>
            <a:off x="6518245" y="2035253"/>
            <a:ext cx="2004969" cy="610495"/>
          </a:xfrm>
          <a:prstGeom prst="rect">
            <a:avLst/>
          </a:prstGeom>
          <a:ln w="19050">
            <a:solidFill>
              <a:srgbClr val="00990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600" dirty="0">
                <a:solidFill>
                  <a:srgbClr val="00B050"/>
                </a:solidFill>
              </a:rPr>
              <a:t>Gamma</a:t>
            </a:r>
          </a:p>
          <a:p>
            <a:pPr algn="ctr">
              <a:buNone/>
            </a:pPr>
            <a:r>
              <a:rPr lang="en-US" sz="1600" dirty="0" err="1">
                <a:solidFill>
                  <a:srgbClr val="00B050"/>
                </a:solidFill>
              </a:rPr>
              <a:t>P</a:t>
            </a:r>
            <a:r>
              <a:rPr lang="en-US" sz="1600" baseline="-25000" dirty="0" err="1">
                <a:solidFill>
                  <a:srgbClr val="00B050"/>
                </a:solidFill>
              </a:rPr>
              <a:t>f</a:t>
            </a:r>
            <a:r>
              <a:rPr lang="en-US" sz="1600" baseline="-250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&lt; 10-6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73052-6625-9E9D-B8AF-6A8E71FFD568}"/>
              </a:ext>
            </a:extLst>
          </p:cNvPr>
          <p:cNvSpPr txBox="1"/>
          <p:nvPr/>
        </p:nvSpPr>
        <p:spPr>
          <a:xfrm>
            <a:off x="6519644" y="3283397"/>
            <a:ext cx="2004969" cy="610495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600" dirty="0">
                <a:solidFill>
                  <a:srgbClr val="0346ED"/>
                </a:solidFill>
              </a:rPr>
              <a:t>Exponential</a:t>
            </a:r>
          </a:p>
          <a:p>
            <a:pPr algn="ctr">
              <a:buNone/>
            </a:pPr>
            <a:r>
              <a:rPr lang="en-US" sz="1600" dirty="0" err="1">
                <a:solidFill>
                  <a:srgbClr val="0346ED"/>
                </a:solidFill>
              </a:rPr>
              <a:t>P</a:t>
            </a:r>
            <a:r>
              <a:rPr lang="en-US" sz="1600" baseline="-25000" dirty="0" err="1">
                <a:solidFill>
                  <a:srgbClr val="0346ED"/>
                </a:solidFill>
              </a:rPr>
              <a:t>f</a:t>
            </a:r>
            <a:r>
              <a:rPr lang="en-US" sz="1600" dirty="0">
                <a:solidFill>
                  <a:srgbClr val="0346ED"/>
                </a:solidFill>
              </a:rPr>
              <a:t> = 0.0001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88A4F6-EFB1-8551-9D40-EB2611F314BF}"/>
              </a:ext>
            </a:extLst>
          </p:cNvPr>
          <p:cNvSpPr txBox="1"/>
          <p:nvPr/>
        </p:nvSpPr>
        <p:spPr>
          <a:xfrm>
            <a:off x="6519643" y="3999677"/>
            <a:ext cx="2004969" cy="610495"/>
          </a:xfrm>
          <a:prstGeom prst="rect">
            <a:avLst/>
          </a:prstGeom>
          <a:ln w="19050">
            <a:solidFill>
              <a:srgbClr val="00990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600" dirty="0">
                <a:solidFill>
                  <a:srgbClr val="00B050"/>
                </a:solidFill>
              </a:rPr>
              <a:t>Gamma</a:t>
            </a:r>
          </a:p>
          <a:p>
            <a:pPr algn="ctr">
              <a:buNone/>
            </a:pPr>
            <a:r>
              <a:rPr lang="en-US" sz="1600" dirty="0" err="1">
                <a:solidFill>
                  <a:srgbClr val="00B050"/>
                </a:solidFill>
              </a:rPr>
              <a:t>P</a:t>
            </a:r>
            <a:r>
              <a:rPr lang="en-US" sz="1600" baseline="-25000" dirty="0" err="1">
                <a:solidFill>
                  <a:srgbClr val="00B050"/>
                </a:solidFill>
              </a:rPr>
              <a:t>f</a:t>
            </a:r>
            <a:r>
              <a:rPr lang="en-US" sz="1600" baseline="-250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&lt; 10-6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CBAEE-7B49-D756-872F-F7A39956C134}"/>
              </a:ext>
            </a:extLst>
          </p:cNvPr>
          <p:cNvSpPr txBox="1"/>
          <p:nvPr/>
        </p:nvSpPr>
        <p:spPr>
          <a:xfrm>
            <a:off x="6515301" y="5056191"/>
            <a:ext cx="2004969" cy="610495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600" dirty="0">
                <a:solidFill>
                  <a:srgbClr val="0346ED"/>
                </a:solidFill>
              </a:rPr>
              <a:t>Exponential</a:t>
            </a:r>
          </a:p>
          <a:p>
            <a:pPr algn="ctr">
              <a:buNone/>
            </a:pPr>
            <a:r>
              <a:rPr lang="en-US" sz="1600" dirty="0" err="1">
                <a:solidFill>
                  <a:srgbClr val="0346ED"/>
                </a:solidFill>
              </a:rPr>
              <a:t>P</a:t>
            </a:r>
            <a:r>
              <a:rPr lang="en-US" sz="1600" baseline="-25000" dirty="0" err="1">
                <a:solidFill>
                  <a:srgbClr val="0346ED"/>
                </a:solidFill>
              </a:rPr>
              <a:t>f</a:t>
            </a:r>
            <a:r>
              <a:rPr lang="en-US" sz="1600" dirty="0">
                <a:solidFill>
                  <a:srgbClr val="0346ED"/>
                </a:solidFill>
              </a:rPr>
              <a:t> = 0.00001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E1C56-B675-F606-F44A-9DB7140C2EA5}"/>
              </a:ext>
            </a:extLst>
          </p:cNvPr>
          <p:cNvSpPr txBox="1"/>
          <p:nvPr/>
        </p:nvSpPr>
        <p:spPr>
          <a:xfrm>
            <a:off x="6515300" y="5772471"/>
            <a:ext cx="2004969" cy="610495"/>
          </a:xfrm>
          <a:prstGeom prst="rect">
            <a:avLst/>
          </a:prstGeom>
          <a:ln w="19050">
            <a:solidFill>
              <a:srgbClr val="00990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600" dirty="0">
                <a:solidFill>
                  <a:srgbClr val="00B050"/>
                </a:solidFill>
              </a:rPr>
              <a:t>Gamma</a:t>
            </a:r>
          </a:p>
          <a:p>
            <a:pPr algn="ctr">
              <a:buNone/>
            </a:pPr>
            <a:r>
              <a:rPr lang="en-US" sz="1600" dirty="0" err="1">
                <a:solidFill>
                  <a:srgbClr val="00B050"/>
                </a:solidFill>
              </a:rPr>
              <a:t>P</a:t>
            </a:r>
            <a:r>
              <a:rPr lang="en-US" sz="1600" baseline="-25000" dirty="0" err="1">
                <a:solidFill>
                  <a:srgbClr val="00B050"/>
                </a:solidFill>
              </a:rPr>
              <a:t>f</a:t>
            </a:r>
            <a:r>
              <a:rPr lang="en-US" sz="1600" baseline="-250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&lt; 10-6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7C3060-724E-A9F0-C956-4B6BD093B0BB}"/>
              </a:ext>
            </a:extLst>
          </p:cNvPr>
          <p:cNvSpPr/>
          <p:nvPr/>
        </p:nvSpPr>
        <p:spPr>
          <a:xfrm>
            <a:off x="4100818" y="1068485"/>
            <a:ext cx="1008077" cy="248456"/>
          </a:xfrm>
          <a:prstGeom prst="rect">
            <a:avLst/>
          </a:prstGeom>
          <a:noFill/>
          <a:ln w="19050">
            <a:solidFill>
              <a:srgbClr val="034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72A3A-D3BF-8879-314D-11C56A1E8138}"/>
              </a:ext>
            </a:extLst>
          </p:cNvPr>
          <p:cNvSpPr/>
          <p:nvPr/>
        </p:nvSpPr>
        <p:spPr>
          <a:xfrm>
            <a:off x="3804544" y="1945043"/>
            <a:ext cx="524176" cy="814880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8B1A3D-83C5-5672-80ED-324D8C3216C1}"/>
              </a:ext>
            </a:extLst>
          </p:cNvPr>
          <p:cNvSpPr/>
          <p:nvPr/>
        </p:nvSpPr>
        <p:spPr>
          <a:xfrm>
            <a:off x="5399851" y="1945043"/>
            <a:ext cx="724111" cy="816278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95CE33-3076-0CDF-F3C9-2BEF0D91A13F}"/>
              </a:ext>
            </a:extLst>
          </p:cNvPr>
          <p:cNvSpPr/>
          <p:nvPr/>
        </p:nvSpPr>
        <p:spPr>
          <a:xfrm>
            <a:off x="4100817" y="2977817"/>
            <a:ext cx="1008077" cy="248456"/>
          </a:xfrm>
          <a:prstGeom prst="rect">
            <a:avLst/>
          </a:prstGeom>
          <a:noFill/>
          <a:ln w="19050">
            <a:solidFill>
              <a:srgbClr val="034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A2D111-08BF-C386-178B-5585036A43F5}"/>
              </a:ext>
            </a:extLst>
          </p:cNvPr>
          <p:cNvSpPr/>
          <p:nvPr/>
        </p:nvSpPr>
        <p:spPr>
          <a:xfrm>
            <a:off x="3814331" y="3875911"/>
            <a:ext cx="524176" cy="814880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C529D8-761D-A676-9FCA-7B73D047BB9E}"/>
              </a:ext>
            </a:extLst>
          </p:cNvPr>
          <p:cNvSpPr/>
          <p:nvPr/>
        </p:nvSpPr>
        <p:spPr>
          <a:xfrm>
            <a:off x="5409638" y="3875911"/>
            <a:ext cx="724111" cy="816278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8247CE-A158-9FD6-EA24-02953191A49A}"/>
              </a:ext>
            </a:extLst>
          </p:cNvPr>
          <p:cNvSpPr/>
          <p:nvPr/>
        </p:nvSpPr>
        <p:spPr>
          <a:xfrm>
            <a:off x="3805942" y="5729880"/>
            <a:ext cx="524176" cy="580324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977557-D8AE-14B6-8603-B298C576E12F}"/>
              </a:ext>
            </a:extLst>
          </p:cNvPr>
          <p:cNvSpPr/>
          <p:nvPr/>
        </p:nvSpPr>
        <p:spPr>
          <a:xfrm>
            <a:off x="5401249" y="5729880"/>
            <a:ext cx="724111" cy="580324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3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EF1C9-D3B0-31D9-B146-3B00EF27F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E356B-FA73-7DC9-77C4-05E1820019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6A668-3BF6-28F9-8236-D3D66A885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Distribution of Failure Times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687091-C884-F3E3-BFDA-36A8C885D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1" y="1141320"/>
            <a:ext cx="8303317" cy="45233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C1286-51CB-6889-9DCD-4D9318EC903A}"/>
              </a:ext>
            </a:extLst>
          </p:cNvPr>
          <p:cNvSpPr txBox="1"/>
          <p:nvPr/>
        </p:nvSpPr>
        <p:spPr>
          <a:xfrm>
            <a:off x="887078" y="5716638"/>
            <a:ext cx="7772400" cy="689246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0346ED"/>
                </a:solidFill>
              </a:rPr>
              <a:t>Simulation in time space helps answer questions of time to failure of a complex system, or when do assets need to be replaced</a:t>
            </a:r>
          </a:p>
        </p:txBody>
      </p:sp>
    </p:spTree>
    <p:extLst>
      <p:ext uri="{BB962C8B-B14F-4D97-AF65-F5344CB8AC3E}">
        <p14:creationId xmlns:p14="http://schemas.microsoft.com/office/powerpoint/2010/main" val="577682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137CF-83FA-939A-C2F5-902AEDA24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158D7-4379-56E6-87A1-1C3E3BD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6140"/>
            <a:ext cx="7543800" cy="6506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cap="none" spc="0" baseline="0">
                <a:ln>
                  <a:noFill/>
                </a:ln>
                <a:effectLst/>
              </a:rPr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D5B043-3031-77C5-B5C0-EFCADED3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72814" y="6457847"/>
            <a:ext cx="643449" cy="4001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kern="1200"/>
              <a:t>16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9C336044-BAAD-285C-0A2B-778EFD2AF8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551194"/>
              </p:ext>
            </p:extLst>
          </p:nvPr>
        </p:nvGraphicFramePr>
        <p:xfrm>
          <a:off x="250371" y="1074490"/>
          <a:ext cx="8588829" cy="532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422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DB90B-0513-836D-E81F-7904DC6F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7757E-213F-82BB-DE12-2E29E695E9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17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DE6312-2271-B4D6-5C00-47CD6A0824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E57AF-4B07-2223-BC60-C5ABC16F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94" y="986299"/>
            <a:ext cx="6493079" cy="4879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A46E85-C1C9-FA5E-6085-B8109CC1A0A8}"/>
              </a:ext>
            </a:extLst>
          </p:cNvPr>
          <p:cNvSpPr txBox="1"/>
          <p:nvPr/>
        </p:nvSpPr>
        <p:spPr>
          <a:xfrm>
            <a:off x="740328" y="5865209"/>
            <a:ext cx="7663343" cy="44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050" dirty="0"/>
              <a:t>Mars Perseverance Sol 1893</a:t>
            </a:r>
          </a:p>
          <a:p>
            <a:pPr algn="ctr">
              <a:buNone/>
            </a:pPr>
            <a:r>
              <a:rPr lang="en-US" sz="1050" dirty="0"/>
              <a:t>https://mars.nasa.gov/mars2020/multimedia/raw-images/NLF_1893_0834998400_925ECM_N0884292NCAM03893_10_195J</a:t>
            </a:r>
          </a:p>
        </p:txBody>
      </p:sp>
    </p:spTree>
    <p:extLst>
      <p:ext uri="{BB962C8B-B14F-4D97-AF65-F5344CB8AC3E}">
        <p14:creationId xmlns:p14="http://schemas.microsoft.com/office/powerpoint/2010/main" val="61233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13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F9AE-7976-4282-99EE-9644D352A2B8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507BF-80B5-6426-3376-36146AE7AF6F}"/>
              </a:ext>
            </a:extLst>
          </p:cNvPr>
          <p:cNvSpPr txBox="1"/>
          <p:nvPr/>
        </p:nvSpPr>
        <p:spPr>
          <a:xfrm>
            <a:off x="457200" y="2362200"/>
            <a:ext cx="8229600" cy="36576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>
              <a:buNone/>
            </a:pPr>
            <a:r>
              <a:rPr lang="en-US" sz="3000" dirty="0">
                <a:solidFill>
                  <a:schemeClr val="accent1"/>
                </a:solidFill>
              </a:rPr>
              <a:t>“Be quick, be quiet, and be on time”</a:t>
            </a:r>
          </a:p>
          <a:p>
            <a:pPr algn="ctr">
              <a:buNone/>
            </a:pPr>
            <a:r>
              <a:rPr lang="en-US" sz="1600" b="1" dirty="0"/>
              <a:t>KELLY JOHNSON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E1C0A1F-096E-15B6-8792-6421B40D84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49733"/>
            <a:ext cx="8229601" cy="261959"/>
          </a:xfrm>
        </p:spPr>
        <p:txBody>
          <a:bodyPr/>
          <a:lstStyle/>
          <a:p>
            <a:r>
              <a:rPr lang="en-US" dirty="0"/>
              <a:t>Pittsburgh, PA, USA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199"/>
            <a:ext cx="8229600" cy="254427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This research was carried out at the Jet Propulsion Laboratory, California Institute of Technology, under a contract with the National Aeronautics and Space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392056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F9AE-7976-4282-99EE-9644D352A2B8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507BF-80B5-6426-3376-36146AE7AF6F}"/>
              </a:ext>
            </a:extLst>
          </p:cNvPr>
          <p:cNvSpPr txBox="1"/>
          <p:nvPr/>
        </p:nvSpPr>
        <p:spPr>
          <a:xfrm>
            <a:off x="457200" y="2362200"/>
            <a:ext cx="8229600" cy="36576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>
              <a:buNone/>
            </a:pPr>
            <a:r>
              <a:rPr lang="en-US" sz="3000" dirty="0">
                <a:solidFill>
                  <a:schemeClr val="accent1"/>
                </a:solidFill>
              </a:rPr>
              <a:t>“Be quick, be quiet, and be on time”</a:t>
            </a:r>
          </a:p>
          <a:p>
            <a:pPr algn="ctr">
              <a:buNone/>
            </a:pPr>
            <a:r>
              <a:rPr lang="en-US" sz="1600" b="1" dirty="0"/>
              <a:t>KELLY JOHNSON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F92B6-1BB7-5BA1-5464-04EF7B683BBD}"/>
              </a:ext>
            </a:extLst>
          </p:cNvPr>
          <p:cNvSpPr txBox="1"/>
          <p:nvPr/>
        </p:nvSpPr>
        <p:spPr>
          <a:xfrm>
            <a:off x="457200" y="2362200"/>
            <a:ext cx="8229600" cy="36576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>
              <a:buNone/>
            </a:pPr>
            <a:r>
              <a:rPr lang="en-US" sz="3000" dirty="0">
                <a:solidFill>
                  <a:schemeClr val="accent1"/>
                </a:solidFill>
              </a:rPr>
              <a:t>“I believe in the golden rule: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he who has the gold makes the rules”</a:t>
            </a:r>
          </a:p>
          <a:p>
            <a:pPr algn="ctr">
              <a:buNone/>
            </a:pPr>
            <a:r>
              <a:rPr lang="en-US" sz="1600" b="1" dirty="0"/>
              <a:t>BEN RICH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95B18A-DED7-72D9-22B5-AD2ED1C30954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SzTx/>
              <a:buFont typeface="Arial" pitchFamily="34" charset="0"/>
              <a:buNone/>
            </a:pPr>
            <a:r>
              <a:rPr lang="en-US" sz="2400" dirty="0"/>
              <a:t>This research was carried out at the Jet Propulsion Laboratory, California Institute of Technology, under a contract with the National Aeronautics and Space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358213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F9AE-7976-4282-99EE-9644D352A2B8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507BF-80B5-6426-3376-36146AE7AF6F}"/>
              </a:ext>
            </a:extLst>
          </p:cNvPr>
          <p:cNvSpPr txBox="1"/>
          <p:nvPr/>
        </p:nvSpPr>
        <p:spPr>
          <a:xfrm>
            <a:off x="457200" y="2362200"/>
            <a:ext cx="8229600" cy="36576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>
              <a:buNone/>
            </a:pPr>
            <a:r>
              <a:rPr lang="en-US" sz="3000" dirty="0">
                <a:solidFill>
                  <a:schemeClr val="accent1"/>
                </a:solidFill>
              </a:rPr>
              <a:t>“Be quick, be quiet, and be on time”</a:t>
            </a:r>
          </a:p>
          <a:p>
            <a:pPr algn="ctr">
              <a:buNone/>
            </a:pPr>
            <a:r>
              <a:rPr lang="en-US" sz="1600" b="1" dirty="0"/>
              <a:t>KELLY JOHNSON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F92B6-1BB7-5BA1-5464-04EF7B683BBD}"/>
              </a:ext>
            </a:extLst>
          </p:cNvPr>
          <p:cNvSpPr txBox="1"/>
          <p:nvPr/>
        </p:nvSpPr>
        <p:spPr>
          <a:xfrm>
            <a:off x="457200" y="2362200"/>
            <a:ext cx="8229600" cy="36576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>
              <a:buNone/>
            </a:pPr>
            <a:r>
              <a:rPr lang="en-US" sz="3000" dirty="0">
                <a:solidFill>
                  <a:schemeClr val="accent1"/>
                </a:solidFill>
              </a:rPr>
              <a:t>“I believe in the golden rule: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he who has the gold makes the rules”</a:t>
            </a:r>
          </a:p>
          <a:p>
            <a:pPr algn="ctr">
              <a:buNone/>
            </a:pPr>
            <a:r>
              <a:rPr lang="en-US" sz="1600" b="1" dirty="0"/>
              <a:t>BEN RICH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BB9CD3-F422-6A51-015F-DE63EC86B251}"/>
              </a:ext>
            </a:extLst>
          </p:cNvPr>
          <p:cNvSpPr txBox="1"/>
          <p:nvPr/>
        </p:nvSpPr>
        <p:spPr>
          <a:xfrm>
            <a:off x="457200" y="2362200"/>
            <a:ext cx="8229600" cy="36576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>
              <a:buNone/>
            </a:pPr>
            <a:r>
              <a:rPr lang="en-US" sz="3000" dirty="0">
                <a:solidFill>
                  <a:schemeClr val="accent1"/>
                </a:solidFill>
              </a:rPr>
              <a:t>“Do not go where the path may lead,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go instead where there is no path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and leave a trail”</a:t>
            </a:r>
          </a:p>
          <a:p>
            <a:pPr algn="ctr">
              <a:buNone/>
            </a:pPr>
            <a:r>
              <a:rPr lang="en-US" sz="1600" b="1" dirty="0"/>
              <a:t>EMERSON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57E9C3-81E6-1B01-92BE-0FC63B6B3F7C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SzTx/>
              <a:buFont typeface="Arial" pitchFamily="34" charset="0"/>
              <a:buNone/>
            </a:pPr>
            <a:r>
              <a:rPr lang="en-US" sz="2400" dirty="0"/>
              <a:t>This research was carried out at the Jet Propulsion Laboratory, California Institute of Technology, under a contract with the National Aeronautics and Space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44536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969A8-AD55-40DA-84A3-DEAB75C9F81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2646F-0028-4D6F-9898-09AD1661B5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/>
              <a:t>Topics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A01644-220E-6A00-0D4D-74F3EC708D88}"/>
              </a:ext>
            </a:extLst>
          </p:cNvPr>
          <p:cNvSpPr txBox="1"/>
          <p:nvPr/>
        </p:nvSpPr>
        <p:spPr>
          <a:xfrm>
            <a:off x="533400" y="1523676"/>
            <a:ext cx="7674429" cy="4522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sz="2800" dirty="0">
                <a:cs typeface="Arial" panose="020B0604020202020204" pitchFamily="34" charset="0"/>
              </a:rPr>
              <a:t>💡 Inspirations </a:t>
            </a: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sz="2800" dirty="0">
                <a:cs typeface="Arial" panose="020B0604020202020204" pitchFamily="34" charset="0"/>
              </a:rPr>
              <a:t>⚠️ Limitations of Current Modeling </a:t>
            </a: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sz="2800" dirty="0">
                <a:cs typeface="Arial" panose="020B0604020202020204" pitchFamily="34" charset="0"/>
              </a:rPr>
              <a:t>⚙️ SURE Methodology</a:t>
            </a: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sz="2800" dirty="0">
                <a:cs typeface="Arial" panose="020B0604020202020204" pitchFamily="34" charset="0"/>
              </a:rPr>
              <a:t>🧪 Example Problem (2 Phases)</a:t>
            </a: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sz="2800" dirty="0">
                <a:cs typeface="Arial" panose="020B0604020202020204" pitchFamily="34" charset="0"/>
              </a:rPr>
              <a:t>📊 Results</a:t>
            </a: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sz="2800" dirty="0">
                <a:cs typeface="Arial" panose="020B0604020202020204" pitchFamily="34" charset="0"/>
              </a:rPr>
              <a:t>✅ Conclusions</a:t>
            </a:r>
          </a:p>
        </p:txBody>
      </p:sp>
    </p:spTree>
    <p:extLst>
      <p:ext uri="{BB962C8B-B14F-4D97-AF65-F5344CB8AC3E}">
        <p14:creationId xmlns:p14="http://schemas.microsoft.com/office/powerpoint/2010/main" val="139787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BFF87-4D27-C3A8-F69C-B3C96220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38739-7E65-C1FD-B88F-7533254205E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7B77A-8AD7-6195-7BA4-E3613934E3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Models of the World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C11A1A-6AF6-372F-EBFD-46A56562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9290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4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D9355-C0B6-19F1-E4A2-C48D2ECC2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DEC0C-607D-1FAB-2EC7-5CEE1157DF1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3701C-9654-506D-2827-23B7E8720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Inspirations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BF7BE2-6B2F-1499-E2BC-4D83986F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82" y="4304197"/>
            <a:ext cx="2110962" cy="1407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7828F-B474-768E-CCDC-837CA20749D0}"/>
              </a:ext>
            </a:extLst>
          </p:cNvPr>
          <p:cNvSpPr txBox="1"/>
          <p:nvPr/>
        </p:nvSpPr>
        <p:spPr>
          <a:xfrm>
            <a:off x="529649" y="5854793"/>
            <a:ext cx="8080860" cy="688620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dirty="0">
                <a:solidFill>
                  <a:srgbClr val="0346ED"/>
                </a:solidFill>
              </a:rPr>
              <a:t>A new methodology was needed to assess long-term missions where rare event approximations and exponential assumptions fail, thus…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F4957-867A-B277-064B-350D6A5C8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343" y="2710354"/>
            <a:ext cx="2076462" cy="1384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14DB51-ED0E-3BB1-0F76-EA4067964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83" y="1130998"/>
            <a:ext cx="2110961" cy="1407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8D6F79-CA56-9F6C-D2C5-12F5BBD8ACAE}"/>
              </a:ext>
            </a:extLst>
          </p:cNvPr>
          <p:cNvSpPr txBox="1"/>
          <p:nvPr/>
        </p:nvSpPr>
        <p:spPr>
          <a:xfrm>
            <a:off x="2885175" y="1200093"/>
            <a:ext cx="5363364" cy="1302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buNone/>
            </a:pPr>
            <a:r>
              <a:rPr lang="en-US" dirty="0"/>
              <a:t>PRAs of long duration missions tend to be overly conservative and predict high probabilities of failure; predictions do not match actual performance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D9CF4F-9BC9-0FAF-B871-0CB7692E438E}"/>
              </a:ext>
            </a:extLst>
          </p:cNvPr>
          <p:cNvSpPr txBox="1"/>
          <p:nvPr/>
        </p:nvSpPr>
        <p:spPr>
          <a:xfrm>
            <a:off x="598682" y="2937743"/>
            <a:ext cx="5819661" cy="81303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>
              <a:buNone/>
            </a:pPr>
            <a:r>
              <a:rPr lang="en-US" dirty="0"/>
              <a:t>Failure rates are not constant (e.g., wear out) in long duration missions; use of exponential distributions are problematic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32308-1A9F-F382-70DB-6178D851E33D}"/>
              </a:ext>
            </a:extLst>
          </p:cNvPr>
          <p:cNvSpPr txBox="1"/>
          <p:nvPr/>
        </p:nvSpPr>
        <p:spPr>
          <a:xfrm>
            <a:off x="5166392" y="4382206"/>
            <a:ext cx="3149788" cy="1302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0B993-A75E-E3B0-A8C8-62375BF7CEE7}"/>
              </a:ext>
            </a:extLst>
          </p:cNvPr>
          <p:cNvSpPr txBox="1"/>
          <p:nvPr/>
        </p:nvSpPr>
        <p:spPr>
          <a:xfrm>
            <a:off x="2909117" y="4322051"/>
            <a:ext cx="5203038" cy="13026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buNone/>
            </a:pPr>
            <a:r>
              <a:rPr lang="en-US" dirty="0"/>
              <a:t>Discussions that the PRA process and prioritization of risk drivers is the important outcome are difficult with such high failure predictions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ACE9E-A501-8B6D-32DF-8DE484387B13}"/>
              </a:ext>
            </a:extLst>
          </p:cNvPr>
          <p:cNvSpPr/>
          <p:nvPr/>
        </p:nvSpPr>
        <p:spPr>
          <a:xfrm>
            <a:off x="531570" y="1048625"/>
            <a:ext cx="8080860" cy="1559760"/>
          </a:xfrm>
          <a:prstGeom prst="rect">
            <a:avLst/>
          </a:prstGeom>
          <a:noFill/>
          <a:ln>
            <a:solidFill>
              <a:srgbClr val="034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0086B-A07B-E542-FA47-6F6716343CB5}"/>
              </a:ext>
            </a:extLst>
          </p:cNvPr>
          <p:cNvSpPr/>
          <p:nvPr/>
        </p:nvSpPr>
        <p:spPr>
          <a:xfrm>
            <a:off x="531570" y="2652206"/>
            <a:ext cx="8080860" cy="1527330"/>
          </a:xfrm>
          <a:prstGeom prst="rect">
            <a:avLst/>
          </a:prstGeom>
          <a:noFill/>
          <a:ln>
            <a:solidFill>
              <a:srgbClr val="034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A67BB-451F-14AB-AFC0-313E3BB45BC5}"/>
              </a:ext>
            </a:extLst>
          </p:cNvPr>
          <p:cNvSpPr/>
          <p:nvPr/>
        </p:nvSpPr>
        <p:spPr>
          <a:xfrm>
            <a:off x="529649" y="4209370"/>
            <a:ext cx="8080860" cy="1615589"/>
          </a:xfrm>
          <a:prstGeom prst="rect">
            <a:avLst/>
          </a:prstGeom>
          <a:noFill/>
          <a:ln>
            <a:solidFill>
              <a:srgbClr val="034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2763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90214-91FF-2BEB-E2E4-562A61D1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EB18-2061-81DC-C00D-874C934A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Simulated Uncertainty and Reliability Estimation (SURE) Methodology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AD4-FF07-9813-CFAB-13B8874E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F9AE-7976-4282-99EE-9644D352A2B8}" type="slidenum">
              <a:rPr lang="en-US" altLang="en-US" smtClean="0"/>
              <a:pPr/>
              <a:t>8</a:t>
            </a:fld>
            <a:endParaRPr lang="en-US" altLang="en-US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84ECB3A7-A59F-810D-3172-C77E3A8AC3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49267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1781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D39E4-4D09-3799-6C6B-59CBAD0B3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3DEBF8-E642-6EE7-B513-F16E4049E77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altLang="en-US" dirty="0"/>
              <a:t>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F1681-CA00-391A-F03B-91D9871C1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01216"/>
            <a:ext cx="7772400" cy="479425"/>
          </a:xfrm>
        </p:spPr>
        <p:txBody>
          <a:bodyPr/>
          <a:lstStyle/>
          <a:p>
            <a:r>
              <a:rPr lang="en-US" dirty="0"/>
              <a:t>The Model of the World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0A3E0-2528-9323-9942-2A823A52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354" y="965200"/>
            <a:ext cx="6240710" cy="4160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FADED8-9B4F-397C-AB5E-E74C6FCD346C}"/>
              </a:ext>
            </a:extLst>
          </p:cNvPr>
          <p:cNvSpPr txBox="1"/>
          <p:nvPr/>
        </p:nvSpPr>
        <p:spPr>
          <a:xfrm>
            <a:off x="853523" y="5210232"/>
            <a:ext cx="7772400" cy="1106678"/>
          </a:xfrm>
          <a:prstGeom prst="rect">
            <a:avLst/>
          </a:prstGeom>
          <a:ln w="19050">
            <a:solidFill>
              <a:srgbClr val="0346ED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0346ED"/>
                </a:solidFill>
              </a:rPr>
              <a:t>Consider the system a state machine</a:t>
            </a:r>
          </a:p>
          <a:p>
            <a:pPr algn="ctr">
              <a:buNone/>
            </a:pPr>
            <a:r>
              <a:rPr lang="en-US" sz="1800" dirty="0">
                <a:solidFill>
                  <a:srgbClr val="0346ED"/>
                </a:solidFill>
              </a:rPr>
              <a:t>System survives until specific components fail</a:t>
            </a:r>
          </a:p>
          <a:p>
            <a:pPr algn="ctr">
              <a:buNone/>
            </a:pPr>
            <a:r>
              <a:rPr lang="en-US" sz="1800" dirty="0">
                <a:solidFill>
                  <a:srgbClr val="0346ED"/>
                </a:solidFill>
              </a:rPr>
              <a:t>Unlike typical models, many components can fail before the system fails</a:t>
            </a:r>
          </a:p>
        </p:txBody>
      </p:sp>
    </p:spTree>
    <p:extLst>
      <p:ext uri="{BB962C8B-B14F-4D97-AF65-F5344CB8AC3E}">
        <p14:creationId xmlns:p14="http://schemas.microsoft.com/office/powerpoint/2010/main" val="1453933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SAjpl-WhiteTheme-4x3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7994</TotalTime>
  <Pages>1</Pages>
  <Words>1459</Words>
  <Application>Microsoft Office PowerPoint</Application>
  <PresentationFormat>On-screen Show (4:3)</PresentationFormat>
  <Paragraphs>462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PMingLiU</vt:lpstr>
      <vt:lpstr>Arial</vt:lpstr>
      <vt:lpstr>Arial Narrow</vt:lpstr>
      <vt:lpstr>Georgia</vt:lpstr>
      <vt:lpstr>Symbol</vt:lpstr>
      <vt:lpstr>Times New Roman</vt:lpstr>
      <vt:lpstr>NASAjpl-WhiteTheme-4x3-vA6</vt:lpstr>
      <vt:lpstr>PowerPoint Presentation</vt:lpstr>
      <vt:lpstr>Acknowledgement</vt:lpstr>
      <vt:lpstr>Acknowledgement</vt:lpstr>
      <vt:lpstr>Acknowledgement</vt:lpstr>
      <vt:lpstr>Topics</vt:lpstr>
      <vt:lpstr>Models of the World</vt:lpstr>
      <vt:lpstr>Inspirations</vt:lpstr>
      <vt:lpstr>Simulated Uncertainty and Reliability Estimation (SURE) Methodology</vt:lpstr>
      <vt:lpstr>The Model of the World</vt:lpstr>
      <vt:lpstr>Pseudo Code</vt:lpstr>
      <vt:lpstr>Thruster Problem</vt:lpstr>
      <vt:lpstr>Fault Tree and MCS for 1 and 2 Mission Phases</vt:lpstr>
      <vt:lpstr>Simulation Results for 100k Trials</vt:lpstr>
      <vt:lpstr>MCS for a Single Simulation of `100k Trials</vt:lpstr>
      <vt:lpstr>Exponential vs Gamma Distributions</vt:lpstr>
      <vt:lpstr>Distribution of Failure Times</vt:lpstr>
      <vt:lpstr>Conclusions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Charts with Meatball</dc:title>
  <dc:subject/>
  <dc:creator>DrT</dc:creator>
  <cp:keywords/>
  <dc:description/>
  <cp:lastModifiedBy>Paulos, Todd (US 1132)</cp:lastModifiedBy>
  <cp:revision>1068</cp:revision>
  <cp:lastPrinted>2023-08-30T21:21:35Z</cp:lastPrinted>
  <dcterms:created xsi:type="dcterms:W3CDTF">1995-06-28T11:15:02Z</dcterms:created>
  <dcterms:modified xsi:type="dcterms:W3CDTF">2026-07-08T14:31:09Z</dcterms:modified>
</cp:coreProperties>
</file>