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18"/>
  </p:notesMasterIdLst>
  <p:sldIdLst>
    <p:sldId id="256" r:id="rId2"/>
    <p:sldId id="257" r:id="rId3"/>
    <p:sldId id="272" r:id="rId4"/>
    <p:sldId id="259" r:id="rId5"/>
    <p:sldId id="260" r:id="rId6"/>
    <p:sldId id="261" r:id="rId7"/>
    <p:sldId id="273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7710"/>
  </p:normalViewPr>
  <p:slideViewPr>
    <p:cSldViewPr snapToGrid="0" snapToObjects="1">
      <p:cViewPr>
        <p:scale>
          <a:sx n="99" d="100"/>
          <a:sy n="99" d="100"/>
        </p:scale>
        <p:origin x="10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08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05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13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12DC15C6-E546-FC48-8245-5F7CF0A476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037" y="4612169"/>
            <a:ext cx="6905956" cy="419047"/>
          </a:xfrm>
        </p:spPr>
        <p:txBody>
          <a:bodyPr>
            <a:noAutofit/>
          </a:bodyPr>
          <a:lstStyle>
            <a:lvl1pPr marL="0" indent="0">
              <a:buNone/>
              <a:defRPr sz="2667" b="1" i="0">
                <a:solidFill>
                  <a:srgbClr val="3385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Event Name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01E1-A824-F147-95DC-6DEB7B59E5A3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AF90B31-4167-8345-8ED5-5AD60E299C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08" y="466388"/>
            <a:ext cx="904045" cy="4167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C3371EC-E151-6F4C-B2A3-7F45E7627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063" y="466388"/>
            <a:ext cx="4446167" cy="5375821"/>
          </a:xfrm>
          <a:prstGeom prst="rect">
            <a:avLst/>
          </a:prstGeom>
        </p:spPr>
      </p:pic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33977935-9E44-A04A-848C-E066B8BE0C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5766" y="1257680"/>
            <a:ext cx="6906684" cy="1449192"/>
          </a:xfr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rgbClr val="3385BF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B23C0D15-9CC7-FE42-94C8-197F1A86E4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5766" y="3277494"/>
            <a:ext cx="1473035" cy="370101"/>
          </a:xfr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3385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756B2AF6-DB18-EB4C-A815-F511325D3D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038" y="3658356"/>
            <a:ext cx="6905956" cy="701383"/>
          </a:xfrm>
        </p:spPr>
        <p:txBody>
          <a:bodyPr>
            <a:noAutofit/>
          </a:bodyPr>
          <a:lstStyle>
            <a:lvl1pPr marL="0" indent="0">
              <a:buNone/>
              <a:defRPr sz="2667" b="1" i="0">
                <a:solidFill>
                  <a:srgbClr val="3385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Author Name</a:t>
            </a: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09AA65E3-CC55-3B41-B970-6D92227FF35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4309" y="5052605"/>
            <a:ext cx="6906684" cy="380863"/>
          </a:xfr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3385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Event Location</a:t>
            </a:r>
          </a:p>
        </p:txBody>
      </p:sp>
      <p:sp>
        <p:nvSpPr>
          <p:cNvPr id="43" name="Text Placeholder 38">
            <a:extLst>
              <a:ext uri="{FF2B5EF4-FFF2-40B4-BE49-F238E27FC236}">
                <a16:creationId xmlns:a16="http://schemas.microsoft.com/office/drawing/2014/main" id="{EEF43615-E345-7C4D-95E5-33A6972157F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9999" y="5455943"/>
            <a:ext cx="6906684" cy="380863"/>
          </a:xfr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3385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</p:spTree>
    <p:extLst>
      <p:ext uri="{BB962C8B-B14F-4D97-AF65-F5344CB8AC3E}">
        <p14:creationId xmlns:p14="http://schemas.microsoft.com/office/powerpoint/2010/main" val="3166217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8">
            <a:extLst>
              <a:ext uri="{FF2B5EF4-FFF2-40B4-BE49-F238E27FC236}">
                <a16:creationId xmlns:a16="http://schemas.microsoft.com/office/drawing/2014/main" id="{63CC336C-4377-2440-AFD1-F8DB471834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2020" y="104998"/>
            <a:ext cx="11651912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20" name="Text Placeholder 38">
            <a:extLst>
              <a:ext uri="{FF2B5EF4-FFF2-40B4-BE49-F238E27FC236}">
                <a16:creationId xmlns:a16="http://schemas.microsoft.com/office/drawing/2014/main" id="{30579356-959D-3E47-BA82-034E6FBD163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2020" y="540555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F24B1AC-E6D4-CA41-A4F1-F5B39F3FABF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62467" y="1309581"/>
            <a:ext cx="11652251" cy="48179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6" name="Date Placeholder 2">
            <a:extLst>
              <a:ext uri="{FF2B5EF4-FFF2-40B4-BE49-F238E27FC236}">
                <a16:creationId xmlns:a16="http://schemas.microsoft.com/office/drawing/2014/main" id="{3FBBC406-CD4F-1742-9506-AB3E4683B7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73095" y="6308727"/>
            <a:ext cx="973221" cy="365125"/>
          </a:xfrm>
        </p:spPr>
        <p:txBody>
          <a:bodyPr/>
          <a:lstStyle/>
          <a:p>
            <a:fld id="{E562A514-0F45-6D4E-BAA7-FB597F3637C5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64595E2A-0C84-4442-9F74-FFEB68289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5346" y="6308727"/>
            <a:ext cx="603718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3B477CBB-F764-E54F-B62B-2973749AD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2251" y="6308727"/>
            <a:ext cx="641684" cy="365125"/>
          </a:xfrm>
        </p:spPr>
        <p:txBody>
          <a:bodyPr/>
          <a:lstStyle/>
          <a:p>
            <a:fld id="{09DEDA1F-2CA3-7141-8CFD-1E5D659DDC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336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cknowledge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CBC8EA-9AAE-FC45-878A-07E38ED1E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38BE7-1663-0942-8AB0-9CEA5BC861FB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3ADBC9-0E33-7A4F-BD1A-CB7E468AF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7EB361-002F-A440-86C4-B85520A9B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A1C252-F1CD-E646-AD55-47B927454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279" y="1182064"/>
            <a:ext cx="3672656" cy="4493872"/>
          </a:xfrm>
          <a:prstGeom prst="rect">
            <a:avLst/>
          </a:prstGeom>
        </p:spPr>
      </p:pic>
      <p:sp>
        <p:nvSpPr>
          <p:cNvPr id="15" name="Text Placeholder 38">
            <a:extLst>
              <a:ext uri="{FF2B5EF4-FFF2-40B4-BE49-F238E27FC236}">
                <a16:creationId xmlns:a16="http://schemas.microsoft.com/office/drawing/2014/main" id="{EA0CAAE8-EF9E-3A44-8768-10389A6BB0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78066" y="4100595"/>
            <a:ext cx="7871324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Acknowledgements</a:t>
            </a:r>
          </a:p>
        </p:txBody>
      </p:sp>
      <p:sp>
        <p:nvSpPr>
          <p:cNvPr id="16" name="Text Placeholder 38">
            <a:extLst>
              <a:ext uri="{FF2B5EF4-FFF2-40B4-BE49-F238E27FC236}">
                <a16:creationId xmlns:a16="http://schemas.microsoft.com/office/drawing/2014/main" id="{F4715BE5-7C3C-CC45-B3A8-48B17D3CA7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1" y="1586487"/>
            <a:ext cx="7887369" cy="1170919"/>
          </a:xfrm>
        </p:spPr>
        <p:txBody>
          <a:bodyPr>
            <a:noAutofit/>
          </a:bodyPr>
          <a:lstStyle>
            <a:lvl1pPr marL="0" indent="0">
              <a:buNone/>
              <a:defRPr sz="5333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596238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013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86FD1B2-3CF7-9F4E-965C-439F4DD5AB0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2467" y="1293285"/>
            <a:ext cx="11652251" cy="4828116"/>
          </a:xfrm>
        </p:spPr>
        <p:txBody>
          <a:bodyPr/>
          <a:lstStyle>
            <a:lvl1pPr marL="457189" marR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lvl1pPr>
            <a:lvl2pPr marL="1066773" marR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lvl2pPr>
            <a:lvl3pPr marL="1676358" marR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3pPr>
          </a:lstStyle>
          <a:p>
            <a:pPr marL="457189" marR="0" lvl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Header</a:t>
            </a:r>
          </a:p>
          <a:p>
            <a:pPr marL="1066773" marR="0" lvl="1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Point 1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066773" marR="0" lvl="1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Point 2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457189" marR="0" lvl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Header</a:t>
            </a:r>
          </a:p>
          <a:p>
            <a:pPr marL="1066773" marR="0" lvl="1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Point 1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  <a:p>
            <a:pPr lvl="0"/>
            <a:endParaRPr lang="en-US" dirty="0"/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8BF3212D-3C2A-F94F-8BAF-DF2F1A3F09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020" y="104998"/>
            <a:ext cx="11651912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DF12F960-F71A-8243-959B-17EB1E38EB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0" y="540555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63F4A57-F2A6-4443-9D95-F5ABA48F2BFB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214ABCC5-5381-5547-8832-5172641D05BC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66E93E2-19B9-5C4B-B14E-B18FCDCE7B92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FFFDA757-E372-CC44-B76B-31066188A4BF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329BF342-CB41-D44D-A2D5-7905C2284E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53022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Outlin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86FD1B2-3CF7-9F4E-965C-439F4DD5AB0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2466" y="1293285"/>
            <a:ext cx="11651465" cy="4828116"/>
          </a:xfrm>
        </p:spPr>
        <p:txBody>
          <a:bodyPr numCol="2"/>
          <a:lstStyle>
            <a:lvl1pPr marL="457189" marR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 sz="3733"/>
            </a:lvl1pPr>
            <a:lvl2pPr marL="1066773" marR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 sz="2400"/>
            </a:lvl2pPr>
            <a:lvl3pPr marL="1676358" marR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3pPr>
          </a:lstStyle>
          <a:p>
            <a:pPr marL="457189" marR="0" lvl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Header</a:t>
            </a:r>
          </a:p>
          <a:p>
            <a:pPr marL="1066773" marR="0" lvl="1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Point 1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066773" marR="0" lvl="1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Point 2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457189" marR="0" lvl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Header</a:t>
            </a:r>
          </a:p>
          <a:p>
            <a:pPr marL="1066773" marR="0" lvl="1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Point 1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457189" marR="0" lvl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Header</a:t>
            </a:r>
          </a:p>
          <a:p>
            <a:pPr marL="1066773" marR="0" lvl="1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Outline Point 1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</a:p>
          <a:p>
            <a:pPr marL="1676358" marR="0" lvl="2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Secondary Point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  <a:p>
            <a:pPr marL="457189" marR="0" lvl="0" indent="-457189" algn="l" defTabSz="609585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  <a:p>
            <a:pPr lvl="0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2BF322-8C47-7F40-B172-D0E790AD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9EDC-486C-3240-821C-35DC3B9DA199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3FA025-14D8-AD43-8C24-D8CF2E4A8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ABA0BB-14CA-604F-9755-6B594CE2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8BF3212D-3C2A-F94F-8BAF-DF2F1A3F09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020" y="104998"/>
            <a:ext cx="11651912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DF12F960-F71A-8243-959B-17EB1E38EB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0" y="540555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40516984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BAB3C160-CDD6-8941-93B4-9FB2B2A8D27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73729" y="1111249"/>
            <a:ext cx="5556695" cy="49224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75D0F25-1B6D-BD41-A7E8-101ED4452F1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62023" y="1111251"/>
            <a:ext cx="5556695" cy="49224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E53E2-8002-844A-BB09-48E085F60DE6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Text Placeholder 38">
            <a:extLst>
              <a:ext uri="{FF2B5EF4-FFF2-40B4-BE49-F238E27FC236}">
                <a16:creationId xmlns:a16="http://schemas.microsoft.com/office/drawing/2014/main" id="{2EFBC31D-37A4-9B4F-AEC7-BC17CC95893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3" y="122153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 Title</a:t>
            </a:r>
          </a:p>
        </p:txBody>
      </p:sp>
    </p:spTree>
    <p:extLst>
      <p:ext uri="{BB962C8B-B14F-4D97-AF65-F5344CB8AC3E}">
        <p14:creationId xmlns:p14="http://schemas.microsoft.com/office/powerpoint/2010/main" val="3074817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022" y="1293071"/>
            <a:ext cx="11651913" cy="482803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</a:defRPr>
            </a:lvl1pPr>
            <a:lvl2pPr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3pPr>
            <a:lvl4pPr>
              <a:defRPr sz="2133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4pPr>
            <a:lvl5pPr>
              <a:defRPr sz="1867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ECC-66F0-DE4A-B31D-547AB76575A2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509C655D-4EB2-724D-9F54-E43BCE379F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020" y="104998"/>
            <a:ext cx="11651912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8B2B8C8D-FF08-CD4C-8F21-3BB8331286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0" y="540555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64101708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2023" y="1293071"/>
            <a:ext cx="5732377" cy="4828032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599" y="1293071"/>
            <a:ext cx="5716336" cy="4828032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8D2B1-0D1E-4F4C-AB1A-C1E46F12B8A6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4946BAA0-8F45-9C4C-ACB6-BFF4E83A44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020" y="104998"/>
            <a:ext cx="11651912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065A1EFB-C5DC-E24B-8441-D2909FF004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0" y="540555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503466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023" y="1293071"/>
            <a:ext cx="5734495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023" y="1932834"/>
            <a:ext cx="5734495" cy="419332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93071"/>
            <a:ext cx="572056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932834"/>
            <a:ext cx="5720567" cy="4193329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03F51-18DF-9A48-9A29-D316F82E1ADF}" type="datetime1">
              <a:rPr lang="en-US" smtClean="0"/>
              <a:t>7/20/26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E76F4F89-9DD9-D34C-8707-737D6CF349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020" y="104998"/>
            <a:ext cx="11651912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13" name="Text Placeholder 38">
            <a:extLst>
              <a:ext uri="{FF2B5EF4-FFF2-40B4-BE49-F238E27FC236}">
                <a16:creationId xmlns:a16="http://schemas.microsoft.com/office/drawing/2014/main" id="{7C63AC20-A2A3-CD41-8DAD-EDE5D362A1D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0" y="540555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91161840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485B-9914-6241-AC77-C741404218C4}" type="datetime1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8">
            <a:extLst>
              <a:ext uri="{FF2B5EF4-FFF2-40B4-BE49-F238E27FC236}">
                <a16:creationId xmlns:a16="http://schemas.microsoft.com/office/drawing/2014/main" id="{0D932F9A-9F42-9E45-9DA6-B74BC38B1A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020" y="104998"/>
            <a:ext cx="11651912" cy="419047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chemeClr val="bg1">
                    <a:lumMod val="50000"/>
                  </a:schemeClr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9" name="Text Placeholder 38">
            <a:extLst>
              <a:ext uri="{FF2B5EF4-FFF2-40B4-BE49-F238E27FC236}">
                <a16:creationId xmlns:a16="http://schemas.microsoft.com/office/drawing/2014/main" id="{C9BAA8B1-EC38-8A46-8796-344933DA3B5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020" y="540555"/>
            <a:ext cx="11651912" cy="752516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3284BF"/>
                </a:solidFill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7937849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22" y="122152"/>
            <a:ext cx="4358663" cy="11620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2153"/>
            <a:ext cx="7147201" cy="6004012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2023" y="1284204"/>
            <a:ext cx="4358663" cy="48419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6300-7C04-FA46-A3B9-7EA9770BA512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EDA1F-2CA3-7141-8CFD-1E5D659DD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7133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3895" y="274639"/>
            <a:ext cx="11700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896" y="1417639"/>
            <a:ext cx="11700041" cy="470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73095" y="6308727"/>
            <a:ext cx="973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fld id="{FBD5B08B-A325-CD4C-A84D-B9B80C716D7C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5346" y="6308727"/>
            <a:ext cx="60371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2251" y="6308727"/>
            <a:ext cx="641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fld id="{329BF342-CB41-D44D-A2D5-7905C2284E2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63B76D-1B0A-9749-84F6-5F1620D33E7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3895" y="6227848"/>
            <a:ext cx="37592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59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867" kern="1200">
          <a:solidFill>
            <a:srgbClr val="3786BC"/>
          </a:solidFill>
          <a:latin typeface="Helvetica" pitchFamily="2" charset="0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>
              <a:lumMod val="85000"/>
              <a:lumOff val="15000"/>
            </a:schemeClr>
          </a:solidFill>
          <a:latin typeface="Helvetica" pitchFamily="2" charset="0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>
              <a:lumMod val="75000"/>
              <a:lumOff val="25000"/>
            </a:schemeClr>
          </a:solidFill>
          <a:latin typeface="Helvetica" pitchFamily="2" charset="0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>
              <a:lumMod val="65000"/>
              <a:lumOff val="35000"/>
            </a:schemeClr>
          </a:solidFill>
          <a:latin typeface="Helvetica" pitchFamily="2" charset="0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548640" y="470916"/>
            <a:ext cx="347472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r>
              <a:rPr lang="en-US" sz="830" b="1" dirty="0">
                <a:solidFill>
                  <a:srgbClr val="FFFFFF"/>
                </a:solidFill>
              </a:rPr>
              <a:t>UCLA</a:t>
            </a:r>
            <a:endParaRPr lang="en-US" sz="830" dirty="0"/>
          </a:p>
        </p:txBody>
      </p:sp>
      <p:pic>
        <p:nvPicPr>
          <p:cNvPr id="10" name="Image 0" descr="/mnt/data/pptx_unzip/ppt/media/image3.png"/>
          <p:cNvPicPr>
            <a:picLocks noChangeAspect="1"/>
          </p:cNvPicPr>
          <p:nvPr/>
        </p:nvPicPr>
        <p:blipFill>
          <a:blip r:embed="rId3"/>
          <a:srcRect l="10000" t="8000" r="16553" b="6000"/>
          <a:stretch/>
        </p:blipFill>
        <p:spPr>
          <a:xfrm>
            <a:off x="7388352" y="384048"/>
            <a:ext cx="4069080" cy="5760720"/>
          </a:xfrm>
          <a:prstGeom prst="rect">
            <a:avLst/>
          </a:prstGeom>
        </p:spPr>
      </p:pic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9C626DE-94DB-BF2A-CBB0-18555120E4DB}"/>
              </a:ext>
            </a:extLst>
          </p:cNvPr>
          <p:cNvSpPr txBox="1">
            <a:spLocks/>
          </p:cNvSpPr>
          <p:nvPr/>
        </p:nvSpPr>
        <p:spPr>
          <a:xfrm>
            <a:off x="288531" y="856602"/>
            <a:ext cx="7028014" cy="3524526"/>
          </a:xfrm>
          <a:prstGeom prst="rect">
            <a:avLst/>
          </a:prstGeom>
        </p:spPr>
        <p:txBody>
          <a:bodyPr/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4267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Bef>
                <a:spcPts val="0"/>
              </a:spcBef>
              <a:buNone/>
            </a:pPr>
            <a:r>
              <a:rPr lang="en-US" altLang="zh-CN" sz="3600" dirty="0">
                <a:solidFill>
                  <a:srgbClr val="2774AE"/>
                </a:solidFill>
                <a:latin typeface="Aptos" panose="020B0004020202020204" pitchFamily="34" charset="0"/>
              </a:rPr>
              <a:t>LLM-Based Extraction of</a:t>
            </a:r>
          </a:p>
          <a:p>
            <a:pPr marL="0" indent="0" defTabSz="457200">
              <a:spcBef>
                <a:spcPts val="0"/>
              </a:spcBef>
              <a:buNone/>
            </a:pPr>
            <a:r>
              <a:rPr lang="en-US" altLang="zh-CN" sz="3600" dirty="0">
                <a:solidFill>
                  <a:srgbClr val="2774AE"/>
                </a:solidFill>
                <a:latin typeface="Aptos" panose="020B0004020202020204" pitchFamily="34" charset="0"/>
              </a:rPr>
              <a:t>Causal Relationships among</a:t>
            </a:r>
          </a:p>
          <a:p>
            <a:pPr marL="0" indent="0" defTabSz="457200">
              <a:spcBef>
                <a:spcPts val="0"/>
              </a:spcBef>
              <a:buNone/>
            </a:pPr>
            <a:r>
              <a:rPr lang="en-US" altLang="zh-CN" sz="3600" dirty="0">
                <a:solidFill>
                  <a:srgbClr val="2774AE"/>
                </a:solidFill>
                <a:latin typeface="Aptos" panose="020B0004020202020204" pitchFamily="34" charset="0"/>
              </a:rPr>
              <a:t>Organizational Factors for</a:t>
            </a:r>
          </a:p>
          <a:p>
            <a:pPr marL="0" indent="0" defTabSz="457200">
              <a:spcBef>
                <a:spcPts val="0"/>
              </a:spcBef>
              <a:buNone/>
            </a:pPr>
            <a:r>
              <a:rPr lang="en-US" altLang="zh-CN" sz="3600" dirty="0">
                <a:solidFill>
                  <a:srgbClr val="2774AE"/>
                </a:solidFill>
                <a:latin typeface="Aptos" panose="020B0004020202020204" pitchFamily="34" charset="0"/>
              </a:rPr>
              <a:t>Extending Human Reliability</a:t>
            </a:r>
          </a:p>
          <a:p>
            <a:pPr marL="0" indent="0" defTabSz="457200">
              <a:spcBef>
                <a:spcPts val="0"/>
              </a:spcBef>
              <a:buNone/>
            </a:pPr>
            <a:r>
              <a:rPr lang="en-US" altLang="zh-CN" sz="3600" dirty="0">
                <a:solidFill>
                  <a:srgbClr val="2774AE"/>
                </a:solidFill>
                <a:latin typeface="Aptos" panose="020B0004020202020204" pitchFamily="34" charset="0"/>
              </a:rPr>
              <a:t>Analysis</a:t>
            </a:r>
          </a:p>
          <a:p>
            <a:pPr marL="0" indent="0" defTabSz="457200">
              <a:buNone/>
            </a:pPr>
            <a:endParaRPr lang="en-US" altLang="zh-CN" sz="3600" dirty="0">
              <a:solidFill>
                <a:srgbClr val="2774AE"/>
              </a:solidFill>
              <a:latin typeface="Aptos" panose="020B0004020202020204" pitchFamily="34" charset="0"/>
            </a:endParaRPr>
          </a:p>
        </p:txBody>
      </p:sp>
      <p:sp>
        <p:nvSpPr>
          <p:cNvPr id="22" name="文本占位符 8">
            <a:extLst>
              <a:ext uri="{FF2B5EF4-FFF2-40B4-BE49-F238E27FC236}">
                <a16:creationId xmlns:a16="http://schemas.microsoft.com/office/drawing/2014/main" id="{677193CC-B90A-3132-2E56-CFABE1A30F55}"/>
              </a:ext>
            </a:extLst>
          </p:cNvPr>
          <p:cNvSpPr txBox="1">
            <a:spLocks/>
          </p:cNvSpPr>
          <p:nvPr/>
        </p:nvSpPr>
        <p:spPr>
          <a:xfrm>
            <a:off x="287802" y="5130694"/>
            <a:ext cx="6905956" cy="419047"/>
          </a:xfrm>
          <a:prstGeom prst="rect">
            <a:avLst/>
          </a:prstGeom>
        </p:spPr>
        <p:txBody>
          <a:bodyPr/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4267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solidFill>
                  <a:srgbClr val="006DAE"/>
                </a:solidFill>
                <a:latin typeface="+mn-lt"/>
              </a:rPr>
              <a:t>PSAM 18 Conference</a:t>
            </a:r>
            <a:endParaRPr lang="en-US" sz="2000" dirty="0">
              <a:solidFill>
                <a:srgbClr val="006DAE"/>
              </a:solidFill>
              <a:latin typeface="+mn-lt"/>
            </a:endParaRPr>
          </a:p>
        </p:txBody>
      </p:sp>
      <p:sp>
        <p:nvSpPr>
          <p:cNvPr id="23" name="文本占位符 11">
            <a:extLst>
              <a:ext uri="{FF2B5EF4-FFF2-40B4-BE49-F238E27FC236}">
                <a16:creationId xmlns:a16="http://schemas.microsoft.com/office/drawing/2014/main" id="{A6155923-0FF1-9198-644B-0E501B679159}"/>
              </a:ext>
            </a:extLst>
          </p:cNvPr>
          <p:cNvSpPr txBox="1">
            <a:spLocks/>
          </p:cNvSpPr>
          <p:nvPr/>
        </p:nvSpPr>
        <p:spPr>
          <a:xfrm>
            <a:off x="287074" y="5526526"/>
            <a:ext cx="6906684" cy="380863"/>
          </a:xfrm>
          <a:prstGeom prst="rect">
            <a:avLst/>
          </a:prstGeom>
        </p:spPr>
        <p:txBody>
          <a:bodyPr/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4267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06DAE"/>
                </a:solidFill>
                <a:latin typeface="+mn-lt"/>
              </a:rPr>
              <a:t>Pittsburgh, Pennsylvania, </a:t>
            </a:r>
            <a:r>
              <a:rPr lang="en-US" altLang="zh-CN" sz="2000" dirty="0">
                <a:solidFill>
                  <a:srgbClr val="006DAE"/>
                </a:solidFill>
                <a:latin typeface="+mn-lt"/>
              </a:rPr>
              <a:t>July 21, 2026</a:t>
            </a:r>
          </a:p>
          <a:p>
            <a:pPr marL="0" indent="0">
              <a:buNone/>
            </a:pPr>
            <a:endParaRPr lang="en-US" sz="2000" dirty="0">
              <a:solidFill>
                <a:srgbClr val="006DAE"/>
              </a:solidFill>
              <a:latin typeface="+mn-lt"/>
            </a:endParaRPr>
          </a:p>
        </p:txBody>
      </p:sp>
      <p:sp>
        <p:nvSpPr>
          <p:cNvPr id="24" name="文本占位符 14">
            <a:extLst>
              <a:ext uri="{FF2B5EF4-FFF2-40B4-BE49-F238E27FC236}">
                <a16:creationId xmlns:a16="http://schemas.microsoft.com/office/drawing/2014/main" id="{BCD973AD-ECEF-D864-C01F-655CC17AF8B3}"/>
              </a:ext>
            </a:extLst>
          </p:cNvPr>
          <p:cNvSpPr txBox="1">
            <a:spLocks/>
          </p:cNvSpPr>
          <p:nvPr/>
        </p:nvSpPr>
        <p:spPr>
          <a:xfrm>
            <a:off x="287803" y="3844270"/>
            <a:ext cx="6905956" cy="894997"/>
          </a:xfrm>
          <a:prstGeom prst="rect">
            <a:avLst/>
          </a:prstGeom>
        </p:spPr>
        <p:txBody>
          <a:bodyPr/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4267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006DAE"/>
                </a:solidFill>
                <a:latin typeface="+mn-lt"/>
              </a:rPr>
              <a:t>Dr. Tingting Cheng </a:t>
            </a:r>
            <a:r>
              <a:rPr lang="en-US" sz="2400" i="1" dirty="0">
                <a:solidFill>
                  <a:srgbClr val="006DAE"/>
                </a:solidFill>
                <a:latin typeface="+mn-lt"/>
              </a:rPr>
              <a:t>(Presenter), </a:t>
            </a:r>
            <a:r>
              <a:rPr lang="en-US" sz="2400" dirty="0">
                <a:solidFill>
                  <a:srgbClr val="006DAE"/>
                </a:solidFill>
                <a:latin typeface="+mn-lt"/>
              </a:rPr>
              <a:t>David </a:t>
            </a:r>
            <a:r>
              <a:rPr lang="en-US" sz="2400" dirty="0" err="1">
                <a:solidFill>
                  <a:srgbClr val="006DAE"/>
                </a:solidFill>
                <a:latin typeface="+mn-lt"/>
              </a:rPr>
              <a:t>Doberstein</a:t>
            </a:r>
            <a:r>
              <a:rPr lang="en-US" sz="2400" dirty="0">
                <a:solidFill>
                  <a:srgbClr val="006DAE"/>
                </a:solidFill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6DAE"/>
                </a:solidFill>
                <a:latin typeface="+mn-lt"/>
              </a:rPr>
              <a:t>Prof. Ali </a:t>
            </a:r>
            <a:r>
              <a:rPr lang="en-US" sz="2400" dirty="0" err="1">
                <a:solidFill>
                  <a:srgbClr val="006DAE"/>
                </a:solidFill>
                <a:latin typeface="+mn-lt"/>
              </a:rPr>
              <a:t>Mosleh</a:t>
            </a:r>
            <a:endParaRPr lang="en-US" sz="2400" dirty="0">
              <a:solidFill>
                <a:srgbClr val="006DAE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4 Results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Frequency distribution across target relationships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10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94360" y="877824"/>
            <a:ext cx="10515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A6B7A"/>
                </a:solidFill>
              </a:rPr>
              <a:t>The extraction results provide an empirical frequency profile of the predefined OF causal relationships.</a:t>
            </a:r>
            <a:endParaRPr lang="en-US" sz="1380" dirty="0"/>
          </a:p>
        </p:txBody>
      </p:sp>
      <p:sp>
        <p:nvSpPr>
          <p:cNvPr id="12" name="Shape 9"/>
          <p:cNvSpPr/>
          <p:nvPr/>
        </p:nvSpPr>
        <p:spPr>
          <a:xfrm>
            <a:off x="818707" y="5577839"/>
            <a:ext cx="10382693" cy="833593"/>
          </a:xfrm>
          <a:prstGeom prst="roundRect">
            <a:avLst>
              <a:gd name="adj" fmla="val 17391"/>
            </a:avLst>
          </a:prstGeom>
          <a:solidFill>
            <a:srgbClr val="EAF4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78992" y="5577839"/>
            <a:ext cx="9966960" cy="8335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02B3F"/>
                </a:solidFill>
              </a:rPr>
              <a:t>Interpretation: high frequency indicates repeated textual support in this corpus and greater research attention to particular causal links. It may provide a preliminary signal of causal strength, but needs to be supplemented by evidence on effect size, study quality and independence, and expert validation. </a:t>
            </a:r>
            <a:endParaRPr lang="en-US" sz="16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FC65C20-D3B3-796B-1F7B-BF9D2EF0A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749" y="1335436"/>
            <a:ext cx="9071493" cy="410759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2739E1E-0003-9B60-69DF-4DEF474D0CE5}"/>
              </a:ext>
            </a:extLst>
          </p:cNvPr>
          <p:cNvSpPr txBox="1"/>
          <p:nvPr/>
        </p:nvSpPr>
        <p:spPr>
          <a:xfrm>
            <a:off x="1792967" y="1301624"/>
            <a:ext cx="39677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ptos" panose="020B0004020202020204" pitchFamily="34" charset="0"/>
              </a:rPr>
              <a:t>Info exchange and coordination → Decision framing and execution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4 Results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From extracted records to reviewable evidence objects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11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94360" y="877824"/>
            <a:ext cx="10515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70" dirty="0">
                <a:solidFill>
                  <a:srgbClr val="5A6B7A"/>
                </a:solidFill>
              </a:rPr>
              <a:t>Each instance preserves a causal label, direct source excerpt, LLM justification, and validation status.</a:t>
            </a:r>
            <a:endParaRPr lang="en-US" sz="1370" dirty="0"/>
          </a:p>
        </p:txBody>
      </p:sp>
      <p:sp>
        <p:nvSpPr>
          <p:cNvPr id="11" name="Shape 9"/>
          <p:cNvSpPr/>
          <p:nvPr/>
        </p:nvSpPr>
        <p:spPr>
          <a:xfrm>
            <a:off x="685800" y="1417320"/>
            <a:ext cx="1737360" cy="502920"/>
          </a:xfrm>
          <a:prstGeom prst="roundRect">
            <a:avLst>
              <a:gd name="adj" fmla="val 9091"/>
            </a:avLst>
          </a:prstGeom>
          <a:solidFill>
            <a:srgbClr val="1230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0664" y="1609344"/>
            <a:ext cx="16276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Target relationship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788920" y="1417320"/>
            <a:ext cx="2606040" cy="502920"/>
          </a:xfrm>
          <a:prstGeom prst="roundRect">
            <a:avLst>
              <a:gd name="adj" fmla="val 9091"/>
            </a:avLst>
          </a:prstGeom>
          <a:solidFill>
            <a:srgbClr val="1230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43784" y="1609344"/>
            <a:ext cx="249631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Original source excerpt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715000" y="1417320"/>
            <a:ext cx="2606040" cy="502920"/>
          </a:xfrm>
          <a:prstGeom prst="roundRect">
            <a:avLst>
              <a:gd name="adj" fmla="val 9091"/>
            </a:avLst>
          </a:prstGeom>
          <a:solidFill>
            <a:srgbClr val="1230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69864" y="1609344"/>
            <a:ext cx="249631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LLM justification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8549640" y="1417320"/>
            <a:ext cx="2148840" cy="502920"/>
          </a:xfrm>
          <a:prstGeom prst="roundRect">
            <a:avLst>
              <a:gd name="adj" fmla="val 9091"/>
            </a:avLst>
          </a:prstGeom>
          <a:solidFill>
            <a:srgbClr val="1230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04504" y="1609344"/>
            <a:ext cx="203911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Human review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85800" y="2084832"/>
            <a:ext cx="10012680" cy="100584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4672" y="235915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02B3F"/>
                </a:solidFill>
              </a:rPr>
              <a:t>Employee training -&gt;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02B3F"/>
                </a:solidFill>
              </a:rPr>
              <a:t>Team effectiveness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907792" y="2443763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Inclusive training could increase mutual understanding and improve transparency of the work system.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833872" y="2407187"/>
            <a:ext cx="24048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The sentence links training to mutual understanding and system transparency, aspects of team effectiveness.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098280" y="2414016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E7D32"/>
                </a:solidFill>
              </a:rPr>
              <a:t>Accept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685800" y="4644104"/>
            <a:ext cx="10012680" cy="1373313"/>
          </a:xfrm>
          <a:prstGeom prst="roundRect">
            <a:avLst>
              <a:gd name="adj" fmla="val 4545"/>
            </a:avLst>
          </a:prstGeom>
          <a:solidFill>
            <a:srgbClr val="F3F6F8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6571" y="5088547"/>
            <a:ext cx="1417320" cy="4229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02B3F"/>
                </a:solidFill>
              </a:rPr>
              <a:t>Policy design -&gt;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02B3F"/>
                </a:solidFill>
              </a:rPr>
              <a:t>Decision framing and execution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2907792" y="5182303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An expedited process can enable HOF research to align with technical developments.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833872" y="5182303"/>
            <a:ext cx="26700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400" dirty="0">
                <a:solidFill>
                  <a:srgbClr val="102B3F"/>
                </a:solidFill>
              </a:rPr>
              <a:t>This sentence indicates that adopting an expedited policy/ process would enable HOF research to align (i.e., influence how research is planned and executed) .</a:t>
            </a:r>
          </a:p>
        </p:txBody>
      </p:sp>
      <p:sp>
        <p:nvSpPr>
          <p:cNvPr id="28" name="Text 26"/>
          <p:cNvSpPr/>
          <p:nvPr/>
        </p:nvSpPr>
        <p:spPr>
          <a:xfrm>
            <a:off x="9098280" y="4983921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0392B"/>
                </a:solidFill>
              </a:rPr>
              <a:t>Reject</a:t>
            </a:r>
          </a:p>
        </p:txBody>
      </p:sp>
      <p:sp>
        <p:nvSpPr>
          <p:cNvPr id="33" name="Shape 22">
            <a:extLst>
              <a:ext uri="{FF2B5EF4-FFF2-40B4-BE49-F238E27FC236}">
                <a16:creationId xmlns:a16="http://schemas.microsoft.com/office/drawing/2014/main" id="{7CEF5D65-8E7C-93E3-AC38-EE1EEEF1D1CF}"/>
              </a:ext>
            </a:extLst>
          </p:cNvPr>
          <p:cNvSpPr/>
          <p:nvPr/>
        </p:nvSpPr>
        <p:spPr>
          <a:xfrm>
            <a:off x="685800" y="3182065"/>
            <a:ext cx="10012680" cy="1345082"/>
          </a:xfrm>
          <a:prstGeom prst="roundRect">
            <a:avLst>
              <a:gd name="adj" fmla="val 4545"/>
            </a:avLst>
          </a:prstGeom>
          <a:solidFill>
            <a:srgbClr val="F3F6F8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4" name="Text 23">
            <a:extLst>
              <a:ext uri="{FF2B5EF4-FFF2-40B4-BE49-F238E27FC236}">
                <a16:creationId xmlns:a16="http://schemas.microsoft.com/office/drawing/2014/main" id="{D4CAFCDC-16D1-2258-E772-4898A2DB1471}"/>
              </a:ext>
            </a:extLst>
          </p:cNvPr>
          <p:cNvSpPr/>
          <p:nvPr/>
        </p:nvSpPr>
        <p:spPr>
          <a:xfrm>
            <a:off x="815305" y="3450056"/>
            <a:ext cx="1417320" cy="62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02B3F"/>
                </a:solidFill>
              </a:rPr>
              <a:t>Organizational structure design-&gt;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02B3F"/>
                </a:solidFill>
              </a:rPr>
              <a:t>Info exchange and coordination</a:t>
            </a:r>
            <a:endParaRPr lang="en-US" sz="1400" dirty="0"/>
          </a:p>
        </p:txBody>
      </p:sp>
      <p:sp>
        <p:nvSpPr>
          <p:cNvPr id="35" name="Text 24">
            <a:extLst>
              <a:ext uri="{FF2B5EF4-FFF2-40B4-BE49-F238E27FC236}">
                <a16:creationId xmlns:a16="http://schemas.microsoft.com/office/drawing/2014/main" id="{4216F75E-BAC9-F467-0FF1-AE87E4B9EE26}"/>
              </a:ext>
            </a:extLst>
          </p:cNvPr>
          <p:cNvSpPr/>
          <p:nvPr/>
        </p:nvSpPr>
        <p:spPr>
          <a:xfrm>
            <a:off x="2905880" y="3175736"/>
            <a:ext cx="2644316" cy="137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altLang="zh-CN" sz="1400" dirty="0">
                <a:solidFill>
                  <a:srgbClr val="102B3F"/>
                </a:solidFill>
              </a:rPr>
              <a:t>Information-seeking ties are shaped by both formal organizational structure, such as the position of supervisory or administrative divisions, and informal, tacit dynamics.</a:t>
            </a:r>
            <a:endParaRPr lang="en-US" sz="1400" dirty="0">
              <a:solidFill>
                <a:srgbClr val="102B3F"/>
              </a:solidFill>
            </a:endParaRPr>
          </a:p>
        </p:txBody>
      </p:sp>
      <p:sp>
        <p:nvSpPr>
          <p:cNvPr id="36" name="Text 25">
            <a:extLst>
              <a:ext uri="{FF2B5EF4-FFF2-40B4-BE49-F238E27FC236}">
                <a16:creationId xmlns:a16="http://schemas.microsoft.com/office/drawing/2014/main" id="{CEA4A5A9-9CA8-4526-2313-92C0EDBF2A21}"/>
              </a:ext>
            </a:extLst>
          </p:cNvPr>
          <p:cNvSpPr/>
          <p:nvPr/>
        </p:nvSpPr>
        <p:spPr>
          <a:xfrm>
            <a:off x="5833872" y="3439294"/>
            <a:ext cx="2874193" cy="91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This sentence explicitly states that formal organizational structure contributes to the formation of information-seeking ties, which correspond to information exchange and coordination. </a:t>
            </a:r>
            <a:endParaRPr lang="en-US" sz="1400" dirty="0"/>
          </a:p>
        </p:txBody>
      </p:sp>
      <p:sp>
        <p:nvSpPr>
          <p:cNvPr id="38" name="Text 21">
            <a:extLst>
              <a:ext uri="{FF2B5EF4-FFF2-40B4-BE49-F238E27FC236}">
                <a16:creationId xmlns:a16="http://schemas.microsoft.com/office/drawing/2014/main" id="{89492E7C-B7B2-CDAB-E7D0-8D2BB482D653}"/>
              </a:ext>
            </a:extLst>
          </p:cNvPr>
          <p:cNvSpPr/>
          <p:nvPr/>
        </p:nvSpPr>
        <p:spPr>
          <a:xfrm>
            <a:off x="9098280" y="3651224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E7D32"/>
                </a:solidFill>
              </a:rPr>
              <a:t>Accept</a:t>
            </a:r>
            <a:endParaRPr 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14BF4FB6-85E0-058A-D6E4-FF88A3BD6021}"/>
              </a:ext>
            </a:extLst>
          </p:cNvPr>
          <p:cNvSpPr txBox="1"/>
          <p:nvPr/>
        </p:nvSpPr>
        <p:spPr>
          <a:xfrm>
            <a:off x="8708065" y="5236757"/>
            <a:ext cx="20021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102B3F"/>
                </a:solidFill>
              </a:rPr>
              <a:t>The expedited process does not necessarily represents policy design.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5 Discussion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How the extracted evidence supports HRA and BBN development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12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94360" y="877824"/>
            <a:ext cx="10515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B3F"/>
                </a:solidFill>
              </a:rPr>
              <a:t>The contribution is an evidence foundation, not an automated causal model or quantified HRA.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22960" y="1737360"/>
            <a:ext cx="205740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691640" y="1335024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91640" y="1412748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932688" y="2011680"/>
            <a:ext cx="1837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02B3F"/>
                </a:solidFill>
              </a:rPr>
              <a:t>Extracted evidence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941832" y="2359152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Targeted causal links, excerpt, justification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2999232" y="2313432"/>
            <a:ext cx="502920" cy="0"/>
          </a:xfrm>
          <a:prstGeom prst="line">
            <a:avLst/>
          </a:prstGeom>
          <a:noFill/>
          <a:ln w="15240">
            <a:solidFill>
              <a:srgbClr val="007C80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3611880" y="1737360"/>
            <a:ext cx="205740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80560" y="1335024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80560" y="1412748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721608" y="2011680"/>
            <a:ext cx="1837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02B3F"/>
                </a:solidFill>
              </a:rPr>
              <a:t>Human review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3730752" y="2359152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causal direction and sufficiency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788152" y="2313432"/>
            <a:ext cx="502920" cy="0"/>
          </a:xfrm>
          <a:prstGeom prst="line">
            <a:avLst/>
          </a:prstGeom>
          <a:noFill/>
          <a:ln w="15240">
            <a:solidFill>
              <a:srgbClr val="007C80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400800" y="1737360"/>
            <a:ext cx="205740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269480" y="1335024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269480" y="1412748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510528" y="2011680"/>
            <a:ext cx="1837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02B3F"/>
                </a:solidFill>
              </a:rPr>
              <a:t>OF causal structure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6519672" y="2359152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candidate edges in BBN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8577072" y="2313432"/>
            <a:ext cx="502920" cy="0"/>
          </a:xfrm>
          <a:prstGeom prst="line">
            <a:avLst/>
          </a:prstGeom>
          <a:noFill/>
          <a:ln w="15240">
            <a:solidFill>
              <a:srgbClr val="007C80"/>
            </a:solidFill>
            <a:prstDash val="solid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9189720" y="1737360"/>
            <a:ext cx="2057400" cy="1143000"/>
          </a:xfrm>
          <a:prstGeom prst="roundRect">
            <a:avLst>
              <a:gd name="adj" fmla="val 8000"/>
            </a:avLst>
          </a:prstGeom>
          <a:solidFill>
            <a:srgbClr val="EAF4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058400" y="1335024"/>
            <a:ext cx="310896" cy="310896"/>
          </a:xfrm>
          <a:prstGeom prst="ellipse">
            <a:avLst/>
          </a:prstGeom>
          <a:solidFill>
            <a:srgbClr val="2774AE"/>
          </a:solidFill>
          <a:ln w="12700">
            <a:solidFill>
              <a:srgbClr val="2774AE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058400" y="1412748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9299448" y="2011680"/>
            <a:ext cx="1837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02B3F"/>
                </a:solidFill>
              </a:rPr>
              <a:t>BBN development</a:t>
            </a: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9308592" y="2359152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priors and CPT support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868680" y="3703319"/>
            <a:ext cx="4983480" cy="1304609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68680" y="3703320"/>
            <a:ext cx="64008" cy="1143000"/>
          </a:xfrm>
          <a:prstGeom prst="rect">
            <a:avLst/>
          </a:prstGeom>
          <a:solidFill>
            <a:srgbClr val="2774A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69848" y="386791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774AE"/>
                </a:solidFill>
              </a:rPr>
              <a:t>Useful for BBN structure</a:t>
            </a:r>
            <a:endParaRPr lang="en-US" dirty="0"/>
          </a:p>
        </p:txBody>
      </p:sp>
      <p:sp>
        <p:nvSpPr>
          <p:cNvPr id="37" name="Text 35"/>
          <p:cNvSpPr/>
          <p:nvPr/>
        </p:nvSpPr>
        <p:spPr>
          <a:xfrm>
            <a:off x="1069848" y="4233672"/>
            <a:ext cx="4663440" cy="4846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Evidence records can support candidate directed links, evidence inventories, model revision, and screening for weakly supported relationships.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6309360" y="3703319"/>
            <a:ext cx="4983480" cy="1304599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309360" y="3703320"/>
            <a:ext cx="64008" cy="1143000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510528" y="386791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E87722"/>
                </a:solidFill>
              </a:rPr>
              <a:t>Not directly usable as CPTs</a:t>
            </a:r>
            <a:endParaRPr lang="en-US" dirty="0"/>
          </a:p>
        </p:txBody>
      </p:sp>
      <p:sp>
        <p:nvSpPr>
          <p:cNvPr id="41" name="Text 39"/>
          <p:cNvSpPr/>
          <p:nvPr/>
        </p:nvSpPr>
        <p:spPr>
          <a:xfrm>
            <a:off x="6510528" y="4233672"/>
            <a:ext cx="4663440" cy="4846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Publication frequency is not conditional probability. Quantification requires state coding, context coding, contradiction handling, and expert review.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5 Discussion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Extension from relationship-level to state-level evidence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13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94360" y="877824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A6B7A"/>
                </a:solidFill>
              </a:rPr>
              <a:t>Relationship-level evidence establishes that one OF may influence another; BBN quantification needs how factor states change probabilities.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777240" y="141732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F3F6F8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7240" y="1417320"/>
            <a:ext cx="64008" cy="1417320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15819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7C80"/>
                </a:solidFill>
              </a:rPr>
              <a:t>Relationship-level evidence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78408" y="1947672"/>
            <a:ext cx="3794760" cy="7589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02B3F"/>
                </a:solidFill>
              </a:rPr>
              <a:t>Employee training and development -&gt; Knowledge/abilities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152644" y="1673352"/>
            <a:ext cx="164592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A6B7A"/>
                </a:solidFill>
              </a:rPr>
              <a:t>needs refinement into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983480" y="2084832"/>
            <a:ext cx="1965960" cy="0"/>
          </a:xfrm>
          <a:prstGeom prst="line">
            <a:avLst/>
          </a:prstGeom>
          <a:noFill/>
          <a:ln w="15240">
            <a:solidFill>
              <a:srgbClr val="007C80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269480" y="141732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EAF4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269480" y="1417320"/>
            <a:ext cx="64008" cy="1417320"/>
          </a:xfrm>
          <a:prstGeom prst="rect">
            <a:avLst/>
          </a:prstGeom>
          <a:solidFill>
            <a:srgbClr val="2774A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70648" y="15819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774AE"/>
                </a:solidFill>
              </a:rPr>
              <a:t>State-level propositions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470648" y="1947672"/>
            <a:ext cx="3794760" cy="7589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02B3F"/>
                </a:solidFill>
              </a:rPr>
              <a:t>Inadequate training increases the likelihood of insufficient task knowledge.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868680" y="3657599"/>
            <a:ext cx="4709160" cy="969263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68680" y="3657600"/>
            <a:ext cx="64008" cy="713232"/>
          </a:xfrm>
          <a:prstGeom prst="rect">
            <a:avLst/>
          </a:prstGeom>
          <a:solidFill>
            <a:srgbClr val="2774A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69848" y="382219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774AE"/>
                </a:solidFill>
              </a:rPr>
              <a:t>Parent-factor state (e.g.)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1069848" y="4187951"/>
            <a:ext cx="4389120" cy="379475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Employee training and development: inadequate / complete / recurrent / effective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217920" y="3657600"/>
            <a:ext cx="4709160" cy="96926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17920" y="3657600"/>
            <a:ext cx="64008" cy="71323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19088" y="382219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 dirty="0">
                <a:solidFill>
                  <a:srgbClr val="007C80"/>
                </a:solidFill>
              </a:rPr>
              <a:t>Child-factor state</a:t>
            </a:r>
            <a:r>
              <a:rPr lang="en-US" altLang="zh-CN" b="1" dirty="0">
                <a:solidFill>
                  <a:srgbClr val="007C80"/>
                </a:solidFill>
              </a:rPr>
              <a:t> (e.g.)</a:t>
            </a:r>
            <a:endParaRPr lang="en-US" b="1" dirty="0">
              <a:solidFill>
                <a:srgbClr val="007C80"/>
              </a:solidFill>
            </a:endParaRPr>
          </a:p>
        </p:txBody>
      </p:sp>
      <p:sp>
        <p:nvSpPr>
          <p:cNvPr id="28" name="Text 26"/>
          <p:cNvSpPr/>
          <p:nvPr/>
        </p:nvSpPr>
        <p:spPr>
          <a:xfrm>
            <a:off x="6409944" y="4183699"/>
            <a:ext cx="43891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Group climate: positive / supportive / cohesive / negative / distrustful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868680" y="4769555"/>
            <a:ext cx="4709160" cy="78638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68680" y="4769555"/>
            <a:ext cx="64008" cy="713232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69848" y="4934147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 dirty="0">
                <a:solidFill>
                  <a:srgbClr val="E87722"/>
                </a:solidFill>
              </a:rPr>
              <a:t>Effect polarity (e.g.)</a:t>
            </a: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1069848" y="5299907"/>
            <a:ext cx="4389120" cy="7681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degrading or improving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217920" y="4769555"/>
            <a:ext cx="4709160" cy="78638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17920" y="4769555"/>
            <a:ext cx="64008" cy="713232"/>
          </a:xfrm>
          <a:prstGeom prst="rect">
            <a:avLst/>
          </a:prstGeom>
          <a:solidFill>
            <a:srgbClr val="2E7D3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19088" y="4934147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b="1" dirty="0">
                <a:solidFill>
                  <a:srgbClr val="2E7D32"/>
                </a:solidFill>
              </a:rPr>
              <a:t>Effect strength (e.g.)</a:t>
            </a: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6419088" y="5299907"/>
            <a:ext cx="43891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weak, moderate, strong evidence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5 Discussion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Extraction challenges and limitations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14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94360" y="877824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40" dirty="0">
                <a:solidFill>
                  <a:srgbClr val="5A6B7A"/>
                </a:solidFill>
              </a:rPr>
              <a:t>The dataset is usable for frequency analysis and review, but quality control is essential before probabilistic modeling.</a:t>
            </a:r>
            <a:endParaRPr lang="en-US" sz="1340" dirty="0"/>
          </a:p>
        </p:txBody>
      </p:sp>
      <p:sp>
        <p:nvSpPr>
          <p:cNvPr id="11" name="Shape 9"/>
          <p:cNvSpPr/>
          <p:nvPr/>
        </p:nvSpPr>
        <p:spPr>
          <a:xfrm>
            <a:off x="731520" y="132588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1325880"/>
            <a:ext cx="64008" cy="1325880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2688" y="14054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87722"/>
                </a:solidFill>
              </a:rPr>
              <a:t>Out-of-scope relationships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32688" y="1856232"/>
            <a:ext cx="3154680" cy="6675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56 records combined valid OFs but did not match the 38 target links.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389120" y="132588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89120" y="1325880"/>
            <a:ext cx="64008" cy="1325880"/>
          </a:xfrm>
          <a:prstGeom prst="rect">
            <a:avLst/>
          </a:prstGeom>
          <a:solidFill>
            <a:srgbClr val="2774A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90288" y="14054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774AE"/>
                </a:solidFill>
              </a:rPr>
              <a:t>Naming inconsistencies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90288" y="1700784"/>
            <a:ext cx="3154680" cy="95097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Abbreviations and symbols changed, such as “&amp;” to “and” or “info” to “information.”, causing equivalent relationships to be treated as different labels, reducing automated matching.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046720" y="132588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46720" y="1325880"/>
            <a:ext cx="64008" cy="1325880"/>
          </a:xfrm>
          <a:prstGeom prst="rect">
            <a:avLst/>
          </a:prstGeom>
          <a:solidFill>
            <a:srgbClr val="C039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47888" y="14054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</a:rPr>
              <a:t>Weak evidence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247888" y="1856232"/>
            <a:ext cx="3154680" cy="6675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Some excerpts or justifications did not implicitly support the claimed causal relationship.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731520" y="324612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31520" y="3246120"/>
            <a:ext cx="64008" cy="1325880"/>
          </a:xfrm>
          <a:prstGeom prst="rect">
            <a:avLst/>
          </a:prstGeom>
          <a:solidFill>
            <a:srgbClr val="5A6B7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32688" y="3410712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5A6B7A"/>
                </a:solidFill>
              </a:rPr>
              <a:t>Corpus coverage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32688" y="3776472"/>
            <a:ext cx="3154680" cy="6675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Corpus composition and selection bias need additional characterization.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389120" y="324612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389120" y="3246120"/>
            <a:ext cx="64008" cy="1325880"/>
          </a:xfrm>
          <a:prstGeom prst="rect">
            <a:avLst/>
          </a:prstGeom>
          <a:solidFill>
            <a:srgbClr val="5A6B7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90288" y="3410712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5A6B7A"/>
                </a:solidFill>
              </a:rPr>
              <a:t>Parsing and layout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90288" y="3776472"/>
            <a:ext cx="3154680" cy="6675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Full-document prompting may be affected by PDF parsing errors and context-window constraints.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8046720" y="3246120"/>
            <a:ext cx="3474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46720" y="3246120"/>
            <a:ext cx="64008" cy="1325880"/>
          </a:xfrm>
          <a:prstGeom prst="rect">
            <a:avLst/>
          </a:prstGeom>
          <a:solidFill>
            <a:srgbClr val="5A6B7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47888" y="3410712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5A6B7A"/>
                </a:solidFill>
              </a:rPr>
              <a:t>Evidence independence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8247888" y="3776472"/>
            <a:ext cx="3154680" cy="6675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Multiple publications may repeat the same theory or cite the same primary study.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B7775"/>
                </a:solidFill>
              </a:rPr>
              <a:t>6 </a:t>
            </a:r>
            <a:r>
              <a:rPr lang="en-US" sz="1200" b="1">
                <a:solidFill>
                  <a:srgbClr val="1B7775"/>
                </a:solidFill>
              </a:rPr>
              <a:t>Future Work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Next steps toward validated and reusable HRA evidence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15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841248" y="1252728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1362351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298448" y="1313128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02B3F"/>
                </a:solidFill>
              </a:rPr>
              <a:t>Causality-specific prompting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663440" y="1331416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A6B7A"/>
                </a:solidFill>
              </a:rPr>
              <a:t>Run one prompt per target link to reduce drift and improve relationship-specific evidence retrieval.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841248" y="2112264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2221887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41248" y="2971800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1248" y="3081423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298448" y="2213489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02B3F"/>
                </a:solidFill>
              </a:rPr>
              <a:t>Retrieval Augmented Generation (RAG) framework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663440" y="2178612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A6B7A"/>
                </a:solidFill>
              </a:rPr>
              <a:t>Use semantic chunking, embeddings, and retrieval for repeatable querying and source localization.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841248" y="3831336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41248" y="3940959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298448" y="3073025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02B3F"/>
                </a:solidFill>
              </a:rPr>
              <a:t>Governed evidence objects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4663440" y="3091313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A6B7A"/>
                </a:solidFill>
              </a:rPr>
              <a:t>Store relationship ID, source, location, prompt version, validation status, and reviewer disposition.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298448" y="3932561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02B3F"/>
                </a:solidFill>
              </a:rPr>
              <a:t>BBN integration</a:t>
            </a: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4663440" y="3887050"/>
            <a:ext cx="6263640" cy="56799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A6B7A"/>
                </a:solidFill>
              </a:rPr>
              <a:t>Use validated evidence and state-level propositions to support priors and CPT development.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Conclusion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A disciplined role for LLMs in safety analysis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16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685800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774AE"/>
                </a:solidFill>
              </a:rPr>
              <a:t>Structured LLM extraction can transform dispersed qualitative evidence into a traceable review dataset.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777240" y="1737360"/>
            <a:ext cx="3429000" cy="1499616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7240" y="1737360"/>
            <a:ext cx="64008" cy="1234440"/>
          </a:xfrm>
          <a:prstGeom prst="rect">
            <a:avLst/>
          </a:prstGeom>
          <a:solidFill>
            <a:srgbClr val="2774A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190195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774AE"/>
                </a:solidFill>
              </a:rPr>
              <a:t>Scalable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978408" y="2267712"/>
            <a:ext cx="3108960" cy="5760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Processed 266 publications and extracted 1,538 candidate causal instances.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389120" y="1737360"/>
            <a:ext cx="3429000" cy="1499616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89120" y="1737360"/>
            <a:ext cx="64008" cy="1234440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90288" y="190195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C80"/>
                </a:solidFill>
              </a:rPr>
              <a:t>Traceable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590288" y="2267712"/>
            <a:ext cx="3108960" cy="5760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Stored relationship labels, direct excerpts, and justifications for review.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001000" y="1737360"/>
            <a:ext cx="3429000" cy="1499616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01000" y="1737360"/>
            <a:ext cx="64008" cy="1234440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02168" y="190195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E87722"/>
                </a:solidFill>
              </a:rPr>
              <a:t>Useful for HRA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202168" y="2267712"/>
            <a:ext cx="3108960" cy="5760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Supports review of OF causal structure and later BBN development.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1188720" y="3794760"/>
            <a:ext cx="9784080" cy="1005840"/>
          </a:xfrm>
          <a:prstGeom prst="roundRect">
            <a:avLst>
              <a:gd name="adj" fmla="val 7273"/>
            </a:avLst>
          </a:prstGeom>
          <a:solidFill>
            <a:srgbClr val="EAF4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371600" y="4041648"/>
            <a:ext cx="1188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7C80"/>
                </a:solidFill>
              </a:rPr>
              <a:t>Takeaway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2606040" y="3904488"/>
            <a:ext cx="790956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02B3F"/>
                </a:solidFill>
              </a:rPr>
              <a:t>LLMs should extract and organize evidence within a constrained schema, while acceptance and quantification remain with qualified analysts.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31520" y="5596128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2B3F"/>
                </a:solidFill>
              </a:rPr>
              <a:t>Thank you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25222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7775"/>
                </a:solidFill>
              </a:rPr>
              <a:t>Overview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Presentation roadmap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2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02919" y="758952"/>
            <a:ext cx="962238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From the HRA data gap to an Large Language Model (LLM)-assisted evidence base for causal modeling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13232" y="1443636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1565964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1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188719" y="1370484"/>
            <a:ext cx="788309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B3F"/>
                </a:solidFill>
              </a:rPr>
              <a:t>Why organizational factor causality matters for HRA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188720" y="1635660"/>
            <a:ext cx="6172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Motivation and problem definition of the whole project and this study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13232" y="2238048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3232" y="2360376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2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188719" y="2164896"/>
            <a:ext cx="6884763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B3F"/>
                </a:solidFill>
              </a:rPr>
              <a:t>What the extraction pipeline does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188720" y="2430072"/>
            <a:ext cx="6172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Corpus, text processing, prompt, model, outputs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13232" y="3010158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3232" y="3132486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3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188719" y="2937006"/>
            <a:ext cx="6884763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B3F"/>
                </a:solidFill>
              </a:rPr>
              <a:t>How prompt engineering and model selection were handled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188720" y="3202182"/>
            <a:ext cx="6172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Constrained schema rather than free-form generation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13232" y="3804570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3926898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4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188719" y="3731418"/>
            <a:ext cx="6884763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B3F"/>
                </a:solidFill>
              </a:rPr>
              <a:t>What the extracted results show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1188720" y="3996594"/>
            <a:ext cx="6172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Coverage, target matching, and frequency profile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13232" y="4598982"/>
            <a:ext cx="310896" cy="310896"/>
          </a:xfrm>
          <a:prstGeom prst="ellipse">
            <a:avLst/>
          </a:prstGeom>
          <a:solidFill>
            <a:srgbClr val="007C80"/>
          </a:solidFill>
          <a:ln w="12700">
            <a:solidFill>
              <a:srgbClr val="007C80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" y="4699008"/>
            <a:ext cx="31089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5</a:t>
            </a: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1188719" y="4525830"/>
            <a:ext cx="6884763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B3F"/>
                </a:solidFill>
              </a:rPr>
              <a:t>What needs validation before BBN use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1188720" y="4791006"/>
            <a:ext cx="6172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Limitations, state-level evidence, and next steps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549640" y="1143000"/>
            <a:ext cx="2148840" cy="850392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549640" y="12893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C80"/>
                </a:solidFill>
              </a:rPr>
              <a:t>266</a:t>
            </a:r>
            <a:endParaRPr lang="en-US" sz="2800" dirty="0"/>
          </a:p>
        </p:txBody>
      </p:sp>
      <p:sp>
        <p:nvSpPr>
          <p:cNvPr id="33" name="Text 31"/>
          <p:cNvSpPr/>
          <p:nvPr/>
        </p:nvSpPr>
        <p:spPr>
          <a:xfrm>
            <a:off x="8595360" y="170992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7A"/>
                </a:solidFill>
              </a:rPr>
              <a:t>publications in corpus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549640" y="2240280"/>
            <a:ext cx="2148840" cy="850392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549640" y="238658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C80"/>
                </a:solidFill>
              </a:rPr>
              <a:t>19</a:t>
            </a:r>
            <a:endParaRPr lang="en-US" sz="2800" dirty="0"/>
          </a:p>
        </p:txBody>
      </p:sp>
      <p:sp>
        <p:nvSpPr>
          <p:cNvPr id="36" name="Text 34"/>
          <p:cNvSpPr/>
          <p:nvPr/>
        </p:nvSpPr>
        <p:spPr>
          <a:xfrm>
            <a:off x="8595360" y="280720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7A"/>
                </a:solidFill>
              </a:rPr>
              <a:t>organizational factors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8549640" y="3337560"/>
            <a:ext cx="2148840" cy="850392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49640" y="348386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C80"/>
                </a:solidFill>
              </a:rPr>
              <a:t>38</a:t>
            </a:r>
            <a:endParaRPr lang="en-US" sz="2800" dirty="0"/>
          </a:p>
        </p:txBody>
      </p:sp>
      <p:sp>
        <p:nvSpPr>
          <p:cNvPr id="39" name="Text 37"/>
          <p:cNvSpPr/>
          <p:nvPr/>
        </p:nvSpPr>
        <p:spPr>
          <a:xfrm>
            <a:off x="8595360" y="390448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7A"/>
                </a:solidFill>
              </a:rPr>
              <a:t>predefined target links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549640" y="4434840"/>
            <a:ext cx="2148840" cy="850392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549640" y="458114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C80"/>
                </a:solidFill>
              </a:rPr>
              <a:t>1,538</a:t>
            </a:r>
            <a:endParaRPr lang="en-US" sz="2800" dirty="0"/>
          </a:p>
        </p:txBody>
      </p:sp>
      <p:sp>
        <p:nvSpPr>
          <p:cNvPr id="42" name="Text 40"/>
          <p:cNvSpPr/>
          <p:nvPr/>
        </p:nvSpPr>
        <p:spPr>
          <a:xfrm>
            <a:off x="8595360" y="500176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7A"/>
                </a:solidFill>
              </a:rPr>
              <a:t>candidate causal instances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7775"/>
                </a:solidFill>
              </a:rPr>
              <a:t>1 Motivation and Problem Definition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Why organizational factor (OF) causality matters for HRA</a:t>
            </a:r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3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594360" y="1051560"/>
            <a:ext cx="5074920" cy="14630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94360" y="1051560"/>
            <a:ext cx="64008" cy="1234440"/>
          </a:xfrm>
          <a:prstGeom prst="rect">
            <a:avLst/>
          </a:prstGeom>
          <a:solidFill>
            <a:srgbClr val="2774A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5528" y="1216152"/>
            <a:ext cx="49997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altLang="zh-CN" b="1" dirty="0">
                <a:solidFill>
                  <a:srgbClr val="142C40"/>
                </a:solidFill>
                <a:latin typeface="Aptos"/>
              </a:rPr>
              <a:t>Major accidents show OF importance</a:t>
            </a:r>
          </a:p>
        </p:txBody>
      </p:sp>
      <p:sp>
        <p:nvSpPr>
          <p:cNvPr id="13" name="Text 11"/>
          <p:cNvSpPr/>
          <p:nvPr/>
        </p:nvSpPr>
        <p:spPr>
          <a:xfrm>
            <a:off x="795528" y="1581912"/>
            <a:ext cx="4754880" cy="5760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High-risk industries depend on people, teams, procedures, management controls, and organizations, not only technical components.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94360" y="2715317"/>
            <a:ext cx="5074920" cy="1615807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4360" y="2715318"/>
            <a:ext cx="64008" cy="1234440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95528" y="287991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altLang="zh-CN" sz="1800" b="1" dirty="0">
                <a:solidFill>
                  <a:srgbClr val="142C40"/>
                </a:solidFill>
                <a:latin typeface="Aptos"/>
              </a:rPr>
              <a:t>Current HRA &amp; OF studies remain incomplete</a:t>
            </a:r>
          </a:p>
        </p:txBody>
      </p:sp>
      <p:sp>
        <p:nvSpPr>
          <p:cNvPr id="17" name="Text 15"/>
          <p:cNvSpPr/>
          <p:nvPr/>
        </p:nvSpPr>
        <p:spPr>
          <a:xfrm>
            <a:off x="795528" y="3245670"/>
            <a:ext cx="4754880" cy="98944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r>
              <a:rPr lang="en-US" altLang="zh-CN" sz="1600" dirty="0">
                <a:solidFill>
                  <a:srgbClr val="142C40"/>
                </a:solidFill>
                <a:latin typeface="Aptos"/>
              </a:rPr>
              <a:t>OFs’ definitions are unclear and inconsistent across fields; most HRAs incorporate OFs by listing separate OFs without clear and traceable causal relationships.</a:t>
            </a:r>
            <a:endParaRPr lang="en-US" altLang="zh-CN" sz="1600" b="0" dirty="0">
              <a:solidFill>
                <a:srgbClr val="142C40"/>
              </a:solidFill>
              <a:latin typeface="Aptos"/>
            </a:endParaRP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94360" y="4524040"/>
            <a:ext cx="5074920" cy="14630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94360" y="4524040"/>
            <a:ext cx="64008" cy="1234440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95528" y="468863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E87722"/>
                </a:solidFill>
              </a:rPr>
              <a:t>Existing causal models need broader and traceable evidence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795528" y="5110148"/>
            <a:ext cx="4873752" cy="808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Existing causal models are usually based on expert judgment and experience, with limited evidence synthesized across wide industries.</a:t>
            </a:r>
          </a:p>
        </p:txBody>
      </p:sp>
      <p:pic>
        <p:nvPicPr>
          <p:cNvPr id="22" name="Image 0" descr="/mnt/data/pptx_unzip/ppt/media/image5.png"/>
          <p:cNvPicPr>
            <a:picLocks noChangeAspect="1"/>
          </p:cNvPicPr>
          <p:nvPr/>
        </p:nvPicPr>
        <p:blipFill>
          <a:blip r:embed="rId3"/>
          <a:srcRect t="9144" b="9144"/>
          <a:stretch/>
        </p:blipFill>
        <p:spPr>
          <a:xfrm>
            <a:off x="6522722" y="2613509"/>
            <a:ext cx="4983479" cy="2582959"/>
          </a:xfrm>
          <a:prstGeom prst="rect">
            <a:avLst/>
          </a:prstGeom>
        </p:spPr>
      </p:pic>
      <p:pic>
        <p:nvPicPr>
          <p:cNvPr id="23" name="Image 1" descr="/mnt/data/pptx_unzip/ppt/media/image6.png"/>
          <p:cNvPicPr>
            <a:picLocks noChangeAspect="1"/>
          </p:cNvPicPr>
          <p:nvPr/>
        </p:nvPicPr>
        <p:blipFill>
          <a:blip r:embed="rId4"/>
          <a:srcRect l="8079" r="8079"/>
          <a:stretch/>
        </p:blipFill>
        <p:spPr>
          <a:xfrm>
            <a:off x="6526251" y="996470"/>
            <a:ext cx="2423160" cy="1554480"/>
          </a:xfrm>
          <a:prstGeom prst="rect">
            <a:avLst/>
          </a:prstGeom>
        </p:spPr>
      </p:pic>
      <p:pic>
        <p:nvPicPr>
          <p:cNvPr id="24" name="Image 2" descr="/mnt/data/pptx_unzip/ppt/media/image7.png"/>
          <p:cNvPicPr>
            <a:picLocks noChangeAspect="1"/>
          </p:cNvPicPr>
          <p:nvPr/>
        </p:nvPicPr>
        <p:blipFill>
          <a:blip r:embed="rId5"/>
          <a:srcRect l="2000" t="10000" r="9278" b="10000"/>
          <a:stretch/>
        </p:blipFill>
        <p:spPr>
          <a:xfrm>
            <a:off x="9075420" y="979187"/>
            <a:ext cx="2423160" cy="1554479"/>
          </a:xfrm>
          <a:prstGeom prst="rect">
            <a:avLst/>
          </a:prstGeom>
        </p:spPr>
      </p:pic>
      <p:sp>
        <p:nvSpPr>
          <p:cNvPr id="25" name="Shape 20"/>
          <p:cNvSpPr/>
          <p:nvPr/>
        </p:nvSpPr>
        <p:spPr>
          <a:xfrm>
            <a:off x="6506634" y="5276311"/>
            <a:ext cx="5074920" cy="1155662"/>
          </a:xfrm>
          <a:prstGeom prst="rect">
            <a:avLst/>
          </a:prstGeom>
          <a:solidFill>
            <a:srgbClr val="EAF4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6452600" y="5459191"/>
            <a:ext cx="5181600" cy="972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B3F"/>
                </a:solidFill>
              </a:rPr>
              <a:t>      Project motivation: </a:t>
            </a:r>
          </a:p>
          <a:p>
            <a:pPr marL="285750" indent="-177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102B3F"/>
                </a:solidFill>
              </a:rPr>
              <a:t>Identify organizational factors from miscellaneous fields;</a:t>
            </a:r>
          </a:p>
          <a:p>
            <a:pPr marL="285750" indent="-177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102B3F"/>
                </a:solidFill>
              </a:rPr>
              <a:t>Construct knowledge- and data-driven causal and probabilistic OF model for extending HRA.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0518300B-4FB5-0315-602F-602B572EFB28}"/>
              </a:ext>
            </a:extLst>
          </p:cNvPr>
          <p:cNvSpPr/>
          <p:nvPr/>
        </p:nvSpPr>
        <p:spPr>
          <a:xfrm>
            <a:off x="502920" y="731520"/>
            <a:ext cx="6172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Motivation and problem definition of the whole project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22763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B7775"/>
                </a:solidFill>
              </a:rPr>
              <a:t>1 Motivation and </a:t>
            </a:r>
            <a:r>
              <a:rPr lang="en-US" sz="1200" b="1">
                <a:solidFill>
                  <a:srgbClr val="1B7775"/>
                </a:solidFill>
              </a:rPr>
              <a:t>Problem Definition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altLang="zh-CN" sz="2400" b="1" dirty="0">
                <a:solidFill>
                  <a:srgbClr val="102B3F"/>
                </a:solidFill>
              </a:rPr>
              <a:t>Why organizational factor (OF) causality matters for HRA</a:t>
            </a:r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4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731520" y="1463039"/>
            <a:ext cx="4251960" cy="1416425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1463040"/>
            <a:ext cx="64008" cy="868680"/>
          </a:xfrm>
          <a:prstGeom prst="rect">
            <a:avLst/>
          </a:prstGeom>
          <a:solidFill>
            <a:srgbClr val="2774A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2688" y="1457463"/>
            <a:ext cx="3931920" cy="3987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2774AE"/>
                </a:solidFill>
              </a:rPr>
              <a:t>Indirect pathways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932688" y="1856232"/>
            <a:ext cx="4050792" cy="992459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OFs influence operator performance through intermediate mechanisms, such as training, climate, information exchange, or decision framing.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31520" y="3007483"/>
            <a:ext cx="4251960" cy="1307592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1520" y="3007483"/>
            <a:ext cx="64008" cy="868680"/>
          </a:xfrm>
          <a:prstGeom prst="rect">
            <a:avLst/>
          </a:prstGeom>
          <a:solidFill>
            <a:srgbClr val="7030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" y="2985851"/>
            <a:ext cx="3931920" cy="414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Context dependence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932688" y="3400675"/>
            <a:ext cx="393192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A link may be strong in one domain, weak in another, or conditional on operating context and organizational level.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31520" y="4473867"/>
            <a:ext cx="4251960" cy="1307592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1520" y="4473867"/>
            <a:ext cx="64008" cy="868680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2688" y="4473867"/>
            <a:ext cx="3931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E87722"/>
                </a:solidFill>
              </a:rPr>
              <a:t>Opaque evidence basis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32688" y="4862597"/>
            <a:ext cx="3931920" cy="35193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Many causal structures are encoded from expert judgment without a traceable literature inventory.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57800" y="342900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7C80"/>
                </a:solidFill>
              </a:rPr>
              <a:t>Need to be</a:t>
            </a:r>
            <a:endParaRPr lang="en-US" sz="2800" dirty="0"/>
          </a:p>
        </p:txBody>
      </p:sp>
      <p:sp>
        <p:nvSpPr>
          <p:cNvPr id="24" name="Shape 22"/>
          <p:cNvSpPr/>
          <p:nvPr/>
        </p:nvSpPr>
        <p:spPr>
          <a:xfrm>
            <a:off x="5212080" y="2898419"/>
            <a:ext cx="960120" cy="0"/>
          </a:xfrm>
          <a:prstGeom prst="line">
            <a:avLst/>
          </a:prstGeom>
          <a:noFill/>
          <a:ln w="19050">
            <a:solidFill>
              <a:srgbClr val="007C80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6492240" y="1463039"/>
            <a:ext cx="4480560" cy="1416424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90456" y="1457463"/>
            <a:ext cx="64008" cy="960120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93408" y="1457463"/>
            <a:ext cx="4160520" cy="4511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7C80"/>
                </a:solidFill>
              </a:rPr>
              <a:t>Scalable evidence discovery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6693408" y="1908640"/>
            <a:ext cx="416052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Find causal evidence in existing literature without manually reading hundreds of documents.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492240" y="3007483"/>
            <a:ext cx="4480560" cy="1307592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92240" y="3007483"/>
            <a:ext cx="64008" cy="960120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693408" y="3007484"/>
            <a:ext cx="4160520" cy="43779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7C80"/>
                </a:solidFill>
              </a:rPr>
              <a:t>Structured dataset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6693408" y="3445278"/>
            <a:ext cx="4160520" cy="438911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Store relationship labels, direct excerpts, and justifications in a machine-readable format.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492240" y="4473867"/>
            <a:ext cx="4480560" cy="1307592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490456" y="4476766"/>
            <a:ext cx="64008" cy="960120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693408" y="4473867"/>
            <a:ext cx="4160520" cy="3887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7C80"/>
                </a:solidFill>
              </a:rPr>
              <a:t>Reproducible workflow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6693408" y="4862597"/>
            <a:ext cx="4160520" cy="7498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B3F"/>
                </a:solidFill>
              </a:rPr>
              <a:t>Support validation, audit, corpus updates, and future BBN development.</a:t>
            </a:r>
            <a:endParaRPr lang="en-US" sz="1600" dirty="0"/>
          </a:p>
        </p:txBody>
      </p:sp>
      <p:sp>
        <p:nvSpPr>
          <p:cNvPr id="37" name="Shape 22">
            <a:extLst>
              <a:ext uri="{FF2B5EF4-FFF2-40B4-BE49-F238E27FC236}">
                <a16:creationId xmlns:a16="http://schemas.microsoft.com/office/drawing/2014/main" id="{3C998776-D529-66E8-BC54-A1AF91B897B1}"/>
              </a:ext>
            </a:extLst>
          </p:cNvPr>
          <p:cNvSpPr/>
          <p:nvPr/>
        </p:nvSpPr>
        <p:spPr>
          <a:xfrm>
            <a:off x="5212080" y="4332762"/>
            <a:ext cx="960120" cy="0"/>
          </a:xfrm>
          <a:prstGeom prst="line">
            <a:avLst/>
          </a:prstGeom>
          <a:noFill/>
          <a:ln w="19050">
            <a:solidFill>
              <a:srgbClr val="007C80"/>
            </a:solidFill>
            <a:prstDash val="solid"/>
            <a:tailEnd type="triangle"/>
          </a:ln>
        </p:spPr>
      </p:sp>
      <p:sp>
        <p:nvSpPr>
          <p:cNvPr id="38" name="Text 12">
            <a:extLst>
              <a:ext uri="{FF2B5EF4-FFF2-40B4-BE49-F238E27FC236}">
                <a16:creationId xmlns:a16="http://schemas.microsoft.com/office/drawing/2014/main" id="{19D6DF2E-4F05-F939-0ACE-D68CF801A701}"/>
              </a:ext>
            </a:extLst>
          </p:cNvPr>
          <p:cNvSpPr/>
          <p:nvPr/>
        </p:nvSpPr>
        <p:spPr>
          <a:xfrm>
            <a:off x="502920" y="731520"/>
            <a:ext cx="6172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Motivation and problem definition of this study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B7775"/>
                </a:solidFill>
              </a:rPr>
              <a:t>2 OF Causal Modeling Framework and </a:t>
            </a:r>
            <a:r>
              <a:rPr lang="en-US" sz="1200" b="1">
                <a:solidFill>
                  <a:srgbClr val="1B7775"/>
                </a:solidFill>
              </a:rPr>
              <a:t>Extraction Scope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Predefined ontology bounds the extraction task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5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640080" y="676656"/>
            <a:ext cx="1106424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2B3F"/>
                </a:solidFill>
              </a:rPr>
              <a:t>The Large Language Model (LLM) is used as an evidence-extraction mechanism within expert-defined conceptual boundaries.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1483828" y="3167664"/>
            <a:ext cx="1920240" cy="66830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483828" y="3227469"/>
            <a:ext cx="1920240" cy="2465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C80"/>
                </a:solidFill>
              </a:rPr>
              <a:t>19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529548" y="3461670"/>
            <a:ext cx="1828800" cy="35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organizational factors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724108" y="3167664"/>
            <a:ext cx="1920240" cy="66830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24108" y="3227469"/>
            <a:ext cx="1920240" cy="2465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C80"/>
                </a:solidFill>
              </a:rPr>
              <a:t>38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769828" y="3510240"/>
            <a:ext cx="1828800" cy="3071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directed causal links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964388" y="3167664"/>
            <a:ext cx="1920240" cy="66830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64388" y="3227469"/>
            <a:ext cx="1920240" cy="2465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C80"/>
                </a:solidFill>
              </a:rPr>
              <a:t>266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6010108" y="3510240"/>
            <a:ext cx="1828800" cy="3071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publications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204668" y="3167664"/>
            <a:ext cx="1920240" cy="66830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04668" y="3227469"/>
            <a:ext cx="1920240" cy="24655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C80"/>
                </a:solidFill>
              </a:rPr>
              <a:t>3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8250388" y="3448517"/>
            <a:ext cx="1828800" cy="3688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5A6B7A"/>
                </a:solidFill>
              </a:rPr>
              <a:t>LLM model candidates</a:t>
            </a:r>
            <a:endParaRPr lang="en-US" sz="1400" dirty="0"/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C47DC27E-4456-07ED-FDA8-ADB9241C34D6}"/>
              </a:ext>
            </a:extLst>
          </p:cNvPr>
          <p:cNvGrpSpPr/>
          <p:nvPr/>
        </p:nvGrpSpPr>
        <p:grpSpPr>
          <a:xfrm>
            <a:off x="554332" y="3931920"/>
            <a:ext cx="4892040" cy="2057400"/>
            <a:chOff x="8336464" y="2724912"/>
            <a:chExt cx="4892040" cy="2057400"/>
          </a:xfrm>
        </p:grpSpPr>
        <p:sp>
          <p:nvSpPr>
            <p:cNvPr id="23" name="Shape 21"/>
            <p:cNvSpPr/>
            <p:nvPr/>
          </p:nvSpPr>
          <p:spPr>
            <a:xfrm>
              <a:off x="9592327" y="3088152"/>
              <a:ext cx="1920240" cy="668302"/>
            </a:xfrm>
            <a:prstGeom prst="roundRect">
              <a:avLst>
                <a:gd name="adj" fmla="val 7767"/>
              </a:avLst>
            </a:prstGeom>
            <a:solidFill>
              <a:srgbClr val="FFFFFF"/>
            </a:solidFill>
            <a:ln w="12700">
              <a:solidFill>
                <a:srgbClr val="D7E1E6"/>
              </a:solidFill>
              <a:prstDash val="solid"/>
            </a:ln>
          </p:spPr>
        </p:sp>
        <p:sp>
          <p:nvSpPr>
            <p:cNvPr id="24" name="Text 22"/>
            <p:cNvSpPr/>
            <p:nvPr/>
          </p:nvSpPr>
          <p:spPr>
            <a:xfrm>
              <a:off x="9592327" y="3234456"/>
              <a:ext cx="1920240" cy="24655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007C80"/>
                  </a:solidFill>
                </a:rPr>
                <a:t>1</a:t>
              </a:r>
              <a:endParaRPr lang="en-US" sz="2400" dirty="0"/>
            </a:p>
          </p:txBody>
        </p:sp>
        <p:sp>
          <p:nvSpPr>
            <p:cNvPr id="25" name="Text 23"/>
            <p:cNvSpPr/>
            <p:nvPr/>
          </p:nvSpPr>
          <p:spPr>
            <a:xfrm>
              <a:off x="9638047" y="3655080"/>
              <a:ext cx="1828800" cy="18167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92500" lnSpcReduction="10000"/>
            </a:bodyPr>
            <a:lstStyle/>
            <a:p>
              <a:pPr marL="0" indent="0" algn="ctr">
                <a:buNone/>
              </a:pPr>
              <a:r>
                <a:rPr lang="en-US" sz="1400" dirty="0">
                  <a:solidFill>
                    <a:srgbClr val="5A6B7A"/>
                  </a:solidFill>
                </a:rPr>
                <a:t>selected model</a:t>
              </a:r>
              <a:endParaRPr lang="en-US" sz="1400" dirty="0"/>
            </a:p>
          </p:txBody>
        </p:sp>
        <p:sp>
          <p:nvSpPr>
            <p:cNvPr id="26" name="Shape 24"/>
            <p:cNvSpPr/>
            <p:nvPr/>
          </p:nvSpPr>
          <p:spPr>
            <a:xfrm>
              <a:off x="8336464" y="2724912"/>
              <a:ext cx="4892040" cy="2057400"/>
            </a:xfrm>
            <a:prstGeom prst="roundRect">
              <a:avLst>
                <a:gd name="adj" fmla="val 3556"/>
              </a:avLst>
            </a:prstGeom>
            <a:solidFill>
              <a:srgbClr val="FFFFFF"/>
            </a:solidFill>
            <a:ln w="12700">
              <a:solidFill>
                <a:srgbClr val="D7E1E6"/>
              </a:solidFill>
              <a:prstDash val="solid"/>
            </a:ln>
          </p:spPr>
        </p:sp>
        <p:sp>
          <p:nvSpPr>
            <p:cNvPr id="27" name="Shape 25"/>
            <p:cNvSpPr/>
            <p:nvPr/>
          </p:nvSpPr>
          <p:spPr>
            <a:xfrm>
              <a:off x="8336464" y="2724912"/>
              <a:ext cx="64008" cy="2057400"/>
            </a:xfrm>
            <a:prstGeom prst="rect">
              <a:avLst/>
            </a:prstGeom>
            <a:solidFill>
              <a:srgbClr val="2774AE"/>
            </a:solidFill>
            <a:ln w="12700">
              <a:solidFill>
                <a:srgbClr val="333333">
                  <a:alpha val="0"/>
                </a:srgbClr>
              </a:solidFill>
              <a:prstDash val="solid"/>
            </a:ln>
          </p:spPr>
        </p:sp>
        <p:sp>
          <p:nvSpPr>
            <p:cNvPr id="28" name="Text 26"/>
            <p:cNvSpPr/>
            <p:nvPr/>
          </p:nvSpPr>
          <p:spPr>
            <a:xfrm>
              <a:off x="8537632" y="2889504"/>
              <a:ext cx="457200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2774AE"/>
                  </a:solidFill>
                </a:rPr>
                <a:t>Examples of target relationships</a:t>
              </a:r>
              <a:endParaRPr lang="en-US" sz="1600" dirty="0"/>
            </a:p>
          </p:txBody>
        </p:sp>
        <p:sp>
          <p:nvSpPr>
            <p:cNvPr id="29" name="Text 27"/>
            <p:cNvSpPr/>
            <p:nvPr/>
          </p:nvSpPr>
          <p:spPr>
            <a:xfrm>
              <a:off x="8537632" y="3255264"/>
              <a:ext cx="4572000" cy="1399032"/>
            </a:xfrm>
            <a:prstGeom prst="rect">
              <a:avLst/>
            </a:prstGeom>
            <a:noFill/>
            <a:ln/>
          </p:spPr>
          <p:txBody>
            <a:bodyPr wrap="square" lIns="381" tIns="381" rIns="381" bIns="381" rtlCol="0" anchor="t">
              <a:no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102B3F"/>
                  </a:solidFill>
                </a:rPr>
                <a:t>Leadership -&gt; Group climate</a:t>
              </a:r>
              <a:endParaRPr lang="en-US" sz="1600" dirty="0"/>
            </a:p>
            <a:p>
              <a:pPr marL="0" indent="0">
                <a:buNone/>
              </a:pPr>
              <a:r>
                <a:rPr lang="en-US" sz="1600" dirty="0">
                  <a:solidFill>
                    <a:srgbClr val="102B3F"/>
                  </a:solidFill>
                </a:rPr>
                <a:t>Policy design -&gt; Employee training and development</a:t>
              </a:r>
              <a:endParaRPr lang="en-US" sz="1600" dirty="0"/>
            </a:p>
            <a:p>
              <a:pPr marL="0" indent="0">
                <a:buNone/>
              </a:pPr>
              <a:r>
                <a:rPr lang="en-US" sz="1600" dirty="0">
                  <a:solidFill>
                    <a:srgbClr val="102B3F"/>
                  </a:solidFill>
                </a:rPr>
                <a:t>Information exchange and coordination -&gt; Decision framing and execution</a:t>
              </a:r>
              <a:endParaRPr lang="en-US" sz="1600" dirty="0"/>
            </a:p>
            <a:p>
              <a:pPr marL="0" indent="0">
                <a:buNone/>
              </a:pPr>
              <a:r>
                <a:rPr lang="en-US" sz="1600" dirty="0">
                  <a:solidFill>
                    <a:srgbClr val="102B3F"/>
                  </a:solidFill>
                </a:rPr>
                <a:t>Employee training and development -&gt; Knowledge/abilities</a:t>
              </a:r>
              <a:endParaRPr lang="en-US" sz="1600" dirty="0"/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A5F3832C-DDAA-8C07-BD52-527A733035E0}"/>
              </a:ext>
            </a:extLst>
          </p:cNvPr>
          <p:cNvGrpSpPr/>
          <p:nvPr/>
        </p:nvGrpSpPr>
        <p:grpSpPr>
          <a:xfrm>
            <a:off x="6248757" y="3931920"/>
            <a:ext cx="4892040" cy="2057400"/>
            <a:chOff x="13960024" y="2724912"/>
            <a:chExt cx="4892040" cy="2057400"/>
          </a:xfrm>
        </p:grpSpPr>
        <p:sp>
          <p:nvSpPr>
            <p:cNvPr id="30" name="Shape 28"/>
            <p:cNvSpPr/>
            <p:nvPr/>
          </p:nvSpPr>
          <p:spPr>
            <a:xfrm>
              <a:off x="13960024" y="2724912"/>
              <a:ext cx="4892040" cy="2057400"/>
            </a:xfrm>
            <a:prstGeom prst="roundRect">
              <a:avLst>
                <a:gd name="adj" fmla="val 3556"/>
              </a:avLst>
            </a:prstGeom>
            <a:solidFill>
              <a:srgbClr val="FFFFFF"/>
            </a:solidFill>
            <a:ln w="12700">
              <a:solidFill>
                <a:srgbClr val="D7E1E6"/>
              </a:solidFill>
              <a:prstDash val="solid"/>
            </a:ln>
          </p:spPr>
        </p:sp>
        <p:sp>
          <p:nvSpPr>
            <p:cNvPr id="31" name="Shape 29"/>
            <p:cNvSpPr/>
            <p:nvPr/>
          </p:nvSpPr>
          <p:spPr>
            <a:xfrm>
              <a:off x="13960024" y="2724912"/>
              <a:ext cx="64008" cy="2057400"/>
            </a:xfrm>
            <a:prstGeom prst="rect">
              <a:avLst/>
            </a:prstGeom>
            <a:solidFill>
              <a:srgbClr val="E87722"/>
            </a:solidFill>
            <a:ln w="12700">
              <a:solidFill>
                <a:srgbClr val="333333">
                  <a:alpha val="0"/>
                </a:srgbClr>
              </a:solidFill>
              <a:prstDash val="solid"/>
            </a:ln>
          </p:spPr>
        </p:sp>
        <p:sp>
          <p:nvSpPr>
            <p:cNvPr id="32" name="Text 30"/>
            <p:cNvSpPr/>
            <p:nvPr/>
          </p:nvSpPr>
          <p:spPr>
            <a:xfrm>
              <a:off x="14161192" y="2889504"/>
              <a:ext cx="457200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E87722"/>
                  </a:solidFill>
                </a:rPr>
                <a:t>Design choice</a:t>
              </a:r>
              <a:endParaRPr lang="en-US" sz="160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14161192" y="3255264"/>
              <a:ext cx="4572000" cy="1399032"/>
            </a:xfrm>
            <a:prstGeom prst="rect">
              <a:avLst/>
            </a:prstGeom>
            <a:noFill/>
            <a:ln/>
          </p:spPr>
          <p:txBody>
            <a:bodyPr wrap="square" lIns="381" tIns="381" rIns="381" bIns="381" rtlCol="0" anchor="t">
              <a:norm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102B3F"/>
                  </a:solidFill>
                </a:rPr>
                <a:t>The model is not asked to identify any relationship it considers plausible. It is instructed to return passages supporting one or more of the 38 predefined relationships.</a:t>
              </a:r>
              <a:endParaRPr lang="en-US" sz="1600" dirty="0"/>
            </a:p>
          </p:txBody>
        </p:sp>
      </p:grpSp>
      <p:sp>
        <p:nvSpPr>
          <p:cNvPr id="39" name="Literature container">
            <a:extLst>
              <a:ext uri="{FF2B5EF4-FFF2-40B4-BE49-F238E27FC236}">
                <a16:creationId xmlns:a16="http://schemas.microsoft.com/office/drawing/2014/main" id="{90252F6B-76D1-9550-9141-F17212D5F76E}"/>
              </a:ext>
            </a:extLst>
          </p:cNvPr>
          <p:cNvSpPr/>
          <p:nvPr/>
        </p:nvSpPr>
        <p:spPr>
          <a:xfrm>
            <a:off x="554332" y="1389888"/>
            <a:ext cx="11064240" cy="1481328"/>
          </a:xfrm>
          <a:prstGeom prst="roundRect">
            <a:avLst/>
          </a:prstGeom>
          <a:solidFill>
            <a:srgbClr val="F6F9FA"/>
          </a:solidFill>
          <a:ln w="12700">
            <a:solidFill>
              <a:srgbClr val="CFDC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266 card">
            <a:extLst>
              <a:ext uri="{FF2B5EF4-FFF2-40B4-BE49-F238E27FC236}">
                <a16:creationId xmlns:a16="http://schemas.microsoft.com/office/drawing/2014/main" id="{1A4580E1-2677-2E9E-A070-3D16ECA04494}"/>
              </a:ext>
            </a:extLst>
          </p:cNvPr>
          <p:cNvSpPr/>
          <p:nvPr/>
        </p:nvSpPr>
        <p:spPr>
          <a:xfrm>
            <a:off x="743482" y="1769418"/>
            <a:ext cx="1463040" cy="822960"/>
          </a:xfrm>
          <a:prstGeom prst="roundRect">
            <a:avLst/>
          </a:prstGeom>
          <a:solidFill>
            <a:srgbClr val="DDEBD2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266 number">
            <a:extLst>
              <a:ext uri="{FF2B5EF4-FFF2-40B4-BE49-F238E27FC236}">
                <a16:creationId xmlns:a16="http://schemas.microsoft.com/office/drawing/2014/main" id="{052B60CC-4154-A968-7D0F-6136B292E77C}"/>
              </a:ext>
            </a:extLst>
          </p:cNvPr>
          <p:cNvSpPr txBox="1"/>
          <p:nvPr/>
        </p:nvSpPr>
        <p:spPr>
          <a:xfrm>
            <a:off x="831107" y="1888290"/>
            <a:ext cx="1325880" cy="338328"/>
          </a:xfrm>
          <a:prstGeom prst="rect">
            <a:avLst/>
          </a:prstGeom>
          <a:noFill/>
        </p:spPr>
        <p:txBody>
          <a:bodyPr wrap="square" lIns="27432" tIns="18288" rIns="27432" bIns="18288" anchor="ctr">
            <a:normAutofit fontScale="85000" lnSpcReduction="20000"/>
          </a:bodyPr>
          <a:lstStyle/>
          <a:p>
            <a:pPr algn="ctr">
              <a:defRPr sz="2700" b="1">
                <a:solidFill>
                  <a:srgbClr val="56813D"/>
                </a:solidFill>
                <a:latin typeface="Aptos"/>
              </a:defRPr>
            </a:pPr>
            <a:r>
              <a:t>266</a:t>
            </a:r>
          </a:p>
        </p:txBody>
      </p:sp>
      <p:sp>
        <p:nvSpPr>
          <p:cNvPr id="42" name="266 label">
            <a:extLst>
              <a:ext uri="{FF2B5EF4-FFF2-40B4-BE49-F238E27FC236}">
                <a16:creationId xmlns:a16="http://schemas.microsoft.com/office/drawing/2014/main" id="{06D23BB9-D8E8-647D-9E13-41500FC94EB8}"/>
              </a:ext>
            </a:extLst>
          </p:cNvPr>
          <p:cNvSpPr txBox="1"/>
          <p:nvPr/>
        </p:nvSpPr>
        <p:spPr>
          <a:xfrm>
            <a:off x="821963" y="2217474"/>
            <a:ext cx="1325880" cy="292608"/>
          </a:xfrm>
          <a:prstGeom prst="rect">
            <a:avLst/>
          </a:prstGeom>
          <a:noFill/>
        </p:spPr>
        <p:txBody>
          <a:bodyPr wrap="square" lIns="27432" tIns="18288" rIns="27432" bIns="18288" anchor="ctr">
            <a:normAutofit fontScale="92500" lnSpcReduction="20000"/>
          </a:bodyPr>
          <a:lstStyle/>
          <a:p>
            <a:pPr algn="ctr">
              <a:defRPr sz="1050" b="0">
                <a:solidFill>
                  <a:srgbClr val="112A3B"/>
                </a:solidFill>
                <a:latin typeface="Aptos"/>
              </a:defRPr>
            </a:pPr>
            <a:r>
              <a:t>publications</a:t>
            </a:r>
            <a:br/>
            <a:r>
              <a:t>reviewed</a:t>
            </a:r>
          </a:p>
        </p:txBody>
      </p:sp>
      <p:sp>
        <p:nvSpPr>
          <p:cNvPr id="43" name="Domain 1">
            <a:extLst>
              <a:ext uri="{FF2B5EF4-FFF2-40B4-BE49-F238E27FC236}">
                <a16:creationId xmlns:a16="http://schemas.microsoft.com/office/drawing/2014/main" id="{C0E503D8-49FE-5F43-F7B9-6668A624FA00}"/>
              </a:ext>
            </a:extLst>
          </p:cNvPr>
          <p:cNvSpPr/>
          <p:nvPr/>
        </p:nvSpPr>
        <p:spPr>
          <a:xfrm>
            <a:off x="2417422" y="1609344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 dirty="0"/>
              <a:t>Nuclear</a:t>
            </a:r>
            <a:br>
              <a:rPr sz="1100" dirty="0"/>
            </a:br>
            <a:r>
              <a:rPr sz="1100" dirty="0"/>
              <a:t>power</a:t>
            </a:r>
          </a:p>
        </p:txBody>
      </p:sp>
      <p:sp>
        <p:nvSpPr>
          <p:cNvPr id="44" name="Domain 2">
            <a:extLst>
              <a:ext uri="{FF2B5EF4-FFF2-40B4-BE49-F238E27FC236}">
                <a16:creationId xmlns:a16="http://schemas.microsoft.com/office/drawing/2014/main" id="{3F7F0324-A9E4-B419-831A-ACE1517D07F5}"/>
              </a:ext>
            </a:extLst>
          </p:cNvPr>
          <p:cNvSpPr/>
          <p:nvPr/>
        </p:nvSpPr>
        <p:spPr>
          <a:xfrm>
            <a:off x="3505558" y="1609344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 dirty="0"/>
              <a:t>Aviation &amp;</a:t>
            </a:r>
            <a:br>
              <a:rPr sz="1100" dirty="0"/>
            </a:br>
            <a:r>
              <a:rPr sz="1100" dirty="0"/>
              <a:t>aerospace</a:t>
            </a:r>
          </a:p>
        </p:txBody>
      </p:sp>
      <p:sp>
        <p:nvSpPr>
          <p:cNvPr id="45" name="Domain 3">
            <a:extLst>
              <a:ext uri="{FF2B5EF4-FFF2-40B4-BE49-F238E27FC236}">
                <a16:creationId xmlns:a16="http://schemas.microsoft.com/office/drawing/2014/main" id="{A7E6B8FE-8796-D464-8FBA-7A7DAA9A0AEF}"/>
              </a:ext>
            </a:extLst>
          </p:cNvPr>
          <p:cNvSpPr/>
          <p:nvPr/>
        </p:nvSpPr>
        <p:spPr>
          <a:xfrm>
            <a:off x="4593694" y="1609344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rm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/>
              <a:t>Healthcare</a:t>
            </a:r>
          </a:p>
        </p:txBody>
      </p:sp>
      <p:sp>
        <p:nvSpPr>
          <p:cNvPr id="46" name="Domain 4">
            <a:extLst>
              <a:ext uri="{FF2B5EF4-FFF2-40B4-BE49-F238E27FC236}">
                <a16:creationId xmlns:a16="http://schemas.microsoft.com/office/drawing/2014/main" id="{33703F2B-2C81-2CB4-D560-841B22DB8974}"/>
              </a:ext>
            </a:extLst>
          </p:cNvPr>
          <p:cNvSpPr/>
          <p:nvPr/>
        </p:nvSpPr>
        <p:spPr>
          <a:xfrm>
            <a:off x="2417422" y="2029967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rm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/>
              <a:t>Oil &amp; gas</a:t>
            </a:r>
          </a:p>
        </p:txBody>
      </p:sp>
      <p:sp>
        <p:nvSpPr>
          <p:cNvPr id="47" name="Domain 5">
            <a:extLst>
              <a:ext uri="{FF2B5EF4-FFF2-40B4-BE49-F238E27FC236}">
                <a16:creationId xmlns:a16="http://schemas.microsoft.com/office/drawing/2014/main" id="{6CB7C349-6D44-C368-17A6-68B94E13A0C3}"/>
              </a:ext>
            </a:extLst>
          </p:cNvPr>
          <p:cNvSpPr/>
          <p:nvPr/>
        </p:nvSpPr>
        <p:spPr>
          <a:xfrm>
            <a:off x="3505558" y="2029967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/>
              <a:t>Maritime &amp;</a:t>
            </a:r>
            <a:br>
              <a:rPr sz="1100"/>
            </a:br>
            <a:r>
              <a:rPr sz="1100"/>
              <a:t>offshore</a:t>
            </a:r>
          </a:p>
        </p:txBody>
      </p:sp>
      <p:sp>
        <p:nvSpPr>
          <p:cNvPr id="48" name="Domain 6">
            <a:extLst>
              <a:ext uri="{FF2B5EF4-FFF2-40B4-BE49-F238E27FC236}">
                <a16:creationId xmlns:a16="http://schemas.microsoft.com/office/drawing/2014/main" id="{531D982A-3A80-5AD0-2F96-55ACCB90DFF5}"/>
              </a:ext>
            </a:extLst>
          </p:cNvPr>
          <p:cNvSpPr/>
          <p:nvPr/>
        </p:nvSpPr>
        <p:spPr>
          <a:xfrm>
            <a:off x="4593694" y="2029967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 spc="-40" dirty="0"/>
              <a:t>Transportation</a:t>
            </a:r>
          </a:p>
        </p:txBody>
      </p:sp>
      <p:sp>
        <p:nvSpPr>
          <p:cNvPr id="49" name="Domain 7">
            <a:extLst>
              <a:ext uri="{FF2B5EF4-FFF2-40B4-BE49-F238E27FC236}">
                <a16:creationId xmlns:a16="http://schemas.microsoft.com/office/drawing/2014/main" id="{542E79FA-AF7B-5E66-4C4A-FCCDF94F310A}"/>
              </a:ext>
            </a:extLst>
          </p:cNvPr>
          <p:cNvSpPr/>
          <p:nvPr/>
        </p:nvSpPr>
        <p:spPr>
          <a:xfrm>
            <a:off x="2417422" y="2450592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rm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/>
              <a:t>Energy</a:t>
            </a:r>
          </a:p>
        </p:txBody>
      </p:sp>
      <p:sp>
        <p:nvSpPr>
          <p:cNvPr id="50" name="Domain 8">
            <a:extLst>
              <a:ext uri="{FF2B5EF4-FFF2-40B4-BE49-F238E27FC236}">
                <a16:creationId xmlns:a16="http://schemas.microsoft.com/office/drawing/2014/main" id="{BE846D30-C3BD-E74E-E3DE-697CDB643F63}"/>
              </a:ext>
            </a:extLst>
          </p:cNvPr>
          <p:cNvSpPr/>
          <p:nvPr/>
        </p:nvSpPr>
        <p:spPr>
          <a:xfrm>
            <a:off x="3505558" y="2450592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/>
              <a:t>Chemical</a:t>
            </a:r>
            <a:br>
              <a:rPr sz="1100"/>
            </a:br>
            <a:r>
              <a:rPr sz="1100"/>
              <a:t>processing</a:t>
            </a:r>
          </a:p>
        </p:txBody>
      </p:sp>
      <p:sp>
        <p:nvSpPr>
          <p:cNvPr id="51" name="Domain 9">
            <a:extLst>
              <a:ext uri="{FF2B5EF4-FFF2-40B4-BE49-F238E27FC236}">
                <a16:creationId xmlns:a16="http://schemas.microsoft.com/office/drawing/2014/main" id="{242FA824-F03D-C656-FC4D-1E4B798C3B77}"/>
              </a:ext>
            </a:extLst>
          </p:cNvPr>
          <p:cNvSpPr/>
          <p:nvPr/>
        </p:nvSpPr>
        <p:spPr>
          <a:xfrm>
            <a:off x="4593694" y="2450592"/>
            <a:ext cx="98755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681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>
            <a:normAutofit/>
          </a:bodyPr>
          <a:lstStyle/>
          <a:p>
            <a:pPr algn="ctr">
              <a:defRPr sz="840" b="0">
                <a:solidFill>
                  <a:srgbClr val="112A3B"/>
                </a:solidFill>
                <a:latin typeface="Aptos"/>
              </a:defRPr>
            </a:pPr>
            <a:r>
              <a:rPr sz="1100" spc="-50" dirty="0"/>
              <a:t>Other</a:t>
            </a:r>
            <a:r>
              <a:rPr lang="en-US" sz="1100" spc="-50" dirty="0"/>
              <a:t>s</a:t>
            </a:r>
            <a:endParaRPr sz="1100" spc="-50" dirty="0"/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B47DDF01-094C-69EC-D4B1-D5CA1652A564}"/>
              </a:ext>
            </a:extLst>
          </p:cNvPr>
          <p:cNvGrpSpPr/>
          <p:nvPr/>
        </p:nvGrpSpPr>
        <p:grpSpPr>
          <a:xfrm>
            <a:off x="6955896" y="1787652"/>
            <a:ext cx="1216152" cy="640080"/>
            <a:chOff x="6007206" y="1970532"/>
            <a:chExt cx="1216152" cy="640080"/>
          </a:xfrm>
        </p:grpSpPr>
        <p:sp>
          <p:nvSpPr>
            <p:cNvPr id="52" name="Stat 19">
              <a:extLst>
                <a:ext uri="{FF2B5EF4-FFF2-40B4-BE49-F238E27FC236}">
                  <a16:creationId xmlns:a16="http://schemas.microsoft.com/office/drawing/2014/main" id="{4907CAA6-B135-0CD5-725D-108670652F62}"/>
                </a:ext>
              </a:extLst>
            </p:cNvPr>
            <p:cNvSpPr/>
            <p:nvPr/>
          </p:nvSpPr>
          <p:spPr>
            <a:xfrm>
              <a:off x="6070449" y="1970532"/>
              <a:ext cx="1088135" cy="640080"/>
            </a:xfrm>
            <a:prstGeom prst="roundRect">
              <a:avLst/>
            </a:prstGeom>
            <a:solidFill>
              <a:srgbClr val="9ABE79"/>
            </a:solidFill>
            <a:ln w="12700">
              <a:solidFill>
                <a:srgbClr val="56813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3" name="19 num">
              <a:extLst>
                <a:ext uri="{FF2B5EF4-FFF2-40B4-BE49-F238E27FC236}">
                  <a16:creationId xmlns:a16="http://schemas.microsoft.com/office/drawing/2014/main" id="{09FE9FA8-3091-FACB-B5FD-F038C9F30328}"/>
                </a:ext>
              </a:extLst>
            </p:cNvPr>
            <p:cNvSpPr txBox="1"/>
            <p:nvPr/>
          </p:nvSpPr>
          <p:spPr>
            <a:xfrm>
              <a:off x="6070448" y="2018536"/>
              <a:ext cx="1074421" cy="338329"/>
            </a:xfrm>
            <a:prstGeom prst="rect">
              <a:avLst/>
            </a:prstGeom>
            <a:noFill/>
          </p:spPr>
          <p:txBody>
            <a:bodyPr wrap="square" lIns="18288" tIns="18288" rIns="18288" bIns="18288" anchor="ctr">
              <a:normAutofit lnSpcReduction="10000"/>
            </a:bodyPr>
            <a:lstStyle/>
            <a:p>
              <a:pPr algn="ctr">
                <a:defRPr sz="2100" b="1">
                  <a:solidFill>
                    <a:srgbClr val="FFFFFF"/>
                  </a:solidFill>
                  <a:latin typeface="Aptos"/>
                </a:defRPr>
              </a:pPr>
              <a:r>
                <a:rPr dirty="0"/>
                <a:t>19</a:t>
              </a:r>
            </a:p>
          </p:txBody>
        </p:sp>
        <p:sp>
          <p:nvSpPr>
            <p:cNvPr id="54" name="19 label">
              <a:extLst>
                <a:ext uri="{FF2B5EF4-FFF2-40B4-BE49-F238E27FC236}">
                  <a16:creationId xmlns:a16="http://schemas.microsoft.com/office/drawing/2014/main" id="{8E82F19A-896F-CF73-B102-418FA8261F0C}"/>
                </a:ext>
              </a:extLst>
            </p:cNvPr>
            <p:cNvSpPr txBox="1"/>
            <p:nvPr/>
          </p:nvSpPr>
          <p:spPr>
            <a:xfrm>
              <a:off x="6007206" y="2288285"/>
              <a:ext cx="1216152" cy="228600"/>
            </a:xfrm>
            <a:prstGeom prst="rect">
              <a:avLst/>
            </a:prstGeom>
            <a:noFill/>
          </p:spPr>
          <p:txBody>
            <a:bodyPr wrap="square" lIns="18288" tIns="18288" rIns="18288" bIns="18288" anchor="ctr">
              <a:noAutofit/>
            </a:bodyPr>
            <a:lstStyle/>
            <a:p>
              <a:pPr algn="ctr">
                <a:defRPr sz="869" b="0">
                  <a:solidFill>
                    <a:srgbClr val="FFFFFF"/>
                  </a:solidFill>
                  <a:latin typeface="Aptos"/>
                </a:defRPr>
              </a:pPr>
              <a:r>
                <a:rPr sz="1200" dirty="0"/>
                <a:t>main OF groups</a:t>
              </a: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6CBE63F6-2FCE-94B2-9F27-0963356D1EF7}"/>
              </a:ext>
            </a:extLst>
          </p:cNvPr>
          <p:cNvGrpSpPr/>
          <p:nvPr/>
        </p:nvGrpSpPr>
        <p:grpSpPr>
          <a:xfrm>
            <a:off x="8615532" y="1787652"/>
            <a:ext cx="1216152" cy="640080"/>
            <a:chOff x="7449672" y="1970532"/>
            <a:chExt cx="1216152" cy="640080"/>
          </a:xfrm>
        </p:grpSpPr>
        <p:sp>
          <p:nvSpPr>
            <p:cNvPr id="55" name="Stat 46">
              <a:extLst>
                <a:ext uri="{FF2B5EF4-FFF2-40B4-BE49-F238E27FC236}">
                  <a16:creationId xmlns:a16="http://schemas.microsoft.com/office/drawing/2014/main" id="{7A796E19-D59E-542F-03A0-7BE6EB47DB70}"/>
                </a:ext>
              </a:extLst>
            </p:cNvPr>
            <p:cNvSpPr/>
            <p:nvPr/>
          </p:nvSpPr>
          <p:spPr>
            <a:xfrm>
              <a:off x="7504535" y="1970532"/>
              <a:ext cx="1088135" cy="640080"/>
            </a:xfrm>
            <a:prstGeom prst="roundRect">
              <a:avLst/>
            </a:prstGeom>
            <a:solidFill>
              <a:srgbClr val="9ABE79"/>
            </a:solidFill>
            <a:ln w="12700">
              <a:solidFill>
                <a:srgbClr val="56813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6" name="46 num">
              <a:extLst>
                <a:ext uri="{FF2B5EF4-FFF2-40B4-BE49-F238E27FC236}">
                  <a16:creationId xmlns:a16="http://schemas.microsoft.com/office/drawing/2014/main" id="{97CE75E3-8486-5B9C-3DFD-DF9CF10B7340}"/>
                </a:ext>
              </a:extLst>
            </p:cNvPr>
            <p:cNvSpPr txBox="1"/>
            <p:nvPr/>
          </p:nvSpPr>
          <p:spPr>
            <a:xfrm>
              <a:off x="7528917" y="1993392"/>
              <a:ext cx="1053082" cy="374904"/>
            </a:xfrm>
            <a:prstGeom prst="rect">
              <a:avLst/>
            </a:prstGeom>
            <a:noFill/>
          </p:spPr>
          <p:txBody>
            <a:bodyPr wrap="square" lIns="18288" tIns="18288" rIns="18288" bIns="18288" anchor="ctr">
              <a:normAutofit/>
            </a:bodyPr>
            <a:lstStyle/>
            <a:p>
              <a:pPr algn="ctr">
                <a:defRPr sz="2100" b="1">
                  <a:solidFill>
                    <a:srgbClr val="FFFFFF"/>
                  </a:solidFill>
                  <a:latin typeface="Aptos"/>
                </a:defRPr>
              </a:pPr>
              <a:r>
                <a:rPr dirty="0"/>
                <a:t>46</a:t>
              </a:r>
            </a:p>
          </p:txBody>
        </p:sp>
        <p:sp>
          <p:nvSpPr>
            <p:cNvPr id="57" name="46 label">
              <a:extLst>
                <a:ext uri="{FF2B5EF4-FFF2-40B4-BE49-F238E27FC236}">
                  <a16:creationId xmlns:a16="http://schemas.microsoft.com/office/drawing/2014/main" id="{8D7899D0-5218-1862-A5E6-AF494FF7AD8D}"/>
                </a:ext>
              </a:extLst>
            </p:cNvPr>
            <p:cNvSpPr txBox="1"/>
            <p:nvPr/>
          </p:nvSpPr>
          <p:spPr>
            <a:xfrm>
              <a:off x="7449672" y="2290572"/>
              <a:ext cx="1216152" cy="228600"/>
            </a:xfrm>
            <a:prstGeom prst="rect">
              <a:avLst/>
            </a:prstGeom>
            <a:noFill/>
          </p:spPr>
          <p:txBody>
            <a:bodyPr wrap="square" lIns="18288" tIns="18288" rIns="18288" bIns="18288" anchor="ctr">
              <a:noAutofit/>
            </a:bodyPr>
            <a:lstStyle/>
            <a:p>
              <a:pPr algn="ctr">
                <a:defRPr sz="869" b="0">
                  <a:solidFill>
                    <a:srgbClr val="FFFFFF"/>
                  </a:solidFill>
                  <a:latin typeface="Aptos"/>
                </a:defRPr>
              </a:pPr>
              <a:r>
                <a:rPr sz="1200"/>
                <a:t>sub-factors</a:t>
              </a: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4BB75071-ABAE-97A9-09D9-D276673DD8E9}"/>
              </a:ext>
            </a:extLst>
          </p:cNvPr>
          <p:cNvGrpSpPr/>
          <p:nvPr/>
        </p:nvGrpSpPr>
        <p:grpSpPr>
          <a:xfrm>
            <a:off x="10101431" y="1759458"/>
            <a:ext cx="1216152" cy="668274"/>
            <a:chOff x="9209891" y="1942338"/>
            <a:chExt cx="1216152" cy="668274"/>
          </a:xfrm>
        </p:grpSpPr>
        <p:sp>
          <p:nvSpPr>
            <p:cNvPr id="58" name="Stat 200+">
              <a:extLst>
                <a:ext uri="{FF2B5EF4-FFF2-40B4-BE49-F238E27FC236}">
                  <a16:creationId xmlns:a16="http://schemas.microsoft.com/office/drawing/2014/main" id="{D1B62EAE-0065-E688-D0D9-15198BEA4114}"/>
                </a:ext>
              </a:extLst>
            </p:cNvPr>
            <p:cNvSpPr/>
            <p:nvPr/>
          </p:nvSpPr>
          <p:spPr>
            <a:xfrm>
              <a:off x="9247989" y="1970532"/>
              <a:ext cx="1088135" cy="640080"/>
            </a:xfrm>
            <a:prstGeom prst="roundRect">
              <a:avLst/>
            </a:prstGeom>
            <a:solidFill>
              <a:srgbClr val="9ABE79"/>
            </a:solidFill>
            <a:ln w="12700">
              <a:solidFill>
                <a:srgbClr val="56813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9" name="200+ num">
              <a:extLst>
                <a:ext uri="{FF2B5EF4-FFF2-40B4-BE49-F238E27FC236}">
                  <a16:creationId xmlns:a16="http://schemas.microsoft.com/office/drawing/2014/main" id="{DF232FFE-79D1-C7A7-4598-470817691738}"/>
                </a:ext>
              </a:extLst>
            </p:cNvPr>
            <p:cNvSpPr txBox="1"/>
            <p:nvPr/>
          </p:nvSpPr>
          <p:spPr>
            <a:xfrm>
              <a:off x="9209891" y="1942338"/>
              <a:ext cx="1216152" cy="470916"/>
            </a:xfrm>
            <a:prstGeom prst="rect">
              <a:avLst/>
            </a:prstGeom>
            <a:noFill/>
          </p:spPr>
          <p:txBody>
            <a:bodyPr wrap="square" lIns="18288" tIns="18288" rIns="18288" bIns="18288" anchor="ctr">
              <a:normAutofit/>
            </a:bodyPr>
            <a:lstStyle/>
            <a:p>
              <a:pPr algn="ctr">
                <a:defRPr sz="1800" b="1">
                  <a:solidFill>
                    <a:srgbClr val="FFFFFF"/>
                  </a:solidFill>
                  <a:latin typeface="Aptos"/>
                </a:defRPr>
              </a:pPr>
              <a:r>
                <a:rPr sz="2000" dirty="0"/>
                <a:t>200+</a:t>
              </a:r>
            </a:p>
          </p:txBody>
        </p:sp>
        <p:sp>
          <p:nvSpPr>
            <p:cNvPr id="60" name="200+ label">
              <a:extLst>
                <a:ext uri="{FF2B5EF4-FFF2-40B4-BE49-F238E27FC236}">
                  <a16:creationId xmlns:a16="http://schemas.microsoft.com/office/drawing/2014/main" id="{94C2093A-C88E-E051-33FD-E380FED56F6A}"/>
                </a:ext>
              </a:extLst>
            </p:cNvPr>
            <p:cNvSpPr txBox="1"/>
            <p:nvPr/>
          </p:nvSpPr>
          <p:spPr>
            <a:xfrm>
              <a:off x="9209891" y="2290572"/>
              <a:ext cx="1216152" cy="228600"/>
            </a:xfrm>
            <a:prstGeom prst="rect">
              <a:avLst/>
            </a:prstGeom>
            <a:noFill/>
          </p:spPr>
          <p:txBody>
            <a:bodyPr wrap="square" lIns="18288" tIns="18288" rIns="18288" bIns="18288" anchor="ctr">
              <a:normAutofit/>
            </a:bodyPr>
            <a:lstStyle/>
            <a:p>
              <a:pPr algn="ctr">
                <a:defRPr sz="869" b="0">
                  <a:solidFill>
                    <a:srgbClr val="FFFFFF"/>
                  </a:solidFill>
                  <a:latin typeface="Aptos"/>
                </a:defRPr>
              </a:pPr>
              <a:r>
                <a:rPr sz="1200" dirty="0"/>
                <a:t>attributes</a:t>
              </a:r>
            </a:p>
          </p:txBody>
        </p:sp>
      </p:grpSp>
      <p:sp>
        <p:nvSpPr>
          <p:cNvPr id="37" name="Header1">
            <a:extLst>
              <a:ext uri="{FF2B5EF4-FFF2-40B4-BE49-F238E27FC236}">
                <a16:creationId xmlns:a16="http://schemas.microsoft.com/office/drawing/2014/main" id="{C92FCC10-182D-DB48-E883-759B71450428}"/>
              </a:ext>
            </a:extLst>
          </p:cNvPr>
          <p:cNvSpPr txBox="1"/>
          <p:nvPr/>
        </p:nvSpPr>
        <p:spPr>
          <a:xfrm>
            <a:off x="640080" y="1399995"/>
            <a:ext cx="5029200" cy="228600"/>
          </a:xfrm>
          <a:prstGeom prst="rect">
            <a:avLst/>
          </a:prstGeom>
          <a:noFill/>
        </p:spPr>
        <p:txBody>
          <a:bodyPr wrap="square" lIns="27432" tIns="18288" rIns="27432" bIns="18288" anchor="ctr">
            <a:normAutofit fontScale="92500" lnSpcReduction="20000"/>
          </a:bodyPr>
          <a:lstStyle/>
          <a:p>
            <a:pPr algn="l">
              <a:defRPr sz="1500" b="1">
                <a:solidFill>
                  <a:srgbClr val="2474AA"/>
                </a:solidFill>
                <a:latin typeface="Aptos"/>
              </a:defRPr>
            </a:pPr>
            <a:r>
              <a:rPr sz="1600" dirty="0"/>
              <a:t>1  Literature base reviewed</a:t>
            </a:r>
            <a:r>
              <a:rPr lang="en-US" sz="1600" dirty="0"/>
              <a:t> by the whole project</a:t>
            </a:r>
            <a:endParaRPr sz="1600" dirty="0"/>
          </a:p>
        </p:txBody>
      </p:sp>
      <p:sp>
        <p:nvSpPr>
          <p:cNvPr id="38" name="Header2">
            <a:extLst>
              <a:ext uri="{FF2B5EF4-FFF2-40B4-BE49-F238E27FC236}">
                <a16:creationId xmlns:a16="http://schemas.microsoft.com/office/drawing/2014/main" id="{4BC1C845-D1FB-70EE-3FBF-237E82907273}"/>
              </a:ext>
            </a:extLst>
          </p:cNvPr>
          <p:cNvSpPr txBox="1"/>
          <p:nvPr/>
        </p:nvSpPr>
        <p:spPr>
          <a:xfrm>
            <a:off x="7039567" y="1472184"/>
            <a:ext cx="4892041" cy="251460"/>
          </a:xfrm>
          <a:prstGeom prst="rect">
            <a:avLst/>
          </a:prstGeom>
          <a:noFill/>
        </p:spPr>
        <p:txBody>
          <a:bodyPr wrap="square" lIns="27432" tIns="18288" rIns="27432" bIns="18288" anchor="ctr">
            <a:normAutofit lnSpcReduction="10000"/>
          </a:bodyPr>
          <a:lstStyle/>
          <a:p>
            <a:pPr algn="l">
              <a:defRPr sz="1500" b="1">
                <a:solidFill>
                  <a:srgbClr val="2474AA"/>
                </a:solidFill>
                <a:latin typeface="Aptos"/>
              </a:defRPr>
            </a:pPr>
            <a:r>
              <a:rPr dirty="0"/>
              <a:t>2  OF inventory</a:t>
            </a:r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F1DA8E20-8A89-9CC8-209B-9943AEF5A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65" y="6104248"/>
            <a:ext cx="3898900" cy="736600"/>
          </a:xfrm>
          <a:prstGeom prst="rect">
            <a:avLst/>
          </a:prstGeom>
        </p:spPr>
      </p:pic>
      <p:sp>
        <p:nvSpPr>
          <p:cNvPr id="34" name="Shape 32"/>
          <p:cNvSpPr/>
          <p:nvPr/>
        </p:nvSpPr>
        <p:spPr>
          <a:xfrm>
            <a:off x="1435834" y="6059560"/>
            <a:ext cx="8595360" cy="758952"/>
          </a:xfrm>
          <a:prstGeom prst="roundRect">
            <a:avLst>
              <a:gd name="adj" fmla="val 13793"/>
            </a:avLst>
          </a:prstGeom>
          <a:solidFill>
            <a:srgbClr val="EAF4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435834" y="6173860"/>
            <a:ext cx="8595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02B3F"/>
                </a:solidFill>
              </a:rPr>
              <a:t>Purpose: reduce unconstrained causal generation, standardize labels, and compare evidence distribution across the target structure.</a:t>
            </a:r>
            <a:endParaRPr lang="en-US" dirty="0"/>
          </a:p>
        </p:txBody>
      </p:sp>
      <p:sp>
        <p:nvSpPr>
          <p:cNvPr id="67" name="下箭头 66">
            <a:extLst>
              <a:ext uri="{FF2B5EF4-FFF2-40B4-BE49-F238E27FC236}">
                <a16:creationId xmlns:a16="http://schemas.microsoft.com/office/drawing/2014/main" id="{68478563-7496-9A84-4941-CEB7F2F17985}"/>
              </a:ext>
            </a:extLst>
          </p:cNvPr>
          <p:cNvSpPr/>
          <p:nvPr/>
        </p:nvSpPr>
        <p:spPr>
          <a:xfrm>
            <a:off x="5669279" y="2779776"/>
            <a:ext cx="188827" cy="38788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35" grpId="0" animBg="1"/>
      <p:bldP spid="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3 Method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LLM-based causal-evidence extraction pipeline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6</a:t>
            </a:r>
            <a:endParaRPr lang="en-US" sz="650" dirty="0"/>
          </a:p>
        </p:txBody>
      </p:sp>
      <p:sp>
        <p:nvSpPr>
          <p:cNvPr id="46" name="Shape 44"/>
          <p:cNvSpPr/>
          <p:nvPr/>
        </p:nvSpPr>
        <p:spPr>
          <a:xfrm>
            <a:off x="1160009" y="4601769"/>
            <a:ext cx="9738360" cy="1458790"/>
          </a:xfrm>
          <a:prstGeom prst="roundRect">
            <a:avLst>
              <a:gd name="adj" fmla="val 5926"/>
            </a:avLst>
          </a:prstGeom>
          <a:solidFill>
            <a:srgbClr val="F3F6F8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160009" y="4601769"/>
            <a:ext cx="64008" cy="1234440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361177" y="4766361"/>
            <a:ext cx="9418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C80"/>
                </a:solidFill>
              </a:rPr>
              <a:t>Output</a:t>
            </a:r>
            <a:endParaRPr lang="en-US" sz="2400" dirty="0"/>
          </a:p>
        </p:txBody>
      </p:sp>
      <p:sp>
        <p:nvSpPr>
          <p:cNvPr id="49" name="Text 47"/>
          <p:cNvSpPr/>
          <p:nvPr/>
        </p:nvSpPr>
        <p:spPr>
          <a:xfrm>
            <a:off x="1361177" y="5132120"/>
            <a:ext cx="9582912" cy="850393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02B3F"/>
                </a:solidFill>
              </a:rPr>
              <a:t>A structured evidence dataset that can be summarized, validated, and used as empirical input for reviewing organizational-factor causal models and supporting later HRA Bayesian-network development.</a:t>
            </a:r>
            <a:endParaRPr lang="en-US" dirty="0"/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85B54E26-F9C7-1D0F-4C16-2BACA14EA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177" y="1005840"/>
            <a:ext cx="8697012" cy="33936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3 Method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7</a:t>
            </a:r>
            <a:endParaRPr lang="en-US" sz="650" dirty="0"/>
          </a:p>
        </p:txBody>
      </p:sp>
      <p:sp>
        <p:nvSpPr>
          <p:cNvPr id="36" name="Shape 34"/>
          <p:cNvSpPr/>
          <p:nvPr/>
        </p:nvSpPr>
        <p:spPr>
          <a:xfrm>
            <a:off x="777240" y="4602833"/>
            <a:ext cx="10515600" cy="8138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69" name="Text 2">
            <a:extLst>
              <a:ext uri="{FF2B5EF4-FFF2-40B4-BE49-F238E27FC236}">
                <a16:creationId xmlns:a16="http://schemas.microsoft.com/office/drawing/2014/main" id="{B3472E04-D803-096C-658D-6D302ADC1F4B}"/>
              </a:ext>
            </a:extLst>
          </p:cNvPr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2500" b="1">
                <a:solidFill>
                  <a:srgbClr val="122D40"/>
                </a:solidFill>
              </a:rPr>
              <a:t>Prompt engineering: structured prompt and causal-language constraints</a:t>
            </a:r>
            <a:endParaRPr lang="en-US" sz="2400" dirty="0"/>
          </a:p>
        </p:txBody>
      </p:sp>
      <p:sp>
        <p:nvSpPr>
          <p:cNvPr id="70" name="Shape 34">
            <a:extLst>
              <a:ext uri="{FF2B5EF4-FFF2-40B4-BE49-F238E27FC236}">
                <a16:creationId xmlns:a16="http://schemas.microsoft.com/office/drawing/2014/main" id="{DD1DA976-9F6D-BF8C-BB7E-3DEA81F5CB17}"/>
              </a:ext>
            </a:extLst>
          </p:cNvPr>
          <p:cNvSpPr/>
          <p:nvPr/>
        </p:nvSpPr>
        <p:spPr>
          <a:xfrm>
            <a:off x="777240" y="4602833"/>
            <a:ext cx="1051560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71" name="Text 35">
            <a:extLst>
              <a:ext uri="{FF2B5EF4-FFF2-40B4-BE49-F238E27FC236}">
                <a16:creationId xmlns:a16="http://schemas.microsoft.com/office/drawing/2014/main" id="{D278ED61-8BA0-6330-8643-EB23BD64EC9B}"/>
              </a:ext>
            </a:extLst>
          </p:cNvPr>
          <p:cNvSpPr/>
          <p:nvPr/>
        </p:nvSpPr>
        <p:spPr>
          <a:xfrm>
            <a:off x="1051560" y="4840577"/>
            <a:ext cx="99669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sz="1100">
                <a:solidFill>
                  <a:srgbClr val="697580"/>
                </a:solidFill>
              </a:rPr>
              <a:t>The prompt constrains the task, output format, causal definition, OF definitions, and target relationship list.</a:t>
            </a:r>
            <a:endParaRPr lang="en-US" sz="900" dirty="0"/>
          </a:p>
        </p:txBody>
      </p:sp>
      <p:sp>
        <p:nvSpPr>
          <p:cNvPr id="72" name="Rounded Rectangle 37">
            <a:extLst>
              <a:ext uri="{FF2B5EF4-FFF2-40B4-BE49-F238E27FC236}">
                <a16:creationId xmlns:a16="http://schemas.microsoft.com/office/drawing/2014/main" id="{5A84C3AD-2F51-897F-F3EA-335F35017365}"/>
              </a:ext>
            </a:extLst>
          </p:cNvPr>
          <p:cNvSpPr/>
          <p:nvPr/>
        </p:nvSpPr>
        <p:spPr>
          <a:xfrm>
            <a:off x="502920" y="898446"/>
            <a:ext cx="3657600" cy="2881706"/>
          </a:xfrm>
          <a:prstGeom prst="roundRect">
            <a:avLst/>
          </a:prstGeom>
          <a:solidFill>
            <a:srgbClr val="FAFCF8"/>
          </a:solidFill>
          <a:ln w="12700">
            <a:solidFill>
              <a:srgbClr val="CD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38">
            <a:extLst>
              <a:ext uri="{FF2B5EF4-FFF2-40B4-BE49-F238E27FC236}">
                <a16:creationId xmlns:a16="http://schemas.microsoft.com/office/drawing/2014/main" id="{086AE2C7-7B1E-ECF7-B6C6-29988D0AB9B4}"/>
              </a:ext>
            </a:extLst>
          </p:cNvPr>
          <p:cNvSpPr txBox="1"/>
          <p:nvPr/>
        </p:nvSpPr>
        <p:spPr>
          <a:xfrm>
            <a:off x="777240" y="929276"/>
            <a:ext cx="25851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>
                <a:solidFill>
                  <a:srgbClr val="698F4B"/>
                </a:solidFill>
              </a:rPr>
              <a:t>7-part structured prompt</a:t>
            </a:r>
          </a:p>
        </p:txBody>
      </p:sp>
      <p:sp>
        <p:nvSpPr>
          <p:cNvPr id="74" name="Oval 39">
            <a:extLst>
              <a:ext uri="{FF2B5EF4-FFF2-40B4-BE49-F238E27FC236}">
                <a16:creationId xmlns:a16="http://schemas.microsoft.com/office/drawing/2014/main" id="{14827740-D12B-92CF-F4B4-FA5D2C415B52}"/>
              </a:ext>
            </a:extLst>
          </p:cNvPr>
          <p:cNvSpPr/>
          <p:nvPr/>
        </p:nvSpPr>
        <p:spPr>
          <a:xfrm>
            <a:off x="625401" y="1562770"/>
            <a:ext cx="274320" cy="274320"/>
          </a:xfrm>
          <a:prstGeom prst="ellipse">
            <a:avLst/>
          </a:prstGeom>
          <a:solidFill>
            <a:srgbClr val="0084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5" name="TextBox 40">
            <a:extLst>
              <a:ext uri="{FF2B5EF4-FFF2-40B4-BE49-F238E27FC236}">
                <a16:creationId xmlns:a16="http://schemas.microsoft.com/office/drawing/2014/main" id="{0D207123-EFC6-6DD9-02ED-0314D26EDD03}"/>
              </a:ext>
            </a:extLst>
          </p:cNvPr>
          <p:cNvSpPr txBox="1"/>
          <p:nvPr/>
        </p:nvSpPr>
        <p:spPr>
          <a:xfrm>
            <a:off x="972873" y="1553626"/>
            <a:ext cx="127259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33440"/>
                </a:solidFill>
              </a:rPr>
              <a:t>Task definition</a:t>
            </a:r>
          </a:p>
        </p:txBody>
      </p:sp>
      <p:sp>
        <p:nvSpPr>
          <p:cNvPr id="76" name="Oval 41">
            <a:extLst>
              <a:ext uri="{FF2B5EF4-FFF2-40B4-BE49-F238E27FC236}">
                <a16:creationId xmlns:a16="http://schemas.microsoft.com/office/drawing/2014/main" id="{972F298F-B5D2-CB7C-CEFA-FD2DCA06C69F}"/>
              </a:ext>
            </a:extLst>
          </p:cNvPr>
          <p:cNvSpPr/>
          <p:nvPr/>
        </p:nvSpPr>
        <p:spPr>
          <a:xfrm>
            <a:off x="625401" y="2074834"/>
            <a:ext cx="274320" cy="274320"/>
          </a:xfrm>
          <a:prstGeom prst="ellipse">
            <a:avLst/>
          </a:prstGeom>
          <a:solidFill>
            <a:srgbClr val="0084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7" name="TextBox 42">
            <a:extLst>
              <a:ext uri="{FF2B5EF4-FFF2-40B4-BE49-F238E27FC236}">
                <a16:creationId xmlns:a16="http://schemas.microsoft.com/office/drawing/2014/main" id="{42A2C702-517C-A638-B88E-F1CE4DFFBA4B}"/>
              </a:ext>
            </a:extLst>
          </p:cNvPr>
          <p:cNvSpPr txBox="1"/>
          <p:nvPr/>
        </p:nvSpPr>
        <p:spPr>
          <a:xfrm>
            <a:off x="972873" y="2065690"/>
            <a:ext cx="115929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 dirty="0">
                <a:solidFill>
                  <a:srgbClr val="233440"/>
                </a:solidFill>
              </a:rPr>
              <a:t>JSON output </a:t>
            </a:r>
            <a:endParaRPr lang="en-US" sz="1400" b="1" dirty="0">
              <a:solidFill>
                <a:srgbClr val="233440"/>
              </a:solidFill>
            </a:endParaRPr>
          </a:p>
          <a:p>
            <a:r>
              <a:rPr sz="1400" b="1" dirty="0">
                <a:solidFill>
                  <a:srgbClr val="233440"/>
                </a:solidFill>
              </a:rPr>
              <a:t>schema</a:t>
            </a:r>
          </a:p>
        </p:txBody>
      </p:sp>
      <p:sp>
        <p:nvSpPr>
          <p:cNvPr id="78" name="Oval 43">
            <a:extLst>
              <a:ext uri="{FF2B5EF4-FFF2-40B4-BE49-F238E27FC236}">
                <a16:creationId xmlns:a16="http://schemas.microsoft.com/office/drawing/2014/main" id="{47E8C87C-886C-A40A-49C3-7FAA0A529039}"/>
              </a:ext>
            </a:extLst>
          </p:cNvPr>
          <p:cNvSpPr/>
          <p:nvPr/>
        </p:nvSpPr>
        <p:spPr>
          <a:xfrm>
            <a:off x="625401" y="2586898"/>
            <a:ext cx="274320" cy="274320"/>
          </a:xfrm>
          <a:prstGeom prst="ellipse">
            <a:avLst/>
          </a:prstGeom>
          <a:solidFill>
            <a:srgbClr val="0084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79" name="TextBox 44">
            <a:extLst>
              <a:ext uri="{FF2B5EF4-FFF2-40B4-BE49-F238E27FC236}">
                <a16:creationId xmlns:a16="http://schemas.microsoft.com/office/drawing/2014/main" id="{60913D57-53C6-EBBC-D1E5-265DB7495FF4}"/>
              </a:ext>
            </a:extLst>
          </p:cNvPr>
          <p:cNvSpPr txBox="1"/>
          <p:nvPr/>
        </p:nvSpPr>
        <p:spPr>
          <a:xfrm>
            <a:off x="972873" y="2577754"/>
            <a:ext cx="141301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33440"/>
                </a:solidFill>
              </a:rPr>
              <a:t>Formatting rules</a:t>
            </a:r>
          </a:p>
        </p:txBody>
      </p:sp>
      <p:sp>
        <p:nvSpPr>
          <p:cNvPr id="80" name="Oval 45">
            <a:extLst>
              <a:ext uri="{FF2B5EF4-FFF2-40B4-BE49-F238E27FC236}">
                <a16:creationId xmlns:a16="http://schemas.microsoft.com/office/drawing/2014/main" id="{1A534D80-542C-F713-B46F-76C90D489049}"/>
              </a:ext>
            </a:extLst>
          </p:cNvPr>
          <p:cNvSpPr/>
          <p:nvPr/>
        </p:nvSpPr>
        <p:spPr>
          <a:xfrm>
            <a:off x="625401" y="3098962"/>
            <a:ext cx="274320" cy="274320"/>
          </a:xfrm>
          <a:prstGeom prst="ellipse">
            <a:avLst/>
          </a:prstGeom>
          <a:solidFill>
            <a:srgbClr val="0084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81" name="TextBox 46">
            <a:extLst>
              <a:ext uri="{FF2B5EF4-FFF2-40B4-BE49-F238E27FC236}">
                <a16:creationId xmlns:a16="http://schemas.microsoft.com/office/drawing/2014/main" id="{CCA09F9F-FD59-3A3D-94E3-C29A741963CE}"/>
              </a:ext>
            </a:extLst>
          </p:cNvPr>
          <p:cNvSpPr txBox="1"/>
          <p:nvPr/>
        </p:nvSpPr>
        <p:spPr>
          <a:xfrm>
            <a:off x="972873" y="3089818"/>
            <a:ext cx="161717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33440"/>
                </a:solidFill>
              </a:rPr>
              <a:t>Causal terminology</a:t>
            </a:r>
          </a:p>
        </p:txBody>
      </p:sp>
      <p:sp>
        <p:nvSpPr>
          <p:cNvPr id="82" name="Oval 47">
            <a:extLst>
              <a:ext uri="{FF2B5EF4-FFF2-40B4-BE49-F238E27FC236}">
                <a16:creationId xmlns:a16="http://schemas.microsoft.com/office/drawing/2014/main" id="{B93EB672-3DCE-0413-C790-029379995535}"/>
              </a:ext>
            </a:extLst>
          </p:cNvPr>
          <p:cNvSpPr/>
          <p:nvPr/>
        </p:nvSpPr>
        <p:spPr>
          <a:xfrm>
            <a:off x="2505246" y="1562770"/>
            <a:ext cx="274320" cy="274320"/>
          </a:xfrm>
          <a:prstGeom prst="ellipse">
            <a:avLst/>
          </a:prstGeom>
          <a:solidFill>
            <a:srgbClr val="0084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83" name="TextBox 48">
            <a:extLst>
              <a:ext uri="{FF2B5EF4-FFF2-40B4-BE49-F238E27FC236}">
                <a16:creationId xmlns:a16="http://schemas.microsoft.com/office/drawing/2014/main" id="{10EE0B5D-2579-00A5-0AF5-10275DB27719}"/>
              </a:ext>
            </a:extLst>
          </p:cNvPr>
          <p:cNvSpPr txBox="1"/>
          <p:nvPr/>
        </p:nvSpPr>
        <p:spPr>
          <a:xfrm>
            <a:off x="2725122" y="1553626"/>
            <a:ext cx="128432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33440"/>
                </a:solidFill>
              </a:rPr>
              <a:t>Sample output</a:t>
            </a:r>
          </a:p>
        </p:txBody>
      </p:sp>
      <p:sp>
        <p:nvSpPr>
          <p:cNvPr id="84" name="Oval 49">
            <a:extLst>
              <a:ext uri="{FF2B5EF4-FFF2-40B4-BE49-F238E27FC236}">
                <a16:creationId xmlns:a16="http://schemas.microsoft.com/office/drawing/2014/main" id="{32AC75A5-0E11-A946-368F-759268F969EB}"/>
              </a:ext>
            </a:extLst>
          </p:cNvPr>
          <p:cNvSpPr/>
          <p:nvPr/>
        </p:nvSpPr>
        <p:spPr>
          <a:xfrm>
            <a:off x="2505246" y="2074834"/>
            <a:ext cx="274320" cy="274320"/>
          </a:xfrm>
          <a:prstGeom prst="ellipse">
            <a:avLst/>
          </a:prstGeom>
          <a:solidFill>
            <a:srgbClr val="0084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85" name="TextBox 50">
            <a:extLst>
              <a:ext uri="{FF2B5EF4-FFF2-40B4-BE49-F238E27FC236}">
                <a16:creationId xmlns:a16="http://schemas.microsoft.com/office/drawing/2014/main" id="{50F1B6D5-40F5-84F1-A8E6-940E8AD570DF}"/>
              </a:ext>
            </a:extLst>
          </p:cNvPr>
          <p:cNvSpPr txBox="1"/>
          <p:nvPr/>
        </p:nvSpPr>
        <p:spPr>
          <a:xfrm>
            <a:off x="2714489" y="2065690"/>
            <a:ext cx="144969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 dirty="0">
                <a:solidFill>
                  <a:srgbClr val="233440"/>
                </a:solidFill>
              </a:rPr>
              <a:t>19 OF definitions</a:t>
            </a:r>
          </a:p>
        </p:txBody>
      </p:sp>
      <p:sp>
        <p:nvSpPr>
          <p:cNvPr id="86" name="Oval 51">
            <a:extLst>
              <a:ext uri="{FF2B5EF4-FFF2-40B4-BE49-F238E27FC236}">
                <a16:creationId xmlns:a16="http://schemas.microsoft.com/office/drawing/2014/main" id="{E37C5980-4549-9FD2-4B0C-9B07E2B53B1D}"/>
              </a:ext>
            </a:extLst>
          </p:cNvPr>
          <p:cNvSpPr/>
          <p:nvPr/>
        </p:nvSpPr>
        <p:spPr>
          <a:xfrm>
            <a:off x="2505246" y="2586898"/>
            <a:ext cx="274320" cy="274320"/>
          </a:xfrm>
          <a:prstGeom prst="ellipse">
            <a:avLst/>
          </a:prstGeom>
          <a:solidFill>
            <a:srgbClr val="0084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87" name="TextBox 52">
            <a:extLst>
              <a:ext uri="{FF2B5EF4-FFF2-40B4-BE49-F238E27FC236}">
                <a16:creationId xmlns:a16="http://schemas.microsoft.com/office/drawing/2014/main" id="{8951B1DF-9DE9-79F6-10A7-1E4004CE4D4A}"/>
              </a:ext>
            </a:extLst>
          </p:cNvPr>
          <p:cNvSpPr txBox="1"/>
          <p:nvPr/>
        </p:nvSpPr>
        <p:spPr>
          <a:xfrm>
            <a:off x="2725122" y="2577754"/>
            <a:ext cx="123578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33440"/>
                </a:solidFill>
              </a:rPr>
              <a:t>38 target links</a:t>
            </a:r>
          </a:p>
        </p:txBody>
      </p:sp>
      <p:sp>
        <p:nvSpPr>
          <p:cNvPr id="88" name="Rounded Rectangle 53">
            <a:extLst>
              <a:ext uri="{FF2B5EF4-FFF2-40B4-BE49-F238E27FC236}">
                <a16:creationId xmlns:a16="http://schemas.microsoft.com/office/drawing/2014/main" id="{C811B684-4218-81C6-982D-1AB428B22DA5}"/>
              </a:ext>
            </a:extLst>
          </p:cNvPr>
          <p:cNvSpPr/>
          <p:nvPr/>
        </p:nvSpPr>
        <p:spPr>
          <a:xfrm>
            <a:off x="4389120" y="898445"/>
            <a:ext cx="7086600" cy="2881707"/>
          </a:xfrm>
          <a:prstGeom prst="roundRect">
            <a:avLst>
              <a:gd name="adj" fmla="val 0"/>
            </a:avLst>
          </a:prstGeom>
          <a:solidFill>
            <a:srgbClr val="E6F3FC"/>
          </a:solidFill>
          <a:ln w="12700">
            <a:solidFill>
              <a:srgbClr val="C0D8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Rectangle 54">
            <a:extLst>
              <a:ext uri="{FF2B5EF4-FFF2-40B4-BE49-F238E27FC236}">
                <a16:creationId xmlns:a16="http://schemas.microsoft.com/office/drawing/2014/main" id="{5D140F0B-492A-5DBF-690B-85A29D772334}"/>
              </a:ext>
            </a:extLst>
          </p:cNvPr>
          <p:cNvSpPr/>
          <p:nvPr/>
        </p:nvSpPr>
        <p:spPr>
          <a:xfrm>
            <a:off x="4369386" y="898446"/>
            <a:ext cx="54864" cy="2788920"/>
          </a:xfrm>
          <a:prstGeom prst="rect">
            <a:avLst/>
          </a:prstGeom>
          <a:solidFill>
            <a:srgbClr val="1F77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TextBox 55">
            <a:extLst>
              <a:ext uri="{FF2B5EF4-FFF2-40B4-BE49-F238E27FC236}">
                <a16:creationId xmlns:a16="http://schemas.microsoft.com/office/drawing/2014/main" id="{AFAA066A-7930-3C50-0765-B1EFAFF4240B}"/>
              </a:ext>
            </a:extLst>
          </p:cNvPr>
          <p:cNvSpPr txBox="1"/>
          <p:nvPr/>
        </p:nvSpPr>
        <p:spPr>
          <a:xfrm>
            <a:off x="4645152" y="929276"/>
            <a:ext cx="284026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>
                <a:solidFill>
                  <a:srgbClr val="1F77B4"/>
                </a:solidFill>
              </a:rPr>
              <a:t>Causal-language constraints</a:t>
            </a:r>
          </a:p>
        </p:txBody>
      </p:sp>
      <p:sp>
        <p:nvSpPr>
          <p:cNvPr id="91" name="Rounded Rectangle 56">
            <a:extLst>
              <a:ext uri="{FF2B5EF4-FFF2-40B4-BE49-F238E27FC236}">
                <a16:creationId xmlns:a16="http://schemas.microsoft.com/office/drawing/2014/main" id="{77E19B0D-E11A-5339-C8ED-70F13A39DE74}"/>
              </a:ext>
            </a:extLst>
          </p:cNvPr>
          <p:cNvSpPr/>
          <p:nvPr/>
        </p:nvSpPr>
        <p:spPr>
          <a:xfrm>
            <a:off x="4645152" y="1298608"/>
            <a:ext cx="6583680" cy="548640"/>
          </a:xfrm>
          <a:prstGeom prst="roundRect">
            <a:avLst/>
          </a:prstGeom>
          <a:solidFill>
            <a:srgbClr val="FFF6ED"/>
          </a:solidFill>
          <a:ln>
            <a:solidFill>
              <a:srgbClr val="EECB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rIns="73152" rtlCol="0" anchor="ctr"/>
          <a:lstStyle/>
          <a:p>
            <a:r>
              <a:rPr lang="zh-CN" altLang="zh-CN" sz="1400" b="1" dirty="0">
                <a:solidFill>
                  <a:srgbClr val="E87722"/>
                </a:solidFill>
              </a:rPr>
              <a:t>Linguistic causality markers were specified as necessary but not sufficient indicators of causation.</a:t>
            </a:r>
            <a:r>
              <a:rPr lang="en-US" altLang="zh-CN" sz="1400" b="1" dirty="0">
                <a:solidFill>
                  <a:srgbClr val="E87722"/>
                </a:solidFill>
              </a:rPr>
              <a:t> Examples include but do not limited to:</a:t>
            </a:r>
            <a:endParaRPr lang="en-US" sz="1400" b="1" dirty="0">
              <a:solidFill>
                <a:srgbClr val="E87722"/>
              </a:solidFill>
            </a:endParaRPr>
          </a:p>
        </p:txBody>
      </p:sp>
      <p:sp>
        <p:nvSpPr>
          <p:cNvPr id="92" name="Rounded Rectangle 57">
            <a:extLst>
              <a:ext uri="{FF2B5EF4-FFF2-40B4-BE49-F238E27FC236}">
                <a16:creationId xmlns:a16="http://schemas.microsoft.com/office/drawing/2014/main" id="{8262BF35-2A69-948F-B37F-348E3EE03941}"/>
              </a:ext>
            </a:extLst>
          </p:cNvPr>
          <p:cNvSpPr/>
          <p:nvPr/>
        </p:nvSpPr>
        <p:spPr>
          <a:xfrm>
            <a:off x="4645152" y="1922574"/>
            <a:ext cx="1600200" cy="310896"/>
          </a:xfrm>
          <a:prstGeom prst="roundRect">
            <a:avLst/>
          </a:prstGeom>
          <a:solidFill>
            <a:srgbClr val="FFFFFF"/>
          </a:solidFill>
          <a:ln>
            <a:solidFill>
              <a:srgbClr val="B4CD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 dirty="0">
                <a:solidFill>
                  <a:srgbClr val="233440"/>
                </a:solidFill>
              </a:rPr>
              <a:t>Positive direction</a:t>
            </a:r>
          </a:p>
        </p:txBody>
      </p:sp>
      <p:sp>
        <p:nvSpPr>
          <p:cNvPr id="93" name="TextBox 58">
            <a:extLst>
              <a:ext uri="{FF2B5EF4-FFF2-40B4-BE49-F238E27FC236}">
                <a16:creationId xmlns:a16="http://schemas.microsoft.com/office/drawing/2014/main" id="{83554D38-DB63-E91B-EB67-62714DCEF5CA}"/>
              </a:ext>
            </a:extLst>
          </p:cNvPr>
          <p:cNvSpPr txBox="1"/>
          <p:nvPr/>
        </p:nvSpPr>
        <p:spPr>
          <a:xfrm>
            <a:off x="6382512" y="1904286"/>
            <a:ext cx="4754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dirty="0">
                <a:solidFill>
                  <a:srgbClr val="233440"/>
                </a:solidFill>
              </a:rPr>
              <a:t>leads to, results in, contributes to, drives, enables</a:t>
            </a:r>
            <a:r>
              <a:rPr lang="en-US" sz="1100" dirty="0">
                <a:solidFill>
                  <a:srgbClr val="233440"/>
                </a:solidFill>
              </a:rPr>
              <a:t>, etc.</a:t>
            </a:r>
            <a:endParaRPr sz="1100" dirty="0">
              <a:solidFill>
                <a:srgbClr val="233440"/>
              </a:solidFill>
            </a:endParaRPr>
          </a:p>
        </p:txBody>
      </p:sp>
      <p:sp>
        <p:nvSpPr>
          <p:cNvPr id="94" name="Rounded Rectangle 59">
            <a:extLst>
              <a:ext uri="{FF2B5EF4-FFF2-40B4-BE49-F238E27FC236}">
                <a16:creationId xmlns:a16="http://schemas.microsoft.com/office/drawing/2014/main" id="{B33A902B-2635-D55A-9CCA-7D16464F225E}"/>
              </a:ext>
            </a:extLst>
          </p:cNvPr>
          <p:cNvSpPr/>
          <p:nvPr/>
        </p:nvSpPr>
        <p:spPr>
          <a:xfrm>
            <a:off x="4645152" y="2407206"/>
            <a:ext cx="1600200" cy="310896"/>
          </a:xfrm>
          <a:prstGeom prst="roundRect">
            <a:avLst/>
          </a:prstGeom>
          <a:solidFill>
            <a:srgbClr val="FFFFFF"/>
          </a:solidFill>
          <a:ln>
            <a:solidFill>
              <a:srgbClr val="B4CD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233440"/>
                </a:solidFill>
              </a:rPr>
              <a:t>Negative direction</a:t>
            </a:r>
          </a:p>
        </p:txBody>
      </p:sp>
      <p:sp>
        <p:nvSpPr>
          <p:cNvPr id="95" name="TextBox 60">
            <a:extLst>
              <a:ext uri="{FF2B5EF4-FFF2-40B4-BE49-F238E27FC236}">
                <a16:creationId xmlns:a16="http://schemas.microsoft.com/office/drawing/2014/main" id="{83703000-0B3C-477F-E58C-1077EEE1B22E}"/>
              </a:ext>
            </a:extLst>
          </p:cNvPr>
          <p:cNvSpPr txBox="1"/>
          <p:nvPr/>
        </p:nvSpPr>
        <p:spPr>
          <a:xfrm>
            <a:off x="6382512" y="2388918"/>
            <a:ext cx="4754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dirty="0">
                <a:solidFill>
                  <a:srgbClr val="233440"/>
                </a:solidFill>
              </a:rPr>
              <a:t>hinders, prevents, undermines, reduces, weakens</a:t>
            </a:r>
            <a:r>
              <a:rPr lang="en-US" sz="1100" dirty="0">
                <a:solidFill>
                  <a:srgbClr val="233440"/>
                </a:solidFill>
              </a:rPr>
              <a:t>, etc.</a:t>
            </a:r>
            <a:endParaRPr sz="1100" dirty="0">
              <a:solidFill>
                <a:srgbClr val="233440"/>
              </a:solidFill>
            </a:endParaRPr>
          </a:p>
        </p:txBody>
      </p:sp>
      <p:sp>
        <p:nvSpPr>
          <p:cNvPr id="96" name="Rounded Rectangle 61">
            <a:extLst>
              <a:ext uri="{FF2B5EF4-FFF2-40B4-BE49-F238E27FC236}">
                <a16:creationId xmlns:a16="http://schemas.microsoft.com/office/drawing/2014/main" id="{BB0698BB-D599-6830-7F9B-464AA5C5CF54}"/>
              </a:ext>
            </a:extLst>
          </p:cNvPr>
          <p:cNvSpPr/>
          <p:nvPr/>
        </p:nvSpPr>
        <p:spPr>
          <a:xfrm>
            <a:off x="4645152" y="2891837"/>
            <a:ext cx="1600200" cy="391845"/>
          </a:xfrm>
          <a:prstGeom prst="roundRect">
            <a:avLst/>
          </a:prstGeom>
          <a:solidFill>
            <a:srgbClr val="FFFFFF"/>
          </a:solidFill>
          <a:ln>
            <a:solidFill>
              <a:srgbClr val="B4CD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 dirty="0">
                <a:solidFill>
                  <a:srgbClr val="233440"/>
                </a:solidFill>
              </a:rPr>
              <a:t>Dependency / conditional</a:t>
            </a:r>
          </a:p>
        </p:txBody>
      </p:sp>
      <p:sp>
        <p:nvSpPr>
          <p:cNvPr id="97" name="TextBox 62">
            <a:extLst>
              <a:ext uri="{FF2B5EF4-FFF2-40B4-BE49-F238E27FC236}">
                <a16:creationId xmlns:a16="http://schemas.microsoft.com/office/drawing/2014/main" id="{E4E4F07C-BCF0-1DA2-C7A6-50D5D03C9F11}"/>
              </a:ext>
            </a:extLst>
          </p:cNvPr>
          <p:cNvSpPr txBox="1"/>
          <p:nvPr/>
        </p:nvSpPr>
        <p:spPr>
          <a:xfrm>
            <a:off x="6382512" y="2873550"/>
            <a:ext cx="47548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dirty="0">
                <a:solidFill>
                  <a:srgbClr val="233440"/>
                </a:solidFill>
              </a:rPr>
              <a:t>because of, due to, as a result of, depends on, influenced by, determined by</a:t>
            </a:r>
            <a:r>
              <a:rPr lang="en-US" sz="1100" dirty="0">
                <a:solidFill>
                  <a:srgbClr val="233440"/>
                </a:solidFill>
              </a:rPr>
              <a:t>, etc.</a:t>
            </a:r>
            <a:endParaRPr sz="1100" dirty="0">
              <a:solidFill>
                <a:srgbClr val="233440"/>
              </a:solidFill>
            </a:endParaRPr>
          </a:p>
        </p:txBody>
      </p:sp>
      <p:sp>
        <p:nvSpPr>
          <p:cNvPr id="98" name="TextBox 63">
            <a:extLst>
              <a:ext uri="{FF2B5EF4-FFF2-40B4-BE49-F238E27FC236}">
                <a16:creationId xmlns:a16="http://schemas.microsoft.com/office/drawing/2014/main" id="{37D39BB8-722F-A17F-943C-DA3622F5DAFE}"/>
              </a:ext>
            </a:extLst>
          </p:cNvPr>
          <p:cNvSpPr txBox="1"/>
          <p:nvPr/>
        </p:nvSpPr>
        <p:spPr>
          <a:xfrm>
            <a:off x="4645152" y="3321606"/>
            <a:ext cx="6647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 dirty="0">
                <a:solidFill>
                  <a:srgbClr val="122D40"/>
                </a:solidFill>
              </a:rPr>
              <a:t>Exclude statements with no unambiguous directionality, including general importance, mutual relevance, or parallel influence only.</a:t>
            </a:r>
          </a:p>
        </p:txBody>
      </p:sp>
      <p:sp>
        <p:nvSpPr>
          <p:cNvPr id="99" name="Rounded Rectangle 64">
            <a:extLst>
              <a:ext uri="{FF2B5EF4-FFF2-40B4-BE49-F238E27FC236}">
                <a16:creationId xmlns:a16="http://schemas.microsoft.com/office/drawing/2014/main" id="{77AED756-BF58-8698-7283-6B2664B7C997}"/>
              </a:ext>
            </a:extLst>
          </p:cNvPr>
          <p:cNvSpPr/>
          <p:nvPr/>
        </p:nvSpPr>
        <p:spPr>
          <a:xfrm>
            <a:off x="594360" y="4054193"/>
            <a:ext cx="10881360" cy="1536192"/>
          </a:xfrm>
          <a:prstGeom prst="roundRect">
            <a:avLst>
              <a:gd name="adj" fmla="val 4901"/>
            </a:avLst>
          </a:prstGeom>
          <a:solidFill>
            <a:srgbClr val="EFF6E7"/>
          </a:solidFill>
          <a:ln w="12700">
            <a:solidFill>
              <a:srgbClr val="C8D8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Rectangle 65">
            <a:extLst>
              <a:ext uri="{FF2B5EF4-FFF2-40B4-BE49-F238E27FC236}">
                <a16:creationId xmlns:a16="http://schemas.microsoft.com/office/drawing/2014/main" id="{9C1EA4F7-5C53-37CA-6C85-B45CCB37FC69}"/>
              </a:ext>
            </a:extLst>
          </p:cNvPr>
          <p:cNvSpPr/>
          <p:nvPr/>
        </p:nvSpPr>
        <p:spPr>
          <a:xfrm>
            <a:off x="594360" y="4054193"/>
            <a:ext cx="54864" cy="1417320"/>
          </a:xfrm>
          <a:prstGeom prst="rect">
            <a:avLst/>
          </a:prstGeom>
          <a:solidFill>
            <a:srgbClr val="698F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TextBox 66">
            <a:extLst>
              <a:ext uri="{FF2B5EF4-FFF2-40B4-BE49-F238E27FC236}">
                <a16:creationId xmlns:a16="http://schemas.microsoft.com/office/drawing/2014/main" id="{92786E9F-A4A1-DDCA-10E2-559DFF12A325}"/>
              </a:ext>
            </a:extLst>
          </p:cNvPr>
          <p:cNvSpPr txBox="1"/>
          <p:nvPr/>
        </p:nvSpPr>
        <p:spPr>
          <a:xfrm>
            <a:off x="822960" y="4163921"/>
            <a:ext cx="344831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>
                <a:solidFill>
                  <a:srgbClr val="698F4B"/>
                </a:solidFill>
              </a:rPr>
              <a:t>Example OF definition: Leadership</a:t>
            </a:r>
          </a:p>
        </p:txBody>
      </p:sp>
      <p:sp>
        <p:nvSpPr>
          <p:cNvPr id="102" name="TextBox 67">
            <a:extLst>
              <a:ext uri="{FF2B5EF4-FFF2-40B4-BE49-F238E27FC236}">
                <a16:creationId xmlns:a16="http://schemas.microsoft.com/office/drawing/2014/main" id="{530D063D-73E7-9765-DA96-6138BF21062B}"/>
              </a:ext>
            </a:extLst>
          </p:cNvPr>
          <p:cNvSpPr txBox="1"/>
          <p:nvPr/>
        </p:nvSpPr>
        <p:spPr>
          <a:xfrm>
            <a:off x="822960" y="4474817"/>
            <a:ext cx="10424160" cy="979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dirty="0">
                <a:solidFill>
                  <a:srgbClr val="233440"/>
                </a:solidFill>
              </a:rPr>
              <a:t>Definition: </a:t>
            </a:r>
            <a:r>
              <a:rPr sz="1400" dirty="0">
                <a:solidFill>
                  <a:srgbClr val="233440"/>
                </a:solidFill>
              </a:rPr>
              <a:t>leaders’ culture, style, engagement, and skills through which leaders influence employees’ motivation, safety attitudes, and team performance. Leadership includes setting direction, communicating expectations, allocating resources, and modeling desired behaviors.</a:t>
            </a:r>
          </a:p>
          <a:p>
            <a:pPr>
              <a:spcBef>
                <a:spcPts val="200"/>
              </a:spcBef>
            </a:pPr>
            <a:r>
              <a:rPr sz="1400" b="1" dirty="0">
                <a:solidFill>
                  <a:srgbClr val="233440"/>
                </a:solidFill>
              </a:rPr>
              <a:t>Synonyms: </a:t>
            </a:r>
            <a:r>
              <a:rPr sz="1400" dirty="0">
                <a:solidFill>
                  <a:srgbClr val="233440"/>
                </a:solidFill>
              </a:rPr>
              <a:t>leadership culture/style/engagement/skills, safety leadership, supervisory leadership, supervision, managerial leadership, management, oversight, leader influence, leader behavior.</a:t>
            </a:r>
          </a:p>
        </p:txBody>
      </p:sp>
      <p:sp>
        <p:nvSpPr>
          <p:cNvPr id="103" name="Rounded Rectangle 68">
            <a:extLst>
              <a:ext uri="{FF2B5EF4-FFF2-40B4-BE49-F238E27FC236}">
                <a16:creationId xmlns:a16="http://schemas.microsoft.com/office/drawing/2014/main" id="{2A094D1C-711B-320B-E816-2633A1C67050}"/>
              </a:ext>
            </a:extLst>
          </p:cNvPr>
          <p:cNvSpPr/>
          <p:nvPr/>
        </p:nvSpPr>
        <p:spPr>
          <a:xfrm>
            <a:off x="594360" y="5771143"/>
            <a:ext cx="1088136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CD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E87722"/>
                </a:solidFill>
              </a:rPr>
              <a:t>Key instruction: distinguish directional causal evidence from simple co-occurrence or association.</a:t>
            </a:r>
          </a:p>
        </p:txBody>
      </p:sp>
    </p:spTree>
    <p:extLst>
      <p:ext uri="{BB962C8B-B14F-4D97-AF65-F5344CB8AC3E}">
        <p14:creationId xmlns:p14="http://schemas.microsoft.com/office/powerpoint/2010/main" val="306387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/>
      <p:bldP spid="74" grpId="0" animBg="1"/>
      <p:bldP spid="75" grpId="0"/>
      <p:bldP spid="76" grpId="0" animBg="1"/>
      <p:bldP spid="77" grpId="0"/>
      <p:bldP spid="78" grpId="0" animBg="1"/>
      <p:bldP spid="79" grpId="0"/>
      <p:bldP spid="80" grpId="0" animBg="1"/>
      <p:bldP spid="81" grpId="0"/>
      <p:bldP spid="82" grpId="0" animBg="1"/>
      <p:bldP spid="83" grpId="0"/>
      <p:bldP spid="84" grpId="0" animBg="1"/>
      <p:bldP spid="85" grpId="0"/>
      <p:bldP spid="86" grpId="0" animBg="1"/>
      <p:bldP spid="87" grpId="0"/>
      <p:bldP spid="88" grpId="0" animBg="1"/>
      <p:bldP spid="89" grpId="0" animBg="1"/>
      <p:bldP spid="90" grpId="0"/>
      <p:bldP spid="91" grpId="0" animBg="1"/>
      <p:bldP spid="92" grpId="0" animBg="1"/>
      <p:bldP spid="93" grpId="0"/>
      <p:bldP spid="94" grpId="0" animBg="1"/>
      <p:bldP spid="95" grpId="0"/>
      <p:bldP spid="96" grpId="0" animBg="1"/>
      <p:bldP spid="97" grpId="0"/>
      <p:bldP spid="98" grpId="0"/>
      <p:bldP spid="99" grpId="0" animBg="1"/>
      <p:bldP spid="100" grpId="0" animBg="1"/>
      <p:bldP spid="101" grpId="0"/>
      <p:bldP spid="102" grpId="0"/>
      <p:bldP spid="10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3 Method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Pilot model comparison and selection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8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94360" y="877824"/>
            <a:ext cx="10515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5A6B7A"/>
                </a:solidFill>
              </a:rPr>
              <a:t>GPT-5-mini was selected because it matched observed extraction quality at lower cost for the full corpus run.</a:t>
            </a:r>
            <a:endParaRPr lang="en-US" sz="1380" dirty="0"/>
          </a:p>
        </p:txBody>
      </p:sp>
      <p:sp>
        <p:nvSpPr>
          <p:cNvPr id="11" name="Shape 9"/>
          <p:cNvSpPr/>
          <p:nvPr/>
        </p:nvSpPr>
        <p:spPr>
          <a:xfrm>
            <a:off x="868680" y="1508760"/>
            <a:ext cx="1234440" cy="475488"/>
          </a:xfrm>
          <a:prstGeom prst="rect">
            <a:avLst/>
          </a:prstGeom>
          <a:solidFill>
            <a:srgbClr val="123044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05256" y="1682496"/>
            <a:ext cx="11612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Model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103120" y="1508760"/>
            <a:ext cx="1143000" cy="475488"/>
          </a:xfrm>
          <a:prstGeom prst="rect">
            <a:avLst/>
          </a:prstGeom>
          <a:solidFill>
            <a:srgbClr val="123044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139696" y="1530352"/>
            <a:ext cx="1069848" cy="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spc="-40" dirty="0">
                <a:solidFill>
                  <a:srgbClr val="FFFFFF"/>
                </a:solidFill>
              </a:rPr>
              <a:t>Identified results</a:t>
            </a:r>
            <a:endParaRPr lang="en-US" sz="1600" spc="-40" dirty="0"/>
          </a:p>
        </p:txBody>
      </p:sp>
      <p:sp>
        <p:nvSpPr>
          <p:cNvPr id="15" name="Shape 13"/>
          <p:cNvSpPr/>
          <p:nvPr/>
        </p:nvSpPr>
        <p:spPr>
          <a:xfrm>
            <a:off x="3246120" y="1508760"/>
            <a:ext cx="1600200" cy="475488"/>
          </a:xfrm>
          <a:prstGeom prst="rect">
            <a:avLst/>
          </a:prstGeom>
          <a:solidFill>
            <a:srgbClr val="123044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82696" y="1682496"/>
            <a:ext cx="1527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Excerpt quality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6320" y="1508760"/>
            <a:ext cx="1325880" cy="475488"/>
          </a:xfrm>
          <a:prstGeom prst="rect">
            <a:avLst/>
          </a:prstGeom>
          <a:solidFill>
            <a:srgbClr val="123044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82896" y="1682496"/>
            <a:ext cx="1252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Justification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72200" y="1508760"/>
            <a:ext cx="1005840" cy="475488"/>
          </a:xfrm>
          <a:prstGeom prst="rect">
            <a:avLst/>
          </a:prstGeom>
          <a:solidFill>
            <a:srgbClr val="123044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08776" y="1682496"/>
            <a:ext cx="9326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Selected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68680" y="1984248"/>
            <a:ext cx="1234440" cy="475488"/>
          </a:xfrm>
          <a:prstGeom prst="rect">
            <a:avLst/>
          </a:prstGeom>
          <a:solidFill>
            <a:srgbClr val="F3F6F8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05256" y="2157984"/>
            <a:ext cx="11612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Grok-4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103120" y="1984248"/>
            <a:ext cx="1143000" cy="475488"/>
          </a:xfrm>
          <a:prstGeom prst="rect">
            <a:avLst/>
          </a:prstGeom>
          <a:solidFill>
            <a:srgbClr val="F3F6F8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139696" y="2157984"/>
            <a:ext cx="10698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3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246120" y="1984248"/>
            <a:ext cx="1600200" cy="475488"/>
          </a:xfrm>
          <a:prstGeom prst="rect">
            <a:avLst/>
          </a:prstGeom>
          <a:solidFill>
            <a:srgbClr val="F3F6F8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82696" y="2157984"/>
            <a:ext cx="1527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Short and implicit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846320" y="1984248"/>
            <a:ext cx="1325880" cy="475488"/>
          </a:xfrm>
          <a:prstGeom prst="rect">
            <a:avLst/>
          </a:prstGeom>
          <a:solidFill>
            <a:srgbClr val="F3F6F8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82896" y="2157984"/>
            <a:ext cx="1252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Limited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172200" y="1984248"/>
            <a:ext cx="1005840" cy="475488"/>
          </a:xfrm>
          <a:prstGeom prst="rect">
            <a:avLst/>
          </a:prstGeom>
          <a:solidFill>
            <a:srgbClr val="F3F6F8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08776" y="2157984"/>
            <a:ext cx="9326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No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68680" y="2459736"/>
            <a:ext cx="12344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05256" y="2633472"/>
            <a:ext cx="11612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GPT-5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2103120" y="2459736"/>
            <a:ext cx="11430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139696" y="2633472"/>
            <a:ext cx="10698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7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246120" y="2459736"/>
            <a:ext cx="16002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282696" y="2633472"/>
            <a:ext cx="1527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Long and implicit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846320" y="2459736"/>
            <a:ext cx="1325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82896" y="2633472"/>
            <a:ext cx="1252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High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172200" y="2459736"/>
            <a:ext cx="10058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208776" y="2633472"/>
            <a:ext cx="9326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No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68680" y="2935224"/>
            <a:ext cx="1234440" cy="475488"/>
          </a:xfrm>
          <a:prstGeom prst="rect">
            <a:avLst/>
          </a:prstGeom>
          <a:solidFill>
            <a:srgbClr val="EAF4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05256" y="3108960"/>
            <a:ext cx="116128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B3F"/>
                </a:solidFill>
              </a:rPr>
              <a:t>GPT-5-mini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2103120" y="2935224"/>
            <a:ext cx="1143000" cy="475488"/>
          </a:xfrm>
          <a:prstGeom prst="rect">
            <a:avLst/>
          </a:prstGeom>
          <a:solidFill>
            <a:srgbClr val="EAF4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139696" y="3108960"/>
            <a:ext cx="10698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8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3246120" y="2935224"/>
            <a:ext cx="1600200" cy="475488"/>
          </a:xfrm>
          <a:prstGeom prst="rect">
            <a:avLst/>
          </a:prstGeom>
          <a:solidFill>
            <a:srgbClr val="EAF4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282696" y="3108960"/>
            <a:ext cx="1527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Long and explicit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846320" y="2935224"/>
            <a:ext cx="1325880" cy="475488"/>
          </a:xfrm>
          <a:prstGeom prst="rect">
            <a:avLst/>
          </a:prstGeom>
          <a:solidFill>
            <a:srgbClr val="EAF4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882896" y="3108960"/>
            <a:ext cx="1252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3F"/>
                </a:solidFill>
              </a:rPr>
              <a:t>High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172200" y="2935224"/>
            <a:ext cx="1005840" cy="475488"/>
          </a:xfrm>
          <a:prstGeom prst="rect">
            <a:avLst/>
          </a:prstGeom>
          <a:solidFill>
            <a:srgbClr val="EAF4FF"/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208776" y="2976755"/>
            <a:ext cx="932688" cy="3383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7D32"/>
                </a:solidFill>
              </a:rPr>
              <a:t>Yes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001000" y="1508760"/>
            <a:ext cx="2852928" cy="1806324"/>
          </a:xfrm>
          <a:prstGeom prst="roundRect">
            <a:avLst>
              <a:gd name="adj" fmla="val 3636"/>
            </a:avLst>
          </a:prstGeom>
          <a:solidFill>
            <a:srgbClr val="EAF4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001000" y="1508760"/>
            <a:ext cx="45719" cy="18163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8202168" y="1673352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C80"/>
                </a:solidFill>
              </a:rPr>
              <a:t>Selection rationale</a:t>
            </a:r>
            <a:endParaRPr lang="en-US" dirty="0"/>
          </a:p>
        </p:txBody>
      </p:sp>
      <p:sp>
        <p:nvSpPr>
          <p:cNvPr id="54" name="Text 52"/>
          <p:cNvSpPr/>
          <p:nvPr/>
        </p:nvSpPr>
        <p:spPr>
          <a:xfrm>
            <a:off x="8202168" y="2039112"/>
            <a:ext cx="2404872" cy="1353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02B3F"/>
                </a:solidFill>
              </a:rPr>
              <a:t>Comparable extraction quality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02B3F"/>
                </a:solidFill>
              </a:rPr>
              <a:t>lower full-corpus cost</a:t>
            </a:r>
            <a:endParaRPr lang="en-US" dirty="0"/>
          </a:p>
        </p:txBody>
      </p:sp>
      <p:sp>
        <p:nvSpPr>
          <p:cNvPr id="55" name="Shape 53"/>
          <p:cNvSpPr/>
          <p:nvPr/>
        </p:nvSpPr>
        <p:spPr>
          <a:xfrm>
            <a:off x="1143000" y="4202936"/>
            <a:ext cx="9464040" cy="1234440"/>
          </a:xfrm>
          <a:prstGeom prst="roundRect">
            <a:avLst>
              <a:gd name="adj" fmla="val 6957"/>
            </a:avLst>
          </a:prstGeom>
          <a:solidFill>
            <a:srgbClr val="F3F6F8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143000" y="4280055"/>
            <a:ext cx="64008" cy="1051560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1344168" y="4279392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E87722"/>
                </a:solidFill>
              </a:rPr>
              <a:t>Important caveat</a:t>
            </a:r>
            <a:endParaRPr lang="en-US" sz="2000" dirty="0"/>
          </a:p>
        </p:txBody>
      </p:sp>
      <p:sp>
        <p:nvSpPr>
          <p:cNvPr id="58" name="Text 56"/>
          <p:cNvSpPr/>
          <p:nvPr/>
        </p:nvSpPr>
        <p:spPr>
          <a:xfrm>
            <a:off x="1333151" y="4541043"/>
            <a:ext cx="9144000" cy="8412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02B3F"/>
                </a:solidFill>
              </a:rPr>
              <a:t>This pilot supported an engineering selection decision in this study, but it was not a formal benchmark. The models were tested on a limited common task and no independently labeled gold standard was used.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7C8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46304"/>
            <a:ext cx="10515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B7775"/>
                </a:solidFill>
              </a:rPr>
              <a:t>4 Results</a:t>
            </a:r>
            <a:endParaRPr lang="en-US" sz="1200" b="1" dirty="0">
              <a:solidFill>
                <a:srgbClr val="1B7775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B3F"/>
                </a:solidFill>
              </a:rPr>
              <a:t>Corpus-level extraction results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567160" y="6537960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9AA6B2"/>
                </a:solidFill>
              </a:rPr>
              <a:t>9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594360" y="877824"/>
            <a:ext cx="10515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B7A"/>
                </a:solidFill>
              </a:rPr>
              <a:t>The full-corpus pipeline generated a traceable candidate evidence dataset.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2138212" y="1371600"/>
            <a:ext cx="2194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38212" y="1517904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C80"/>
                </a:solidFill>
              </a:rPr>
              <a:t>1,538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2183932" y="193852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7A"/>
                </a:solidFill>
              </a:rPr>
              <a:t>candidate causal instances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607092" y="1371600"/>
            <a:ext cx="2194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07092" y="1517904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7D32"/>
                </a:solidFill>
              </a:rPr>
              <a:t>1,482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4652812" y="193852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5A6B7A"/>
                </a:solidFill>
              </a:rPr>
              <a:t>matched target links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7088720" y="1371600"/>
            <a:ext cx="21945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088720" y="1517904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774AE"/>
                </a:solidFill>
              </a:rPr>
              <a:t>38/38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134440" y="193852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7A"/>
                </a:solidFill>
              </a:rPr>
              <a:t>target links with evidence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689403" y="2560320"/>
            <a:ext cx="4754880" cy="1362669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689403" y="2560320"/>
            <a:ext cx="64008" cy="1078992"/>
          </a:xfrm>
          <a:prstGeom prst="rect">
            <a:avLst/>
          </a:prstGeom>
          <a:solidFill>
            <a:srgbClr val="2E7D3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90571" y="2724912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E7D32"/>
                </a:solidFill>
              </a:rPr>
              <a:t>What this means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657399" y="2980944"/>
            <a:ext cx="4754880" cy="1316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Autofit/>
          </a:bodyPr>
          <a:lstStyle/>
          <a:p>
            <a:pPr marL="285750" indent="-10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02B3F"/>
                </a:solidFill>
              </a:rPr>
              <a:t>The structured prompt and predefined ontology strongly constrained relationship labels.</a:t>
            </a:r>
          </a:p>
          <a:p>
            <a:pPr marL="285750" indent="-10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02B3F"/>
                </a:solidFill>
              </a:rPr>
              <a:t>The identified excerpts are verbatim from the original corpus reflecting causal relationships of the target links.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689403" y="4361901"/>
            <a:ext cx="4754880" cy="1334811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7E1E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689403" y="4361901"/>
            <a:ext cx="64008" cy="1078992"/>
          </a:xfrm>
          <a:prstGeom prst="rect">
            <a:avLst/>
          </a:prstGeom>
          <a:solidFill>
            <a:srgbClr val="E8772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890571" y="4526493"/>
            <a:ext cx="4434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E87722"/>
                </a:solidFill>
              </a:rPr>
              <a:t>What this does not mean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890571" y="4892253"/>
            <a:ext cx="4434840" cy="72237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B3F"/>
                </a:solidFill>
              </a:rPr>
              <a:t>This does not mean extraction accuracy because evidence assigned to a valid target link may vary in causal explicitness from clear, direct statements to weak or implicit indications.</a:t>
            </a:r>
            <a:endParaRPr lang="en-US" sz="1400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F2E3ADC5-3334-60F0-7D73-778CFA5CC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589" y="2764891"/>
            <a:ext cx="5375821" cy="26283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演示文稿6" id="{E3BC76FF-6C68-BC42-8085-AF92D870CE0A}" vid="{41983C6D-7392-B14D-96B0-A6C604F1AEBE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UCLA template</Template>
  <TotalTime>5496</TotalTime>
  <Words>1914</Words>
  <Application>Microsoft Macintosh PowerPoint</Application>
  <PresentationFormat>宽屏</PresentationFormat>
  <Paragraphs>317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等线</vt:lpstr>
      <vt:lpstr>Aptos</vt:lpstr>
      <vt:lpstr>Arial</vt:lpstr>
      <vt:lpstr>Calibri</vt:lpstr>
      <vt:lpstr>Helvetica</vt:lpstr>
      <vt:lpstr>Helvetica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UCLA Garrick Institute for the Risk Sciences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LLM-Based Extraction of Causal Relationships among Organizational Factors for Extending HRA</dc:title>
  <dc:subject>LLM-based causal evidence extraction for extending HRA</dc:subject>
  <dc:creator>Tingting Cheng</dc:creator>
  <cp:lastModifiedBy>Tingting Cheng</cp:lastModifiedBy>
  <cp:revision>13</cp:revision>
  <dcterms:created xsi:type="dcterms:W3CDTF">2026-07-15T18:25:01Z</dcterms:created>
  <dcterms:modified xsi:type="dcterms:W3CDTF">2026-07-21T13:26:23Z</dcterms:modified>
</cp:coreProperties>
</file>