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36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63" r:id="rId11"/>
    <p:sldId id="265" r:id="rId12"/>
    <p:sldId id="266" r:id="rId13"/>
    <p:sldId id="267" r:id="rId14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D5CCE-AD4B-E90B-9240-D4237368AE69}" name="Tingting Cheng" initials="TC" userId="d3558797da952f4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4"/>
    <p:restoredTop sz="81498"/>
  </p:normalViewPr>
  <p:slideViewPr>
    <p:cSldViewPr snapToGrid="0" snapToObjects="1">
      <p:cViewPr>
        <p:scale>
          <a:sx n="96" d="100"/>
          <a:sy n="96" d="100"/>
        </p:scale>
        <p:origin x="1536" y="9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8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4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3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12DC15C6-E546-FC48-8245-5F7CF0A47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037" y="4612169"/>
            <a:ext cx="6905956" cy="419047"/>
          </a:xfrm>
        </p:spPr>
        <p:txBody>
          <a:bodyPr>
            <a:noAutofit/>
          </a:bodyPr>
          <a:lstStyle>
            <a:lvl1pPr marL="0" indent="0">
              <a:buNone/>
              <a:defRPr sz="2667" b="1" i="0">
                <a:solidFill>
                  <a:srgbClr val="3385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01E1-A824-F147-95DC-6DEB7B59E5A3}" type="datetime1">
              <a:rPr lang="en-US" smtClean="0"/>
              <a:t>7/18/26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F90B31-4167-8345-8ED5-5AD60E299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08" y="466388"/>
            <a:ext cx="904045" cy="41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3371EC-E151-6F4C-B2A3-7F45E762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63" y="466388"/>
            <a:ext cx="4446167" cy="5375821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977935-9E44-A04A-848C-E066B8BE0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766" y="1257680"/>
            <a:ext cx="6906684" cy="1449192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3385BF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23C0D15-9CC7-FE42-94C8-197F1A86E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5766" y="3277494"/>
            <a:ext cx="1473035" cy="370101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3385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56B2AF6-DB18-EB4C-A815-F511325D3D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038" y="3658356"/>
            <a:ext cx="6905956" cy="701383"/>
          </a:xfrm>
        </p:spPr>
        <p:txBody>
          <a:bodyPr>
            <a:noAutofit/>
          </a:bodyPr>
          <a:lstStyle>
            <a:lvl1pPr marL="0" indent="0">
              <a:buNone/>
              <a:defRPr sz="2667" b="1" i="0">
                <a:solidFill>
                  <a:srgbClr val="3385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09AA65E3-CC55-3B41-B970-6D92227FF3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309" y="5052605"/>
            <a:ext cx="6906684" cy="38086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3385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Event Location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EEF43615-E345-7C4D-95E5-33A6972157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999" y="5455943"/>
            <a:ext cx="6906684" cy="38086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3385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9049188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3CC336C-4377-2440-AFD1-F8DB471834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30579356-959D-3E47-BA82-034E6FBD16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F24B1AC-E6D4-CA41-A4F1-F5B39F3FA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62467" y="1309581"/>
            <a:ext cx="11652251" cy="4817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FBBC406-CD4F-1742-9506-AB3E4683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73095" y="6308727"/>
            <a:ext cx="973221" cy="365125"/>
          </a:xfrm>
        </p:spPr>
        <p:txBody>
          <a:bodyPr/>
          <a:lstStyle/>
          <a:p>
            <a:fld id="{E562A514-0F45-6D4E-BAA7-FB597F3637C5}" type="datetime1">
              <a:rPr lang="en-US" smtClean="0"/>
              <a:t>7/18/26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4595E2A-0C84-4442-9F74-FFEB6828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5346" y="6308727"/>
            <a:ext cx="60371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B477CBB-F764-E54F-B62B-2973749A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251" y="6308727"/>
            <a:ext cx="641684" cy="365125"/>
          </a:xfrm>
        </p:spPr>
        <p:txBody>
          <a:bodyPr/>
          <a:lstStyle/>
          <a:p>
            <a:fld id="{09DEDA1F-2CA3-7141-8CFD-1E5D659DD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66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BC8EA-9AAE-FC45-878A-07E38ED1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BE7-1663-0942-8AB0-9CEA5BC861FB}" type="datetime1">
              <a:rPr lang="en-US" smtClean="0"/>
              <a:t>7/18/26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ADBC9-0E33-7A4F-BD1A-CB7E468A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EB361-002F-A440-86C4-B85520A9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1C252-F1CD-E646-AD55-47B92745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79" y="1182064"/>
            <a:ext cx="3672656" cy="4493872"/>
          </a:xfrm>
          <a:prstGeom prst="rect">
            <a:avLst/>
          </a:prstGeom>
        </p:spPr>
      </p:pic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EA0CAAE8-EF9E-3A44-8768-10389A6BB0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066" y="4100595"/>
            <a:ext cx="7871324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Acknowledgements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F4715BE5-7C3C-CC45-B3A8-48B17D3CA7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1" y="1586487"/>
            <a:ext cx="7887369" cy="1170919"/>
          </a:xfrm>
        </p:spPr>
        <p:txBody>
          <a:bodyPr>
            <a:noAutofit/>
          </a:bodyPr>
          <a:lstStyle>
            <a:lvl1pPr marL="0" indent="0">
              <a:buNone/>
              <a:defRPr sz="5333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99925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9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6FD1B2-3CF7-9F4E-965C-439F4DD5A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467" y="1293285"/>
            <a:ext cx="11652251" cy="4828116"/>
          </a:xfr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lvl1pPr>
            <a:lvl2pPr marL="1066773" marR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lvl2pPr>
            <a:lvl3pPr marL="1676358" marR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lvl3pPr>
          </a:lstStyle>
          <a:p>
            <a:pPr marL="457189" marR="0" lvl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Header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1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2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457189" marR="0" lvl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Header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1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lvl="0"/>
            <a:endParaRPr lang="en-US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8BF3212D-3C2A-F94F-8BAF-DF2F1A3F09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DF12F960-F71A-8243-959B-17EB1E38EB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63F4A57-F2A6-4443-9D95-F5ABA48F2BF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14ABCC5-5381-5547-8832-5172641D05BC}" type="datetime1">
              <a:rPr lang="en-US" smtClean="0"/>
              <a:t>7/18/26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66E93E2-19B9-5C4B-B14E-B18FCDCE7B9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FDA757-E372-CC44-B76B-31066188A4B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29BF342-CB41-D44D-A2D5-7905C2284E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18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utlin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6FD1B2-3CF7-9F4E-965C-439F4DD5A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466" y="1293285"/>
            <a:ext cx="11651465" cy="4828116"/>
          </a:xfrm>
        </p:spPr>
        <p:txBody>
          <a:bodyPr numCol="2"/>
          <a:lstStyle>
            <a:lvl1pPr marL="457189" marR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3733"/>
            </a:lvl1pPr>
            <a:lvl2pPr marL="1066773" marR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 sz="2400"/>
            </a:lvl2pPr>
            <a:lvl3pPr marL="1676358" marR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lvl3pPr>
          </a:lstStyle>
          <a:p>
            <a:pPr marL="457189" marR="0" lvl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Header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1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2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457189" marR="0" lvl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Header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1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457189" marR="0" lvl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Header</a:t>
            </a:r>
          </a:p>
          <a:p>
            <a:pPr marL="1066773" marR="0" lvl="1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Outline Point 1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</a:p>
          <a:p>
            <a:pPr marL="1676358" marR="0" lvl="2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Secondary Point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457189" marR="0" lvl="0" indent="-457189" algn="l" defTabSz="60958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BF322-8C47-7F40-B172-D0E790A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9EDC-486C-3240-821C-35DC3B9DA199}" type="datetime1">
              <a:rPr lang="en-US" smtClean="0"/>
              <a:t>7/18/26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FA025-14D8-AD43-8C24-D8CF2E4A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BA0BB-14CA-604F-9755-6B594CE2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8BF3212D-3C2A-F94F-8BAF-DF2F1A3F09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DF12F960-F71A-8243-959B-17EB1E38EB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950502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BAB3C160-CDD6-8941-93B4-9FB2B2A8D2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3729" y="1111249"/>
            <a:ext cx="5556695" cy="49224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75D0F25-1B6D-BD41-A7E8-101ED4452F1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62023" y="1111251"/>
            <a:ext cx="5556695" cy="49224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53E2-8002-844A-BB09-48E085F60DE6}" type="datetime1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2EFBC31D-37A4-9B4F-AEC7-BC17CC9589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3" y="122153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 Title</a:t>
            </a:r>
          </a:p>
        </p:txBody>
      </p:sp>
    </p:spTree>
    <p:extLst>
      <p:ext uri="{BB962C8B-B14F-4D97-AF65-F5344CB8AC3E}">
        <p14:creationId xmlns:p14="http://schemas.microsoft.com/office/powerpoint/2010/main" val="2354288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22" y="1293071"/>
            <a:ext cx="11651913" cy="48280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3pPr>
            <a:lvl4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4pPr>
            <a:lvl5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2ECC-66F0-DE4A-B31D-547AB76575A2}" type="datetime1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509C655D-4EB2-724D-9F54-E43BCE379F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8B2B8C8D-FF08-CD4C-8F21-3BB8331286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66400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023" y="1293071"/>
            <a:ext cx="5732377" cy="482803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293071"/>
            <a:ext cx="5716336" cy="482803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D2B1-0D1E-4F4C-AB1A-C1E46F12B8A6}" type="datetime1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4946BAA0-8F45-9C4C-ACB6-BFF4E83A44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065A1EFB-C5DC-E24B-8441-D2909FF004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394820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23" y="1293071"/>
            <a:ext cx="573449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023" y="1932834"/>
            <a:ext cx="5734495" cy="419332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93071"/>
            <a:ext cx="572056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32834"/>
            <a:ext cx="5720567" cy="419332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F51-18DF-9A48-9A29-D316F82E1ADF}" type="datetime1">
              <a:rPr lang="en-US" smtClean="0"/>
              <a:t>7/18/26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E76F4F89-9DD9-D34C-8707-737D6CF349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7C63AC20-A2A3-CD41-8DAD-EDE5D362A1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36337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85B-9914-6241-AC77-C741404218C4}" type="datetime1">
              <a:rPr lang="en-US" smtClean="0"/>
              <a:t>7/18/26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0D932F9A-9F42-9E45-9DA6-B74BC38B1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020" y="104998"/>
            <a:ext cx="11651912" cy="419047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C9BAA8B1-EC38-8A46-8796-344933DA3B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020" y="540555"/>
            <a:ext cx="11651912" cy="752516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3284BF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681000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22" y="122152"/>
            <a:ext cx="4358663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2153"/>
            <a:ext cx="7147201" cy="600401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023" y="1284204"/>
            <a:ext cx="4358663" cy="48419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6300-7C04-FA46-A3B9-7EA9770BA512}" type="datetime1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A1F-2CA3-7141-8CFD-1E5D659DD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61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895" y="274639"/>
            <a:ext cx="11700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96" y="1417639"/>
            <a:ext cx="11700041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3095" y="6308727"/>
            <a:ext cx="973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FBD5B08B-A325-CD4C-A84D-B9B80C716D7C}" type="datetime1">
              <a:rPr lang="en-US" smtClean="0"/>
              <a:t>7/18/26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5346" y="6308727"/>
            <a:ext cx="603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2251" y="6308727"/>
            <a:ext cx="641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29BF342-CB41-D44D-A2D5-7905C2284E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3B76D-1B0A-9749-84F6-5F1620D33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895" y="6227848"/>
            <a:ext cx="3759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rgbClr val="3786BC"/>
          </a:solidFill>
          <a:latin typeface="Helvetica" pitchFamily="2" charset="0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447B-DC72-BF4E-802D-C5B4D93889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531" y="1257680"/>
            <a:ext cx="7028014" cy="3123448"/>
          </a:xfrm>
        </p:spPr>
        <p:txBody>
          <a:bodyPr/>
          <a:lstStyle/>
          <a:p>
            <a:pPr defTabSz="457200"/>
            <a:r>
              <a:rPr lang="en-US" altLang="zh-CN" sz="4000" dirty="0">
                <a:solidFill>
                  <a:srgbClr val="2774AE"/>
                </a:solidFill>
                <a:latin typeface="Aptos" panose="020B0004020202020204" pitchFamily="34" charset="0"/>
              </a:rPr>
              <a:t>Bayesian Belief Network-based HRA Dependency Analysis: Methodology and Case Study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3E84C00-7A4A-9A97-03E0-E334D3390B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7802" y="4840768"/>
            <a:ext cx="6905956" cy="419047"/>
          </a:xfrm>
        </p:spPr>
        <p:txBody>
          <a:bodyPr/>
          <a:lstStyle/>
          <a:p>
            <a:r>
              <a:rPr lang="en-US" sz="2000" b="0" dirty="0">
                <a:solidFill>
                  <a:srgbClr val="006DAE"/>
                </a:solidFill>
                <a:latin typeface="+mn-lt"/>
              </a:rPr>
              <a:t>PSAM 18 Conference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7DA83FBD-AD70-952F-013C-18C695D035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7074" y="5281204"/>
            <a:ext cx="6906684" cy="380863"/>
          </a:xfrm>
        </p:spPr>
        <p:txBody>
          <a:bodyPr/>
          <a:lstStyle/>
          <a:p>
            <a:r>
              <a:rPr lang="en-US" sz="2000" dirty="0">
                <a:solidFill>
                  <a:srgbClr val="006DAE"/>
                </a:solidFill>
                <a:latin typeface="+mn-lt"/>
              </a:rPr>
              <a:t>Pittsburgh, Pennsylvania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3B0C94F-291D-43BD-2773-913B6DA40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803" y="3523886"/>
            <a:ext cx="6905956" cy="701383"/>
          </a:xfrm>
        </p:spPr>
        <p:txBody>
          <a:bodyPr/>
          <a:lstStyle/>
          <a:p>
            <a:r>
              <a:rPr lang="en-US" sz="2400" b="0" dirty="0">
                <a:solidFill>
                  <a:srgbClr val="006DAE"/>
                </a:solidFill>
                <a:latin typeface="+mn-lt"/>
              </a:rPr>
              <a:t>Dr. Tingting Cheng </a:t>
            </a:r>
            <a:r>
              <a:rPr lang="en-US" sz="2400" b="0" i="1" dirty="0">
                <a:solidFill>
                  <a:srgbClr val="006DAE"/>
                </a:solidFill>
                <a:latin typeface="+mn-lt"/>
              </a:rPr>
              <a:t>(Presenter)</a:t>
            </a:r>
          </a:p>
          <a:p>
            <a:r>
              <a:rPr lang="en-US" sz="2400" b="0" dirty="0">
                <a:solidFill>
                  <a:srgbClr val="006DAE"/>
                </a:solidFill>
                <a:latin typeface="+mn-lt"/>
              </a:rPr>
              <a:t>Dr. Marilia Ramos, Prof. Ali </a:t>
            </a:r>
            <a:r>
              <a:rPr lang="en-US" sz="2400" b="0" dirty="0" err="1">
                <a:solidFill>
                  <a:srgbClr val="006DAE"/>
                </a:solidFill>
                <a:latin typeface="+mn-lt"/>
              </a:rPr>
              <a:t>Mosleh</a:t>
            </a:r>
            <a:endParaRPr lang="en-US" sz="2400" b="0" dirty="0">
              <a:solidFill>
                <a:srgbClr val="006DAE"/>
              </a:solidFill>
              <a:latin typeface="+mn-lt"/>
            </a:endParaRP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B9BCE28B-145E-394E-AC57-C3C950555C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764" y="5684542"/>
            <a:ext cx="6906684" cy="380863"/>
          </a:xfrm>
        </p:spPr>
        <p:txBody>
          <a:bodyPr/>
          <a:lstStyle/>
          <a:p>
            <a:r>
              <a:rPr lang="en-US" sz="2000" dirty="0">
                <a:solidFill>
                  <a:srgbClr val="006DAE"/>
                </a:solidFill>
                <a:latin typeface="+mn-lt"/>
              </a:rPr>
              <a:t>July 20, 2026</a:t>
            </a:r>
          </a:p>
        </p:txBody>
      </p:sp>
    </p:spTree>
    <p:extLst>
      <p:ext uri="{BB962C8B-B14F-4D97-AF65-F5344CB8AC3E}">
        <p14:creationId xmlns:p14="http://schemas.microsoft.com/office/powerpoint/2010/main" val="386922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APPLICATION: CASE QUANTIFICATION</a:t>
            </a:r>
            <a:endParaRPr lang="en-US" altLang="zh-CN" sz="850" dirty="0"/>
          </a:p>
        </p:txBody>
      </p:sp>
      <p:sp>
        <p:nvSpPr>
          <p:cNvPr id="3" name="Text 1"/>
          <p:cNvSpPr/>
          <p:nvPr/>
        </p:nvSpPr>
        <p:spPr>
          <a:xfrm>
            <a:off x="548639" y="566928"/>
            <a:ext cx="10638649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</a:rPr>
              <a:t>Dependency-aware HEP calculation using BBN</a:t>
            </a:r>
            <a:endParaRPr lang="en-US" sz="2900" dirty="0"/>
          </a:p>
        </p:txBody>
      </p:sp>
      <p:sp>
        <p:nvSpPr>
          <p:cNvPr id="19" name="Text 17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7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F8D617-3F56-5621-53D8-7AFFA6C8DD37}"/>
                  </a:ext>
                </a:extLst>
              </p:cNvPr>
              <p:cNvSpPr txBox="1"/>
              <p:nvPr/>
            </p:nvSpPr>
            <p:spPr>
              <a:xfrm>
                <a:off x="1448418" y="5099720"/>
                <a:ext cx="701526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𝑇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𝑑𝑒𝑔𝑟𝑎𝑑𝑒𝑑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 </m:t>
                          </m:r>
                        </m:e>
                      </m:d>
                      <m:r>
                        <a:rPr lang="en-US" altLang="zh-CN" sz="18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𝐶𝐹𝑀</m:t>
                      </m:r>
                      <m:r>
                        <a:rPr lang="en-US" altLang="zh-CN" sz="18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3=</m:t>
                      </m:r>
                      <m:r>
                        <a:rPr lang="en-US" altLang="zh-CN" sz="18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𝑆𝑢𝑐𝑐𝑒𝑠𝑠</m:t>
                      </m:r>
                      <m:r>
                        <a:rPr lang="en-US" altLang="zh-CN" sz="18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698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𝑃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 </m:t>
                          </m:r>
                          <m:d>
                            <m:dPr>
                              <m:endChr m:val="|"/>
                              <m:ctrlPr>
                                <a:rPr lang="zh-CN" altLang="zh-CN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𝐶𝐹𝑀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3=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𝑆𝑢𝑐𝑐𝑒𝑠𝑠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 </m:t>
                              </m:r>
                            </m:e>
                          </m:d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𝑇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𝑑𝑒𝑔𝑟𝑎𝑑𝑒𝑑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)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𝑃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(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𝑇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=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𝑑𝑒𝑔𝑟𝑎𝑑𝑒𝑑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𝑃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(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𝐶𝐹𝑀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3=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𝑆𝑢𝑐𝑐𝑒𝑠𝑠</m:t>
                          </m:r>
                          <m:r>
                            <a:rPr lang="en-US" altLang="zh-CN" sz="1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698500"/>
                <a14:m>
                  <m:oMath xmlns:m="http://schemas.openxmlformats.org/officeDocument/2006/math"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</m:oMath>
                </a14:m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(0.991194(0.438)(0.667)+0.964729(0.438)(0.333))/1</a:t>
                </a:r>
                <a:endParaRPr lang="zh-CN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698500"/>
                <a:r>
                  <a:rPr lang="zh-CN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≈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0.430</a:t>
                </a:r>
                <a:endParaRPr lang="zh-CN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F8D617-3F56-5621-53D8-7AFFA6C8D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418" y="5099720"/>
                <a:ext cx="7015260" cy="1200329"/>
              </a:xfrm>
              <a:prstGeom prst="rect">
                <a:avLst/>
              </a:prstGeom>
              <a:blipFill>
                <a:blip r:embed="rId4"/>
                <a:stretch>
                  <a:fillRect t="-11579" r="-24774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9018E26-B6D0-A87E-BB61-A7A5279BD3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5" t="2012" r="1410" b="2085"/>
          <a:stretch/>
        </p:blipFill>
        <p:spPr>
          <a:xfrm>
            <a:off x="2030237" y="1245703"/>
            <a:ext cx="691498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APPLICATION: </a:t>
            </a: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QUANTITATIVE OUTCOME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102774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Results: upstream success slightly reduces the downstream HEP</a:t>
            </a:r>
            <a:endParaRPr lang="en-US" sz="2900" dirty="0"/>
          </a:p>
        </p:txBody>
      </p:sp>
      <p:sp>
        <p:nvSpPr>
          <p:cNvPr id="4" name="Shape 2"/>
          <p:cNvSpPr/>
          <p:nvPr/>
        </p:nvSpPr>
        <p:spPr>
          <a:xfrm>
            <a:off x="777240" y="1417320"/>
            <a:ext cx="10561320" cy="2148840"/>
          </a:xfrm>
          <a:prstGeom prst="roundRect">
            <a:avLst>
              <a:gd name="adj" fmla="val 2128"/>
            </a:avLst>
          </a:prstGeom>
          <a:solidFill>
            <a:srgbClr val="FFFFFF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307594" y="1563624"/>
            <a:ext cx="31363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047"/>
                </a:solidFill>
                <a:latin typeface="Aptos" panose="020B0004020202020204" pitchFamily="34" charset="0"/>
              </a:rPr>
              <a:t>Metric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53714" y="1563624"/>
            <a:ext cx="1856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047"/>
                </a:solidFill>
                <a:latin typeface="Aptos" panose="020B0004020202020204" pitchFamily="34" charset="0"/>
              </a:rPr>
              <a:t>No dependency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519674" y="1563624"/>
            <a:ext cx="20391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047"/>
                </a:solidFill>
                <a:latin typeface="Aptos" panose="020B0004020202020204" pitchFamily="34" charset="0"/>
              </a:rPr>
              <a:t>Dependency-aware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668514" y="1563624"/>
            <a:ext cx="14904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23047"/>
                </a:solidFill>
                <a:latin typeface="Aptos" panose="020B0004020202020204" pitchFamily="34" charset="0"/>
              </a:rPr>
              <a:t>Change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80162" y="1865376"/>
            <a:ext cx="9052560" cy="0"/>
          </a:xfrm>
          <a:prstGeom prst="line">
            <a:avLst/>
          </a:prstGeom>
          <a:noFill/>
          <a:ln w="8890">
            <a:solidFill>
              <a:srgbClr val="D7DED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307594" y="1929384"/>
            <a:ext cx="3136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Team effectiveness degraded PIF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553714" y="1929384"/>
            <a:ext cx="1856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0.438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519674" y="1929384"/>
            <a:ext cx="20391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0.430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68514" y="1929384"/>
            <a:ext cx="14904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5E9C68"/>
                </a:solidFill>
                <a:latin typeface="Aptos" panose="020B0004020202020204" pitchFamily="34" charset="0"/>
              </a:rPr>
              <a:t>↓ 1.8%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80162" y="2395728"/>
            <a:ext cx="9052560" cy="0"/>
          </a:xfrm>
          <a:prstGeom prst="line">
            <a:avLst/>
          </a:prstGeom>
          <a:noFill/>
          <a:ln w="8890">
            <a:solidFill>
              <a:srgbClr val="D7DED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307594" y="2459736"/>
            <a:ext cx="3136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Stress degraded PIF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553714" y="2459736"/>
            <a:ext cx="1856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0.333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519674" y="2459736"/>
            <a:ext cx="20391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0.323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668514" y="2459736"/>
            <a:ext cx="14904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5E9C68"/>
                </a:solidFill>
                <a:latin typeface="Aptos" panose="020B0004020202020204" pitchFamily="34" charset="0"/>
              </a:rPr>
              <a:t>↓ 3.0%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80162" y="2926080"/>
            <a:ext cx="9052560" cy="0"/>
          </a:xfrm>
          <a:prstGeom prst="line">
            <a:avLst/>
          </a:prstGeom>
          <a:noFill/>
          <a:ln w="8890">
            <a:solidFill>
              <a:srgbClr val="D7DED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307594" y="2990088"/>
            <a:ext cx="3136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1F2937"/>
                </a:solidFill>
                <a:latin typeface="Aptos" panose="020B0004020202020204" pitchFamily="34" charset="0"/>
              </a:rPr>
              <a:t>HEP: Action on wrong component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553714" y="2990088"/>
            <a:ext cx="1856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F2937"/>
                </a:solidFill>
                <a:latin typeface="Aptos" panose="020B0004020202020204" pitchFamily="34" charset="0"/>
              </a:rPr>
              <a:t>4.566E-04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519674" y="2990088"/>
            <a:ext cx="20391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1F2937"/>
                </a:solidFill>
                <a:latin typeface="Aptos" panose="020B0004020202020204" pitchFamily="34" charset="0"/>
              </a:rPr>
              <a:t>4.468E-04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668514" y="2990088"/>
            <a:ext cx="149047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5E9C68"/>
                </a:solidFill>
                <a:latin typeface="Aptos" panose="020B0004020202020204" pitchFamily="34" charset="0"/>
              </a:rPr>
              <a:t>↓ 2.1%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77240" y="4291504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Downstream HEP comparison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77240" y="4766002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latin typeface="Aptos" panose="020B0004020202020204" pitchFamily="34" charset="0"/>
              </a:rPr>
              <a:t>4.566E-04</a:t>
            </a:r>
          </a:p>
        </p:txBody>
      </p:sp>
      <p:sp>
        <p:nvSpPr>
          <p:cNvPr id="26" name="Shape 24"/>
          <p:cNvSpPr/>
          <p:nvPr/>
        </p:nvSpPr>
        <p:spPr>
          <a:xfrm>
            <a:off x="1828800" y="4748704"/>
            <a:ext cx="3840480" cy="256032"/>
          </a:xfrm>
          <a:prstGeom prst="rect">
            <a:avLst/>
          </a:prstGeom>
          <a:solidFill>
            <a:srgbClr val="6B7280">
              <a:alpha val="92000"/>
            </a:srgbClr>
          </a:solidFill>
          <a:ln w="12700">
            <a:solidFill>
              <a:srgbClr val="6B7280">
                <a:alpha val="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806440" y="473956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latin typeface="Aptos" panose="020B0004020202020204" pitchFamily="34" charset="0"/>
              </a:rPr>
              <a:t>No dependency</a:t>
            </a:r>
          </a:p>
        </p:txBody>
      </p:sp>
      <p:sp>
        <p:nvSpPr>
          <p:cNvPr id="28" name="Text 26"/>
          <p:cNvSpPr/>
          <p:nvPr/>
        </p:nvSpPr>
        <p:spPr>
          <a:xfrm>
            <a:off x="777240" y="5378650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latin typeface="Aptos" panose="020B0004020202020204" pitchFamily="34" charset="0"/>
              </a:rPr>
              <a:t>4.468E-04</a:t>
            </a:r>
          </a:p>
        </p:txBody>
      </p:sp>
      <p:sp>
        <p:nvSpPr>
          <p:cNvPr id="29" name="Shape 27"/>
          <p:cNvSpPr/>
          <p:nvPr/>
        </p:nvSpPr>
        <p:spPr>
          <a:xfrm>
            <a:off x="1828800" y="5361352"/>
            <a:ext cx="3758184" cy="256032"/>
          </a:xfrm>
          <a:prstGeom prst="rect">
            <a:avLst/>
          </a:prstGeom>
          <a:solidFill>
            <a:srgbClr val="2E7A78"/>
          </a:solidFill>
          <a:ln w="12700">
            <a:solidFill>
              <a:srgbClr val="2E7A78">
                <a:alpha val="0"/>
              </a:srgbClr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806440" y="5352208"/>
            <a:ext cx="1645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latin typeface="Aptos" panose="020B0004020202020204" pitchFamily="34" charset="0"/>
              </a:rPr>
              <a:t>Dependency-aware</a:t>
            </a:r>
          </a:p>
        </p:txBody>
      </p:sp>
      <p:sp>
        <p:nvSpPr>
          <p:cNvPr id="31" name="Shape 29"/>
          <p:cNvSpPr/>
          <p:nvPr/>
        </p:nvSpPr>
        <p:spPr>
          <a:xfrm>
            <a:off x="7635240" y="4308804"/>
            <a:ext cx="3703320" cy="159822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769187" y="4583121"/>
            <a:ext cx="3212" cy="1115571"/>
          </a:xfrm>
          <a:prstGeom prst="line">
            <a:avLst/>
          </a:prstGeom>
          <a:noFill/>
          <a:ln w="50800">
            <a:solidFill>
              <a:srgbClr val="2E7A7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955279" y="4389119"/>
            <a:ext cx="3459477" cy="1517905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2304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In this path, dependency does not increase HEP; successful upstream performance provides positive evidence about downstream conditions.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 DISCUSSION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8046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this changes for PRA implementation</a:t>
            </a:r>
            <a:endParaRPr lang="en-US" sz="2900" dirty="0"/>
          </a:p>
        </p:txBody>
      </p:sp>
      <p:sp>
        <p:nvSpPr>
          <p:cNvPr id="4" name="Shape 2"/>
          <p:cNvSpPr/>
          <p:nvPr/>
        </p:nvSpPr>
        <p:spPr>
          <a:xfrm>
            <a:off x="1582902" y="2455286"/>
            <a:ext cx="1371600" cy="0"/>
          </a:xfrm>
          <a:prstGeom prst="line">
            <a:avLst/>
          </a:prstGeom>
          <a:noFill/>
          <a:ln w="2540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5" name="Shape 3"/>
          <p:cNvSpPr/>
          <p:nvPr/>
        </p:nvSpPr>
        <p:spPr>
          <a:xfrm>
            <a:off x="4417542" y="2455286"/>
            <a:ext cx="1371600" cy="0"/>
          </a:xfrm>
          <a:prstGeom prst="line">
            <a:avLst/>
          </a:prstGeom>
          <a:noFill/>
          <a:ln w="2540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6" name="Shape 4"/>
          <p:cNvSpPr/>
          <p:nvPr/>
        </p:nvSpPr>
        <p:spPr>
          <a:xfrm>
            <a:off x="7252182" y="2455286"/>
            <a:ext cx="1371600" cy="0"/>
          </a:xfrm>
          <a:prstGeom prst="line">
            <a:avLst/>
          </a:prstGeom>
          <a:noFill/>
          <a:ln w="2540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7" name="Shape 5"/>
          <p:cNvSpPr/>
          <p:nvPr/>
        </p:nvSpPr>
        <p:spPr>
          <a:xfrm>
            <a:off x="759942" y="1815206"/>
            <a:ext cx="1417320" cy="1143000"/>
          </a:xfrm>
          <a:prstGeom prst="roundRect">
            <a:avLst>
              <a:gd name="adj" fmla="val 6400"/>
            </a:avLst>
          </a:prstGeom>
          <a:solidFill>
            <a:srgbClr val="F8EEDC"/>
          </a:solidFill>
          <a:ln w="15240">
            <a:solidFill>
              <a:srgbClr val="C58A2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33094" y="1906646"/>
            <a:ext cx="127101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3045942" y="1815206"/>
            <a:ext cx="1874520" cy="1143000"/>
          </a:xfrm>
          <a:prstGeom prst="roundRect">
            <a:avLst>
              <a:gd name="adj" fmla="val 6400"/>
            </a:avLst>
          </a:prstGeom>
          <a:solidFill>
            <a:srgbClr val="DDEFEA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19094" y="1906646"/>
            <a:ext cx="172821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Updated PIFs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5880582" y="1815206"/>
            <a:ext cx="1874520" cy="1143000"/>
          </a:xfrm>
          <a:prstGeom prst="roundRect">
            <a:avLst>
              <a:gd name="adj" fmla="val 6400"/>
            </a:avLst>
          </a:prstGeom>
          <a:solidFill>
            <a:srgbClr val="EAF4E4"/>
          </a:solidFill>
          <a:ln w="15240">
            <a:solidFill>
              <a:srgbClr val="5E9C6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953734" y="1906646"/>
            <a:ext cx="172821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Dependent HEP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8715222" y="1815206"/>
            <a:ext cx="205740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88374" y="1906646"/>
            <a:ext cx="191109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 quantification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16689" y="3598286"/>
            <a:ext cx="10758622" cy="73522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  Traceability: analysts can causally and probabilistically trace the upstream evidence, updated PIFs, and final HEP change.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16689" y="4296442"/>
            <a:ext cx="10758622" cy="5844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  Extensibility: the BBN can include richer causal structures and upstream organizational factors and models [1-2].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716689" y="4951354"/>
            <a:ext cx="10824522" cy="5844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itchFamily="34" charset="0"/>
              </a:rPr>
              <a:t>•   Portability: this dependency analysis method can be used with other HRA methods if analysts identify the HFEs, relevant task outcomes, and PIFs influencing the downstream action.</a:t>
            </a:r>
          </a:p>
        </p:txBody>
      </p:sp>
      <p:sp>
        <p:nvSpPr>
          <p:cNvPr id="20" name="Text 18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75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07558F7-FD76-DCD7-AAA4-25759243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1" y="6214872"/>
            <a:ext cx="4127500" cy="6096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387A075-AC5B-69CE-8F83-48103C2850D5}"/>
              </a:ext>
            </a:extLst>
          </p:cNvPr>
          <p:cNvSpPr txBox="1"/>
          <p:nvPr/>
        </p:nvSpPr>
        <p:spPr>
          <a:xfrm>
            <a:off x="726992" y="5926275"/>
            <a:ext cx="1100467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[1] 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Cheng, T.,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Mosleh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A., Tabibzadeh, M., 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Jafary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H., Gill, H.,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Doberstein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D. 2026. Incorporating Organizational Factors into Human Reliability Analysis, Part I: Knowledge- and Data-Driven Causal and Probabilistic Model Development. Reliability Engineering &amp; System Safety. (under review)</a:t>
            </a:r>
            <a:endParaRPr lang="zh-CN" altLang="zh-CN" sz="10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ts val="1400"/>
              </a:lnSpc>
            </a:pP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[2] Cheng, T.,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Mosleh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A., Tabibzadeh, M., 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Jafary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H. 2026. Incorporating Organizational Factors into Human Reliability Analysis, Part II: Integration of Organizational Factor Model into Phoenix HRA and Case Studies. Reliability Engineering &amp; System Safety. (under review)</a:t>
            </a:r>
            <a:endParaRPr lang="zh-CN" altLang="zh-CN" sz="10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 CONCLUSION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8046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" panose="020B0004020202020204" pitchFamily="34" charset="0"/>
                <a:ea typeface="Aptos Display" pitchFamily="34" charset="-122"/>
                <a:cs typeface="Aptos Display" pitchFamily="34" charset="-120"/>
              </a:rPr>
              <a:t>Closing message</a:t>
            </a:r>
            <a:endParaRPr lang="en-US" sz="2900" dirty="0">
              <a:latin typeface="Aptos" panose="020B00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77240" y="1325880"/>
            <a:ext cx="105156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23544" y="1552257"/>
            <a:ext cx="0" cy="493776"/>
          </a:xfrm>
          <a:prstGeom prst="line">
            <a:avLst/>
          </a:prstGeom>
          <a:noFill/>
          <a:ln w="50800">
            <a:solidFill>
              <a:srgbClr val="2E7A7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4780" y="1348740"/>
            <a:ext cx="10166599" cy="9144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BBN-based dependency analysis turns dependency from an unexplained adjustment into a causal, probabilistic, and path-specific update.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52615" y="2463933"/>
            <a:ext cx="5577840" cy="68580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Sequential dependency is handled through PRA logic.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52614" y="2921133"/>
            <a:ext cx="6017741" cy="10995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Static causal dependency is represented through shared PIFs or common causal sources in BBN.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2615" y="3881254"/>
            <a:ext cx="6141308" cy="59658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Dynamic causal dependency is represented through evolving downstream PIF states in BBN.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2615" y="4346486"/>
            <a:ext cx="5906530" cy="10995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The PORV case shows how upstream success updates shared PIFs and reduces the downstream HEP.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60920" y="2560319"/>
            <a:ext cx="3977640" cy="3296784"/>
          </a:xfrm>
          <a:prstGeom prst="roundRect">
            <a:avLst>
              <a:gd name="adj" fmla="val 3871"/>
            </a:avLst>
          </a:prstGeom>
          <a:solidFill>
            <a:srgbClr val="DDEFEA"/>
          </a:solidFill>
          <a:ln w="12700">
            <a:solidFill>
              <a:srgbClr val="2E7A7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598581" y="2720339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Future work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472130" y="3050881"/>
            <a:ext cx="3759249" cy="25374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Develop a modular dependency analysis tool that can interface with Phoenix and other HRA and PRA methods and tools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Benchmark the method against other dependency approaches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Integrate the organizational factors model into the BBN</a:t>
            </a:r>
          </a:p>
        </p:txBody>
      </p:sp>
      <p:sp>
        <p:nvSpPr>
          <p:cNvPr id="14" name="Text 12"/>
          <p:cNvSpPr/>
          <p:nvPr/>
        </p:nvSpPr>
        <p:spPr>
          <a:xfrm>
            <a:off x="3921208" y="5634063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23047"/>
                </a:solidFill>
                <a:latin typeface="Aptos" panose="020B0004020202020204" pitchFamily="34" charset="0"/>
              </a:rPr>
              <a:t>Thank you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933565" y="6091263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dirty="0">
                <a:solidFill>
                  <a:srgbClr val="2E7A78"/>
                </a:solidFill>
                <a:latin typeface="Aptos" panose="020B0004020202020204" pitchFamily="34" charset="0"/>
              </a:rPr>
              <a:t>Questions?</a:t>
            </a:r>
            <a:endParaRPr lang="en-US" sz="1700" dirty="0">
              <a:latin typeface="Aptos" panose="020B00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MOTIVATION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8046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dependency matters in HRA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85800" y="1353312"/>
            <a:ext cx="480060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Accident recovery often requires multiple time-ordered instead of isolated operator actions.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693578" y="2281428"/>
            <a:ext cx="480060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HFEs may share procedures, cues, interfaces, crew resources, or cognitive demands.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693578" y="3296097"/>
            <a:ext cx="4800600" cy="7775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Upstream human action success or failure can change stress, workload, time pressure, or situation awareness.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693578" y="4335124"/>
            <a:ext cx="4800600" cy="7335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If dependency is treated only after base HEPs are estimated by using a multiplier, the causal basis can be hard to justify.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6253117" y="3973474"/>
            <a:ext cx="1936830" cy="1277240"/>
          </a:xfrm>
          <a:prstGeom prst="roundRect">
            <a:avLst/>
          </a:prstGeom>
          <a:solidFill>
            <a:srgbClr val="DDEFEA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923084" y="4122335"/>
            <a:ext cx="2596896" cy="10558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Shared context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procedure ·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team effectiveness</a:t>
            </a:r>
            <a:r>
              <a:rPr lang="en-US" altLang="zh-CN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· </a:t>
            </a:r>
          </a:p>
          <a:p>
            <a:pPr marL="0" indent="0" algn="ctr">
              <a:buNone/>
            </a:pPr>
            <a:r>
              <a:rPr lang="en-US" altLang="zh-CN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resources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9196944" y="3983983"/>
            <a:ext cx="1936830" cy="1263703"/>
          </a:xfrm>
          <a:prstGeom prst="roundRect">
            <a:avLst/>
          </a:prstGeom>
          <a:solidFill>
            <a:srgbClr val="F8E3E1"/>
          </a:solidFill>
          <a:ln w="15240">
            <a:solidFill>
              <a:srgbClr val="C43C3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992157" y="4181823"/>
            <a:ext cx="2346403" cy="96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Evolving context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stress</a:t>
            </a:r>
            <a:r>
              <a:rPr lang="en-US" altLang="zh-CN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· fatigue ·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workload ·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time pressure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122742" y="5544112"/>
            <a:ext cx="9685348" cy="531178"/>
          </a:xfrm>
          <a:prstGeom prst="rect">
            <a:avLst/>
          </a:prstGeom>
          <a:solidFill>
            <a:srgbClr val="FFFFFF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flipH="1">
            <a:off x="1301777" y="5585713"/>
            <a:ext cx="0" cy="460683"/>
          </a:xfrm>
          <a:prstGeom prst="line">
            <a:avLst/>
          </a:prstGeom>
          <a:noFill/>
          <a:ln w="50800">
            <a:solidFill>
              <a:srgbClr val="2E7A78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412112" y="5559508"/>
            <a:ext cx="9395978" cy="48731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230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Dependency is not just a correlation between HFEs; it can be a propagation of evidence through PIFs.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50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6D8237F-7338-0661-87BB-00BFEF62C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" r="2648" b="8273"/>
          <a:stretch/>
        </p:blipFill>
        <p:spPr>
          <a:xfrm>
            <a:off x="6001777" y="657792"/>
            <a:ext cx="5743913" cy="31258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4C6BA1-5628-1B6A-5EB8-A4390362B4D3}"/>
              </a:ext>
            </a:extLst>
          </p:cNvPr>
          <p:cNvSpPr txBox="1"/>
          <p:nvPr/>
        </p:nvSpPr>
        <p:spPr>
          <a:xfrm>
            <a:off x="8873733" y="6389496"/>
            <a:ext cx="2025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HFE: human failure event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  METHODOLOGY:  OVERVIEW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10515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Core idea: replace a fixed adjustment with evidence propagation</a:t>
            </a:r>
            <a:endParaRPr lang="en-US" sz="2900" dirty="0"/>
          </a:p>
        </p:txBody>
      </p:sp>
      <p:sp>
        <p:nvSpPr>
          <p:cNvPr id="4" name="Shape 2"/>
          <p:cNvSpPr/>
          <p:nvPr/>
        </p:nvSpPr>
        <p:spPr>
          <a:xfrm>
            <a:off x="1417320" y="2398888"/>
            <a:ext cx="1645920" cy="0"/>
          </a:xfrm>
          <a:prstGeom prst="line">
            <a:avLst/>
          </a:prstGeom>
          <a:noFill/>
          <a:ln w="3048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5" name="Shape 3"/>
          <p:cNvSpPr/>
          <p:nvPr/>
        </p:nvSpPr>
        <p:spPr>
          <a:xfrm>
            <a:off x="4160520" y="2398888"/>
            <a:ext cx="1645920" cy="0"/>
          </a:xfrm>
          <a:prstGeom prst="line">
            <a:avLst/>
          </a:prstGeom>
          <a:noFill/>
          <a:ln w="3048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6" name="Shape 4"/>
          <p:cNvSpPr/>
          <p:nvPr/>
        </p:nvSpPr>
        <p:spPr>
          <a:xfrm>
            <a:off x="6903720" y="2398888"/>
            <a:ext cx="1645920" cy="0"/>
          </a:xfrm>
          <a:prstGeom prst="line">
            <a:avLst/>
          </a:prstGeom>
          <a:noFill/>
          <a:ln w="3048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7" name="Shape 5"/>
          <p:cNvSpPr/>
          <p:nvPr/>
        </p:nvSpPr>
        <p:spPr>
          <a:xfrm>
            <a:off x="9646920" y="2398888"/>
            <a:ext cx="1234440" cy="0"/>
          </a:xfrm>
          <a:prstGeom prst="line">
            <a:avLst/>
          </a:prstGeom>
          <a:noFill/>
          <a:ln w="3048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8" name="Shape 6"/>
          <p:cNvSpPr/>
          <p:nvPr/>
        </p:nvSpPr>
        <p:spPr>
          <a:xfrm>
            <a:off x="576072" y="1804528"/>
            <a:ext cx="1847088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76072" y="1895968"/>
            <a:ext cx="177393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Observed upstream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HFE or CFM outcome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926080" y="1804528"/>
            <a:ext cx="1645920" cy="1143000"/>
          </a:xfrm>
          <a:prstGeom prst="roundRect">
            <a:avLst>
              <a:gd name="adj" fmla="val 6400"/>
            </a:avLst>
          </a:prstGeom>
          <a:solidFill>
            <a:srgbClr val="DDEFEA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999232" y="1895968"/>
            <a:ext cx="149961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BBN inference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63901" y="1804528"/>
            <a:ext cx="1773936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312339" y="1895968"/>
            <a:ext cx="16459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Updated PIF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posterior probabilities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845302" y="1804528"/>
            <a:ext cx="1773936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918454" y="1895968"/>
            <a:ext cx="1655314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Downstream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CFM/HFE update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195560" y="1804528"/>
            <a:ext cx="1463040" cy="1143000"/>
          </a:xfrm>
          <a:prstGeom prst="roundRect">
            <a:avLst>
              <a:gd name="adj" fmla="val 6400"/>
            </a:avLst>
          </a:prstGeom>
          <a:solidFill>
            <a:srgbClr val="EAF4E4"/>
          </a:solidFill>
          <a:ln w="15240">
            <a:solidFill>
              <a:srgbClr val="5E9C6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268712" y="1895968"/>
            <a:ext cx="1316736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Dependency-aware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HEP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14400" y="3999088"/>
            <a:ext cx="101498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The BBN explicitly represents causal or influential links among HFEs, CFMs, and PIFs.</a:t>
            </a:r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14400" y="4419712"/>
            <a:ext cx="101498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Evidence from upstream outcomes updates beliefs about shared or future PIF states.</a:t>
            </a:r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14400" y="4840336"/>
            <a:ext cx="101498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The downstream HEP becomes a reproducible result of explicit causal assumptions.</a:t>
            </a:r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5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8D2E83-4BA0-D302-723F-B5ADA63DA020}"/>
              </a:ext>
            </a:extLst>
          </p:cNvPr>
          <p:cNvSpPr txBox="1"/>
          <p:nvPr/>
        </p:nvSpPr>
        <p:spPr>
          <a:xfrm>
            <a:off x="8549640" y="6019911"/>
            <a:ext cx="3031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CFM: cognitive failure mode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PIF: performance influencing factor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HEP: human error probability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8734400C-338E-34DF-3260-36F1A62D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58" y="5913139"/>
            <a:ext cx="3634087" cy="5080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 METHODOLOGY: DEPENDENCY TAXONOMY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9814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Three dependency types are separated before quantification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206390" y="5690861"/>
            <a:ext cx="5623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Figure from paper: overview of independence, sequential, static causal, and dynamic causal dependency.</a:t>
            </a:r>
            <a:endParaRPr lang="en-US" sz="850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C567362-9705-D3E2-0215-FB2A011EC3B0}"/>
              </a:ext>
            </a:extLst>
          </p:cNvPr>
          <p:cNvGrpSpPr/>
          <p:nvPr/>
        </p:nvGrpSpPr>
        <p:grpSpPr>
          <a:xfrm>
            <a:off x="6352538" y="1620712"/>
            <a:ext cx="1920240" cy="457200"/>
            <a:chOff x="6629400" y="1234440"/>
            <a:chExt cx="1920240" cy="457200"/>
          </a:xfrm>
        </p:grpSpPr>
        <p:sp>
          <p:nvSpPr>
            <p:cNvPr id="6" name="Shape 3"/>
            <p:cNvSpPr/>
            <p:nvPr/>
          </p:nvSpPr>
          <p:spPr>
            <a:xfrm>
              <a:off x="6629400" y="1234440"/>
              <a:ext cx="1920240" cy="457200"/>
            </a:xfrm>
            <a:prstGeom prst="roundRect">
              <a:avLst>
                <a:gd name="adj" fmla="val 16000"/>
              </a:avLst>
            </a:prstGeom>
            <a:solidFill>
              <a:srgbClr val="EAF4E4"/>
            </a:solidFill>
            <a:ln w="15240">
              <a:solidFill>
                <a:srgbClr val="5E9C68"/>
              </a:solidFill>
              <a:prstDash val="solid"/>
            </a:ln>
          </p:spPr>
        </p:sp>
        <p:sp>
          <p:nvSpPr>
            <p:cNvPr id="7" name="Text 4"/>
            <p:cNvSpPr/>
            <p:nvPr/>
          </p:nvSpPr>
          <p:spPr>
            <a:xfrm>
              <a:off x="6875550" y="1325880"/>
              <a:ext cx="1408176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1F2937"/>
                  </a:solidFill>
                  <a:latin typeface="Aptos" panose="020B0004020202020204" pitchFamily="34" charset="0"/>
                  <a:ea typeface="Aptos" pitchFamily="34" charset="-122"/>
                  <a:cs typeface="Aptos" pitchFamily="34" charset="-120"/>
                </a:rPr>
                <a:t>1. Sequential</a:t>
              </a:r>
              <a:endParaRPr lang="en-US" sz="1600" dirty="0">
                <a:latin typeface="Aptos" panose="020B0004020202020204" pitchFamily="34" charset="0"/>
              </a:endParaRPr>
            </a:p>
          </p:txBody>
        </p:sp>
      </p:grpSp>
      <p:sp>
        <p:nvSpPr>
          <p:cNvPr id="8" name="Text 5"/>
          <p:cNvSpPr/>
          <p:nvPr/>
        </p:nvSpPr>
        <p:spPr>
          <a:xfrm>
            <a:off x="8551579" y="1529272"/>
            <a:ext cx="3332122" cy="90928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The downstream action is reached only under a particular outcome of the upstream action</a:t>
            </a:r>
            <a:endParaRPr lang="en-US" dirty="0">
              <a:latin typeface="Aptos" panose="020B000402020202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EE85BFC-E23F-B63A-97F1-D417529E8689}"/>
              </a:ext>
            </a:extLst>
          </p:cNvPr>
          <p:cNvGrpSpPr/>
          <p:nvPr/>
        </p:nvGrpSpPr>
        <p:grpSpPr>
          <a:xfrm>
            <a:off x="6352538" y="3003395"/>
            <a:ext cx="1920240" cy="457200"/>
            <a:chOff x="6629400" y="2468880"/>
            <a:chExt cx="1920240" cy="457200"/>
          </a:xfrm>
        </p:grpSpPr>
        <p:sp>
          <p:nvSpPr>
            <p:cNvPr id="9" name="Shape 6"/>
            <p:cNvSpPr/>
            <p:nvPr/>
          </p:nvSpPr>
          <p:spPr>
            <a:xfrm>
              <a:off x="6629400" y="2468880"/>
              <a:ext cx="1920240" cy="457200"/>
            </a:xfrm>
            <a:prstGeom prst="roundRect">
              <a:avLst>
                <a:gd name="adj" fmla="val 16000"/>
              </a:avLst>
            </a:prstGeom>
            <a:solidFill>
              <a:srgbClr val="DDEFEA"/>
            </a:solidFill>
            <a:ln w="15240">
              <a:solidFill>
                <a:srgbClr val="2E7A78"/>
              </a:solidFill>
              <a:prstDash val="solid"/>
            </a:ln>
          </p:spPr>
        </p:sp>
        <p:sp>
          <p:nvSpPr>
            <p:cNvPr id="10" name="Text 7"/>
            <p:cNvSpPr/>
            <p:nvPr/>
          </p:nvSpPr>
          <p:spPr>
            <a:xfrm>
              <a:off x="6739623" y="2560320"/>
              <a:ext cx="1591056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1F2937"/>
                  </a:solidFill>
                  <a:latin typeface="Aptos" panose="020B0004020202020204" pitchFamily="34" charset="0"/>
                  <a:ea typeface="Aptos" pitchFamily="34" charset="-122"/>
                  <a:cs typeface="Aptos" pitchFamily="34" charset="-120"/>
                </a:rPr>
                <a:t>2. Static causal</a:t>
              </a:r>
              <a:endParaRPr lang="en-US" sz="1600" dirty="0">
                <a:latin typeface="Aptos" panose="020B0004020202020204" pitchFamily="34" charset="0"/>
              </a:endParaRPr>
            </a:p>
          </p:txBody>
        </p:sp>
      </p:grpSp>
      <p:sp>
        <p:nvSpPr>
          <p:cNvPr id="11" name="Text 8"/>
          <p:cNvSpPr/>
          <p:nvPr/>
        </p:nvSpPr>
        <p:spPr>
          <a:xfrm>
            <a:off x="8542966" y="2718622"/>
            <a:ext cx="3332121" cy="90928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HFEs are influenced by the same PIF instance or common causal source.</a:t>
            </a:r>
            <a:endParaRPr lang="en-US" dirty="0">
              <a:latin typeface="Aptos" panose="020B000402020202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A10025F-B4EE-5C82-203E-8BD20E74B558}"/>
              </a:ext>
            </a:extLst>
          </p:cNvPr>
          <p:cNvGrpSpPr/>
          <p:nvPr/>
        </p:nvGrpSpPr>
        <p:grpSpPr>
          <a:xfrm>
            <a:off x="6352538" y="4390194"/>
            <a:ext cx="1920240" cy="457200"/>
            <a:chOff x="6629400" y="3703320"/>
            <a:chExt cx="1920240" cy="457200"/>
          </a:xfrm>
        </p:grpSpPr>
        <p:sp>
          <p:nvSpPr>
            <p:cNvPr id="12" name="Shape 9"/>
            <p:cNvSpPr/>
            <p:nvPr/>
          </p:nvSpPr>
          <p:spPr>
            <a:xfrm>
              <a:off x="6629400" y="3703320"/>
              <a:ext cx="1920240" cy="457200"/>
            </a:xfrm>
            <a:prstGeom prst="roundRect">
              <a:avLst>
                <a:gd name="adj" fmla="val 16000"/>
              </a:avLst>
            </a:prstGeom>
            <a:solidFill>
              <a:srgbClr val="F8E3E1"/>
            </a:solidFill>
            <a:ln w="15240">
              <a:solidFill>
                <a:srgbClr val="C43C3C"/>
              </a:solidFill>
              <a:prstDash val="solid"/>
            </a:ln>
          </p:spPr>
        </p:sp>
        <p:sp>
          <p:nvSpPr>
            <p:cNvPr id="13" name="Text 10"/>
            <p:cNvSpPr/>
            <p:nvPr/>
          </p:nvSpPr>
          <p:spPr>
            <a:xfrm>
              <a:off x="6702552" y="3794760"/>
              <a:ext cx="1773936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1F2937"/>
                  </a:solidFill>
                  <a:latin typeface="Aptos" panose="020B0004020202020204" pitchFamily="34" charset="0"/>
                  <a:ea typeface="Aptos" pitchFamily="34" charset="-122"/>
                  <a:cs typeface="Aptos" pitchFamily="34" charset="-120"/>
                </a:rPr>
                <a:t>3. Dynamic causal</a:t>
              </a:r>
              <a:endParaRPr lang="en-US" sz="1600" dirty="0">
                <a:latin typeface="Aptos" panose="020B0004020202020204" pitchFamily="34" charset="0"/>
              </a:endParaRPr>
            </a:p>
          </p:txBody>
        </p:sp>
      </p:grpSp>
      <p:sp>
        <p:nvSpPr>
          <p:cNvPr id="14" name="Text 11"/>
          <p:cNvSpPr/>
          <p:nvPr/>
        </p:nvSpPr>
        <p:spPr>
          <a:xfrm>
            <a:off x="8542966" y="4098065"/>
            <a:ext cx="3161354" cy="112578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An upstream outcome changes the downstream context, such as stress or time pressure.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391017" y="5978277"/>
            <a:ext cx="9297578" cy="49929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609227" y="5899364"/>
            <a:ext cx="9168606" cy="647739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230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Sequential dependency is handled by PRA logic; causal dependency is handled by the BBN layer.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5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C942C07-F910-92C7-3DB0-7DBD70914C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2285" r="2451" b="2426"/>
          <a:stretch/>
        </p:blipFill>
        <p:spPr bwMode="auto">
          <a:xfrm>
            <a:off x="360769" y="1042416"/>
            <a:ext cx="5706644" cy="472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 METHODOLOGY: QUANTIFICATION PROCESS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39" y="566928"/>
            <a:ext cx="10638649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Quantification: one PRA logic path plus two BBN updating paths</a:t>
            </a:r>
            <a:endParaRPr lang="en-US" sz="2900" dirty="0"/>
          </a:p>
        </p:txBody>
      </p:sp>
      <p:sp>
        <p:nvSpPr>
          <p:cNvPr id="19" name="Text 17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75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90A156-9926-141D-CA25-DFAB6C7431AD}"/>
              </a:ext>
            </a:extLst>
          </p:cNvPr>
          <p:cNvGrpSpPr/>
          <p:nvPr/>
        </p:nvGrpSpPr>
        <p:grpSpPr>
          <a:xfrm>
            <a:off x="4124961" y="1049251"/>
            <a:ext cx="3348284" cy="2379750"/>
            <a:chOff x="4079805" y="1049251"/>
            <a:chExt cx="3348284" cy="2379750"/>
          </a:xfrm>
        </p:grpSpPr>
        <p:sp>
          <p:nvSpPr>
            <p:cNvPr id="4" name="Shape 2"/>
            <p:cNvSpPr/>
            <p:nvPr/>
          </p:nvSpPr>
          <p:spPr>
            <a:xfrm>
              <a:off x="4079805" y="1049251"/>
              <a:ext cx="3348284" cy="2379750"/>
            </a:xfrm>
            <a:prstGeom prst="roundRect">
              <a:avLst>
                <a:gd name="adj" fmla="val 6195"/>
              </a:avLst>
            </a:prstGeom>
            <a:solidFill>
              <a:srgbClr val="EAF4E4"/>
            </a:solidFill>
            <a:ln w="15240">
              <a:solidFill>
                <a:srgbClr val="5E9C68"/>
              </a:solidFill>
              <a:prstDash val="solid"/>
            </a:ln>
          </p:spPr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C61BDA1-01CD-D422-FF05-DAE928F21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38" t="3560" r="10166" b="26115"/>
            <a:stretch/>
          </p:blipFill>
          <p:spPr bwMode="auto">
            <a:xfrm>
              <a:off x="4229947" y="1204688"/>
              <a:ext cx="3048000" cy="2068876"/>
            </a:xfrm>
            <a:prstGeom prst="rect">
              <a:avLst/>
            </a:prstGeom>
            <a:ln w="1016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122E3E-CD8C-7425-9182-421C276AC54B}"/>
              </a:ext>
            </a:extLst>
          </p:cNvPr>
          <p:cNvGrpSpPr/>
          <p:nvPr/>
        </p:nvGrpSpPr>
        <p:grpSpPr>
          <a:xfrm>
            <a:off x="779084" y="3582511"/>
            <a:ext cx="4585968" cy="3114153"/>
            <a:chOff x="779084" y="3582511"/>
            <a:chExt cx="4585968" cy="3114153"/>
          </a:xfrm>
        </p:grpSpPr>
        <p:sp>
          <p:nvSpPr>
            <p:cNvPr id="8" name="Shape 6"/>
            <p:cNvSpPr/>
            <p:nvPr/>
          </p:nvSpPr>
          <p:spPr>
            <a:xfrm>
              <a:off x="779084" y="3582511"/>
              <a:ext cx="4585968" cy="3114153"/>
            </a:xfrm>
            <a:prstGeom prst="roundRect">
              <a:avLst>
                <a:gd name="adj" fmla="val 6195"/>
              </a:avLst>
            </a:prstGeom>
            <a:solidFill>
              <a:srgbClr val="DDEFEA"/>
            </a:solidFill>
            <a:ln w="15240">
              <a:solidFill>
                <a:srgbClr val="2E7A78"/>
              </a:solidFill>
              <a:prstDash val="solid"/>
            </a:ln>
          </p:spPr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A2AB3D3-BCE2-F5BF-CDA2-6134C50E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79" b="5836"/>
            <a:stretch/>
          </p:blipFill>
          <p:spPr bwMode="auto">
            <a:xfrm>
              <a:off x="856131" y="3728212"/>
              <a:ext cx="4459605" cy="2791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3BEEED4-6B58-5D86-F2FC-AD6070E03B78}"/>
              </a:ext>
            </a:extLst>
          </p:cNvPr>
          <p:cNvGrpSpPr/>
          <p:nvPr/>
        </p:nvGrpSpPr>
        <p:grpSpPr>
          <a:xfrm>
            <a:off x="6280929" y="3567201"/>
            <a:ext cx="4883781" cy="3114153"/>
            <a:chOff x="6280929" y="3567201"/>
            <a:chExt cx="4883781" cy="3114153"/>
          </a:xfrm>
        </p:grpSpPr>
        <p:sp>
          <p:nvSpPr>
            <p:cNvPr id="12" name="Shape 10"/>
            <p:cNvSpPr/>
            <p:nvPr/>
          </p:nvSpPr>
          <p:spPr>
            <a:xfrm>
              <a:off x="6280929" y="3567201"/>
              <a:ext cx="4883781" cy="3114153"/>
            </a:xfrm>
            <a:prstGeom prst="roundRect">
              <a:avLst>
                <a:gd name="adj" fmla="val 6195"/>
              </a:avLst>
            </a:prstGeom>
            <a:solidFill>
              <a:srgbClr val="F8E3E1"/>
            </a:solidFill>
            <a:ln w="15240">
              <a:solidFill>
                <a:srgbClr val="C43C3C"/>
              </a:solidFill>
              <a:prstDash val="solid"/>
            </a:ln>
          </p:spPr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F9CB2B0-7875-6CF1-2446-9DAC1B28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9" t="3916" r="984" b="2666"/>
            <a:stretch/>
          </p:blipFill>
          <p:spPr bwMode="auto">
            <a:xfrm>
              <a:off x="6480812" y="3669492"/>
              <a:ext cx="4585969" cy="2909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C163D1D-4A37-023D-0593-E1491A5E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4" y="5997056"/>
            <a:ext cx="4240783" cy="8128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 INTEGRATION OF THE PROPOSED METHOD INTO PHOENIX HRA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8046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Integration within Phoenix HRA</a:t>
            </a:r>
            <a:endParaRPr lang="en-US" sz="2900" dirty="0"/>
          </a:p>
        </p:txBody>
      </p:sp>
      <p:pic>
        <p:nvPicPr>
          <p:cNvPr id="4" name="Image 0" descr="/mnt/data/hra_assets/crops/fig_phoenix_integration.png"/>
          <p:cNvPicPr>
            <a:picLocks noChangeAspect="1"/>
          </p:cNvPicPr>
          <p:nvPr/>
        </p:nvPicPr>
        <p:blipFill rotWithShape="1">
          <a:blip r:embed="rId4"/>
          <a:srcRect b="1759"/>
          <a:stretch/>
        </p:blipFill>
        <p:spPr>
          <a:xfrm>
            <a:off x="566929" y="1036840"/>
            <a:ext cx="4754880" cy="55317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6581256"/>
            <a:ext cx="5669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Phoenix layers: Master ESD, CRTs, fault trees, and BBN causal model.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560205" y="1170432"/>
            <a:ext cx="6294111" cy="6999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 Master ESD (event sequence diagram) models the accident sequence and HFEs.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5589862" y="2023130"/>
            <a:ext cx="6264453" cy="84619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 CRTs decompose each HFE into critical tasks and end states.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589862" y="2763538"/>
            <a:ext cx="6330809" cy="97031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 Fault trees represent task failures by using </a:t>
            </a:r>
            <a:r>
              <a:rPr lang="en-US" altLang="zh-CN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CFMs (</a:t>
            </a: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crew failure modes).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589862" y="3560212"/>
            <a:ext cx="6456366" cy="115756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 BBNs link CFMs to PIF states and propagate dependency evidence.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5626932" y="4822068"/>
            <a:ext cx="6311371" cy="1440735"/>
          </a:xfrm>
          <a:prstGeom prst="rect">
            <a:avLst/>
          </a:prstGeom>
          <a:solidFill>
            <a:srgbClr val="FFFFFF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777154" y="4986660"/>
            <a:ext cx="5186" cy="1149479"/>
          </a:xfrm>
          <a:prstGeom prst="line">
            <a:avLst/>
          </a:prstGeom>
          <a:noFill/>
          <a:ln w="50800">
            <a:solidFill>
              <a:srgbClr val="2E7A7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977620" y="4859139"/>
            <a:ext cx="5837913" cy="1487535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230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highlighted dependency layer shows where sequential, static causal, and dynamic causal mechanisms enter the Phoenix quantification process.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APPLICATION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39" y="566928"/>
            <a:ext cx="988229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Case study: Manual Opening of PORV during station blackout</a:t>
            </a:r>
            <a:endParaRPr lang="en-US" sz="2900" dirty="0"/>
          </a:p>
        </p:txBody>
      </p:sp>
      <p:sp>
        <p:nvSpPr>
          <p:cNvPr id="4" name="Shape 2"/>
          <p:cNvSpPr/>
          <p:nvPr/>
        </p:nvSpPr>
        <p:spPr>
          <a:xfrm>
            <a:off x="1162194" y="2818269"/>
            <a:ext cx="10012680" cy="0"/>
          </a:xfrm>
          <a:prstGeom prst="line">
            <a:avLst/>
          </a:prstGeom>
          <a:noFill/>
          <a:ln w="38100">
            <a:solidFill>
              <a:srgbClr val="D7DED8"/>
            </a:solidFill>
            <a:prstDash val="solid"/>
            <a:tailEnd type="triangle"/>
          </a:ln>
        </p:spPr>
      </p:sp>
      <p:sp>
        <p:nvSpPr>
          <p:cNvPr id="5" name="Shape 3"/>
          <p:cNvSpPr/>
          <p:nvPr/>
        </p:nvSpPr>
        <p:spPr>
          <a:xfrm>
            <a:off x="1107330" y="2717685"/>
            <a:ext cx="201168" cy="201168"/>
          </a:xfrm>
          <a:prstGeom prst="ellipse">
            <a:avLst/>
          </a:prstGeom>
          <a:solidFill>
            <a:srgbClr val="123047"/>
          </a:solidFill>
          <a:ln w="12700">
            <a:solidFill>
              <a:srgbClr val="12304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" y="1820331"/>
            <a:ext cx="217355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Loss of all</a:t>
            </a:r>
            <a:endParaRPr lang="en-US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AC power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39234" y="3229749"/>
            <a:ext cx="1934114" cy="905932"/>
          </a:xfrm>
          <a:prstGeom prst="roundRect">
            <a:avLst>
              <a:gd name="adj" fmla="val 6410"/>
            </a:avLst>
          </a:prstGeom>
          <a:solidFill>
            <a:srgbClr val="F8EEDC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30673" y="3339476"/>
            <a:ext cx="1730523" cy="65294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Station blackout initiating context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478596" y="2717685"/>
            <a:ext cx="201168" cy="201168"/>
          </a:xfrm>
          <a:prstGeom prst="ellipse">
            <a:avLst/>
          </a:prstGeom>
          <a:solidFill>
            <a:srgbClr val="123047"/>
          </a:solidFill>
          <a:ln w="12700">
            <a:solidFill>
              <a:srgbClr val="12304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703082" y="1820331"/>
            <a:ext cx="1756471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~10 min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611644" y="3229749"/>
            <a:ext cx="1934114" cy="905932"/>
          </a:xfrm>
          <a:prstGeom prst="roundRect">
            <a:avLst>
              <a:gd name="adj" fmla="val 6410"/>
            </a:avLst>
          </a:prstGeom>
          <a:solidFill>
            <a:srgbClr val="F8EEDC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703083" y="3339476"/>
            <a:ext cx="1730523" cy="65294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Operators D, E, F move onsite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739879" y="2717685"/>
            <a:ext cx="201168" cy="201168"/>
          </a:xfrm>
          <a:prstGeom prst="ellipse">
            <a:avLst/>
          </a:prstGeom>
          <a:solidFill>
            <a:srgbClr val="123047"/>
          </a:solidFill>
          <a:ln w="12700">
            <a:solidFill>
              <a:srgbClr val="12304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20284" y="1820331"/>
            <a:ext cx="217355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Open main</a:t>
            </a:r>
            <a:endParaRPr lang="en-US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steam relief valves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922355" y="3229749"/>
            <a:ext cx="1934114" cy="905932"/>
          </a:xfrm>
          <a:prstGeom prst="roundRect">
            <a:avLst>
              <a:gd name="adj" fmla="val 6410"/>
            </a:avLst>
          </a:prstGeom>
          <a:solidFill>
            <a:srgbClr val="DDEFEA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13794" y="3339476"/>
            <a:ext cx="1730523" cy="65294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Cooldown and depressurization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102490" y="2717685"/>
            <a:ext cx="201168" cy="201168"/>
          </a:xfrm>
          <a:prstGeom prst="ellipse">
            <a:avLst/>
          </a:prstGeom>
          <a:solidFill>
            <a:srgbClr val="123047"/>
          </a:solidFill>
          <a:ln w="12700">
            <a:solidFill>
              <a:srgbClr val="12304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132320" y="1820331"/>
            <a:ext cx="217355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Adjust valve</a:t>
            </a:r>
            <a:endParaRPr lang="en-US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opening degree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235538" y="3229749"/>
            <a:ext cx="1934114" cy="905932"/>
          </a:xfrm>
          <a:prstGeom prst="roundRect">
            <a:avLst>
              <a:gd name="adj" fmla="val 6410"/>
            </a:avLst>
          </a:prstGeom>
          <a:solidFill>
            <a:srgbClr val="DDEFEA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326977" y="3339476"/>
            <a:ext cx="1730523" cy="65294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Maintain temperature and pressure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0434210" y="2717685"/>
            <a:ext cx="201168" cy="201168"/>
          </a:xfrm>
          <a:prstGeom prst="ellipse">
            <a:avLst/>
          </a:prstGeom>
          <a:solidFill>
            <a:srgbClr val="123047"/>
          </a:solidFill>
          <a:ln w="12700">
            <a:solidFill>
              <a:srgbClr val="12304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464040" y="1820331"/>
            <a:ext cx="217355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~1.5 h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9591972" y="3229749"/>
            <a:ext cx="1934114" cy="905932"/>
          </a:xfrm>
          <a:prstGeom prst="roundRect">
            <a:avLst>
              <a:gd name="adj" fmla="val 6410"/>
            </a:avLst>
          </a:prstGeom>
          <a:solidFill>
            <a:srgbClr val="EAF4E4"/>
          </a:solidFill>
          <a:ln w="12700">
            <a:solidFill>
              <a:srgbClr val="D7DED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683411" y="3339476"/>
            <a:ext cx="1730523" cy="65294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Operator E adjusts AFW control valve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77240" y="4579334"/>
            <a:ext cx="106984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The case evaluates onsite manual operation of three main relief valves.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77240" y="4981670"/>
            <a:ext cx="106984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Operators are assumed trained and proficient; surrounding conditions are normal.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77240" y="5384006"/>
            <a:ext cx="1069848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Possible noise from nearby safety valve operation is addressed by carrying earplugs.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APPLICATION: PHOENIX MODEL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8046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HFE, CFM, and PIF modeling for the case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502920" y="4961241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CRT: HFE_2 is reached only after HFE_1 succeeds.</a:t>
            </a:r>
            <a:endParaRPr lang="en-US" sz="850" dirty="0"/>
          </a:p>
        </p:txBody>
      </p:sp>
      <p:sp>
        <p:nvSpPr>
          <p:cNvPr id="6" name="Shape 3"/>
          <p:cNvSpPr/>
          <p:nvPr/>
        </p:nvSpPr>
        <p:spPr>
          <a:xfrm>
            <a:off x="6172200" y="1142999"/>
            <a:ext cx="2057400" cy="804667"/>
          </a:xfrm>
          <a:prstGeom prst="roundRect">
            <a:avLst>
              <a:gd name="adj" fmla="val 10667"/>
            </a:avLst>
          </a:prstGeom>
          <a:solidFill>
            <a:srgbClr val="F8EEDC"/>
          </a:solidFill>
          <a:ln w="15240">
            <a:solidFill>
              <a:srgbClr val="C58A2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45352" y="1234440"/>
            <a:ext cx="1911096" cy="590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HFE_1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Operators follow procedure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77141" y="2030001"/>
            <a:ext cx="2953512" cy="48459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Reading error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177141" y="2350041"/>
            <a:ext cx="2953512" cy="48459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Procedure misinterpreted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77141" y="2670081"/>
            <a:ext cx="2953512" cy="48459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Information miscommunicated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326880" y="1142999"/>
            <a:ext cx="2057400" cy="804667"/>
          </a:xfrm>
          <a:prstGeom prst="roundRect">
            <a:avLst>
              <a:gd name="adj" fmla="val 10667"/>
            </a:avLst>
          </a:prstGeom>
          <a:solidFill>
            <a:srgbClr val="EAF4E4"/>
          </a:solidFill>
          <a:ln w="15240">
            <a:solidFill>
              <a:srgbClr val="5E9C6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00032" y="1234439"/>
            <a:ext cx="1911096" cy="5900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HFE_2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Operators operate valve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31821" y="2104143"/>
            <a:ext cx="2372499" cy="48459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Action on wrong component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21040" y="1481328"/>
            <a:ext cx="896112" cy="0"/>
          </a:xfrm>
          <a:prstGeom prst="line">
            <a:avLst/>
          </a:prstGeom>
          <a:noFill/>
          <a:ln w="2286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15" name="Text 12"/>
          <p:cNvSpPr/>
          <p:nvPr/>
        </p:nvSpPr>
        <p:spPr>
          <a:xfrm>
            <a:off x="6144768" y="3429000"/>
            <a:ext cx="5029200" cy="64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23047"/>
                </a:solidFill>
                <a:latin typeface="Aptos" panose="020B0004020202020204" pitchFamily="34" charset="0"/>
              </a:rPr>
              <a:t>Shared PIFs used for dependency modeling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172200" y="4069080"/>
            <a:ext cx="1417320" cy="961605"/>
          </a:xfrm>
          <a:prstGeom prst="roundRect">
            <a:avLst>
              <a:gd name="adj" fmla="val 10256"/>
            </a:avLst>
          </a:prstGeom>
          <a:solidFill>
            <a:srgbClr val="DDEFEA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45352" y="4187134"/>
            <a:ext cx="1271016" cy="715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Stress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P(D)=0.333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001000" y="4069080"/>
            <a:ext cx="1920240" cy="961605"/>
          </a:xfrm>
          <a:prstGeom prst="roundRect">
            <a:avLst>
              <a:gd name="adj" fmla="val 10256"/>
            </a:avLst>
          </a:prstGeom>
          <a:solidFill>
            <a:srgbClr val="DDEFEA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074152" y="4187134"/>
            <a:ext cx="1773936" cy="715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Team effectiveness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P(D)=0.438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10287000" y="4069080"/>
            <a:ext cx="1325880" cy="961605"/>
          </a:xfrm>
          <a:prstGeom prst="roundRect">
            <a:avLst>
              <a:gd name="adj" fmla="val 10256"/>
            </a:avLst>
          </a:prstGeom>
          <a:solidFill>
            <a:srgbClr val="F8EEDC"/>
          </a:solidFill>
          <a:ln w="15240">
            <a:solidFill>
              <a:srgbClr val="C58A28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0360152" y="4187134"/>
            <a:ext cx="1179576" cy="715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Procedures</a:t>
            </a:r>
            <a:endParaRPr lang="en-US" sz="16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F2937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P=0.111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6172200" y="5369013"/>
            <a:ext cx="5723179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Aptos" panose="020B0004020202020204" pitchFamily="34" charset="0"/>
              </a:rPr>
              <a:t>D- marks common PIFs across HFEs. Stress and team effectiveness are shared by both HFEs.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</a:t>
            </a:r>
            <a:endParaRPr lang="en-US" sz="75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6FF1D88-E1AA-8456-F3AB-C8BF99AA8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210619"/>
            <a:ext cx="4777122" cy="3656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341F9898-C8D0-E369-0214-CEF985A1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5" y="5770372"/>
            <a:ext cx="3810000" cy="10414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66928" y="31089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E7A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APPLICATION: CASE QUANTIFICATION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66928"/>
            <a:ext cx="8046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900" b="1" dirty="0">
                <a:solidFill>
                  <a:srgbClr val="1230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Dependency evidence path in the case BBN</a:t>
            </a:r>
            <a:endParaRPr lang="en-US" sz="2900" dirty="0"/>
          </a:p>
        </p:txBody>
      </p:sp>
      <p:pic>
        <p:nvPicPr>
          <p:cNvPr id="4" name="Image 0" descr="/mnt/data/hra_assets/crops/fig6_bbn_update.png"/>
          <p:cNvPicPr>
            <a:picLocks noChangeAspect="1"/>
          </p:cNvPicPr>
          <p:nvPr/>
        </p:nvPicPr>
        <p:blipFill rotWithShape="1">
          <a:blip r:embed="rId4"/>
          <a:srcRect t="14778" b="7362"/>
          <a:stretch/>
        </p:blipFill>
        <p:spPr>
          <a:xfrm>
            <a:off x="297401" y="1192302"/>
            <a:ext cx="5600479" cy="222792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8666" y="3474720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Partial BBN link from observed Information Miscommunicated to updated PIFs and dependent CFM.</a:t>
            </a:r>
            <a:endParaRPr lang="en-US" sz="850" dirty="0"/>
          </a:p>
        </p:txBody>
      </p:sp>
      <p:sp>
        <p:nvSpPr>
          <p:cNvPr id="6" name="Shape 3"/>
          <p:cNvSpPr/>
          <p:nvPr/>
        </p:nvSpPr>
        <p:spPr>
          <a:xfrm>
            <a:off x="7315200" y="1874520"/>
            <a:ext cx="0" cy="548640"/>
          </a:xfrm>
          <a:prstGeom prst="line">
            <a:avLst/>
          </a:prstGeom>
          <a:noFill/>
          <a:ln w="2032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7" name="Shape 4"/>
          <p:cNvSpPr/>
          <p:nvPr/>
        </p:nvSpPr>
        <p:spPr>
          <a:xfrm>
            <a:off x="7315200" y="3154680"/>
            <a:ext cx="0" cy="548640"/>
          </a:xfrm>
          <a:prstGeom prst="line">
            <a:avLst/>
          </a:prstGeom>
          <a:noFill/>
          <a:ln w="2032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8" name="Shape 5"/>
          <p:cNvSpPr/>
          <p:nvPr/>
        </p:nvSpPr>
        <p:spPr>
          <a:xfrm>
            <a:off x="7315200" y="4434840"/>
            <a:ext cx="0" cy="548640"/>
          </a:xfrm>
          <a:prstGeom prst="line">
            <a:avLst/>
          </a:prstGeom>
          <a:noFill/>
          <a:ln w="20320">
            <a:solidFill>
              <a:srgbClr val="2E7A78"/>
            </a:solidFill>
            <a:prstDash val="solid"/>
            <a:headEnd type="none"/>
            <a:tailEnd type="triangle"/>
          </a:ln>
        </p:spPr>
      </p:sp>
      <p:sp>
        <p:nvSpPr>
          <p:cNvPr id="9" name="Shape 6"/>
          <p:cNvSpPr/>
          <p:nvPr/>
        </p:nvSpPr>
        <p:spPr>
          <a:xfrm>
            <a:off x="6294122" y="1234440"/>
            <a:ext cx="1972548" cy="502920"/>
          </a:xfrm>
          <a:prstGeom prst="roundRect">
            <a:avLst>
              <a:gd name="adj" fmla="val 14545"/>
            </a:avLst>
          </a:prstGeom>
          <a:solidFill>
            <a:srgbClr val="F8EEDC"/>
          </a:solidFill>
          <a:ln w="15240">
            <a:solidFill>
              <a:srgbClr val="C58A2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84409" y="1325880"/>
            <a:ext cx="180194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entered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8595359" y="1211949"/>
            <a:ext cx="3242413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CFM 3: Information Miscommunicated = Success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94122" y="2514600"/>
            <a:ext cx="1972548" cy="502920"/>
          </a:xfrm>
          <a:prstGeom prst="roundRect">
            <a:avLst>
              <a:gd name="adj" fmla="val 14545"/>
            </a:avLst>
          </a:prstGeom>
          <a:solidFill>
            <a:srgbClr val="DDEFEA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84409" y="2606040"/>
            <a:ext cx="180194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PIFs updated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8595359" y="2482965"/>
            <a:ext cx="3242413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Posterior P(Stress degraded) and P(Team degraded)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294120" y="3794760"/>
            <a:ext cx="1972549" cy="502920"/>
          </a:xfrm>
          <a:prstGeom prst="roundRect">
            <a:avLst>
              <a:gd name="adj" fmla="val 14545"/>
            </a:avLst>
          </a:prstGeom>
          <a:solidFill>
            <a:srgbClr val="EAF4E4"/>
          </a:solidFill>
          <a:ln w="15240">
            <a:solidFill>
              <a:srgbClr val="5E9C6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102263" y="3886200"/>
            <a:ext cx="233507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Dependent CFM updated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8595359" y="3772269"/>
            <a:ext cx="3489549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CFM 4: Action on Wrong Component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294122" y="5074920"/>
            <a:ext cx="1972548" cy="502920"/>
          </a:xfrm>
          <a:prstGeom prst="roundRect">
            <a:avLst>
              <a:gd name="adj" fmla="val 14545"/>
            </a:avLst>
          </a:prstGeom>
          <a:solidFill>
            <a:srgbClr val="FFFFFF"/>
          </a:solidFill>
          <a:ln w="15240">
            <a:solidFill>
              <a:srgbClr val="2E7A78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384409" y="5166360"/>
            <a:ext cx="180194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Downstream HEP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8595359" y="5043285"/>
            <a:ext cx="3242413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Aptos" panose="020B0004020202020204" pitchFamily="34" charset="0"/>
              </a:rPr>
              <a:t>HEP is recalculated using updated PIF probabilities.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1338560" y="651967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</a:t>
            </a:r>
            <a:endParaRPr lang="en-US" sz="750" dirty="0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C570EAB6-8605-923E-FC93-738ACD24C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27381"/>
              </p:ext>
            </p:extLst>
          </p:nvPr>
        </p:nvGraphicFramePr>
        <p:xfrm>
          <a:off x="205426" y="4297680"/>
          <a:ext cx="5729524" cy="2192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784">
                  <a:extLst>
                    <a:ext uri="{9D8B030D-6E8A-4147-A177-3AD203B41FA5}">
                      <a16:colId xmlns:a16="http://schemas.microsoft.com/office/drawing/2014/main" val="373375048"/>
                    </a:ext>
                  </a:extLst>
                </a:gridCol>
                <a:gridCol w="933131">
                  <a:extLst>
                    <a:ext uri="{9D8B030D-6E8A-4147-A177-3AD203B41FA5}">
                      <a16:colId xmlns:a16="http://schemas.microsoft.com/office/drawing/2014/main" val="1720597436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3068420198"/>
                    </a:ext>
                  </a:extLst>
                </a:gridCol>
                <a:gridCol w="894238">
                  <a:extLst>
                    <a:ext uri="{9D8B030D-6E8A-4147-A177-3AD203B41FA5}">
                      <a16:colId xmlns:a16="http://schemas.microsoft.com/office/drawing/2014/main" val="853620540"/>
                    </a:ext>
                  </a:extLst>
                </a:gridCol>
                <a:gridCol w="1081921">
                  <a:extLst>
                    <a:ext uri="{9D8B030D-6E8A-4147-A177-3AD203B41FA5}">
                      <a16:colId xmlns:a16="http://schemas.microsoft.com/office/drawing/2014/main" val="3271114834"/>
                    </a:ext>
                  </a:extLst>
                </a:gridCol>
              </a:tblGrid>
              <a:tr h="24363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Team Effectiveness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Nominal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ptos" panose="020B0004020202020204" pitchFamily="34" charset="0"/>
                        </a:rPr>
                        <a:t>Degraded</a:t>
                      </a:r>
                      <a:endParaRPr lang="zh-CN" sz="150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06261"/>
                  </a:ext>
                </a:extLst>
              </a:tr>
              <a:tr h="487259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Stress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Nominal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Degraded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Nominal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ptos" panose="020B0004020202020204" pitchFamily="34" charset="0"/>
                        </a:rPr>
                        <a:t>Degraded</a:t>
                      </a:r>
                      <a:endParaRPr lang="zh-CN" sz="150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200409"/>
                  </a:ext>
                </a:extLst>
              </a:tr>
              <a:tr h="730889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Information Miscommunicated = Failure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0.000198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0.026893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0.008806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0.035271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592579"/>
                  </a:ext>
                </a:extLst>
              </a:tr>
              <a:tr h="730889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Aptos" panose="020B0004020202020204" pitchFamily="34" charset="0"/>
                        </a:rPr>
                        <a:t>Information Miscommunicated = Success</a:t>
                      </a:r>
                      <a:endParaRPr lang="zh-CN" sz="150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0.999802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0.973107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0.991194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-50" baseline="0" dirty="0">
                          <a:effectLst/>
                          <a:latin typeface="Aptos" panose="020B0004020202020204" pitchFamily="34" charset="0"/>
                        </a:rPr>
                        <a:t>0.964729</a:t>
                      </a:r>
                      <a:endParaRPr lang="zh-CN" sz="1500" spc="-50" baseline="0" dirty="0">
                        <a:effectLst/>
                        <a:latin typeface="Aptos" panose="020B00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8064169"/>
                  </a:ext>
                </a:extLst>
              </a:tr>
            </a:tbl>
          </a:graphicData>
        </a:graphic>
      </p:graphicFrame>
      <p:sp>
        <p:nvSpPr>
          <p:cNvPr id="25" name="Text 2">
            <a:extLst>
              <a:ext uri="{FF2B5EF4-FFF2-40B4-BE49-F238E27FC236}">
                <a16:creationId xmlns:a16="http://schemas.microsoft.com/office/drawing/2014/main" id="{5A012C69-99C8-C0E2-205A-ADB291082722}"/>
              </a:ext>
            </a:extLst>
          </p:cNvPr>
          <p:cNvSpPr/>
          <p:nvPr/>
        </p:nvSpPr>
        <p:spPr>
          <a:xfrm>
            <a:off x="378613" y="3849747"/>
            <a:ext cx="5394960" cy="4254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Partial BBN Conditional probability table (CPT) of  CFM “Information Miscommunicated” with PIF Team effectiveness and Stress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演示文稿6" id="{E3BC76FF-6C68-BC42-8085-AF92D870CE0A}" vid="{41983C6D-7392-B14D-96B0-A6C604F1AEB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 template</Template>
  <TotalTime>12844</TotalTime>
  <Words>1230</Words>
  <Application>Microsoft Macintosh PowerPoint</Application>
  <PresentationFormat>宽屏</PresentationFormat>
  <Paragraphs>208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Aptos</vt:lpstr>
      <vt:lpstr>Aptos Display</vt:lpstr>
      <vt:lpstr>Arial</vt:lpstr>
      <vt:lpstr>Calibri</vt:lpstr>
      <vt:lpstr>Cambria Math</vt:lpstr>
      <vt:lpstr>Helvetica</vt:lpstr>
      <vt:lpstr>Helvetica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belief network-based HRA dependency analysis</dc:title>
  <dc:subject>BBN-based HRA dependency analysis presentation</dc:subject>
  <dc:creator>OpenAI</dc:creator>
  <cp:lastModifiedBy>Tingting Cheng</cp:lastModifiedBy>
  <cp:revision>14</cp:revision>
  <dcterms:created xsi:type="dcterms:W3CDTF">2026-07-09T19:19:55Z</dcterms:created>
  <dcterms:modified xsi:type="dcterms:W3CDTF">2026-07-20T13:45:07Z</dcterms:modified>
</cp:coreProperties>
</file>