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8" r:id="rId4"/>
    <p:sldMasterId id="2147483710" r:id="rId5"/>
  </p:sldMasterIdLst>
  <p:notesMasterIdLst>
    <p:notesMasterId r:id="rId24"/>
  </p:notesMasterIdLst>
  <p:handoutMasterIdLst>
    <p:handoutMasterId r:id="rId25"/>
  </p:handoutMasterIdLst>
  <p:sldIdLst>
    <p:sldId id="2147479676" r:id="rId6"/>
    <p:sldId id="2147479677" r:id="rId7"/>
    <p:sldId id="2147479686" r:id="rId8"/>
    <p:sldId id="2147479678" r:id="rId9"/>
    <p:sldId id="2147479689" r:id="rId10"/>
    <p:sldId id="2147479680" r:id="rId11"/>
    <p:sldId id="2147479690" r:id="rId12"/>
    <p:sldId id="2147479699" r:id="rId13"/>
    <p:sldId id="2147479692" r:id="rId14"/>
    <p:sldId id="2147479701" r:id="rId15"/>
    <p:sldId id="2147479694" r:id="rId16"/>
    <p:sldId id="2147479695" r:id="rId17"/>
    <p:sldId id="2147479697" r:id="rId18"/>
    <p:sldId id="2147479700" r:id="rId19"/>
    <p:sldId id="2147479698" r:id="rId20"/>
    <p:sldId id="2147479704" r:id="rId21"/>
    <p:sldId id="2147479705" r:id="rId22"/>
    <p:sldId id="21474796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8E98E4-14D7-4247-B695-AC6CF4065EBB}">
          <p14:sldIdLst>
            <p14:sldId id="2147479676"/>
            <p14:sldId id="2147479677"/>
            <p14:sldId id="2147479686"/>
            <p14:sldId id="2147479678"/>
            <p14:sldId id="2147479689"/>
            <p14:sldId id="2147479680"/>
            <p14:sldId id="2147479690"/>
            <p14:sldId id="2147479699"/>
            <p14:sldId id="2147479692"/>
            <p14:sldId id="2147479701"/>
            <p14:sldId id="2147479694"/>
            <p14:sldId id="2147479695"/>
            <p14:sldId id="2147479697"/>
            <p14:sldId id="2147479700"/>
            <p14:sldId id="2147479698"/>
            <p14:sldId id="2147479704"/>
            <p14:sldId id="2147479705"/>
            <p14:sldId id="21474796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135B03-F46A-4E5E-3D95-1A6A7393C541}" name="Jakub Toman" initials="" userId="S::Jakub.Toman@inl.gov::bf7c5114-fb17-4d32-bc2c-1a30d3cc16ae" providerId="AD"/>
  <p188:author id="{DA20B406-FCAC-126A-6145-380CD224EF1F}" name="Maria Alejandra Herrera de Reyes" initials="MH" userId="S::Maria.HerreradeReyes@inl.gov::ca84a229-5457-4247-938c-9c2ef8ba5449" providerId="AD"/>
  <p188:author id="{F3E93909-6715-8F44-26B3-70A2BFF62DD4}" name="Nahuel Guaita" initials="NG" userId="S::Nahuel.Guaita@inl.gov::40c96231-f750-4201-a33c-483f1988fa19" providerId="AD"/>
  <p188:author id="{588CB40E-7A66-4C70-958C-35E3D871B6C6}" name="Vaclav Novotny" initials="VN" userId="S::Vaclav.Novotny@inl.gov::d64e3c5e-9019-4711-90c6-7646897ab262" providerId="AD"/>
  <p188:author id="{AF1CB821-7CBC-5281-29A2-0CEB21B1D196}" name="Tate H. Shorthill" initials="TS" userId="S::Tate.Shorthill@inl.gov::64dcfde3-c5df-431d-a79c-69820815d92f" providerId="AD"/>
  <p188:author id="{9A8C6E27-0F67-B2CE-CAC1-761C2E70F1E0}" name="Robby Christian" initials="RC" userId="S::robby.christian@inl.gov::98f28504-5b99-4d0a-bcc3-09be5f840e8a" providerId="AD"/>
  <p188:author id="{8CC15330-9CB8-5EEB-AC15-1BE13AF010CB}" name="Wen-Chi Cheng" initials="" userId="S::WenChi.Cheng@inl.gov::38114d4a-9139-4cf6-bd99-5080a9d46302" providerId="AD"/>
  <p188:author id="{2D807A33-9D76-5354-C2BA-B2C97CDF3197}" name="Alexis David" initials="AD" userId="T6bfWSIRBKm/FXS45vnB75YkBctphMJ+TPmQN8saF1M=" providerId="None"/>
  <p188:author id="{E8580851-2FF4-121E-CBC9-215823BE934F}" name="Alexis V. David" initials="AVD" userId="S::Alexis.David@inl.gov::0a5dc5e5-be3e-41c3-8e03-6acd464b44f9" providerId="AD"/>
  <p188:author id="{CE70246D-9140-CC49-7233-D7C88DD029D2}" name="Frederick C. Joseck" initials="" userId="S::Frederick.Joseck@inl.gov::38a8ecc6-404c-4087-a29e-d36808f4816e" providerId="AD"/>
  <p188:author id="{8B7B6674-E5D0-E8F5-967E-DB054B9268AA}" name="Rami M. Saeed" initials="RS" userId="S::Rami.Saeed@inl.gov::93879108-5eb1-4906-9865-5774e0948536" providerId="AD"/>
  <p188:author id="{2739037E-53F9-EAFD-EF4C-E4FF813B406E}" name="Todd Knighton" initials="LK" userId="S::Lane.Knighton@inl.gov::b3501110-112b-494b-987a-7b8077b00b47" providerId="AD"/>
  <p188:author id="{C0ABFAA5-68FB-DEF9-01DB-5906D39F7B36}" name="Elizabeth K. Worsham" initials="" userId="S::Elizabeth.Worsham@inl.gov::96fdef05-44ec-44d7-8673-7b0ad9347ca0" providerId="AD"/>
  <p188:author id="{07C5E2A9-A5F7-B798-2CEF-621064FF04AD}" name="Kathleen P. Sweeney" initials="" userId="S::Kathleen.Sweeney@inl.gov::ed2c10ee-42c5-420d-a98f-417c7b598672" providerId="AD"/>
  <p188:author id="{C7AAE4B1-0E01-47AA-1CDB-AC24BEEDED33}" name="Eliezer A. Reyes Molina" initials="ER" userId="S::Eliezer.ReyesMolina@inl.gov::a3298824-54ae-457e-a65e-3ccb31fbe42d" providerId="AD"/>
  <p188:author id="{081997C8-32AE-0842-E0DE-E922CE2436D0}" name="Vaclav Novotny" initials="VN" userId="S::vaclav.novotny@inl.gov::d64e3c5e-9019-4711-90c6-7646897ab262" providerId="AD"/>
  <p188:author id="{70DB4ECE-263D-D02E-86DC-B5440F747D62}" name="Iza Grace Lantgios" initials="IL" userId="S::Iza.Lantgios@inl.gov::b0c39a50-4a6d-4c6c-a54a-427e9efda48d" providerId="AD"/>
  <p188:author id="{DEF107FC-542D-8E86-15E2-8CA9BAC7AF9F}" name="Kathleen P. Sweeney" initials="KS" userId="S::kathleen.sweeney@inl.gov::ed2c10ee-42c5-420d-a98f-417c7b598672" providerId="AD"/>
  <p188:author id="{7BF52BFE-5F46-2769-0C0C-AAFE38251870}" name="Sam J. Root" initials="SR" userId="S::Samuel.Root@inl.gov::477efb7b-a957-43e5-b586-b50dabd72d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976"/>
    <a:srgbClr val="2BABE2"/>
    <a:srgbClr val="2CA8E1"/>
    <a:srgbClr val="005876"/>
    <a:srgbClr val="7BABB9"/>
    <a:srgbClr val="06509D"/>
    <a:srgbClr val="F78E20"/>
    <a:srgbClr val="00A651"/>
    <a:srgbClr val="92D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B8830-F5FF-4747-AF41-B4108243B63A}" v="155" dt="2026-07-17T22:22:32.839"/>
    <p1510:client id="{6BE50220-A5DF-495B-BE27-C37CBD96DF79}" v="32" dt="2026-07-17T17:36:44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66CBA-DCA5-4721-B4DD-530AB8959BCB}" type="datetimeFigureOut">
              <a:rPr lang="en-US" smtClean="0"/>
              <a:t>7/17/2026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CB56E-4A51-4C8F-BBA6-0165078F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78D4E-BE12-4B53-BE77-1DFBAA0A657E}" type="datetimeFigureOut">
              <a:rPr lang="en-US" smtClean="0"/>
              <a:t>7/17/2026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6FA37-8B6B-4C82-8C81-A63E9D233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4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2DE202-27EF-184A-BEB4-A8B4E0909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80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A7E548-E259-744B-BD3C-122448DC830E}"/>
              </a:ext>
            </a:extLst>
          </p:cNvPr>
          <p:cNvSpPr/>
          <p:nvPr userDrawn="1"/>
        </p:nvSpPr>
        <p:spPr>
          <a:xfrm>
            <a:off x="0" y="3353"/>
            <a:ext cx="12192000" cy="6864706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0">
                <a:schemeClr val="bg1">
                  <a:lumMod val="99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A8ED65-CBE3-E64F-9AFE-858FAA61F970}"/>
              </a:ext>
            </a:extLst>
          </p:cNvPr>
          <p:cNvSpPr/>
          <p:nvPr userDrawn="1"/>
        </p:nvSpPr>
        <p:spPr>
          <a:xfrm>
            <a:off x="0" y="4069809"/>
            <a:ext cx="6100763" cy="1734342"/>
          </a:xfrm>
          <a:prstGeom prst="rect">
            <a:avLst/>
          </a:prstGeom>
          <a:solidFill>
            <a:srgbClr val="01597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7BA1C-B7EA-4948-A940-E2678C344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1771"/>
            <a:ext cx="9144000" cy="1405839"/>
          </a:xfrm>
          <a:effectLst/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159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31B1E0-F1A1-404C-94EF-DE851D7D8827}"/>
              </a:ext>
            </a:extLst>
          </p:cNvPr>
          <p:cNvSpPr/>
          <p:nvPr userDrawn="1"/>
        </p:nvSpPr>
        <p:spPr>
          <a:xfrm>
            <a:off x="6096000" y="4069809"/>
            <a:ext cx="6096000" cy="1734342"/>
          </a:xfrm>
          <a:prstGeom prst="rect">
            <a:avLst/>
          </a:prstGeom>
          <a:solidFill>
            <a:srgbClr val="2BABE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D32E1-49B1-8B44-88E6-07E05F6B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105" y="6413581"/>
            <a:ext cx="2743200" cy="365125"/>
          </a:xfrm>
          <a:prstGeom prst="rect">
            <a:avLst/>
          </a:prstGeom>
        </p:spPr>
        <p:txBody>
          <a:bodyPr/>
          <a:lstStyle/>
          <a:p>
            <a:fld id="{1AC9CA6C-D5F0-024F-94C7-287DF85F9079}" type="datetime1">
              <a:rPr lang="en-US" smtClean="0"/>
              <a:t>7/17/2026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E933D-86F4-0140-8BDF-8694B664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D7631E-3F45-1B47-9782-9C65F801446E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507007-C451-DF49-B1E5-AAE0C68257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249" y="4222209"/>
            <a:ext cx="4873625" cy="142954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01597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FontTx/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9CE15-939D-D949-BC91-2568102E28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0524" y="4222209"/>
            <a:ext cx="4929699" cy="1429542"/>
          </a:xfrm>
        </p:spPr>
        <p:txBody>
          <a:bodyPr/>
          <a:lstStyle>
            <a:lvl1pPr marL="0" indent="0" algn="r">
              <a:buNone/>
              <a:defRPr sz="1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E7C23-14CC-184A-8A63-141A4FEF38F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069809"/>
            <a:ext cx="0" cy="173434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47CE1E6-AB95-4944-8313-79281222ED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8800" y="413673"/>
            <a:ext cx="4087368" cy="11645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42396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B71C-28A2-D045-B4F2-BE96E76DA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AD59D-F811-564F-94F8-C21B6E3EA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FDA08-7AAD-8EA3-6759-FE7897879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07611" y="6562887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2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7852-17A1-4E48-AE5B-CB3CF297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A3581-8696-E545-8391-2DA89A59A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1F0EB-0D8B-C5F9-1A57-B27AC4020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07611" y="6562887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2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D6CF-F2F1-9245-98EC-5CC73943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C3C9F-CB6A-AA42-82E8-471D9F5A6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F3529-E899-36B5-3745-FE75AB62E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07611" y="6562887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29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B21D-C110-7B4B-9A48-43C5E4A8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2F0E1-2FE3-4747-970C-1390E7AA6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D760C-9501-5D45-9A3C-0CB88DE26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76FECB-B2A9-CEE1-0161-70C241F5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07611" y="6562887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73DA-BCCB-2144-8985-C4AC2866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D9A6E-66C9-764D-ACA6-F7841D20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C0B5D-BF6D-F348-9C9D-FA7DD81D2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9D48B-4765-6F4C-AEF2-7582E8271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6B579-CB5D-3E43-BA83-0BA8C7496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93001E-6067-BEBC-6FC6-035203C72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007611" y="6562887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06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7BE1-A02A-1B48-A6F6-35E17953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18625F-4CF0-195D-B6ED-8A1A29E4F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07611" y="6562887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1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48B768-E626-C4BE-2D03-2FF102753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07611" y="6562887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5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3CB40-A0DA-9145-894A-93A81FFA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55A5-0789-EF48-9CBF-943DFE38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B0668-FDA6-8349-8871-81D9155B0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8E3ECC-2735-975F-9E9E-F7DB8D697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07611" y="6562887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10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EC3B9-A50A-9649-9FB1-153B9E043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DDC80-30E5-454A-88A9-7400D6574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E1FB8-DAE8-8B4E-89B9-35D1B3AFA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002BF-317B-785E-D352-300C8CAD1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07611" y="6562887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69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3703-901B-4F48-8DCB-AD580952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010ED-8F2C-2747-AC8C-42290B054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FE5A-99D8-1B60-1B9E-798F93E9D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07611" y="6562887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6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2DE202-27EF-184A-BEB4-A8B4E0909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80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A7E548-E259-744B-BD3C-122448DC830E}"/>
              </a:ext>
            </a:extLst>
          </p:cNvPr>
          <p:cNvSpPr/>
          <p:nvPr userDrawn="1"/>
        </p:nvSpPr>
        <p:spPr>
          <a:xfrm>
            <a:off x="0" y="3353"/>
            <a:ext cx="12192000" cy="6864706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0">
                <a:schemeClr val="bg1">
                  <a:lumMod val="99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A8ED65-CBE3-E64F-9AFE-858FAA61F970}"/>
              </a:ext>
            </a:extLst>
          </p:cNvPr>
          <p:cNvSpPr/>
          <p:nvPr userDrawn="1"/>
        </p:nvSpPr>
        <p:spPr>
          <a:xfrm>
            <a:off x="0" y="4069809"/>
            <a:ext cx="12192000" cy="1734342"/>
          </a:xfrm>
          <a:prstGeom prst="rect">
            <a:avLst/>
          </a:prstGeom>
          <a:solidFill>
            <a:srgbClr val="01597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7BA1C-B7EA-4948-A940-E2678C344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1771"/>
            <a:ext cx="9144000" cy="1405839"/>
          </a:xfrm>
          <a:effectLst/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159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D32E1-49B1-8B44-88E6-07E05F6B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105" y="6413581"/>
            <a:ext cx="2743200" cy="365125"/>
          </a:xfrm>
          <a:prstGeom prst="rect">
            <a:avLst/>
          </a:prstGeom>
        </p:spPr>
        <p:txBody>
          <a:bodyPr/>
          <a:lstStyle/>
          <a:p>
            <a:fld id="{1AC9CA6C-D5F0-024F-94C7-287DF85F9079}" type="datetime1">
              <a:rPr lang="en-US" smtClean="0"/>
              <a:t>7/17/2026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E933D-86F4-0140-8BDF-8694B664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D7631E-3F45-1B47-9782-9C65F80144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9CE15-939D-D949-BC91-2568102E28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0524" y="4222209"/>
            <a:ext cx="4929699" cy="1429542"/>
          </a:xfrm>
        </p:spPr>
        <p:txBody>
          <a:bodyPr/>
          <a:lstStyle>
            <a:lvl1pPr marL="0" indent="0" algn="r">
              <a:buNone/>
              <a:defRPr sz="1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CE1E6-AB95-4944-8313-79281222ED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8800" y="413673"/>
            <a:ext cx="4087368" cy="11645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99214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B807B-22D7-C24A-B2FD-92E0FE168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0EC06-65A6-3045-AAAB-2FA7710A3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9EE77-4D91-AD34-E3C3-0695F4443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07611" y="6562887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5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2DE202-27EF-184A-BEB4-A8B4E0909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80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A7E548-E259-744B-BD3C-122448DC830E}"/>
              </a:ext>
            </a:extLst>
          </p:cNvPr>
          <p:cNvSpPr/>
          <p:nvPr userDrawn="1"/>
        </p:nvSpPr>
        <p:spPr>
          <a:xfrm>
            <a:off x="0" y="12878"/>
            <a:ext cx="12192000" cy="6864706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0">
                <a:schemeClr val="bg1">
                  <a:lumMod val="99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7BA1C-B7EA-4948-A940-E2678C3442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11771"/>
            <a:ext cx="9144000" cy="1405839"/>
          </a:xfrm>
          <a:effectLst/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15976"/>
                </a:solidFill>
              </a:defRPr>
            </a:lvl1pPr>
          </a:lstStyle>
          <a:p>
            <a:r>
              <a:rPr lang="en-US"/>
              <a:t>Click to edit 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D32E1-49B1-8B44-88E6-07E05F6B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105" y="6413581"/>
            <a:ext cx="2743200" cy="365125"/>
          </a:xfrm>
          <a:prstGeom prst="rect">
            <a:avLst/>
          </a:prstGeom>
        </p:spPr>
        <p:txBody>
          <a:bodyPr/>
          <a:lstStyle/>
          <a:p>
            <a:fld id="{1AC9CA6C-D5F0-024F-94C7-287DF85F9079}" type="datetime1">
              <a:rPr lang="en-US" smtClean="0"/>
              <a:t>7/17/2026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E933D-86F4-0140-8BDF-8694B664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D7631E-3F45-1B47-9782-9C65F80144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E7C23-14CC-184A-8A63-141A4FEF38F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069809"/>
            <a:ext cx="0" cy="173434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47CE1E6-AB95-4944-8313-79281222ED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800" y="413673"/>
            <a:ext cx="4087368" cy="11645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76269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56CBDB-AF11-4DF3-A394-A487D5CF9C0A}"/>
              </a:ext>
            </a:extLst>
          </p:cNvPr>
          <p:cNvSpPr/>
          <p:nvPr userDrawn="1"/>
        </p:nvSpPr>
        <p:spPr>
          <a:xfrm>
            <a:off x="13252" y="6610350"/>
            <a:ext cx="12192000" cy="247650"/>
          </a:xfrm>
          <a:prstGeom prst="rect">
            <a:avLst/>
          </a:prstGeom>
          <a:solidFill>
            <a:srgbClr val="0068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  <a:ea typeface="ＭＳ Ｐゴシック" pitchFamily="-108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C03BE-7D7B-4F53-94DF-ACB6AE490893}"/>
              </a:ext>
            </a:extLst>
          </p:cNvPr>
          <p:cNvSpPr/>
          <p:nvPr userDrawn="1"/>
        </p:nvSpPr>
        <p:spPr>
          <a:xfrm>
            <a:off x="0" y="0"/>
            <a:ext cx="12192000" cy="927100"/>
          </a:xfrm>
          <a:prstGeom prst="rect">
            <a:avLst/>
          </a:prstGeom>
          <a:solidFill>
            <a:srgbClr val="0068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8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6417F-FCEB-4ED9-B343-875B96A9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91" y="150456"/>
            <a:ext cx="10515600" cy="626187"/>
          </a:xfrm>
        </p:spPr>
        <p:txBody>
          <a:bodyPr anchor="t"/>
          <a:lstStyle>
            <a:lvl1pPr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94E3B1-E29E-5445-BE55-4F1ABB7CF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0416" y="1030643"/>
            <a:ext cx="5739384" cy="5146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CD370A-81B3-AA48-9E8D-C2A1CD00D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30643"/>
            <a:ext cx="5739384" cy="5146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49440E-0415-FA03-03B7-8EB94DF32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07611" y="6562887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22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69D3-A3B8-4249-B4EC-BF83BDC97291}" type="datetime1">
              <a:rPr lang="en-US" smtClean="0"/>
              <a:t>7/17/2026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29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E82B-0F59-B64C-AF25-C0B20C641022}" type="datetime1">
              <a:rPr lang="en-US" smtClean="0"/>
              <a:t>7/17/2026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EA1EF8-928A-89B4-3990-7128D0598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07611" y="6562887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12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 hasCustomPrompt="1"/>
          </p:nvPr>
        </p:nvSpPr>
        <p:spPr>
          <a:xfrm>
            <a:off x="228600" y="3"/>
            <a:ext cx="9906000" cy="914400"/>
          </a:xfrm>
        </p:spPr>
        <p:txBody>
          <a:bodyPr/>
          <a:lstStyle>
            <a:lvl1pPr>
              <a:lnSpc>
                <a:spcPct val="100000"/>
              </a:lnSpc>
              <a:defRPr sz="3730" b="1">
                <a:solidFill>
                  <a:srgbClr val="005B82"/>
                </a:solidFill>
              </a:defRPr>
            </a:lvl1pPr>
          </a:lstStyle>
          <a:p>
            <a:r>
              <a:rPr lang="en-US"/>
              <a:t>Title, 28pt, Calibri Bold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idx="1" hasCustomPrompt="1"/>
          </p:nvPr>
        </p:nvSpPr>
        <p:spPr bwMode="auto">
          <a:xfrm>
            <a:off x="228600" y="1219200"/>
            <a:ext cx="1158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197"/>
            </a:lvl1pPr>
            <a:lvl2pPr>
              <a:defRPr sz="2664" i="1"/>
            </a:lvl2pPr>
            <a:lvl4pPr>
              <a:defRPr sz="2131"/>
            </a:lvl4pPr>
            <a:lvl5pPr marL="2055512" indent="-228391">
              <a:buFont typeface="Courier New" panose="02070309020205020404" pitchFamily="49" charset="0"/>
              <a:buChar char="o"/>
              <a:defRPr sz="1865"/>
            </a:lvl5pPr>
          </a:lstStyle>
          <a:p>
            <a:pPr lvl="0"/>
            <a:r>
              <a:rPr lang="en-US"/>
              <a:t>Calibri Regular, 24pt</a:t>
            </a:r>
          </a:p>
          <a:p>
            <a:pPr lvl="1"/>
            <a:r>
              <a:rPr lang="en-US"/>
              <a:t>Calibri Italic, 20pt</a:t>
            </a:r>
          </a:p>
          <a:p>
            <a:pPr lvl="2"/>
            <a:r>
              <a:rPr lang="en-US"/>
              <a:t>Calibri Regular, 18pt</a:t>
            </a:r>
          </a:p>
          <a:p>
            <a:pPr lvl="3"/>
            <a:r>
              <a:rPr lang="en-US"/>
              <a:t>Calibri Regular, 16pt</a:t>
            </a:r>
          </a:p>
          <a:p>
            <a:pPr lvl="4"/>
            <a:r>
              <a:rPr lang="en-US"/>
              <a:t>Calibri Regular 14pt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14188-876A-D04C-A823-D065D8A8DCE3}"/>
              </a:ext>
            </a:extLst>
          </p:cNvPr>
          <p:cNvSpPr txBox="1"/>
          <p:nvPr userDrawn="1"/>
        </p:nvSpPr>
        <p:spPr>
          <a:xfrm>
            <a:off x="766713" y="452068"/>
            <a:ext cx="0" cy="0"/>
          </a:xfrm>
          <a:prstGeom prst="rect">
            <a:avLst/>
          </a:prstGeom>
        </p:spPr>
        <p:txBody>
          <a:bodyPr vert="horz" wrap="none" lIns="121694" tIns="60848" rIns="121694" bIns="60848" rtlCol="0">
            <a:normAutofit fontScale="25000" lnSpcReduction="20000"/>
          </a:bodyPr>
          <a:lstStyle/>
          <a:p>
            <a:pPr marL="0" marR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3194" b="1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07931-E77A-D149-AE62-DDAED60D492A}"/>
              </a:ext>
            </a:extLst>
          </p:cNvPr>
          <p:cNvSpPr txBox="1"/>
          <p:nvPr userDrawn="1"/>
        </p:nvSpPr>
        <p:spPr>
          <a:xfrm>
            <a:off x="671032" y="217176"/>
            <a:ext cx="0" cy="0"/>
          </a:xfrm>
          <a:prstGeom prst="rect">
            <a:avLst/>
          </a:prstGeom>
        </p:spPr>
        <p:txBody>
          <a:bodyPr vert="horz" wrap="none" lIns="121694" tIns="60848" rIns="121694" bIns="60848" rtlCol="0">
            <a:normAutofit fontScale="25000" lnSpcReduction="20000"/>
          </a:bodyPr>
          <a:lstStyle/>
          <a:p>
            <a:pPr marL="0" marR="0" indent="0" algn="l" defTabSz="6084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3194" b="1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376BD8A-A3A4-4943-F291-05F11EF7B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07611" y="6562887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6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x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A4BE5-FE46-EA43-B6B0-450DE02CC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4764"/>
            <a:ext cx="10174777" cy="5379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6EC07-D962-6647-8E4E-0283A02CE19B}"/>
              </a:ext>
            </a:extLst>
          </p:cNvPr>
          <p:cNvSpPr/>
          <p:nvPr userDrawn="1"/>
        </p:nvSpPr>
        <p:spPr>
          <a:xfrm>
            <a:off x="0" y="0"/>
            <a:ext cx="12192000" cy="54797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2217074"/>
            <a:ext cx="9354855" cy="2292350"/>
          </a:xfr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Click to edit subtitle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F11E7C5D-AAED-604F-85A8-6DB539F1F6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10926E-0A3C-C1B9-33F0-0FCC7333AF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4279" y="5913998"/>
            <a:ext cx="584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98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A174-4246-9A41-A18B-2512F9F5598D}" type="datetime1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3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ACB3-5BB4-D145-A11B-14C9183D7BF8}" type="datetime1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77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CF14-7E6C-7A40-8EE0-1559472AA9C3}" type="datetime1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8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D9CE15-939D-D949-BC91-2568102E2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7BA1C-B7EA-4948-A940-E2678C344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159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D32E1-49B1-8B44-88E6-07E05F6B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105" y="6413581"/>
            <a:ext cx="2743200" cy="365125"/>
          </a:xfrm>
          <a:prstGeom prst="rect">
            <a:avLst/>
          </a:prstGeom>
        </p:spPr>
        <p:txBody>
          <a:bodyPr/>
          <a:lstStyle/>
          <a:p>
            <a:fld id="{AA59C3EA-1176-0A40-AE51-F48051199BBC}" type="datetime1">
              <a:rPr lang="en-US" smtClean="0"/>
              <a:t>7/17/2026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42DB0DF-CB43-3945-3C07-85AA7CABC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07611" y="6562887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73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D8CE-4D47-9245-B872-CE6B5CFC8D85}" type="datetime1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E86E-A2BB-CD44-9B2B-E72147F13B77}" type="datetime1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5054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50BC-3FB5-C54C-8024-08D20A8028DB}" type="datetime1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2299735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549B-3318-AF49-9B4C-A3AD5F23E2B5}" type="datetime1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2173284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976F-36D6-F14B-A0E6-7A06F385E676}" type="datetime1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1021277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FC2A-1C50-CF4E-9FC1-F7033AF5271B}" type="datetime1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2157214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2086-4C37-9448-9A87-8B7C0EE15CCC}" type="datetime1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117233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2E01-17E1-3248-AEB7-8AA0DB714A25}" type="datetime1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1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F55F-9CE7-034E-A656-C2BCEBB749D4}" type="datetime1">
              <a:rPr lang="en-US" smtClean="0"/>
              <a:t>7/17/2026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70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F8B9-4CF7-8A4B-910A-C44059537CB2}" type="datetime1">
              <a:rPr lang="en-US" smtClean="0"/>
              <a:t>7/17/2026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311349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BCBA-77F5-A840-86AC-9F401CB8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030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ED6E1-D7B9-AB47-8684-E05AE6664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351"/>
            <a:ext cx="10515600" cy="45528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75D60-3EA3-1143-B164-6BA2FB16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20500" y="6639339"/>
            <a:ext cx="571500" cy="218661"/>
          </a:xfrm>
        </p:spPr>
        <p:txBody>
          <a:bodyPr/>
          <a:lstStyle>
            <a:lvl1pPr>
              <a:defRPr sz="1800"/>
            </a:lvl1pPr>
          </a:lstStyle>
          <a:p>
            <a:fld id="{5F9EC60A-6DFB-AD41-A37A-E4265C3913DF}" type="slidenum">
              <a:rPr lang="en-US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1438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id="{4647A912-5093-6043-8161-0D98167F2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3655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id="{DC935C4B-E372-E04B-8493-E90A79CBC7F4}"/>
              </a:ext>
            </a:extLst>
          </p:cNvPr>
          <p:cNvGrpSpPr/>
          <p:nvPr userDrawn="1"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59F24B-A93D-B046-B78A-2C31137D1AC5}"/>
              </a:ext>
            </a:extLst>
          </p:cNvPr>
          <p:cNvSpPr txBox="1"/>
          <p:nvPr userDrawn="1"/>
        </p:nvSpPr>
        <p:spPr>
          <a:xfrm>
            <a:off x="2872408" y="5178483"/>
            <a:ext cx="644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050" i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050" i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Web Address">
            <a:extLst>
              <a:ext uri="{FF2B5EF4-FFF2-40B4-BE49-F238E27FC236}">
                <a16:creationId xmlns:a16="http://schemas.microsoft.com/office/drawing/2014/main" id="{53FCC0DF-9440-B040-A076-DF507B404D83}"/>
              </a:ext>
            </a:extLst>
          </p:cNvPr>
          <p:cNvSpPr txBox="1"/>
          <p:nvPr userDrawn="1"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2608016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914401"/>
            <a:ext cx="11277489" cy="363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4"/>
          <p:cNvSpPr>
            <a:spLocks noGrp="1" noChangeArrowheads="1"/>
          </p:cNvSpPr>
          <p:nvPr>
            <p:ph type="ftr" sz="quarter" idx="10"/>
          </p:nvPr>
        </p:nvSpPr>
        <p:spPr>
          <a:xfrm>
            <a:off x="9017606" y="6553202"/>
            <a:ext cx="2406651" cy="169277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Business Sensitive</a:t>
            </a:r>
          </a:p>
        </p:txBody>
      </p:sp>
      <p:sp>
        <p:nvSpPr>
          <p:cNvPr id="4" name="Rectangle 8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26374" y="6553202"/>
            <a:ext cx="347133" cy="169277"/>
          </a:xfrm>
          <a:ln/>
        </p:spPr>
        <p:txBody>
          <a:bodyPr/>
          <a:lstStyle>
            <a:lvl1pPr>
              <a:defRPr/>
            </a:lvl1pPr>
          </a:lstStyle>
          <a:p>
            <a:fld id="{15BEEC3B-0EA6-480B-B109-237CC158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0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CFC7C-C095-884D-8B7A-628BD0DD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62DB2-04C0-0842-8C07-5EC935525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6A1B2-0FD6-8A4A-AFD3-C96454DD0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105" y="6413581"/>
            <a:ext cx="2743200" cy="365125"/>
          </a:xfrm>
          <a:prstGeom prst="rect">
            <a:avLst/>
          </a:prstGeom>
        </p:spPr>
        <p:txBody>
          <a:bodyPr/>
          <a:lstStyle/>
          <a:p>
            <a:fld id="{2E0AA7CA-B2E0-C343-A612-162B60440BDC}" type="datetime1">
              <a:rPr lang="en-US" smtClean="0"/>
              <a:t>7/17/2026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4429142-D27D-B38F-9B84-E8EB50AB1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07611" y="6562887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7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470C-2B73-1E49-8372-D5B0D61F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092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9ECE7-A324-A942-B943-8B13D1DDF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9351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811CE-7AC8-8441-9FF7-E7906BA90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9351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E3462-BE17-CA47-8225-62056826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105" y="6413581"/>
            <a:ext cx="2743200" cy="365125"/>
          </a:xfrm>
          <a:prstGeom prst="rect">
            <a:avLst/>
          </a:prstGeom>
        </p:spPr>
        <p:txBody>
          <a:bodyPr/>
          <a:lstStyle/>
          <a:p>
            <a:fld id="{0C004D2B-FD65-0E41-8A09-AB10B3AAC9BD}" type="datetime1">
              <a:rPr lang="en-US" smtClean="0"/>
              <a:t>7/17/2026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EF760-D745-5940-891A-9802F272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1CF323B-50E6-0B4A-BC36-2DE5CDFF8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5592-435A-154A-9E5D-63987A9B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58092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92C79-F157-B84B-B9FD-3FA5B02D8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5794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A93E2-A6B8-8B4C-B817-9F1F9D0C9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81858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D49D5-31E7-194A-8A1F-FCCEFE7E8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5794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77CE8-7115-F240-AC07-28EEBB55E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1858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A46522-30D3-4840-B67E-7ABE361B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105" y="6413581"/>
            <a:ext cx="2743200" cy="365125"/>
          </a:xfrm>
          <a:prstGeom prst="rect">
            <a:avLst/>
          </a:prstGeom>
        </p:spPr>
        <p:txBody>
          <a:bodyPr/>
          <a:lstStyle/>
          <a:p>
            <a:fld id="{8DD58AA5-DE4C-1E42-B472-0F96CBD8BF5D}" type="datetime1">
              <a:rPr lang="en-US" smtClean="0"/>
              <a:t>7/17/2026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22DC5-F28B-7049-8E2E-D32DA55D2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A65C7BA-583F-2248-9EBC-BF5A64E78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8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B285F-A499-DC45-BD19-EBD0C7029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105" y="6413581"/>
            <a:ext cx="2743200" cy="365125"/>
          </a:xfrm>
          <a:prstGeom prst="rect">
            <a:avLst/>
          </a:prstGeom>
        </p:spPr>
        <p:txBody>
          <a:bodyPr/>
          <a:lstStyle/>
          <a:p>
            <a:fld id="{39F19E53-E097-E641-BEE0-11FC2CBC7C26}" type="datetime1">
              <a:rPr lang="en-US" smtClean="0"/>
              <a:t>7/17/2026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A4CE4-DBD6-1540-9F29-B127EC69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72624F8-BE17-314D-A34C-83ADEDBCD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4BAD31-7D3B-E644-8086-5744DF84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1149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822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86393-2879-AF46-B7A1-D8D08ED8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105" y="6413581"/>
            <a:ext cx="2743200" cy="365125"/>
          </a:xfrm>
          <a:prstGeom prst="rect">
            <a:avLst/>
          </a:prstGeom>
        </p:spPr>
        <p:txBody>
          <a:bodyPr/>
          <a:lstStyle/>
          <a:p>
            <a:fld id="{C706FD15-2468-8141-9D26-2485549609C1}" type="datetime1">
              <a:rPr lang="en-US" smtClean="0"/>
              <a:t>7/17/2026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E6D2E-2BCD-C149-8587-163943CE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010EEFC-9194-0848-80F2-3C5F1EF0B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2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B2FE7-F943-9B4D-B0EE-B33B1EE9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B3F96-45C6-AC44-8A26-76566B205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EA8135-A4F9-0049-95A1-5FCC4736D4E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970427"/>
            <a:ext cx="2050822" cy="5924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B4CCB7-EF23-BA43-92E1-6C88F95ABA28}"/>
              </a:ext>
            </a:extLst>
          </p:cNvPr>
          <p:cNvSpPr/>
          <p:nvPr userDrawn="1"/>
        </p:nvSpPr>
        <p:spPr>
          <a:xfrm rot="5400000">
            <a:off x="5628933" y="-5628932"/>
            <a:ext cx="934134" cy="12192000"/>
          </a:xfrm>
          <a:prstGeom prst="rect">
            <a:avLst/>
          </a:prstGeom>
          <a:solidFill>
            <a:srgbClr val="015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3B0F9-1063-C944-8BBD-0BC432367949}"/>
              </a:ext>
            </a:extLst>
          </p:cNvPr>
          <p:cNvSpPr/>
          <p:nvPr userDrawn="1"/>
        </p:nvSpPr>
        <p:spPr>
          <a:xfrm>
            <a:off x="0" y="932548"/>
            <a:ext cx="12192000" cy="45719"/>
          </a:xfrm>
          <a:prstGeom prst="rect">
            <a:avLst/>
          </a:prstGeom>
          <a:solidFill>
            <a:srgbClr val="2B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9510DD-9FC5-034E-A7E7-E9B221B17D80}"/>
              </a:ext>
            </a:extLst>
          </p:cNvPr>
          <p:cNvSpPr/>
          <p:nvPr userDrawn="1"/>
        </p:nvSpPr>
        <p:spPr>
          <a:xfrm rot="5400000">
            <a:off x="5981700" y="647700"/>
            <a:ext cx="228600" cy="12192000"/>
          </a:xfrm>
          <a:prstGeom prst="rect">
            <a:avLst/>
          </a:prstGeom>
          <a:solidFill>
            <a:srgbClr val="015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7105-9E4B-CE43-9254-49678F613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07611" y="6562887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8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30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6" r:id="rId22"/>
    <p:sldLayoutId id="2147483708" r:id="rId23"/>
    <p:sldLayoutId id="2147483709" r:id="rId24"/>
    <p:sldLayoutId id="2147483727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159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651"/>
        </a:buClr>
        <a:buFont typeface="Arial" panose="020B0604020202020204" pitchFamily="34" charset="0"/>
        <a:buChar char="•"/>
        <a:defRPr sz="2800" kern="1200">
          <a:solidFill>
            <a:srgbClr val="01597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651"/>
        </a:buClr>
        <a:buFont typeface="Arial" panose="020B0604020202020204" pitchFamily="34" charset="0"/>
        <a:buChar char="•"/>
        <a:defRPr sz="2400" kern="1200">
          <a:solidFill>
            <a:srgbClr val="01597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651"/>
        </a:buClr>
        <a:buFont typeface="Arial" panose="020B0604020202020204" pitchFamily="34" charset="0"/>
        <a:buChar char="•"/>
        <a:defRPr sz="2000" kern="1200">
          <a:solidFill>
            <a:srgbClr val="01597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651"/>
        </a:buClr>
        <a:buFont typeface="Arial" panose="020B0604020202020204" pitchFamily="34" charset="0"/>
        <a:buChar char="•"/>
        <a:defRPr sz="1800" kern="1200">
          <a:solidFill>
            <a:srgbClr val="01597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651"/>
        </a:buClr>
        <a:buFont typeface="Arial" panose="020B0604020202020204" pitchFamily="34" charset="0"/>
        <a:buChar char="•"/>
        <a:defRPr sz="1800" kern="1200">
          <a:solidFill>
            <a:srgbClr val="01597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4124D4-4E2A-0447-9FC0-6808623E3684}" type="datetime1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182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99ED-9D97-D476-C330-32EF59C00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552" y="1774019"/>
            <a:ext cx="10906896" cy="140583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/>
                <a:cs typeface="Arial"/>
              </a:rPr>
              <a:t>Availability Evaluation of a Nuclear-Enabled Microgrid for a Data Center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4D379-2755-B891-FE31-92E32A95553C}"/>
              </a:ext>
            </a:extLst>
          </p:cNvPr>
          <p:cNvSpPr txBox="1"/>
          <p:nvPr/>
        </p:nvSpPr>
        <p:spPr>
          <a:xfrm>
            <a:off x="642552" y="3047201"/>
            <a:ext cx="7216346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5876"/>
                </a:solidFill>
              </a:rPr>
              <a:t>Authors</a:t>
            </a:r>
            <a:r>
              <a:rPr lang="en-US" sz="2400" dirty="0">
                <a:solidFill>
                  <a:srgbClr val="005876"/>
                </a:solidFill>
              </a:rPr>
              <a:t>: Tate Shorthill, Iza Lantgios, Wen-Chi Cheng</a:t>
            </a:r>
          </a:p>
          <a:p>
            <a:r>
              <a:rPr lang="en-US" sz="2400" b="1" dirty="0">
                <a:solidFill>
                  <a:srgbClr val="005876"/>
                </a:solidFill>
              </a:rPr>
              <a:t>Presenter</a:t>
            </a:r>
            <a:r>
              <a:rPr lang="en-US" sz="2400" dirty="0">
                <a:solidFill>
                  <a:srgbClr val="005876"/>
                </a:solidFill>
              </a:rPr>
              <a:t>: Wen-Chi Cheng</a:t>
            </a:r>
            <a:br>
              <a:rPr lang="en-US" sz="1400" dirty="0">
                <a:solidFill>
                  <a:schemeClr val="bg1"/>
                </a:solidFill>
              </a:rPr>
            </a:b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FCB2D-4857-28A3-EE39-001F19F2C4B8}"/>
              </a:ext>
            </a:extLst>
          </p:cNvPr>
          <p:cNvSpPr txBox="1"/>
          <p:nvPr/>
        </p:nvSpPr>
        <p:spPr>
          <a:xfrm>
            <a:off x="9860692" y="275460"/>
            <a:ext cx="2001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INL/CON-26-94211</a:t>
            </a:r>
          </a:p>
          <a:p>
            <a:r>
              <a:rPr lang="en-US" dirty="0">
                <a:solidFill>
                  <a:schemeClr val="bg1"/>
                </a:solidFill>
              </a:rPr>
              <a:t>July 22, 2026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4A0C795-E2A2-50A6-9608-2E73F26CDB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438" y="5564980"/>
            <a:ext cx="1704299" cy="11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0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4ECF4-668D-C643-1117-32923122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Inputs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5F3A880-20ED-42A5-388D-7EBF7EDBB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069798"/>
              </p:ext>
            </p:extLst>
          </p:nvPr>
        </p:nvGraphicFramePr>
        <p:xfrm>
          <a:off x="838201" y="1023139"/>
          <a:ext cx="10515599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0775">
                  <a:extLst>
                    <a:ext uri="{9D8B030D-6E8A-4147-A177-3AD203B41FA5}">
                      <a16:colId xmlns:a16="http://schemas.microsoft.com/office/drawing/2014/main" val="423300547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1004058501"/>
                    </a:ext>
                  </a:extLst>
                </a:gridCol>
                <a:gridCol w="6048374">
                  <a:extLst>
                    <a:ext uri="{9D8B030D-6E8A-4147-A177-3AD203B41FA5}">
                      <a16:colId xmlns:a16="http://schemas.microsoft.com/office/drawing/2014/main" val="959427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>
                          <a:effectLst/>
                        </a:rPr>
                        <a:t>Model inputs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>
                          <a:effectLst/>
                        </a:rPr>
                        <a:t>Values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 dirty="0">
                          <a:effectLst/>
                        </a:rPr>
                        <a:t>Notes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4658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 dirty="0">
                          <a:effectLst/>
                        </a:rPr>
                        <a:t>Failure rate of the NPP (per hour)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>
                          <a:effectLst/>
                        </a:rPr>
                        <a:t>1.271E-04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 dirty="0">
                          <a:effectLst/>
                        </a:rPr>
                        <a:t>Drives unavailability due to random failures (calculated from reference data)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2735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>
                          <a:effectLst/>
                        </a:rPr>
                        <a:t>Maintenance probability of the NPP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>
                          <a:effectLst/>
                        </a:rPr>
                        <a:t>6.895E-02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 dirty="0">
                          <a:effectLst/>
                        </a:rPr>
                        <a:t>Drives unavailability due to scheduled maintenance. Maintenance was calculated from 18 months refueling outage interval and duration of 37.75 days [14]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231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>
                          <a:effectLst/>
                        </a:rPr>
                        <a:t>Repair time for the NPP (hours)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 dirty="0">
                          <a:effectLst/>
                        </a:rPr>
                        <a:t>167.59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 dirty="0">
                          <a:effectLst/>
                        </a:rPr>
                        <a:t>Influences unavailability due to random failures. Also, the time required for backup load coverage by NGTs.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7225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>
                          <a:effectLst/>
                        </a:rPr>
                        <a:t>Failure rate of the NGTs (per hour)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>
                          <a:effectLst/>
                        </a:rPr>
                        <a:t>1.972E-04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 dirty="0">
                          <a:effectLst/>
                        </a:rPr>
                        <a:t>Drives unavailability due to random failures (based on reference data slide)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7364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>
                          <a:effectLst/>
                        </a:rPr>
                        <a:t>NGT failure to start (per demand)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 dirty="0">
                          <a:effectLst/>
                        </a:rPr>
                        <a:t>1.4E-02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 dirty="0">
                          <a:effectLst/>
                        </a:rPr>
                        <a:t>Failure to start based on “starting reliability” given in [15]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5315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>
                          <a:effectLst/>
                        </a:rPr>
                        <a:t>Maintenance probability of the NGTs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>
                          <a:effectLst/>
                        </a:rPr>
                        <a:t>6.840E-03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 dirty="0">
                          <a:effectLst/>
                        </a:rPr>
                        <a:t>Drives unavailability due to scheduled maintenance (value from reference slide)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02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>
                          <a:effectLst/>
                        </a:rPr>
                        <a:t>Repair time for the NGTs (hours)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 dirty="0">
                          <a:effectLst/>
                        </a:rPr>
                        <a:t>27.39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800" dirty="0">
                          <a:effectLst/>
                        </a:rPr>
                        <a:t>Influences unavailability due to random failures. Also, the time required for backup load coverage by additional NGTs, if available.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42738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6FB6F-B15E-CD30-F2FB-2D18A699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10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968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0EBD-177C-5239-9CDE-B28D9E70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351"/>
            <a:ext cx="4030362" cy="4552809"/>
          </a:xfrm>
        </p:spPr>
        <p:txBody>
          <a:bodyPr>
            <a:normAutofit/>
          </a:bodyPr>
          <a:lstStyle/>
          <a:p>
            <a:r>
              <a:rPr lang="en-US" sz="2400" dirty="0"/>
              <a:t>Two main branches</a:t>
            </a:r>
          </a:p>
          <a:p>
            <a:pPr lvl="1"/>
            <a:r>
              <a:rPr lang="en-US" dirty="0"/>
              <a:t>Normal</a:t>
            </a:r>
          </a:p>
          <a:p>
            <a:pPr lvl="1"/>
            <a:r>
              <a:rPr lang="en-US" dirty="0"/>
              <a:t>Maintenance</a:t>
            </a:r>
          </a:p>
          <a:p>
            <a:r>
              <a:rPr lang="en-US" sz="2400" dirty="0"/>
              <a:t>Backup NGTs with different operational periods </a:t>
            </a:r>
          </a:p>
          <a:p>
            <a:r>
              <a:rPr lang="en-US" sz="2400" dirty="0"/>
              <a:t>Effectively N+1 power generation.</a:t>
            </a:r>
          </a:p>
          <a:p>
            <a:r>
              <a:rPr lang="en-US" sz="2400" dirty="0"/>
              <a:t>Top event availability = 99.53%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19CE-49A6-F11E-859F-CC523CC3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11</a:t>
            </a:fld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7204D-C9DE-DECB-3867-023477C35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085" y="0"/>
            <a:ext cx="752691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FB4032-3735-4DA2-B188-A6A07689C45F}"/>
              </a:ext>
            </a:extLst>
          </p:cNvPr>
          <p:cNvSpPr/>
          <p:nvPr/>
        </p:nvSpPr>
        <p:spPr>
          <a:xfrm>
            <a:off x="4665085" y="0"/>
            <a:ext cx="1554483" cy="930304"/>
          </a:xfrm>
          <a:prstGeom prst="rect">
            <a:avLst/>
          </a:prstGeom>
          <a:solidFill>
            <a:srgbClr val="0159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3F24D-8956-4A8D-D4E4-737D810F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Fault Tree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47F639-B21A-B6C5-5042-EA7BA2DA6DAE}"/>
              </a:ext>
            </a:extLst>
          </p:cNvPr>
          <p:cNvSpPr/>
          <p:nvPr/>
        </p:nvSpPr>
        <p:spPr>
          <a:xfrm>
            <a:off x="0" y="930303"/>
            <a:ext cx="6219568" cy="54864"/>
          </a:xfrm>
          <a:prstGeom prst="rect">
            <a:avLst/>
          </a:prstGeom>
          <a:solidFill>
            <a:srgbClr val="2BAB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1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73A3-B634-AB96-6BB9-BDF5DB28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6F99053-7071-B0BE-9068-3C90C680F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936224"/>
              </p:ext>
            </p:extLst>
          </p:nvPr>
        </p:nvGraphicFramePr>
        <p:xfrm>
          <a:off x="647701" y="3454400"/>
          <a:ext cx="52959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75">
                  <a:extLst>
                    <a:ext uri="{9D8B030D-6E8A-4147-A177-3AD203B41FA5}">
                      <a16:colId xmlns:a16="http://schemas.microsoft.com/office/drawing/2014/main" val="413792728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164777771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966965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Microgrid 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Availability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1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Nuclear solo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91.297000%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6692283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Nuclear + 6 NGTs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99.553100%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428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Nuclear + 7 NGTs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99.986660%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1532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Nuclear + 8 NGTs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99.999625%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175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Nuclear + 9 NGTs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99.999990%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357733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14C14-431C-1333-C8F0-435AB680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12</a:t>
            </a:fld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855EF-0AC3-45DF-254A-31632B98E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131068"/>
            <a:ext cx="5781833" cy="440382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73F6FD-B546-CEED-2F18-44935E88E9DB}"/>
              </a:ext>
            </a:extLst>
          </p:cNvPr>
          <p:cNvSpPr txBox="1">
            <a:spLocks/>
          </p:cNvSpPr>
          <p:nvPr/>
        </p:nvSpPr>
        <p:spPr>
          <a:xfrm>
            <a:off x="838200" y="1299351"/>
            <a:ext cx="4030362" cy="4552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D14DF8-FC9A-1083-7A8D-52CFDD4B169B}"/>
              </a:ext>
            </a:extLst>
          </p:cNvPr>
          <p:cNvSpPr txBox="1">
            <a:spLocks/>
          </p:cNvSpPr>
          <p:nvPr/>
        </p:nvSpPr>
        <p:spPr>
          <a:xfrm>
            <a:off x="990599" y="1451751"/>
            <a:ext cx="4714875" cy="1824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Reliability improves fastest with the first few backup generators, then tapers off.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725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E6B780-4F37-8BD6-18C0-EF02BC492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2406484"/>
            <a:ext cx="7305675" cy="3504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D6062F-208A-3794-C9C1-E74728A77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AA23B-81D7-7106-790C-67515467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111"/>
            <a:ext cx="10515600" cy="4552809"/>
          </a:xfrm>
        </p:spPr>
        <p:txBody>
          <a:bodyPr>
            <a:noAutofit/>
          </a:bodyPr>
          <a:lstStyle/>
          <a:p>
            <a:r>
              <a:rPr lang="en-US" sz="2200" dirty="0"/>
              <a:t>The large NPP configuration may be costly. During outages backup generators must support the entire 300 MWe data center. </a:t>
            </a:r>
          </a:p>
          <a:p>
            <a:r>
              <a:rPr lang="en-US" sz="2200" dirty="0"/>
              <a:t>In contrast, a modular plant (4x77 MWe modular reactor) can achieve better availability with half as many backup generators. </a:t>
            </a:r>
          </a:p>
          <a:p>
            <a:pPr lvl="1"/>
            <a:r>
              <a:rPr lang="en-US" sz="1800" dirty="0"/>
              <a:t>Assumption other model metrics remain unchanged</a:t>
            </a:r>
          </a:p>
          <a:p>
            <a:pPr lvl="1"/>
            <a:r>
              <a:rPr lang="en-US" sz="1800" dirty="0"/>
              <a:t>1/4 SMRs units maintained at a time</a:t>
            </a:r>
          </a:p>
          <a:p>
            <a:pPr lvl="1"/>
            <a:endParaRPr lang="en-US" sz="1800" dirty="0"/>
          </a:p>
          <a:p>
            <a:r>
              <a:rPr lang="en-US" sz="2200" dirty="0"/>
              <a:t>NPP+6NGTs = 99.5%</a:t>
            </a:r>
          </a:p>
          <a:p>
            <a:r>
              <a:rPr lang="en-US" sz="2200" dirty="0"/>
              <a:t>4SMR+3NGTs = 99.9%</a:t>
            </a:r>
          </a:p>
          <a:p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ABF6D-6E42-02A8-8ACA-C062197D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13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201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01CC3-F002-E6FD-BFFE-B277FDB9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B64B-92C0-6CDB-EFA5-A233AF895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Model results are based on limited data. More detailed results could be obtained by leveraging the North American Electric Reliability Corporation (NERC) [16] or other data collection agencies.</a:t>
            </a:r>
          </a:p>
          <a:p>
            <a:r>
              <a:rPr lang="en-US" dirty="0"/>
              <a:t>Model results are point estimates; future work will expand the results to capture uncertainties.</a:t>
            </a:r>
          </a:p>
          <a:p>
            <a:r>
              <a:rPr lang="en-US" dirty="0"/>
              <a:t>The inclusion of distribution systems, transformers, controllers, breakers, etc. would reduce the availability results.</a:t>
            </a:r>
          </a:p>
          <a:p>
            <a:r>
              <a:rPr lang="en-US" dirty="0"/>
              <a:t>The evaluation of advanced/next generation nuclear power will require detailed analysis but ultimately is limited until such systems are deployed.</a:t>
            </a:r>
          </a:p>
          <a:p>
            <a:r>
              <a:rPr lang="en-US" dirty="0"/>
              <a:t>Results allow discussion with data center availability targets (e.g., Tier V or 99.999%) from a power-availability and planning perspective.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200C8-01C4-C516-FC38-881460FB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14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2468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7CAA-6CD7-7D41-AE51-8AF159FB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F4E0A-A290-430A-4331-88DB4ADD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351"/>
            <a:ext cx="10677525" cy="45528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 with fault-tree analysis provides a quantitative pathway for sizing microgrid backup capacity against specific availability targets.</a:t>
            </a:r>
          </a:p>
          <a:p>
            <a:r>
              <a:rPr lang="en-US" dirty="0"/>
              <a:t>Large NPPs can reach availability targets, but the data centers will need 100% power backup during NPP outages if they wish to remain online.</a:t>
            </a:r>
          </a:p>
          <a:p>
            <a:r>
              <a:rPr lang="en-US" dirty="0"/>
              <a:t>Next-generation reactors with online refueling, modular design, shorter outages could reduce the required backup capacity needed to hit high availability targets.</a:t>
            </a:r>
          </a:p>
          <a:p>
            <a:r>
              <a:rPr lang="en-US" dirty="0"/>
              <a:t>Future work: extend this work into availability and risk informed technoeconomic assessments for data centers.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FD581-CAD2-D339-C463-99121BB9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15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9406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0115A-6A5A-EF7A-A97D-DDC518498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E4BF1-D470-6872-7188-F4CD6782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64DB-D8A0-C803-3696-BCC02A21A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174085"/>
              </p:ext>
            </p:extLst>
          </p:nvPr>
        </p:nvGraphicFramePr>
        <p:xfrm>
          <a:off x="436605" y="1018492"/>
          <a:ext cx="11368217" cy="50798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60173">
                  <a:extLst>
                    <a:ext uri="{9D8B030D-6E8A-4147-A177-3AD203B41FA5}">
                      <a16:colId xmlns:a16="http://schemas.microsoft.com/office/drawing/2014/main" val="980601018"/>
                    </a:ext>
                  </a:extLst>
                </a:gridCol>
                <a:gridCol w="10808044">
                  <a:extLst>
                    <a:ext uri="{9D8B030D-6E8A-4147-A177-3AD203B41FA5}">
                      <a16:colId xmlns:a16="http://schemas.microsoft.com/office/drawing/2014/main" val="2796314518"/>
                    </a:ext>
                  </a:extLst>
                </a:gridCol>
              </a:tblGrid>
              <a:tr h="293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15976"/>
                          </a:solidFill>
                          <a:effectLst/>
                        </a:rPr>
                        <a:t>[1] </a:t>
                      </a:r>
                      <a:endParaRPr lang="en-US" sz="1600" kern="100" dirty="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Electric Power Research Institute, "Powering Intelligence 2026 white paper," 3002034696, EPRI, 2026.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extLst>
                  <a:ext uri="{0D108BD9-81ED-4DB2-BD59-A6C34878D82A}">
                    <a16:rowId xmlns:a16="http://schemas.microsoft.com/office/drawing/2014/main" val="2437540203"/>
                  </a:ext>
                </a:extLst>
              </a:tr>
              <a:tr h="437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[2] 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Electric Power Research Institute, "Reconciling the Value of Grid Interconnection and Speed to Power: Strategies for Powering Data Centers in the AI Era," 3002034260, 2025.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extLst>
                  <a:ext uri="{0D108BD9-81ED-4DB2-BD59-A6C34878D82A}">
                    <a16:rowId xmlns:a16="http://schemas.microsoft.com/office/drawing/2014/main" val="279984572"/>
                  </a:ext>
                </a:extLst>
              </a:tr>
              <a:tr h="293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[3] 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A. Broughel, "Will AI Break The Grid? It Depends On How We Use Every Electron," Forbes, 31 May 2026. [Online]. Available: https://www.forbes.com/sites/annabroughel/2026/05/31/will-ai-break-the-grid-it-depends-on-how-we-use-every-electron/. [Accessed 2026 17 July].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extLst>
                  <a:ext uri="{0D108BD9-81ED-4DB2-BD59-A6C34878D82A}">
                    <a16:rowId xmlns:a16="http://schemas.microsoft.com/office/drawing/2014/main" val="3485460855"/>
                  </a:ext>
                </a:extLst>
              </a:tr>
              <a:tr h="293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[4] 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15976"/>
                          </a:solidFill>
                          <a:effectLst/>
                        </a:rPr>
                        <a:t>A. Good, "Data center developers turn to distributed behind-the-meter power," S&amp;P Global, 23 October 2025. [Online]. Available: https://www.spglobal.com/market-intelligence/en/news-insights/articles/2025/10/data-center-developers-turn-to-distributed-behind-the-meter-power-94174247. [Accessed 17 July 2026].</a:t>
                      </a:r>
                      <a:endParaRPr lang="en-US" sz="1600" kern="100" dirty="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extLst>
                  <a:ext uri="{0D108BD9-81ED-4DB2-BD59-A6C34878D82A}">
                    <a16:rowId xmlns:a16="http://schemas.microsoft.com/office/drawing/2014/main" val="3905063306"/>
                  </a:ext>
                </a:extLst>
              </a:tr>
              <a:tr h="293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[5] 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15976"/>
                          </a:solidFill>
                          <a:effectLst/>
                        </a:rPr>
                        <a:t>L. Kearney, "Talen Energy mulls options to supply data centers after Amazon setback," Reuters, 8 May 2025. [Online]. Available: https://www.reuters.com/business/energy/talen-energy-considers-alternative-data-center-power-deals-after-regulator-push-2025-05-08/. [Accessed 09 June 2026].</a:t>
                      </a:r>
                      <a:endParaRPr lang="en-US" sz="1600" kern="100" dirty="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extLst>
                  <a:ext uri="{0D108BD9-81ED-4DB2-BD59-A6C34878D82A}">
                    <a16:rowId xmlns:a16="http://schemas.microsoft.com/office/drawing/2014/main" val="893106861"/>
                  </a:ext>
                </a:extLst>
              </a:tr>
              <a:tr h="293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[6] 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U.S. Department of Energy, "Microgrid Overview," U.S. DOE, 2024.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extLst>
                  <a:ext uri="{0D108BD9-81ED-4DB2-BD59-A6C34878D82A}">
                    <a16:rowId xmlns:a16="http://schemas.microsoft.com/office/drawing/2014/main" val="1177466480"/>
                  </a:ext>
                </a:extLst>
              </a:tr>
              <a:tr h="293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[7] 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R. Broderick, B. M. Garcia, S. E. Horn and M. S. Lave, "Microgrid Conceptual Design Guidebook," Sandia National Laboratories, 2022.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extLst>
                  <a:ext uri="{0D108BD9-81ED-4DB2-BD59-A6C34878D82A}">
                    <a16:rowId xmlns:a16="http://schemas.microsoft.com/office/drawing/2014/main" val="2073376447"/>
                  </a:ext>
                </a:extLst>
              </a:tr>
              <a:tr h="293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[8] 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15976"/>
                          </a:solidFill>
                          <a:effectLst/>
                        </a:rPr>
                        <a:t>M. Modarres, M. P. </a:t>
                      </a:r>
                      <a:r>
                        <a:rPr lang="en-US" sz="1600" kern="100" dirty="0" err="1">
                          <a:solidFill>
                            <a:srgbClr val="015976"/>
                          </a:solidFill>
                          <a:effectLst/>
                        </a:rPr>
                        <a:t>Kaminskiy</a:t>
                      </a:r>
                      <a:r>
                        <a:rPr lang="en-US" sz="1600" kern="100" dirty="0">
                          <a:solidFill>
                            <a:srgbClr val="015976"/>
                          </a:solidFill>
                          <a:effectLst/>
                        </a:rPr>
                        <a:t> and V. Krivtsov, Reliability Engineering and Risk Analysis: A Practical Guide, 3rd ed., New York: Marcel Dekker, Inc., 1999. </a:t>
                      </a:r>
                      <a:endParaRPr lang="en-US" sz="1600" kern="100" dirty="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extLst>
                  <a:ext uri="{0D108BD9-81ED-4DB2-BD59-A6C34878D82A}">
                    <a16:rowId xmlns:a16="http://schemas.microsoft.com/office/drawing/2014/main" val="547660600"/>
                  </a:ext>
                </a:extLst>
              </a:tr>
              <a:tr h="293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kern="100" dirty="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kern="100" dirty="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extLst>
                  <a:ext uri="{0D108BD9-81ED-4DB2-BD59-A6C34878D82A}">
                    <a16:rowId xmlns:a16="http://schemas.microsoft.com/office/drawing/2014/main" val="201178634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AACE1-EAFF-BDE9-5053-043BFB52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16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154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521C8-99A0-0212-0BAA-B34B5E2D8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C121-464B-B374-54E9-18410782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D27BF9D-02AB-BB69-C055-F0DD887C82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048835"/>
              </p:ext>
            </p:extLst>
          </p:nvPr>
        </p:nvGraphicFramePr>
        <p:xfrm>
          <a:off x="436605" y="1018492"/>
          <a:ext cx="11368217" cy="541917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60173">
                  <a:extLst>
                    <a:ext uri="{9D8B030D-6E8A-4147-A177-3AD203B41FA5}">
                      <a16:colId xmlns:a16="http://schemas.microsoft.com/office/drawing/2014/main" val="980601018"/>
                    </a:ext>
                  </a:extLst>
                </a:gridCol>
                <a:gridCol w="10808044">
                  <a:extLst>
                    <a:ext uri="{9D8B030D-6E8A-4147-A177-3AD203B41FA5}">
                      <a16:colId xmlns:a16="http://schemas.microsoft.com/office/drawing/2014/main" val="2796314518"/>
                    </a:ext>
                  </a:extLst>
                </a:gridCol>
              </a:tblGrid>
              <a:tr h="293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[9] 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15976"/>
                          </a:solidFill>
                          <a:effectLst/>
                        </a:rPr>
                        <a:t>Z. M. Nancy Johnson, "Initiating Event Rates at U.S. Nuclear Power Plants: 2023 Update," INL/RPT-24-79433, Idaho National Laboratory, Idaho Falls, ID, 2024.</a:t>
                      </a:r>
                      <a:endParaRPr lang="en-US" sz="1600" kern="100" dirty="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extLst>
                  <a:ext uri="{0D108BD9-81ED-4DB2-BD59-A6C34878D82A}">
                    <a16:rowId xmlns:a16="http://schemas.microsoft.com/office/drawing/2014/main" val="4018257748"/>
                  </a:ext>
                </a:extLst>
              </a:tr>
              <a:tr h="293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[10] 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15976"/>
                          </a:solidFill>
                          <a:effectLst/>
                        </a:rPr>
                        <a:t>IEEE, "Design of Reliable Industrial and Commercial Power Systems," Institute of Electrical and Electronics Engineers, Inc., New York, NY, IEEE Std 493-2007, "IEEE Gold Book", 2007.</a:t>
                      </a:r>
                      <a:endParaRPr lang="en-US" sz="1600" kern="100" dirty="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extLst>
                  <a:ext uri="{0D108BD9-81ED-4DB2-BD59-A6C34878D82A}">
                    <a16:rowId xmlns:a16="http://schemas.microsoft.com/office/drawing/2014/main" val="2437540203"/>
                  </a:ext>
                </a:extLst>
              </a:tr>
              <a:tr h="437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[11] 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15976"/>
                          </a:solidFill>
                          <a:effectLst/>
                        </a:rPr>
                        <a:t>J. M. Ingham and S. Sawant, "How </a:t>
                      </a:r>
                      <a:r>
                        <a:rPr lang="en-US" sz="1600" kern="100" dirty="0" err="1">
                          <a:solidFill>
                            <a:srgbClr val="015976"/>
                          </a:solidFill>
                          <a:effectLst/>
                        </a:rPr>
                        <a:t>aeroderivatives</a:t>
                      </a:r>
                      <a:r>
                        <a:rPr lang="en-US" sz="1600" kern="100" dirty="0">
                          <a:solidFill>
                            <a:srgbClr val="015976"/>
                          </a:solidFill>
                          <a:effectLst/>
                        </a:rPr>
                        <a:t> support renewable energy," Gas Turbine World, 1 April 2023. [Online]. Available: https://gasturbineworld.com/</a:t>
                      </a:r>
                      <a:r>
                        <a:rPr lang="en-US" sz="1600" kern="100" dirty="0" err="1">
                          <a:solidFill>
                            <a:srgbClr val="015976"/>
                          </a:solidFill>
                          <a:effectLst/>
                        </a:rPr>
                        <a:t>aeroderivatives</a:t>
                      </a:r>
                      <a:r>
                        <a:rPr lang="en-US" sz="1600" kern="100" dirty="0">
                          <a:solidFill>
                            <a:srgbClr val="015976"/>
                          </a:solidFill>
                          <a:effectLst/>
                        </a:rPr>
                        <a:t>-and-renewable-energy/#:~:text=Figure%202.%20Typical%205%2Dminute%20start,cold%20condition%20to%20full%20load.. [Accessed 6 June 2026].</a:t>
                      </a:r>
                      <a:endParaRPr lang="en-US" sz="1600" kern="100" dirty="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extLst>
                  <a:ext uri="{0D108BD9-81ED-4DB2-BD59-A6C34878D82A}">
                    <a16:rowId xmlns:a16="http://schemas.microsoft.com/office/drawing/2014/main" val="279984572"/>
                  </a:ext>
                </a:extLst>
              </a:tr>
              <a:tr h="293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[12] 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15976"/>
                          </a:solidFill>
                          <a:effectLst/>
                        </a:rPr>
                        <a:t>Baker Hughes, "LM6000PF+ aeroderivative gas turbine (53.8 MW, 50/60 Hz)," Baker Hughes, [Online]. Available: https://www.bakerhughes.com/gas-turbines/aeroderivative-technology/lm6000pf. [Accessed July 2026].</a:t>
                      </a:r>
                      <a:endParaRPr lang="en-US" sz="1600" kern="100" dirty="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extLst>
                  <a:ext uri="{0D108BD9-81ED-4DB2-BD59-A6C34878D82A}">
                    <a16:rowId xmlns:a16="http://schemas.microsoft.com/office/drawing/2014/main" val="3485460855"/>
                  </a:ext>
                </a:extLst>
              </a:tr>
              <a:tr h="293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[13] 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15976"/>
                          </a:solidFill>
                          <a:effectLst/>
                        </a:rPr>
                        <a:t>J. Doyle, B. Haley, B. Galyean and D. T. Ingersoll, "Highly Available Nuclear Power for Mission-Critical Applications," Nuclear Technology, vol. 206 (7), pp. 1059-1074, 2020. </a:t>
                      </a:r>
                      <a:endParaRPr lang="en-US" sz="1600" kern="100" dirty="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extLst>
                  <a:ext uri="{0D108BD9-81ED-4DB2-BD59-A6C34878D82A}">
                    <a16:rowId xmlns:a16="http://schemas.microsoft.com/office/drawing/2014/main" val="3905063306"/>
                  </a:ext>
                </a:extLst>
              </a:tr>
              <a:tr h="293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[14] 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15976"/>
                          </a:solidFill>
                          <a:effectLst/>
                        </a:rPr>
                        <a:t>EIA, "U.S. summer nuclear outages rose in 2023, returning to 2021 levels," U.S. Energy Information Administration, 17 October 2023. [Online]. Available: https://www.eia.gov/todayinenergy/detail.php?id=60682. [Accessed 9 June 2026].</a:t>
                      </a:r>
                      <a:endParaRPr lang="en-US" sz="1600" kern="10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extLst>
                  <a:ext uri="{0D108BD9-81ED-4DB2-BD59-A6C34878D82A}">
                    <a16:rowId xmlns:a16="http://schemas.microsoft.com/office/drawing/2014/main" val="893106861"/>
                  </a:ext>
                </a:extLst>
              </a:tr>
              <a:tr h="293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15976"/>
                          </a:solidFill>
                          <a:effectLst/>
                        </a:rPr>
                        <a:t>[15] </a:t>
                      </a:r>
                      <a:endParaRPr lang="en-US" sz="1600" kern="100" dirty="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15976"/>
                          </a:solidFill>
                          <a:effectLst/>
                        </a:rPr>
                        <a:t>Turbomachinery International, "AERODERIVATIVE USERS SHARE MAINTENANCE TIPS," Turbomachinery International, 1 May 2013. [Online]. Available: https://www.turbomachinerymag.com/view/aeroderivative-users-share-maintenance-tips. [Accessed July 2026].</a:t>
                      </a:r>
                      <a:endParaRPr lang="en-US" sz="1600" kern="100" dirty="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extLst>
                  <a:ext uri="{0D108BD9-81ED-4DB2-BD59-A6C34878D82A}">
                    <a16:rowId xmlns:a16="http://schemas.microsoft.com/office/drawing/2014/main" val="1177466480"/>
                  </a:ext>
                </a:extLst>
              </a:tr>
              <a:tr h="2939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solidFill>
                            <a:srgbClr val="015976"/>
                          </a:solidFill>
                          <a:effectLst/>
                        </a:rPr>
                        <a:t>[16] </a:t>
                      </a:r>
                      <a:endParaRPr lang="en-US" sz="1600" kern="100" dirty="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kern="100" dirty="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rgbClr val="01597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NERC, "Generating Availability Data System," [Online]. Available: https://www.nerc.com/programs/reliability-assessment--performance-analysis/generating-availability-data-system. [Accessed 2026].</a:t>
                      </a:r>
                      <a:endParaRPr lang="en-US" sz="1600" kern="100" dirty="0">
                        <a:solidFill>
                          <a:srgbClr val="0159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6522"/>
                </a:tc>
                <a:extLst>
                  <a:ext uri="{0D108BD9-81ED-4DB2-BD59-A6C34878D82A}">
                    <a16:rowId xmlns:a16="http://schemas.microsoft.com/office/drawing/2014/main" val="324618630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5E794-EC20-A774-F8E0-93106DC76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17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259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61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181D-04E6-22EE-DEEC-71D4A7EF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A47A2-0807-E112-D9CC-4DC9D8E58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Data center growth share of total U.S. electric demand is expected to increase to 10-20% by 2035 [1]</a:t>
            </a:r>
          </a:p>
          <a:p>
            <a:r>
              <a:rPr lang="en-US" sz="2500" dirty="0"/>
              <a:t>Data centers face long interconnection timelines [2]. Some online sources suggest locations like Virginia have nearly 14-year delays [3].</a:t>
            </a:r>
          </a:p>
          <a:p>
            <a:r>
              <a:rPr lang="en-US" sz="2500" dirty="0"/>
              <a:t>Behind the meter electrical power, such as microgrids, are gaining traction for those working to bypass interconnection challenges [4]. </a:t>
            </a:r>
          </a:p>
          <a:p>
            <a:r>
              <a:rPr lang="en-US" sz="2500" dirty="0"/>
              <a:t>Nuclear power is targeted as a potential power source to meet the rapid growth. Once such option is through co-located facilities [5]. </a:t>
            </a:r>
          </a:p>
          <a:p>
            <a:r>
              <a:rPr lang="en-US" sz="2500" dirty="0"/>
              <a:t>This work examines availability metrics for a nuclear-enabled microgrid.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9E95A-5C62-781E-442A-FA1623E8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0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EFDB0-F1C3-90FB-4827-01D611C95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3F7E-9913-DAFA-F3BD-F6C4E524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3BCF8-6AC0-B846-A533-6ABDC6FC5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351"/>
            <a:ext cx="6378146" cy="4552809"/>
          </a:xfrm>
        </p:spPr>
        <p:txBody>
          <a:bodyPr>
            <a:normAutofit/>
          </a:bodyPr>
          <a:lstStyle/>
          <a:p>
            <a:r>
              <a:rPr lang="en-US" sz="2000" dirty="0"/>
              <a:t>“</a:t>
            </a:r>
            <a:r>
              <a:rPr lang="en-US" sz="2500" dirty="0"/>
              <a:t>A microgrid is a group of interconnected loads and distributed energy resources within clearly defined electrical boundaries that acts as a single controllable entity with respect to the grid. A microgrid can operate in either grid-connected or in island mode, including entirely off-grid applications.” [6]</a:t>
            </a:r>
          </a:p>
          <a:p>
            <a:r>
              <a:rPr lang="en-US" sz="2500" dirty="0"/>
              <a:t>There are no predefined maximums or minimums for the size of microgrids [7].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E2F3A-C146-CADD-986A-B439CC88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8975A-EC47-3846-604A-D02E959A3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645" y="1299351"/>
            <a:ext cx="5009355" cy="400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8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DED0-6C0D-A528-33DB-B8BFD51E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937E1-5A7B-D238-086C-E9C7CC8FC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351"/>
            <a:ext cx="7317259" cy="455280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Objective: </a:t>
            </a:r>
            <a:r>
              <a:rPr lang="en-US" dirty="0"/>
              <a:t>evaluate data center availability in terms of available power.</a:t>
            </a:r>
          </a:p>
          <a:p>
            <a:r>
              <a:rPr lang="en-US" b="1" dirty="0"/>
              <a:t>Approach: </a:t>
            </a:r>
            <a:r>
              <a:rPr lang="en-US" dirty="0"/>
              <a:t>Employ static, high-level assessment for convenience in planning and evaluating microgrid generator configurations. </a:t>
            </a:r>
          </a:p>
          <a:p>
            <a:r>
              <a:rPr lang="en-US" b="1" dirty="0"/>
              <a:t>Method: </a:t>
            </a:r>
            <a:r>
              <a:rPr lang="en-US" dirty="0"/>
              <a:t>Fault Tree</a:t>
            </a:r>
            <a:endParaRPr lang="en-US" b="1" dirty="0"/>
          </a:p>
          <a:p>
            <a:r>
              <a:rPr lang="en-US" b="1" dirty="0"/>
              <a:t>Concepts [8]:</a:t>
            </a:r>
          </a:p>
          <a:p>
            <a:pPr lvl="1"/>
            <a:r>
              <a:rPr lang="en-US" sz="2800" dirty="0"/>
              <a:t>Probability that a system is up = availability</a:t>
            </a:r>
          </a:p>
          <a:p>
            <a:pPr lvl="1"/>
            <a:r>
              <a:rPr lang="en-US" sz="2800" dirty="0"/>
              <a:t>Probability that a system is down = unavailability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3D8A0-ACC1-2B1E-0BBF-44D59CAB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4</a:t>
            </a:fld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2B8653-A011-72A0-0952-960C466CC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791" y="1152525"/>
            <a:ext cx="3846351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0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10FD8-6FD9-FF01-E343-4626E58A7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69770-BBD1-A297-AE97-F124832F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Methodology-continued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4337D-C67A-FD95-4CDC-C8A18B1B0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351"/>
            <a:ext cx="10782300" cy="4552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Procedure: </a:t>
            </a:r>
          </a:p>
          <a:p>
            <a:pPr marL="0" indent="0">
              <a:buNone/>
            </a:pPr>
            <a:r>
              <a:rPr lang="en-US" dirty="0"/>
              <a:t>1. Identify the power requirements of the data center </a:t>
            </a:r>
          </a:p>
          <a:p>
            <a:pPr marL="0" indent="0">
              <a:buNone/>
            </a:pPr>
            <a:r>
              <a:rPr lang="en-US" dirty="0"/>
              <a:t>2. Select generators for the microgrid </a:t>
            </a:r>
          </a:p>
          <a:p>
            <a:pPr marL="0" indent="0">
              <a:buNone/>
            </a:pPr>
            <a:r>
              <a:rPr lang="en-US" dirty="0"/>
              <a:t>3. Determine the failure frequency of the power generator </a:t>
            </a:r>
          </a:p>
          <a:p>
            <a:pPr marL="0" indent="0">
              <a:buNone/>
            </a:pPr>
            <a:r>
              <a:rPr lang="en-US" dirty="0"/>
              <a:t>4. Determine the maintenance frequency of the power generator </a:t>
            </a:r>
          </a:p>
          <a:p>
            <a:pPr marL="0" indent="0">
              <a:buNone/>
            </a:pPr>
            <a:r>
              <a:rPr lang="en-US" dirty="0"/>
              <a:t>5. Construct the fault tree </a:t>
            </a:r>
          </a:p>
          <a:p>
            <a:pPr marL="0" indent="0">
              <a:buNone/>
            </a:pPr>
            <a:r>
              <a:rPr lang="en-US" dirty="0"/>
              <a:t>6. Evaluate the minimal cut sets and top event probability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17F7C-DA30-B348-888F-A4A0986A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854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6C3E2-26A5-AA1F-687E-5CEF182B5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0E01B5-E047-211B-2A25-4D80191AF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249" y="1350024"/>
            <a:ext cx="3847070" cy="307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CD0848-6203-8739-7703-FC6861A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– Setup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E6AE0-24D7-40C4-7BF1-476D4EF00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351"/>
            <a:ext cx="7671486" cy="4552809"/>
          </a:xfrm>
        </p:spPr>
        <p:txBody>
          <a:bodyPr>
            <a:normAutofit/>
          </a:bodyPr>
          <a:lstStyle/>
          <a:p>
            <a:r>
              <a:rPr lang="en-US" sz="2600" dirty="0"/>
              <a:t>This work examines power source availability for a 300 MWe data center. The power supply for the data center is from an islanded local microgrid powered by a nuclear power plant (NPP) and natural gas turbine generators (NGT)</a:t>
            </a:r>
          </a:p>
          <a:p>
            <a:r>
              <a:rPr lang="en-US" sz="2600" dirty="0"/>
              <a:t>Generator A: 1000 MWe pressurized water reactor.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773F0-2E7E-1CC1-5F0A-E49A2F2E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6</a:t>
            </a:fld>
            <a:endParaRPr lang="en-US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0A0146-6D71-31CA-4885-1E2AC018AC64}"/>
              </a:ext>
            </a:extLst>
          </p:cNvPr>
          <p:cNvSpPr txBox="1">
            <a:spLocks/>
          </p:cNvSpPr>
          <p:nvPr/>
        </p:nvSpPr>
        <p:spPr>
          <a:xfrm>
            <a:off x="838199" y="4077729"/>
            <a:ext cx="11053119" cy="2118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Generator B: 52 MWe aeroderivative turbine generator.</a:t>
            </a:r>
          </a:p>
          <a:p>
            <a:r>
              <a:rPr lang="en-US" dirty="0"/>
              <a:t>All other equipment (transformers, breakers, distribution, etc. are not included in the analysis)</a:t>
            </a:r>
          </a:p>
          <a:p>
            <a:r>
              <a:rPr lang="en-US" dirty="0"/>
              <a:t>Excess power from the NPP is supplied elsewhere, not considered in this model</a:t>
            </a:r>
          </a:p>
        </p:txBody>
      </p:sp>
    </p:spTree>
    <p:extLst>
      <p:ext uri="{BB962C8B-B14F-4D97-AF65-F5344CB8AC3E}">
        <p14:creationId xmlns:p14="http://schemas.microsoft.com/office/powerpoint/2010/main" val="329849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2D38D-1777-A7CC-BD84-C039444B1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12D2-5C4B-45C6-1105-3AC49743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7F2DA-A9AE-6722-9DEC-3C3DE38DA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351"/>
            <a:ext cx="7913497" cy="4552809"/>
          </a:xfrm>
        </p:spPr>
        <p:txBody>
          <a:bodyPr>
            <a:normAutofit/>
          </a:bodyPr>
          <a:lstStyle/>
          <a:p>
            <a:r>
              <a:rPr lang="en-US" dirty="0"/>
              <a:t>Evaluate the conditions for which generators are unavailable:</a:t>
            </a:r>
          </a:p>
          <a:p>
            <a:pPr lvl="1"/>
            <a:r>
              <a:rPr lang="en-US" dirty="0"/>
              <a:t>NPP is unavailable during tripped conditions and scheduled outages</a:t>
            </a:r>
          </a:p>
          <a:p>
            <a:pPr lvl="1"/>
            <a:r>
              <a:rPr lang="en-US" dirty="0"/>
              <a:t>NGT is unavailable during random downtimes and scheduled outages</a:t>
            </a:r>
          </a:p>
          <a:p>
            <a:r>
              <a:rPr lang="en-US" dirty="0"/>
              <a:t>Estimate frequency and duration of downtime events. (operational history, publications, etc.)</a:t>
            </a:r>
          </a:p>
          <a:p>
            <a:pPr lvl="1"/>
            <a:r>
              <a:rPr lang="en-US" dirty="0"/>
              <a:t>NPP initiating event frequency (INL publication) [9]</a:t>
            </a:r>
          </a:p>
          <a:p>
            <a:pPr lvl="1"/>
            <a:r>
              <a:rPr lang="en-US" dirty="0"/>
              <a:t>NGT event frequency (IEEE gold book) [10]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2E2C3-8FFA-D71D-659F-1C898A23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7</a:t>
            </a:fld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99C62-8178-FE68-ABB0-B15F19813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697" y="1005840"/>
            <a:ext cx="2868803" cy="3702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565F1-20D1-11D7-6C28-D2DBA9F66B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762" t="-3382" r="-3382" b="-2762"/>
          <a:stretch>
            <a:fillRect/>
          </a:stretch>
        </p:blipFill>
        <p:spPr>
          <a:xfrm>
            <a:off x="9415848" y="2024487"/>
            <a:ext cx="2776151" cy="39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1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5290-EB45-10C2-206D-D4A54462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Reference - NGT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A5D939-64EA-A0BF-420D-CB39A86A6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803966"/>
              </p:ext>
            </p:extLst>
          </p:nvPr>
        </p:nvGraphicFramePr>
        <p:xfrm>
          <a:off x="838197" y="1284931"/>
          <a:ext cx="10353675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532">
                  <a:extLst>
                    <a:ext uri="{9D8B030D-6E8A-4147-A177-3AD203B41FA5}">
                      <a16:colId xmlns:a16="http://schemas.microsoft.com/office/drawing/2014/main" val="3922688651"/>
                    </a:ext>
                  </a:extLst>
                </a:gridCol>
                <a:gridCol w="769700">
                  <a:extLst>
                    <a:ext uri="{9D8B030D-6E8A-4147-A177-3AD203B41FA5}">
                      <a16:colId xmlns:a16="http://schemas.microsoft.com/office/drawing/2014/main" val="4104999743"/>
                    </a:ext>
                  </a:extLst>
                </a:gridCol>
                <a:gridCol w="1105799">
                  <a:extLst>
                    <a:ext uri="{9D8B030D-6E8A-4147-A177-3AD203B41FA5}">
                      <a16:colId xmlns:a16="http://schemas.microsoft.com/office/drawing/2014/main" val="2100637840"/>
                    </a:ext>
                  </a:extLst>
                </a:gridCol>
                <a:gridCol w="1671317">
                  <a:extLst>
                    <a:ext uri="{9D8B030D-6E8A-4147-A177-3AD203B41FA5}">
                      <a16:colId xmlns:a16="http://schemas.microsoft.com/office/drawing/2014/main" val="1597581979"/>
                    </a:ext>
                  </a:extLst>
                </a:gridCol>
                <a:gridCol w="1270981">
                  <a:extLst>
                    <a:ext uri="{9D8B030D-6E8A-4147-A177-3AD203B41FA5}">
                      <a16:colId xmlns:a16="http://schemas.microsoft.com/office/drawing/2014/main" val="3328604223"/>
                    </a:ext>
                  </a:extLst>
                </a:gridCol>
                <a:gridCol w="1257216">
                  <a:extLst>
                    <a:ext uri="{9D8B030D-6E8A-4147-A177-3AD203B41FA5}">
                      <a16:colId xmlns:a16="http://schemas.microsoft.com/office/drawing/2014/main" val="577101476"/>
                    </a:ext>
                  </a:extLst>
                </a:gridCol>
                <a:gridCol w="1282451">
                  <a:extLst>
                    <a:ext uri="{9D8B030D-6E8A-4147-A177-3AD203B41FA5}">
                      <a16:colId xmlns:a16="http://schemas.microsoft.com/office/drawing/2014/main" val="129707418"/>
                    </a:ext>
                  </a:extLst>
                </a:gridCol>
                <a:gridCol w="1034679">
                  <a:extLst>
                    <a:ext uri="{9D8B030D-6E8A-4147-A177-3AD203B41FA5}">
                      <a16:colId xmlns:a16="http://schemas.microsoft.com/office/drawing/2014/main" val="14702489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NGT Data [10]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 dirty="0">
                          <a:effectLst/>
                        </a:rPr>
                        <a:t>Unit-years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 dirty="0">
                          <a:effectLst/>
                        </a:rPr>
                        <a:t>Failures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Failure rate (failures/year)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MTBF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MTTR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MTTM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MDT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5132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dirty="0">
                          <a:effectLst/>
                        </a:rPr>
                        <a:t>750 kW-7 MW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dirty="0">
                          <a:effectLst/>
                        </a:rPr>
                        <a:t>167.9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dirty="0">
                          <a:effectLst/>
                        </a:rPr>
                        <a:t>290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dirty="0">
                          <a:effectLst/>
                        </a:rPr>
                        <a:t>1.7276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>
                          <a:effectLst/>
                        </a:rPr>
                        <a:t>5070.6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>
                          <a:effectLst/>
                        </a:rPr>
                        <a:t>27.39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2000" dirty="0">
                          <a:effectLst/>
                        </a:rPr>
                        <a:t>1.225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069203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75B42-E251-9824-0F07-782661DE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8</a:t>
            </a:fld>
            <a:endParaRPr lang="en-US" sz="1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6838E3-9FED-2DC4-C2A6-AA5954E38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38968"/>
              </p:ext>
            </p:extLst>
          </p:nvPr>
        </p:nvGraphicFramePr>
        <p:xfrm>
          <a:off x="838196" y="2525070"/>
          <a:ext cx="10353675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9175">
                  <a:extLst>
                    <a:ext uri="{9D8B030D-6E8A-4147-A177-3AD203B41FA5}">
                      <a16:colId xmlns:a16="http://schemas.microsoft.com/office/drawing/2014/main" val="3019674657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4058448411"/>
                    </a:ext>
                  </a:extLst>
                </a:gridCol>
                <a:gridCol w="1329415">
                  <a:extLst>
                    <a:ext uri="{9D8B030D-6E8A-4147-A177-3AD203B41FA5}">
                      <a16:colId xmlns:a16="http://schemas.microsoft.com/office/drawing/2014/main" val="3516076804"/>
                    </a:ext>
                  </a:extLst>
                </a:gridCol>
                <a:gridCol w="505223">
                  <a:extLst>
                    <a:ext uri="{9D8B030D-6E8A-4147-A177-3AD203B41FA5}">
                      <a16:colId xmlns:a16="http://schemas.microsoft.com/office/drawing/2014/main" val="2908597126"/>
                    </a:ext>
                  </a:extLst>
                </a:gridCol>
                <a:gridCol w="1689612">
                  <a:extLst>
                    <a:ext uri="{9D8B030D-6E8A-4147-A177-3AD203B41FA5}">
                      <a16:colId xmlns:a16="http://schemas.microsoft.com/office/drawing/2014/main" val="37222031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 dirty="0">
                          <a:effectLst/>
                        </a:rPr>
                        <a:t>NGT maintenance *[11] **[12]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interval (hours)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Mean time to perform*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hours/year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5578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Borescope Inspection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4000*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26.28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9008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 dirty="0">
                          <a:effectLst/>
                        </a:rPr>
                        <a:t>Hot Section Combustor Rotator Exchange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25000**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72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25.23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1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Major overhaul Core Exchange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50000**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48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8.41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727066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000">
                          <a:effectLst/>
                        </a:rPr>
                        <a:t>Total mean hours/year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>
                          <a:effectLst/>
                        </a:rPr>
                        <a:t>59.92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92170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000" dirty="0">
                          <a:effectLst/>
                        </a:rPr>
                        <a:t>Maintenance probability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2000" dirty="0">
                          <a:effectLst/>
                        </a:rPr>
                        <a:t>6.840E-03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533586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7096F5-6220-BB2B-F70A-53196DC7F1DB}"/>
              </a:ext>
            </a:extLst>
          </p:cNvPr>
          <p:cNvSpPr txBox="1">
            <a:spLocks/>
          </p:cNvSpPr>
          <p:nvPr/>
        </p:nvSpPr>
        <p:spPr>
          <a:xfrm>
            <a:off x="764056" y="4847082"/>
            <a:ext cx="10427815" cy="1301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/>
              <a:t>Schedule maintenance of the NGT based on recommended major and minor maintenance times and online reported durations.</a:t>
            </a:r>
          </a:p>
          <a:p>
            <a:r>
              <a:rPr lang="en-US" sz="9600" dirty="0"/>
              <a:t>NGT data assumed appropriate for case study demonstration, despite not exact match for size. </a:t>
            </a:r>
            <a:endParaRPr lang="en-US" sz="160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FFC3C4-ABC5-A55A-CADD-7FAB6F3C7D61}"/>
              </a:ext>
            </a:extLst>
          </p:cNvPr>
          <p:cNvSpPr txBox="1"/>
          <p:nvPr/>
        </p:nvSpPr>
        <p:spPr>
          <a:xfrm>
            <a:off x="378942" y="6248431"/>
            <a:ext cx="8802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15976"/>
                </a:solidFill>
              </a:rPr>
              <a:t>MTTT: mean time to repair, MTBF: mean time between failures, MTTM mean time to maintain, MDT: mean down time</a:t>
            </a:r>
          </a:p>
        </p:txBody>
      </p:sp>
    </p:spTree>
    <p:extLst>
      <p:ext uri="{BB962C8B-B14F-4D97-AF65-F5344CB8AC3E}">
        <p14:creationId xmlns:p14="http://schemas.microsoft.com/office/powerpoint/2010/main" val="289171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B0FD8-81CC-07AA-67BD-4CD03046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Reference – NPP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260CA-7E9F-8A75-B02E-65FE3A8E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9</a:t>
            </a:fld>
            <a:endParaRPr lang="en-US" sz="1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54D070-28EE-7C91-E12C-21841DC67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150402"/>
              </p:ext>
            </p:extLst>
          </p:nvPr>
        </p:nvGraphicFramePr>
        <p:xfrm>
          <a:off x="1231557" y="1021492"/>
          <a:ext cx="9728886" cy="4514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8345">
                  <a:extLst>
                    <a:ext uri="{9D8B030D-6E8A-4147-A177-3AD203B41FA5}">
                      <a16:colId xmlns:a16="http://schemas.microsoft.com/office/drawing/2014/main" val="1673628549"/>
                    </a:ext>
                  </a:extLst>
                </a:gridCol>
                <a:gridCol w="1009136">
                  <a:extLst>
                    <a:ext uri="{9D8B030D-6E8A-4147-A177-3AD203B41FA5}">
                      <a16:colId xmlns:a16="http://schemas.microsoft.com/office/drawing/2014/main" val="922408066"/>
                    </a:ext>
                  </a:extLst>
                </a:gridCol>
                <a:gridCol w="1495314">
                  <a:extLst>
                    <a:ext uri="{9D8B030D-6E8A-4147-A177-3AD203B41FA5}">
                      <a16:colId xmlns:a16="http://schemas.microsoft.com/office/drawing/2014/main" val="2540506641"/>
                    </a:ext>
                  </a:extLst>
                </a:gridCol>
                <a:gridCol w="1626826">
                  <a:extLst>
                    <a:ext uri="{9D8B030D-6E8A-4147-A177-3AD203B41FA5}">
                      <a16:colId xmlns:a16="http://schemas.microsoft.com/office/drawing/2014/main" val="1685854952"/>
                    </a:ext>
                  </a:extLst>
                </a:gridCol>
                <a:gridCol w="1429265">
                  <a:extLst>
                    <a:ext uri="{9D8B030D-6E8A-4147-A177-3AD203B41FA5}">
                      <a16:colId xmlns:a16="http://schemas.microsoft.com/office/drawing/2014/main" val="660988174"/>
                    </a:ext>
                  </a:extLst>
                </a:gridCol>
              </a:tblGrid>
              <a:tr h="955543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Initiating Event 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*[9],**[13]</a:t>
                      </a:r>
                    </a:p>
                  </a:txBody>
                  <a:tcPr marL="20831" marR="208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Mean event Frequency *</a:t>
                      </a:r>
                      <a:br>
                        <a:rPr lang="en-US" sz="1800" dirty="0">
                          <a:effectLst/>
                          <a:latin typeface="+mn-lt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</a:rPr>
                        <a:t>(per year)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Mean Duration (hours)**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>
                          <a:effectLst/>
                          <a:latin typeface="+mn-lt"/>
                        </a:rPr>
                        <a:t>Mean downtime (hours)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extLst>
                  <a:ext uri="{0D108BD9-81ED-4DB2-BD59-A6C34878D82A}">
                    <a16:rowId xmlns:a16="http://schemas.microsoft.com/office/drawing/2014/main" val="1082807120"/>
                  </a:ext>
                </a:extLst>
              </a:tr>
              <a:tr h="30403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Loss of vital AC bus (LOAC)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>
                          <a:effectLst/>
                          <a:latin typeface="+mn-lt"/>
                        </a:rPr>
                        <a:t>5.29E-03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192.00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>
                          <a:effectLst/>
                          <a:latin typeface="+mn-lt"/>
                        </a:rPr>
                        <a:t>1.02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extLst>
                  <a:ext uri="{0D108BD9-81ED-4DB2-BD59-A6C34878D82A}">
                    <a16:rowId xmlns:a16="http://schemas.microsoft.com/office/drawing/2014/main" val="650123790"/>
                  </a:ext>
                </a:extLst>
              </a:tr>
              <a:tr h="30403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Loss of vital DC bus (LODC)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>
                          <a:effectLst/>
                          <a:latin typeface="+mn-lt"/>
                        </a:rPr>
                        <a:t>6.23E-04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120.00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>
                          <a:effectLst/>
                          <a:latin typeface="+mn-lt"/>
                        </a:rPr>
                        <a:t>0.07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extLst>
                  <a:ext uri="{0D108BD9-81ED-4DB2-BD59-A6C34878D82A}">
                    <a16:rowId xmlns:a16="http://schemas.microsoft.com/office/drawing/2014/main" val="4050711054"/>
                  </a:ext>
                </a:extLst>
              </a:tr>
              <a:tr h="30403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Partial loss of component cooling water (LCFW)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1.56E-03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>
                          <a:effectLst/>
                          <a:latin typeface="+mn-lt"/>
                        </a:rPr>
                        <a:t>348.00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0.54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extLst>
                  <a:ext uri="{0D108BD9-81ED-4DB2-BD59-A6C34878D82A}">
                    <a16:rowId xmlns:a16="http://schemas.microsoft.com/office/drawing/2014/main" val="2486065633"/>
                  </a:ext>
                </a:extLst>
              </a:tr>
              <a:tr h="30403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Loss of feedwater (LFW)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>
                          <a:effectLst/>
                          <a:latin typeface="+mn-lt"/>
                        </a:rPr>
                        <a:t>6.98E-02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188.16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13.13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extLst>
                  <a:ext uri="{0D108BD9-81ED-4DB2-BD59-A6C34878D82A}">
                    <a16:rowId xmlns:a16="http://schemas.microsoft.com/office/drawing/2014/main" val="1151934593"/>
                  </a:ext>
                </a:extLst>
              </a:tr>
              <a:tr h="30403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>
                          <a:effectLst/>
                          <a:latin typeface="+mn-lt"/>
                        </a:rPr>
                        <a:t>Partial loss of service water (LSW)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>
                          <a:effectLst/>
                          <a:latin typeface="+mn-lt"/>
                        </a:rPr>
                        <a:t>1.25E-03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408.00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0.51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extLst>
                  <a:ext uri="{0D108BD9-81ED-4DB2-BD59-A6C34878D82A}">
                    <a16:rowId xmlns:a16="http://schemas.microsoft.com/office/drawing/2014/main" val="1293958892"/>
                  </a:ext>
                </a:extLst>
              </a:tr>
              <a:tr h="30403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>
                          <a:effectLst/>
                          <a:latin typeface="+mn-lt"/>
                        </a:rPr>
                        <a:t>PWR loss of instrument air (LOIA)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>
                          <a:effectLst/>
                          <a:latin typeface="+mn-lt"/>
                        </a:rPr>
                        <a:t>8.44E-03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59.04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0.50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extLst>
                  <a:ext uri="{0D108BD9-81ED-4DB2-BD59-A6C34878D82A}">
                    <a16:rowId xmlns:a16="http://schemas.microsoft.com/office/drawing/2014/main" val="2593283874"/>
                  </a:ext>
                </a:extLst>
              </a:tr>
              <a:tr h="30403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PWR loss of heat sink (LOHS)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>
                          <a:effectLst/>
                          <a:latin typeface="+mn-lt"/>
                        </a:rPr>
                        <a:t>5.81E-02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340.80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19.80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extLst>
                  <a:ext uri="{0D108BD9-81ED-4DB2-BD59-A6C34878D82A}">
                    <a16:rowId xmlns:a16="http://schemas.microsoft.com/office/drawing/2014/main" val="2889592799"/>
                  </a:ext>
                </a:extLst>
              </a:tr>
              <a:tr h="30403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PWR General Transient (GT)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>
                          <a:effectLst/>
                          <a:latin typeface="+mn-lt"/>
                        </a:rPr>
                        <a:t>9.43E-01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137.52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129.68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extLst>
                  <a:ext uri="{0D108BD9-81ED-4DB2-BD59-A6C34878D82A}">
                    <a16:rowId xmlns:a16="http://schemas.microsoft.com/office/drawing/2014/main" val="137713244"/>
                  </a:ext>
                </a:extLst>
              </a:tr>
              <a:tr h="30403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>
                          <a:effectLst/>
                          <a:latin typeface="+mn-lt"/>
                        </a:rPr>
                        <a:t>Loss of coolant accident (LOCA)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>
                          <a:effectLst/>
                          <a:latin typeface="+mn-lt"/>
                        </a:rPr>
                        <a:t>1.56E-03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1200.00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1.87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extLst>
                  <a:ext uri="{0D108BD9-81ED-4DB2-BD59-A6C34878D82A}">
                    <a16:rowId xmlns:a16="http://schemas.microsoft.com/office/drawing/2014/main" val="873725410"/>
                  </a:ext>
                </a:extLst>
              </a:tr>
              <a:tr h="26887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Loss of offsite power (LOOP)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2.36E-02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>
                          <a:effectLst/>
                          <a:latin typeface="+mn-lt"/>
                        </a:rPr>
                        <a:t>18.11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0.46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extLst>
                  <a:ext uri="{0D108BD9-81ED-4DB2-BD59-A6C34878D82A}">
                    <a16:rowId xmlns:a16="http://schemas.microsoft.com/office/drawing/2014/main" val="2463729278"/>
                  </a:ext>
                </a:extLst>
              </a:tr>
              <a:tr h="26887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Total events/year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1.1132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95957"/>
                  </a:ext>
                </a:extLst>
              </a:tr>
              <a:tr h="26887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Total Event down time per year (hours)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167.56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0831" marR="208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541783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D50A5A-C327-0830-0C35-7D117ACEF5BB}"/>
              </a:ext>
            </a:extLst>
          </p:cNvPr>
          <p:cNvSpPr txBox="1">
            <a:spLocks/>
          </p:cNvSpPr>
          <p:nvPr/>
        </p:nvSpPr>
        <p:spPr>
          <a:xfrm>
            <a:off x="1231557" y="5533616"/>
            <a:ext cx="8900984" cy="673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NPP initiating event data was combined with estimates of event durations given by Doyle et al. in 2020 [13].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341836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S_PPT_2020b.potx  -  Read-Only" id="{F265BF94-FD12-41FA-85C7-01A48AF2C1E2}" vid="{16EFB42D-B802-47C1-81EB-0AE9EF9B68C7}"/>
    </a:ext>
  </a:extLst>
</a:theme>
</file>

<file path=ppt/theme/theme2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_2022_hexDark_wide-WEB" id="{BFCE2894-AEF1-8B46-9681-589859762878}" vid="{2C3C1B24-8270-DB49-B9E8-13EE0CF6AED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7E90FB5BD30F449E0377495D471551" ma:contentTypeVersion="11" ma:contentTypeDescription="Create a new document." ma:contentTypeScope="" ma:versionID="6b6fdcecf62e7794174276a32eca7911">
  <xsd:schema xmlns:xsd="http://www.w3.org/2001/XMLSchema" xmlns:xs="http://www.w3.org/2001/XMLSchema" xmlns:p="http://schemas.microsoft.com/office/2006/metadata/properties" xmlns:ns3="0a105792-fd43-40ef-bbaa-669f63d06426" xmlns:ns4="f267cbd5-e44c-4d23-9e50-d82cb60036f5" targetNamespace="http://schemas.microsoft.com/office/2006/metadata/properties" ma:root="true" ma:fieldsID="13a8defbf67c925e18fda069c83f1f3b" ns3:_="" ns4:_="">
    <xsd:import namespace="0a105792-fd43-40ef-bbaa-669f63d06426"/>
    <xsd:import namespace="f267cbd5-e44c-4d23-9e50-d82cb60036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105792-fd43-40ef-bbaa-669f63d06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7cbd5-e44c-4d23-9e50-d82cb60036f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AD7160-5C44-429E-9525-DB41C6EBC211}">
  <ds:schemaRefs>
    <ds:schemaRef ds:uri="0a105792-fd43-40ef-bbaa-669f63d06426"/>
    <ds:schemaRef ds:uri="f267cbd5-e44c-4d23-9e50-d82cb60036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9EE2BF-550F-4314-87D2-06558EE88ED9}">
  <ds:schemaRefs>
    <ds:schemaRef ds:uri="http://schemas.microsoft.com/office/2006/documentManagement/types"/>
    <ds:schemaRef ds:uri="f267cbd5-e44c-4d23-9e50-d82cb60036f5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0a105792-fd43-40ef-bbaa-669f63d0642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2795669-C0C9-4CC8-9E24-073CF180A5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2058</Words>
  <Application>Microsoft Office PowerPoint</Application>
  <PresentationFormat>Widescreen</PresentationFormat>
  <Paragraphs>254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Aptos</vt:lpstr>
      <vt:lpstr>Arial</vt:lpstr>
      <vt:lpstr>Arial Narrow</vt:lpstr>
      <vt:lpstr>Calibri</vt:lpstr>
      <vt:lpstr>Courier New</vt:lpstr>
      <vt:lpstr>Myriad Pro Cond</vt:lpstr>
      <vt:lpstr>Times New Roman</vt:lpstr>
      <vt:lpstr>2_Office Theme</vt:lpstr>
      <vt:lpstr>INL 2020</vt:lpstr>
      <vt:lpstr>Availability Evaluation of a Nuclear-Enabled Microgrid for a Data Center</vt:lpstr>
      <vt:lpstr>Background</vt:lpstr>
      <vt:lpstr>Background</vt:lpstr>
      <vt:lpstr>Methodology</vt:lpstr>
      <vt:lpstr>Methodology-continued</vt:lpstr>
      <vt:lpstr>Case Study – Setup </vt:lpstr>
      <vt:lpstr>Case Study – Data</vt:lpstr>
      <vt:lpstr>Data Reference - NGT</vt:lpstr>
      <vt:lpstr>Data Reference – NPP</vt:lpstr>
      <vt:lpstr>Model Inputs</vt:lpstr>
      <vt:lpstr>Case Study – Fault Tree</vt:lpstr>
      <vt:lpstr>Results</vt:lpstr>
      <vt:lpstr>Discussion</vt:lpstr>
      <vt:lpstr>Discussion continued</vt:lpstr>
      <vt:lpstr>Conclusion</vt:lpstr>
      <vt:lpstr>References</vt:lpstr>
      <vt:lpstr>References</vt:lpstr>
      <vt:lpstr>PowerPoint Presentation</vt:lpstr>
    </vt:vector>
  </TitlesOfParts>
  <Company>Portage,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M. Mikkelson</dc:creator>
  <cp:lastModifiedBy>Tate H. Shorthill</cp:lastModifiedBy>
  <cp:revision>4</cp:revision>
  <cp:lastPrinted>2020-09-21T12:48:05Z</cp:lastPrinted>
  <dcterms:created xsi:type="dcterms:W3CDTF">2016-09-02T18:11:12Z</dcterms:created>
  <dcterms:modified xsi:type="dcterms:W3CDTF">2026-07-17T23:24:44Z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0x010100017E90FB5BD30F449E0377495D471551</vt:lpwstr>
  </property>
</Properties>
</file>