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19"/>
  </p:notesMasterIdLst>
  <p:sldIdLst>
    <p:sldId id="261" r:id="rId2"/>
    <p:sldId id="266" r:id="rId3"/>
    <p:sldId id="264" r:id="rId4"/>
    <p:sldId id="265" r:id="rId5"/>
    <p:sldId id="267" r:id="rId6"/>
    <p:sldId id="268" r:id="rId7"/>
    <p:sldId id="278" r:id="rId8"/>
    <p:sldId id="269" r:id="rId9"/>
    <p:sldId id="270" r:id="rId10"/>
    <p:sldId id="271" r:id="rId11"/>
    <p:sldId id="279" r:id="rId12"/>
    <p:sldId id="272" r:id="rId13"/>
    <p:sldId id="273" r:id="rId14"/>
    <p:sldId id="274" r:id="rId15"/>
    <p:sldId id="275" r:id="rId16"/>
    <p:sldId id="276" r:id="rId17"/>
    <p:sldId id="277" r:id="rId1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93744"/>
    <a:srgbClr val="566C79"/>
    <a:srgbClr val="3E525B"/>
    <a:srgbClr val="12344E"/>
    <a:srgbClr val="0E1E2B"/>
    <a:srgbClr val="FFFFFF"/>
    <a:srgbClr val="3710C6"/>
    <a:srgbClr val="041D2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60853" autoAdjust="0"/>
  </p:normalViewPr>
  <p:slideViewPr>
    <p:cSldViewPr snapToGrid="0">
      <p:cViewPr varScale="1">
        <p:scale>
          <a:sx n="50" d="100"/>
          <a:sy n="50" d="100"/>
        </p:scale>
        <p:origin x="1934" y="53"/>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ko-KR"/>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1" i="0" u="none" strike="noStrike" kern="1200" spc="0" baseline="0">
                <a:solidFill>
                  <a:schemeClr val="tx1">
                    <a:lumMod val="65000"/>
                    <a:lumOff val="35000"/>
                  </a:schemeClr>
                </a:solidFill>
                <a:latin typeface="Times New Roman" panose="02020603050405020304" pitchFamily="18" charset="0"/>
                <a:ea typeface="+mn-ea"/>
                <a:cs typeface="Times New Roman" panose="02020603050405020304" pitchFamily="18" charset="0"/>
              </a:defRPr>
            </a:pPr>
            <a:r>
              <a:rPr lang="en-US" sz="1400" b="1"/>
              <a:t>2010~2024 Railway Accident Trends</a:t>
            </a:r>
          </a:p>
          <a:p>
            <a:pPr>
              <a:defRPr sz="1400" b="1"/>
            </a:pPr>
            <a:r>
              <a:rPr lang="en-US" sz="1400" b="1"/>
              <a:t>(Korean Ministry of Land, Infrastructure and Transport Statistics)</a:t>
            </a:r>
            <a:endParaRPr lang="ko-KR" sz="1400" b="1"/>
          </a:p>
        </c:rich>
      </c:tx>
      <c:overlay val="0"/>
      <c:spPr>
        <a:noFill/>
        <a:ln>
          <a:noFill/>
        </a:ln>
        <a:effectLst/>
      </c:spPr>
      <c:txPr>
        <a:bodyPr rot="0" spcFirstLastPara="1" vertOverflow="ellipsis" vert="horz" wrap="square" anchor="ctr" anchorCtr="1"/>
        <a:lstStyle/>
        <a:p>
          <a:pPr>
            <a:defRPr sz="1400" b="1" i="0" u="none" strike="noStrike" kern="1200" spc="0" baseline="0">
              <a:solidFill>
                <a:schemeClr val="tx1">
                  <a:lumMod val="65000"/>
                  <a:lumOff val="35000"/>
                </a:schemeClr>
              </a:solidFill>
              <a:latin typeface="Times New Roman" panose="02020603050405020304" pitchFamily="18" charset="0"/>
              <a:ea typeface="+mn-ea"/>
              <a:cs typeface="Times New Roman" panose="02020603050405020304" pitchFamily="18" charset="0"/>
            </a:defRPr>
          </a:pPr>
          <a:endParaRPr lang="ko-KR"/>
        </a:p>
      </c:txPr>
    </c:title>
    <c:autoTitleDeleted val="0"/>
    <c:plotArea>
      <c:layout/>
      <c:lineChart>
        <c:grouping val="standard"/>
        <c:varyColors val="0"/>
        <c:ser>
          <c:idx val="0"/>
          <c:order val="0"/>
          <c:tx>
            <c:strRef>
              <c:f>Sheet1!$B$1</c:f>
              <c:strCache>
                <c:ptCount val="1"/>
                <c:pt idx="0">
                  <c:v>Accident</c:v>
                </c:pt>
              </c:strCache>
            </c:strRef>
          </c:tx>
          <c:spPr>
            <a:ln w="28575" cap="rnd">
              <a:solidFill>
                <a:schemeClr val="tx2">
                  <a:lumMod val="75000"/>
                </a:schemeClr>
              </a:solidFill>
              <a:round/>
            </a:ln>
            <a:effectLst/>
          </c:spPr>
          <c:marker>
            <c:symbol val="none"/>
          </c:marker>
          <c:dLbls>
            <c:spPr>
              <a:noFill/>
              <a:ln>
                <a:noFill/>
              </a:ln>
              <a:effectLst/>
            </c:spPr>
            <c:txPr>
              <a:bodyPr rot="0" spcFirstLastPara="1" vertOverflow="ellipsis" vert="horz" wrap="square" anchor="ctr" anchorCtr="1"/>
              <a:lstStyle/>
              <a:p>
                <a:pPr>
                  <a:defRPr sz="1197" b="0" i="0" u="none" strike="noStrike" kern="1200" baseline="0">
                    <a:solidFill>
                      <a:schemeClr val="tx1">
                        <a:lumMod val="75000"/>
                        <a:lumOff val="25000"/>
                      </a:schemeClr>
                    </a:solidFill>
                    <a:latin typeface="Times New Roman" panose="02020603050405020304" pitchFamily="18" charset="0"/>
                    <a:ea typeface="+mn-ea"/>
                    <a:cs typeface="Times New Roman" panose="02020603050405020304" pitchFamily="18" charset="0"/>
                  </a:defRPr>
                </a:pPr>
                <a:endParaRPr lang="ko-KR"/>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Sheet1!$A$2:$A$16</c:f>
              <c:numCache>
                <c:formatCode>General</c:formatCode>
                <c:ptCount val="15"/>
                <c:pt idx="0">
                  <c:v>2010</c:v>
                </c:pt>
                <c:pt idx="1">
                  <c:v>2011</c:v>
                </c:pt>
                <c:pt idx="2">
                  <c:v>2012</c:v>
                </c:pt>
                <c:pt idx="3">
                  <c:v>2013</c:v>
                </c:pt>
                <c:pt idx="4">
                  <c:v>2014</c:v>
                </c:pt>
                <c:pt idx="5">
                  <c:v>2015</c:v>
                </c:pt>
                <c:pt idx="6">
                  <c:v>2016</c:v>
                </c:pt>
                <c:pt idx="7">
                  <c:v>2017</c:v>
                </c:pt>
                <c:pt idx="8">
                  <c:v>2018</c:v>
                </c:pt>
                <c:pt idx="9">
                  <c:v>2019</c:v>
                </c:pt>
                <c:pt idx="10">
                  <c:v>2020</c:v>
                </c:pt>
                <c:pt idx="11">
                  <c:v>2021</c:v>
                </c:pt>
                <c:pt idx="12">
                  <c:v>2022</c:v>
                </c:pt>
                <c:pt idx="13">
                  <c:v>2023</c:v>
                </c:pt>
                <c:pt idx="14">
                  <c:v>2024</c:v>
                </c:pt>
              </c:numCache>
            </c:numRef>
          </c:cat>
          <c:val>
            <c:numRef>
              <c:f>Sheet1!$B$2:$B$16</c:f>
              <c:numCache>
                <c:formatCode>General</c:formatCode>
                <c:ptCount val="15"/>
                <c:pt idx="0">
                  <c:v>4</c:v>
                </c:pt>
                <c:pt idx="1">
                  <c:v>2</c:v>
                </c:pt>
                <c:pt idx="2">
                  <c:v>6</c:v>
                </c:pt>
                <c:pt idx="3">
                  <c:v>6</c:v>
                </c:pt>
                <c:pt idx="4">
                  <c:v>9</c:v>
                </c:pt>
                <c:pt idx="5">
                  <c:v>4</c:v>
                </c:pt>
                <c:pt idx="6">
                  <c:v>8</c:v>
                </c:pt>
                <c:pt idx="7">
                  <c:v>4</c:v>
                </c:pt>
                <c:pt idx="8">
                  <c:v>4</c:v>
                </c:pt>
                <c:pt idx="9">
                  <c:v>6</c:v>
                </c:pt>
                <c:pt idx="10">
                  <c:v>4</c:v>
                </c:pt>
                <c:pt idx="11">
                  <c:v>17</c:v>
                </c:pt>
                <c:pt idx="12">
                  <c:v>20</c:v>
                </c:pt>
                <c:pt idx="13">
                  <c:v>30</c:v>
                </c:pt>
                <c:pt idx="14">
                  <c:v>15</c:v>
                </c:pt>
              </c:numCache>
            </c:numRef>
          </c:val>
          <c:smooth val="0"/>
          <c:extLst>
            <c:ext xmlns:c16="http://schemas.microsoft.com/office/drawing/2014/chart" uri="{C3380CC4-5D6E-409C-BE32-E72D297353CC}">
              <c16:uniqueId val="{00000000-463A-47B7-A66F-699DE3AFF0B6}"/>
            </c:ext>
          </c:extLst>
        </c:ser>
        <c:ser>
          <c:idx val="1"/>
          <c:order val="1"/>
          <c:tx>
            <c:strRef>
              <c:f>Sheet1!$C$1</c:f>
              <c:strCache>
                <c:ptCount val="1"/>
                <c:pt idx="0">
                  <c:v>Human Factors Related</c:v>
                </c:pt>
              </c:strCache>
            </c:strRef>
          </c:tx>
          <c:spPr>
            <a:ln w="28575" cap="rnd">
              <a:solidFill>
                <a:srgbClr val="C00000"/>
              </a:solidFill>
              <a:round/>
            </a:ln>
            <a:effectLst/>
          </c:spPr>
          <c:marker>
            <c:symbol val="none"/>
          </c:marker>
          <c:dLbls>
            <c:spPr>
              <a:noFill/>
              <a:ln>
                <a:noFill/>
              </a:ln>
              <a:effectLst/>
            </c:spPr>
            <c:txPr>
              <a:bodyPr rot="0" spcFirstLastPara="1" vertOverflow="ellipsis" vert="horz" wrap="square" anchor="ctr" anchorCtr="1"/>
              <a:lstStyle/>
              <a:p>
                <a:pPr>
                  <a:defRPr sz="1197" b="0" i="0" u="none" strike="noStrike" kern="1200" baseline="0">
                    <a:solidFill>
                      <a:schemeClr val="tx1">
                        <a:lumMod val="75000"/>
                        <a:lumOff val="25000"/>
                      </a:schemeClr>
                    </a:solidFill>
                    <a:latin typeface="Times New Roman" panose="02020603050405020304" pitchFamily="18" charset="0"/>
                    <a:ea typeface="+mn-ea"/>
                    <a:cs typeface="Times New Roman" panose="02020603050405020304" pitchFamily="18" charset="0"/>
                  </a:defRPr>
                </a:pPr>
                <a:endParaRPr lang="ko-KR"/>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Sheet1!$A$2:$A$16</c:f>
              <c:numCache>
                <c:formatCode>General</c:formatCode>
                <c:ptCount val="15"/>
                <c:pt idx="0">
                  <c:v>2010</c:v>
                </c:pt>
                <c:pt idx="1">
                  <c:v>2011</c:v>
                </c:pt>
                <c:pt idx="2">
                  <c:v>2012</c:v>
                </c:pt>
                <c:pt idx="3">
                  <c:v>2013</c:v>
                </c:pt>
                <c:pt idx="4">
                  <c:v>2014</c:v>
                </c:pt>
                <c:pt idx="5">
                  <c:v>2015</c:v>
                </c:pt>
                <c:pt idx="6">
                  <c:v>2016</c:v>
                </c:pt>
                <c:pt idx="7">
                  <c:v>2017</c:v>
                </c:pt>
                <c:pt idx="8">
                  <c:v>2018</c:v>
                </c:pt>
                <c:pt idx="9">
                  <c:v>2019</c:v>
                </c:pt>
                <c:pt idx="10">
                  <c:v>2020</c:v>
                </c:pt>
                <c:pt idx="11">
                  <c:v>2021</c:v>
                </c:pt>
                <c:pt idx="12">
                  <c:v>2022</c:v>
                </c:pt>
                <c:pt idx="13">
                  <c:v>2023</c:v>
                </c:pt>
                <c:pt idx="14">
                  <c:v>2024</c:v>
                </c:pt>
              </c:numCache>
            </c:numRef>
          </c:cat>
          <c:val>
            <c:numRef>
              <c:f>Sheet1!$C$2:$C$16</c:f>
              <c:numCache>
                <c:formatCode>General</c:formatCode>
                <c:ptCount val="15"/>
                <c:pt idx="0">
                  <c:v>1</c:v>
                </c:pt>
                <c:pt idx="1">
                  <c:v>0</c:v>
                </c:pt>
                <c:pt idx="2">
                  <c:v>2</c:v>
                </c:pt>
                <c:pt idx="3">
                  <c:v>2</c:v>
                </c:pt>
                <c:pt idx="4">
                  <c:v>1</c:v>
                </c:pt>
                <c:pt idx="5">
                  <c:v>1</c:v>
                </c:pt>
                <c:pt idx="6">
                  <c:v>6</c:v>
                </c:pt>
                <c:pt idx="7">
                  <c:v>0</c:v>
                </c:pt>
                <c:pt idx="8">
                  <c:v>0</c:v>
                </c:pt>
                <c:pt idx="9">
                  <c:v>2</c:v>
                </c:pt>
                <c:pt idx="10">
                  <c:v>2</c:v>
                </c:pt>
                <c:pt idx="11">
                  <c:v>12</c:v>
                </c:pt>
                <c:pt idx="12">
                  <c:v>13</c:v>
                </c:pt>
                <c:pt idx="13">
                  <c:v>9</c:v>
                </c:pt>
                <c:pt idx="14">
                  <c:v>4</c:v>
                </c:pt>
              </c:numCache>
            </c:numRef>
          </c:val>
          <c:smooth val="0"/>
          <c:extLst>
            <c:ext xmlns:c16="http://schemas.microsoft.com/office/drawing/2014/chart" uri="{C3380CC4-5D6E-409C-BE32-E72D297353CC}">
              <c16:uniqueId val="{00000001-463A-47B7-A66F-699DE3AFF0B6}"/>
            </c:ext>
          </c:extLst>
        </c:ser>
        <c:dLbls>
          <c:showLegendKey val="0"/>
          <c:showVal val="0"/>
          <c:showCatName val="0"/>
          <c:showSerName val="0"/>
          <c:showPercent val="0"/>
          <c:showBubbleSize val="0"/>
        </c:dLbls>
        <c:smooth val="0"/>
        <c:axId val="1409366272"/>
        <c:axId val="1409365792"/>
      </c:lineChart>
      <c:catAx>
        <c:axId val="140936627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Times New Roman" panose="02020603050405020304" pitchFamily="18" charset="0"/>
                <a:ea typeface="+mn-ea"/>
                <a:cs typeface="Times New Roman" panose="02020603050405020304" pitchFamily="18" charset="0"/>
              </a:defRPr>
            </a:pPr>
            <a:endParaRPr lang="ko-KR"/>
          </a:p>
        </c:txPr>
        <c:crossAx val="1409365792"/>
        <c:crosses val="autoZero"/>
        <c:auto val="1"/>
        <c:lblAlgn val="ctr"/>
        <c:lblOffset val="100"/>
        <c:noMultiLvlLbl val="0"/>
      </c:catAx>
      <c:valAx>
        <c:axId val="1409365792"/>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Times New Roman" panose="02020603050405020304" pitchFamily="18" charset="0"/>
                <a:ea typeface="+mn-ea"/>
                <a:cs typeface="Times New Roman" panose="02020603050405020304" pitchFamily="18" charset="0"/>
              </a:defRPr>
            </a:pPr>
            <a:endParaRPr lang="ko-KR"/>
          </a:p>
        </c:txPr>
        <c:crossAx val="1409366272"/>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Times New Roman" panose="02020603050405020304" pitchFamily="18" charset="0"/>
              <a:ea typeface="+mn-ea"/>
              <a:cs typeface="Times New Roman" panose="02020603050405020304" pitchFamily="18" charset="0"/>
            </a:defRPr>
          </a:pPr>
          <a:endParaRPr lang="ko-KR"/>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latin typeface="Times New Roman" panose="02020603050405020304" pitchFamily="18" charset="0"/>
          <a:cs typeface="Times New Roman" panose="02020603050405020304" pitchFamily="18" charset="0"/>
        </a:defRPr>
      </a:pPr>
      <a:endParaRPr lang="ko-KR"/>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머리글 개체 틀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ko-KR" altLang="en-US"/>
          </a:p>
        </p:txBody>
      </p:sp>
      <p:sp>
        <p:nvSpPr>
          <p:cNvPr id="3" name="날짜 개체 틀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324F0D5-C6D8-4077-A930-B5CE2018A09F}" type="datetimeFigureOut">
              <a:rPr lang="ko-KR" altLang="en-US" smtClean="0"/>
              <a:t>2026-07-21</a:t>
            </a:fld>
            <a:endParaRPr lang="ko-KR" altLang="en-US"/>
          </a:p>
        </p:txBody>
      </p:sp>
      <p:sp>
        <p:nvSpPr>
          <p:cNvPr id="4" name="슬라이드 이미지 개체 틀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ko-KR" altLang="en-US"/>
          </a:p>
        </p:txBody>
      </p:sp>
      <p:sp>
        <p:nvSpPr>
          <p:cNvPr id="5" name="슬라이드 노트 개체 틀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ko-KR" altLang="en-US"/>
              <a:t>마스터 텍스트 스타일을 편집하려면 클릭</a:t>
            </a:r>
          </a:p>
          <a:p>
            <a:pPr lvl="1"/>
            <a:r>
              <a:rPr lang="ko-KR" altLang="en-US"/>
              <a:t>두 번째 수준</a:t>
            </a:r>
          </a:p>
          <a:p>
            <a:pPr lvl="2"/>
            <a:r>
              <a:rPr lang="ko-KR" altLang="en-US"/>
              <a:t>세 번째 수준</a:t>
            </a:r>
          </a:p>
          <a:p>
            <a:pPr lvl="3"/>
            <a:r>
              <a:rPr lang="ko-KR" altLang="en-US"/>
              <a:t>네 번째 수준</a:t>
            </a:r>
          </a:p>
          <a:p>
            <a:pPr lvl="4"/>
            <a:r>
              <a:rPr lang="ko-KR" altLang="en-US"/>
              <a:t>다섯 번째 수준</a:t>
            </a:r>
          </a:p>
        </p:txBody>
      </p:sp>
      <p:sp>
        <p:nvSpPr>
          <p:cNvPr id="6" name="바닥글 개체 틀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ko-KR" altLang="en-US"/>
          </a:p>
        </p:txBody>
      </p:sp>
      <p:sp>
        <p:nvSpPr>
          <p:cNvPr id="7" name="슬라이드 번호 개체 틀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9ACF836-C2A9-4797-90CF-D58C38142324}" type="slidenum">
              <a:rPr lang="ko-KR" altLang="en-US" smtClean="0"/>
              <a:t>‹#›</a:t>
            </a:fld>
            <a:endParaRPr lang="ko-KR" altLang="en-US"/>
          </a:p>
        </p:txBody>
      </p:sp>
    </p:spTree>
    <p:extLst>
      <p:ext uri="{BB962C8B-B14F-4D97-AF65-F5344CB8AC3E}">
        <p14:creationId xmlns:p14="http://schemas.microsoft.com/office/powerpoint/2010/main" val="2127267695"/>
      </p:ext>
    </p:extLst>
  </p:cSld>
  <p:clrMap bg1="lt1" tx1="dk1" bg2="lt2" tx2="dk2" accent1="accent1" accent2="accent2" accent3="accent3" accent4="accent4" accent5="accent5" accent6="accent6" hlink="hlink" folHlink="folHlink"/>
  <p:notesStyle>
    <a:lvl1pPr marL="0" algn="l" defTabSz="914400" rtl="0" eaLnBrk="1" latinLnBrk="1" hangingPunct="1">
      <a:defRPr sz="1200" kern="1200">
        <a:solidFill>
          <a:schemeClr val="tx1"/>
        </a:solidFill>
        <a:latin typeface="+mn-lt"/>
        <a:ea typeface="+mn-ea"/>
        <a:cs typeface="+mn-cs"/>
      </a:defRPr>
    </a:lvl1pPr>
    <a:lvl2pPr marL="457200" algn="l" defTabSz="914400" rtl="0" eaLnBrk="1" latinLnBrk="1" hangingPunct="1">
      <a:defRPr sz="1200" kern="1200">
        <a:solidFill>
          <a:schemeClr val="tx1"/>
        </a:solidFill>
        <a:latin typeface="+mn-lt"/>
        <a:ea typeface="+mn-ea"/>
        <a:cs typeface="+mn-cs"/>
      </a:defRPr>
    </a:lvl2pPr>
    <a:lvl3pPr marL="914400" algn="l" defTabSz="914400" rtl="0" eaLnBrk="1" latinLnBrk="1" hangingPunct="1">
      <a:defRPr sz="1200" kern="1200">
        <a:solidFill>
          <a:schemeClr val="tx1"/>
        </a:solidFill>
        <a:latin typeface="+mn-lt"/>
        <a:ea typeface="+mn-ea"/>
        <a:cs typeface="+mn-cs"/>
      </a:defRPr>
    </a:lvl3pPr>
    <a:lvl4pPr marL="1371600" algn="l" defTabSz="914400" rtl="0" eaLnBrk="1" latinLnBrk="1" hangingPunct="1">
      <a:defRPr sz="1200" kern="1200">
        <a:solidFill>
          <a:schemeClr val="tx1"/>
        </a:solidFill>
        <a:latin typeface="+mn-lt"/>
        <a:ea typeface="+mn-ea"/>
        <a:cs typeface="+mn-cs"/>
      </a:defRPr>
    </a:lvl4pPr>
    <a:lvl5pPr marL="1828800" algn="l" defTabSz="914400" rtl="0" eaLnBrk="1" latinLnBrk="1" hangingPunct="1">
      <a:defRPr sz="1200" kern="1200">
        <a:solidFill>
          <a:schemeClr val="tx1"/>
        </a:solidFill>
        <a:latin typeface="+mn-lt"/>
        <a:ea typeface="+mn-ea"/>
        <a:cs typeface="+mn-cs"/>
      </a:defRPr>
    </a:lvl5pPr>
    <a:lvl6pPr marL="2286000" algn="l" defTabSz="914400" rtl="0" eaLnBrk="1" latinLnBrk="1" hangingPunct="1">
      <a:defRPr sz="1200" kern="1200">
        <a:solidFill>
          <a:schemeClr val="tx1"/>
        </a:solidFill>
        <a:latin typeface="+mn-lt"/>
        <a:ea typeface="+mn-ea"/>
        <a:cs typeface="+mn-cs"/>
      </a:defRPr>
    </a:lvl6pPr>
    <a:lvl7pPr marL="2743200" algn="l" defTabSz="914400" rtl="0" eaLnBrk="1" latinLnBrk="1" hangingPunct="1">
      <a:defRPr sz="1200" kern="1200">
        <a:solidFill>
          <a:schemeClr val="tx1"/>
        </a:solidFill>
        <a:latin typeface="+mn-lt"/>
        <a:ea typeface="+mn-ea"/>
        <a:cs typeface="+mn-cs"/>
      </a:defRPr>
    </a:lvl7pPr>
    <a:lvl8pPr marL="3200400" algn="l" defTabSz="914400" rtl="0" eaLnBrk="1" latinLnBrk="1" hangingPunct="1">
      <a:defRPr sz="1200" kern="1200">
        <a:solidFill>
          <a:schemeClr val="tx1"/>
        </a:solidFill>
        <a:latin typeface="+mn-lt"/>
        <a:ea typeface="+mn-ea"/>
        <a:cs typeface="+mn-cs"/>
      </a:defRPr>
    </a:lvl8pPr>
    <a:lvl9pPr marL="3657600" algn="l" defTabSz="914400" rtl="0" eaLnBrk="1" latinLnBrk="1"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슬라이드 이미지 개체 틀 1"/>
          <p:cNvSpPr>
            <a:spLocks noGrp="1" noRot="1" noChangeAspect="1"/>
          </p:cNvSpPr>
          <p:nvPr>
            <p:ph type="sldImg"/>
          </p:nvPr>
        </p:nvSpPr>
        <p:spPr/>
      </p:sp>
      <p:sp>
        <p:nvSpPr>
          <p:cNvPr id="3" name="슬라이드 노트 개체 틀 2"/>
          <p:cNvSpPr>
            <a:spLocks noGrp="1"/>
          </p:cNvSpPr>
          <p:nvPr>
            <p:ph type="body" idx="1"/>
          </p:nvPr>
        </p:nvSpPr>
        <p:spPr/>
        <p:txBody>
          <a:bodyPr/>
          <a:lstStyle/>
          <a:p>
            <a:r>
              <a:rPr lang="en-US" altLang="ko-KR" dirty="0"/>
              <a:t>Thank you for being here. My name is Taewon Yang, from the Korea Advanced Institute of Science and Technology. </a:t>
            </a:r>
          </a:p>
          <a:p>
            <a:endParaRPr lang="en-US" altLang="ko-KR" dirty="0"/>
          </a:p>
          <a:p>
            <a:r>
              <a:rPr lang="en-US" altLang="ko-KR" dirty="0"/>
              <a:t>Today, I will present our study titled "Quantitative Assessment of Human Error Probabilities and PSF Multipliers for Railway: An Expert Elicitation Study."</a:t>
            </a:r>
            <a:endParaRPr lang="ko-KR" altLang="en-US" dirty="0"/>
          </a:p>
        </p:txBody>
      </p:sp>
      <p:sp>
        <p:nvSpPr>
          <p:cNvPr id="4" name="슬라이드 번호 개체 틀 3"/>
          <p:cNvSpPr>
            <a:spLocks noGrp="1"/>
          </p:cNvSpPr>
          <p:nvPr>
            <p:ph type="sldNum" sz="quarter" idx="5"/>
          </p:nvPr>
        </p:nvSpPr>
        <p:spPr/>
        <p:txBody>
          <a:bodyPr/>
          <a:lstStyle/>
          <a:p>
            <a:fld id="{89ACF836-C2A9-4797-90CF-D58C38142324}" type="slidenum">
              <a:rPr lang="ko-KR" altLang="en-US" smtClean="0"/>
              <a:t>1</a:t>
            </a:fld>
            <a:endParaRPr lang="ko-KR" altLang="en-US"/>
          </a:p>
        </p:txBody>
      </p:sp>
    </p:spTree>
    <p:extLst>
      <p:ext uri="{BB962C8B-B14F-4D97-AF65-F5344CB8AC3E}">
        <p14:creationId xmlns:p14="http://schemas.microsoft.com/office/powerpoint/2010/main" val="105325558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슬라이드 이미지 개체 틀 1"/>
          <p:cNvSpPr>
            <a:spLocks noGrp="1" noRot="1" noChangeAspect="1"/>
          </p:cNvSpPr>
          <p:nvPr>
            <p:ph type="sldImg"/>
          </p:nvPr>
        </p:nvSpPr>
        <p:spPr/>
      </p:sp>
      <p:sp>
        <p:nvSpPr>
          <p:cNvPr id="3" name="슬라이드 노트 개체 틀 2"/>
          <p:cNvSpPr>
            <a:spLocks noGrp="1"/>
          </p:cNvSpPr>
          <p:nvPr>
            <p:ph type="body" idx="1"/>
          </p:nvPr>
        </p:nvSpPr>
        <p:spPr/>
        <p:txBody>
          <a:bodyPr/>
          <a:lstStyle/>
          <a:p>
            <a:r>
              <a:rPr lang="en-US" altLang="ko-KR" dirty="0"/>
              <a:t>Next, the target questions.</a:t>
            </a:r>
          </a:p>
          <a:p>
            <a:endParaRPr lang="en-US" altLang="ko-KR" dirty="0"/>
          </a:p>
          <a:p>
            <a:r>
              <a:rPr lang="en-US" altLang="ko-KR" dirty="0"/>
              <a:t>The nominal HEP questionnaire contains eight items. We asked for the diagnosis error probability and the action error probability for each of four representative employee types: train operators, traffic controllers, maintenance workers, and track workers. Illustrative examples were provided alongside each question to help the experts.</a:t>
            </a:r>
          </a:p>
          <a:p>
            <a:endParaRPr lang="en-US" altLang="ko-KR" dirty="0"/>
          </a:p>
          <a:p>
            <a:r>
              <a:rPr lang="en-US" altLang="ko-KR" dirty="0"/>
              <a:t>The PSF multiplier questionnaire contains fourteen items, covering eight PSFs: Workload, Equipment and HMI, Procedures and Guidelines, Experience and Training, Work Process, Complexity, Communication, and Environment. Six of these PSFs have three qualitative levels, while Communication and Environment have two. The multiplier at the nominal level is assumed to be one, and experts assessed how much the multiplier changes as the level.</a:t>
            </a:r>
            <a:endParaRPr lang="ko-KR" altLang="en-US" dirty="0"/>
          </a:p>
        </p:txBody>
      </p:sp>
      <p:sp>
        <p:nvSpPr>
          <p:cNvPr id="4" name="슬라이드 번호 개체 틀 3"/>
          <p:cNvSpPr>
            <a:spLocks noGrp="1"/>
          </p:cNvSpPr>
          <p:nvPr>
            <p:ph type="sldNum" sz="quarter" idx="5"/>
          </p:nvPr>
        </p:nvSpPr>
        <p:spPr/>
        <p:txBody>
          <a:bodyPr/>
          <a:lstStyle/>
          <a:p>
            <a:fld id="{89ACF836-C2A9-4797-90CF-D58C38142324}" type="slidenum">
              <a:rPr lang="ko-KR" altLang="en-US" smtClean="0"/>
              <a:t>10</a:t>
            </a:fld>
            <a:endParaRPr lang="ko-KR" altLang="en-US"/>
          </a:p>
        </p:txBody>
      </p:sp>
    </p:spTree>
    <p:extLst>
      <p:ext uri="{BB962C8B-B14F-4D97-AF65-F5344CB8AC3E}">
        <p14:creationId xmlns:p14="http://schemas.microsoft.com/office/powerpoint/2010/main" val="45181333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슬라이드 이미지 개체 틀 1"/>
          <p:cNvSpPr>
            <a:spLocks noGrp="1" noRot="1" noChangeAspect="1"/>
          </p:cNvSpPr>
          <p:nvPr>
            <p:ph type="sldImg"/>
          </p:nvPr>
        </p:nvSpPr>
        <p:spPr/>
      </p:sp>
      <p:sp>
        <p:nvSpPr>
          <p:cNvPr id="3" name="슬라이드 노트 개체 틀 2"/>
          <p:cNvSpPr>
            <a:spLocks noGrp="1"/>
          </p:cNvSpPr>
          <p:nvPr>
            <p:ph type="body" idx="1"/>
          </p:nvPr>
        </p:nvSpPr>
        <p:spPr/>
        <p:txBody>
          <a:bodyPr/>
          <a:lstStyle/>
          <a:p>
            <a:r>
              <a:rPr lang="en-US" altLang="ko-KR" dirty="0"/>
              <a:t>This slide shows an actual example of the questionnaire. For each question, the expert provides three responses: the best estimate; the lower estimate, and the upper estimate.</a:t>
            </a:r>
          </a:p>
          <a:p>
            <a:endParaRPr lang="en-US" altLang="ko-KR" dirty="0"/>
          </a:p>
          <a:p>
            <a:r>
              <a:rPr lang="en-US" altLang="ko-KR" dirty="0"/>
              <a:t>This format allows each expert to express not only their best judgment, but also their uncertainty around it</a:t>
            </a:r>
            <a:endParaRPr lang="ko-KR" altLang="en-US" dirty="0"/>
          </a:p>
        </p:txBody>
      </p:sp>
      <p:sp>
        <p:nvSpPr>
          <p:cNvPr id="4" name="슬라이드 번호 개체 틀 3"/>
          <p:cNvSpPr>
            <a:spLocks noGrp="1"/>
          </p:cNvSpPr>
          <p:nvPr>
            <p:ph type="sldNum" sz="quarter" idx="5"/>
          </p:nvPr>
        </p:nvSpPr>
        <p:spPr/>
        <p:txBody>
          <a:bodyPr/>
          <a:lstStyle/>
          <a:p>
            <a:fld id="{89ACF836-C2A9-4797-90CF-D58C38142324}" type="slidenum">
              <a:rPr lang="ko-KR" altLang="en-US" smtClean="0"/>
              <a:t>11</a:t>
            </a:fld>
            <a:endParaRPr lang="ko-KR" altLang="en-US"/>
          </a:p>
        </p:txBody>
      </p:sp>
    </p:spTree>
    <p:extLst>
      <p:ext uri="{BB962C8B-B14F-4D97-AF65-F5344CB8AC3E}">
        <p14:creationId xmlns:p14="http://schemas.microsoft.com/office/powerpoint/2010/main" val="23066911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슬라이드 이미지 개체 틀 1"/>
          <p:cNvSpPr>
            <a:spLocks noGrp="1" noRot="1" noChangeAspect="1"/>
          </p:cNvSpPr>
          <p:nvPr>
            <p:ph type="sldImg"/>
          </p:nvPr>
        </p:nvSpPr>
        <p:spPr/>
      </p:sp>
      <p:sp>
        <p:nvSpPr>
          <p:cNvPr id="3" name="슬라이드 노트 개체 틀 2"/>
          <p:cNvSpPr>
            <a:spLocks noGrp="1"/>
          </p:cNvSpPr>
          <p:nvPr>
            <p:ph type="body" idx="1"/>
          </p:nvPr>
        </p:nvSpPr>
        <p:spPr/>
        <p:txBody>
          <a:bodyPr/>
          <a:lstStyle/>
          <a:p>
            <a:r>
              <a:rPr lang="en-US" altLang="ko-KR" dirty="0"/>
              <a:t>For the survey, we recruited a panel of sixteen railway domain experts. They came from diverse backgrounds — academia, research institutions, training agencies, and field operations — with experience ranging from three to forty-three years, and an average of twenty-nine years.</a:t>
            </a:r>
          </a:p>
          <a:p>
            <a:endParaRPr lang="en-US" altLang="ko-KR" dirty="0"/>
          </a:p>
          <a:p>
            <a:r>
              <a:rPr lang="en-US" altLang="ko-KR" dirty="0"/>
              <a:t>The survey was administered through in-person interviews, either individually or in small groups. </a:t>
            </a:r>
          </a:p>
          <a:p>
            <a:endParaRPr lang="en-US" altLang="ko-KR" dirty="0"/>
          </a:p>
          <a:p>
            <a:r>
              <a:rPr lang="en-US" altLang="ko-KR" dirty="0"/>
              <a:t>Before the elicitation, each respondent received a briefing covering the study overview, research ethics, the Classical Model itself, how to express uncertainty using percentiles, and the cognitive biases that could influence their answers. Respondents then proceeded in a prescribed sequence — seed variables first, followed by the target questions.</a:t>
            </a:r>
            <a:endParaRPr lang="ko-KR" altLang="en-US" dirty="0"/>
          </a:p>
        </p:txBody>
      </p:sp>
      <p:sp>
        <p:nvSpPr>
          <p:cNvPr id="4" name="슬라이드 번호 개체 틀 3"/>
          <p:cNvSpPr>
            <a:spLocks noGrp="1"/>
          </p:cNvSpPr>
          <p:nvPr>
            <p:ph type="sldNum" sz="quarter" idx="5"/>
          </p:nvPr>
        </p:nvSpPr>
        <p:spPr/>
        <p:txBody>
          <a:bodyPr/>
          <a:lstStyle/>
          <a:p>
            <a:fld id="{89ACF836-C2A9-4797-90CF-D58C38142324}" type="slidenum">
              <a:rPr lang="ko-KR" altLang="en-US" smtClean="0"/>
              <a:t>12</a:t>
            </a:fld>
            <a:endParaRPr lang="ko-KR" altLang="en-US"/>
          </a:p>
        </p:txBody>
      </p:sp>
    </p:spTree>
    <p:extLst>
      <p:ext uri="{BB962C8B-B14F-4D97-AF65-F5344CB8AC3E}">
        <p14:creationId xmlns:p14="http://schemas.microsoft.com/office/powerpoint/2010/main" val="75329305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슬라이드 이미지 개체 틀 1"/>
          <p:cNvSpPr>
            <a:spLocks noGrp="1" noRot="1" noChangeAspect="1"/>
          </p:cNvSpPr>
          <p:nvPr>
            <p:ph type="sldImg"/>
          </p:nvPr>
        </p:nvSpPr>
        <p:spPr/>
      </p:sp>
      <p:sp>
        <p:nvSpPr>
          <p:cNvPr id="3" name="슬라이드 노트 개체 틀 2"/>
          <p:cNvSpPr>
            <a:spLocks noGrp="1"/>
          </p:cNvSpPr>
          <p:nvPr>
            <p:ph type="body" idx="1"/>
          </p:nvPr>
        </p:nvSpPr>
        <p:spPr/>
        <p:txBody>
          <a:bodyPr/>
          <a:lstStyle/>
          <a:p>
            <a:r>
              <a:rPr lang="en-US" altLang="ko-KR" dirty="0"/>
              <a:t>Now, the results. This table shows the nominal HEP values derived from the expert elicitation. The mean is the probability-weighted average produced by the Decision Maker, using the performance-based weights from the seed variables, and the percentile columns show the DM's overall distribution.</a:t>
            </a:r>
          </a:p>
          <a:p>
            <a:endParaRPr lang="en-US" altLang="ko-KR" dirty="0"/>
          </a:p>
          <a:p>
            <a:r>
              <a:rPr lang="en-US" altLang="ko-KR" dirty="0"/>
              <a:t>Let me highlight a few numbers. The highest nominal HEPs were obtained for the diagnosis tasks of train operators and track workers. The lowest was for the diagnosis tasks of maintenance workers.</a:t>
            </a:r>
          </a:p>
          <a:p>
            <a:endParaRPr lang="en-US" altLang="ko-KR" dirty="0"/>
          </a:p>
          <a:p>
            <a:r>
              <a:rPr lang="en-US" altLang="ko-KR" dirty="0"/>
              <a:t>I will discuss the patterns behind these numbers in a moment, but the key point is that the elicited values differ across employee types and task types.</a:t>
            </a:r>
            <a:endParaRPr lang="ko-KR" altLang="en-US" dirty="0"/>
          </a:p>
        </p:txBody>
      </p:sp>
      <p:sp>
        <p:nvSpPr>
          <p:cNvPr id="4" name="슬라이드 번호 개체 틀 3"/>
          <p:cNvSpPr>
            <a:spLocks noGrp="1"/>
          </p:cNvSpPr>
          <p:nvPr>
            <p:ph type="sldNum" sz="quarter" idx="5"/>
          </p:nvPr>
        </p:nvSpPr>
        <p:spPr/>
        <p:txBody>
          <a:bodyPr/>
          <a:lstStyle/>
          <a:p>
            <a:fld id="{89ACF836-C2A9-4797-90CF-D58C38142324}" type="slidenum">
              <a:rPr lang="ko-KR" altLang="en-US" smtClean="0"/>
              <a:t>13</a:t>
            </a:fld>
            <a:endParaRPr lang="ko-KR" altLang="en-US"/>
          </a:p>
        </p:txBody>
      </p:sp>
    </p:spTree>
    <p:extLst>
      <p:ext uri="{BB962C8B-B14F-4D97-AF65-F5344CB8AC3E}">
        <p14:creationId xmlns:p14="http://schemas.microsoft.com/office/powerpoint/2010/main" val="184157754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슬라이드 이미지 개체 틀 1"/>
          <p:cNvSpPr>
            <a:spLocks noGrp="1" noRot="1" noChangeAspect="1"/>
          </p:cNvSpPr>
          <p:nvPr>
            <p:ph type="sldImg"/>
          </p:nvPr>
        </p:nvSpPr>
        <p:spPr/>
      </p:sp>
      <p:sp>
        <p:nvSpPr>
          <p:cNvPr id="3" name="슬라이드 노트 개체 틀 2"/>
          <p:cNvSpPr>
            <a:spLocks noGrp="1"/>
          </p:cNvSpPr>
          <p:nvPr>
            <p:ph type="body" idx="1"/>
          </p:nvPr>
        </p:nvSpPr>
        <p:spPr/>
        <p:txBody>
          <a:bodyPr/>
          <a:lstStyle/>
          <a:p>
            <a:r>
              <a:rPr lang="en-US" altLang="ko-KR" dirty="0"/>
              <a:t>This table shows the PSF multiplier results. Again, the multiplier is the factor by which the HEP changes at a given qualitative level, with the nominal level fixed at one.</a:t>
            </a:r>
          </a:p>
          <a:p>
            <a:endParaRPr lang="en-US" altLang="ko-KR" dirty="0"/>
          </a:p>
          <a:p>
            <a:r>
              <a:rPr lang="en-US" altLang="ko-KR" dirty="0"/>
              <a:t>Looking at the negative levels  Workload stands out with the largest multipliers: about twenty-three at the Very Poor level, and about fourteen at the Poor level. At the positive levels, Procedures and Guidelines at the Good level gave the strongest reduction, with a multiplier of about zero point two nine.</a:t>
            </a:r>
          </a:p>
          <a:p>
            <a:endParaRPr lang="en-US" altLang="ko-KR" dirty="0"/>
          </a:p>
          <a:p>
            <a:r>
              <a:rPr lang="en-US" altLang="ko-KR" dirty="0"/>
              <a:t>Notice also that within each PSF, the multipliers change monotonically with the qualitative level</a:t>
            </a:r>
            <a:endParaRPr lang="ko-KR" altLang="en-US" dirty="0"/>
          </a:p>
        </p:txBody>
      </p:sp>
      <p:sp>
        <p:nvSpPr>
          <p:cNvPr id="4" name="슬라이드 번호 개체 틀 3"/>
          <p:cNvSpPr>
            <a:spLocks noGrp="1"/>
          </p:cNvSpPr>
          <p:nvPr>
            <p:ph type="sldNum" sz="quarter" idx="5"/>
          </p:nvPr>
        </p:nvSpPr>
        <p:spPr/>
        <p:txBody>
          <a:bodyPr/>
          <a:lstStyle/>
          <a:p>
            <a:fld id="{89ACF836-C2A9-4797-90CF-D58C38142324}" type="slidenum">
              <a:rPr lang="ko-KR" altLang="en-US" smtClean="0"/>
              <a:t>14</a:t>
            </a:fld>
            <a:endParaRPr lang="ko-KR" altLang="en-US"/>
          </a:p>
        </p:txBody>
      </p:sp>
    </p:spTree>
    <p:extLst>
      <p:ext uri="{BB962C8B-B14F-4D97-AF65-F5344CB8AC3E}">
        <p14:creationId xmlns:p14="http://schemas.microsoft.com/office/powerpoint/2010/main" val="303245732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슬라이드 이미지 개체 틀 1"/>
          <p:cNvSpPr>
            <a:spLocks noGrp="1" noRot="1" noChangeAspect="1"/>
          </p:cNvSpPr>
          <p:nvPr>
            <p:ph type="sldImg"/>
          </p:nvPr>
        </p:nvSpPr>
        <p:spPr/>
      </p:sp>
      <p:sp>
        <p:nvSpPr>
          <p:cNvPr id="3" name="슬라이드 노트 개체 틀 2"/>
          <p:cNvSpPr>
            <a:spLocks noGrp="1"/>
          </p:cNvSpPr>
          <p:nvPr>
            <p:ph type="body" idx="1"/>
          </p:nvPr>
        </p:nvSpPr>
        <p:spPr/>
        <p:txBody>
          <a:bodyPr/>
          <a:lstStyle/>
          <a:p>
            <a:r>
              <a:rPr lang="en-US" altLang="ko-KR" dirty="0"/>
              <a:t>Let me summarize the main observations.</a:t>
            </a:r>
          </a:p>
          <a:p>
            <a:endParaRPr lang="en-US" altLang="ko-KR" dirty="0"/>
          </a:p>
          <a:p>
            <a:r>
              <a:rPr lang="en-US" altLang="ko-KR" dirty="0"/>
              <a:t>For the nominal HEP: the values ranged from two point seven nine times ten to the minus three, for maintenance-worker diagnosis, up to one point two three times ten to the minus two, for train-operator and track-worker diagnosis. For train operators, traffic controllers, and track workers, diagnosis tasks were judged more error-prone than action tasks — On</a:t>
            </a:r>
            <a:r>
              <a:rPr lang="ko-KR" altLang="en-US" dirty="0"/>
              <a:t> </a:t>
            </a:r>
            <a:r>
              <a:rPr lang="en-US" altLang="ko-KR" dirty="0"/>
              <a:t>the other hands, the reverse was true for maintenance workers. This reflects the different cognitive and physical demands of each job. Ordering the mean HEP across both task types, maintenance workers were lowest, followed by traffic controllers, track workers, and train operators.</a:t>
            </a:r>
          </a:p>
          <a:p>
            <a:endParaRPr lang="en-US" altLang="ko-KR" dirty="0"/>
          </a:p>
          <a:p>
            <a:r>
              <a:rPr lang="en-US" altLang="ko-KR" dirty="0"/>
              <a:t>For the PSF multipliers: Workload showed by far the largest negative influence, while good procedures and a good work process provided the largest reductions. And one clear pattern emerged — the influence is asymmetric. The deterioration of a PSF increases the HEP far more than its enhancement decreases it. In other words, preventing bad conditions matters more than perfecting good ones.</a:t>
            </a:r>
            <a:endParaRPr lang="ko-KR" altLang="en-US" dirty="0"/>
          </a:p>
        </p:txBody>
      </p:sp>
      <p:sp>
        <p:nvSpPr>
          <p:cNvPr id="4" name="슬라이드 번호 개체 틀 3"/>
          <p:cNvSpPr>
            <a:spLocks noGrp="1"/>
          </p:cNvSpPr>
          <p:nvPr>
            <p:ph type="sldNum" sz="quarter" idx="5"/>
          </p:nvPr>
        </p:nvSpPr>
        <p:spPr/>
        <p:txBody>
          <a:bodyPr/>
          <a:lstStyle/>
          <a:p>
            <a:fld id="{89ACF836-C2A9-4797-90CF-D58C38142324}" type="slidenum">
              <a:rPr lang="ko-KR" altLang="en-US" smtClean="0"/>
              <a:t>15</a:t>
            </a:fld>
            <a:endParaRPr lang="ko-KR" altLang="en-US"/>
          </a:p>
        </p:txBody>
      </p:sp>
    </p:spTree>
    <p:extLst>
      <p:ext uri="{BB962C8B-B14F-4D97-AF65-F5344CB8AC3E}">
        <p14:creationId xmlns:p14="http://schemas.microsoft.com/office/powerpoint/2010/main" val="147204245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슬라이드 이미지 개체 틀 1"/>
          <p:cNvSpPr>
            <a:spLocks noGrp="1" noRot="1" noChangeAspect="1"/>
          </p:cNvSpPr>
          <p:nvPr>
            <p:ph type="sldImg"/>
          </p:nvPr>
        </p:nvSpPr>
        <p:spPr/>
      </p:sp>
      <p:sp>
        <p:nvSpPr>
          <p:cNvPr id="3" name="슬라이드 노트 개체 틀 2"/>
          <p:cNvSpPr>
            <a:spLocks noGrp="1"/>
          </p:cNvSpPr>
          <p:nvPr>
            <p:ph type="body" idx="1"/>
          </p:nvPr>
        </p:nvSpPr>
        <p:spPr/>
        <p:txBody>
          <a:bodyPr/>
          <a:lstStyle/>
          <a:p>
            <a:r>
              <a:rPr lang="en-US" altLang="ko-KR" dirty="0"/>
              <a:t>To conclude. In this study, we quantified the nominal HEPs and PSF multipliers for railway employees through a structured expert elicitation based on Cooke's Classical Model. The judgments of sixteen experts were systematically weighted and aggregated into performance-weighted estimates, and the findings provide foundational quantitative data for a railway-specific HRA method.</a:t>
            </a:r>
          </a:p>
          <a:p>
            <a:endParaRPr lang="en-US" altLang="ko-KR" dirty="0"/>
          </a:p>
          <a:p>
            <a:r>
              <a:rPr lang="en-US" altLang="ko-KR" dirty="0"/>
              <a:t>As future work, we plan to proceed in two directions. First, we will refine the employee classification into four categories — train operators, traffic controllers, train attendants, and field workers — and recruit ten experts per category to derive more detailed estimates. Second, building on these refined estimates, we will develop a dedicated HRA method for the quantitative assessment of HEP among railway employees.</a:t>
            </a:r>
            <a:endParaRPr lang="ko-KR" altLang="en-US" dirty="0"/>
          </a:p>
        </p:txBody>
      </p:sp>
      <p:sp>
        <p:nvSpPr>
          <p:cNvPr id="4" name="슬라이드 번호 개체 틀 3"/>
          <p:cNvSpPr>
            <a:spLocks noGrp="1"/>
          </p:cNvSpPr>
          <p:nvPr>
            <p:ph type="sldNum" sz="quarter" idx="5"/>
          </p:nvPr>
        </p:nvSpPr>
        <p:spPr/>
        <p:txBody>
          <a:bodyPr/>
          <a:lstStyle/>
          <a:p>
            <a:fld id="{89ACF836-C2A9-4797-90CF-D58C38142324}" type="slidenum">
              <a:rPr lang="ko-KR" altLang="en-US" smtClean="0"/>
              <a:t>16</a:t>
            </a:fld>
            <a:endParaRPr lang="ko-KR" altLang="en-US"/>
          </a:p>
        </p:txBody>
      </p:sp>
    </p:spTree>
    <p:extLst>
      <p:ext uri="{BB962C8B-B14F-4D97-AF65-F5344CB8AC3E}">
        <p14:creationId xmlns:p14="http://schemas.microsoft.com/office/powerpoint/2010/main" val="240220824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슬라이드 이미지 개체 틀 1"/>
          <p:cNvSpPr>
            <a:spLocks noGrp="1" noRot="1" noChangeAspect="1"/>
          </p:cNvSpPr>
          <p:nvPr>
            <p:ph type="sldImg"/>
          </p:nvPr>
        </p:nvSpPr>
        <p:spPr/>
      </p:sp>
      <p:sp>
        <p:nvSpPr>
          <p:cNvPr id="3" name="슬라이드 노트 개체 틀 2"/>
          <p:cNvSpPr>
            <a:spLocks noGrp="1"/>
          </p:cNvSpPr>
          <p:nvPr>
            <p:ph type="body" idx="1"/>
          </p:nvPr>
        </p:nvSpPr>
        <p:spPr/>
        <p:txBody>
          <a:bodyPr/>
          <a:lstStyle/>
          <a:p>
            <a:r>
              <a:rPr lang="en-US" altLang="ko-KR" dirty="0"/>
              <a:t>That concludes my presentation. Thank you very much for your attention</a:t>
            </a:r>
          </a:p>
          <a:p>
            <a:endParaRPr lang="en-US" altLang="ko-KR" dirty="0"/>
          </a:p>
          <a:p>
            <a:r>
              <a:rPr lang="en-US" altLang="ko-KR" dirty="0"/>
              <a:t>Before </a:t>
            </a:r>
            <a:r>
              <a:rPr lang="en-US" altLang="ko-KR" dirty="0" err="1"/>
              <a:t>q&amp;a</a:t>
            </a:r>
            <a:r>
              <a:rPr lang="en-US" altLang="ko-KR" dirty="0"/>
              <a:t>, if you can’t solve your questions because my communication skill, please send your question to my email.</a:t>
            </a:r>
          </a:p>
          <a:p>
            <a:r>
              <a:rPr lang="en-US" altLang="ko-KR" dirty="0"/>
              <a:t>Thank you</a:t>
            </a:r>
            <a:endParaRPr lang="ko-KR" altLang="en-US" dirty="0"/>
          </a:p>
        </p:txBody>
      </p:sp>
      <p:sp>
        <p:nvSpPr>
          <p:cNvPr id="4" name="슬라이드 번호 개체 틀 3"/>
          <p:cNvSpPr>
            <a:spLocks noGrp="1"/>
          </p:cNvSpPr>
          <p:nvPr>
            <p:ph type="sldNum" sz="quarter" idx="5"/>
          </p:nvPr>
        </p:nvSpPr>
        <p:spPr/>
        <p:txBody>
          <a:bodyPr/>
          <a:lstStyle/>
          <a:p>
            <a:fld id="{89ACF836-C2A9-4797-90CF-D58C38142324}" type="slidenum">
              <a:rPr lang="ko-KR" altLang="en-US" smtClean="0"/>
              <a:t>17</a:t>
            </a:fld>
            <a:endParaRPr lang="ko-KR" altLang="en-US"/>
          </a:p>
        </p:txBody>
      </p:sp>
    </p:spTree>
    <p:extLst>
      <p:ext uri="{BB962C8B-B14F-4D97-AF65-F5344CB8AC3E}">
        <p14:creationId xmlns:p14="http://schemas.microsoft.com/office/powerpoint/2010/main" val="331788463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슬라이드 이미지 개체 틀 1"/>
          <p:cNvSpPr>
            <a:spLocks noGrp="1" noRot="1" noChangeAspect="1"/>
          </p:cNvSpPr>
          <p:nvPr>
            <p:ph type="sldImg"/>
          </p:nvPr>
        </p:nvSpPr>
        <p:spPr/>
      </p:sp>
      <p:sp>
        <p:nvSpPr>
          <p:cNvPr id="3" name="슬라이드 노트 개체 틀 2"/>
          <p:cNvSpPr>
            <a:spLocks noGrp="1"/>
          </p:cNvSpPr>
          <p:nvPr>
            <p:ph type="body" idx="1"/>
          </p:nvPr>
        </p:nvSpPr>
        <p:spPr/>
        <p:txBody>
          <a:bodyPr/>
          <a:lstStyle/>
          <a:p>
            <a:r>
              <a:rPr lang="en-US" altLang="ko-KR" dirty="0"/>
              <a:t>Here is the outline of my talk. I will begin with the background and motivation of our research on railway human error. </a:t>
            </a:r>
          </a:p>
          <a:p>
            <a:endParaRPr lang="en-US" altLang="ko-KR" dirty="0"/>
          </a:p>
          <a:p>
            <a:r>
              <a:rPr lang="en-US" altLang="ko-KR" dirty="0"/>
              <a:t>Then, I will introduce the Classical Model, which is the expert-judgment framework we used to collect and aggregate data. </a:t>
            </a:r>
          </a:p>
          <a:p>
            <a:endParaRPr lang="en-US" altLang="ko-KR" dirty="0"/>
          </a:p>
          <a:p>
            <a:r>
              <a:rPr lang="en-US" altLang="ko-KR" dirty="0"/>
              <a:t>After that, I will explain how we designed and conducted the expert elicitation — including the seed variables, the target questions, and the survey itself. </a:t>
            </a:r>
          </a:p>
          <a:p>
            <a:endParaRPr lang="en-US" altLang="ko-KR" dirty="0"/>
          </a:p>
          <a:p>
            <a:r>
              <a:rPr lang="en-US" altLang="ko-KR" dirty="0"/>
              <a:t>Finally, I will present the results — the nominal human error probabilities and PSF multipliers — and close with our conclusions and future work.</a:t>
            </a:r>
            <a:endParaRPr lang="ko-KR" altLang="en-US" dirty="0"/>
          </a:p>
        </p:txBody>
      </p:sp>
      <p:sp>
        <p:nvSpPr>
          <p:cNvPr id="4" name="슬라이드 번호 개체 틀 3"/>
          <p:cNvSpPr>
            <a:spLocks noGrp="1"/>
          </p:cNvSpPr>
          <p:nvPr>
            <p:ph type="sldNum" sz="quarter" idx="5"/>
          </p:nvPr>
        </p:nvSpPr>
        <p:spPr/>
        <p:txBody>
          <a:bodyPr/>
          <a:lstStyle/>
          <a:p>
            <a:fld id="{89ACF836-C2A9-4797-90CF-D58C38142324}" type="slidenum">
              <a:rPr lang="ko-KR" altLang="en-US" smtClean="0"/>
              <a:t>2</a:t>
            </a:fld>
            <a:endParaRPr lang="ko-KR" altLang="en-US"/>
          </a:p>
        </p:txBody>
      </p:sp>
    </p:spTree>
    <p:extLst>
      <p:ext uri="{BB962C8B-B14F-4D97-AF65-F5344CB8AC3E}">
        <p14:creationId xmlns:p14="http://schemas.microsoft.com/office/powerpoint/2010/main" val="255443104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슬라이드 이미지 개체 틀 1"/>
          <p:cNvSpPr>
            <a:spLocks noGrp="1" noRot="1" noChangeAspect="1"/>
          </p:cNvSpPr>
          <p:nvPr>
            <p:ph type="sldImg"/>
          </p:nvPr>
        </p:nvSpPr>
        <p:spPr/>
      </p:sp>
      <p:sp>
        <p:nvSpPr>
          <p:cNvPr id="3" name="슬라이드 노트 개체 틀 2"/>
          <p:cNvSpPr>
            <a:spLocks noGrp="1"/>
          </p:cNvSpPr>
          <p:nvPr>
            <p:ph type="body" idx="1"/>
          </p:nvPr>
        </p:nvSpPr>
        <p:spPr/>
        <p:txBody>
          <a:bodyPr/>
          <a:lstStyle/>
          <a:p>
            <a:r>
              <a:rPr lang="en-US" altLang="ko-KR" dirty="0"/>
              <a:t>Let me start with a brief definition. Under the Republic of Korea Railroad Safety Act, a railroad accident is defined as an accident that causes casualties or damage to goods in connection with railroad operation or railroad infrastructure management.</a:t>
            </a:r>
          </a:p>
          <a:p>
            <a:endParaRPr lang="en-US" altLang="ko-KR" dirty="0"/>
          </a:p>
          <a:p>
            <a:r>
              <a:rPr lang="en-US" altLang="ko-KR" dirty="0"/>
              <a:t>These accidents fall into two broad categories. The first is railway vehicle operations — for example, train collisions, train fires, and derailments, as shown in the upper part of the slide. The second is railway facility management — such as track damage, or passengers falling from a platform or a train.</a:t>
            </a:r>
          </a:p>
          <a:p>
            <a:endParaRPr lang="en-US" altLang="ko-KR" dirty="0"/>
          </a:p>
          <a:p>
            <a:r>
              <a:rPr lang="en-US" altLang="ko-KR" dirty="0"/>
              <a:t>In this study, our primary concern is the first category — accidents related to railway vehicle operations, which have the potential for large-scale casualties.</a:t>
            </a:r>
            <a:endParaRPr lang="ko-KR" altLang="en-US" dirty="0"/>
          </a:p>
        </p:txBody>
      </p:sp>
      <p:sp>
        <p:nvSpPr>
          <p:cNvPr id="4" name="슬라이드 번호 개체 틀 3"/>
          <p:cNvSpPr>
            <a:spLocks noGrp="1"/>
          </p:cNvSpPr>
          <p:nvPr>
            <p:ph type="sldNum" sz="quarter" idx="5"/>
          </p:nvPr>
        </p:nvSpPr>
        <p:spPr/>
        <p:txBody>
          <a:bodyPr/>
          <a:lstStyle/>
          <a:p>
            <a:fld id="{89ACF836-C2A9-4797-90CF-D58C38142324}" type="slidenum">
              <a:rPr lang="ko-KR" altLang="en-US" smtClean="0"/>
              <a:t>3</a:t>
            </a:fld>
            <a:endParaRPr lang="ko-KR" altLang="en-US"/>
          </a:p>
        </p:txBody>
      </p:sp>
    </p:spTree>
    <p:extLst>
      <p:ext uri="{BB962C8B-B14F-4D97-AF65-F5344CB8AC3E}">
        <p14:creationId xmlns:p14="http://schemas.microsoft.com/office/powerpoint/2010/main" val="250234863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슬라이드 이미지 개체 틀 1"/>
          <p:cNvSpPr>
            <a:spLocks noGrp="1" noRot="1" noChangeAspect="1"/>
          </p:cNvSpPr>
          <p:nvPr>
            <p:ph type="sldImg"/>
          </p:nvPr>
        </p:nvSpPr>
        <p:spPr/>
      </p:sp>
      <p:sp>
        <p:nvSpPr>
          <p:cNvPr id="3" name="슬라이드 노트 개체 틀 2"/>
          <p:cNvSpPr>
            <a:spLocks noGrp="1"/>
          </p:cNvSpPr>
          <p:nvPr>
            <p:ph type="body" idx="1"/>
          </p:nvPr>
        </p:nvSpPr>
        <p:spPr/>
        <p:txBody>
          <a:bodyPr/>
          <a:lstStyle/>
          <a:p>
            <a:r>
              <a:rPr lang="en-US" altLang="ko-KR" dirty="0"/>
              <a:t>Now, why do we focus on human error? The chart on this slide shows the trend of railway accidents in South Korea from 2010 to 2024, based on statistics from the Ministry of Land, Infrastructure and Transport. As you can see, train accidents have increased noticeably since 2020. More importantly, about fifty percent of these incidents are attributed to human errors by railway employees — including drivers and controllers.</a:t>
            </a:r>
          </a:p>
          <a:p>
            <a:endParaRPr lang="en-US" altLang="ko-KR" dirty="0"/>
          </a:p>
          <a:p>
            <a:r>
              <a:rPr lang="en-US" altLang="ko-KR" dirty="0"/>
              <a:t>Nevertheless, safety investment in Korea remains heavily concentrated on facilities and rolling-stock management. As a result, the contribution of human error remains significant and insufficiently addressed. In addition, foundational research on the factors that influence human error of railway employees is still lacking.</a:t>
            </a:r>
          </a:p>
          <a:p>
            <a:endParaRPr lang="en-US" altLang="ko-KR" dirty="0"/>
          </a:p>
          <a:p>
            <a:r>
              <a:rPr lang="en-US" altLang="ko-KR" dirty="0"/>
              <a:t>Therefore, systematic methods to reduce human errors of railway employees are clearly needed — and that is the motivation of this study.</a:t>
            </a:r>
            <a:endParaRPr lang="ko-KR" altLang="en-US" dirty="0"/>
          </a:p>
        </p:txBody>
      </p:sp>
      <p:sp>
        <p:nvSpPr>
          <p:cNvPr id="4" name="슬라이드 번호 개체 틀 3"/>
          <p:cNvSpPr>
            <a:spLocks noGrp="1"/>
          </p:cNvSpPr>
          <p:nvPr>
            <p:ph type="sldNum" sz="quarter" idx="5"/>
          </p:nvPr>
        </p:nvSpPr>
        <p:spPr/>
        <p:txBody>
          <a:bodyPr/>
          <a:lstStyle/>
          <a:p>
            <a:fld id="{89ACF836-C2A9-4797-90CF-D58C38142324}" type="slidenum">
              <a:rPr lang="ko-KR" altLang="en-US" smtClean="0"/>
              <a:t>4</a:t>
            </a:fld>
            <a:endParaRPr lang="ko-KR" altLang="en-US"/>
          </a:p>
        </p:txBody>
      </p:sp>
    </p:spTree>
    <p:extLst>
      <p:ext uri="{BB962C8B-B14F-4D97-AF65-F5344CB8AC3E}">
        <p14:creationId xmlns:p14="http://schemas.microsoft.com/office/powerpoint/2010/main" val="83069761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슬라이드 이미지 개체 틀 1"/>
          <p:cNvSpPr>
            <a:spLocks noGrp="1" noRot="1" noChangeAspect="1"/>
          </p:cNvSpPr>
          <p:nvPr>
            <p:ph type="sldImg"/>
          </p:nvPr>
        </p:nvSpPr>
        <p:spPr/>
      </p:sp>
      <p:sp>
        <p:nvSpPr>
          <p:cNvPr id="3" name="슬라이드 노트 개체 틀 2"/>
          <p:cNvSpPr>
            <a:spLocks noGrp="1"/>
          </p:cNvSpPr>
          <p:nvPr>
            <p:ph type="body" idx="1"/>
          </p:nvPr>
        </p:nvSpPr>
        <p:spPr/>
        <p:txBody>
          <a:bodyPr/>
          <a:lstStyle/>
          <a:p>
            <a:r>
              <a:rPr lang="en-US" altLang="ko-KR" dirty="0"/>
              <a:t>The ultimate goal of our research is to develop a Human Reliability Analysis method for railway employees, in order to reduce human errors.</a:t>
            </a:r>
          </a:p>
          <a:p>
            <a:endParaRPr lang="en-US" altLang="ko-KR" dirty="0"/>
          </a:p>
          <a:p>
            <a:r>
              <a:rPr lang="en-US" altLang="ko-KR" dirty="0"/>
              <a:t>To support that goal, this study has two specific objectives. First, to quantify the nominal human error probability — the NHEP — and the PSF multipliers that a railway-specific HRA method requires. Second, to establish foundational data for the quantitative assessment of HEP.</a:t>
            </a:r>
          </a:p>
          <a:p>
            <a:endParaRPr lang="en-US" altLang="ko-KR" dirty="0"/>
          </a:p>
          <a:p>
            <a:r>
              <a:rPr lang="en-US" altLang="ko-KR" dirty="0"/>
              <a:t>In today's presentation, I will cover four things: the data collection method we chose; the Classical Model, which is our framework for eliciting and aggregating expert opinions; the expert survey we conducted based on this model; and finally, the resulting NHEP and PSF multiplier values.</a:t>
            </a:r>
            <a:endParaRPr lang="ko-KR" altLang="en-US" dirty="0"/>
          </a:p>
        </p:txBody>
      </p:sp>
      <p:sp>
        <p:nvSpPr>
          <p:cNvPr id="4" name="슬라이드 번호 개체 틀 3"/>
          <p:cNvSpPr>
            <a:spLocks noGrp="1"/>
          </p:cNvSpPr>
          <p:nvPr>
            <p:ph type="sldNum" sz="quarter" idx="5"/>
          </p:nvPr>
        </p:nvSpPr>
        <p:spPr/>
        <p:txBody>
          <a:bodyPr/>
          <a:lstStyle/>
          <a:p>
            <a:fld id="{89ACF836-C2A9-4797-90CF-D58C38142324}" type="slidenum">
              <a:rPr lang="ko-KR" altLang="en-US" smtClean="0"/>
              <a:t>5</a:t>
            </a:fld>
            <a:endParaRPr lang="ko-KR" altLang="en-US"/>
          </a:p>
        </p:txBody>
      </p:sp>
    </p:spTree>
    <p:extLst>
      <p:ext uri="{BB962C8B-B14F-4D97-AF65-F5344CB8AC3E}">
        <p14:creationId xmlns:p14="http://schemas.microsoft.com/office/powerpoint/2010/main" val="111169563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슬라이드 이미지 개체 틀 1"/>
          <p:cNvSpPr>
            <a:spLocks noGrp="1" noRot="1" noChangeAspect="1"/>
          </p:cNvSpPr>
          <p:nvPr>
            <p:ph type="sldImg"/>
          </p:nvPr>
        </p:nvSpPr>
        <p:spPr/>
      </p:sp>
      <p:sp>
        <p:nvSpPr>
          <p:cNvPr id="3" name="슬라이드 노트 개체 틀 2"/>
          <p:cNvSpPr>
            <a:spLocks noGrp="1"/>
          </p:cNvSpPr>
          <p:nvPr>
            <p:ph type="body" idx="1"/>
          </p:nvPr>
        </p:nvSpPr>
        <p:spPr/>
        <p:txBody>
          <a:bodyPr/>
          <a:lstStyle/>
          <a:p>
            <a:r>
              <a:rPr lang="en-US" altLang="ko-KR" dirty="0"/>
              <a:t>Let me move to Chapter 2, the Classical Model.</a:t>
            </a:r>
          </a:p>
          <a:p>
            <a:endParaRPr lang="en-US" altLang="ko-KR" dirty="0"/>
          </a:p>
          <a:p>
            <a:r>
              <a:rPr lang="en-US" altLang="ko-KR" dirty="0"/>
              <a:t>In general, there are four ways to collect the data needed to evaluate human error: human error modeling, simulation experiments, analysis of existing literature, and expert opinion elicitation.</a:t>
            </a:r>
          </a:p>
          <a:p>
            <a:endParaRPr lang="en-US" altLang="ko-KR" dirty="0"/>
          </a:p>
          <a:p>
            <a:r>
              <a:rPr lang="en-US" altLang="ko-KR" dirty="0"/>
              <a:t>In this study, we adopted the expert opinion elicitation method. This approach collects the judgments of multiple experts to evaluate human performance and error probabilities. It has two practical advantages: it can derive results with relatively little empirical data, and it is generally easier to apply to real operational environments. This matters because, in the railway domain, empirical field data are very scarce.</a:t>
            </a:r>
          </a:p>
          <a:p>
            <a:endParaRPr lang="en-US" altLang="ko-KR" dirty="0"/>
          </a:p>
          <a:p>
            <a:r>
              <a:rPr lang="en-US" altLang="ko-KR" dirty="0"/>
              <a:t>Specifically, we used the Classical Model, developed by Cooke in 1991. It is a systematic framework for deriving rational consensus estimates when empirical data are lacking. Its key premise is simple: an expert's ability to quantify uncertainty can be inferred from how accurately they assess variables whose true values are already known.</a:t>
            </a:r>
            <a:endParaRPr lang="ko-KR" altLang="en-US" dirty="0"/>
          </a:p>
        </p:txBody>
      </p:sp>
      <p:sp>
        <p:nvSpPr>
          <p:cNvPr id="4" name="슬라이드 번호 개체 틀 3"/>
          <p:cNvSpPr>
            <a:spLocks noGrp="1"/>
          </p:cNvSpPr>
          <p:nvPr>
            <p:ph type="sldNum" sz="quarter" idx="5"/>
          </p:nvPr>
        </p:nvSpPr>
        <p:spPr/>
        <p:txBody>
          <a:bodyPr/>
          <a:lstStyle/>
          <a:p>
            <a:fld id="{89ACF836-C2A9-4797-90CF-D58C38142324}" type="slidenum">
              <a:rPr lang="ko-KR" altLang="en-US" smtClean="0"/>
              <a:t>6</a:t>
            </a:fld>
            <a:endParaRPr lang="ko-KR" altLang="en-US"/>
          </a:p>
        </p:txBody>
      </p:sp>
    </p:spTree>
    <p:extLst>
      <p:ext uri="{BB962C8B-B14F-4D97-AF65-F5344CB8AC3E}">
        <p14:creationId xmlns:p14="http://schemas.microsoft.com/office/powerpoint/2010/main" val="94191382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슬라이드 이미지 개체 틀 1"/>
          <p:cNvSpPr>
            <a:spLocks noGrp="1" noRot="1" noChangeAspect="1"/>
          </p:cNvSpPr>
          <p:nvPr>
            <p:ph type="sldImg"/>
          </p:nvPr>
        </p:nvSpPr>
        <p:spPr/>
      </p:sp>
      <p:sp>
        <p:nvSpPr>
          <p:cNvPr id="3" name="슬라이드 노트 개체 틀 2"/>
          <p:cNvSpPr>
            <a:spLocks noGrp="1"/>
          </p:cNvSpPr>
          <p:nvPr>
            <p:ph type="body" idx="1"/>
          </p:nvPr>
        </p:nvSpPr>
        <p:spPr/>
        <p:txBody>
          <a:bodyPr/>
          <a:lstStyle/>
          <a:p>
            <a:r>
              <a:rPr lang="en-US" altLang="ko-KR" dirty="0"/>
              <a:t>This slide shows the structure of the Classical Model. Expert opinions are collected through a structured questionnaire, and the questionnaire comprises two types of questions.</a:t>
            </a:r>
          </a:p>
          <a:p>
            <a:endParaRPr lang="en-US" altLang="ko-KR" dirty="0"/>
          </a:p>
          <a:p>
            <a:r>
              <a:rPr lang="en-US" altLang="ko-KR" dirty="0"/>
              <a:t>The first type is the seed variable. These are questions whose true values are known to the analyst, but not disclosed to the experts. Seed variables allow us to quantify each expert's performance, and they enable performance-optimized aggregation of the opinions.</a:t>
            </a:r>
          </a:p>
          <a:p>
            <a:endParaRPr lang="en-US" altLang="ko-KR" dirty="0"/>
          </a:p>
          <a:p>
            <a:r>
              <a:rPr lang="en-US" altLang="ko-KR" dirty="0"/>
              <a:t>The second type is the target question. These are the quantities we actually want to evaluate — in our case, the nominal HEPs and PSF multipliers of railway employees.</a:t>
            </a:r>
          </a:p>
          <a:p>
            <a:endParaRPr lang="en-US" altLang="ko-KR" dirty="0"/>
          </a:p>
          <a:p>
            <a:r>
              <a:rPr lang="en-US" altLang="ko-KR" dirty="0"/>
              <a:t>So, in short: seed variables tell us how much to trust each expert, and target questions tell us what the experts believe about the quantities of interest.</a:t>
            </a:r>
            <a:endParaRPr lang="ko-KR" altLang="en-US" dirty="0"/>
          </a:p>
        </p:txBody>
      </p:sp>
      <p:sp>
        <p:nvSpPr>
          <p:cNvPr id="4" name="슬라이드 번호 개체 틀 3"/>
          <p:cNvSpPr>
            <a:spLocks noGrp="1"/>
          </p:cNvSpPr>
          <p:nvPr>
            <p:ph type="sldNum" sz="quarter" idx="5"/>
          </p:nvPr>
        </p:nvSpPr>
        <p:spPr/>
        <p:txBody>
          <a:bodyPr/>
          <a:lstStyle/>
          <a:p>
            <a:fld id="{89ACF836-C2A9-4797-90CF-D58C38142324}" type="slidenum">
              <a:rPr lang="ko-KR" altLang="en-US" smtClean="0"/>
              <a:t>7</a:t>
            </a:fld>
            <a:endParaRPr lang="ko-KR" altLang="en-US"/>
          </a:p>
        </p:txBody>
      </p:sp>
    </p:spTree>
    <p:extLst>
      <p:ext uri="{BB962C8B-B14F-4D97-AF65-F5344CB8AC3E}">
        <p14:creationId xmlns:p14="http://schemas.microsoft.com/office/powerpoint/2010/main" val="64325751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슬라이드 이미지 개체 틀 1"/>
          <p:cNvSpPr>
            <a:spLocks noGrp="1" noRot="1" noChangeAspect="1"/>
          </p:cNvSpPr>
          <p:nvPr>
            <p:ph type="sldImg"/>
          </p:nvPr>
        </p:nvSpPr>
        <p:spPr/>
      </p:sp>
      <p:sp>
        <p:nvSpPr>
          <p:cNvPr id="3" name="슬라이드 노트 개체 틀 2"/>
          <p:cNvSpPr>
            <a:spLocks noGrp="1"/>
          </p:cNvSpPr>
          <p:nvPr>
            <p:ph type="body" idx="1"/>
          </p:nvPr>
        </p:nvSpPr>
        <p:spPr/>
        <p:txBody>
          <a:bodyPr/>
          <a:lstStyle/>
          <a:p>
            <a:r>
              <a:rPr lang="en-US" altLang="ko-KR" dirty="0"/>
              <a:t>This slide summarizes the whole process of the Classical Model on a single page. It consists of three steps.</a:t>
            </a:r>
          </a:p>
          <a:p>
            <a:endParaRPr lang="en-US" altLang="ko-KR" dirty="0"/>
          </a:p>
          <a:p>
            <a:r>
              <a:rPr lang="en-US" altLang="ko-KR" dirty="0"/>
              <a:t>Step one is expert weighting. Each expert answers the seed variables by giving three estimates — the 5th, 50th, and 95th percentiles. As the diagram at the bottom left shows, these three values divide the expert's answer range into four intervals. If the expert is well calibrated, the true value should fall in each interval with the theoretical probabilities of 5, 45, 45, and 5 percent. The Calibration Score measures how closely the expert's empirical distribution matches this theoretical distribution — using the relative information and a chi-squared statistic with three degrees of freedom, as shown in the equations on the right. The Information Score, on the other hand, measures how narrow the expert's ranges are — a narrower range means a more informative expert.</a:t>
            </a:r>
          </a:p>
          <a:p>
            <a:endParaRPr lang="en-US" altLang="ko-KR" dirty="0"/>
          </a:p>
          <a:p>
            <a:r>
              <a:rPr lang="en-US" altLang="ko-KR" dirty="0"/>
              <a:t>Step two is constructing the Decision Maker, or DM. The DM is a virtual expert that integrates all opinions, where each expert's weight is the product of their Calibration Score and Information Score, normalized across the panel.</a:t>
            </a:r>
          </a:p>
          <a:p>
            <a:endParaRPr lang="en-US" altLang="ko-KR" dirty="0"/>
          </a:p>
          <a:p>
            <a:r>
              <a:rPr lang="en-US" altLang="ko-KR" dirty="0"/>
              <a:t>Step three is DM optimization. Experts whose calibration falls below a significance level alpha are excluded, so that the DM's combined performance — calibration times information — is maximized. The final aggregated estimate for each target question is the DM's performance-weighted distribution.</a:t>
            </a:r>
            <a:endParaRPr lang="ko-KR" altLang="en-US" dirty="0"/>
          </a:p>
        </p:txBody>
      </p:sp>
      <p:sp>
        <p:nvSpPr>
          <p:cNvPr id="4" name="슬라이드 번호 개체 틀 3"/>
          <p:cNvSpPr>
            <a:spLocks noGrp="1"/>
          </p:cNvSpPr>
          <p:nvPr>
            <p:ph type="sldNum" sz="quarter" idx="5"/>
          </p:nvPr>
        </p:nvSpPr>
        <p:spPr/>
        <p:txBody>
          <a:bodyPr/>
          <a:lstStyle/>
          <a:p>
            <a:fld id="{89ACF836-C2A9-4797-90CF-D58C38142324}" type="slidenum">
              <a:rPr lang="ko-KR" altLang="en-US" smtClean="0"/>
              <a:t>8</a:t>
            </a:fld>
            <a:endParaRPr lang="ko-KR" altLang="en-US"/>
          </a:p>
        </p:txBody>
      </p:sp>
    </p:spTree>
    <p:extLst>
      <p:ext uri="{BB962C8B-B14F-4D97-AF65-F5344CB8AC3E}">
        <p14:creationId xmlns:p14="http://schemas.microsoft.com/office/powerpoint/2010/main" val="221699735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슬라이드 이미지 개체 틀 1"/>
          <p:cNvSpPr>
            <a:spLocks noGrp="1" noRot="1" noChangeAspect="1"/>
          </p:cNvSpPr>
          <p:nvPr>
            <p:ph type="sldImg"/>
          </p:nvPr>
        </p:nvSpPr>
        <p:spPr/>
      </p:sp>
      <p:sp>
        <p:nvSpPr>
          <p:cNvPr id="3" name="슬라이드 노트 개체 틀 2"/>
          <p:cNvSpPr>
            <a:spLocks noGrp="1"/>
          </p:cNvSpPr>
          <p:nvPr>
            <p:ph type="body" idx="1"/>
          </p:nvPr>
        </p:nvSpPr>
        <p:spPr/>
        <p:txBody>
          <a:bodyPr/>
          <a:lstStyle/>
          <a:p>
            <a:r>
              <a:rPr lang="en-US" altLang="ko-KR" dirty="0"/>
              <a:t>Now let me explain how we designed the elicitation. We developed two questionnaires — one for the nominal HEP and one for the PSF multipliers — and each contains nine seed variables.</a:t>
            </a:r>
          </a:p>
          <a:p>
            <a:endParaRPr lang="en-US" altLang="ko-KR" dirty="0"/>
          </a:p>
          <a:p>
            <a:r>
              <a:rPr lang="en-US" altLang="ko-KR" dirty="0"/>
              <a:t>For the nominal HEP survey, six seed questions were based on situation-specific HEPs of train operators from RARA — the Railway Action Reliability Assessment — and three were based on execution and omission error probabilities from THERP. For example: "the probability of human error when performing a familiar task that is repeated on a regular basis.”</a:t>
            </a:r>
          </a:p>
          <a:p>
            <a:endParaRPr lang="en-US" altLang="ko-KR" dirty="0"/>
          </a:p>
          <a:p>
            <a:r>
              <a:rPr lang="en-US" altLang="ko-KR" dirty="0"/>
              <a:t>For the PSF multiplier survey, nine PSFs were selected from RARA, and experts were asked to estimate how much the HEP changes when each PSF is in effect. For example: "the effect on HEP when the available time margin becomes insufficient due to delays, breakdowns, or construction."</a:t>
            </a:r>
            <a:endParaRPr lang="ko-KR" altLang="en-US" dirty="0"/>
          </a:p>
        </p:txBody>
      </p:sp>
      <p:sp>
        <p:nvSpPr>
          <p:cNvPr id="4" name="슬라이드 번호 개체 틀 3"/>
          <p:cNvSpPr>
            <a:spLocks noGrp="1"/>
          </p:cNvSpPr>
          <p:nvPr>
            <p:ph type="sldNum" sz="quarter" idx="5"/>
          </p:nvPr>
        </p:nvSpPr>
        <p:spPr/>
        <p:txBody>
          <a:bodyPr/>
          <a:lstStyle/>
          <a:p>
            <a:fld id="{89ACF836-C2A9-4797-90CF-D58C38142324}" type="slidenum">
              <a:rPr lang="ko-KR" altLang="en-US" smtClean="0"/>
              <a:t>9</a:t>
            </a:fld>
            <a:endParaRPr lang="ko-KR" altLang="en-US"/>
          </a:p>
        </p:txBody>
      </p:sp>
    </p:spTree>
    <p:extLst>
      <p:ext uri="{BB962C8B-B14F-4D97-AF65-F5344CB8AC3E}">
        <p14:creationId xmlns:p14="http://schemas.microsoft.com/office/powerpoint/2010/main" val="302974656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제목 슬라이드">
    <p:spTree>
      <p:nvGrpSpPr>
        <p:cNvPr id="1" name=""/>
        <p:cNvGrpSpPr/>
        <p:nvPr/>
      </p:nvGrpSpPr>
      <p:grpSpPr>
        <a:xfrm>
          <a:off x="0" y="0"/>
          <a:ext cx="0" cy="0"/>
          <a:chOff x="0" y="0"/>
          <a:chExt cx="0" cy="0"/>
        </a:xfrm>
      </p:grpSpPr>
      <p:sp>
        <p:nvSpPr>
          <p:cNvPr id="15" name="Freeform 14"/>
          <p:cNvSpPr/>
          <p:nvPr/>
        </p:nvSpPr>
        <p:spPr>
          <a:xfrm flipH="1">
            <a:off x="11328400" y="-7862"/>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rgbClr val="3E525B"/>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ko-KR" altLang="en-US"/>
          </a:p>
        </p:txBody>
      </p:sp>
      <p:cxnSp>
        <p:nvCxnSpPr>
          <p:cNvPr id="19" name="Straight Connector 18"/>
          <p:cNvCxnSpPr/>
          <p:nvPr/>
        </p:nvCxnSpPr>
        <p:spPr>
          <a:xfrm flipH="1">
            <a:off x="1601788" y="0"/>
            <a:ext cx="1219200" cy="6858000"/>
          </a:xfrm>
          <a:prstGeom prst="line">
            <a:avLst/>
          </a:prstGeom>
          <a:ln w="9525">
            <a:solidFill>
              <a:schemeClr val="accent2">
                <a:lumMod val="75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3175" y="3681413"/>
            <a:ext cx="4763558" cy="3176587"/>
          </a:xfrm>
          <a:prstGeom prst="line">
            <a:avLst/>
          </a:prstGeom>
          <a:ln w="9525">
            <a:solidFill>
              <a:schemeClr val="tx2">
                <a:lumMod val="50000"/>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flipH="1">
            <a:off x="3175"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2">
              <a:lumMod val="50000"/>
              <a:alpha val="3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ko-KR" altLang="en-US"/>
          </a:p>
        </p:txBody>
      </p:sp>
      <p:sp>
        <p:nvSpPr>
          <p:cNvPr id="22" name="Rectangle 25"/>
          <p:cNvSpPr/>
          <p:nvPr/>
        </p:nvSpPr>
        <p:spPr>
          <a:xfrm flipH="1">
            <a:off x="0"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2">
              <a:lumMod val="50000"/>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ko-KR" altLang="en-US"/>
          </a:p>
        </p:txBody>
      </p:sp>
      <p:sp>
        <p:nvSpPr>
          <p:cNvPr id="24" name="Rectangle 27"/>
          <p:cNvSpPr/>
          <p:nvPr/>
        </p:nvSpPr>
        <p:spPr>
          <a:xfrm flipH="1">
            <a:off x="3174"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50000"/>
              <a:alpha val="5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ko-KR" altLang="en-US"/>
          </a:p>
        </p:txBody>
      </p:sp>
      <p:sp>
        <p:nvSpPr>
          <p:cNvPr id="25" name="Rectangle 28"/>
          <p:cNvSpPr/>
          <p:nvPr/>
        </p:nvSpPr>
        <p:spPr>
          <a:xfrm flipH="1">
            <a:off x="3176"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lumMod val="5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ko-KR" altLang="en-US"/>
          </a:p>
        </p:txBody>
      </p:sp>
      <p:sp>
        <p:nvSpPr>
          <p:cNvPr id="26" name="Rectangle 29"/>
          <p:cNvSpPr/>
          <p:nvPr/>
        </p:nvSpPr>
        <p:spPr>
          <a:xfrm flipH="1">
            <a:off x="3176"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rgbClr val="12344E">
              <a:alpha val="80000"/>
            </a:srgb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ko-KR" altLang="en-US"/>
          </a:p>
        </p:txBody>
      </p:sp>
      <p:sp>
        <p:nvSpPr>
          <p:cNvPr id="27" name="Isosceles Triangle 26"/>
          <p:cNvSpPr/>
          <p:nvPr userDrawn="1"/>
        </p:nvSpPr>
        <p:spPr>
          <a:xfrm flipH="1">
            <a:off x="3175" y="3589867"/>
            <a:ext cx="1817159" cy="3268133"/>
          </a:xfrm>
          <a:prstGeom prst="triangle">
            <a:avLst>
              <a:gd name="adj" fmla="val 100000"/>
            </a:avLst>
          </a:prstGeom>
          <a:solidFill>
            <a:schemeClr val="accent2">
              <a:lumMod val="50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ko-KR" altLang="en-US"/>
          </a:p>
        </p:txBody>
      </p:sp>
      <p:sp>
        <p:nvSpPr>
          <p:cNvPr id="2" name="Title 1"/>
          <p:cNvSpPr>
            <a:spLocks noGrp="1"/>
          </p:cNvSpPr>
          <p:nvPr userDrawn="1">
            <p:ph type="ctrTitle" hasCustomPrompt="1"/>
          </p:nvPr>
        </p:nvSpPr>
        <p:spPr>
          <a:xfrm>
            <a:off x="3010524" y="1601411"/>
            <a:ext cx="8089169" cy="1899709"/>
          </a:xfrm>
        </p:spPr>
        <p:txBody>
          <a:bodyPr anchor="ctr">
            <a:noAutofit/>
          </a:bodyPr>
          <a:lstStyle>
            <a:lvl1pPr algn="l">
              <a:defRPr sz="3200" b="1">
                <a:solidFill>
                  <a:schemeClr val="tx1"/>
                </a:solidFill>
                <a:latin typeface="Times New Roman" panose="02020603050405020304" pitchFamily="18" charset="0"/>
                <a:cs typeface="Times New Roman" panose="02020603050405020304" pitchFamily="18" charset="0"/>
              </a:defRPr>
            </a:lvl1pPr>
          </a:lstStyle>
          <a:p>
            <a:r>
              <a:rPr lang="en-US" altLang="ko-KR" dirty="0"/>
              <a:t>TA</a:t>
            </a:r>
            <a:endParaRPr lang="en-US" dirty="0"/>
          </a:p>
        </p:txBody>
      </p:sp>
      <p:sp>
        <p:nvSpPr>
          <p:cNvPr id="3" name="Subtitle 2"/>
          <p:cNvSpPr>
            <a:spLocks noGrp="1"/>
          </p:cNvSpPr>
          <p:nvPr userDrawn="1">
            <p:ph type="subTitle" idx="1" hasCustomPrompt="1"/>
          </p:nvPr>
        </p:nvSpPr>
        <p:spPr>
          <a:xfrm>
            <a:off x="3010524" y="3501120"/>
            <a:ext cx="8089168" cy="1276881"/>
          </a:xfrm>
        </p:spPr>
        <p:txBody>
          <a:bodyPr anchor="t"/>
          <a:lstStyle>
            <a:lvl1pPr marL="0" indent="0" algn="l">
              <a:buNone/>
              <a:defRPr b="1">
                <a:solidFill>
                  <a:schemeClr val="tx1"/>
                </a:solidFill>
                <a:latin typeface="Times New Roman" panose="02020603050405020304" pitchFamily="18" charset="0"/>
                <a:ea typeface="+mj-ea"/>
                <a:cs typeface="Times New Roman" panose="02020603050405020304" pitchFamily="18"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ltLang="ko-KR" dirty="0"/>
              <a:t>2026</a:t>
            </a:r>
            <a:endParaRPr lang="en-US" dirty="0"/>
          </a:p>
        </p:txBody>
      </p:sp>
      <p:sp>
        <p:nvSpPr>
          <p:cNvPr id="13" name="직사각형 12">
            <a:extLst>
              <a:ext uri="{FF2B5EF4-FFF2-40B4-BE49-F238E27FC236}">
                <a16:creationId xmlns:a16="http://schemas.microsoft.com/office/drawing/2014/main" id="{E28C87C3-489A-C250-B85A-9C3568A6E846}"/>
              </a:ext>
            </a:extLst>
          </p:cNvPr>
          <p:cNvSpPr/>
          <p:nvPr userDrawn="1"/>
        </p:nvSpPr>
        <p:spPr>
          <a:xfrm>
            <a:off x="-669643" y="1947730"/>
            <a:ext cx="515384" cy="603536"/>
          </a:xfrm>
          <a:prstGeom prst="rect">
            <a:avLst/>
          </a:prstGeom>
          <a:solidFill>
            <a:srgbClr val="0E1E2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1500"/>
          </a:p>
        </p:txBody>
      </p:sp>
      <p:sp>
        <p:nvSpPr>
          <p:cNvPr id="14" name="직사각형 13">
            <a:extLst>
              <a:ext uri="{FF2B5EF4-FFF2-40B4-BE49-F238E27FC236}">
                <a16:creationId xmlns:a16="http://schemas.microsoft.com/office/drawing/2014/main" id="{B6B6E787-F8F0-281B-EF2E-CDC808D6A848}"/>
              </a:ext>
            </a:extLst>
          </p:cNvPr>
          <p:cNvSpPr/>
          <p:nvPr userDrawn="1"/>
        </p:nvSpPr>
        <p:spPr>
          <a:xfrm>
            <a:off x="-669643" y="2393466"/>
            <a:ext cx="515384" cy="603536"/>
          </a:xfrm>
          <a:prstGeom prst="rect">
            <a:avLst/>
          </a:prstGeom>
          <a:solidFill>
            <a:srgbClr val="29374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1500"/>
          </a:p>
        </p:txBody>
      </p:sp>
      <p:sp>
        <p:nvSpPr>
          <p:cNvPr id="17" name="직사각형 16">
            <a:extLst>
              <a:ext uri="{FF2B5EF4-FFF2-40B4-BE49-F238E27FC236}">
                <a16:creationId xmlns:a16="http://schemas.microsoft.com/office/drawing/2014/main" id="{7F5AAD5F-DF99-D08C-4D56-5A99B41F36C4}"/>
              </a:ext>
            </a:extLst>
          </p:cNvPr>
          <p:cNvSpPr/>
          <p:nvPr userDrawn="1"/>
        </p:nvSpPr>
        <p:spPr>
          <a:xfrm>
            <a:off x="-669643" y="2839202"/>
            <a:ext cx="515384" cy="603536"/>
          </a:xfrm>
          <a:prstGeom prst="rect">
            <a:avLst/>
          </a:prstGeom>
          <a:solidFill>
            <a:srgbClr val="3E525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1500"/>
          </a:p>
        </p:txBody>
      </p:sp>
      <p:sp>
        <p:nvSpPr>
          <p:cNvPr id="18" name="직사각형 17">
            <a:extLst>
              <a:ext uri="{FF2B5EF4-FFF2-40B4-BE49-F238E27FC236}">
                <a16:creationId xmlns:a16="http://schemas.microsoft.com/office/drawing/2014/main" id="{2292E683-762D-D780-5496-6992292F5A5F}"/>
              </a:ext>
            </a:extLst>
          </p:cNvPr>
          <p:cNvSpPr/>
          <p:nvPr userDrawn="1"/>
        </p:nvSpPr>
        <p:spPr>
          <a:xfrm>
            <a:off x="-669643" y="3284938"/>
            <a:ext cx="515384" cy="603536"/>
          </a:xfrm>
          <a:prstGeom prst="rect">
            <a:avLst/>
          </a:prstGeom>
          <a:solidFill>
            <a:srgbClr val="566C7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1500"/>
          </a:p>
        </p:txBody>
      </p:sp>
      <p:sp>
        <p:nvSpPr>
          <p:cNvPr id="28" name="직사각형 27">
            <a:extLst>
              <a:ext uri="{FF2B5EF4-FFF2-40B4-BE49-F238E27FC236}">
                <a16:creationId xmlns:a16="http://schemas.microsoft.com/office/drawing/2014/main" id="{1968EB88-5E05-3B02-90CD-02A1306F24D5}"/>
              </a:ext>
            </a:extLst>
          </p:cNvPr>
          <p:cNvSpPr/>
          <p:nvPr userDrawn="1"/>
        </p:nvSpPr>
        <p:spPr>
          <a:xfrm>
            <a:off x="-669643" y="3730675"/>
            <a:ext cx="515384" cy="603536"/>
          </a:xfrm>
          <a:prstGeom prst="rect">
            <a:avLst/>
          </a:prstGeom>
          <a:solidFill>
            <a:srgbClr val="8FA3A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150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제목 및 내용">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lvl1pPr>
              <a:defRPr/>
            </a:lvl1pPr>
          </a:lstStyle>
          <a:p>
            <a:r>
              <a:rPr lang="en-US" altLang="ko-KR" dirty="0"/>
              <a:t>1. ABCD</a:t>
            </a:r>
            <a:endParaRPr lang="en-US" dirty="0"/>
          </a:p>
        </p:txBody>
      </p:sp>
      <p:sp>
        <p:nvSpPr>
          <p:cNvPr id="3" name="Content Placeholder 2"/>
          <p:cNvSpPr>
            <a:spLocks noGrp="1"/>
          </p:cNvSpPr>
          <p:nvPr>
            <p:ph idx="1" hasCustomPrompt="1"/>
          </p:nvPr>
        </p:nvSpPr>
        <p:spPr>
          <a:xfrm>
            <a:off x="416459" y="1057275"/>
            <a:ext cx="11525062" cy="5280151"/>
          </a:xfrm>
        </p:spPr>
        <p:txBody>
          <a:bodyPr>
            <a:normAutofit/>
          </a:bodyPr>
          <a:lstStyle>
            <a:lvl1pPr>
              <a:defRPr sz="2400"/>
            </a:lvl1pPr>
            <a:lvl2pPr>
              <a:defRPr sz="2000"/>
            </a:lvl2pPr>
            <a:lvl3pPr>
              <a:defRPr sz="1800"/>
            </a:lvl3pPr>
            <a:lvl4pPr>
              <a:defRPr sz="1600"/>
            </a:lvl4pPr>
            <a:lvl5pPr>
              <a:defRPr sz="1400"/>
            </a:lvl5pPr>
          </a:lstStyle>
          <a:p>
            <a:pPr lvl="0"/>
            <a:r>
              <a:rPr lang="en-US" altLang="ko-KR" dirty="0"/>
              <a:t>EF</a:t>
            </a:r>
            <a:endParaRPr lang="ko-KR" altLang="en-US" dirty="0"/>
          </a:p>
          <a:p>
            <a:pPr lvl="1"/>
            <a:r>
              <a:rPr lang="en-US" altLang="ko-KR" dirty="0"/>
              <a:t>GE</a:t>
            </a:r>
            <a:endParaRPr lang="ko-KR" altLang="en-US" dirty="0"/>
          </a:p>
          <a:p>
            <a:pPr lvl="2"/>
            <a:r>
              <a:rPr lang="en-US" altLang="ko-KR" dirty="0"/>
              <a:t>SE</a:t>
            </a:r>
            <a:endParaRPr lang="ko-KR" altLang="en-US" dirty="0"/>
          </a:p>
          <a:p>
            <a:pPr lvl="3"/>
            <a:r>
              <a:rPr lang="en-US" altLang="ko-KR" dirty="0"/>
              <a:t>W</a:t>
            </a:r>
            <a:endParaRPr lang="ko-KR" altLang="en-US" dirty="0"/>
          </a:p>
          <a:p>
            <a:pPr lvl="4"/>
            <a:r>
              <a:rPr lang="en-US" altLang="ko-KR" dirty="0"/>
              <a:t>IS</a:t>
            </a:r>
            <a:endParaRPr lang="en-US" dirty="0"/>
          </a:p>
        </p:txBody>
      </p:sp>
      <p:sp>
        <p:nvSpPr>
          <p:cNvPr id="6" name="Slide Number Placeholder 5"/>
          <p:cNvSpPr>
            <a:spLocks noGrp="1"/>
          </p:cNvSpPr>
          <p:nvPr>
            <p:ph type="sldNum" sz="quarter" idx="12"/>
          </p:nvPr>
        </p:nvSpPr>
        <p:spPr/>
        <p:txBody>
          <a:bodyPr/>
          <a:lstStyle/>
          <a:p>
            <a:fld id="{519954A3-9DFD-4C44-94BA-B95130A3BA1C}" type="slidenum">
              <a:rPr lang="en-US" dirty="0"/>
              <a:t>‹#›</a:t>
            </a:fld>
            <a:endParaRPr lang="en-US" dirty="0"/>
          </a:p>
        </p:txBody>
      </p:sp>
      <p:cxnSp>
        <p:nvCxnSpPr>
          <p:cNvPr id="7" name="직선 연결선 6">
            <a:extLst>
              <a:ext uri="{FF2B5EF4-FFF2-40B4-BE49-F238E27FC236}">
                <a16:creationId xmlns:a16="http://schemas.microsoft.com/office/drawing/2014/main" id="{A562A33E-018A-EF55-EFB9-63582884FCD0}"/>
              </a:ext>
            </a:extLst>
          </p:cNvPr>
          <p:cNvCxnSpPr>
            <a:cxnSpLocks/>
          </p:cNvCxnSpPr>
          <p:nvPr userDrawn="1"/>
        </p:nvCxnSpPr>
        <p:spPr>
          <a:xfrm>
            <a:off x="565150" y="918739"/>
            <a:ext cx="11626850" cy="0"/>
          </a:xfrm>
          <a:prstGeom prst="line">
            <a:avLst/>
          </a:prstGeom>
          <a:ln w="57150">
            <a:solidFill>
              <a:srgbClr val="566C79"/>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구역 머리글">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ko-KR" altLang="en-US"/>
              <a:t>마스터 제목 스타일 편집</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ko-KR" altLang="en-US"/>
              <a:t>마스터 텍스트 스타일을 편집하려면 클릭</a:t>
            </a:r>
          </a:p>
        </p:txBody>
      </p:sp>
      <p:sp>
        <p:nvSpPr>
          <p:cNvPr id="4" name="Date Placeholder 3"/>
          <p:cNvSpPr>
            <a:spLocks noGrp="1"/>
          </p:cNvSpPr>
          <p:nvPr>
            <p:ph type="dt" sz="half" idx="10"/>
          </p:nvPr>
        </p:nvSpPr>
        <p:spPr>
          <a:xfrm>
            <a:off x="7205133" y="6041362"/>
            <a:ext cx="911939" cy="365125"/>
          </a:xfrm>
          <a:prstGeom prst="rect">
            <a:avLst/>
          </a:prstGeom>
        </p:spPr>
        <p:txBody>
          <a:bodyPr/>
          <a:lstStyle/>
          <a:p>
            <a:endParaRPr lang="en-US" dirty="0"/>
          </a:p>
        </p:txBody>
      </p:sp>
      <p:sp>
        <p:nvSpPr>
          <p:cNvPr id="5" name="Footer Placeholder 4"/>
          <p:cNvSpPr>
            <a:spLocks noGrp="1"/>
          </p:cNvSpPr>
          <p:nvPr>
            <p:ph type="ftr" sz="quarter" idx="11"/>
          </p:nvPr>
        </p:nvSpPr>
        <p:spPr>
          <a:xfrm>
            <a:off x="677334" y="6041362"/>
            <a:ext cx="6297612" cy="365125"/>
          </a:xfrm>
          <a:prstGeom prst="rect">
            <a:avLst/>
          </a:prstGeom>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image" Target="../media/image1.png"/><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6459" y="197486"/>
            <a:ext cx="11525062" cy="766527"/>
          </a:xfrm>
          <a:prstGeom prst="rect">
            <a:avLst/>
          </a:prstGeom>
        </p:spPr>
        <p:txBody>
          <a:bodyPr vert="horz" lIns="91440" tIns="45720" rIns="91440" bIns="45720" rtlCol="0" anchor="ctr">
            <a:normAutofit/>
          </a:bodyPr>
          <a:lstStyle/>
          <a:p>
            <a:r>
              <a:rPr lang="en-US" altLang="ko-KR" dirty="0"/>
              <a:t>ABCD</a:t>
            </a:r>
            <a:endParaRPr lang="en-US" dirty="0"/>
          </a:p>
        </p:txBody>
      </p:sp>
      <p:sp>
        <p:nvSpPr>
          <p:cNvPr id="3" name="Text Placeholder 2"/>
          <p:cNvSpPr>
            <a:spLocks noGrp="1"/>
          </p:cNvSpPr>
          <p:nvPr>
            <p:ph type="body" idx="1"/>
          </p:nvPr>
        </p:nvSpPr>
        <p:spPr>
          <a:xfrm>
            <a:off x="416459" y="1267485"/>
            <a:ext cx="11525062" cy="5069941"/>
          </a:xfrm>
          <a:prstGeom prst="rect">
            <a:avLst/>
          </a:prstGeom>
        </p:spPr>
        <p:txBody>
          <a:bodyPr vert="horz" lIns="91440" tIns="45720" rIns="91440" bIns="45720" rtlCol="0">
            <a:normAutofit/>
          </a:bodyPr>
          <a:lstStyle/>
          <a:p>
            <a:pPr lvl="0"/>
            <a:r>
              <a:rPr lang="en-US" altLang="ko-KR" dirty="0"/>
              <a:t>EFG</a:t>
            </a:r>
            <a:endParaRPr lang="ko-KR" altLang="en-US" dirty="0"/>
          </a:p>
          <a:p>
            <a:pPr lvl="1"/>
            <a:r>
              <a:rPr lang="en-US" altLang="ko-KR" dirty="0"/>
              <a:t>HIJ</a:t>
            </a:r>
            <a:endParaRPr lang="ko-KR" altLang="en-US" dirty="0"/>
          </a:p>
          <a:p>
            <a:pPr lvl="2"/>
            <a:r>
              <a:rPr lang="en-US" altLang="ko-KR" dirty="0"/>
              <a:t>KLM</a:t>
            </a:r>
            <a:endParaRPr lang="ko-KR" altLang="en-US" dirty="0"/>
          </a:p>
          <a:p>
            <a:pPr lvl="3"/>
            <a:r>
              <a:rPr lang="en-US" altLang="ko-KR" dirty="0"/>
              <a:t>NOP</a:t>
            </a:r>
            <a:endParaRPr lang="ko-KR" altLang="en-US" dirty="0"/>
          </a:p>
          <a:p>
            <a:pPr lvl="4"/>
            <a:r>
              <a:rPr lang="en-US" altLang="ko-KR" dirty="0"/>
              <a:t>QRS</a:t>
            </a:r>
            <a:endParaRPr lang="en-US" dirty="0"/>
          </a:p>
        </p:txBody>
      </p:sp>
      <p:sp>
        <p:nvSpPr>
          <p:cNvPr id="6" name="Slide Number Placeholder 5"/>
          <p:cNvSpPr>
            <a:spLocks noGrp="1"/>
          </p:cNvSpPr>
          <p:nvPr>
            <p:ph type="sldNum" sz="quarter" idx="4"/>
          </p:nvPr>
        </p:nvSpPr>
        <p:spPr>
          <a:xfrm>
            <a:off x="11258182" y="6394441"/>
            <a:ext cx="683339" cy="365125"/>
          </a:xfrm>
          <a:prstGeom prst="rect">
            <a:avLst/>
          </a:prstGeom>
        </p:spPr>
        <p:txBody>
          <a:bodyPr vert="horz" lIns="91440" tIns="45720" rIns="91440" bIns="45720" rtlCol="0" anchor="ctr"/>
          <a:lstStyle>
            <a:lvl1pPr algn="r">
              <a:defRPr sz="1600" b="1">
                <a:solidFill>
                  <a:schemeClr val="tx1"/>
                </a:solidFill>
              </a:defRPr>
            </a:lvl1pPr>
          </a:lstStyle>
          <a:p>
            <a:fld id="{D57F1E4F-1CFF-5643-939E-217C01CDF565}" type="slidenum">
              <a:rPr lang="en-US" smtClean="0"/>
              <a:pPr/>
              <a:t>‹#›</a:t>
            </a:fld>
            <a:endParaRPr lang="en-US" dirty="0"/>
          </a:p>
        </p:txBody>
      </p:sp>
      <p:pic>
        <p:nvPicPr>
          <p:cNvPr id="7" name="그림 6">
            <a:extLst>
              <a:ext uri="{FF2B5EF4-FFF2-40B4-BE49-F238E27FC236}">
                <a16:creationId xmlns:a16="http://schemas.microsoft.com/office/drawing/2014/main" id="{4C9C4921-B31C-BFF1-A215-6699187A9518}"/>
              </a:ext>
            </a:extLst>
          </p:cNvPr>
          <p:cNvPicPr>
            <a:picLocks noChangeAspect="1"/>
          </p:cNvPicPr>
          <p:nvPr userDrawn="1"/>
        </p:nvPicPr>
        <p:blipFill>
          <a:blip r:embed="rId5" cstate="print">
            <a:extLst>
              <a:ext uri="{28A0092B-C50C-407E-A947-70E740481C1C}">
                <a14:useLocalDpi xmlns:a14="http://schemas.microsoft.com/office/drawing/2010/main" val="0"/>
              </a:ext>
            </a:extLst>
          </a:blip>
          <a:stretch>
            <a:fillRect/>
          </a:stretch>
        </p:blipFill>
        <p:spPr>
          <a:xfrm>
            <a:off x="416459" y="6465917"/>
            <a:ext cx="1907704" cy="222173"/>
          </a:xfrm>
          <a:prstGeom prst="rect">
            <a:avLst/>
          </a:prstGeom>
        </p:spPr>
      </p:pic>
    </p:spTree>
  </p:cSld>
  <p:clrMap bg1="lt1" tx1="dk1" bg2="lt2" tx2="dk2" accent1="accent1" accent2="accent2" accent3="accent3" accent4="accent4" accent5="accent5" accent6="accent6" hlink="hlink" folHlink="folHlink"/>
  <p:sldLayoutIdLst>
    <p:sldLayoutId id="2147483649" r:id="rId1"/>
    <p:sldLayoutId id="2147483665" r:id="rId2"/>
    <p:sldLayoutId id="2147483651" r:id="rId3"/>
  </p:sldLayoutIdLst>
  <p:hf hdr="0" ftr="0" dt="0"/>
  <p:txStyles>
    <p:titleStyle>
      <a:lvl1pPr algn="l" defTabSz="457200" rtl="0" eaLnBrk="1" latinLnBrk="1" hangingPunct="1">
        <a:spcBef>
          <a:spcPct val="0"/>
        </a:spcBef>
        <a:buNone/>
        <a:defRPr sz="3600" b="1" kern="1200">
          <a:solidFill>
            <a:schemeClr val="tx1"/>
          </a:solidFill>
          <a:latin typeface="Times New Roman" panose="02020603050405020304" pitchFamily="18" charset="0"/>
          <a:ea typeface="+mj-ea"/>
          <a:cs typeface="Times New Roman" panose="02020603050405020304" pitchFamily="18" charset="0"/>
        </a:defRPr>
      </a:lvl1pPr>
      <a:lvl2pPr eaLnBrk="1" latinLnBrk="1" hangingPunct="1">
        <a:defRPr>
          <a:solidFill>
            <a:schemeClr val="tx2"/>
          </a:solidFill>
        </a:defRPr>
      </a:lvl2pPr>
      <a:lvl3pPr eaLnBrk="1" latinLnBrk="1" hangingPunct="1">
        <a:defRPr>
          <a:solidFill>
            <a:schemeClr val="tx2"/>
          </a:solidFill>
        </a:defRPr>
      </a:lvl3pPr>
      <a:lvl4pPr eaLnBrk="1" latinLnBrk="1" hangingPunct="1">
        <a:defRPr>
          <a:solidFill>
            <a:schemeClr val="tx2"/>
          </a:solidFill>
        </a:defRPr>
      </a:lvl4pPr>
      <a:lvl5pPr eaLnBrk="1" latinLnBrk="1" hangingPunct="1">
        <a:defRPr>
          <a:solidFill>
            <a:schemeClr val="tx2"/>
          </a:solidFill>
        </a:defRPr>
      </a:lvl5pPr>
      <a:lvl6pPr eaLnBrk="1" latinLnBrk="1" hangingPunct="1">
        <a:defRPr>
          <a:solidFill>
            <a:schemeClr val="tx2"/>
          </a:solidFill>
        </a:defRPr>
      </a:lvl6pPr>
      <a:lvl7pPr eaLnBrk="1" latinLnBrk="1" hangingPunct="1">
        <a:defRPr>
          <a:solidFill>
            <a:schemeClr val="tx2"/>
          </a:solidFill>
        </a:defRPr>
      </a:lvl7pPr>
      <a:lvl8pPr eaLnBrk="1" latinLnBrk="1" hangingPunct="1">
        <a:defRPr>
          <a:solidFill>
            <a:schemeClr val="tx2"/>
          </a:solidFill>
        </a:defRPr>
      </a:lvl8pPr>
      <a:lvl9pPr eaLnBrk="1" latinLnBrk="1" hangingPunct="1">
        <a:defRPr>
          <a:solidFill>
            <a:schemeClr val="tx2"/>
          </a:solidFill>
        </a:defRPr>
      </a:lvl9pPr>
    </p:titleStyle>
    <p:bodyStyle>
      <a:lvl1pPr marL="342900" indent="-342900" algn="l" defTabSz="457200" rtl="0" eaLnBrk="1" latinLnBrk="1" hangingPunct="1">
        <a:spcBef>
          <a:spcPts val="1000"/>
        </a:spcBef>
        <a:spcAft>
          <a:spcPts val="0"/>
        </a:spcAft>
        <a:buClr>
          <a:schemeClr val="tx2"/>
        </a:buClr>
        <a:buSzPct val="80000"/>
        <a:buFont typeface="Wingdings" panose="05000000000000000000" pitchFamily="2" charset="2"/>
        <a:buChar char="v"/>
        <a:defRPr lang="ko-KR" altLang="en-US" sz="2800" b="1" kern="1200" baseline="0" dirty="0" smtClean="0">
          <a:solidFill>
            <a:schemeClr val="tx2"/>
          </a:solidFill>
          <a:latin typeface="Times New Roman" panose="02020603050405020304" pitchFamily="18" charset="0"/>
          <a:ea typeface="맑은 고딕" panose="020B0503020000020004" pitchFamily="50" charset="-127"/>
          <a:cs typeface="Times New Roman" panose="02020603050405020304" pitchFamily="18" charset="0"/>
        </a:defRPr>
      </a:lvl1pPr>
      <a:lvl2pPr marL="742950" indent="-285750" algn="l" defTabSz="457200" rtl="0" eaLnBrk="1" latinLnBrk="1" hangingPunct="1">
        <a:spcBef>
          <a:spcPts val="1000"/>
        </a:spcBef>
        <a:spcAft>
          <a:spcPts val="0"/>
        </a:spcAft>
        <a:buClr>
          <a:schemeClr val="tx2"/>
        </a:buClr>
        <a:buSzPct val="80000"/>
        <a:buFont typeface="Wingdings" panose="05000000000000000000" pitchFamily="2" charset="2"/>
        <a:buChar char="§"/>
        <a:defRPr lang="ko-KR" altLang="en-US" sz="2400" b="0" kern="1200" dirty="0" smtClean="0">
          <a:solidFill>
            <a:schemeClr val="tx2">
              <a:lumMod val="50000"/>
            </a:schemeClr>
          </a:solidFill>
          <a:latin typeface="Times New Roman" panose="02020603050405020304" pitchFamily="18" charset="0"/>
          <a:ea typeface="맑은 고딕" panose="020B0503020000020004" pitchFamily="50" charset="-127"/>
          <a:cs typeface="Times New Roman" panose="02020603050405020304" pitchFamily="18" charset="0"/>
        </a:defRPr>
      </a:lvl2pPr>
      <a:lvl3pPr marL="1143000" indent="-228600" algn="l" defTabSz="457200" rtl="0" eaLnBrk="1" latinLnBrk="1" hangingPunct="1">
        <a:spcBef>
          <a:spcPts val="1000"/>
        </a:spcBef>
        <a:spcAft>
          <a:spcPts val="0"/>
        </a:spcAft>
        <a:buClr>
          <a:schemeClr val="tx2"/>
        </a:buClr>
        <a:buSzPct val="80000"/>
        <a:buFont typeface="Wingdings" panose="05000000000000000000" pitchFamily="2" charset="2"/>
        <a:buChar char="Ø"/>
        <a:defRPr lang="ko-KR" altLang="en-US" sz="2000" b="0" kern="1200" dirty="0" smtClean="0">
          <a:solidFill>
            <a:schemeClr val="tx2">
              <a:lumMod val="50000"/>
            </a:schemeClr>
          </a:solidFill>
          <a:latin typeface="Times New Roman" panose="02020603050405020304" pitchFamily="18" charset="0"/>
          <a:ea typeface="맑은 고딕" panose="020B0503020000020004" pitchFamily="50" charset="-127"/>
          <a:cs typeface="Times New Roman" panose="02020603050405020304" pitchFamily="18" charset="0"/>
        </a:defRPr>
      </a:lvl3pPr>
      <a:lvl4pPr marL="1600200" indent="-228600" algn="l" defTabSz="457200" rtl="0" eaLnBrk="1" latinLnBrk="1" hangingPunct="1">
        <a:spcBef>
          <a:spcPts val="1000"/>
        </a:spcBef>
        <a:spcAft>
          <a:spcPts val="0"/>
        </a:spcAft>
        <a:buClr>
          <a:schemeClr val="tx2"/>
        </a:buClr>
        <a:buSzPct val="80000"/>
        <a:buFont typeface="Arial" panose="020B0604020202020204" pitchFamily="34" charset="0"/>
        <a:buChar char="•"/>
        <a:defRPr lang="ko-KR" altLang="en-US" sz="1800" b="0" kern="1200" dirty="0" smtClean="0">
          <a:solidFill>
            <a:schemeClr val="tx2">
              <a:lumMod val="50000"/>
            </a:schemeClr>
          </a:solidFill>
          <a:latin typeface="Times New Roman" panose="02020603050405020304" pitchFamily="18" charset="0"/>
          <a:ea typeface="맑은 고딕" panose="020B0503020000020004" pitchFamily="50" charset="-127"/>
          <a:cs typeface="Times New Roman" panose="02020603050405020304" pitchFamily="18" charset="0"/>
        </a:defRPr>
      </a:lvl4pPr>
      <a:lvl5pPr marL="2057400" indent="-228600" algn="l" defTabSz="457200" rtl="0" eaLnBrk="1" latinLnBrk="1" hangingPunct="1">
        <a:spcBef>
          <a:spcPts val="1000"/>
        </a:spcBef>
        <a:spcAft>
          <a:spcPts val="0"/>
        </a:spcAft>
        <a:buClr>
          <a:schemeClr val="tx2"/>
        </a:buClr>
        <a:buSzPct val="80000"/>
        <a:buFont typeface="맑은 고딕" panose="020B0503020000020004" pitchFamily="50" charset="-127"/>
        <a:buChar char="–"/>
        <a:defRPr lang="en-US" altLang="en-US" sz="1600" b="0" kern="1200" dirty="0">
          <a:solidFill>
            <a:schemeClr val="tx2">
              <a:lumMod val="50000"/>
            </a:schemeClr>
          </a:solidFill>
          <a:latin typeface="Times New Roman" panose="02020603050405020304" pitchFamily="18" charset="0"/>
          <a:ea typeface="맑은 고딕" panose="020B0503020000020004" pitchFamily="50" charset="-127"/>
          <a:cs typeface="Times New Roman" panose="02020603050405020304" pitchFamily="18" charset="0"/>
        </a:defRPr>
      </a:lvl5pPr>
      <a:lvl6pPr marL="2514600" indent="-228600" algn="l" defTabSz="457200" rtl="0" eaLnBrk="1" latinLnBrk="1"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1"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1"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1"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1" hangingPunct="1">
        <a:defRPr sz="1800" kern="1200">
          <a:solidFill>
            <a:schemeClr val="tx1"/>
          </a:solidFill>
          <a:latin typeface="+mn-lt"/>
          <a:ea typeface="+mn-ea"/>
          <a:cs typeface="+mn-cs"/>
        </a:defRPr>
      </a:lvl1pPr>
      <a:lvl2pPr marL="457200" algn="l" defTabSz="457200" rtl="0" eaLnBrk="1" latinLnBrk="1" hangingPunct="1">
        <a:defRPr sz="1800" kern="1200">
          <a:solidFill>
            <a:schemeClr val="tx1"/>
          </a:solidFill>
          <a:latin typeface="+mn-lt"/>
          <a:ea typeface="+mn-ea"/>
          <a:cs typeface="+mn-cs"/>
        </a:defRPr>
      </a:lvl2pPr>
      <a:lvl3pPr marL="914400" algn="l" defTabSz="457200" rtl="0" eaLnBrk="1" latinLnBrk="1" hangingPunct="1">
        <a:defRPr sz="1800" kern="1200">
          <a:solidFill>
            <a:schemeClr val="tx1"/>
          </a:solidFill>
          <a:latin typeface="+mn-lt"/>
          <a:ea typeface="+mn-ea"/>
          <a:cs typeface="+mn-cs"/>
        </a:defRPr>
      </a:lvl3pPr>
      <a:lvl4pPr marL="1371600" algn="l" defTabSz="457200" rtl="0" eaLnBrk="1" latinLnBrk="1" hangingPunct="1">
        <a:defRPr sz="1800" kern="1200">
          <a:solidFill>
            <a:schemeClr val="tx1"/>
          </a:solidFill>
          <a:latin typeface="+mn-lt"/>
          <a:ea typeface="+mn-ea"/>
          <a:cs typeface="+mn-cs"/>
        </a:defRPr>
      </a:lvl4pPr>
      <a:lvl5pPr marL="1828800" algn="l" defTabSz="457200" rtl="0" eaLnBrk="1" latinLnBrk="1" hangingPunct="1">
        <a:defRPr sz="1800" kern="1200">
          <a:solidFill>
            <a:schemeClr val="tx1"/>
          </a:solidFill>
          <a:latin typeface="+mn-lt"/>
          <a:ea typeface="+mn-ea"/>
          <a:cs typeface="+mn-cs"/>
        </a:defRPr>
      </a:lvl5pPr>
      <a:lvl6pPr marL="2286000" algn="l" defTabSz="457200" rtl="0" eaLnBrk="1" latinLnBrk="1" hangingPunct="1">
        <a:defRPr sz="1800" kern="1200">
          <a:solidFill>
            <a:schemeClr val="tx1"/>
          </a:solidFill>
          <a:latin typeface="+mn-lt"/>
          <a:ea typeface="+mn-ea"/>
          <a:cs typeface="+mn-cs"/>
        </a:defRPr>
      </a:lvl6pPr>
      <a:lvl7pPr marL="2743200" algn="l" defTabSz="457200" rtl="0" eaLnBrk="1" latinLnBrk="1" hangingPunct="1">
        <a:defRPr sz="1800" kern="1200">
          <a:solidFill>
            <a:schemeClr val="tx1"/>
          </a:solidFill>
          <a:latin typeface="+mn-lt"/>
          <a:ea typeface="+mn-ea"/>
          <a:cs typeface="+mn-cs"/>
        </a:defRPr>
      </a:lvl7pPr>
      <a:lvl8pPr marL="3200400" algn="l" defTabSz="457200" rtl="0" eaLnBrk="1" latinLnBrk="1" hangingPunct="1">
        <a:defRPr sz="1800" kern="1200">
          <a:solidFill>
            <a:schemeClr val="tx1"/>
          </a:solidFill>
          <a:latin typeface="+mn-lt"/>
          <a:ea typeface="+mn-ea"/>
          <a:cs typeface="+mn-cs"/>
        </a:defRPr>
      </a:lvl8pPr>
      <a:lvl9pPr marL="3657600" algn="l" defTabSz="457200" rtl="0" eaLnBrk="1" latinLnBrk="1"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2.xml"/><Relationship Id="rId5" Type="http://schemas.openxmlformats.org/officeDocument/2006/relationships/image" Target="../media/image4.png"/><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a:extLst>
              <a:ext uri="{FF2B5EF4-FFF2-40B4-BE49-F238E27FC236}">
                <a16:creationId xmlns:a16="http://schemas.microsoft.com/office/drawing/2014/main" id="{8247E7D6-B43D-F0D7-1FDD-31778BA51C13}"/>
              </a:ext>
            </a:extLst>
          </p:cNvPr>
          <p:cNvSpPr>
            <a:spLocks noGrp="1"/>
          </p:cNvSpPr>
          <p:nvPr>
            <p:ph type="ctrTitle"/>
          </p:nvPr>
        </p:nvSpPr>
        <p:spPr/>
        <p:txBody>
          <a:bodyPr/>
          <a:lstStyle/>
          <a:p>
            <a:r>
              <a:rPr lang="en-US" altLang="ko-KR" sz="2800" dirty="0"/>
              <a:t>Quantitative Assessment of Human Error Probabilities and PSF Multipliers for Railway: </a:t>
            </a:r>
            <a:br>
              <a:rPr lang="en-US" altLang="ko-KR" sz="2800" dirty="0"/>
            </a:br>
            <a:r>
              <a:rPr lang="en-US" altLang="ko-KR" sz="2800" dirty="0"/>
              <a:t>An Expert Elicitation Study</a:t>
            </a:r>
            <a:endParaRPr lang="ko-KR" altLang="en-US" sz="2800" dirty="0"/>
          </a:p>
        </p:txBody>
      </p:sp>
      <p:sp>
        <p:nvSpPr>
          <p:cNvPr id="3" name="부제목 2">
            <a:extLst>
              <a:ext uri="{FF2B5EF4-FFF2-40B4-BE49-F238E27FC236}">
                <a16:creationId xmlns:a16="http://schemas.microsoft.com/office/drawing/2014/main" id="{6F106B13-8E21-52FA-FD78-23760671AD36}"/>
              </a:ext>
            </a:extLst>
          </p:cNvPr>
          <p:cNvSpPr>
            <a:spLocks noGrp="1"/>
          </p:cNvSpPr>
          <p:nvPr>
            <p:ph type="subTitle" idx="1"/>
          </p:nvPr>
        </p:nvSpPr>
        <p:spPr>
          <a:xfrm>
            <a:off x="3010524" y="3501120"/>
            <a:ext cx="8089168" cy="1642380"/>
          </a:xfrm>
        </p:spPr>
        <p:txBody>
          <a:bodyPr>
            <a:normAutofit/>
          </a:bodyPr>
          <a:lstStyle/>
          <a:p>
            <a:r>
              <a:rPr lang="en-US" altLang="ko-KR" sz="1800" dirty="0"/>
              <a:t>July 20, 2026</a:t>
            </a:r>
          </a:p>
          <a:p>
            <a:r>
              <a:rPr lang="en-US" altLang="ko-KR" sz="2000" b="1" dirty="0">
                <a:effectLst/>
                <a:latin typeface="Times New Roman" panose="02020603050405020304" pitchFamily="18" charset="0"/>
                <a:ea typeface="맑은 고딕" panose="020B0503020000020004" pitchFamily="50" charset="-127"/>
              </a:rPr>
              <a:t>Taewon Yang</a:t>
            </a:r>
            <a:r>
              <a:rPr lang="en-US" altLang="ko-KR" sz="2000" b="1" baseline="30000" dirty="0">
                <a:effectLst/>
                <a:latin typeface="Times New Roman" panose="02020603050405020304" pitchFamily="18" charset="0"/>
                <a:ea typeface="PMingLiU" panose="02020500000000000000" pitchFamily="18" charset="-120"/>
              </a:rPr>
              <a:t>a</a:t>
            </a:r>
            <a:r>
              <a:rPr lang="en-US" altLang="ko-KR" sz="2000" b="1" dirty="0">
                <a:effectLst/>
                <a:latin typeface="Times New Roman" panose="02020603050405020304" pitchFamily="18" charset="0"/>
                <a:ea typeface="PMingLiU" panose="02020500000000000000" pitchFamily="18" charset="-120"/>
              </a:rPr>
              <a:t>, </a:t>
            </a:r>
            <a:r>
              <a:rPr lang="en-US" altLang="ko-KR" sz="2000" b="1" dirty="0" err="1">
                <a:effectLst/>
                <a:latin typeface="Times New Roman" panose="02020603050405020304" pitchFamily="18" charset="0"/>
                <a:ea typeface="맑은 고딕" panose="020B0503020000020004" pitchFamily="50" charset="-127"/>
              </a:rPr>
              <a:t>Seong</a:t>
            </a:r>
            <a:r>
              <a:rPr lang="en-US" altLang="ko-KR" sz="2000" b="1" dirty="0">
                <a:effectLst/>
                <a:latin typeface="Times New Roman" panose="02020603050405020304" pitchFamily="18" charset="0"/>
                <a:ea typeface="맑은 고딕" panose="020B0503020000020004" pitchFamily="50" charset="-127"/>
              </a:rPr>
              <a:t> </a:t>
            </a:r>
            <a:r>
              <a:rPr lang="en-US" altLang="ko-KR" sz="2000" b="1" dirty="0" err="1">
                <a:effectLst/>
                <a:latin typeface="Times New Roman" panose="02020603050405020304" pitchFamily="18" charset="0"/>
                <a:ea typeface="맑은 고딕" panose="020B0503020000020004" pitchFamily="50" charset="-127"/>
              </a:rPr>
              <a:t>Keun</a:t>
            </a:r>
            <a:r>
              <a:rPr lang="en-US" altLang="ko-KR" sz="2000" b="1" dirty="0">
                <a:effectLst/>
                <a:latin typeface="Times New Roman" panose="02020603050405020304" pitchFamily="18" charset="0"/>
                <a:ea typeface="맑은 고딕" panose="020B0503020000020004" pitchFamily="50" charset="-127"/>
              </a:rPr>
              <a:t> </a:t>
            </a:r>
            <a:r>
              <a:rPr lang="en-US" altLang="ko-KR" sz="2000" b="1" dirty="0" err="1">
                <a:effectLst/>
                <a:latin typeface="Times New Roman" panose="02020603050405020304" pitchFamily="18" charset="0"/>
                <a:ea typeface="맑은 고딕" panose="020B0503020000020004" pitchFamily="50" charset="-127"/>
              </a:rPr>
              <a:t>Kang</a:t>
            </a:r>
            <a:r>
              <a:rPr lang="en-US" altLang="ko-KR" sz="2000" b="1" baseline="30000" dirty="0" err="1">
                <a:effectLst/>
                <a:latin typeface="Times New Roman" panose="02020603050405020304" pitchFamily="18" charset="0"/>
                <a:ea typeface="PMingLiU" panose="02020500000000000000" pitchFamily="18" charset="-120"/>
              </a:rPr>
              <a:t>b</a:t>
            </a:r>
            <a:r>
              <a:rPr lang="en-US" altLang="ko-KR" sz="2000" b="1" dirty="0">
                <a:effectLst/>
                <a:latin typeface="Times New Roman" panose="02020603050405020304" pitchFamily="18" charset="0"/>
                <a:ea typeface="PMingLiU" panose="02020500000000000000" pitchFamily="18" charset="-120"/>
              </a:rPr>
              <a:t>, and </a:t>
            </a:r>
            <a:r>
              <a:rPr lang="en-US" altLang="ko-KR" sz="2000" b="1" dirty="0" err="1">
                <a:effectLst/>
                <a:latin typeface="Times New Roman" panose="02020603050405020304" pitchFamily="18" charset="0"/>
                <a:ea typeface="맑은 고딕" panose="020B0503020000020004" pitchFamily="50" charset="-127"/>
              </a:rPr>
              <a:t>Jonghyun</a:t>
            </a:r>
            <a:r>
              <a:rPr lang="en-US" altLang="ko-KR" sz="2000" b="1" dirty="0">
                <a:effectLst/>
                <a:latin typeface="Times New Roman" panose="02020603050405020304" pitchFamily="18" charset="0"/>
                <a:ea typeface="맑은 고딕" panose="020B0503020000020004" pitchFamily="50" charset="-127"/>
              </a:rPr>
              <a:t> Kim</a:t>
            </a:r>
            <a:r>
              <a:rPr lang="en-US" altLang="ko-KR" sz="2000" b="1" baseline="30000" dirty="0">
                <a:effectLst/>
                <a:latin typeface="Times New Roman" panose="02020603050405020304" pitchFamily="18" charset="0"/>
                <a:ea typeface="맑은 고딕" panose="020B0503020000020004" pitchFamily="50" charset="-127"/>
              </a:rPr>
              <a:t>a*</a:t>
            </a:r>
          </a:p>
          <a:p>
            <a:r>
              <a:rPr lang="en-GB" altLang="ko-KR" sz="1600" baseline="30000" dirty="0" err="1">
                <a:effectLst/>
                <a:latin typeface="Times New Roman" panose="02020603050405020304" pitchFamily="18" charset="0"/>
                <a:ea typeface="PMingLiU" panose="02020500000000000000" pitchFamily="18" charset="-120"/>
              </a:rPr>
              <a:t>a</a:t>
            </a:r>
            <a:r>
              <a:rPr lang="en-GB" altLang="ko-KR" sz="1600" dirty="0" err="1">
                <a:effectLst/>
                <a:latin typeface="Times New Roman" panose="02020603050405020304" pitchFamily="18" charset="0"/>
                <a:ea typeface="PMingLiU" panose="02020500000000000000" pitchFamily="18" charset="-120"/>
              </a:rPr>
              <a:t>Korea</a:t>
            </a:r>
            <a:r>
              <a:rPr lang="en-GB" altLang="ko-KR" sz="1600" dirty="0">
                <a:effectLst/>
                <a:latin typeface="Times New Roman" panose="02020603050405020304" pitchFamily="18" charset="0"/>
                <a:ea typeface="PMingLiU" panose="02020500000000000000" pitchFamily="18" charset="-120"/>
              </a:rPr>
              <a:t> Advanced Institute of Science and Technology</a:t>
            </a:r>
          </a:p>
          <a:p>
            <a:pPr>
              <a:lnSpc>
                <a:spcPts val="100"/>
              </a:lnSpc>
            </a:pPr>
            <a:r>
              <a:rPr lang="en-GB" altLang="ko-KR" sz="1600" b="1" baseline="30000" dirty="0" err="1">
                <a:ea typeface="PMingLiU" panose="02020500000000000000" pitchFamily="18" charset="-120"/>
              </a:rPr>
              <a:t>b</a:t>
            </a:r>
            <a:r>
              <a:rPr lang="en-GB" altLang="ko-KR" sz="1600" dirty="0" err="1">
                <a:effectLst/>
                <a:latin typeface="Times New Roman" panose="02020603050405020304" pitchFamily="18" charset="0"/>
                <a:ea typeface="맑은 고딕" panose="020B0503020000020004" pitchFamily="50" charset="-127"/>
              </a:rPr>
              <a:t>Korea</a:t>
            </a:r>
            <a:r>
              <a:rPr lang="en-GB" altLang="ko-KR" sz="1600" dirty="0">
                <a:effectLst/>
                <a:latin typeface="Times New Roman" panose="02020603050405020304" pitchFamily="18" charset="0"/>
                <a:ea typeface="맑은 고딕" panose="020B0503020000020004" pitchFamily="50" charset="-127"/>
              </a:rPr>
              <a:t> Railroad Research Institute</a:t>
            </a:r>
            <a:endParaRPr lang="ko-KR" altLang="ko-KR" sz="1800" b="1" dirty="0">
              <a:effectLst/>
              <a:latin typeface="Times New Roman" panose="02020603050405020304" pitchFamily="18" charset="0"/>
              <a:ea typeface="PMingLiU" panose="02020500000000000000" pitchFamily="18" charset="-120"/>
            </a:endParaRPr>
          </a:p>
        </p:txBody>
      </p:sp>
    </p:spTree>
    <p:extLst>
      <p:ext uri="{BB962C8B-B14F-4D97-AF65-F5344CB8AC3E}">
        <p14:creationId xmlns:p14="http://schemas.microsoft.com/office/powerpoint/2010/main" val="357488647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ltLang="ko-KR" dirty="0"/>
              <a:t>3. Elicitation of Expert Opinion</a:t>
            </a:r>
            <a:endParaRPr lang="ko-KR" altLang="en-US" dirty="0"/>
          </a:p>
        </p:txBody>
      </p:sp>
      <p:sp>
        <p:nvSpPr>
          <p:cNvPr id="3" name="Content Placeholder"/>
          <p:cNvSpPr>
            <a:spLocks noGrp="1"/>
          </p:cNvSpPr>
          <p:nvPr>
            <p:ph idx="1"/>
          </p:nvPr>
        </p:nvSpPr>
        <p:spPr/>
        <p:txBody>
          <a:bodyPr>
            <a:normAutofit/>
          </a:bodyPr>
          <a:lstStyle/>
          <a:p>
            <a:r>
              <a:rPr lang="en-US" altLang="ko-KR" dirty="0"/>
              <a:t>Target Questions — Nominal HEP (8 items)</a:t>
            </a:r>
          </a:p>
          <a:p>
            <a:pPr lvl="1"/>
            <a:r>
              <a:rPr lang="en-US" altLang="ko-KR" dirty="0">
                <a:solidFill>
                  <a:srgbClr val="C00000"/>
                </a:solidFill>
              </a:rPr>
              <a:t>Diagnosis</a:t>
            </a:r>
            <a:r>
              <a:rPr lang="en-US" altLang="ko-KR" dirty="0"/>
              <a:t> and </a:t>
            </a:r>
            <a:r>
              <a:rPr lang="en-US" altLang="ko-KR" dirty="0">
                <a:solidFill>
                  <a:srgbClr val="C00000"/>
                </a:solidFill>
              </a:rPr>
              <a:t>action</a:t>
            </a:r>
            <a:r>
              <a:rPr lang="en-US" altLang="ko-KR" dirty="0"/>
              <a:t> error probabilities for four representative </a:t>
            </a:r>
            <a:r>
              <a:rPr lang="en-US" altLang="ko-KR" b="1" dirty="0"/>
              <a:t>employee types</a:t>
            </a:r>
          </a:p>
          <a:p>
            <a:pPr lvl="2"/>
            <a:r>
              <a:rPr lang="en-US" altLang="ko-KR" dirty="0"/>
              <a:t>Train operators, traffic controllers, maintenance workers, and track workers</a:t>
            </a:r>
          </a:p>
          <a:p>
            <a:pPr lvl="1"/>
            <a:r>
              <a:rPr lang="en-US" altLang="ko-KR" dirty="0"/>
              <a:t>Illustrative examples provided alongside each question</a:t>
            </a:r>
          </a:p>
          <a:p>
            <a:r>
              <a:rPr lang="en-US" altLang="ko-KR" dirty="0"/>
              <a:t>Target Questions — PSF Multiplier (14 items)</a:t>
            </a:r>
          </a:p>
          <a:p>
            <a:pPr lvl="1"/>
            <a:r>
              <a:rPr lang="en-US" altLang="ko-KR" dirty="0"/>
              <a:t>Eight PSFs </a:t>
            </a:r>
          </a:p>
          <a:p>
            <a:pPr lvl="2"/>
            <a:r>
              <a:rPr lang="en-US" altLang="ko-KR" dirty="0"/>
              <a:t>Workload, Equipment/HMI, Procedures/Guidelines, Experience/Training, Work Process, Complexity, Communication, Environment</a:t>
            </a:r>
          </a:p>
          <a:p>
            <a:pPr lvl="1"/>
            <a:r>
              <a:rPr lang="en-US" altLang="ko-KR" dirty="0"/>
              <a:t>Six PSFs with three qualitative levels; Communication and Environment with two levels</a:t>
            </a:r>
          </a:p>
          <a:p>
            <a:pPr lvl="1"/>
            <a:r>
              <a:rPr lang="en-US" altLang="ko-KR" dirty="0"/>
              <a:t>Multiplier at the nominal level assumed to be 1</a:t>
            </a:r>
          </a:p>
          <a:p>
            <a:pPr lvl="2"/>
            <a:r>
              <a:rPr lang="en-US" altLang="ko-KR" dirty="0"/>
              <a:t>Experts assess the magnitude of change as the level varies</a:t>
            </a:r>
          </a:p>
        </p:txBody>
      </p:sp>
      <p:sp>
        <p:nvSpPr>
          <p:cNvPr id="4" name="Slide Number Placeholder"/>
          <p:cNvSpPr>
            <a:spLocks noGrp="1"/>
          </p:cNvSpPr>
          <p:nvPr>
            <p:ph type="sldNum" sz="quarter" idx="12"/>
          </p:nvPr>
        </p:nvSpPr>
        <p:spPr/>
        <p:txBody>
          <a:bodyPr/>
          <a:lstStyle/>
          <a:p>
            <a:fld id="{519954A3-9DFD-4C44-94BA-B95130A3BA1C}" type="slidenum">
              <a:rPr lang="en-US" smtClean="0"/>
              <a:t>10</a:t>
            </a:fld>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7282F92-BBB4-6292-F405-871E611E7944}"/>
            </a:ext>
          </a:extLst>
        </p:cNvPr>
        <p:cNvGrpSpPr/>
        <p:nvPr/>
      </p:nvGrpSpPr>
      <p:grpSpPr>
        <a:xfrm>
          <a:off x="0" y="0"/>
          <a:ext cx="0" cy="0"/>
          <a:chOff x="0" y="0"/>
          <a:chExt cx="0" cy="0"/>
        </a:xfrm>
      </p:grpSpPr>
      <p:sp>
        <p:nvSpPr>
          <p:cNvPr id="2" name="Title">
            <a:extLst>
              <a:ext uri="{FF2B5EF4-FFF2-40B4-BE49-F238E27FC236}">
                <a16:creationId xmlns:a16="http://schemas.microsoft.com/office/drawing/2014/main" id="{96F4A0B1-F79B-24A8-CCD9-6787D7BF9177}"/>
              </a:ext>
            </a:extLst>
          </p:cNvPr>
          <p:cNvSpPr>
            <a:spLocks noGrp="1"/>
          </p:cNvSpPr>
          <p:nvPr>
            <p:ph type="title"/>
          </p:nvPr>
        </p:nvSpPr>
        <p:spPr/>
        <p:txBody>
          <a:bodyPr/>
          <a:lstStyle/>
          <a:p>
            <a:r>
              <a:rPr lang="en-US" altLang="ko-KR" dirty="0"/>
              <a:t>3. Elicitation of Expert Opinion</a:t>
            </a:r>
            <a:endParaRPr lang="ko-KR" altLang="en-US" dirty="0"/>
          </a:p>
        </p:txBody>
      </p:sp>
      <p:sp>
        <p:nvSpPr>
          <p:cNvPr id="3" name="Content Placeholder">
            <a:extLst>
              <a:ext uri="{FF2B5EF4-FFF2-40B4-BE49-F238E27FC236}">
                <a16:creationId xmlns:a16="http://schemas.microsoft.com/office/drawing/2014/main" id="{51599585-8011-3A70-D61B-F2493E2CE09A}"/>
              </a:ext>
            </a:extLst>
          </p:cNvPr>
          <p:cNvSpPr>
            <a:spLocks noGrp="1"/>
          </p:cNvSpPr>
          <p:nvPr>
            <p:ph idx="1"/>
          </p:nvPr>
        </p:nvSpPr>
        <p:spPr/>
        <p:txBody>
          <a:bodyPr>
            <a:normAutofit/>
          </a:bodyPr>
          <a:lstStyle/>
          <a:p>
            <a:r>
              <a:rPr lang="en-US" altLang="ko-KR" dirty="0"/>
              <a:t>Example of Questionnaire</a:t>
            </a:r>
          </a:p>
        </p:txBody>
      </p:sp>
      <p:sp>
        <p:nvSpPr>
          <p:cNvPr id="4" name="Slide Number Placeholder">
            <a:extLst>
              <a:ext uri="{FF2B5EF4-FFF2-40B4-BE49-F238E27FC236}">
                <a16:creationId xmlns:a16="http://schemas.microsoft.com/office/drawing/2014/main" id="{46437DCB-125F-8DBD-8686-D2CCD81E1607}"/>
              </a:ext>
            </a:extLst>
          </p:cNvPr>
          <p:cNvSpPr>
            <a:spLocks noGrp="1"/>
          </p:cNvSpPr>
          <p:nvPr>
            <p:ph type="sldNum" sz="quarter" idx="12"/>
          </p:nvPr>
        </p:nvSpPr>
        <p:spPr/>
        <p:txBody>
          <a:bodyPr/>
          <a:lstStyle/>
          <a:p>
            <a:fld id="{519954A3-9DFD-4C44-94BA-B95130A3BA1C}" type="slidenum">
              <a:rPr lang="en-US" smtClean="0"/>
              <a:t>11</a:t>
            </a:fld>
            <a:endParaRPr lang="en-US" dirty="0"/>
          </a:p>
        </p:txBody>
      </p:sp>
      <p:pic>
        <p:nvPicPr>
          <p:cNvPr id="6" name="그림 5">
            <a:extLst>
              <a:ext uri="{FF2B5EF4-FFF2-40B4-BE49-F238E27FC236}">
                <a16:creationId xmlns:a16="http://schemas.microsoft.com/office/drawing/2014/main" id="{BD403920-8238-A869-B43D-FE131FF497D9}"/>
              </a:ext>
            </a:extLst>
          </p:cNvPr>
          <p:cNvPicPr>
            <a:picLocks noChangeAspect="1"/>
          </p:cNvPicPr>
          <p:nvPr/>
        </p:nvPicPr>
        <p:blipFill>
          <a:blip r:embed="rId3"/>
          <a:stretch>
            <a:fillRect/>
          </a:stretch>
        </p:blipFill>
        <p:spPr>
          <a:xfrm>
            <a:off x="2591027" y="1676964"/>
            <a:ext cx="7009946" cy="4858230"/>
          </a:xfrm>
          <a:prstGeom prst="rect">
            <a:avLst/>
          </a:prstGeom>
        </p:spPr>
      </p:pic>
    </p:spTree>
    <p:extLst>
      <p:ext uri="{BB962C8B-B14F-4D97-AF65-F5344CB8AC3E}">
        <p14:creationId xmlns:p14="http://schemas.microsoft.com/office/powerpoint/2010/main" val="47617431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ltLang="ko-KR" dirty="0"/>
              <a:t>3. Elicitation of Expert Opinion</a:t>
            </a:r>
            <a:endParaRPr lang="ko-KR" altLang="en-US" dirty="0"/>
          </a:p>
        </p:txBody>
      </p:sp>
      <p:sp>
        <p:nvSpPr>
          <p:cNvPr id="3" name="Content Placeholder"/>
          <p:cNvSpPr>
            <a:spLocks noGrp="1"/>
          </p:cNvSpPr>
          <p:nvPr>
            <p:ph idx="1"/>
          </p:nvPr>
        </p:nvSpPr>
        <p:spPr/>
        <p:txBody>
          <a:bodyPr>
            <a:normAutofit/>
          </a:bodyPr>
          <a:lstStyle/>
          <a:p>
            <a:r>
              <a:rPr lang="en-US" altLang="ko-KR" dirty="0"/>
              <a:t>Expert Panel — 16 Railway Domain Experts</a:t>
            </a:r>
          </a:p>
          <a:p>
            <a:pPr lvl="1"/>
            <a:r>
              <a:rPr lang="en-US" altLang="ko-KR" dirty="0"/>
              <a:t>Diverse backgrounds: academia, research institutions, training agencies, and field operations</a:t>
            </a:r>
          </a:p>
          <a:p>
            <a:pPr lvl="1"/>
            <a:r>
              <a:rPr lang="en-US" altLang="ko-KR" dirty="0"/>
              <a:t>Experience ranging from 3 to 43 years (average 29 years)</a:t>
            </a:r>
          </a:p>
          <a:p>
            <a:r>
              <a:rPr lang="en-US" altLang="ko-KR" dirty="0"/>
              <a:t>Conducting the Survey</a:t>
            </a:r>
          </a:p>
          <a:p>
            <a:pPr lvl="1"/>
            <a:r>
              <a:rPr lang="en-US" altLang="ko-KR" dirty="0"/>
              <a:t>In-person, individual or group interviews</a:t>
            </a:r>
          </a:p>
          <a:p>
            <a:pPr lvl="2"/>
            <a:r>
              <a:rPr lang="en-US" altLang="ko-KR" dirty="0"/>
              <a:t>Heightened responsibility and immediate clarification of uncertainties</a:t>
            </a:r>
          </a:p>
          <a:p>
            <a:pPr lvl="1"/>
            <a:r>
              <a:rPr lang="en-US" altLang="ko-KR" dirty="0"/>
              <a:t>Briefing prior to elicitation</a:t>
            </a:r>
          </a:p>
          <a:p>
            <a:pPr lvl="2"/>
            <a:r>
              <a:rPr lang="en-US" altLang="ko-KR" dirty="0"/>
              <a:t>Study overview, research ethics, classical model, percentile-based responses, and cognitive biases</a:t>
            </a:r>
          </a:p>
          <a:p>
            <a:pPr lvl="1"/>
            <a:r>
              <a:rPr lang="en-US" altLang="ko-KR" dirty="0"/>
              <a:t>Prescribed sequence</a:t>
            </a:r>
          </a:p>
          <a:p>
            <a:pPr lvl="2"/>
            <a:r>
              <a:rPr lang="en-US" altLang="ko-KR" dirty="0"/>
              <a:t>Seed variables first, then Target questions</a:t>
            </a:r>
          </a:p>
        </p:txBody>
      </p:sp>
      <p:sp>
        <p:nvSpPr>
          <p:cNvPr id="4" name="Slide Number Placeholder"/>
          <p:cNvSpPr>
            <a:spLocks noGrp="1"/>
          </p:cNvSpPr>
          <p:nvPr>
            <p:ph type="sldNum" sz="quarter" idx="12"/>
          </p:nvPr>
        </p:nvSpPr>
        <p:spPr/>
        <p:txBody>
          <a:bodyPr/>
          <a:lstStyle/>
          <a:p>
            <a:fld id="{519954A3-9DFD-4C44-94BA-B95130A3BA1C}" type="slidenum">
              <a:rPr lang="en-US" smtClean="0"/>
              <a:t>12</a:t>
            </a:fld>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ltLang="ko-KR" dirty="0"/>
              <a:t>4. Results and Discussion</a:t>
            </a:r>
            <a:endParaRPr lang="ko-KR" altLang="en-US" dirty="0"/>
          </a:p>
        </p:txBody>
      </p:sp>
      <p:sp>
        <p:nvSpPr>
          <p:cNvPr id="3" name="Content Placeholder"/>
          <p:cNvSpPr>
            <a:spLocks noGrp="1"/>
          </p:cNvSpPr>
          <p:nvPr>
            <p:ph idx="1"/>
          </p:nvPr>
        </p:nvSpPr>
        <p:spPr>
          <a:xfrm>
            <a:off x="416459" y="1057275"/>
            <a:ext cx="11525062" cy="900000"/>
          </a:xfrm>
        </p:spPr>
        <p:txBody>
          <a:bodyPr/>
          <a:lstStyle/>
          <a:p>
            <a:r>
              <a:rPr lang="en-US" altLang="ko-KR" dirty="0"/>
              <a:t>Results of Expert Elicitation — Nominal HEP</a:t>
            </a:r>
          </a:p>
          <a:p>
            <a:pPr lvl="1"/>
            <a:r>
              <a:rPr lang="en-US" altLang="ko-KR" sz="1600" dirty="0"/>
              <a:t>Mean: probability-weighted average produced by the DM using performance-based weights from the seed variables</a:t>
            </a:r>
          </a:p>
        </p:txBody>
      </p:sp>
      <p:graphicFrame>
        <p:nvGraphicFramePr>
          <p:cNvPr id="10" name="NHEP Table"/>
          <p:cNvGraphicFramePr/>
          <p:nvPr/>
        </p:nvGraphicFramePr>
        <p:xfrm>
          <a:off x="1000000" y="2150000"/>
          <a:ext cx="10525062" cy="3870000"/>
        </p:xfrm>
        <a:graphic>
          <a:graphicData uri="http://schemas.openxmlformats.org/drawingml/2006/table">
            <a:tbl>
              <a:tblPr firstRow="1" bandRow="1"/>
              <a:tblGrid>
                <a:gridCol w="4525062">
                  <a:extLst>
                    <a:ext uri="{9D8B030D-6E8A-4147-A177-3AD203B41FA5}">
                      <a16:colId xmlns:a16="http://schemas.microsoft.com/office/drawing/2014/main" val="20000"/>
                    </a:ext>
                  </a:extLst>
                </a:gridCol>
                <a:gridCol w="1500000">
                  <a:extLst>
                    <a:ext uri="{9D8B030D-6E8A-4147-A177-3AD203B41FA5}">
                      <a16:colId xmlns:a16="http://schemas.microsoft.com/office/drawing/2014/main" val="20001"/>
                    </a:ext>
                  </a:extLst>
                </a:gridCol>
                <a:gridCol w="1500000">
                  <a:extLst>
                    <a:ext uri="{9D8B030D-6E8A-4147-A177-3AD203B41FA5}">
                      <a16:colId xmlns:a16="http://schemas.microsoft.com/office/drawing/2014/main" val="20002"/>
                    </a:ext>
                  </a:extLst>
                </a:gridCol>
                <a:gridCol w="1500000">
                  <a:extLst>
                    <a:ext uri="{9D8B030D-6E8A-4147-A177-3AD203B41FA5}">
                      <a16:colId xmlns:a16="http://schemas.microsoft.com/office/drawing/2014/main" val="20003"/>
                    </a:ext>
                  </a:extLst>
                </a:gridCol>
                <a:gridCol w="1500000">
                  <a:extLst>
                    <a:ext uri="{9D8B030D-6E8A-4147-A177-3AD203B41FA5}">
                      <a16:colId xmlns:a16="http://schemas.microsoft.com/office/drawing/2014/main" val="20004"/>
                    </a:ext>
                  </a:extLst>
                </a:gridCol>
              </a:tblGrid>
              <a:tr h="430000">
                <a:tc>
                  <a:txBody>
                    <a:bodyPr/>
                    <a:lstStyle/>
                    <a:p>
                      <a:pPr algn="ctr"/>
                      <a:r>
                        <a:rPr lang="en-US" altLang="ko-KR" sz="1300" b="1" dirty="0">
                          <a:solidFill>
                            <a:srgbClr val="FFFFFF"/>
                          </a:solidFill>
                          <a:latin typeface="Times New Roman"/>
                        </a:rPr>
                        <a:t>Question</a:t>
                      </a:r>
                    </a:p>
                  </a:txBody>
                  <a:tcPr marL="54000" marR="54000" marT="18000" marB="18000" anchor="ctr">
                    <a:lnL w="6350">
                      <a:solidFill>
                        <a:srgbClr val="B0BBC2"/>
                      </a:solidFill>
                    </a:lnL>
                    <a:lnR w="6350">
                      <a:solidFill>
                        <a:srgbClr val="B0BBC2"/>
                      </a:solidFill>
                    </a:lnR>
                    <a:lnT w="6350">
                      <a:solidFill>
                        <a:srgbClr val="B0BBC2"/>
                      </a:solidFill>
                    </a:lnT>
                    <a:lnB w="6350">
                      <a:solidFill>
                        <a:srgbClr val="B0BBC2"/>
                      </a:solidFill>
                    </a:lnB>
                    <a:solidFill>
                      <a:srgbClr val="566C79"/>
                    </a:solidFill>
                  </a:tcPr>
                </a:tc>
                <a:tc>
                  <a:txBody>
                    <a:bodyPr/>
                    <a:lstStyle/>
                    <a:p>
                      <a:pPr algn="ctr"/>
                      <a:r>
                        <a:rPr lang="en-US" altLang="ko-KR" sz="1300" b="1" dirty="0">
                          <a:solidFill>
                            <a:srgbClr val="FFFFFF"/>
                          </a:solidFill>
                          <a:latin typeface="Times New Roman"/>
                        </a:rPr>
                        <a:t>Mean</a:t>
                      </a:r>
                    </a:p>
                  </a:txBody>
                  <a:tcPr marL="54000" marR="54000" marT="18000" marB="18000" anchor="ctr">
                    <a:lnL w="6350">
                      <a:solidFill>
                        <a:srgbClr val="B0BBC2"/>
                      </a:solidFill>
                    </a:lnL>
                    <a:lnR w="6350">
                      <a:solidFill>
                        <a:srgbClr val="B0BBC2"/>
                      </a:solidFill>
                    </a:lnR>
                    <a:lnT w="6350">
                      <a:solidFill>
                        <a:srgbClr val="B0BBC2"/>
                      </a:solidFill>
                    </a:lnT>
                    <a:lnB w="6350">
                      <a:solidFill>
                        <a:srgbClr val="B0BBC2"/>
                      </a:solidFill>
                    </a:lnB>
                    <a:solidFill>
                      <a:srgbClr val="566C79"/>
                    </a:solidFill>
                  </a:tcPr>
                </a:tc>
                <a:tc>
                  <a:txBody>
                    <a:bodyPr/>
                    <a:lstStyle/>
                    <a:p>
                      <a:pPr algn="ctr"/>
                      <a:r>
                        <a:rPr lang="en-US" altLang="ko-KR" sz="1300" b="1" dirty="0">
                          <a:solidFill>
                            <a:srgbClr val="FFFFFF"/>
                          </a:solidFill>
                          <a:latin typeface="Times New Roman"/>
                        </a:rPr>
                        <a:t>5%</a:t>
                      </a:r>
                    </a:p>
                  </a:txBody>
                  <a:tcPr marL="54000" marR="54000" marT="18000" marB="18000" anchor="ctr">
                    <a:lnL w="6350">
                      <a:solidFill>
                        <a:srgbClr val="B0BBC2"/>
                      </a:solidFill>
                    </a:lnL>
                    <a:lnR w="6350">
                      <a:solidFill>
                        <a:srgbClr val="B0BBC2"/>
                      </a:solidFill>
                    </a:lnR>
                    <a:lnT w="6350">
                      <a:solidFill>
                        <a:srgbClr val="B0BBC2"/>
                      </a:solidFill>
                    </a:lnT>
                    <a:lnB w="6350">
                      <a:solidFill>
                        <a:srgbClr val="B0BBC2"/>
                      </a:solidFill>
                    </a:lnB>
                    <a:solidFill>
                      <a:srgbClr val="566C79"/>
                    </a:solidFill>
                  </a:tcPr>
                </a:tc>
                <a:tc>
                  <a:txBody>
                    <a:bodyPr/>
                    <a:lstStyle/>
                    <a:p>
                      <a:pPr algn="ctr"/>
                      <a:r>
                        <a:rPr lang="en-US" altLang="ko-KR" sz="1300" b="1" dirty="0">
                          <a:solidFill>
                            <a:srgbClr val="FFFFFF"/>
                          </a:solidFill>
                          <a:latin typeface="Times New Roman"/>
                        </a:rPr>
                        <a:t>50%</a:t>
                      </a:r>
                    </a:p>
                  </a:txBody>
                  <a:tcPr marL="54000" marR="54000" marT="18000" marB="18000" anchor="ctr">
                    <a:lnL w="6350">
                      <a:solidFill>
                        <a:srgbClr val="B0BBC2"/>
                      </a:solidFill>
                    </a:lnL>
                    <a:lnR w="6350">
                      <a:solidFill>
                        <a:srgbClr val="B0BBC2"/>
                      </a:solidFill>
                    </a:lnR>
                    <a:lnT w="6350">
                      <a:solidFill>
                        <a:srgbClr val="B0BBC2"/>
                      </a:solidFill>
                    </a:lnT>
                    <a:lnB w="6350">
                      <a:solidFill>
                        <a:srgbClr val="B0BBC2"/>
                      </a:solidFill>
                    </a:lnB>
                    <a:solidFill>
                      <a:srgbClr val="566C79"/>
                    </a:solidFill>
                  </a:tcPr>
                </a:tc>
                <a:tc>
                  <a:txBody>
                    <a:bodyPr/>
                    <a:lstStyle/>
                    <a:p>
                      <a:pPr algn="ctr"/>
                      <a:r>
                        <a:rPr lang="en-US" altLang="ko-KR" sz="1300" b="1" dirty="0">
                          <a:solidFill>
                            <a:srgbClr val="FFFFFF"/>
                          </a:solidFill>
                          <a:latin typeface="Times New Roman"/>
                        </a:rPr>
                        <a:t>95%</a:t>
                      </a:r>
                    </a:p>
                  </a:txBody>
                  <a:tcPr marL="54000" marR="54000" marT="18000" marB="18000" anchor="ctr">
                    <a:lnL w="6350">
                      <a:solidFill>
                        <a:srgbClr val="B0BBC2"/>
                      </a:solidFill>
                    </a:lnL>
                    <a:lnR w="6350">
                      <a:solidFill>
                        <a:srgbClr val="B0BBC2"/>
                      </a:solidFill>
                    </a:lnR>
                    <a:lnT w="6350">
                      <a:solidFill>
                        <a:srgbClr val="B0BBC2"/>
                      </a:solidFill>
                    </a:lnT>
                    <a:lnB w="6350">
                      <a:solidFill>
                        <a:srgbClr val="B0BBC2"/>
                      </a:solidFill>
                    </a:lnB>
                    <a:solidFill>
                      <a:srgbClr val="566C79"/>
                    </a:solidFill>
                  </a:tcPr>
                </a:tc>
                <a:extLst>
                  <a:ext uri="{0D108BD9-81ED-4DB2-BD59-A6C34878D82A}">
                    <a16:rowId xmlns:a16="http://schemas.microsoft.com/office/drawing/2014/main" val="10000"/>
                  </a:ext>
                </a:extLst>
              </a:tr>
              <a:tr h="430000">
                <a:tc>
                  <a:txBody>
                    <a:bodyPr/>
                    <a:lstStyle/>
                    <a:p>
                      <a:pPr algn="l"/>
                      <a:r>
                        <a:rPr lang="en-US" altLang="ko-KR" sz="1300" dirty="0">
                          <a:solidFill>
                            <a:srgbClr val="000000"/>
                          </a:solidFill>
                          <a:latin typeface="Times New Roman"/>
                        </a:rPr>
                        <a:t>Train operator – Diagnosis</a:t>
                      </a:r>
                    </a:p>
                  </a:txBody>
                  <a:tcPr marL="54000" marR="54000" marT="18000" marB="18000" anchor="ctr">
                    <a:lnL w="6350">
                      <a:solidFill>
                        <a:srgbClr val="B0BBC2"/>
                      </a:solidFill>
                    </a:lnL>
                    <a:lnR w="6350">
                      <a:solidFill>
                        <a:srgbClr val="B0BBC2"/>
                      </a:solidFill>
                    </a:lnR>
                    <a:lnT w="6350">
                      <a:solidFill>
                        <a:srgbClr val="B0BBC2"/>
                      </a:solidFill>
                    </a:lnT>
                    <a:lnB w="6350">
                      <a:solidFill>
                        <a:srgbClr val="B0BBC2"/>
                      </a:solidFill>
                    </a:lnB>
                    <a:solidFill>
                      <a:srgbClr val="FFFFFF"/>
                    </a:solidFill>
                  </a:tcPr>
                </a:tc>
                <a:tc>
                  <a:txBody>
                    <a:bodyPr/>
                    <a:lstStyle/>
                    <a:p>
                      <a:pPr algn="ctr"/>
                      <a:r>
                        <a:rPr lang="en-US" altLang="ko-KR" sz="1300" dirty="0">
                          <a:solidFill>
                            <a:srgbClr val="000000"/>
                          </a:solidFill>
                          <a:latin typeface="Times New Roman"/>
                        </a:rPr>
                        <a:t>1.23 × 10</a:t>
                      </a:r>
                      <a:r>
                        <a:rPr lang="en-US" altLang="ko-KR" sz="1300" baseline="30000" dirty="0">
                          <a:solidFill>
                            <a:srgbClr val="000000"/>
                          </a:solidFill>
                          <a:latin typeface="Times New Roman"/>
                        </a:rPr>
                        <a:t>-2</a:t>
                      </a:r>
                    </a:p>
                  </a:txBody>
                  <a:tcPr marL="54000" marR="54000" marT="18000" marB="18000" anchor="ctr">
                    <a:lnL w="6350">
                      <a:solidFill>
                        <a:srgbClr val="B0BBC2"/>
                      </a:solidFill>
                    </a:lnL>
                    <a:lnR w="6350">
                      <a:solidFill>
                        <a:srgbClr val="B0BBC2"/>
                      </a:solidFill>
                    </a:lnR>
                    <a:lnT w="6350">
                      <a:solidFill>
                        <a:srgbClr val="B0BBC2"/>
                      </a:solidFill>
                    </a:lnT>
                    <a:lnB w="6350">
                      <a:solidFill>
                        <a:srgbClr val="B0BBC2"/>
                      </a:solidFill>
                    </a:lnB>
                    <a:solidFill>
                      <a:srgbClr val="FFFFFF"/>
                    </a:solidFill>
                  </a:tcPr>
                </a:tc>
                <a:tc>
                  <a:txBody>
                    <a:bodyPr/>
                    <a:lstStyle/>
                    <a:p>
                      <a:pPr algn="ctr"/>
                      <a:r>
                        <a:rPr lang="en-US" altLang="ko-KR" sz="1300" dirty="0">
                          <a:solidFill>
                            <a:srgbClr val="000000"/>
                          </a:solidFill>
                          <a:latin typeface="Times New Roman"/>
                        </a:rPr>
                        <a:t>1.00 × 10</a:t>
                      </a:r>
                      <a:r>
                        <a:rPr lang="en-US" altLang="ko-KR" sz="1300" baseline="30000" dirty="0">
                          <a:solidFill>
                            <a:srgbClr val="000000"/>
                          </a:solidFill>
                          <a:latin typeface="Times New Roman"/>
                        </a:rPr>
                        <a:t>-3</a:t>
                      </a:r>
                    </a:p>
                  </a:txBody>
                  <a:tcPr marL="54000" marR="54000" marT="18000" marB="18000" anchor="ctr">
                    <a:lnL w="6350">
                      <a:solidFill>
                        <a:srgbClr val="B0BBC2"/>
                      </a:solidFill>
                    </a:lnL>
                    <a:lnR w="6350">
                      <a:solidFill>
                        <a:srgbClr val="B0BBC2"/>
                      </a:solidFill>
                    </a:lnR>
                    <a:lnT w="6350">
                      <a:solidFill>
                        <a:srgbClr val="B0BBC2"/>
                      </a:solidFill>
                    </a:lnT>
                    <a:lnB w="6350">
                      <a:solidFill>
                        <a:srgbClr val="B0BBC2"/>
                      </a:solidFill>
                    </a:lnB>
                    <a:solidFill>
                      <a:srgbClr val="FFFFFF"/>
                    </a:solidFill>
                  </a:tcPr>
                </a:tc>
                <a:tc>
                  <a:txBody>
                    <a:bodyPr/>
                    <a:lstStyle/>
                    <a:p>
                      <a:pPr algn="ctr"/>
                      <a:r>
                        <a:rPr lang="en-US" altLang="ko-KR" sz="1300" dirty="0">
                          <a:solidFill>
                            <a:srgbClr val="000000"/>
                          </a:solidFill>
                          <a:latin typeface="Times New Roman"/>
                        </a:rPr>
                        <a:t>1.00 × 10</a:t>
                      </a:r>
                      <a:r>
                        <a:rPr lang="en-US" altLang="ko-KR" sz="1300" baseline="30000" dirty="0">
                          <a:solidFill>
                            <a:srgbClr val="000000"/>
                          </a:solidFill>
                          <a:latin typeface="Times New Roman"/>
                        </a:rPr>
                        <a:t>-2</a:t>
                      </a:r>
                    </a:p>
                  </a:txBody>
                  <a:tcPr marL="54000" marR="54000" marT="18000" marB="18000" anchor="ctr">
                    <a:lnL w="6350">
                      <a:solidFill>
                        <a:srgbClr val="B0BBC2"/>
                      </a:solidFill>
                    </a:lnL>
                    <a:lnR w="6350">
                      <a:solidFill>
                        <a:srgbClr val="B0BBC2"/>
                      </a:solidFill>
                    </a:lnR>
                    <a:lnT w="6350">
                      <a:solidFill>
                        <a:srgbClr val="B0BBC2"/>
                      </a:solidFill>
                    </a:lnT>
                    <a:lnB w="6350">
                      <a:solidFill>
                        <a:srgbClr val="B0BBC2"/>
                      </a:solidFill>
                    </a:lnB>
                    <a:solidFill>
                      <a:srgbClr val="FFFFFF"/>
                    </a:solidFill>
                  </a:tcPr>
                </a:tc>
                <a:tc>
                  <a:txBody>
                    <a:bodyPr/>
                    <a:lstStyle/>
                    <a:p>
                      <a:pPr algn="ctr"/>
                      <a:r>
                        <a:rPr lang="en-US" altLang="ko-KR" sz="1300" dirty="0">
                          <a:solidFill>
                            <a:srgbClr val="000000"/>
                          </a:solidFill>
                          <a:latin typeface="Times New Roman"/>
                        </a:rPr>
                        <a:t>2.00 × 10</a:t>
                      </a:r>
                      <a:r>
                        <a:rPr lang="en-US" altLang="ko-KR" sz="1300" baseline="30000" dirty="0">
                          <a:solidFill>
                            <a:srgbClr val="000000"/>
                          </a:solidFill>
                          <a:latin typeface="Times New Roman"/>
                        </a:rPr>
                        <a:t>-2</a:t>
                      </a:r>
                    </a:p>
                  </a:txBody>
                  <a:tcPr marL="54000" marR="54000" marT="18000" marB="18000" anchor="ctr">
                    <a:lnL w="6350">
                      <a:solidFill>
                        <a:srgbClr val="B0BBC2"/>
                      </a:solidFill>
                    </a:lnL>
                    <a:lnR w="6350">
                      <a:solidFill>
                        <a:srgbClr val="B0BBC2"/>
                      </a:solidFill>
                    </a:lnR>
                    <a:lnT w="6350">
                      <a:solidFill>
                        <a:srgbClr val="B0BBC2"/>
                      </a:solidFill>
                    </a:lnT>
                    <a:lnB w="6350">
                      <a:solidFill>
                        <a:srgbClr val="B0BBC2"/>
                      </a:solidFill>
                    </a:lnB>
                    <a:solidFill>
                      <a:srgbClr val="FFFFFF"/>
                    </a:solidFill>
                  </a:tcPr>
                </a:tc>
                <a:extLst>
                  <a:ext uri="{0D108BD9-81ED-4DB2-BD59-A6C34878D82A}">
                    <a16:rowId xmlns:a16="http://schemas.microsoft.com/office/drawing/2014/main" val="10001"/>
                  </a:ext>
                </a:extLst>
              </a:tr>
              <a:tr h="430000">
                <a:tc>
                  <a:txBody>
                    <a:bodyPr/>
                    <a:lstStyle/>
                    <a:p>
                      <a:pPr algn="l"/>
                      <a:r>
                        <a:rPr lang="en-US" altLang="ko-KR" sz="1300" dirty="0">
                          <a:solidFill>
                            <a:srgbClr val="000000"/>
                          </a:solidFill>
                          <a:latin typeface="Times New Roman"/>
                        </a:rPr>
                        <a:t>Train operator – Action</a:t>
                      </a:r>
                    </a:p>
                  </a:txBody>
                  <a:tcPr marL="54000" marR="54000" marT="18000" marB="18000" anchor="ctr">
                    <a:lnL w="6350">
                      <a:solidFill>
                        <a:srgbClr val="B0BBC2"/>
                      </a:solidFill>
                    </a:lnL>
                    <a:lnR w="6350">
                      <a:solidFill>
                        <a:srgbClr val="B0BBC2"/>
                      </a:solidFill>
                    </a:lnR>
                    <a:lnT w="6350">
                      <a:solidFill>
                        <a:srgbClr val="B0BBC2"/>
                      </a:solidFill>
                    </a:lnT>
                    <a:lnB w="6350">
                      <a:solidFill>
                        <a:srgbClr val="B0BBC2"/>
                      </a:solidFill>
                    </a:lnB>
                    <a:solidFill>
                      <a:srgbClr val="F2F4F5"/>
                    </a:solidFill>
                  </a:tcPr>
                </a:tc>
                <a:tc>
                  <a:txBody>
                    <a:bodyPr/>
                    <a:lstStyle/>
                    <a:p>
                      <a:pPr algn="ctr"/>
                      <a:r>
                        <a:rPr lang="en-US" altLang="ko-KR" sz="1300" dirty="0">
                          <a:solidFill>
                            <a:srgbClr val="000000"/>
                          </a:solidFill>
                          <a:latin typeface="Times New Roman"/>
                        </a:rPr>
                        <a:t>6.15 × 10</a:t>
                      </a:r>
                      <a:r>
                        <a:rPr lang="en-US" altLang="ko-KR" sz="1300" baseline="30000" dirty="0">
                          <a:solidFill>
                            <a:srgbClr val="000000"/>
                          </a:solidFill>
                          <a:latin typeface="Times New Roman"/>
                        </a:rPr>
                        <a:t>-3</a:t>
                      </a:r>
                    </a:p>
                  </a:txBody>
                  <a:tcPr marL="54000" marR="54000" marT="18000" marB="18000" anchor="ctr">
                    <a:lnL w="6350">
                      <a:solidFill>
                        <a:srgbClr val="B0BBC2"/>
                      </a:solidFill>
                    </a:lnL>
                    <a:lnR w="6350">
                      <a:solidFill>
                        <a:srgbClr val="B0BBC2"/>
                      </a:solidFill>
                    </a:lnR>
                    <a:lnT w="6350">
                      <a:solidFill>
                        <a:srgbClr val="B0BBC2"/>
                      </a:solidFill>
                    </a:lnT>
                    <a:lnB w="6350">
                      <a:solidFill>
                        <a:srgbClr val="B0BBC2"/>
                      </a:solidFill>
                    </a:lnB>
                    <a:solidFill>
                      <a:srgbClr val="F2F4F5"/>
                    </a:solidFill>
                  </a:tcPr>
                </a:tc>
                <a:tc>
                  <a:txBody>
                    <a:bodyPr/>
                    <a:lstStyle/>
                    <a:p>
                      <a:pPr algn="ctr"/>
                      <a:r>
                        <a:rPr lang="en-US" altLang="ko-KR" sz="1300" dirty="0">
                          <a:solidFill>
                            <a:srgbClr val="000000"/>
                          </a:solidFill>
                          <a:latin typeface="Times New Roman"/>
                        </a:rPr>
                        <a:t>1.00 × 10</a:t>
                      </a:r>
                      <a:r>
                        <a:rPr lang="en-US" altLang="ko-KR" sz="1300" baseline="30000" dirty="0">
                          <a:solidFill>
                            <a:srgbClr val="000000"/>
                          </a:solidFill>
                          <a:latin typeface="Times New Roman"/>
                        </a:rPr>
                        <a:t>-3</a:t>
                      </a:r>
                    </a:p>
                  </a:txBody>
                  <a:tcPr marL="54000" marR="54000" marT="18000" marB="18000" anchor="ctr">
                    <a:lnL w="6350">
                      <a:solidFill>
                        <a:srgbClr val="B0BBC2"/>
                      </a:solidFill>
                    </a:lnL>
                    <a:lnR w="6350">
                      <a:solidFill>
                        <a:srgbClr val="B0BBC2"/>
                      </a:solidFill>
                    </a:lnR>
                    <a:lnT w="6350">
                      <a:solidFill>
                        <a:srgbClr val="B0BBC2"/>
                      </a:solidFill>
                    </a:lnT>
                    <a:lnB w="6350">
                      <a:solidFill>
                        <a:srgbClr val="B0BBC2"/>
                      </a:solidFill>
                    </a:lnB>
                    <a:solidFill>
                      <a:srgbClr val="F2F4F5"/>
                    </a:solidFill>
                  </a:tcPr>
                </a:tc>
                <a:tc>
                  <a:txBody>
                    <a:bodyPr/>
                    <a:lstStyle/>
                    <a:p>
                      <a:pPr algn="ctr"/>
                      <a:r>
                        <a:rPr lang="en-US" altLang="ko-KR" sz="1300" dirty="0">
                          <a:solidFill>
                            <a:srgbClr val="000000"/>
                          </a:solidFill>
                          <a:latin typeface="Times New Roman"/>
                        </a:rPr>
                        <a:t>2.00 × 10</a:t>
                      </a:r>
                      <a:r>
                        <a:rPr lang="en-US" altLang="ko-KR" sz="1300" baseline="30000" dirty="0">
                          <a:solidFill>
                            <a:srgbClr val="000000"/>
                          </a:solidFill>
                          <a:latin typeface="Times New Roman"/>
                        </a:rPr>
                        <a:t>-3</a:t>
                      </a:r>
                    </a:p>
                  </a:txBody>
                  <a:tcPr marL="54000" marR="54000" marT="18000" marB="18000" anchor="ctr">
                    <a:lnL w="6350">
                      <a:solidFill>
                        <a:srgbClr val="B0BBC2"/>
                      </a:solidFill>
                    </a:lnL>
                    <a:lnR w="6350">
                      <a:solidFill>
                        <a:srgbClr val="B0BBC2"/>
                      </a:solidFill>
                    </a:lnR>
                    <a:lnT w="6350">
                      <a:solidFill>
                        <a:srgbClr val="B0BBC2"/>
                      </a:solidFill>
                    </a:lnT>
                    <a:lnB w="6350">
                      <a:solidFill>
                        <a:srgbClr val="B0BBC2"/>
                      </a:solidFill>
                    </a:lnB>
                    <a:solidFill>
                      <a:srgbClr val="F2F4F5"/>
                    </a:solidFill>
                  </a:tcPr>
                </a:tc>
                <a:tc>
                  <a:txBody>
                    <a:bodyPr/>
                    <a:lstStyle/>
                    <a:p>
                      <a:pPr algn="ctr"/>
                      <a:r>
                        <a:rPr lang="en-US" altLang="ko-KR" sz="1300" dirty="0">
                          <a:solidFill>
                            <a:srgbClr val="000000"/>
                          </a:solidFill>
                          <a:latin typeface="Times New Roman"/>
                        </a:rPr>
                        <a:t>1.00 × 10</a:t>
                      </a:r>
                      <a:r>
                        <a:rPr lang="en-US" altLang="ko-KR" sz="1300" baseline="30000" dirty="0">
                          <a:solidFill>
                            <a:srgbClr val="000000"/>
                          </a:solidFill>
                          <a:latin typeface="Times New Roman"/>
                        </a:rPr>
                        <a:t>-2</a:t>
                      </a:r>
                    </a:p>
                  </a:txBody>
                  <a:tcPr marL="54000" marR="54000" marT="18000" marB="18000" anchor="ctr">
                    <a:lnL w="6350">
                      <a:solidFill>
                        <a:srgbClr val="B0BBC2"/>
                      </a:solidFill>
                    </a:lnL>
                    <a:lnR w="6350">
                      <a:solidFill>
                        <a:srgbClr val="B0BBC2"/>
                      </a:solidFill>
                    </a:lnR>
                    <a:lnT w="6350">
                      <a:solidFill>
                        <a:srgbClr val="B0BBC2"/>
                      </a:solidFill>
                    </a:lnT>
                    <a:lnB w="6350">
                      <a:solidFill>
                        <a:srgbClr val="B0BBC2"/>
                      </a:solidFill>
                    </a:lnB>
                    <a:solidFill>
                      <a:srgbClr val="F2F4F5"/>
                    </a:solidFill>
                  </a:tcPr>
                </a:tc>
                <a:extLst>
                  <a:ext uri="{0D108BD9-81ED-4DB2-BD59-A6C34878D82A}">
                    <a16:rowId xmlns:a16="http://schemas.microsoft.com/office/drawing/2014/main" val="10002"/>
                  </a:ext>
                </a:extLst>
              </a:tr>
              <a:tr h="430000">
                <a:tc>
                  <a:txBody>
                    <a:bodyPr/>
                    <a:lstStyle/>
                    <a:p>
                      <a:pPr algn="l"/>
                      <a:r>
                        <a:rPr lang="en-US" altLang="ko-KR" sz="1300" dirty="0">
                          <a:solidFill>
                            <a:srgbClr val="000000"/>
                          </a:solidFill>
                          <a:latin typeface="Times New Roman"/>
                        </a:rPr>
                        <a:t>Traffic controller – Diagnosis</a:t>
                      </a:r>
                    </a:p>
                  </a:txBody>
                  <a:tcPr marL="54000" marR="54000" marT="18000" marB="18000" anchor="ctr">
                    <a:lnL w="6350">
                      <a:solidFill>
                        <a:srgbClr val="B0BBC2"/>
                      </a:solidFill>
                    </a:lnL>
                    <a:lnR w="6350">
                      <a:solidFill>
                        <a:srgbClr val="B0BBC2"/>
                      </a:solidFill>
                    </a:lnR>
                    <a:lnT w="6350">
                      <a:solidFill>
                        <a:srgbClr val="B0BBC2"/>
                      </a:solidFill>
                    </a:lnT>
                    <a:lnB w="6350">
                      <a:solidFill>
                        <a:srgbClr val="B0BBC2"/>
                      </a:solidFill>
                    </a:lnB>
                    <a:solidFill>
                      <a:srgbClr val="FFFFFF"/>
                    </a:solidFill>
                  </a:tcPr>
                </a:tc>
                <a:tc>
                  <a:txBody>
                    <a:bodyPr/>
                    <a:lstStyle/>
                    <a:p>
                      <a:pPr algn="ctr"/>
                      <a:r>
                        <a:rPr lang="en-US" altLang="ko-KR" sz="1300" dirty="0">
                          <a:solidFill>
                            <a:srgbClr val="000000"/>
                          </a:solidFill>
                          <a:latin typeface="Times New Roman"/>
                        </a:rPr>
                        <a:t>5.50 × 10</a:t>
                      </a:r>
                      <a:r>
                        <a:rPr lang="en-US" altLang="ko-KR" sz="1300" baseline="30000" dirty="0">
                          <a:solidFill>
                            <a:srgbClr val="000000"/>
                          </a:solidFill>
                          <a:latin typeface="Times New Roman"/>
                        </a:rPr>
                        <a:t>-3</a:t>
                      </a:r>
                    </a:p>
                  </a:txBody>
                  <a:tcPr marL="54000" marR="54000" marT="18000" marB="18000" anchor="ctr">
                    <a:lnL w="6350">
                      <a:solidFill>
                        <a:srgbClr val="B0BBC2"/>
                      </a:solidFill>
                    </a:lnL>
                    <a:lnR w="6350">
                      <a:solidFill>
                        <a:srgbClr val="B0BBC2"/>
                      </a:solidFill>
                    </a:lnR>
                    <a:lnT w="6350">
                      <a:solidFill>
                        <a:srgbClr val="B0BBC2"/>
                      </a:solidFill>
                    </a:lnT>
                    <a:lnB w="6350">
                      <a:solidFill>
                        <a:srgbClr val="B0BBC2"/>
                      </a:solidFill>
                    </a:lnB>
                    <a:solidFill>
                      <a:srgbClr val="FFFFFF"/>
                    </a:solidFill>
                  </a:tcPr>
                </a:tc>
                <a:tc>
                  <a:txBody>
                    <a:bodyPr/>
                    <a:lstStyle/>
                    <a:p>
                      <a:pPr algn="ctr"/>
                      <a:r>
                        <a:rPr lang="en-US" altLang="ko-KR" sz="1300" dirty="0">
                          <a:solidFill>
                            <a:srgbClr val="000000"/>
                          </a:solidFill>
                          <a:latin typeface="Times New Roman"/>
                        </a:rPr>
                        <a:t>2.00 × 10</a:t>
                      </a:r>
                      <a:r>
                        <a:rPr lang="en-US" altLang="ko-KR" sz="1300" baseline="30000" dirty="0">
                          <a:solidFill>
                            <a:srgbClr val="000000"/>
                          </a:solidFill>
                          <a:latin typeface="Times New Roman"/>
                        </a:rPr>
                        <a:t>-4</a:t>
                      </a:r>
                    </a:p>
                  </a:txBody>
                  <a:tcPr marL="54000" marR="54000" marT="18000" marB="18000" anchor="ctr">
                    <a:lnL w="6350">
                      <a:solidFill>
                        <a:srgbClr val="B0BBC2"/>
                      </a:solidFill>
                    </a:lnL>
                    <a:lnR w="6350">
                      <a:solidFill>
                        <a:srgbClr val="B0BBC2"/>
                      </a:solidFill>
                    </a:lnR>
                    <a:lnT w="6350">
                      <a:solidFill>
                        <a:srgbClr val="B0BBC2"/>
                      </a:solidFill>
                    </a:lnT>
                    <a:lnB w="6350">
                      <a:solidFill>
                        <a:srgbClr val="B0BBC2"/>
                      </a:solidFill>
                    </a:lnB>
                    <a:solidFill>
                      <a:srgbClr val="FFFFFF"/>
                    </a:solidFill>
                  </a:tcPr>
                </a:tc>
                <a:tc>
                  <a:txBody>
                    <a:bodyPr/>
                    <a:lstStyle/>
                    <a:p>
                      <a:pPr algn="ctr"/>
                      <a:r>
                        <a:rPr lang="en-US" altLang="ko-KR" sz="1300" dirty="0">
                          <a:solidFill>
                            <a:srgbClr val="000000"/>
                          </a:solidFill>
                          <a:latin typeface="Times New Roman"/>
                        </a:rPr>
                        <a:t>1.00 × 10</a:t>
                      </a:r>
                      <a:r>
                        <a:rPr lang="en-US" altLang="ko-KR" sz="1300" baseline="30000" dirty="0">
                          <a:solidFill>
                            <a:srgbClr val="000000"/>
                          </a:solidFill>
                          <a:latin typeface="Times New Roman"/>
                        </a:rPr>
                        <a:t>-3</a:t>
                      </a:r>
                    </a:p>
                  </a:txBody>
                  <a:tcPr marL="54000" marR="54000" marT="18000" marB="18000" anchor="ctr">
                    <a:lnL w="6350">
                      <a:solidFill>
                        <a:srgbClr val="B0BBC2"/>
                      </a:solidFill>
                    </a:lnL>
                    <a:lnR w="6350">
                      <a:solidFill>
                        <a:srgbClr val="B0BBC2"/>
                      </a:solidFill>
                    </a:lnR>
                    <a:lnT w="6350">
                      <a:solidFill>
                        <a:srgbClr val="B0BBC2"/>
                      </a:solidFill>
                    </a:lnT>
                    <a:lnB w="6350">
                      <a:solidFill>
                        <a:srgbClr val="B0BBC2"/>
                      </a:solidFill>
                    </a:lnB>
                    <a:solidFill>
                      <a:srgbClr val="FFFFFF"/>
                    </a:solidFill>
                  </a:tcPr>
                </a:tc>
                <a:tc>
                  <a:txBody>
                    <a:bodyPr/>
                    <a:lstStyle/>
                    <a:p>
                      <a:pPr algn="ctr"/>
                      <a:r>
                        <a:rPr lang="en-US" altLang="ko-KR" sz="1300" dirty="0">
                          <a:solidFill>
                            <a:srgbClr val="000000"/>
                          </a:solidFill>
                          <a:latin typeface="Times New Roman"/>
                        </a:rPr>
                        <a:t>1.00 × 10</a:t>
                      </a:r>
                      <a:r>
                        <a:rPr lang="en-US" altLang="ko-KR" sz="1300" baseline="30000" dirty="0">
                          <a:solidFill>
                            <a:srgbClr val="000000"/>
                          </a:solidFill>
                          <a:latin typeface="Times New Roman"/>
                        </a:rPr>
                        <a:t>-2</a:t>
                      </a:r>
                    </a:p>
                  </a:txBody>
                  <a:tcPr marL="54000" marR="54000" marT="18000" marB="18000" anchor="ctr">
                    <a:lnL w="6350">
                      <a:solidFill>
                        <a:srgbClr val="B0BBC2"/>
                      </a:solidFill>
                    </a:lnL>
                    <a:lnR w="6350">
                      <a:solidFill>
                        <a:srgbClr val="B0BBC2"/>
                      </a:solidFill>
                    </a:lnR>
                    <a:lnT w="6350">
                      <a:solidFill>
                        <a:srgbClr val="B0BBC2"/>
                      </a:solidFill>
                    </a:lnT>
                    <a:lnB w="6350">
                      <a:solidFill>
                        <a:srgbClr val="B0BBC2"/>
                      </a:solidFill>
                    </a:lnB>
                    <a:solidFill>
                      <a:srgbClr val="FFFFFF"/>
                    </a:solidFill>
                  </a:tcPr>
                </a:tc>
                <a:extLst>
                  <a:ext uri="{0D108BD9-81ED-4DB2-BD59-A6C34878D82A}">
                    <a16:rowId xmlns:a16="http://schemas.microsoft.com/office/drawing/2014/main" val="10003"/>
                  </a:ext>
                </a:extLst>
              </a:tr>
              <a:tr h="430000">
                <a:tc>
                  <a:txBody>
                    <a:bodyPr/>
                    <a:lstStyle/>
                    <a:p>
                      <a:pPr algn="l"/>
                      <a:r>
                        <a:rPr lang="en-US" altLang="ko-KR" sz="1300" dirty="0">
                          <a:solidFill>
                            <a:srgbClr val="000000"/>
                          </a:solidFill>
                          <a:latin typeface="Times New Roman"/>
                        </a:rPr>
                        <a:t>Traffic controller – Action</a:t>
                      </a:r>
                    </a:p>
                  </a:txBody>
                  <a:tcPr marL="54000" marR="54000" marT="18000" marB="18000" anchor="ctr">
                    <a:lnL w="6350">
                      <a:solidFill>
                        <a:srgbClr val="B0BBC2"/>
                      </a:solidFill>
                    </a:lnL>
                    <a:lnR w="6350">
                      <a:solidFill>
                        <a:srgbClr val="B0BBC2"/>
                      </a:solidFill>
                    </a:lnR>
                    <a:lnT w="6350">
                      <a:solidFill>
                        <a:srgbClr val="B0BBC2"/>
                      </a:solidFill>
                    </a:lnT>
                    <a:lnB w="6350">
                      <a:solidFill>
                        <a:srgbClr val="B0BBC2"/>
                      </a:solidFill>
                    </a:lnB>
                    <a:solidFill>
                      <a:srgbClr val="F2F4F5"/>
                    </a:solidFill>
                  </a:tcPr>
                </a:tc>
                <a:tc>
                  <a:txBody>
                    <a:bodyPr/>
                    <a:lstStyle/>
                    <a:p>
                      <a:pPr algn="ctr"/>
                      <a:r>
                        <a:rPr lang="en-US" altLang="ko-KR" sz="1300" dirty="0">
                          <a:solidFill>
                            <a:srgbClr val="000000"/>
                          </a:solidFill>
                          <a:latin typeface="Times New Roman"/>
                        </a:rPr>
                        <a:t>3.52 × 10</a:t>
                      </a:r>
                      <a:r>
                        <a:rPr lang="en-US" altLang="ko-KR" sz="1300" baseline="30000" dirty="0">
                          <a:solidFill>
                            <a:srgbClr val="000000"/>
                          </a:solidFill>
                          <a:latin typeface="Times New Roman"/>
                        </a:rPr>
                        <a:t>-3</a:t>
                      </a:r>
                    </a:p>
                  </a:txBody>
                  <a:tcPr marL="54000" marR="54000" marT="18000" marB="18000" anchor="ctr">
                    <a:lnL w="6350">
                      <a:solidFill>
                        <a:srgbClr val="B0BBC2"/>
                      </a:solidFill>
                    </a:lnL>
                    <a:lnR w="6350">
                      <a:solidFill>
                        <a:srgbClr val="B0BBC2"/>
                      </a:solidFill>
                    </a:lnR>
                    <a:lnT w="6350">
                      <a:solidFill>
                        <a:srgbClr val="B0BBC2"/>
                      </a:solidFill>
                    </a:lnT>
                    <a:lnB w="6350">
                      <a:solidFill>
                        <a:srgbClr val="B0BBC2"/>
                      </a:solidFill>
                    </a:lnB>
                    <a:solidFill>
                      <a:srgbClr val="F2F4F5"/>
                    </a:solidFill>
                  </a:tcPr>
                </a:tc>
                <a:tc>
                  <a:txBody>
                    <a:bodyPr/>
                    <a:lstStyle/>
                    <a:p>
                      <a:pPr algn="ctr"/>
                      <a:r>
                        <a:rPr lang="en-US" altLang="ko-KR" sz="1300" dirty="0">
                          <a:solidFill>
                            <a:srgbClr val="000000"/>
                          </a:solidFill>
                          <a:latin typeface="Times New Roman"/>
                        </a:rPr>
                        <a:t>3.00 × 10</a:t>
                      </a:r>
                      <a:r>
                        <a:rPr lang="en-US" altLang="ko-KR" sz="1300" baseline="30000" dirty="0">
                          <a:solidFill>
                            <a:srgbClr val="000000"/>
                          </a:solidFill>
                          <a:latin typeface="Times New Roman"/>
                        </a:rPr>
                        <a:t>-4</a:t>
                      </a:r>
                    </a:p>
                  </a:txBody>
                  <a:tcPr marL="54000" marR="54000" marT="18000" marB="18000" anchor="ctr">
                    <a:lnL w="6350">
                      <a:solidFill>
                        <a:srgbClr val="B0BBC2"/>
                      </a:solidFill>
                    </a:lnL>
                    <a:lnR w="6350">
                      <a:solidFill>
                        <a:srgbClr val="B0BBC2"/>
                      </a:solidFill>
                    </a:lnR>
                    <a:lnT w="6350">
                      <a:solidFill>
                        <a:srgbClr val="B0BBC2"/>
                      </a:solidFill>
                    </a:lnT>
                    <a:lnB w="6350">
                      <a:solidFill>
                        <a:srgbClr val="B0BBC2"/>
                      </a:solidFill>
                    </a:lnB>
                    <a:solidFill>
                      <a:srgbClr val="F2F4F5"/>
                    </a:solidFill>
                  </a:tcPr>
                </a:tc>
                <a:tc>
                  <a:txBody>
                    <a:bodyPr/>
                    <a:lstStyle/>
                    <a:p>
                      <a:pPr algn="ctr"/>
                      <a:r>
                        <a:rPr lang="en-US" altLang="ko-KR" sz="1300" dirty="0">
                          <a:solidFill>
                            <a:srgbClr val="000000"/>
                          </a:solidFill>
                          <a:latin typeface="Times New Roman"/>
                        </a:rPr>
                        <a:t>1.00 × 10</a:t>
                      </a:r>
                      <a:r>
                        <a:rPr lang="en-US" altLang="ko-KR" sz="1300" baseline="30000" dirty="0">
                          <a:solidFill>
                            <a:srgbClr val="000000"/>
                          </a:solidFill>
                          <a:latin typeface="Times New Roman"/>
                        </a:rPr>
                        <a:t>-3</a:t>
                      </a:r>
                    </a:p>
                  </a:txBody>
                  <a:tcPr marL="54000" marR="54000" marT="18000" marB="18000" anchor="ctr">
                    <a:lnL w="6350">
                      <a:solidFill>
                        <a:srgbClr val="B0BBC2"/>
                      </a:solidFill>
                    </a:lnL>
                    <a:lnR w="6350">
                      <a:solidFill>
                        <a:srgbClr val="B0BBC2"/>
                      </a:solidFill>
                    </a:lnR>
                    <a:lnT w="6350">
                      <a:solidFill>
                        <a:srgbClr val="B0BBC2"/>
                      </a:solidFill>
                    </a:lnT>
                    <a:lnB w="6350">
                      <a:solidFill>
                        <a:srgbClr val="B0BBC2"/>
                      </a:solidFill>
                    </a:lnB>
                    <a:solidFill>
                      <a:srgbClr val="F2F4F5"/>
                    </a:solidFill>
                  </a:tcPr>
                </a:tc>
                <a:tc>
                  <a:txBody>
                    <a:bodyPr/>
                    <a:lstStyle/>
                    <a:p>
                      <a:pPr algn="ctr"/>
                      <a:r>
                        <a:rPr lang="en-US" altLang="ko-KR" sz="1300" dirty="0">
                          <a:solidFill>
                            <a:srgbClr val="000000"/>
                          </a:solidFill>
                          <a:latin typeface="Times New Roman"/>
                        </a:rPr>
                        <a:t>2.00 × 10</a:t>
                      </a:r>
                      <a:r>
                        <a:rPr lang="en-US" altLang="ko-KR" sz="1300" baseline="30000" dirty="0">
                          <a:solidFill>
                            <a:srgbClr val="000000"/>
                          </a:solidFill>
                          <a:latin typeface="Times New Roman"/>
                        </a:rPr>
                        <a:t>-3</a:t>
                      </a:r>
                    </a:p>
                  </a:txBody>
                  <a:tcPr marL="54000" marR="54000" marT="18000" marB="18000" anchor="ctr">
                    <a:lnL w="6350">
                      <a:solidFill>
                        <a:srgbClr val="B0BBC2"/>
                      </a:solidFill>
                    </a:lnL>
                    <a:lnR w="6350">
                      <a:solidFill>
                        <a:srgbClr val="B0BBC2"/>
                      </a:solidFill>
                    </a:lnR>
                    <a:lnT w="6350">
                      <a:solidFill>
                        <a:srgbClr val="B0BBC2"/>
                      </a:solidFill>
                    </a:lnT>
                    <a:lnB w="6350">
                      <a:solidFill>
                        <a:srgbClr val="B0BBC2"/>
                      </a:solidFill>
                    </a:lnB>
                    <a:solidFill>
                      <a:srgbClr val="F2F4F5"/>
                    </a:solidFill>
                  </a:tcPr>
                </a:tc>
                <a:extLst>
                  <a:ext uri="{0D108BD9-81ED-4DB2-BD59-A6C34878D82A}">
                    <a16:rowId xmlns:a16="http://schemas.microsoft.com/office/drawing/2014/main" val="10004"/>
                  </a:ext>
                </a:extLst>
              </a:tr>
              <a:tr h="430000">
                <a:tc>
                  <a:txBody>
                    <a:bodyPr/>
                    <a:lstStyle/>
                    <a:p>
                      <a:pPr algn="l"/>
                      <a:r>
                        <a:rPr lang="en-US" altLang="ko-KR" sz="1300" dirty="0">
                          <a:solidFill>
                            <a:srgbClr val="000000"/>
                          </a:solidFill>
                          <a:latin typeface="Times New Roman"/>
                        </a:rPr>
                        <a:t>Maintenance worker – Diagnosis</a:t>
                      </a:r>
                    </a:p>
                  </a:txBody>
                  <a:tcPr marL="54000" marR="54000" marT="18000" marB="18000" anchor="ctr">
                    <a:lnL w="6350">
                      <a:solidFill>
                        <a:srgbClr val="B0BBC2"/>
                      </a:solidFill>
                    </a:lnL>
                    <a:lnR w="6350">
                      <a:solidFill>
                        <a:srgbClr val="B0BBC2"/>
                      </a:solidFill>
                    </a:lnR>
                    <a:lnT w="6350">
                      <a:solidFill>
                        <a:srgbClr val="B0BBC2"/>
                      </a:solidFill>
                    </a:lnT>
                    <a:lnB w="6350">
                      <a:solidFill>
                        <a:srgbClr val="B0BBC2"/>
                      </a:solidFill>
                    </a:lnB>
                    <a:solidFill>
                      <a:srgbClr val="FFFFFF"/>
                    </a:solidFill>
                  </a:tcPr>
                </a:tc>
                <a:tc>
                  <a:txBody>
                    <a:bodyPr/>
                    <a:lstStyle/>
                    <a:p>
                      <a:pPr algn="ctr"/>
                      <a:r>
                        <a:rPr lang="en-US" altLang="ko-KR" sz="1300" dirty="0">
                          <a:solidFill>
                            <a:srgbClr val="000000"/>
                          </a:solidFill>
                          <a:latin typeface="Times New Roman"/>
                        </a:rPr>
                        <a:t>2.79 × 10</a:t>
                      </a:r>
                      <a:r>
                        <a:rPr lang="en-US" altLang="ko-KR" sz="1300" baseline="30000" dirty="0">
                          <a:solidFill>
                            <a:srgbClr val="000000"/>
                          </a:solidFill>
                          <a:latin typeface="Times New Roman"/>
                        </a:rPr>
                        <a:t>-3</a:t>
                      </a:r>
                    </a:p>
                  </a:txBody>
                  <a:tcPr marL="54000" marR="54000" marT="18000" marB="18000" anchor="ctr">
                    <a:lnL w="6350">
                      <a:solidFill>
                        <a:srgbClr val="B0BBC2"/>
                      </a:solidFill>
                    </a:lnL>
                    <a:lnR w="6350">
                      <a:solidFill>
                        <a:srgbClr val="B0BBC2"/>
                      </a:solidFill>
                    </a:lnR>
                    <a:lnT w="6350">
                      <a:solidFill>
                        <a:srgbClr val="B0BBC2"/>
                      </a:solidFill>
                    </a:lnT>
                    <a:lnB w="6350">
                      <a:solidFill>
                        <a:srgbClr val="B0BBC2"/>
                      </a:solidFill>
                    </a:lnB>
                    <a:solidFill>
                      <a:srgbClr val="FFFFFF"/>
                    </a:solidFill>
                  </a:tcPr>
                </a:tc>
                <a:tc>
                  <a:txBody>
                    <a:bodyPr/>
                    <a:lstStyle/>
                    <a:p>
                      <a:pPr algn="ctr"/>
                      <a:r>
                        <a:rPr lang="en-US" altLang="ko-KR" sz="1300" dirty="0">
                          <a:solidFill>
                            <a:srgbClr val="000000"/>
                          </a:solidFill>
                          <a:latin typeface="Times New Roman"/>
                        </a:rPr>
                        <a:t>1.00 × 10</a:t>
                      </a:r>
                      <a:r>
                        <a:rPr lang="en-US" altLang="ko-KR" sz="1300" baseline="30000" dirty="0">
                          <a:solidFill>
                            <a:srgbClr val="000000"/>
                          </a:solidFill>
                          <a:latin typeface="Times New Roman"/>
                        </a:rPr>
                        <a:t>-5</a:t>
                      </a:r>
                    </a:p>
                  </a:txBody>
                  <a:tcPr marL="54000" marR="54000" marT="18000" marB="18000" anchor="ctr">
                    <a:lnL w="6350">
                      <a:solidFill>
                        <a:srgbClr val="B0BBC2"/>
                      </a:solidFill>
                    </a:lnL>
                    <a:lnR w="6350">
                      <a:solidFill>
                        <a:srgbClr val="B0BBC2"/>
                      </a:solidFill>
                    </a:lnR>
                    <a:lnT w="6350">
                      <a:solidFill>
                        <a:srgbClr val="B0BBC2"/>
                      </a:solidFill>
                    </a:lnT>
                    <a:lnB w="6350">
                      <a:solidFill>
                        <a:srgbClr val="B0BBC2"/>
                      </a:solidFill>
                    </a:lnB>
                    <a:solidFill>
                      <a:srgbClr val="FFFFFF"/>
                    </a:solidFill>
                  </a:tcPr>
                </a:tc>
                <a:tc>
                  <a:txBody>
                    <a:bodyPr/>
                    <a:lstStyle/>
                    <a:p>
                      <a:pPr algn="ctr"/>
                      <a:r>
                        <a:rPr lang="en-US" altLang="ko-KR" sz="1300" dirty="0">
                          <a:solidFill>
                            <a:srgbClr val="000000"/>
                          </a:solidFill>
                          <a:latin typeface="Times New Roman"/>
                        </a:rPr>
                        <a:t>1.00 × 10</a:t>
                      </a:r>
                      <a:r>
                        <a:rPr lang="en-US" altLang="ko-KR" sz="1300" baseline="30000" dirty="0">
                          <a:solidFill>
                            <a:srgbClr val="000000"/>
                          </a:solidFill>
                          <a:latin typeface="Times New Roman"/>
                        </a:rPr>
                        <a:t>-4</a:t>
                      </a:r>
                    </a:p>
                  </a:txBody>
                  <a:tcPr marL="54000" marR="54000" marT="18000" marB="18000" anchor="ctr">
                    <a:lnL w="6350">
                      <a:solidFill>
                        <a:srgbClr val="B0BBC2"/>
                      </a:solidFill>
                    </a:lnL>
                    <a:lnR w="6350">
                      <a:solidFill>
                        <a:srgbClr val="B0BBC2"/>
                      </a:solidFill>
                    </a:lnR>
                    <a:lnT w="6350">
                      <a:solidFill>
                        <a:srgbClr val="B0BBC2"/>
                      </a:solidFill>
                    </a:lnT>
                    <a:lnB w="6350">
                      <a:solidFill>
                        <a:srgbClr val="B0BBC2"/>
                      </a:solidFill>
                    </a:lnB>
                    <a:solidFill>
                      <a:srgbClr val="FFFFFF"/>
                    </a:solidFill>
                  </a:tcPr>
                </a:tc>
                <a:tc>
                  <a:txBody>
                    <a:bodyPr/>
                    <a:lstStyle/>
                    <a:p>
                      <a:pPr algn="ctr"/>
                      <a:r>
                        <a:rPr lang="en-US" altLang="ko-KR" sz="1300" dirty="0">
                          <a:solidFill>
                            <a:srgbClr val="000000"/>
                          </a:solidFill>
                          <a:latin typeface="Times New Roman"/>
                        </a:rPr>
                        <a:t>1.00 × 10</a:t>
                      </a:r>
                      <a:r>
                        <a:rPr lang="en-US" altLang="ko-KR" sz="1300" baseline="30000" dirty="0">
                          <a:solidFill>
                            <a:srgbClr val="000000"/>
                          </a:solidFill>
                          <a:latin typeface="Times New Roman"/>
                        </a:rPr>
                        <a:t>-3</a:t>
                      </a:r>
                    </a:p>
                  </a:txBody>
                  <a:tcPr marL="54000" marR="54000" marT="18000" marB="18000" anchor="ctr">
                    <a:lnL w="6350">
                      <a:solidFill>
                        <a:srgbClr val="B0BBC2"/>
                      </a:solidFill>
                    </a:lnL>
                    <a:lnR w="6350">
                      <a:solidFill>
                        <a:srgbClr val="B0BBC2"/>
                      </a:solidFill>
                    </a:lnR>
                    <a:lnT w="6350">
                      <a:solidFill>
                        <a:srgbClr val="B0BBC2"/>
                      </a:solidFill>
                    </a:lnT>
                    <a:lnB w="6350">
                      <a:solidFill>
                        <a:srgbClr val="B0BBC2"/>
                      </a:solidFill>
                    </a:lnB>
                    <a:solidFill>
                      <a:srgbClr val="FFFFFF"/>
                    </a:solidFill>
                  </a:tcPr>
                </a:tc>
                <a:extLst>
                  <a:ext uri="{0D108BD9-81ED-4DB2-BD59-A6C34878D82A}">
                    <a16:rowId xmlns:a16="http://schemas.microsoft.com/office/drawing/2014/main" val="10005"/>
                  </a:ext>
                </a:extLst>
              </a:tr>
              <a:tr h="430000">
                <a:tc>
                  <a:txBody>
                    <a:bodyPr/>
                    <a:lstStyle/>
                    <a:p>
                      <a:pPr algn="l"/>
                      <a:r>
                        <a:rPr lang="en-US" altLang="ko-KR" sz="1300" dirty="0">
                          <a:solidFill>
                            <a:srgbClr val="000000"/>
                          </a:solidFill>
                          <a:latin typeface="Times New Roman"/>
                        </a:rPr>
                        <a:t>Maintenance worker – Action</a:t>
                      </a:r>
                    </a:p>
                  </a:txBody>
                  <a:tcPr marL="54000" marR="54000" marT="18000" marB="18000" anchor="ctr">
                    <a:lnL w="6350">
                      <a:solidFill>
                        <a:srgbClr val="B0BBC2"/>
                      </a:solidFill>
                    </a:lnL>
                    <a:lnR w="6350">
                      <a:solidFill>
                        <a:srgbClr val="B0BBC2"/>
                      </a:solidFill>
                    </a:lnR>
                    <a:lnT w="6350">
                      <a:solidFill>
                        <a:srgbClr val="B0BBC2"/>
                      </a:solidFill>
                    </a:lnT>
                    <a:lnB w="6350">
                      <a:solidFill>
                        <a:srgbClr val="B0BBC2"/>
                      </a:solidFill>
                    </a:lnB>
                    <a:solidFill>
                      <a:srgbClr val="F2F4F5"/>
                    </a:solidFill>
                  </a:tcPr>
                </a:tc>
                <a:tc>
                  <a:txBody>
                    <a:bodyPr/>
                    <a:lstStyle/>
                    <a:p>
                      <a:pPr algn="ctr"/>
                      <a:r>
                        <a:rPr lang="en-US" altLang="ko-KR" sz="1300" dirty="0">
                          <a:solidFill>
                            <a:srgbClr val="000000"/>
                          </a:solidFill>
                          <a:latin typeface="Times New Roman"/>
                        </a:rPr>
                        <a:t>3.47 × 10</a:t>
                      </a:r>
                      <a:r>
                        <a:rPr lang="en-US" altLang="ko-KR" sz="1300" baseline="30000" dirty="0">
                          <a:solidFill>
                            <a:srgbClr val="000000"/>
                          </a:solidFill>
                          <a:latin typeface="Times New Roman"/>
                        </a:rPr>
                        <a:t>-3</a:t>
                      </a:r>
                    </a:p>
                  </a:txBody>
                  <a:tcPr marL="54000" marR="54000" marT="18000" marB="18000" anchor="ctr">
                    <a:lnL w="6350">
                      <a:solidFill>
                        <a:srgbClr val="B0BBC2"/>
                      </a:solidFill>
                    </a:lnL>
                    <a:lnR w="6350">
                      <a:solidFill>
                        <a:srgbClr val="B0BBC2"/>
                      </a:solidFill>
                    </a:lnR>
                    <a:lnT w="6350">
                      <a:solidFill>
                        <a:srgbClr val="B0BBC2"/>
                      </a:solidFill>
                    </a:lnT>
                    <a:lnB w="6350">
                      <a:solidFill>
                        <a:srgbClr val="B0BBC2"/>
                      </a:solidFill>
                    </a:lnB>
                    <a:solidFill>
                      <a:srgbClr val="F2F4F5"/>
                    </a:solidFill>
                  </a:tcPr>
                </a:tc>
                <a:tc>
                  <a:txBody>
                    <a:bodyPr/>
                    <a:lstStyle/>
                    <a:p>
                      <a:pPr algn="ctr"/>
                      <a:r>
                        <a:rPr lang="en-US" altLang="ko-KR" sz="1300" dirty="0">
                          <a:solidFill>
                            <a:srgbClr val="000000"/>
                          </a:solidFill>
                          <a:latin typeface="Times New Roman"/>
                        </a:rPr>
                        <a:t>1.00 × 10</a:t>
                      </a:r>
                      <a:r>
                        <a:rPr lang="en-US" altLang="ko-KR" sz="1300" baseline="30000" dirty="0">
                          <a:solidFill>
                            <a:srgbClr val="000000"/>
                          </a:solidFill>
                          <a:latin typeface="Times New Roman"/>
                        </a:rPr>
                        <a:t>-4</a:t>
                      </a:r>
                    </a:p>
                  </a:txBody>
                  <a:tcPr marL="54000" marR="54000" marT="18000" marB="18000" anchor="ctr">
                    <a:lnL w="6350">
                      <a:solidFill>
                        <a:srgbClr val="B0BBC2"/>
                      </a:solidFill>
                    </a:lnL>
                    <a:lnR w="6350">
                      <a:solidFill>
                        <a:srgbClr val="B0BBC2"/>
                      </a:solidFill>
                    </a:lnR>
                    <a:lnT w="6350">
                      <a:solidFill>
                        <a:srgbClr val="B0BBC2"/>
                      </a:solidFill>
                    </a:lnT>
                    <a:lnB w="6350">
                      <a:solidFill>
                        <a:srgbClr val="B0BBC2"/>
                      </a:solidFill>
                    </a:lnB>
                    <a:solidFill>
                      <a:srgbClr val="F2F4F5"/>
                    </a:solidFill>
                  </a:tcPr>
                </a:tc>
                <a:tc>
                  <a:txBody>
                    <a:bodyPr/>
                    <a:lstStyle/>
                    <a:p>
                      <a:pPr algn="ctr"/>
                      <a:r>
                        <a:rPr lang="en-US" altLang="ko-KR" sz="1300" dirty="0">
                          <a:solidFill>
                            <a:srgbClr val="000000"/>
                          </a:solidFill>
                          <a:latin typeface="Times New Roman"/>
                        </a:rPr>
                        <a:t>1.00 × 10</a:t>
                      </a:r>
                      <a:r>
                        <a:rPr lang="en-US" altLang="ko-KR" sz="1300" baseline="30000" dirty="0">
                          <a:solidFill>
                            <a:srgbClr val="000000"/>
                          </a:solidFill>
                          <a:latin typeface="Times New Roman"/>
                        </a:rPr>
                        <a:t>-3</a:t>
                      </a:r>
                    </a:p>
                  </a:txBody>
                  <a:tcPr marL="54000" marR="54000" marT="18000" marB="18000" anchor="ctr">
                    <a:lnL w="6350">
                      <a:solidFill>
                        <a:srgbClr val="B0BBC2"/>
                      </a:solidFill>
                    </a:lnL>
                    <a:lnR w="6350">
                      <a:solidFill>
                        <a:srgbClr val="B0BBC2"/>
                      </a:solidFill>
                    </a:lnR>
                    <a:lnT w="6350">
                      <a:solidFill>
                        <a:srgbClr val="B0BBC2"/>
                      </a:solidFill>
                    </a:lnT>
                    <a:lnB w="6350">
                      <a:solidFill>
                        <a:srgbClr val="B0BBC2"/>
                      </a:solidFill>
                    </a:lnB>
                    <a:solidFill>
                      <a:srgbClr val="F2F4F5"/>
                    </a:solidFill>
                  </a:tcPr>
                </a:tc>
                <a:tc>
                  <a:txBody>
                    <a:bodyPr/>
                    <a:lstStyle/>
                    <a:p>
                      <a:pPr algn="ctr"/>
                      <a:r>
                        <a:rPr lang="en-US" altLang="ko-KR" sz="1300" dirty="0">
                          <a:solidFill>
                            <a:srgbClr val="000000"/>
                          </a:solidFill>
                          <a:latin typeface="Times New Roman"/>
                        </a:rPr>
                        <a:t>2.00 × 10</a:t>
                      </a:r>
                      <a:r>
                        <a:rPr lang="en-US" altLang="ko-KR" sz="1300" baseline="30000" dirty="0">
                          <a:solidFill>
                            <a:srgbClr val="000000"/>
                          </a:solidFill>
                          <a:latin typeface="Times New Roman"/>
                        </a:rPr>
                        <a:t>-3</a:t>
                      </a:r>
                    </a:p>
                  </a:txBody>
                  <a:tcPr marL="54000" marR="54000" marT="18000" marB="18000" anchor="ctr">
                    <a:lnL w="6350">
                      <a:solidFill>
                        <a:srgbClr val="B0BBC2"/>
                      </a:solidFill>
                    </a:lnL>
                    <a:lnR w="6350">
                      <a:solidFill>
                        <a:srgbClr val="B0BBC2"/>
                      </a:solidFill>
                    </a:lnR>
                    <a:lnT w="6350">
                      <a:solidFill>
                        <a:srgbClr val="B0BBC2"/>
                      </a:solidFill>
                    </a:lnT>
                    <a:lnB w="6350">
                      <a:solidFill>
                        <a:srgbClr val="B0BBC2"/>
                      </a:solidFill>
                    </a:lnB>
                    <a:solidFill>
                      <a:srgbClr val="F2F4F5"/>
                    </a:solidFill>
                  </a:tcPr>
                </a:tc>
                <a:extLst>
                  <a:ext uri="{0D108BD9-81ED-4DB2-BD59-A6C34878D82A}">
                    <a16:rowId xmlns:a16="http://schemas.microsoft.com/office/drawing/2014/main" val="10006"/>
                  </a:ext>
                </a:extLst>
              </a:tr>
              <a:tr h="430000">
                <a:tc>
                  <a:txBody>
                    <a:bodyPr/>
                    <a:lstStyle/>
                    <a:p>
                      <a:pPr algn="l"/>
                      <a:r>
                        <a:rPr lang="en-US" altLang="ko-KR" sz="1300" dirty="0">
                          <a:solidFill>
                            <a:srgbClr val="000000"/>
                          </a:solidFill>
                          <a:latin typeface="Times New Roman"/>
                        </a:rPr>
                        <a:t>Track worker – Diagnosis</a:t>
                      </a:r>
                    </a:p>
                  </a:txBody>
                  <a:tcPr marL="54000" marR="54000" marT="18000" marB="18000" anchor="ctr">
                    <a:lnL w="6350">
                      <a:solidFill>
                        <a:srgbClr val="B0BBC2"/>
                      </a:solidFill>
                    </a:lnL>
                    <a:lnR w="6350">
                      <a:solidFill>
                        <a:srgbClr val="B0BBC2"/>
                      </a:solidFill>
                    </a:lnR>
                    <a:lnT w="6350">
                      <a:solidFill>
                        <a:srgbClr val="B0BBC2"/>
                      </a:solidFill>
                    </a:lnT>
                    <a:lnB w="6350">
                      <a:solidFill>
                        <a:srgbClr val="B0BBC2"/>
                      </a:solidFill>
                    </a:lnB>
                    <a:solidFill>
                      <a:srgbClr val="FFFFFF"/>
                    </a:solidFill>
                  </a:tcPr>
                </a:tc>
                <a:tc>
                  <a:txBody>
                    <a:bodyPr/>
                    <a:lstStyle/>
                    <a:p>
                      <a:pPr algn="ctr"/>
                      <a:r>
                        <a:rPr lang="en-US" altLang="ko-KR" sz="1300" dirty="0">
                          <a:solidFill>
                            <a:srgbClr val="000000"/>
                          </a:solidFill>
                          <a:latin typeface="Times New Roman"/>
                        </a:rPr>
                        <a:t>1.23 × 10</a:t>
                      </a:r>
                      <a:r>
                        <a:rPr lang="en-US" altLang="ko-KR" sz="1300" baseline="30000" dirty="0">
                          <a:solidFill>
                            <a:srgbClr val="000000"/>
                          </a:solidFill>
                          <a:latin typeface="Times New Roman"/>
                        </a:rPr>
                        <a:t>-2</a:t>
                      </a:r>
                    </a:p>
                  </a:txBody>
                  <a:tcPr marL="54000" marR="54000" marT="18000" marB="18000" anchor="ctr">
                    <a:lnL w="6350">
                      <a:solidFill>
                        <a:srgbClr val="B0BBC2"/>
                      </a:solidFill>
                    </a:lnL>
                    <a:lnR w="6350">
                      <a:solidFill>
                        <a:srgbClr val="B0BBC2"/>
                      </a:solidFill>
                    </a:lnR>
                    <a:lnT w="6350">
                      <a:solidFill>
                        <a:srgbClr val="B0BBC2"/>
                      </a:solidFill>
                    </a:lnT>
                    <a:lnB w="6350">
                      <a:solidFill>
                        <a:srgbClr val="B0BBC2"/>
                      </a:solidFill>
                    </a:lnB>
                    <a:solidFill>
                      <a:srgbClr val="FFFFFF"/>
                    </a:solidFill>
                  </a:tcPr>
                </a:tc>
                <a:tc>
                  <a:txBody>
                    <a:bodyPr/>
                    <a:lstStyle/>
                    <a:p>
                      <a:pPr algn="ctr"/>
                      <a:r>
                        <a:rPr lang="en-US" altLang="ko-KR" sz="1300" dirty="0">
                          <a:solidFill>
                            <a:srgbClr val="000000"/>
                          </a:solidFill>
                          <a:latin typeface="Times New Roman"/>
                        </a:rPr>
                        <a:t>1.00 × 10</a:t>
                      </a:r>
                      <a:r>
                        <a:rPr lang="en-US" altLang="ko-KR" sz="1300" baseline="30000" dirty="0">
                          <a:solidFill>
                            <a:srgbClr val="000000"/>
                          </a:solidFill>
                          <a:latin typeface="Times New Roman"/>
                        </a:rPr>
                        <a:t>-3</a:t>
                      </a:r>
                    </a:p>
                  </a:txBody>
                  <a:tcPr marL="54000" marR="54000" marT="18000" marB="18000" anchor="ctr">
                    <a:lnL w="6350">
                      <a:solidFill>
                        <a:srgbClr val="B0BBC2"/>
                      </a:solidFill>
                    </a:lnL>
                    <a:lnR w="6350">
                      <a:solidFill>
                        <a:srgbClr val="B0BBC2"/>
                      </a:solidFill>
                    </a:lnR>
                    <a:lnT w="6350">
                      <a:solidFill>
                        <a:srgbClr val="B0BBC2"/>
                      </a:solidFill>
                    </a:lnT>
                    <a:lnB w="6350">
                      <a:solidFill>
                        <a:srgbClr val="B0BBC2"/>
                      </a:solidFill>
                    </a:lnB>
                    <a:solidFill>
                      <a:srgbClr val="FFFFFF"/>
                    </a:solidFill>
                  </a:tcPr>
                </a:tc>
                <a:tc>
                  <a:txBody>
                    <a:bodyPr/>
                    <a:lstStyle/>
                    <a:p>
                      <a:pPr algn="ctr"/>
                      <a:r>
                        <a:rPr lang="en-US" altLang="ko-KR" sz="1300" dirty="0">
                          <a:solidFill>
                            <a:srgbClr val="000000"/>
                          </a:solidFill>
                          <a:latin typeface="Times New Roman"/>
                        </a:rPr>
                        <a:t>1.00 × 10</a:t>
                      </a:r>
                      <a:r>
                        <a:rPr lang="en-US" altLang="ko-KR" sz="1300" baseline="30000" dirty="0">
                          <a:solidFill>
                            <a:srgbClr val="000000"/>
                          </a:solidFill>
                          <a:latin typeface="Times New Roman"/>
                        </a:rPr>
                        <a:t>-2</a:t>
                      </a:r>
                    </a:p>
                  </a:txBody>
                  <a:tcPr marL="54000" marR="54000" marT="18000" marB="18000" anchor="ctr">
                    <a:lnL w="6350">
                      <a:solidFill>
                        <a:srgbClr val="B0BBC2"/>
                      </a:solidFill>
                    </a:lnL>
                    <a:lnR w="6350">
                      <a:solidFill>
                        <a:srgbClr val="B0BBC2"/>
                      </a:solidFill>
                    </a:lnR>
                    <a:lnT w="6350">
                      <a:solidFill>
                        <a:srgbClr val="B0BBC2"/>
                      </a:solidFill>
                    </a:lnT>
                    <a:lnB w="6350">
                      <a:solidFill>
                        <a:srgbClr val="B0BBC2"/>
                      </a:solidFill>
                    </a:lnB>
                    <a:solidFill>
                      <a:srgbClr val="FFFFFF"/>
                    </a:solidFill>
                  </a:tcPr>
                </a:tc>
                <a:tc>
                  <a:txBody>
                    <a:bodyPr/>
                    <a:lstStyle/>
                    <a:p>
                      <a:pPr algn="ctr"/>
                      <a:r>
                        <a:rPr lang="en-US" altLang="ko-KR" sz="1300" dirty="0">
                          <a:solidFill>
                            <a:srgbClr val="000000"/>
                          </a:solidFill>
                          <a:latin typeface="Times New Roman"/>
                        </a:rPr>
                        <a:t>2.00 × 10</a:t>
                      </a:r>
                      <a:r>
                        <a:rPr lang="en-US" altLang="ko-KR" sz="1300" baseline="30000" dirty="0">
                          <a:solidFill>
                            <a:srgbClr val="000000"/>
                          </a:solidFill>
                          <a:latin typeface="Times New Roman"/>
                        </a:rPr>
                        <a:t>-2</a:t>
                      </a:r>
                    </a:p>
                  </a:txBody>
                  <a:tcPr marL="54000" marR="54000" marT="18000" marB="18000" anchor="ctr">
                    <a:lnL w="6350">
                      <a:solidFill>
                        <a:srgbClr val="B0BBC2"/>
                      </a:solidFill>
                    </a:lnL>
                    <a:lnR w="6350">
                      <a:solidFill>
                        <a:srgbClr val="B0BBC2"/>
                      </a:solidFill>
                    </a:lnR>
                    <a:lnT w="6350">
                      <a:solidFill>
                        <a:srgbClr val="B0BBC2"/>
                      </a:solidFill>
                    </a:lnT>
                    <a:lnB w="6350">
                      <a:solidFill>
                        <a:srgbClr val="B0BBC2"/>
                      </a:solidFill>
                    </a:lnB>
                    <a:solidFill>
                      <a:srgbClr val="FFFFFF"/>
                    </a:solidFill>
                  </a:tcPr>
                </a:tc>
                <a:extLst>
                  <a:ext uri="{0D108BD9-81ED-4DB2-BD59-A6C34878D82A}">
                    <a16:rowId xmlns:a16="http://schemas.microsoft.com/office/drawing/2014/main" val="10007"/>
                  </a:ext>
                </a:extLst>
              </a:tr>
              <a:tr h="430000">
                <a:tc>
                  <a:txBody>
                    <a:bodyPr/>
                    <a:lstStyle/>
                    <a:p>
                      <a:pPr algn="l"/>
                      <a:r>
                        <a:rPr lang="en-US" altLang="ko-KR" sz="1300" dirty="0">
                          <a:solidFill>
                            <a:srgbClr val="000000"/>
                          </a:solidFill>
                          <a:latin typeface="Times New Roman"/>
                        </a:rPr>
                        <a:t>Track worker – Action</a:t>
                      </a:r>
                    </a:p>
                  </a:txBody>
                  <a:tcPr marL="54000" marR="54000" marT="18000" marB="18000" anchor="ctr">
                    <a:lnL w="6350">
                      <a:solidFill>
                        <a:srgbClr val="B0BBC2"/>
                      </a:solidFill>
                    </a:lnL>
                    <a:lnR w="6350">
                      <a:solidFill>
                        <a:srgbClr val="B0BBC2"/>
                      </a:solidFill>
                    </a:lnR>
                    <a:lnT w="6350">
                      <a:solidFill>
                        <a:srgbClr val="B0BBC2"/>
                      </a:solidFill>
                    </a:lnT>
                    <a:lnB w="6350">
                      <a:solidFill>
                        <a:srgbClr val="B0BBC2"/>
                      </a:solidFill>
                    </a:lnB>
                    <a:solidFill>
                      <a:srgbClr val="F2F4F5"/>
                    </a:solidFill>
                  </a:tcPr>
                </a:tc>
                <a:tc>
                  <a:txBody>
                    <a:bodyPr/>
                    <a:lstStyle/>
                    <a:p>
                      <a:pPr algn="ctr"/>
                      <a:r>
                        <a:rPr lang="en-US" altLang="ko-KR" sz="1300" dirty="0">
                          <a:solidFill>
                            <a:srgbClr val="000000"/>
                          </a:solidFill>
                          <a:latin typeface="Times New Roman"/>
                        </a:rPr>
                        <a:t>3.50 × 10</a:t>
                      </a:r>
                      <a:r>
                        <a:rPr lang="en-US" altLang="ko-KR" sz="1300" baseline="30000" dirty="0">
                          <a:solidFill>
                            <a:srgbClr val="000000"/>
                          </a:solidFill>
                          <a:latin typeface="Times New Roman"/>
                        </a:rPr>
                        <a:t>-3</a:t>
                      </a:r>
                    </a:p>
                  </a:txBody>
                  <a:tcPr marL="54000" marR="54000" marT="18000" marB="18000" anchor="ctr">
                    <a:lnL w="6350">
                      <a:solidFill>
                        <a:srgbClr val="B0BBC2"/>
                      </a:solidFill>
                    </a:lnL>
                    <a:lnR w="6350">
                      <a:solidFill>
                        <a:srgbClr val="B0BBC2"/>
                      </a:solidFill>
                    </a:lnR>
                    <a:lnT w="6350">
                      <a:solidFill>
                        <a:srgbClr val="B0BBC2"/>
                      </a:solidFill>
                    </a:lnT>
                    <a:lnB w="6350">
                      <a:solidFill>
                        <a:srgbClr val="B0BBC2"/>
                      </a:solidFill>
                    </a:lnB>
                    <a:solidFill>
                      <a:srgbClr val="F2F4F5"/>
                    </a:solidFill>
                  </a:tcPr>
                </a:tc>
                <a:tc>
                  <a:txBody>
                    <a:bodyPr/>
                    <a:lstStyle/>
                    <a:p>
                      <a:pPr algn="ctr"/>
                      <a:r>
                        <a:rPr lang="en-US" altLang="ko-KR" sz="1300" dirty="0">
                          <a:solidFill>
                            <a:srgbClr val="000000"/>
                          </a:solidFill>
                          <a:latin typeface="Times New Roman"/>
                        </a:rPr>
                        <a:t>2.00 × 10</a:t>
                      </a:r>
                      <a:r>
                        <a:rPr lang="en-US" altLang="ko-KR" sz="1300" baseline="30000" dirty="0">
                          <a:solidFill>
                            <a:srgbClr val="000000"/>
                          </a:solidFill>
                          <a:latin typeface="Times New Roman"/>
                        </a:rPr>
                        <a:t>-4</a:t>
                      </a:r>
                    </a:p>
                  </a:txBody>
                  <a:tcPr marL="54000" marR="54000" marT="18000" marB="18000" anchor="ctr">
                    <a:lnL w="6350">
                      <a:solidFill>
                        <a:srgbClr val="B0BBC2"/>
                      </a:solidFill>
                    </a:lnL>
                    <a:lnR w="6350">
                      <a:solidFill>
                        <a:srgbClr val="B0BBC2"/>
                      </a:solidFill>
                    </a:lnR>
                    <a:lnT w="6350">
                      <a:solidFill>
                        <a:srgbClr val="B0BBC2"/>
                      </a:solidFill>
                    </a:lnT>
                    <a:lnB w="6350">
                      <a:solidFill>
                        <a:srgbClr val="B0BBC2"/>
                      </a:solidFill>
                    </a:lnB>
                    <a:solidFill>
                      <a:srgbClr val="F2F4F5"/>
                    </a:solidFill>
                  </a:tcPr>
                </a:tc>
                <a:tc>
                  <a:txBody>
                    <a:bodyPr/>
                    <a:lstStyle/>
                    <a:p>
                      <a:pPr algn="ctr"/>
                      <a:r>
                        <a:rPr lang="en-US" altLang="ko-KR" sz="1300" dirty="0">
                          <a:solidFill>
                            <a:srgbClr val="000000"/>
                          </a:solidFill>
                          <a:latin typeface="Times New Roman"/>
                        </a:rPr>
                        <a:t>1.00 × 10</a:t>
                      </a:r>
                      <a:r>
                        <a:rPr lang="en-US" altLang="ko-KR" sz="1300" baseline="30000" dirty="0">
                          <a:solidFill>
                            <a:srgbClr val="000000"/>
                          </a:solidFill>
                          <a:latin typeface="Times New Roman"/>
                        </a:rPr>
                        <a:t>-3</a:t>
                      </a:r>
                    </a:p>
                  </a:txBody>
                  <a:tcPr marL="54000" marR="54000" marT="18000" marB="18000" anchor="ctr">
                    <a:lnL w="6350">
                      <a:solidFill>
                        <a:srgbClr val="B0BBC2"/>
                      </a:solidFill>
                    </a:lnL>
                    <a:lnR w="6350">
                      <a:solidFill>
                        <a:srgbClr val="B0BBC2"/>
                      </a:solidFill>
                    </a:lnR>
                    <a:lnT w="6350">
                      <a:solidFill>
                        <a:srgbClr val="B0BBC2"/>
                      </a:solidFill>
                    </a:lnT>
                    <a:lnB w="6350">
                      <a:solidFill>
                        <a:srgbClr val="B0BBC2"/>
                      </a:solidFill>
                    </a:lnB>
                    <a:solidFill>
                      <a:srgbClr val="F2F4F5"/>
                    </a:solidFill>
                  </a:tcPr>
                </a:tc>
                <a:tc>
                  <a:txBody>
                    <a:bodyPr/>
                    <a:lstStyle/>
                    <a:p>
                      <a:pPr algn="ctr"/>
                      <a:r>
                        <a:rPr lang="en-US" altLang="ko-KR" sz="1300" dirty="0">
                          <a:solidFill>
                            <a:srgbClr val="000000"/>
                          </a:solidFill>
                          <a:latin typeface="Times New Roman"/>
                        </a:rPr>
                        <a:t>2.00 × 10</a:t>
                      </a:r>
                      <a:r>
                        <a:rPr lang="en-US" altLang="ko-KR" sz="1300" baseline="30000" dirty="0">
                          <a:solidFill>
                            <a:srgbClr val="000000"/>
                          </a:solidFill>
                          <a:latin typeface="Times New Roman"/>
                        </a:rPr>
                        <a:t>-3</a:t>
                      </a:r>
                    </a:p>
                  </a:txBody>
                  <a:tcPr marL="54000" marR="54000" marT="18000" marB="18000" anchor="ctr">
                    <a:lnL w="6350">
                      <a:solidFill>
                        <a:srgbClr val="B0BBC2"/>
                      </a:solidFill>
                    </a:lnL>
                    <a:lnR w="6350">
                      <a:solidFill>
                        <a:srgbClr val="B0BBC2"/>
                      </a:solidFill>
                    </a:lnR>
                    <a:lnT w="6350">
                      <a:solidFill>
                        <a:srgbClr val="B0BBC2"/>
                      </a:solidFill>
                    </a:lnT>
                    <a:lnB w="6350">
                      <a:solidFill>
                        <a:srgbClr val="B0BBC2"/>
                      </a:solidFill>
                    </a:lnB>
                    <a:solidFill>
                      <a:srgbClr val="F2F4F5"/>
                    </a:solidFill>
                  </a:tcPr>
                </a:tc>
                <a:extLst>
                  <a:ext uri="{0D108BD9-81ED-4DB2-BD59-A6C34878D82A}">
                    <a16:rowId xmlns:a16="http://schemas.microsoft.com/office/drawing/2014/main" val="10008"/>
                  </a:ext>
                </a:extLst>
              </a:tr>
            </a:tbl>
          </a:graphicData>
        </a:graphic>
      </p:graphicFrame>
      <p:sp>
        <p:nvSpPr>
          <p:cNvPr id="4" name="Slide Number Placeholder"/>
          <p:cNvSpPr>
            <a:spLocks noGrp="1"/>
          </p:cNvSpPr>
          <p:nvPr>
            <p:ph type="sldNum" sz="quarter" idx="12"/>
          </p:nvPr>
        </p:nvSpPr>
        <p:spPr/>
        <p:txBody>
          <a:bodyPr/>
          <a:lstStyle/>
          <a:p>
            <a:fld id="{519954A3-9DFD-4C44-94BA-B95130A3BA1C}" type="slidenum">
              <a:rPr lang="en-US" smtClean="0"/>
              <a:t>13</a:t>
            </a:fld>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ltLang="ko-KR" dirty="0"/>
              <a:t>4. Results and Discussion</a:t>
            </a:r>
            <a:endParaRPr lang="ko-KR" altLang="en-US" dirty="0"/>
          </a:p>
        </p:txBody>
      </p:sp>
      <p:sp>
        <p:nvSpPr>
          <p:cNvPr id="3" name="Content Placeholder"/>
          <p:cNvSpPr>
            <a:spLocks noGrp="1"/>
          </p:cNvSpPr>
          <p:nvPr>
            <p:ph idx="1"/>
          </p:nvPr>
        </p:nvSpPr>
        <p:spPr>
          <a:xfrm>
            <a:off x="416459" y="1057275"/>
            <a:ext cx="11525062" cy="900000"/>
          </a:xfrm>
        </p:spPr>
        <p:txBody>
          <a:bodyPr/>
          <a:lstStyle/>
          <a:p>
            <a:r>
              <a:rPr lang="en-US" altLang="ko-KR" dirty="0"/>
              <a:t>Results of Expert Elicitation — PSF Multiplier</a:t>
            </a:r>
          </a:p>
          <a:p>
            <a:pPr lvl="1"/>
            <a:r>
              <a:rPr lang="en-US" altLang="ko-KR" sz="1600" dirty="0"/>
              <a:t>Multiplier = factor by which the HEP changes at a given qualitative level (nominal level = 1)</a:t>
            </a:r>
          </a:p>
        </p:txBody>
      </p:sp>
      <p:graphicFrame>
        <p:nvGraphicFramePr>
          <p:cNvPr id="10" name="PSF Table"/>
          <p:cNvGraphicFramePr/>
          <p:nvPr/>
        </p:nvGraphicFramePr>
        <p:xfrm>
          <a:off x="1300000" y="2020000"/>
          <a:ext cx="9600000" cy="4500000"/>
        </p:xfrm>
        <a:graphic>
          <a:graphicData uri="http://schemas.openxmlformats.org/drawingml/2006/table">
            <a:tbl>
              <a:tblPr firstRow="1" bandRow="1"/>
              <a:tblGrid>
                <a:gridCol w="4200000">
                  <a:extLst>
                    <a:ext uri="{9D8B030D-6E8A-4147-A177-3AD203B41FA5}">
                      <a16:colId xmlns:a16="http://schemas.microsoft.com/office/drawing/2014/main" val="20000"/>
                    </a:ext>
                  </a:extLst>
                </a:gridCol>
                <a:gridCol w="1350000">
                  <a:extLst>
                    <a:ext uri="{9D8B030D-6E8A-4147-A177-3AD203B41FA5}">
                      <a16:colId xmlns:a16="http://schemas.microsoft.com/office/drawing/2014/main" val="20001"/>
                    </a:ext>
                  </a:extLst>
                </a:gridCol>
                <a:gridCol w="1350000">
                  <a:extLst>
                    <a:ext uri="{9D8B030D-6E8A-4147-A177-3AD203B41FA5}">
                      <a16:colId xmlns:a16="http://schemas.microsoft.com/office/drawing/2014/main" val="20002"/>
                    </a:ext>
                  </a:extLst>
                </a:gridCol>
                <a:gridCol w="1350000">
                  <a:extLst>
                    <a:ext uri="{9D8B030D-6E8A-4147-A177-3AD203B41FA5}">
                      <a16:colId xmlns:a16="http://schemas.microsoft.com/office/drawing/2014/main" val="20003"/>
                    </a:ext>
                  </a:extLst>
                </a:gridCol>
                <a:gridCol w="1350000">
                  <a:extLst>
                    <a:ext uri="{9D8B030D-6E8A-4147-A177-3AD203B41FA5}">
                      <a16:colId xmlns:a16="http://schemas.microsoft.com/office/drawing/2014/main" val="20004"/>
                    </a:ext>
                  </a:extLst>
                </a:gridCol>
              </a:tblGrid>
              <a:tr h="300000">
                <a:tc>
                  <a:txBody>
                    <a:bodyPr/>
                    <a:lstStyle/>
                    <a:p>
                      <a:pPr algn="ctr"/>
                      <a:r>
                        <a:rPr lang="en-US" altLang="ko-KR" sz="1150" b="1" dirty="0">
                          <a:solidFill>
                            <a:srgbClr val="FFFFFF"/>
                          </a:solidFill>
                          <a:latin typeface="Times New Roman"/>
                        </a:rPr>
                        <a:t>Question</a:t>
                      </a:r>
                    </a:p>
                  </a:txBody>
                  <a:tcPr marL="54000" marR="54000" marT="18000" marB="18000" anchor="ctr">
                    <a:lnL w="6350">
                      <a:solidFill>
                        <a:srgbClr val="B0BBC2"/>
                      </a:solidFill>
                    </a:lnL>
                    <a:lnR w="6350">
                      <a:solidFill>
                        <a:srgbClr val="B0BBC2"/>
                      </a:solidFill>
                    </a:lnR>
                    <a:lnT w="6350">
                      <a:solidFill>
                        <a:srgbClr val="B0BBC2"/>
                      </a:solidFill>
                    </a:lnT>
                    <a:lnB w="6350">
                      <a:solidFill>
                        <a:srgbClr val="B0BBC2"/>
                      </a:solidFill>
                    </a:lnB>
                    <a:solidFill>
                      <a:srgbClr val="566C79"/>
                    </a:solidFill>
                  </a:tcPr>
                </a:tc>
                <a:tc>
                  <a:txBody>
                    <a:bodyPr/>
                    <a:lstStyle/>
                    <a:p>
                      <a:pPr algn="ctr"/>
                      <a:r>
                        <a:rPr lang="en-US" altLang="ko-KR" sz="1150" b="1" dirty="0">
                          <a:solidFill>
                            <a:srgbClr val="FFFFFF"/>
                          </a:solidFill>
                          <a:latin typeface="Times New Roman"/>
                        </a:rPr>
                        <a:t>Mean</a:t>
                      </a:r>
                    </a:p>
                  </a:txBody>
                  <a:tcPr marL="54000" marR="54000" marT="18000" marB="18000" anchor="ctr">
                    <a:lnL w="6350">
                      <a:solidFill>
                        <a:srgbClr val="B0BBC2"/>
                      </a:solidFill>
                    </a:lnL>
                    <a:lnR w="6350">
                      <a:solidFill>
                        <a:srgbClr val="B0BBC2"/>
                      </a:solidFill>
                    </a:lnR>
                    <a:lnT w="6350">
                      <a:solidFill>
                        <a:srgbClr val="B0BBC2"/>
                      </a:solidFill>
                    </a:lnT>
                    <a:lnB w="6350">
                      <a:solidFill>
                        <a:srgbClr val="B0BBC2"/>
                      </a:solidFill>
                    </a:lnB>
                    <a:solidFill>
                      <a:srgbClr val="566C79"/>
                    </a:solidFill>
                  </a:tcPr>
                </a:tc>
                <a:tc>
                  <a:txBody>
                    <a:bodyPr/>
                    <a:lstStyle/>
                    <a:p>
                      <a:pPr algn="ctr"/>
                      <a:r>
                        <a:rPr lang="en-US" altLang="ko-KR" sz="1150" b="1" dirty="0">
                          <a:solidFill>
                            <a:srgbClr val="FFFFFF"/>
                          </a:solidFill>
                          <a:latin typeface="Times New Roman"/>
                        </a:rPr>
                        <a:t>5%</a:t>
                      </a:r>
                    </a:p>
                  </a:txBody>
                  <a:tcPr marL="54000" marR="54000" marT="18000" marB="18000" anchor="ctr">
                    <a:lnL w="6350">
                      <a:solidFill>
                        <a:srgbClr val="B0BBC2"/>
                      </a:solidFill>
                    </a:lnL>
                    <a:lnR w="6350">
                      <a:solidFill>
                        <a:srgbClr val="B0BBC2"/>
                      </a:solidFill>
                    </a:lnR>
                    <a:lnT w="6350">
                      <a:solidFill>
                        <a:srgbClr val="B0BBC2"/>
                      </a:solidFill>
                    </a:lnT>
                    <a:lnB w="6350">
                      <a:solidFill>
                        <a:srgbClr val="B0BBC2"/>
                      </a:solidFill>
                    </a:lnB>
                    <a:solidFill>
                      <a:srgbClr val="566C79"/>
                    </a:solidFill>
                  </a:tcPr>
                </a:tc>
                <a:tc>
                  <a:txBody>
                    <a:bodyPr/>
                    <a:lstStyle/>
                    <a:p>
                      <a:pPr algn="ctr"/>
                      <a:r>
                        <a:rPr lang="en-US" altLang="ko-KR" sz="1150" b="1" dirty="0">
                          <a:solidFill>
                            <a:srgbClr val="FFFFFF"/>
                          </a:solidFill>
                          <a:latin typeface="Times New Roman"/>
                        </a:rPr>
                        <a:t>50%</a:t>
                      </a:r>
                    </a:p>
                  </a:txBody>
                  <a:tcPr marL="54000" marR="54000" marT="18000" marB="18000" anchor="ctr">
                    <a:lnL w="6350">
                      <a:solidFill>
                        <a:srgbClr val="B0BBC2"/>
                      </a:solidFill>
                    </a:lnL>
                    <a:lnR w="6350">
                      <a:solidFill>
                        <a:srgbClr val="B0BBC2"/>
                      </a:solidFill>
                    </a:lnR>
                    <a:lnT w="6350">
                      <a:solidFill>
                        <a:srgbClr val="B0BBC2"/>
                      </a:solidFill>
                    </a:lnT>
                    <a:lnB w="6350">
                      <a:solidFill>
                        <a:srgbClr val="B0BBC2"/>
                      </a:solidFill>
                    </a:lnB>
                    <a:solidFill>
                      <a:srgbClr val="566C79"/>
                    </a:solidFill>
                  </a:tcPr>
                </a:tc>
                <a:tc>
                  <a:txBody>
                    <a:bodyPr/>
                    <a:lstStyle/>
                    <a:p>
                      <a:pPr algn="ctr"/>
                      <a:r>
                        <a:rPr lang="en-US" altLang="ko-KR" sz="1150" b="1" dirty="0">
                          <a:solidFill>
                            <a:srgbClr val="FFFFFF"/>
                          </a:solidFill>
                          <a:latin typeface="Times New Roman"/>
                        </a:rPr>
                        <a:t>95%</a:t>
                      </a:r>
                    </a:p>
                  </a:txBody>
                  <a:tcPr marL="54000" marR="54000" marT="18000" marB="18000" anchor="ctr">
                    <a:lnL w="6350">
                      <a:solidFill>
                        <a:srgbClr val="B0BBC2"/>
                      </a:solidFill>
                    </a:lnL>
                    <a:lnR w="6350">
                      <a:solidFill>
                        <a:srgbClr val="B0BBC2"/>
                      </a:solidFill>
                    </a:lnR>
                    <a:lnT w="6350">
                      <a:solidFill>
                        <a:srgbClr val="B0BBC2"/>
                      </a:solidFill>
                    </a:lnT>
                    <a:lnB w="6350">
                      <a:solidFill>
                        <a:srgbClr val="B0BBC2"/>
                      </a:solidFill>
                    </a:lnB>
                    <a:solidFill>
                      <a:srgbClr val="566C79"/>
                    </a:solidFill>
                  </a:tcPr>
                </a:tc>
                <a:extLst>
                  <a:ext uri="{0D108BD9-81ED-4DB2-BD59-A6C34878D82A}">
                    <a16:rowId xmlns:a16="http://schemas.microsoft.com/office/drawing/2014/main" val="10000"/>
                  </a:ext>
                </a:extLst>
              </a:tr>
              <a:tr h="300000">
                <a:tc>
                  <a:txBody>
                    <a:bodyPr/>
                    <a:lstStyle/>
                    <a:p>
                      <a:pPr algn="l"/>
                      <a:r>
                        <a:rPr lang="en-US" altLang="ko-KR" sz="1150" dirty="0">
                          <a:solidFill>
                            <a:srgbClr val="000000"/>
                          </a:solidFill>
                          <a:latin typeface="Times New Roman"/>
                        </a:rPr>
                        <a:t>Workload – Poor</a:t>
                      </a:r>
                    </a:p>
                  </a:txBody>
                  <a:tcPr marL="54000" marR="54000" marT="18000" marB="18000" anchor="ctr">
                    <a:lnL w="6350">
                      <a:solidFill>
                        <a:srgbClr val="B0BBC2"/>
                      </a:solidFill>
                    </a:lnL>
                    <a:lnR w="6350">
                      <a:solidFill>
                        <a:srgbClr val="B0BBC2"/>
                      </a:solidFill>
                    </a:lnR>
                    <a:lnT w="6350">
                      <a:solidFill>
                        <a:srgbClr val="B0BBC2"/>
                      </a:solidFill>
                    </a:lnT>
                    <a:lnB w="6350">
                      <a:solidFill>
                        <a:srgbClr val="B0BBC2"/>
                      </a:solidFill>
                    </a:lnB>
                    <a:solidFill>
                      <a:srgbClr val="FFFFFF"/>
                    </a:solidFill>
                  </a:tcPr>
                </a:tc>
                <a:tc>
                  <a:txBody>
                    <a:bodyPr/>
                    <a:lstStyle/>
                    <a:p>
                      <a:pPr algn="ctr"/>
                      <a:r>
                        <a:rPr lang="en-US" altLang="ko-KR" sz="1150" dirty="0">
                          <a:solidFill>
                            <a:srgbClr val="000000"/>
                          </a:solidFill>
                          <a:latin typeface="Times New Roman"/>
                        </a:rPr>
                        <a:t>14.450</a:t>
                      </a:r>
                    </a:p>
                  </a:txBody>
                  <a:tcPr marL="54000" marR="54000" marT="18000" marB="18000" anchor="ctr">
                    <a:lnL w="6350">
                      <a:solidFill>
                        <a:srgbClr val="B0BBC2"/>
                      </a:solidFill>
                    </a:lnL>
                    <a:lnR w="6350">
                      <a:solidFill>
                        <a:srgbClr val="B0BBC2"/>
                      </a:solidFill>
                    </a:lnR>
                    <a:lnT w="6350">
                      <a:solidFill>
                        <a:srgbClr val="B0BBC2"/>
                      </a:solidFill>
                    </a:lnT>
                    <a:lnB w="6350">
                      <a:solidFill>
                        <a:srgbClr val="B0BBC2"/>
                      </a:solidFill>
                    </a:lnB>
                    <a:solidFill>
                      <a:srgbClr val="FFFFFF"/>
                    </a:solidFill>
                  </a:tcPr>
                </a:tc>
                <a:tc>
                  <a:txBody>
                    <a:bodyPr/>
                    <a:lstStyle/>
                    <a:p>
                      <a:pPr algn="ctr"/>
                      <a:r>
                        <a:rPr lang="en-US" altLang="ko-KR" sz="1150" dirty="0">
                          <a:solidFill>
                            <a:srgbClr val="000000"/>
                          </a:solidFill>
                          <a:latin typeface="Times New Roman"/>
                        </a:rPr>
                        <a:t>2</a:t>
                      </a:r>
                    </a:p>
                  </a:txBody>
                  <a:tcPr marL="54000" marR="54000" marT="18000" marB="18000" anchor="ctr">
                    <a:lnL w="6350">
                      <a:solidFill>
                        <a:srgbClr val="B0BBC2"/>
                      </a:solidFill>
                    </a:lnL>
                    <a:lnR w="6350">
                      <a:solidFill>
                        <a:srgbClr val="B0BBC2"/>
                      </a:solidFill>
                    </a:lnR>
                    <a:lnT w="6350">
                      <a:solidFill>
                        <a:srgbClr val="B0BBC2"/>
                      </a:solidFill>
                    </a:lnT>
                    <a:lnB w="6350">
                      <a:solidFill>
                        <a:srgbClr val="B0BBC2"/>
                      </a:solidFill>
                    </a:lnB>
                    <a:solidFill>
                      <a:srgbClr val="FFFFFF"/>
                    </a:solidFill>
                  </a:tcPr>
                </a:tc>
                <a:tc>
                  <a:txBody>
                    <a:bodyPr/>
                    <a:lstStyle/>
                    <a:p>
                      <a:pPr algn="ctr"/>
                      <a:r>
                        <a:rPr lang="en-US" altLang="ko-KR" sz="1150" dirty="0">
                          <a:solidFill>
                            <a:srgbClr val="000000"/>
                          </a:solidFill>
                          <a:latin typeface="Times New Roman"/>
                        </a:rPr>
                        <a:t>6.441</a:t>
                      </a:r>
                    </a:p>
                  </a:txBody>
                  <a:tcPr marL="54000" marR="54000" marT="18000" marB="18000" anchor="ctr">
                    <a:lnL w="6350">
                      <a:solidFill>
                        <a:srgbClr val="B0BBC2"/>
                      </a:solidFill>
                    </a:lnL>
                    <a:lnR w="6350">
                      <a:solidFill>
                        <a:srgbClr val="B0BBC2"/>
                      </a:solidFill>
                    </a:lnR>
                    <a:lnT w="6350">
                      <a:solidFill>
                        <a:srgbClr val="B0BBC2"/>
                      </a:solidFill>
                    </a:lnT>
                    <a:lnB w="6350">
                      <a:solidFill>
                        <a:srgbClr val="B0BBC2"/>
                      </a:solidFill>
                    </a:lnB>
                    <a:solidFill>
                      <a:srgbClr val="FFFFFF"/>
                    </a:solidFill>
                  </a:tcPr>
                </a:tc>
                <a:tc>
                  <a:txBody>
                    <a:bodyPr/>
                    <a:lstStyle/>
                    <a:p>
                      <a:pPr algn="ctr"/>
                      <a:r>
                        <a:rPr lang="en-US" altLang="ko-KR" sz="1150" dirty="0">
                          <a:solidFill>
                            <a:srgbClr val="000000"/>
                          </a:solidFill>
                          <a:latin typeface="Times New Roman"/>
                        </a:rPr>
                        <a:t>36.105</a:t>
                      </a:r>
                    </a:p>
                  </a:txBody>
                  <a:tcPr marL="54000" marR="54000" marT="18000" marB="18000" anchor="ctr">
                    <a:lnL w="6350">
                      <a:solidFill>
                        <a:srgbClr val="B0BBC2"/>
                      </a:solidFill>
                    </a:lnL>
                    <a:lnR w="6350">
                      <a:solidFill>
                        <a:srgbClr val="B0BBC2"/>
                      </a:solidFill>
                    </a:lnR>
                    <a:lnT w="6350">
                      <a:solidFill>
                        <a:srgbClr val="B0BBC2"/>
                      </a:solidFill>
                    </a:lnT>
                    <a:lnB w="6350">
                      <a:solidFill>
                        <a:srgbClr val="B0BBC2"/>
                      </a:solidFill>
                    </a:lnB>
                    <a:solidFill>
                      <a:srgbClr val="FFFFFF"/>
                    </a:solidFill>
                  </a:tcPr>
                </a:tc>
                <a:extLst>
                  <a:ext uri="{0D108BD9-81ED-4DB2-BD59-A6C34878D82A}">
                    <a16:rowId xmlns:a16="http://schemas.microsoft.com/office/drawing/2014/main" val="10001"/>
                  </a:ext>
                </a:extLst>
              </a:tr>
              <a:tr h="300000">
                <a:tc>
                  <a:txBody>
                    <a:bodyPr/>
                    <a:lstStyle/>
                    <a:p>
                      <a:pPr algn="l"/>
                      <a:r>
                        <a:rPr lang="en-US" altLang="ko-KR" sz="1150" dirty="0">
                          <a:solidFill>
                            <a:srgbClr val="000000"/>
                          </a:solidFill>
                          <a:latin typeface="Times New Roman"/>
                        </a:rPr>
                        <a:t>Workload – Very Poor</a:t>
                      </a:r>
                    </a:p>
                  </a:txBody>
                  <a:tcPr marL="54000" marR="54000" marT="18000" marB="18000" anchor="ctr">
                    <a:lnL w="6350">
                      <a:solidFill>
                        <a:srgbClr val="B0BBC2"/>
                      </a:solidFill>
                    </a:lnL>
                    <a:lnR w="6350">
                      <a:solidFill>
                        <a:srgbClr val="B0BBC2"/>
                      </a:solidFill>
                    </a:lnR>
                    <a:lnT w="6350">
                      <a:solidFill>
                        <a:srgbClr val="B0BBC2"/>
                      </a:solidFill>
                    </a:lnT>
                    <a:lnB w="6350">
                      <a:solidFill>
                        <a:srgbClr val="B0BBC2"/>
                      </a:solidFill>
                    </a:lnB>
                    <a:solidFill>
                      <a:srgbClr val="F2F4F5"/>
                    </a:solidFill>
                  </a:tcPr>
                </a:tc>
                <a:tc>
                  <a:txBody>
                    <a:bodyPr/>
                    <a:lstStyle/>
                    <a:p>
                      <a:pPr algn="ctr"/>
                      <a:r>
                        <a:rPr lang="en-US" altLang="ko-KR" sz="1150" dirty="0">
                          <a:solidFill>
                            <a:srgbClr val="000000"/>
                          </a:solidFill>
                          <a:latin typeface="Times New Roman"/>
                        </a:rPr>
                        <a:t>23.424</a:t>
                      </a:r>
                    </a:p>
                  </a:txBody>
                  <a:tcPr marL="54000" marR="54000" marT="18000" marB="18000" anchor="ctr">
                    <a:lnL w="6350">
                      <a:solidFill>
                        <a:srgbClr val="B0BBC2"/>
                      </a:solidFill>
                    </a:lnL>
                    <a:lnR w="6350">
                      <a:solidFill>
                        <a:srgbClr val="B0BBC2"/>
                      </a:solidFill>
                    </a:lnR>
                    <a:lnT w="6350">
                      <a:solidFill>
                        <a:srgbClr val="B0BBC2"/>
                      </a:solidFill>
                    </a:lnT>
                    <a:lnB w="6350">
                      <a:solidFill>
                        <a:srgbClr val="B0BBC2"/>
                      </a:solidFill>
                    </a:lnB>
                    <a:solidFill>
                      <a:srgbClr val="F2F4F5"/>
                    </a:solidFill>
                  </a:tcPr>
                </a:tc>
                <a:tc>
                  <a:txBody>
                    <a:bodyPr/>
                    <a:lstStyle/>
                    <a:p>
                      <a:pPr algn="ctr"/>
                      <a:r>
                        <a:rPr lang="en-US" altLang="ko-KR" sz="1150" dirty="0">
                          <a:solidFill>
                            <a:srgbClr val="000000"/>
                          </a:solidFill>
                          <a:latin typeface="Times New Roman"/>
                        </a:rPr>
                        <a:t>4</a:t>
                      </a:r>
                    </a:p>
                  </a:txBody>
                  <a:tcPr marL="54000" marR="54000" marT="18000" marB="18000" anchor="ctr">
                    <a:lnL w="6350">
                      <a:solidFill>
                        <a:srgbClr val="B0BBC2"/>
                      </a:solidFill>
                    </a:lnL>
                    <a:lnR w="6350">
                      <a:solidFill>
                        <a:srgbClr val="B0BBC2"/>
                      </a:solidFill>
                    </a:lnR>
                    <a:lnT w="6350">
                      <a:solidFill>
                        <a:srgbClr val="B0BBC2"/>
                      </a:solidFill>
                    </a:lnT>
                    <a:lnB w="6350">
                      <a:solidFill>
                        <a:srgbClr val="B0BBC2"/>
                      </a:solidFill>
                    </a:lnB>
                    <a:solidFill>
                      <a:srgbClr val="F2F4F5"/>
                    </a:solidFill>
                  </a:tcPr>
                </a:tc>
                <a:tc>
                  <a:txBody>
                    <a:bodyPr/>
                    <a:lstStyle/>
                    <a:p>
                      <a:pPr algn="ctr"/>
                      <a:r>
                        <a:rPr lang="en-US" altLang="ko-KR" sz="1150" dirty="0">
                          <a:solidFill>
                            <a:srgbClr val="000000"/>
                          </a:solidFill>
                          <a:latin typeface="Times New Roman"/>
                        </a:rPr>
                        <a:t>14.068</a:t>
                      </a:r>
                    </a:p>
                  </a:txBody>
                  <a:tcPr marL="54000" marR="54000" marT="18000" marB="18000" anchor="ctr">
                    <a:lnL w="6350">
                      <a:solidFill>
                        <a:srgbClr val="B0BBC2"/>
                      </a:solidFill>
                    </a:lnL>
                    <a:lnR w="6350">
                      <a:solidFill>
                        <a:srgbClr val="B0BBC2"/>
                      </a:solidFill>
                    </a:lnR>
                    <a:lnT w="6350">
                      <a:solidFill>
                        <a:srgbClr val="B0BBC2"/>
                      </a:solidFill>
                    </a:lnT>
                    <a:lnB w="6350">
                      <a:solidFill>
                        <a:srgbClr val="B0BBC2"/>
                      </a:solidFill>
                    </a:lnB>
                    <a:solidFill>
                      <a:srgbClr val="F2F4F5"/>
                    </a:solidFill>
                  </a:tcPr>
                </a:tc>
                <a:tc>
                  <a:txBody>
                    <a:bodyPr/>
                    <a:lstStyle/>
                    <a:p>
                      <a:pPr algn="ctr"/>
                      <a:r>
                        <a:rPr lang="en-US" altLang="ko-KR" sz="1150" dirty="0">
                          <a:solidFill>
                            <a:srgbClr val="000000"/>
                          </a:solidFill>
                          <a:latin typeface="Times New Roman"/>
                        </a:rPr>
                        <a:t>56.273</a:t>
                      </a:r>
                    </a:p>
                  </a:txBody>
                  <a:tcPr marL="54000" marR="54000" marT="18000" marB="18000" anchor="ctr">
                    <a:lnL w="6350">
                      <a:solidFill>
                        <a:srgbClr val="B0BBC2"/>
                      </a:solidFill>
                    </a:lnL>
                    <a:lnR w="6350">
                      <a:solidFill>
                        <a:srgbClr val="B0BBC2"/>
                      </a:solidFill>
                    </a:lnR>
                    <a:lnT w="6350">
                      <a:solidFill>
                        <a:srgbClr val="B0BBC2"/>
                      </a:solidFill>
                    </a:lnT>
                    <a:lnB w="6350">
                      <a:solidFill>
                        <a:srgbClr val="B0BBC2"/>
                      </a:solidFill>
                    </a:lnB>
                    <a:solidFill>
                      <a:srgbClr val="F2F4F5"/>
                    </a:solidFill>
                  </a:tcPr>
                </a:tc>
                <a:extLst>
                  <a:ext uri="{0D108BD9-81ED-4DB2-BD59-A6C34878D82A}">
                    <a16:rowId xmlns:a16="http://schemas.microsoft.com/office/drawing/2014/main" val="10002"/>
                  </a:ext>
                </a:extLst>
              </a:tr>
              <a:tr h="300000">
                <a:tc>
                  <a:txBody>
                    <a:bodyPr/>
                    <a:lstStyle/>
                    <a:p>
                      <a:pPr algn="l"/>
                      <a:r>
                        <a:rPr lang="en-US" altLang="ko-KR" sz="1150" dirty="0">
                          <a:solidFill>
                            <a:srgbClr val="000000"/>
                          </a:solidFill>
                          <a:latin typeface="Times New Roman"/>
                        </a:rPr>
                        <a:t>Equipment/HMI – Poor</a:t>
                      </a:r>
                    </a:p>
                  </a:txBody>
                  <a:tcPr marL="54000" marR="54000" marT="18000" marB="18000" anchor="ctr">
                    <a:lnL w="6350">
                      <a:solidFill>
                        <a:srgbClr val="B0BBC2"/>
                      </a:solidFill>
                    </a:lnL>
                    <a:lnR w="6350">
                      <a:solidFill>
                        <a:srgbClr val="B0BBC2"/>
                      </a:solidFill>
                    </a:lnR>
                    <a:lnT w="6350">
                      <a:solidFill>
                        <a:srgbClr val="B0BBC2"/>
                      </a:solidFill>
                    </a:lnT>
                    <a:lnB w="6350">
                      <a:solidFill>
                        <a:srgbClr val="B0BBC2"/>
                      </a:solidFill>
                    </a:lnB>
                    <a:solidFill>
                      <a:srgbClr val="FFFFFF"/>
                    </a:solidFill>
                  </a:tcPr>
                </a:tc>
                <a:tc>
                  <a:txBody>
                    <a:bodyPr/>
                    <a:lstStyle/>
                    <a:p>
                      <a:pPr algn="ctr"/>
                      <a:r>
                        <a:rPr lang="en-US" altLang="ko-KR" sz="1150" dirty="0">
                          <a:solidFill>
                            <a:srgbClr val="000000"/>
                          </a:solidFill>
                          <a:latin typeface="Times New Roman"/>
                        </a:rPr>
                        <a:t>5.654</a:t>
                      </a:r>
                    </a:p>
                  </a:txBody>
                  <a:tcPr marL="54000" marR="54000" marT="18000" marB="18000" anchor="ctr">
                    <a:lnL w="6350">
                      <a:solidFill>
                        <a:srgbClr val="B0BBC2"/>
                      </a:solidFill>
                    </a:lnL>
                    <a:lnR w="6350">
                      <a:solidFill>
                        <a:srgbClr val="B0BBC2"/>
                      </a:solidFill>
                    </a:lnR>
                    <a:lnT w="6350">
                      <a:solidFill>
                        <a:srgbClr val="B0BBC2"/>
                      </a:solidFill>
                    </a:lnT>
                    <a:lnB w="6350">
                      <a:solidFill>
                        <a:srgbClr val="B0BBC2"/>
                      </a:solidFill>
                    </a:lnB>
                    <a:solidFill>
                      <a:srgbClr val="FFFFFF"/>
                    </a:solidFill>
                  </a:tcPr>
                </a:tc>
                <a:tc>
                  <a:txBody>
                    <a:bodyPr/>
                    <a:lstStyle/>
                    <a:p>
                      <a:pPr algn="ctr"/>
                      <a:r>
                        <a:rPr lang="en-US" altLang="ko-KR" sz="1150" dirty="0">
                          <a:solidFill>
                            <a:srgbClr val="000000"/>
                          </a:solidFill>
                          <a:latin typeface="Times New Roman"/>
                        </a:rPr>
                        <a:t>1.593</a:t>
                      </a:r>
                    </a:p>
                  </a:txBody>
                  <a:tcPr marL="54000" marR="54000" marT="18000" marB="18000" anchor="ctr">
                    <a:lnL w="6350">
                      <a:solidFill>
                        <a:srgbClr val="B0BBC2"/>
                      </a:solidFill>
                    </a:lnL>
                    <a:lnR w="6350">
                      <a:solidFill>
                        <a:srgbClr val="B0BBC2"/>
                      </a:solidFill>
                    </a:lnR>
                    <a:lnT w="6350">
                      <a:solidFill>
                        <a:srgbClr val="B0BBC2"/>
                      </a:solidFill>
                    </a:lnT>
                    <a:lnB w="6350">
                      <a:solidFill>
                        <a:srgbClr val="B0BBC2"/>
                      </a:solidFill>
                    </a:lnB>
                    <a:solidFill>
                      <a:srgbClr val="FFFFFF"/>
                    </a:solidFill>
                  </a:tcPr>
                </a:tc>
                <a:tc>
                  <a:txBody>
                    <a:bodyPr/>
                    <a:lstStyle/>
                    <a:p>
                      <a:pPr algn="ctr"/>
                      <a:r>
                        <a:rPr lang="en-US" altLang="ko-KR" sz="1150" dirty="0">
                          <a:solidFill>
                            <a:srgbClr val="000000"/>
                          </a:solidFill>
                          <a:latin typeface="Times New Roman"/>
                        </a:rPr>
                        <a:t>3.186</a:t>
                      </a:r>
                    </a:p>
                  </a:txBody>
                  <a:tcPr marL="54000" marR="54000" marT="18000" marB="18000" anchor="ctr">
                    <a:lnL w="6350">
                      <a:solidFill>
                        <a:srgbClr val="B0BBC2"/>
                      </a:solidFill>
                    </a:lnL>
                    <a:lnR w="6350">
                      <a:solidFill>
                        <a:srgbClr val="B0BBC2"/>
                      </a:solidFill>
                    </a:lnR>
                    <a:lnT w="6350">
                      <a:solidFill>
                        <a:srgbClr val="B0BBC2"/>
                      </a:solidFill>
                    </a:lnT>
                    <a:lnB w="6350">
                      <a:solidFill>
                        <a:srgbClr val="B0BBC2"/>
                      </a:solidFill>
                    </a:lnB>
                    <a:solidFill>
                      <a:srgbClr val="FFFFFF"/>
                    </a:solidFill>
                  </a:tcPr>
                </a:tc>
                <a:tc>
                  <a:txBody>
                    <a:bodyPr/>
                    <a:lstStyle/>
                    <a:p>
                      <a:pPr algn="ctr"/>
                      <a:r>
                        <a:rPr lang="en-US" altLang="ko-KR" sz="1150" dirty="0">
                          <a:solidFill>
                            <a:srgbClr val="000000"/>
                          </a:solidFill>
                          <a:latin typeface="Times New Roman"/>
                        </a:rPr>
                        <a:t>9.186</a:t>
                      </a:r>
                    </a:p>
                  </a:txBody>
                  <a:tcPr marL="54000" marR="54000" marT="18000" marB="18000" anchor="ctr">
                    <a:lnL w="6350">
                      <a:solidFill>
                        <a:srgbClr val="B0BBC2"/>
                      </a:solidFill>
                    </a:lnL>
                    <a:lnR w="6350">
                      <a:solidFill>
                        <a:srgbClr val="B0BBC2"/>
                      </a:solidFill>
                    </a:lnR>
                    <a:lnT w="6350">
                      <a:solidFill>
                        <a:srgbClr val="B0BBC2"/>
                      </a:solidFill>
                    </a:lnT>
                    <a:lnB w="6350">
                      <a:solidFill>
                        <a:srgbClr val="B0BBC2"/>
                      </a:solidFill>
                    </a:lnB>
                    <a:solidFill>
                      <a:srgbClr val="FFFFFF"/>
                    </a:solidFill>
                  </a:tcPr>
                </a:tc>
                <a:extLst>
                  <a:ext uri="{0D108BD9-81ED-4DB2-BD59-A6C34878D82A}">
                    <a16:rowId xmlns:a16="http://schemas.microsoft.com/office/drawing/2014/main" val="10003"/>
                  </a:ext>
                </a:extLst>
              </a:tr>
              <a:tr h="300000">
                <a:tc>
                  <a:txBody>
                    <a:bodyPr/>
                    <a:lstStyle/>
                    <a:p>
                      <a:pPr algn="l"/>
                      <a:r>
                        <a:rPr lang="en-US" altLang="ko-KR" sz="1150" dirty="0">
                          <a:solidFill>
                            <a:srgbClr val="000000"/>
                          </a:solidFill>
                          <a:latin typeface="Times New Roman"/>
                        </a:rPr>
                        <a:t>Equipment/HMI – Good</a:t>
                      </a:r>
                    </a:p>
                  </a:txBody>
                  <a:tcPr marL="54000" marR="54000" marT="18000" marB="18000" anchor="ctr">
                    <a:lnL w="6350">
                      <a:solidFill>
                        <a:srgbClr val="B0BBC2"/>
                      </a:solidFill>
                    </a:lnL>
                    <a:lnR w="6350">
                      <a:solidFill>
                        <a:srgbClr val="B0BBC2"/>
                      </a:solidFill>
                    </a:lnR>
                    <a:lnT w="6350">
                      <a:solidFill>
                        <a:srgbClr val="B0BBC2"/>
                      </a:solidFill>
                    </a:lnT>
                    <a:lnB w="6350">
                      <a:solidFill>
                        <a:srgbClr val="B0BBC2"/>
                      </a:solidFill>
                    </a:lnB>
                    <a:solidFill>
                      <a:srgbClr val="F2F4F5"/>
                    </a:solidFill>
                  </a:tcPr>
                </a:tc>
                <a:tc>
                  <a:txBody>
                    <a:bodyPr/>
                    <a:lstStyle/>
                    <a:p>
                      <a:pPr algn="ctr"/>
                      <a:r>
                        <a:rPr lang="en-US" altLang="ko-KR" sz="1150" dirty="0">
                          <a:solidFill>
                            <a:srgbClr val="000000"/>
                          </a:solidFill>
                          <a:latin typeface="Times New Roman"/>
                        </a:rPr>
                        <a:t>0.492</a:t>
                      </a:r>
                    </a:p>
                  </a:txBody>
                  <a:tcPr marL="54000" marR="54000" marT="18000" marB="18000" anchor="ctr">
                    <a:lnL w="6350">
                      <a:solidFill>
                        <a:srgbClr val="B0BBC2"/>
                      </a:solidFill>
                    </a:lnL>
                    <a:lnR w="6350">
                      <a:solidFill>
                        <a:srgbClr val="B0BBC2"/>
                      </a:solidFill>
                    </a:lnR>
                    <a:lnT w="6350">
                      <a:solidFill>
                        <a:srgbClr val="B0BBC2"/>
                      </a:solidFill>
                    </a:lnT>
                    <a:lnB w="6350">
                      <a:solidFill>
                        <a:srgbClr val="B0BBC2"/>
                      </a:solidFill>
                    </a:lnB>
                    <a:solidFill>
                      <a:srgbClr val="F2F4F5"/>
                    </a:solidFill>
                  </a:tcPr>
                </a:tc>
                <a:tc>
                  <a:txBody>
                    <a:bodyPr/>
                    <a:lstStyle/>
                    <a:p>
                      <a:pPr algn="ctr"/>
                      <a:r>
                        <a:rPr lang="en-US" altLang="ko-KR" sz="1150" dirty="0">
                          <a:solidFill>
                            <a:srgbClr val="000000"/>
                          </a:solidFill>
                          <a:latin typeface="Times New Roman"/>
                        </a:rPr>
                        <a:t>0.186</a:t>
                      </a:r>
                    </a:p>
                  </a:txBody>
                  <a:tcPr marL="54000" marR="54000" marT="18000" marB="18000" anchor="ctr">
                    <a:lnL w="6350">
                      <a:solidFill>
                        <a:srgbClr val="B0BBC2"/>
                      </a:solidFill>
                    </a:lnL>
                    <a:lnR w="6350">
                      <a:solidFill>
                        <a:srgbClr val="B0BBC2"/>
                      </a:solidFill>
                    </a:lnR>
                    <a:lnT w="6350">
                      <a:solidFill>
                        <a:srgbClr val="B0BBC2"/>
                      </a:solidFill>
                    </a:lnT>
                    <a:lnB w="6350">
                      <a:solidFill>
                        <a:srgbClr val="B0BBC2"/>
                      </a:solidFill>
                    </a:lnB>
                    <a:solidFill>
                      <a:srgbClr val="F2F4F5"/>
                    </a:solidFill>
                  </a:tcPr>
                </a:tc>
                <a:tc>
                  <a:txBody>
                    <a:bodyPr/>
                    <a:lstStyle/>
                    <a:p>
                      <a:pPr algn="ctr"/>
                      <a:r>
                        <a:rPr lang="en-US" altLang="ko-KR" sz="1150" dirty="0">
                          <a:solidFill>
                            <a:srgbClr val="000000"/>
                          </a:solidFill>
                          <a:latin typeface="Times New Roman"/>
                        </a:rPr>
                        <a:t>0.444</a:t>
                      </a:r>
                    </a:p>
                  </a:txBody>
                  <a:tcPr marL="54000" marR="54000" marT="18000" marB="18000" anchor="ctr">
                    <a:lnL w="6350">
                      <a:solidFill>
                        <a:srgbClr val="B0BBC2"/>
                      </a:solidFill>
                    </a:lnL>
                    <a:lnR w="6350">
                      <a:solidFill>
                        <a:srgbClr val="B0BBC2"/>
                      </a:solidFill>
                    </a:lnR>
                    <a:lnT w="6350">
                      <a:solidFill>
                        <a:srgbClr val="B0BBC2"/>
                      </a:solidFill>
                    </a:lnT>
                    <a:lnB w="6350">
                      <a:solidFill>
                        <a:srgbClr val="B0BBC2"/>
                      </a:solidFill>
                    </a:lnB>
                    <a:solidFill>
                      <a:srgbClr val="F2F4F5"/>
                    </a:solidFill>
                  </a:tcPr>
                </a:tc>
                <a:tc>
                  <a:txBody>
                    <a:bodyPr/>
                    <a:lstStyle/>
                    <a:p>
                      <a:pPr algn="ctr"/>
                      <a:r>
                        <a:rPr lang="en-US" altLang="ko-KR" sz="1150" dirty="0">
                          <a:solidFill>
                            <a:srgbClr val="000000"/>
                          </a:solidFill>
                          <a:latin typeface="Times New Roman"/>
                        </a:rPr>
                        <a:t>0.881</a:t>
                      </a:r>
                    </a:p>
                  </a:txBody>
                  <a:tcPr marL="54000" marR="54000" marT="18000" marB="18000" anchor="ctr">
                    <a:lnL w="6350">
                      <a:solidFill>
                        <a:srgbClr val="B0BBC2"/>
                      </a:solidFill>
                    </a:lnL>
                    <a:lnR w="6350">
                      <a:solidFill>
                        <a:srgbClr val="B0BBC2"/>
                      </a:solidFill>
                    </a:lnR>
                    <a:lnT w="6350">
                      <a:solidFill>
                        <a:srgbClr val="B0BBC2"/>
                      </a:solidFill>
                    </a:lnT>
                    <a:lnB w="6350">
                      <a:solidFill>
                        <a:srgbClr val="B0BBC2"/>
                      </a:solidFill>
                    </a:lnB>
                    <a:solidFill>
                      <a:srgbClr val="F2F4F5"/>
                    </a:solidFill>
                  </a:tcPr>
                </a:tc>
                <a:extLst>
                  <a:ext uri="{0D108BD9-81ED-4DB2-BD59-A6C34878D82A}">
                    <a16:rowId xmlns:a16="http://schemas.microsoft.com/office/drawing/2014/main" val="10004"/>
                  </a:ext>
                </a:extLst>
              </a:tr>
              <a:tr h="300000">
                <a:tc>
                  <a:txBody>
                    <a:bodyPr/>
                    <a:lstStyle/>
                    <a:p>
                      <a:pPr algn="l"/>
                      <a:r>
                        <a:rPr lang="en-US" altLang="ko-KR" sz="1150" dirty="0">
                          <a:solidFill>
                            <a:srgbClr val="000000"/>
                          </a:solidFill>
                          <a:latin typeface="Times New Roman"/>
                        </a:rPr>
                        <a:t>Procedures/Guidelines – Poor</a:t>
                      </a:r>
                    </a:p>
                  </a:txBody>
                  <a:tcPr marL="54000" marR="54000" marT="18000" marB="18000" anchor="ctr">
                    <a:lnL w="6350">
                      <a:solidFill>
                        <a:srgbClr val="B0BBC2"/>
                      </a:solidFill>
                    </a:lnL>
                    <a:lnR w="6350">
                      <a:solidFill>
                        <a:srgbClr val="B0BBC2"/>
                      </a:solidFill>
                    </a:lnR>
                    <a:lnT w="6350">
                      <a:solidFill>
                        <a:srgbClr val="B0BBC2"/>
                      </a:solidFill>
                    </a:lnT>
                    <a:lnB w="6350">
                      <a:solidFill>
                        <a:srgbClr val="B0BBC2"/>
                      </a:solidFill>
                    </a:lnB>
                    <a:solidFill>
                      <a:srgbClr val="FFFFFF"/>
                    </a:solidFill>
                  </a:tcPr>
                </a:tc>
                <a:tc>
                  <a:txBody>
                    <a:bodyPr/>
                    <a:lstStyle/>
                    <a:p>
                      <a:pPr algn="ctr"/>
                      <a:r>
                        <a:rPr lang="en-US" altLang="ko-KR" sz="1150" dirty="0">
                          <a:solidFill>
                            <a:srgbClr val="000000"/>
                          </a:solidFill>
                          <a:latin typeface="Times New Roman"/>
                        </a:rPr>
                        <a:t>8.559</a:t>
                      </a:r>
                    </a:p>
                  </a:txBody>
                  <a:tcPr marL="54000" marR="54000" marT="18000" marB="18000" anchor="ctr">
                    <a:lnL w="6350">
                      <a:solidFill>
                        <a:srgbClr val="B0BBC2"/>
                      </a:solidFill>
                    </a:lnL>
                    <a:lnR w="6350">
                      <a:solidFill>
                        <a:srgbClr val="B0BBC2"/>
                      </a:solidFill>
                    </a:lnR>
                    <a:lnT w="6350">
                      <a:solidFill>
                        <a:srgbClr val="B0BBC2"/>
                      </a:solidFill>
                    </a:lnT>
                    <a:lnB w="6350">
                      <a:solidFill>
                        <a:srgbClr val="B0BBC2"/>
                      </a:solidFill>
                    </a:lnB>
                    <a:solidFill>
                      <a:srgbClr val="FFFFFF"/>
                    </a:solidFill>
                  </a:tcPr>
                </a:tc>
                <a:tc>
                  <a:txBody>
                    <a:bodyPr/>
                    <a:lstStyle/>
                    <a:p>
                      <a:pPr algn="ctr"/>
                      <a:r>
                        <a:rPr lang="en-US" altLang="ko-KR" sz="1150" dirty="0">
                          <a:solidFill>
                            <a:srgbClr val="000000"/>
                          </a:solidFill>
                          <a:latin typeface="Times New Roman"/>
                        </a:rPr>
                        <a:t>2</a:t>
                      </a:r>
                    </a:p>
                  </a:txBody>
                  <a:tcPr marL="54000" marR="54000" marT="18000" marB="18000" anchor="ctr">
                    <a:lnL w="6350">
                      <a:solidFill>
                        <a:srgbClr val="B0BBC2"/>
                      </a:solidFill>
                    </a:lnL>
                    <a:lnR w="6350">
                      <a:solidFill>
                        <a:srgbClr val="B0BBC2"/>
                      </a:solidFill>
                    </a:lnR>
                    <a:lnT w="6350">
                      <a:solidFill>
                        <a:srgbClr val="B0BBC2"/>
                      </a:solidFill>
                    </a:lnT>
                    <a:lnB w="6350">
                      <a:solidFill>
                        <a:srgbClr val="B0BBC2"/>
                      </a:solidFill>
                    </a:lnB>
                    <a:solidFill>
                      <a:srgbClr val="FFFFFF"/>
                    </a:solidFill>
                  </a:tcPr>
                </a:tc>
                <a:tc>
                  <a:txBody>
                    <a:bodyPr/>
                    <a:lstStyle/>
                    <a:p>
                      <a:pPr algn="ctr"/>
                      <a:r>
                        <a:rPr lang="en-US" altLang="ko-KR" sz="1150" dirty="0">
                          <a:solidFill>
                            <a:srgbClr val="000000"/>
                          </a:solidFill>
                          <a:latin typeface="Times New Roman"/>
                        </a:rPr>
                        <a:t>5.593</a:t>
                      </a:r>
                    </a:p>
                  </a:txBody>
                  <a:tcPr marL="54000" marR="54000" marT="18000" marB="18000" anchor="ctr">
                    <a:lnL w="6350">
                      <a:solidFill>
                        <a:srgbClr val="B0BBC2"/>
                      </a:solidFill>
                    </a:lnL>
                    <a:lnR w="6350">
                      <a:solidFill>
                        <a:srgbClr val="B0BBC2"/>
                      </a:solidFill>
                    </a:lnR>
                    <a:lnT w="6350">
                      <a:solidFill>
                        <a:srgbClr val="B0BBC2"/>
                      </a:solidFill>
                    </a:lnT>
                    <a:lnB w="6350">
                      <a:solidFill>
                        <a:srgbClr val="B0BBC2"/>
                      </a:solidFill>
                    </a:lnB>
                    <a:solidFill>
                      <a:srgbClr val="FFFFFF"/>
                    </a:solidFill>
                  </a:tcPr>
                </a:tc>
                <a:tc>
                  <a:txBody>
                    <a:bodyPr/>
                    <a:lstStyle/>
                    <a:p>
                      <a:pPr algn="ctr"/>
                      <a:r>
                        <a:rPr lang="en-US" altLang="ko-KR" sz="1150" dirty="0">
                          <a:solidFill>
                            <a:srgbClr val="000000"/>
                          </a:solidFill>
                          <a:latin typeface="Times New Roman"/>
                        </a:rPr>
                        <a:t>14.068</a:t>
                      </a:r>
                    </a:p>
                  </a:txBody>
                  <a:tcPr marL="54000" marR="54000" marT="18000" marB="18000" anchor="ctr">
                    <a:lnL w="6350">
                      <a:solidFill>
                        <a:srgbClr val="B0BBC2"/>
                      </a:solidFill>
                    </a:lnL>
                    <a:lnR w="6350">
                      <a:solidFill>
                        <a:srgbClr val="B0BBC2"/>
                      </a:solidFill>
                    </a:lnR>
                    <a:lnT w="6350">
                      <a:solidFill>
                        <a:srgbClr val="B0BBC2"/>
                      </a:solidFill>
                    </a:lnT>
                    <a:lnB w="6350">
                      <a:solidFill>
                        <a:srgbClr val="B0BBC2"/>
                      </a:solidFill>
                    </a:lnB>
                    <a:solidFill>
                      <a:srgbClr val="FFFFFF"/>
                    </a:solidFill>
                  </a:tcPr>
                </a:tc>
                <a:extLst>
                  <a:ext uri="{0D108BD9-81ED-4DB2-BD59-A6C34878D82A}">
                    <a16:rowId xmlns:a16="http://schemas.microsoft.com/office/drawing/2014/main" val="10005"/>
                  </a:ext>
                </a:extLst>
              </a:tr>
              <a:tr h="300000">
                <a:tc>
                  <a:txBody>
                    <a:bodyPr/>
                    <a:lstStyle/>
                    <a:p>
                      <a:pPr algn="l"/>
                      <a:r>
                        <a:rPr lang="en-US" altLang="ko-KR" sz="1150" dirty="0">
                          <a:solidFill>
                            <a:srgbClr val="000000"/>
                          </a:solidFill>
                          <a:latin typeface="Times New Roman"/>
                        </a:rPr>
                        <a:t>Procedures/Guidelines – Good</a:t>
                      </a:r>
                    </a:p>
                  </a:txBody>
                  <a:tcPr marL="54000" marR="54000" marT="18000" marB="18000" anchor="ctr">
                    <a:lnL w="6350">
                      <a:solidFill>
                        <a:srgbClr val="B0BBC2"/>
                      </a:solidFill>
                    </a:lnL>
                    <a:lnR w="6350">
                      <a:solidFill>
                        <a:srgbClr val="B0BBC2"/>
                      </a:solidFill>
                    </a:lnR>
                    <a:lnT w="6350">
                      <a:solidFill>
                        <a:srgbClr val="B0BBC2"/>
                      </a:solidFill>
                    </a:lnT>
                    <a:lnB w="6350">
                      <a:solidFill>
                        <a:srgbClr val="B0BBC2"/>
                      </a:solidFill>
                    </a:lnB>
                    <a:solidFill>
                      <a:srgbClr val="F2F4F5"/>
                    </a:solidFill>
                  </a:tcPr>
                </a:tc>
                <a:tc>
                  <a:txBody>
                    <a:bodyPr/>
                    <a:lstStyle/>
                    <a:p>
                      <a:pPr algn="ctr"/>
                      <a:r>
                        <a:rPr lang="en-US" altLang="ko-KR" sz="1150" dirty="0">
                          <a:solidFill>
                            <a:srgbClr val="000000"/>
                          </a:solidFill>
                          <a:latin typeface="Times New Roman"/>
                        </a:rPr>
                        <a:t>0.292</a:t>
                      </a:r>
                    </a:p>
                  </a:txBody>
                  <a:tcPr marL="54000" marR="54000" marT="18000" marB="18000" anchor="ctr">
                    <a:lnL w="6350">
                      <a:solidFill>
                        <a:srgbClr val="B0BBC2"/>
                      </a:solidFill>
                    </a:lnL>
                    <a:lnR w="6350">
                      <a:solidFill>
                        <a:srgbClr val="B0BBC2"/>
                      </a:solidFill>
                    </a:lnR>
                    <a:lnT w="6350">
                      <a:solidFill>
                        <a:srgbClr val="B0BBC2"/>
                      </a:solidFill>
                    </a:lnT>
                    <a:lnB w="6350">
                      <a:solidFill>
                        <a:srgbClr val="B0BBC2"/>
                      </a:solidFill>
                    </a:lnB>
                    <a:solidFill>
                      <a:srgbClr val="F2F4F5"/>
                    </a:solidFill>
                  </a:tcPr>
                </a:tc>
                <a:tc>
                  <a:txBody>
                    <a:bodyPr/>
                    <a:lstStyle/>
                    <a:p>
                      <a:pPr algn="ctr"/>
                      <a:r>
                        <a:rPr lang="en-US" altLang="ko-KR" sz="1150" dirty="0">
                          <a:solidFill>
                            <a:srgbClr val="000000"/>
                          </a:solidFill>
                          <a:latin typeface="Times New Roman"/>
                        </a:rPr>
                        <a:t>0.036</a:t>
                      </a:r>
                    </a:p>
                  </a:txBody>
                  <a:tcPr marL="54000" marR="54000" marT="18000" marB="18000" anchor="ctr">
                    <a:lnL w="6350">
                      <a:solidFill>
                        <a:srgbClr val="B0BBC2"/>
                      </a:solidFill>
                    </a:lnL>
                    <a:lnR w="6350">
                      <a:solidFill>
                        <a:srgbClr val="B0BBC2"/>
                      </a:solidFill>
                    </a:lnR>
                    <a:lnT w="6350">
                      <a:solidFill>
                        <a:srgbClr val="B0BBC2"/>
                      </a:solidFill>
                    </a:lnT>
                    <a:lnB w="6350">
                      <a:solidFill>
                        <a:srgbClr val="B0BBC2"/>
                      </a:solidFill>
                    </a:lnB>
                    <a:solidFill>
                      <a:srgbClr val="F2F4F5"/>
                    </a:solidFill>
                  </a:tcPr>
                </a:tc>
                <a:tc>
                  <a:txBody>
                    <a:bodyPr/>
                    <a:lstStyle/>
                    <a:p>
                      <a:pPr algn="ctr"/>
                      <a:r>
                        <a:rPr lang="en-US" altLang="ko-KR" sz="1150" dirty="0">
                          <a:solidFill>
                            <a:srgbClr val="000000"/>
                          </a:solidFill>
                          <a:latin typeface="Times New Roman"/>
                        </a:rPr>
                        <a:t>0.280</a:t>
                      </a:r>
                    </a:p>
                  </a:txBody>
                  <a:tcPr marL="54000" marR="54000" marT="18000" marB="18000" anchor="ctr">
                    <a:lnL w="6350">
                      <a:solidFill>
                        <a:srgbClr val="B0BBC2"/>
                      </a:solidFill>
                    </a:lnL>
                    <a:lnR w="6350">
                      <a:solidFill>
                        <a:srgbClr val="B0BBC2"/>
                      </a:solidFill>
                    </a:lnR>
                    <a:lnT w="6350">
                      <a:solidFill>
                        <a:srgbClr val="B0BBC2"/>
                      </a:solidFill>
                    </a:lnT>
                    <a:lnB w="6350">
                      <a:solidFill>
                        <a:srgbClr val="B0BBC2"/>
                      </a:solidFill>
                    </a:lnB>
                    <a:solidFill>
                      <a:srgbClr val="F2F4F5"/>
                    </a:solidFill>
                  </a:tcPr>
                </a:tc>
                <a:tc>
                  <a:txBody>
                    <a:bodyPr/>
                    <a:lstStyle/>
                    <a:p>
                      <a:pPr algn="ctr"/>
                      <a:r>
                        <a:rPr lang="en-US" altLang="ko-KR" sz="1150" dirty="0">
                          <a:solidFill>
                            <a:srgbClr val="000000"/>
                          </a:solidFill>
                          <a:latin typeface="Times New Roman"/>
                        </a:rPr>
                        <a:t>0.525</a:t>
                      </a:r>
                    </a:p>
                  </a:txBody>
                  <a:tcPr marL="54000" marR="54000" marT="18000" marB="18000" anchor="ctr">
                    <a:lnL w="6350">
                      <a:solidFill>
                        <a:srgbClr val="B0BBC2"/>
                      </a:solidFill>
                    </a:lnL>
                    <a:lnR w="6350">
                      <a:solidFill>
                        <a:srgbClr val="B0BBC2"/>
                      </a:solidFill>
                    </a:lnR>
                    <a:lnT w="6350">
                      <a:solidFill>
                        <a:srgbClr val="B0BBC2"/>
                      </a:solidFill>
                    </a:lnT>
                    <a:lnB w="6350">
                      <a:solidFill>
                        <a:srgbClr val="B0BBC2"/>
                      </a:solidFill>
                    </a:lnB>
                    <a:solidFill>
                      <a:srgbClr val="F2F4F5"/>
                    </a:solidFill>
                  </a:tcPr>
                </a:tc>
                <a:extLst>
                  <a:ext uri="{0D108BD9-81ED-4DB2-BD59-A6C34878D82A}">
                    <a16:rowId xmlns:a16="http://schemas.microsoft.com/office/drawing/2014/main" val="10006"/>
                  </a:ext>
                </a:extLst>
              </a:tr>
              <a:tr h="300000">
                <a:tc>
                  <a:txBody>
                    <a:bodyPr/>
                    <a:lstStyle/>
                    <a:p>
                      <a:pPr algn="l"/>
                      <a:r>
                        <a:rPr lang="en-US" altLang="ko-KR" sz="1150" dirty="0">
                          <a:solidFill>
                            <a:srgbClr val="000000"/>
                          </a:solidFill>
                          <a:latin typeface="Times New Roman"/>
                        </a:rPr>
                        <a:t>Experience/Training – Poor</a:t>
                      </a:r>
                    </a:p>
                  </a:txBody>
                  <a:tcPr marL="54000" marR="54000" marT="18000" marB="18000" anchor="ctr">
                    <a:lnL w="6350">
                      <a:solidFill>
                        <a:srgbClr val="B0BBC2"/>
                      </a:solidFill>
                    </a:lnL>
                    <a:lnR w="6350">
                      <a:solidFill>
                        <a:srgbClr val="B0BBC2"/>
                      </a:solidFill>
                    </a:lnR>
                    <a:lnT w="6350">
                      <a:solidFill>
                        <a:srgbClr val="B0BBC2"/>
                      </a:solidFill>
                    </a:lnT>
                    <a:lnB w="6350">
                      <a:solidFill>
                        <a:srgbClr val="B0BBC2"/>
                      </a:solidFill>
                    </a:lnB>
                    <a:solidFill>
                      <a:srgbClr val="FFFFFF"/>
                    </a:solidFill>
                  </a:tcPr>
                </a:tc>
                <a:tc>
                  <a:txBody>
                    <a:bodyPr/>
                    <a:lstStyle/>
                    <a:p>
                      <a:pPr algn="ctr"/>
                      <a:r>
                        <a:rPr lang="en-US" altLang="ko-KR" sz="1150" dirty="0">
                          <a:solidFill>
                            <a:srgbClr val="000000"/>
                          </a:solidFill>
                          <a:latin typeface="Times New Roman"/>
                        </a:rPr>
                        <a:t>7.229</a:t>
                      </a:r>
                    </a:p>
                  </a:txBody>
                  <a:tcPr marL="54000" marR="54000" marT="18000" marB="18000" anchor="ctr">
                    <a:lnL w="6350">
                      <a:solidFill>
                        <a:srgbClr val="B0BBC2"/>
                      </a:solidFill>
                    </a:lnL>
                    <a:lnR w="6350">
                      <a:solidFill>
                        <a:srgbClr val="B0BBC2"/>
                      </a:solidFill>
                    </a:lnR>
                    <a:lnT w="6350">
                      <a:solidFill>
                        <a:srgbClr val="B0BBC2"/>
                      </a:solidFill>
                    </a:lnT>
                    <a:lnB w="6350">
                      <a:solidFill>
                        <a:srgbClr val="B0BBC2"/>
                      </a:solidFill>
                    </a:lnB>
                    <a:solidFill>
                      <a:srgbClr val="FFFFFF"/>
                    </a:solidFill>
                  </a:tcPr>
                </a:tc>
                <a:tc>
                  <a:txBody>
                    <a:bodyPr/>
                    <a:lstStyle/>
                    <a:p>
                      <a:pPr algn="ctr"/>
                      <a:r>
                        <a:rPr lang="en-US" altLang="ko-KR" sz="1150" dirty="0">
                          <a:solidFill>
                            <a:srgbClr val="000000"/>
                          </a:solidFill>
                          <a:latin typeface="Times New Roman"/>
                        </a:rPr>
                        <a:t>2</a:t>
                      </a:r>
                    </a:p>
                  </a:txBody>
                  <a:tcPr marL="54000" marR="54000" marT="18000" marB="18000" anchor="ctr">
                    <a:lnL w="6350">
                      <a:solidFill>
                        <a:srgbClr val="B0BBC2"/>
                      </a:solidFill>
                    </a:lnL>
                    <a:lnR w="6350">
                      <a:solidFill>
                        <a:srgbClr val="B0BBC2"/>
                      </a:solidFill>
                    </a:lnR>
                    <a:lnT w="6350">
                      <a:solidFill>
                        <a:srgbClr val="B0BBC2"/>
                      </a:solidFill>
                    </a:lnT>
                    <a:lnB w="6350">
                      <a:solidFill>
                        <a:srgbClr val="B0BBC2"/>
                      </a:solidFill>
                    </a:lnB>
                    <a:solidFill>
                      <a:srgbClr val="FFFFFF"/>
                    </a:solidFill>
                  </a:tcPr>
                </a:tc>
                <a:tc>
                  <a:txBody>
                    <a:bodyPr/>
                    <a:lstStyle/>
                    <a:p>
                      <a:pPr algn="ctr"/>
                      <a:r>
                        <a:rPr lang="en-US" altLang="ko-KR" sz="1150" dirty="0">
                          <a:solidFill>
                            <a:srgbClr val="000000"/>
                          </a:solidFill>
                          <a:latin typeface="Times New Roman"/>
                        </a:rPr>
                        <a:t>4.407</a:t>
                      </a:r>
                    </a:p>
                  </a:txBody>
                  <a:tcPr marL="54000" marR="54000" marT="18000" marB="18000" anchor="ctr">
                    <a:lnL w="6350">
                      <a:solidFill>
                        <a:srgbClr val="B0BBC2"/>
                      </a:solidFill>
                    </a:lnL>
                    <a:lnR w="6350">
                      <a:solidFill>
                        <a:srgbClr val="B0BBC2"/>
                      </a:solidFill>
                    </a:lnR>
                    <a:lnT w="6350">
                      <a:solidFill>
                        <a:srgbClr val="B0BBC2"/>
                      </a:solidFill>
                    </a:lnT>
                    <a:lnB w="6350">
                      <a:solidFill>
                        <a:srgbClr val="B0BBC2"/>
                      </a:solidFill>
                    </a:lnB>
                    <a:solidFill>
                      <a:srgbClr val="FFFFFF"/>
                    </a:solidFill>
                  </a:tcPr>
                </a:tc>
                <a:tc>
                  <a:txBody>
                    <a:bodyPr/>
                    <a:lstStyle/>
                    <a:p>
                      <a:pPr algn="ctr"/>
                      <a:r>
                        <a:rPr lang="en-US" altLang="ko-KR" sz="1150" dirty="0">
                          <a:solidFill>
                            <a:srgbClr val="000000"/>
                          </a:solidFill>
                          <a:latin typeface="Times New Roman"/>
                        </a:rPr>
                        <a:t>12.882</a:t>
                      </a:r>
                    </a:p>
                  </a:txBody>
                  <a:tcPr marL="54000" marR="54000" marT="18000" marB="18000" anchor="ctr">
                    <a:lnL w="6350">
                      <a:solidFill>
                        <a:srgbClr val="B0BBC2"/>
                      </a:solidFill>
                    </a:lnL>
                    <a:lnR w="6350">
                      <a:solidFill>
                        <a:srgbClr val="B0BBC2"/>
                      </a:solidFill>
                    </a:lnR>
                    <a:lnT w="6350">
                      <a:solidFill>
                        <a:srgbClr val="B0BBC2"/>
                      </a:solidFill>
                    </a:lnT>
                    <a:lnB w="6350">
                      <a:solidFill>
                        <a:srgbClr val="B0BBC2"/>
                      </a:solidFill>
                    </a:lnB>
                    <a:solidFill>
                      <a:srgbClr val="FFFFFF"/>
                    </a:solidFill>
                  </a:tcPr>
                </a:tc>
                <a:extLst>
                  <a:ext uri="{0D108BD9-81ED-4DB2-BD59-A6C34878D82A}">
                    <a16:rowId xmlns:a16="http://schemas.microsoft.com/office/drawing/2014/main" val="10007"/>
                  </a:ext>
                </a:extLst>
              </a:tr>
              <a:tr h="300000">
                <a:tc>
                  <a:txBody>
                    <a:bodyPr/>
                    <a:lstStyle/>
                    <a:p>
                      <a:pPr algn="l"/>
                      <a:r>
                        <a:rPr lang="en-US" altLang="ko-KR" sz="1150" dirty="0">
                          <a:solidFill>
                            <a:srgbClr val="000000"/>
                          </a:solidFill>
                          <a:latin typeface="Times New Roman"/>
                        </a:rPr>
                        <a:t>Experience/Training – Good</a:t>
                      </a:r>
                    </a:p>
                  </a:txBody>
                  <a:tcPr marL="54000" marR="54000" marT="18000" marB="18000" anchor="ctr">
                    <a:lnL w="6350">
                      <a:solidFill>
                        <a:srgbClr val="B0BBC2"/>
                      </a:solidFill>
                    </a:lnL>
                    <a:lnR w="6350">
                      <a:solidFill>
                        <a:srgbClr val="B0BBC2"/>
                      </a:solidFill>
                    </a:lnR>
                    <a:lnT w="6350">
                      <a:solidFill>
                        <a:srgbClr val="B0BBC2"/>
                      </a:solidFill>
                    </a:lnT>
                    <a:lnB w="6350">
                      <a:solidFill>
                        <a:srgbClr val="B0BBC2"/>
                      </a:solidFill>
                    </a:lnB>
                    <a:solidFill>
                      <a:srgbClr val="F2F4F5"/>
                    </a:solidFill>
                  </a:tcPr>
                </a:tc>
                <a:tc>
                  <a:txBody>
                    <a:bodyPr/>
                    <a:lstStyle/>
                    <a:p>
                      <a:pPr algn="ctr"/>
                      <a:r>
                        <a:rPr lang="en-US" altLang="ko-KR" sz="1150" dirty="0">
                          <a:solidFill>
                            <a:srgbClr val="000000"/>
                          </a:solidFill>
                          <a:latin typeface="Times New Roman"/>
                        </a:rPr>
                        <a:t>0.421</a:t>
                      </a:r>
                    </a:p>
                  </a:txBody>
                  <a:tcPr marL="54000" marR="54000" marT="18000" marB="18000" anchor="ctr">
                    <a:lnL w="6350">
                      <a:solidFill>
                        <a:srgbClr val="B0BBC2"/>
                      </a:solidFill>
                    </a:lnL>
                    <a:lnR w="6350">
                      <a:solidFill>
                        <a:srgbClr val="B0BBC2"/>
                      </a:solidFill>
                    </a:lnR>
                    <a:lnT w="6350">
                      <a:solidFill>
                        <a:srgbClr val="B0BBC2"/>
                      </a:solidFill>
                    </a:lnT>
                    <a:lnB w="6350">
                      <a:solidFill>
                        <a:srgbClr val="B0BBC2"/>
                      </a:solidFill>
                    </a:lnB>
                    <a:solidFill>
                      <a:srgbClr val="F2F4F5"/>
                    </a:solidFill>
                  </a:tcPr>
                </a:tc>
                <a:tc>
                  <a:txBody>
                    <a:bodyPr/>
                    <a:lstStyle/>
                    <a:p>
                      <a:pPr algn="ctr"/>
                      <a:r>
                        <a:rPr lang="en-US" altLang="ko-KR" sz="1150" dirty="0">
                          <a:solidFill>
                            <a:srgbClr val="000000"/>
                          </a:solidFill>
                          <a:latin typeface="Times New Roman"/>
                        </a:rPr>
                        <a:t>0.048</a:t>
                      </a:r>
                    </a:p>
                  </a:txBody>
                  <a:tcPr marL="54000" marR="54000" marT="18000" marB="18000" anchor="ctr">
                    <a:lnL w="6350">
                      <a:solidFill>
                        <a:srgbClr val="B0BBC2"/>
                      </a:solidFill>
                    </a:lnL>
                    <a:lnR w="6350">
                      <a:solidFill>
                        <a:srgbClr val="B0BBC2"/>
                      </a:solidFill>
                    </a:lnR>
                    <a:lnT w="6350">
                      <a:solidFill>
                        <a:srgbClr val="B0BBC2"/>
                      </a:solidFill>
                    </a:lnT>
                    <a:lnB w="6350">
                      <a:solidFill>
                        <a:srgbClr val="B0BBC2"/>
                      </a:solidFill>
                    </a:lnB>
                    <a:solidFill>
                      <a:srgbClr val="F2F4F5"/>
                    </a:solidFill>
                  </a:tcPr>
                </a:tc>
                <a:tc>
                  <a:txBody>
                    <a:bodyPr/>
                    <a:lstStyle/>
                    <a:p>
                      <a:pPr algn="ctr"/>
                      <a:r>
                        <a:rPr lang="en-US" altLang="ko-KR" sz="1150" dirty="0">
                          <a:solidFill>
                            <a:srgbClr val="000000"/>
                          </a:solidFill>
                          <a:latin typeface="Times New Roman"/>
                        </a:rPr>
                        <a:t>0.363</a:t>
                      </a:r>
                    </a:p>
                  </a:txBody>
                  <a:tcPr marL="54000" marR="54000" marT="18000" marB="18000" anchor="ctr">
                    <a:lnL w="6350">
                      <a:solidFill>
                        <a:srgbClr val="B0BBC2"/>
                      </a:solidFill>
                    </a:lnL>
                    <a:lnR w="6350">
                      <a:solidFill>
                        <a:srgbClr val="B0BBC2"/>
                      </a:solidFill>
                    </a:lnR>
                    <a:lnT w="6350">
                      <a:solidFill>
                        <a:srgbClr val="B0BBC2"/>
                      </a:solidFill>
                    </a:lnT>
                    <a:lnB w="6350">
                      <a:solidFill>
                        <a:srgbClr val="B0BBC2"/>
                      </a:solidFill>
                    </a:lnB>
                    <a:solidFill>
                      <a:srgbClr val="F2F4F5"/>
                    </a:solidFill>
                  </a:tcPr>
                </a:tc>
                <a:tc>
                  <a:txBody>
                    <a:bodyPr/>
                    <a:lstStyle/>
                    <a:p>
                      <a:pPr algn="ctr"/>
                      <a:r>
                        <a:rPr lang="en-US" altLang="ko-KR" sz="1150" dirty="0">
                          <a:solidFill>
                            <a:srgbClr val="000000"/>
                          </a:solidFill>
                          <a:latin typeface="Times New Roman"/>
                        </a:rPr>
                        <a:t>0.881</a:t>
                      </a:r>
                    </a:p>
                  </a:txBody>
                  <a:tcPr marL="54000" marR="54000" marT="18000" marB="18000" anchor="ctr">
                    <a:lnL w="6350">
                      <a:solidFill>
                        <a:srgbClr val="B0BBC2"/>
                      </a:solidFill>
                    </a:lnL>
                    <a:lnR w="6350">
                      <a:solidFill>
                        <a:srgbClr val="B0BBC2"/>
                      </a:solidFill>
                    </a:lnR>
                    <a:lnT w="6350">
                      <a:solidFill>
                        <a:srgbClr val="B0BBC2"/>
                      </a:solidFill>
                    </a:lnT>
                    <a:lnB w="6350">
                      <a:solidFill>
                        <a:srgbClr val="B0BBC2"/>
                      </a:solidFill>
                    </a:lnB>
                    <a:solidFill>
                      <a:srgbClr val="F2F4F5"/>
                    </a:solidFill>
                  </a:tcPr>
                </a:tc>
                <a:extLst>
                  <a:ext uri="{0D108BD9-81ED-4DB2-BD59-A6C34878D82A}">
                    <a16:rowId xmlns:a16="http://schemas.microsoft.com/office/drawing/2014/main" val="10008"/>
                  </a:ext>
                </a:extLst>
              </a:tr>
              <a:tr h="300000">
                <a:tc>
                  <a:txBody>
                    <a:bodyPr/>
                    <a:lstStyle/>
                    <a:p>
                      <a:pPr algn="l"/>
                      <a:r>
                        <a:rPr lang="en-US" altLang="ko-KR" sz="1150" dirty="0">
                          <a:solidFill>
                            <a:srgbClr val="000000"/>
                          </a:solidFill>
                          <a:latin typeface="Times New Roman"/>
                        </a:rPr>
                        <a:t>Work Process – Poor</a:t>
                      </a:r>
                    </a:p>
                  </a:txBody>
                  <a:tcPr marL="54000" marR="54000" marT="18000" marB="18000" anchor="ctr">
                    <a:lnL w="6350">
                      <a:solidFill>
                        <a:srgbClr val="B0BBC2"/>
                      </a:solidFill>
                    </a:lnL>
                    <a:lnR w="6350">
                      <a:solidFill>
                        <a:srgbClr val="B0BBC2"/>
                      </a:solidFill>
                    </a:lnR>
                    <a:lnT w="6350">
                      <a:solidFill>
                        <a:srgbClr val="B0BBC2"/>
                      </a:solidFill>
                    </a:lnT>
                    <a:lnB w="6350">
                      <a:solidFill>
                        <a:srgbClr val="B0BBC2"/>
                      </a:solidFill>
                    </a:lnB>
                    <a:solidFill>
                      <a:srgbClr val="FFFFFF"/>
                    </a:solidFill>
                  </a:tcPr>
                </a:tc>
                <a:tc>
                  <a:txBody>
                    <a:bodyPr/>
                    <a:lstStyle/>
                    <a:p>
                      <a:pPr algn="ctr"/>
                      <a:r>
                        <a:rPr lang="en-US" altLang="ko-KR" sz="1150" dirty="0">
                          <a:solidFill>
                            <a:srgbClr val="000000"/>
                          </a:solidFill>
                          <a:latin typeface="Times New Roman"/>
                        </a:rPr>
                        <a:t>12.110</a:t>
                      </a:r>
                    </a:p>
                  </a:txBody>
                  <a:tcPr marL="54000" marR="54000" marT="18000" marB="18000" anchor="ctr">
                    <a:lnL w="6350">
                      <a:solidFill>
                        <a:srgbClr val="B0BBC2"/>
                      </a:solidFill>
                    </a:lnL>
                    <a:lnR w="6350">
                      <a:solidFill>
                        <a:srgbClr val="B0BBC2"/>
                      </a:solidFill>
                    </a:lnR>
                    <a:lnT w="6350">
                      <a:solidFill>
                        <a:srgbClr val="B0BBC2"/>
                      </a:solidFill>
                    </a:lnT>
                    <a:lnB w="6350">
                      <a:solidFill>
                        <a:srgbClr val="B0BBC2"/>
                      </a:solidFill>
                    </a:lnB>
                    <a:solidFill>
                      <a:srgbClr val="FFFFFF"/>
                    </a:solidFill>
                  </a:tcPr>
                </a:tc>
                <a:tc>
                  <a:txBody>
                    <a:bodyPr/>
                    <a:lstStyle/>
                    <a:p>
                      <a:pPr algn="ctr"/>
                      <a:r>
                        <a:rPr lang="en-US" altLang="ko-KR" sz="1150" dirty="0">
                          <a:solidFill>
                            <a:srgbClr val="000000"/>
                          </a:solidFill>
                          <a:latin typeface="Times New Roman"/>
                        </a:rPr>
                        <a:t>2</a:t>
                      </a:r>
                    </a:p>
                  </a:txBody>
                  <a:tcPr marL="54000" marR="54000" marT="18000" marB="18000" anchor="ctr">
                    <a:lnL w="6350">
                      <a:solidFill>
                        <a:srgbClr val="B0BBC2"/>
                      </a:solidFill>
                    </a:lnL>
                    <a:lnR w="6350">
                      <a:solidFill>
                        <a:srgbClr val="B0BBC2"/>
                      </a:solidFill>
                    </a:lnR>
                    <a:lnT w="6350">
                      <a:solidFill>
                        <a:srgbClr val="B0BBC2"/>
                      </a:solidFill>
                    </a:lnT>
                    <a:lnB w="6350">
                      <a:solidFill>
                        <a:srgbClr val="B0BBC2"/>
                      </a:solidFill>
                    </a:lnB>
                    <a:solidFill>
                      <a:srgbClr val="FFFFFF"/>
                    </a:solidFill>
                  </a:tcPr>
                </a:tc>
                <a:tc>
                  <a:txBody>
                    <a:bodyPr/>
                    <a:lstStyle/>
                    <a:p>
                      <a:pPr algn="ctr"/>
                      <a:r>
                        <a:rPr lang="en-US" altLang="ko-KR" sz="1150" dirty="0">
                          <a:solidFill>
                            <a:srgbClr val="000000"/>
                          </a:solidFill>
                          <a:latin typeface="Times New Roman"/>
                        </a:rPr>
                        <a:t>6.780</a:t>
                      </a:r>
                    </a:p>
                  </a:txBody>
                  <a:tcPr marL="54000" marR="54000" marT="18000" marB="18000" anchor="ctr">
                    <a:lnL w="6350">
                      <a:solidFill>
                        <a:srgbClr val="B0BBC2"/>
                      </a:solidFill>
                    </a:lnL>
                    <a:lnR w="6350">
                      <a:solidFill>
                        <a:srgbClr val="B0BBC2"/>
                      </a:solidFill>
                    </a:lnR>
                    <a:lnT w="6350">
                      <a:solidFill>
                        <a:srgbClr val="B0BBC2"/>
                      </a:solidFill>
                    </a:lnT>
                    <a:lnB w="6350">
                      <a:solidFill>
                        <a:srgbClr val="B0BBC2"/>
                      </a:solidFill>
                    </a:lnB>
                    <a:solidFill>
                      <a:srgbClr val="FFFFFF"/>
                    </a:solidFill>
                  </a:tcPr>
                </a:tc>
                <a:tc>
                  <a:txBody>
                    <a:bodyPr/>
                    <a:lstStyle/>
                    <a:p>
                      <a:pPr algn="ctr"/>
                      <a:r>
                        <a:rPr lang="en-US" altLang="ko-KR" sz="1150" dirty="0">
                          <a:solidFill>
                            <a:srgbClr val="000000"/>
                          </a:solidFill>
                          <a:latin typeface="Times New Roman"/>
                        </a:rPr>
                        <a:t>28.137</a:t>
                      </a:r>
                    </a:p>
                  </a:txBody>
                  <a:tcPr marL="54000" marR="54000" marT="18000" marB="18000" anchor="ctr">
                    <a:lnL w="6350">
                      <a:solidFill>
                        <a:srgbClr val="B0BBC2"/>
                      </a:solidFill>
                    </a:lnL>
                    <a:lnR w="6350">
                      <a:solidFill>
                        <a:srgbClr val="B0BBC2"/>
                      </a:solidFill>
                    </a:lnR>
                    <a:lnT w="6350">
                      <a:solidFill>
                        <a:srgbClr val="B0BBC2"/>
                      </a:solidFill>
                    </a:lnT>
                    <a:lnB w="6350">
                      <a:solidFill>
                        <a:srgbClr val="B0BBC2"/>
                      </a:solidFill>
                    </a:lnB>
                    <a:solidFill>
                      <a:srgbClr val="FFFFFF"/>
                    </a:solidFill>
                  </a:tcPr>
                </a:tc>
                <a:extLst>
                  <a:ext uri="{0D108BD9-81ED-4DB2-BD59-A6C34878D82A}">
                    <a16:rowId xmlns:a16="http://schemas.microsoft.com/office/drawing/2014/main" val="10009"/>
                  </a:ext>
                </a:extLst>
              </a:tr>
              <a:tr h="300000">
                <a:tc>
                  <a:txBody>
                    <a:bodyPr/>
                    <a:lstStyle/>
                    <a:p>
                      <a:pPr algn="l"/>
                      <a:r>
                        <a:rPr lang="en-US" altLang="ko-KR" sz="1150" dirty="0">
                          <a:solidFill>
                            <a:srgbClr val="000000"/>
                          </a:solidFill>
                          <a:latin typeface="Times New Roman"/>
                        </a:rPr>
                        <a:t>Work Process – Good</a:t>
                      </a:r>
                    </a:p>
                  </a:txBody>
                  <a:tcPr marL="54000" marR="54000" marT="18000" marB="18000" anchor="ctr">
                    <a:lnL w="6350">
                      <a:solidFill>
                        <a:srgbClr val="B0BBC2"/>
                      </a:solidFill>
                    </a:lnL>
                    <a:lnR w="6350">
                      <a:solidFill>
                        <a:srgbClr val="B0BBC2"/>
                      </a:solidFill>
                    </a:lnR>
                    <a:lnT w="6350">
                      <a:solidFill>
                        <a:srgbClr val="B0BBC2"/>
                      </a:solidFill>
                    </a:lnT>
                    <a:lnB w="6350">
                      <a:solidFill>
                        <a:srgbClr val="B0BBC2"/>
                      </a:solidFill>
                    </a:lnB>
                    <a:solidFill>
                      <a:srgbClr val="F2F4F5"/>
                    </a:solidFill>
                  </a:tcPr>
                </a:tc>
                <a:tc>
                  <a:txBody>
                    <a:bodyPr/>
                    <a:lstStyle/>
                    <a:p>
                      <a:pPr algn="ctr"/>
                      <a:r>
                        <a:rPr lang="en-US" altLang="ko-KR" sz="1150" dirty="0">
                          <a:solidFill>
                            <a:srgbClr val="000000"/>
                          </a:solidFill>
                          <a:latin typeface="Times New Roman"/>
                        </a:rPr>
                        <a:t>0.322</a:t>
                      </a:r>
                    </a:p>
                  </a:txBody>
                  <a:tcPr marL="54000" marR="54000" marT="18000" marB="18000" anchor="ctr">
                    <a:lnL w="6350">
                      <a:solidFill>
                        <a:srgbClr val="B0BBC2"/>
                      </a:solidFill>
                    </a:lnL>
                    <a:lnR w="6350">
                      <a:solidFill>
                        <a:srgbClr val="B0BBC2"/>
                      </a:solidFill>
                    </a:lnR>
                    <a:lnT w="6350">
                      <a:solidFill>
                        <a:srgbClr val="B0BBC2"/>
                      </a:solidFill>
                    </a:lnT>
                    <a:lnB w="6350">
                      <a:solidFill>
                        <a:srgbClr val="B0BBC2"/>
                      </a:solidFill>
                    </a:lnB>
                    <a:solidFill>
                      <a:srgbClr val="F2F4F5"/>
                    </a:solidFill>
                  </a:tcPr>
                </a:tc>
                <a:tc>
                  <a:txBody>
                    <a:bodyPr/>
                    <a:lstStyle/>
                    <a:p>
                      <a:pPr algn="ctr"/>
                      <a:r>
                        <a:rPr lang="en-US" altLang="ko-KR" sz="1150" dirty="0">
                          <a:solidFill>
                            <a:srgbClr val="000000"/>
                          </a:solidFill>
                          <a:latin typeface="Times New Roman"/>
                        </a:rPr>
                        <a:t>0.0319</a:t>
                      </a:r>
                    </a:p>
                  </a:txBody>
                  <a:tcPr marL="54000" marR="54000" marT="18000" marB="18000" anchor="ctr">
                    <a:lnL w="6350">
                      <a:solidFill>
                        <a:srgbClr val="B0BBC2"/>
                      </a:solidFill>
                    </a:lnL>
                    <a:lnR w="6350">
                      <a:solidFill>
                        <a:srgbClr val="B0BBC2"/>
                      </a:solidFill>
                    </a:lnR>
                    <a:lnT w="6350">
                      <a:solidFill>
                        <a:srgbClr val="B0BBC2"/>
                      </a:solidFill>
                    </a:lnT>
                    <a:lnB w="6350">
                      <a:solidFill>
                        <a:srgbClr val="B0BBC2"/>
                      </a:solidFill>
                    </a:lnB>
                    <a:solidFill>
                      <a:srgbClr val="F2F4F5"/>
                    </a:solidFill>
                  </a:tcPr>
                </a:tc>
                <a:tc>
                  <a:txBody>
                    <a:bodyPr/>
                    <a:lstStyle/>
                    <a:p>
                      <a:pPr algn="ctr"/>
                      <a:r>
                        <a:rPr lang="en-US" altLang="ko-KR" sz="1150" dirty="0">
                          <a:solidFill>
                            <a:srgbClr val="000000"/>
                          </a:solidFill>
                          <a:latin typeface="Times New Roman"/>
                        </a:rPr>
                        <a:t>0.263</a:t>
                      </a:r>
                    </a:p>
                  </a:txBody>
                  <a:tcPr marL="54000" marR="54000" marT="18000" marB="18000" anchor="ctr">
                    <a:lnL w="6350">
                      <a:solidFill>
                        <a:srgbClr val="B0BBC2"/>
                      </a:solidFill>
                    </a:lnL>
                    <a:lnR w="6350">
                      <a:solidFill>
                        <a:srgbClr val="B0BBC2"/>
                      </a:solidFill>
                    </a:lnR>
                    <a:lnT w="6350">
                      <a:solidFill>
                        <a:srgbClr val="B0BBC2"/>
                      </a:solidFill>
                    </a:lnT>
                    <a:lnB w="6350">
                      <a:solidFill>
                        <a:srgbClr val="B0BBC2"/>
                      </a:solidFill>
                    </a:lnB>
                    <a:solidFill>
                      <a:srgbClr val="F2F4F5"/>
                    </a:solidFill>
                  </a:tcPr>
                </a:tc>
                <a:tc>
                  <a:txBody>
                    <a:bodyPr/>
                    <a:lstStyle/>
                    <a:p>
                      <a:pPr algn="ctr"/>
                      <a:r>
                        <a:rPr lang="en-US" altLang="ko-KR" sz="1150" dirty="0">
                          <a:solidFill>
                            <a:srgbClr val="000000"/>
                          </a:solidFill>
                          <a:latin typeface="Times New Roman"/>
                        </a:rPr>
                        <a:t>0.681</a:t>
                      </a:r>
                    </a:p>
                  </a:txBody>
                  <a:tcPr marL="54000" marR="54000" marT="18000" marB="18000" anchor="ctr">
                    <a:lnL w="6350">
                      <a:solidFill>
                        <a:srgbClr val="B0BBC2"/>
                      </a:solidFill>
                    </a:lnL>
                    <a:lnR w="6350">
                      <a:solidFill>
                        <a:srgbClr val="B0BBC2"/>
                      </a:solidFill>
                    </a:lnR>
                    <a:lnT w="6350">
                      <a:solidFill>
                        <a:srgbClr val="B0BBC2"/>
                      </a:solidFill>
                    </a:lnT>
                    <a:lnB w="6350">
                      <a:solidFill>
                        <a:srgbClr val="B0BBC2"/>
                      </a:solidFill>
                    </a:lnB>
                    <a:solidFill>
                      <a:srgbClr val="F2F4F5"/>
                    </a:solidFill>
                  </a:tcPr>
                </a:tc>
                <a:extLst>
                  <a:ext uri="{0D108BD9-81ED-4DB2-BD59-A6C34878D82A}">
                    <a16:rowId xmlns:a16="http://schemas.microsoft.com/office/drawing/2014/main" val="10010"/>
                  </a:ext>
                </a:extLst>
              </a:tr>
              <a:tr h="300000">
                <a:tc>
                  <a:txBody>
                    <a:bodyPr/>
                    <a:lstStyle/>
                    <a:p>
                      <a:pPr algn="l"/>
                      <a:r>
                        <a:rPr lang="en-US" altLang="ko-KR" sz="1150" dirty="0">
                          <a:solidFill>
                            <a:srgbClr val="000000"/>
                          </a:solidFill>
                          <a:latin typeface="Times New Roman"/>
                        </a:rPr>
                        <a:t>Complexity – High</a:t>
                      </a:r>
                    </a:p>
                  </a:txBody>
                  <a:tcPr marL="54000" marR="54000" marT="18000" marB="18000" anchor="ctr">
                    <a:lnL w="6350">
                      <a:solidFill>
                        <a:srgbClr val="B0BBC2"/>
                      </a:solidFill>
                    </a:lnL>
                    <a:lnR w="6350">
                      <a:solidFill>
                        <a:srgbClr val="B0BBC2"/>
                      </a:solidFill>
                    </a:lnR>
                    <a:lnT w="6350">
                      <a:solidFill>
                        <a:srgbClr val="B0BBC2"/>
                      </a:solidFill>
                    </a:lnT>
                    <a:lnB w="6350">
                      <a:solidFill>
                        <a:srgbClr val="B0BBC2"/>
                      </a:solidFill>
                    </a:lnB>
                    <a:solidFill>
                      <a:srgbClr val="FFFFFF"/>
                    </a:solidFill>
                  </a:tcPr>
                </a:tc>
                <a:tc>
                  <a:txBody>
                    <a:bodyPr/>
                    <a:lstStyle/>
                    <a:p>
                      <a:pPr algn="ctr"/>
                      <a:r>
                        <a:rPr lang="en-US" altLang="ko-KR" sz="1150" dirty="0">
                          <a:solidFill>
                            <a:srgbClr val="000000"/>
                          </a:solidFill>
                          <a:latin typeface="Times New Roman"/>
                        </a:rPr>
                        <a:t>4.654</a:t>
                      </a:r>
                    </a:p>
                  </a:txBody>
                  <a:tcPr marL="54000" marR="54000" marT="18000" marB="18000" anchor="ctr">
                    <a:lnL w="6350">
                      <a:solidFill>
                        <a:srgbClr val="B0BBC2"/>
                      </a:solidFill>
                    </a:lnL>
                    <a:lnR w="6350">
                      <a:solidFill>
                        <a:srgbClr val="B0BBC2"/>
                      </a:solidFill>
                    </a:lnR>
                    <a:lnT w="6350">
                      <a:solidFill>
                        <a:srgbClr val="B0BBC2"/>
                      </a:solidFill>
                    </a:lnT>
                    <a:lnB w="6350">
                      <a:solidFill>
                        <a:srgbClr val="B0BBC2"/>
                      </a:solidFill>
                    </a:lnB>
                    <a:solidFill>
                      <a:srgbClr val="FFFFFF"/>
                    </a:solidFill>
                  </a:tcPr>
                </a:tc>
                <a:tc>
                  <a:txBody>
                    <a:bodyPr/>
                    <a:lstStyle/>
                    <a:p>
                      <a:pPr algn="ctr"/>
                      <a:r>
                        <a:rPr lang="en-US" altLang="ko-KR" sz="1150" dirty="0">
                          <a:solidFill>
                            <a:srgbClr val="000000"/>
                          </a:solidFill>
                          <a:latin typeface="Times New Roman"/>
                        </a:rPr>
                        <a:t>1.593</a:t>
                      </a:r>
                    </a:p>
                  </a:txBody>
                  <a:tcPr marL="54000" marR="54000" marT="18000" marB="18000" anchor="ctr">
                    <a:lnL w="6350">
                      <a:solidFill>
                        <a:srgbClr val="B0BBC2"/>
                      </a:solidFill>
                    </a:lnL>
                    <a:lnR w="6350">
                      <a:solidFill>
                        <a:srgbClr val="B0BBC2"/>
                      </a:solidFill>
                    </a:lnR>
                    <a:lnT w="6350">
                      <a:solidFill>
                        <a:srgbClr val="B0BBC2"/>
                      </a:solidFill>
                    </a:lnT>
                    <a:lnB w="6350">
                      <a:solidFill>
                        <a:srgbClr val="B0BBC2"/>
                      </a:solidFill>
                    </a:lnB>
                    <a:solidFill>
                      <a:srgbClr val="FFFFFF"/>
                    </a:solidFill>
                  </a:tcPr>
                </a:tc>
                <a:tc>
                  <a:txBody>
                    <a:bodyPr/>
                    <a:lstStyle/>
                    <a:p>
                      <a:pPr algn="ctr"/>
                      <a:r>
                        <a:rPr lang="en-US" altLang="ko-KR" sz="1150" dirty="0">
                          <a:solidFill>
                            <a:srgbClr val="000000"/>
                          </a:solidFill>
                          <a:latin typeface="Times New Roman"/>
                        </a:rPr>
                        <a:t>3.186</a:t>
                      </a:r>
                    </a:p>
                  </a:txBody>
                  <a:tcPr marL="54000" marR="54000" marT="18000" marB="18000" anchor="ctr">
                    <a:lnL w="6350">
                      <a:solidFill>
                        <a:srgbClr val="B0BBC2"/>
                      </a:solidFill>
                    </a:lnL>
                    <a:lnR w="6350">
                      <a:solidFill>
                        <a:srgbClr val="B0BBC2"/>
                      </a:solidFill>
                    </a:lnR>
                    <a:lnT w="6350">
                      <a:solidFill>
                        <a:srgbClr val="B0BBC2"/>
                      </a:solidFill>
                    </a:lnT>
                    <a:lnB w="6350">
                      <a:solidFill>
                        <a:srgbClr val="B0BBC2"/>
                      </a:solidFill>
                    </a:lnB>
                    <a:solidFill>
                      <a:srgbClr val="FFFFFF"/>
                    </a:solidFill>
                  </a:tcPr>
                </a:tc>
                <a:tc>
                  <a:txBody>
                    <a:bodyPr/>
                    <a:lstStyle/>
                    <a:p>
                      <a:pPr algn="ctr"/>
                      <a:r>
                        <a:rPr lang="en-US" altLang="ko-KR" sz="1150" dirty="0">
                          <a:solidFill>
                            <a:srgbClr val="000000"/>
                          </a:solidFill>
                          <a:latin typeface="Times New Roman"/>
                        </a:rPr>
                        <a:t>9.186</a:t>
                      </a:r>
                    </a:p>
                  </a:txBody>
                  <a:tcPr marL="54000" marR="54000" marT="18000" marB="18000" anchor="ctr">
                    <a:lnL w="6350">
                      <a:solidFill>
                        <a:srgbClr val="B0BBC2"/>
                      </a:solidFill>
                    </a:lnL>
                    <a:lnR w="6350">
                      <a:solidFill>
                        <a:srgbClr val="B0BBC2"/>
                      </a:solidFill>
                    </a:lnR>
                    <a:lnT w="6350">
                      <a:solidFill>
                        <a:srgbClr val="B0BBC2"/>
                      </a:solidFill>
                    </a:lnT>
                    <a:lnB w="6350">
                      <a:solidFill>
                        <a:srgbClr val="B0BBC2"/>
                      </a:solidFill>
                    </a:lnB>
                    <a:solidFill>
                      <a:srgbClr val="FFFFFF"/>
                    </a:solidFill>
                  </a:tcPr>
                </a:tc>
                <a:extLst>
                  <a:ext uri="{0D108BD9-81ED-4DB2-BD59-A6C34878D82A}">
                    <a16:rowId xmlns:a16="http://schemas.microsoft.com/office/drawing/2014/main" val="10011"/>
                  </a:ext>
                </a:extLst>
              </a:tr>
              <a:tr h="300000">
                <a:tc>
                  <a:txBody>
                    <a:bodyPr/>
                    <a:lstStyle/>
                    <a:p>
                      <a:pPr algn="l"/>
                      <a:r>
                        <a:rPr lang="en-US" altLang="ko-KR" sz="1150" dirty="0">
                          <a:solidFill>
                            <a:srgbClr val="000000"/>
                          </a:solidFill>
                          <a:latin typeface="Times New Roman"/>
                        </a:rPr>
                        <a:t>Complexity – Very High</a:t>
                      </a:r>
                    </a:p>
                  </a:txBody>
                  <a:tcPr marL="54000" marR="54000" marT="18000" marB="18000" anchor="ctr">
                    <a:lnL w="6350">
                      <a:solidFill>
                        <a:srgbClr val="B0BBC2"/>
                      </a:solidFill>
                    </a:lnL>
                    <a:lnR w="6350">
                      <a:solidFill>
                        <a:srgbClr val="B0BBC2"/>
                      </a:solidFill>
                    </a:lnR>
                    <a:lnT w="6350">
                      <a:solidFill>
                        <a:srgbClr val="B0BBC2"/>
                      </a:solidFill>
                    </a:lnT>
                    <a:lnB w="6350">
                      <a:solidFill>
                        <a:srgbClr val="B0BBC2"/>
                      </a:solidFill>
                    </a:lnB>
                    <a:solidFill>
                      <a:srgbClr val="F2F4F5"/>
                    </a:solidFill>
                  </a:tcPr>
                </a:tc>
                <a:tc>
                  <a:txBody>
                    <a:bodyPr/>
                    <a:lstStyle/>
                    <a:p>
                      <a:pPr algn="ctr"/>
                      <a:r>
                        <a:rPr lang="en-US" altLang="ko-KR" sz="1150" dirty="0">
                          <a:solidFill>
                            <a:srgbClr val="000000"/>
                          </a:solidFill>
                          <a:latin typeface="Times New Roman"/>
                        </a:rPr>
                        <a:t>11.873</a:t>
                      </a:r>
                    </a:p>
                  </a:txBody>
                  <a:tcPr marL="54000" marR="54000" marT="18000" marB="18000" anchor="ctr">
                    <a:lnL w="6350">
                      <a:solidFill>
                        <a:srgbClr val="B0BBC2"/>
                      </a:solidFill>
                    </a:lnL>
                    <a:lnR w="6350">
                      <a:solidFill>
                        <a:srgbClr val="B0BBC2"/>
                      </a:solidFill>
                    </a:lnR>
                    <a:lnT w="6350">
                      <a:solidFill>
                        <a:srgbClr val="B0BBC2"/>
                      </a:solidFill>
                    </a:lnT>
                    <a:lnB w="6350">
                      <a:solidFill>
                        <a:srgbClr val="B0BBC2"/>
                      </a:solidFill>
                    </a:lnB>
                    <a:solidFill>
                      <a:srgbClr val="F2F4F5"/>
                    </a:solidFill>
                  </a:tcPr>
                </a:tc>
                <a:tc>
                  <a:txBody>
                    <a:bodyPr/>
                    <a:lstStyle/>
                    <a:p>
                      <a:pPr algn="ctr"/>
                      <a:r>
                        <a:rPr lang="en-US" altLang="ko-KR" sz="1150" dirty="0">
                          <a:solidFill>
                            <a:srgbClr val="000000"/>
                          </a:solidFill>
                          <a:latin typeface="Times New Roman"/>
                        </a:rPr>
                        <a:t>3.186</a:t>
                      </a:r>
                    </a:p>
                  </a:txBody>
                  <a:tcPr marL="54000" marR="54000" marT="18000" marB="18000" anchor="ctr">
                    <a:lnL w="6350">
                      <a:solidFill>
                        <a:srgbClr val="B0BBC2"/>
                      </a:solidFill>
                    </a:lnL>
                    <a:lnR w="6350">
                      <a:solidFill>
                        <a:srgbClr val="B0BBC2"/>
                      </a:solidFill>
                    </a:lnR>
                    <a:lnT w="6350">
                      <a:solidFill>
                        <a:srgbClr val="B0BBC2"/>
                      </a:solidFill>
                    </a:lnT>
                    <a:lnB w="6350">
                      <a:solidFill>
                        <a:srgbClr val="B0BBC2"/>
                      </a:solidFill>
                    </a:lnB>
                    <a:solidFill>
                      <a:srgbClr val="F2F4F5"/>
                    </a:solidFill>
                  </a:tcPr>
                </a:tc>
                <a:tc>
                  <a:txBody>
                    <a:bodyPr/>
                    <a:lstStyle/>
                    <a:p>
                      <a:pPr algn="ctr"/>
                      <a:r>
                        <a:rPr lang="en-US" altLang="ko-KR" sz="1150" dirty="0">
                          <a:solidFill>
                            <a:srgbClr val="000000"/>
                          </a:solidFill>
                          <a:latin typeface="Times New Roman"/>
                        </a:rPr>
                        <a:t>5.593</a:t>
                      </a:r>
                    </a:p>
                  </a:txBody>
                  <a:tcPr marL="54000" marR="54000" marT="18000" marB="18000" anchor="ctr">
                    <a:lnL w="6350">
                      <a:solidFill>
                        <a:srgbClr val="B0BBC2"/>
                      </a:solidFill>
                    </a:lnL>
                    <a:lnR w="6350">
                      <a:solidFill>
                        <a:srgbClr val="B0BBC2"/>
                      </a:solidFill>
                    </a:lnR>
                    <a:lnT w="6350">
                      <a:solidFill>
                        <a:srgbClr val="B0BBC2"/>
                      </a:solidFill>
                    </a:lnT>
                    <a:lnB w="6350">
                      <a:solidFill>
                        <a:srgbClr val="B0BBC2"/>
                      </a:solidFill>
                    </a:lnB>
                    <a:solidFill>
                      <a:srgbClr val="F2F4F5"/>
                    </a:solidFill>
                  </a:tcPr>
                </a:tc>
                <a:tc>
                  <a:txBody>
                    <a:bodyPr/>
                    <a:lstStyle/>
                    <a:p>
                      <a:pPr algn="ctr"/>
                      <a:r>
                        <a:rPr lang="en-US" altLang="ko-KR" sz="1150" dirty="0">
                          <a:solidFill>
                            <a:srgbClr val="000000"/>
                          </a:solidFill>
                          <a:latin typeface="Times New Roman"/>
                        </a:rPr>
                        <a:t>28.137</a:t>
                      </a:r>
                    </a:p>
                  </a:txBody>
                  <a:tcPr marL="54000" marR="54000" marT="18000" marB="18000" anchor="ctr">
                    <a:lnL w="6350">
                      <a:solidFill>
                        <a:srgbClr val="B0BBC2"/>
                      </a:solidFill>
                    </a:lnL>
                    <a:lnR w="6350">
                      <a:solidFill>
                        <a:srgbClr val="B0BBC2"/>
                      </a:solidFill>
                    </a:lnR>
                    <a:lnT w="6350">
                      <a:solidFill>
                        <a:srgbClr val="B0BBC2"/>
                      </a:solidFill>
                    </a:lnT>
                    <a:lnB w="6350">
                      <a:solidFill>
                        <a:srgbClr val="B0BBC2"/>
                      </a:solidFill>
                    </a:lnB>
                    <a:solidFill>
                      <a:srgbClr val="F2F4F5"/>
                    </a:solidFill>
                  </a:tcPr>
                </a:tc>
                <a:extLst>
                  <a:ext uri="{0D108BD9-81ED-4DB2-BD59-A6C34878D82A}">
                    <a16:rowId xmlns:a16="http://schemas.microsoft.com/office/drawing/2014/main" val="10012"/>
                  </a:ext>
                </a:extLst>
              </a:tr>
              <a:tr h="300000">
                <a:tc>
                  <a:txBody>
                    <a:bodyPr/>
                    <a:lstStyle/>
                    <a:p>
                      <a:pPr algn="l"/>
                      <a:r>
                        <a:rPr lang="en-US" altLang="ko-KR" sz="1150" dirty="0">
                          <a:solidFill>
                            <a:srgbClr val="000000"/>
                          </a:solidFill>
                          <a:latin typeface="Times New Roman"/>
                        </a:rPr>
                        <a:t>Communication – Poor</a:t>
                      </a:r>
                    </a:p>
                  </a:txBody>
                  <a:tcPr marL="54000" marR="54000" marT="18000" marB="18000" anchor="ctr">
                    <a:lnL w="6350">
                      <a:solidFill>
                        <a:srgbClr val="B0BBC2"/>
                      </a:solidFill>
                    </a:lnL>
                    <a:lnR w="6350">
                      <a:solidFill>
                        <a:srgbClr val="B0BBC2"/>
                      </a:solidFill>
                    </a:lnR>
                    <a:lnT w="6350">
                      <a:solidFill>
                        <a:srgbClr val="B0BBC2"/>
                      </a:solidFill>
                    </a:lnT>
                    <a:lnB w="6350">
                      <a:solidFill>
                        <a:srgbClr val="B0BBC2"/>
                      </a:solidFill>
                    </a:lnB>
                    <a:solidFill>
                      <a:srgbClr val="FFFFFF"/>
                    </a:solidFill>
                  </a:tcPr>
                </a:tc>
                <a:tc>
                  <a:txBody>
                    <a:bodyPr/>
                    <a:lstStyle/>
                    <a:p>
                      <a:pPr algn="ctr"/>
                      <a:r>
                        <a:rPr lang="en-US" altLang="ko-KR" sz="1150" dirty="0">
                          <a:solidFill>
                            <a:srgbClr val="000000"/>
                          </a:solidFill>
                          <a:latin typeface="Times New Roman"/>
                        </a:rPr>
                        <a:t>9.559</a:t>
                      </a:r>
                    </a:p>
                  </a:txBody>
                  <a:tcPr marL="54000" marR="54000" marT="18000" marB="18000" anchor="ctr">
                    <a:lnL w="6350">
                      <a:solidFill>
                        <a:srgbClr val="B0BBC2"/>
                      </a:solidFill>
                    </a:lnL>
                    <a:lnR w="6350">
                      <a:solidFill>
                        <a:srgbClr val="B0BBC2"/>
                      </a:solidFill>
                    </a:lnR>
                    <a:lnT w="6350">
                      <a:solidFill>
                        <a:srgbClr val="B0BBC2"/>
                      </a:solidFill>
                    </a:lnT>
                    <a:lnB w="6350">
                      <a:solidFill>
                        <a:srgbClr val="B0BBC2"/>
                      </a:solidFill>
                    </a:lnB>
                    <a:solidFill>
                      <a:srgbClr val="FFFFFF"/>
                    </a:solidFill>
                  </a:tcPr>
                </a:tc>
                <a:tc>
                  <a:txBody>
                    <a:bodyPr/>
                    <a:lstStyle/>
                    <a:p>
                      <a:pPr algn="ctr"/>
                      <a:r>
                        <a:rPr lang="en-US" altLang="ko-KR" sz="1150" dirty="0">
                          <a:solidFill>
                            <a:srgbClr val="000000"/>
                          </a:solidFill>
                          <a:latin typeface="Times New Roman"/>
                        </a:rPr>
                        <a:t>2</a:t>
                      </a:r>
                    </a:p>
                  </a:txBody>
                  <a:tcPr marL="54000" marR="54000" marT="18000" marB="18000" anchor="ctr">
                    <a:lnL w="6350">
                      <a:solidFill>
                        <a:srgbClr val="B0BBC2"/>
                      </a:solidFill>
                    </a:lnL>
                    <a:lnR w="6350">
                      <a:solidFill>
                        <a:srgbClr val="B0BBC2"/>
                      </a:solidFill>
                    </a:lnR>
                    <a:lnT w="6350">
                      <a:solidFill>
                        <a:srgbClr val="B0BBC2"/>
                      </a:solidFill>
                    </a:lnT>
                    <a:lnB w="6350">
                      <a:solidFill>
                        <a:srgbClr val="B0BBC2"/>
                      </a:solidFill>
                    </a:lnB>
                    <a:solidFill>
                      <a:srgbClr val="FFFFFF"/>
                    </a:solidFill>
                  </a:tcPr>
                </a:tc>
                <a:tc>
                  <a:txBody>
                    <a:bodyPr/>
                    <a:lstStyle/>
                    <a:p>
                      <a:pPr algn="ctr"/>
                      <a:r>
                        <a:rPr lang="en-US" altLang="ko-KR" sz="1150" dirty="0">
                          <a:solidFill>
                            <a:srgbClr val="000000"/>
                          </a:solidFill>
                          <a:latin typeface="Times New Roman"/>
                        </a:rPr>
                        <a:t>4.407</a:t>
                      </a:r>
                    </a:p>
                  </a:txBody>
                  <a:tcPr marL="54000" marR="54000" marT="18000" marB="18000" anchor="ctr">
                    <a:lnL w="6350">
                      <a:solidFill>
                        <a:srgbClr val="B0BBC2"/>
                      </a:solidFill>
                    </a:lnL>
                    <a:lnR w="6350">
                      <a:solidFill>
                        <a:srgbClr val="B0BBC2"/>
                      </a:solidFill>
                    </a:lnR>
                    <a:lnT w="6350">
                      <a:solidFill>
                        <a:srgbClr val="B0BBC2"/>
                      </a:solidFill>
                    </a:lnT>
                    <a:lnB w="6350">
                      <a:solidFill>
                        <a:srgbClr val="B0BBC2"/>
                      </a:solidFill>
                    </a:lnB>
                    <a:solidFill>
                      <a:srgbClr val="FFFFFF"/>
                    </a:solidFill>
                  </a:tcPr>
                </a:tc>
                <a:tc>
                  <a:txBody>
                    <a:bodyPr/>
                    <a:lstStyle/>
                    <a:p>
                      <a:pPr algn="ctr"/>
                      <a:r>
                        <a:rPr lang="en-US" altLang="ko-KR" sz="1150" dirty="0">
                          <a:solidFill>
                            <a:srgbClr val="000000"/>
                          </a:solidFill>
                          <a:latin typeface="Times New Roman"/>
                        </a:rPr>
                        <a:t>22.205</a:t>
                      </a:r>
                    </a:p>
                  </a:txBody>
                  <a:tcPr marL="54000" marR="54000" marT="18000" marB="18000" anchor="ctr">
                    <a:lnL w="6350">
                      <a:solidFill>
                        <a:srgbClr val="B0BBC2"/>
                      </a:solidFill>
                    </a:lnL>
                    <a:lnR w="6350">
                      <a:solidFill>
                        <a:srgbClr val="B0BBC2"/>
                      </a:solidFill>
                    </a:lnR>
                    <a:lnT w="6350">
                      <a:solidFill>
                        <a:srgbClr val="B0BBC2"/>
                      </a:solidFill>
                    </a:lnT>
                    <a:lnB w="6350">
                      <a:solidFill>
                        <a:srgbClr val="B0BBC2"/>
                      </a:solidFill>
                    </a:lnB>
                    <a:solidFill>
                      <a:srgbClr val="FFFFFF"/>
                    </a:solidFill>
                  </a:tcPr>
                </a:tc>
                <a:extLst>
                  <a:ext uri="{0D108BD9-81ED-4DB2-BD59-A6C34878D82A}">
                    <a16:rowId xmlns:a16="http://schemas.microsoft.com/office/drawing/2014/main" val="10013"/>
                  </a:ext>
                </a:extLst>
              </a:tr>
              <a:tr h="300000">
                <a:tc>
                  <a:txBody>
                    <a:bodyPr/>
                    <a:lstStyle/>
                    <a:p>
                      <a:pPr algn="l"/>
                      <a:r>
                        <a:rPr lang="en-US" altLang="ko-KR" sz="1150" dirty="0">
                          <a:solidFill>
                            <a:srgbClr val="000000"/>
                          </a:solidFill>
                          <a:latin typeface="Times New Roman"/>
                        </a:rPr>
                        <a:t>Environment – Poor</a:t>
                      </a:r>
                    </a:p>
                  </a:txBody>
                  <a:tcPr marL="54000" marR="54000" marT="18000" marB="18000" anchor="ctr">
                    <a:lnL w="6350">
                      <a:solidFill>
                        <a:srgbClr val="B0BBC2"/>
                      </a:solidFill>
                    </a:lnL>
                    <a:lnR w="6350">
                      <a:solidFill>
                        <a:srgbClr val="B0BBC2"/>
                      </a:solidFill>
                    </a:lnR>
                    <a:lnT w="6350">
                      <a:solidFill>
                        <a:srgbClr val="B0BBC2"/>
                      </a:solidFill>
                    </a:lnT>
                    <a:lnB w="6350">
                      <a:solidFill>
                        <a:srgbClr val="B0BBC2"/>
                      </a:solidFill>
                    </a:lnB>
                    <a:solidFill>
                      <a:srgbClr val="F2F4F5"/>
                    </a:solidFill>
                  </a:tcPr>
                </a:tc>
                <a:tc>
                  <a:txBody>
                    <a:bodyPr/>
                    <a:lstStyle/>
                    <a:p>
                      <a:pPr algn="ctr"/>
                      <a:r>
                        <a:rPr lang="en-US" altLang="ko-KR" sz="1150" dirty="0">
                          <a:solidFill>
                            <a:srgbClr val="000000"/>
                          </a:solidFill>
                          <a:latin typeface="Times New Roman"/>
                        </a:rPr>
                        <a:t>11.576</a:t>
                      </a:r>
                    </a:p>
                  </a:txBody>
                  <a:tcPr marL="54000" marR="54000" marT="18000" marB="18000" anchor="ctr">
                    <a:lnL w="6350">
                      <a:solidFill>
                        <a:srgbClr val="B0BBC2"/>
                      </a:solidFill>
                    </a:lnL>
                    <a:lnR w="6350">
                      <a:solidFill>
                        <a:srgbClr val="B0BBC2"/>
                      </a:solidFill>
                    </a:lnR>
                    <a:lnT w="6350">
                      <a:solidFill>
                        <a:srgbClr val="B0BBC2"/>
                      </a:solidFill>
                    </a:lnT>
                    <a:lnB w="6350">
                      <a:solidFill>
                        <a:srgbClr val="B0BBC2"/>
                      </a:solidFill>
                    </a:lnB>
                    <a:solidFill>
                      <a:srgbClr val="F2F4F5"/>
                    </a:solidFill>
                  </a:tcPr>
                </a:tc>
                <a:tc>
                  <a:txBody>
                    <a:bodyPr/>
                    <a:lstStyle/>
                    <a:p>
                      <a:pPr algn="ctr"/>
                      <a:r>
                        <a:rPr lang="en-US" altLang="ko-KR" sz="1150" dirty="0">
                          <a:solidFill>
                            <a:srgbClr val="000000"/>
                          </a:solidFill>
                          <a:latin typeface="Times New Roman"/>
                        </a:rPr>
                        <a:t>2</a:t>
                      </a:r>
                    </a:p>
                  </a:txBody>
                  <a:tcPr marL="54000" marR="54000" marT="18000" marB="18000" anchor="ctr">
                    <a:lnL w="6350">
                      <a:solidFill>
                        <a:srgbClr val="B0BBC2"/>
                      </a:solidFill>
                    </a:lnL>
                    <a:lnR w="6350">
                      <a:solidFill>
                        <a:srgbClr val="B0BBC2"/>
                      </a:solidFill>
                    </a:lnR>
                    <a:lnT w="6350">
                      <a:solidFill>
                        <a:srgbClr val="B0BBC2"/>
                      </a:solidFill>
                    </a:lnT>
                    <a:lnB w="6350">
                      <a:solidFill>
                        <a:srgbClr val="B0BBC2"/>
                      </a:solidFill>
                    </a:lnB>
                    <a:solidFill>
                      <a:srgbClr val="F2F4F5"/>
                    </a:solidFill>
                  </a:tcPr>
                </a:tc>
                <a:tc>
                  <a:txBody>
                    <a:bodyPr/>
                    <a:lstStyle/>
                    <a:p>
                      <a:pPr algn="ctr"/>
                      <a:r>
                        <a:rPr lang="en-US" altLang="ko-KR" sz="1150" dirty="0">
                          <a:solidFill>
                            <a:srgbClr val="000000"/>
                          </a:solidFill>
                          <a:latin typeface="Times New Roman"/>
                        </a:rPr>
                        <a:t>5.593</a:t>
                      </a:r>
                    </a:p>
                  </a:txBody>
                  <a:tcPr marL="54000" marR="54000" marT="18000" marB="18000" anchor="ctr">
                    <a:lnL w="6350">
                      <a:solidFill>
                        <a:srgbClr val="B0BBC2"/>
                      </a:solidFill>
                    </a:lnL>
                    <a:lnR w="6350">
                      <a:solidFill>
                        <a:srgbClr val="B0BBC2"/>
                      </a:solidFill>
                    </a:lnR>
                    <a:lnT w="6350">
                      <a:solidFill>
                        <a:srgbClr val="B0BBC2"/>
                      </a:solidFill>
                    </a:lnT>
                    <a:lnB w="6350">
                      <a:solidFill>
                        <a:srgbClr val="B0BBC2"/>
                      </a:solidFill>
                    </a:lnB>
                    <a:solidFill>
                      <a:srgbClr val="F2F4F5"/>
                    </a:solidFill>
                  </a:tcPr>
                </a:tc>
                <a:tc>
                  <a:txBody>
                    <a:bodyPr/>
                    <a:lstStyle/>
                    <a:p>
                      <a:pPr algn="ctr"/>
                      <a:r>
                        <a:rPr lang="en-US" altLang="ko-KR" sz="1150" dirty="0">
                          <a:solidFill>
                            <a:srgbClr val="000000"/>
                          </a:solidFill>
                          <a:latin typeface="Times New Roman"/>
                        </a:rPr>
                        <a:t>28.137</a:t>
                      </a:r>
                    </a:p>
                  </a:txBody>
                  <a:tcPr marL="54000" marR="54000" marT="18000" marB="18000" anchor="ctr">
                    <a:lnL w="6350">
                      <a:solidFill>
                        <a:srgbClr val="B0BBC2"/>
                      </a:solidFill>
                    </a:lnL>
                    <a:lnR w="6350">
                      <a:solidFill>
                        <a:srgbClr val="B0BBC2"/>
                      </a:solidFill>
                    </a:lnR>
                    <a:lnT w="6350">
                      <a:solidFill>
                        <a:srgbClr val="B0BBC2"/>
                      </a:solidFill>
                    </a:lnT>
                    <a:lnB w="6350">
                      <a:solidFill>
                        <a:srgbClr val="B0BBC2"/>
                      </a:solidFill>
                    </a:lnB>
                    <a:solidFill>
                      <a:srgbClr val="F2F4F5"/>
                    </a:solidFill>
                  </a:tcPr>
                </a:tc>
                <a:extLst>
                  <a:ext uri="{0D108BD9-81ED-4DB2-BD59-A6C34878D82A}">
                    <a16:rowId xmlns:a16="http://schemas.microsoft.com/office/drawing/2014/main" val="10014"/>
                  </a:ext>
                </a:extLst>
              </a:tr>
            </a:tbl>
          </a:graphicData>
        </a:graphic>
      </p:graphicFrame>
      <p:sp>
        <p:nvSpPr>
          <p:cNvPr id="4" name="Slide Number Placeholder"/>
          <p:cNvSpPr>
            <a:spLocks noGrp="1"/>
          </p:cNvSpPr>
          <p:nvPr>
            <p:ph type="sldNum" sz="quarter" idx="12"/>
          </p:nvPr>
        </p:nvSpPr>
        <p:spPr/>
        <p:txBody>
          <a:bodyPr/>
          <a:lstStyle/>
          <a:p>
            <a:fld id="{519954A3-9DFD-4C44-94BA-B95130A3BA1C}" type="slidenum">
              <a:rPr lang="en-US" smtClean="0"/>
              <a:t>14</a:t>
            </a:fld>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ltLang="ko-KR" dirty="0"/>
              <a:t>4. Results and Discussion</a:t>
            </a:r>
            <a:endParaRPr lang="ko-KR" altLang="en-US" dirty="0"/>
          </a:p>
        </p:txBody>
      </p:sp>
      <p:sp>
        <p:nvSpPr>
          <p:cNvPr id="3" name="Content Placeholder"/>
          <p:cNvSpPr>
            <a:spLocks noGrp="1"/>
          </p:cNvSpPr>
          <p:nvPr>
            <p:ph idx="1"/>
          </p:nvPr>
        </p:nvSpPr>
        <p:spPr/>
        <p:txBody>
          <a:bodyPr>
            <a:normAutofit/>
          </a:bodyPr>
          <a:lstStyle/>
          <a:p>
            <a:r>
              <a:rPr lang="en-US" altLang="ko-KR" dirty="0"/>
              <a:t>Nominal HEP</a:t>
            </a:r>
          </a:p>
          <a:p>
            <a:pPr lvl="1"/>
            <a:r>
              <a:rPr lang="en-US" altLang="ko-KR" dirty="0"/>
              <a:t>Ranged from 2.79 × 10</a:t>
            </a:r>
            <a:r>
              <a:rPr lang="en-US" altLang="ko-KR" baseline="30000" dirty="0"/>
              <a:t>-3</a:t>
            </a:r>
            <a:r>
              <a:rPr lang="en-US" altLang="ko-KR" dirty="0"/>
              <a:t> (maintenance worker – diagnosis) to 1.23 × 10</a:t>
            </a:r>
            <a:r>
              <a:rPr lang="en-US" altLang="ko-KR" baseline="30000" dirty="0"/>
              <a:t>-2</a:t>
            </a:r>
            <a:r>
              <a:rPr lang="en-US" altLang="ko-KR" dirty="0"/>
              <a:t> (train operator and track worker – diagnosis)</a:t>
            </a:r>
          </a:p>
          <a:p>
            <a:pPr lvl="1"/>
            <a:r>
              <a:rPr lang="en-US" altLang="ko-KR" dirty="0"/>
              <a:t>Diagnosis tasks more error-prone than action tasks for train operators, traffic controllers, and track workers; the reverse for maintenance workers</a:t>
            </a:r>
          </a:p>
          <a:p>
            <a:pPr lvl="1"/>
            <a:r>
              <a:rPr lang="en-US" altLang="ko-KR" dirty="0"/>
              <a:t>Mean HEP in ascending order: </a:t>
            </a:r>
          </a:p>
          <a:p>
            <a:pPr lvl="2"/>
            <a:r>
              <a:rPr lang="en-US" altLang="ko-KR" dirty="0"/>
              <a:t>maintenance workers &lt; traffic controllers &lt; track workers &lt; train operators</a:t>
            </a:r>
          </a:p>
          <a:p>
            <a:r>
              <a:rPr lang="en-US" altLang="ko-KR" dirty="0"/>
              <a:t>PSF Multipliers</a:t>
            </a:r>
          </a:p>
          <a:p>
            <a:pPr lvl="1"/>
            <a:r>
              <a:rPr lang="en-US" altLang="ko-KR" dirty="0"/>
              <a:t>Workload showed the largest negative-level multipliers: ×23.4 (Very Poor) and ×14.5 (Poor)</a:t>
            </a:r>
          </a:p>
          <a:p>
            <a:pPr lvl="1"/>
            <a:r>
              <a:rPr lang="en-US" altLang="ko-KR" dirty="0"/>
              <a:t>Procedures/Guidelines – Good yielded the greatest reduction (×0.29), followed by Work Process (×0.32)</a:t>
            </a:r>
          </a:p>
          <a:p>
            <a:pPr lvl="1"/>
            <a:r>
              <a:rPr lang="en-US" altLang="ko-KR" dirty="0"/>
              <a:t>Asymmetric influence: deterioration of a PSF impacts the HEP far more than its enhancement</a:t>
            </a:r>
          </a:p>
        </p:txBody>
      </p:sp>
      <p:sp>
        <p:nvSpPr>
          <p:cNvPr id="4" name="Slide Number Placeholder"/>
          <p:cNvSpPr>
            <a:spLocks noGrp="1"/>
          </p:cNvSpPr>
          <p:nvPr>
            <p:ph type="sldNum" sz="quarter" idx="12"/>
          </p:nvPr>
        </p:nvSpPr>
        <p:spPr/>
        <p:txBody>
          <a:bodyPr/>
          <a:lstStyle/>
          <a:p>
            <a:fld id="{519954A3-9DFD-4C44-94BA-B95130A3BA1C}" type="slidenum">
              <a:rPr lang="en-US" smtClean="0"/>
              <a:t>15</a:t>
            </a:fld>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ltLang="ko-KR" dirty="0"/>
              <a:t>5. Conclusion</a:t>
            </a:r>
            <a:endParaRPr lang="ko-KR" altLang="en-US" dirty="0"/>
          </a:p>
        </p:txBody>
      </p:sp>
      <p:sp>
        <p:nvSpPr>
          <p:cNvPr id="3" name="Content Placeholder"/>
          <p:cNvSpPr>
            <a:spLocks noGrp="1"/>
          </p:cNvSpPr>
          <p:nvPr>
            <p:ph idx="1"/>
          </p:nvPr>
        </p:nvSpPr>
        <p:spPr/>
        <p:txBody>
          <a:bodyPr>
            <a:normAutofit/>
          </a:bodyPr>
          <a:lstStyle/>
          <a:p>
            <a:r>
              <a:rPr lang="en-US" altLang="ko-KR" dirty="0"/>
              <a:t>Summary</a:t>
            </a:r>
          </a:p>
          <a:p>
            <a:pPr lvl="1"/>
            <a:r>
              <a:rPr lang="en-US" altLang="ko-KR" dirty="0"/>
              <a:t>Nominal HEP and PSF multipliers for railway employees quantified through structured expert elicitation with Cooke’s classical model</a:t>
            </a:r>
          </a:p>
          <a:p>
            <a:pPr lvl="1"/>
            <a:r>
              <a:rPr lang="en-US" altLang="ko-KR" dirty="0"/>
              <a:t>Judgments of 16 experts systematically weighted and aggregated into performance-weighted estimates</a:t>
            </a:r>
          </a:p>
          <a:p>
            <a:pPr lvl="1"/>
            <a:r>
              <a:rPr lang="en-US" altLang="ko-KR" dirty="0"/>
              <a:t>Findings provide foundational quantitative data for a railway-specific HRA method</a:t>
            </a:r>
          </a:p>
          <a:p>
            <a:r>
              <a:rPr lang="en-US" altLang="ko-KR" dirty="0"/>
              <a:t>Future Work</a:t>
            </a:r>
          </a:p>
          <a:p>
            <a:pPr lvl="1"/>
            <a:r>
              <a:rPr lang="en-US" altLang="ko-KR" dirty="0"/>
              <a:t>Refine classification into four occupational categories (train operators, traffic controllers, train attendants, field workers) with 10 experts per category</a:t>
            </a:r>
          </a:p>
          <a:p>
            <a:pPr lvl="1"/>
            <a:r>
              <a:rPr lang="en-US" altLang="ko-KR" dirty="0"/>
              <a:t>Develop a dedicated HRA method for quantitative HEP assessment of railway employees based on the refined estimates</a:t>
            </a:r>
          </a:p>
        </p:txBody>
      </p:sp>
      <p:sp>
        <p:nvSpPr>
          <p:cNvPr id="4" name="Slide Number Placeholder"/>
          <p:cNvSpPr>
            <a:spLocks noGrp="1"/>
          </p:cNvSpPr>
          <p:nvPr>
            <p:ph type="sldNum" sz="quarter" idx="12"/>
          </p:nvPr>
        </p:nvSpPr>
        <p:spPr/>
        <p:txBody>
          <a:bodyPr/>
          <a:lstStyle/>
          <a:p>
            <a:fld id="{519954A3-9DFD-4C44-94BA-B95130A3BA1C}" type="slidenum">
              <a:rPr lang="en-US" smtClean="0"/>
              <a:t>16</a:t>
            </a:fld>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10837330" cy="1826581"/>
          </a:xfrm>
        </p:spPr>
        <p:txBody>
          <a:bodyPr anchor="ctr"/>
          <a:lstStyle/>
          <a:p>
            <a:pPr algn="ctr"/>
            <a:r>
              <a:rPr lang="en-US" altLang="ko-KR" sz="5400" dirty="0"/>
              <a:t>Thank You</a:t>
            </a:r>
            <a:endParaRPr lang="ko-KR" altLang="en-US" sz="5400" dirty="0"/>
          </a:p>
        </p:txBody>
      </p:sp>
      <p:sp>
        <p:nvSpPr>
          <p:cNvPr id="3" name="Text Placeholder 2"/>
          <p:cNvSpPr>
            <a:spLocks noGrp="1"/>
          </p:cNvSpPr>
          <p:nvPr>
            <p:ph type="body" idx="1"/>
          </p:nvPr>
        </p:nvSpPr>
        <p:spPr>
          <a:xfrm>
            <a:off x="677335" y="4527448"/>
            <a:ext cx="10837330" cy="860400"/>
          </a:xfrm>
        </p:spPr>
        <p:txBody>
          <a:bodyPr/>
          <a:lstStyle/>
          <a:p>
            <a:pPr algn="ctr"/>
            <a:r>
              <a:rPr lang="en-US" altLang="ko-KR" sz="1800" dirty="0"/>
              <a:t>Taewon Yang  |  taewon.yang@kaist.ac.kr  |  Korea Advanced Institute of Science and Technology</a:t>
            </a:r>
            <a:endParaRPr lang="ko-KR" altLang="en-US" sz="1800" dirty="0"/>
          </a:p>
        </p:txBody>
      </p:sp>
      <p:sp>
        <p:nvSpPr>
          <p:cNvPr id="4" name="Slide Number Placeholder"/>
          <p:cNvSpPr>
            <a:spLocks noGrp="1"/>
          </p:cNvSpPr>
          <p:nvPr>
            <p:ph type="sldNum" sz="quarter" idx="12"/>
          </p:nvPr>
        </p:nvSpPr>
        <p:spPr/>
        <p:txBody>
          <a:bodyPr/>
          <a:lstStyle/>
          <a:p>
            <a:fld id="{519954A3-9DFD-4C44-94BA-B95130A3BA1C}" type="slidenum">
              <a:rPr lang="en-US" smtClean="0"/>
              <a:t>17</a:t>
            </a:fld>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ltLang="ko-KR" dirty="0"/>
              <a:t>Contents</a:t>
            </a:r>
            <a:endParaRPr lang="ko-KR" altLang="en-US" dirty="0"/>
          </a:p>
        </p:txBody>
      </p:sp>
      <p:sp>
        <p:nvSpPr>
          <p:cNvPr id="3" name="Content Placeholder"/>
          <p:cNvSpPr>
            <a:spLocks noGrp="1"/>
          </p:cNvSpPr>
          <p:nvPr>
            <p:ph idx="1"/>
          </p:nvPr>
        </p:nvSpPr>
        <p:spPr/>
        <p:txBody>
          <a:bodyPr>
            <a:normAutofit/>
          </a:bodyPr>
          <a:lstStyle/>
          <a:p>
            <a:r>
              <a:rPr lang="en-US" altLang="ko-KR" dirty="0"/>
              <a:t>1. Introduction</a:t>
            </a:r>
          </a:p>
          <a:p>
            <a:pPr lvl="1"/>
            <a:r>
              <a:rPr lang="en-US" altLang="ko-KR" dirty="0"/>
              <a:t>Background and necessity of research on railway human error</a:t>
            </a:r>
          </a:p>
          <a:p>
            <a:r>
              <a:rPr lang="en-US" altLang="ko-KR" dirty="0"/>
              <a:t>2. Quantification of NHEP and PSF Multipliers</a:t>
            </a:r>
          </a:p>
          <a:p>
            <a:pPr lvl="1"/>
            <a:r>
              <a:rPr lang="en-US" altLang="ko-KR" dirty="0"/>
              <a:t>Data collection method and Cooke’s classical model</a:t>
            </a:r>
          </a:p>
          <a:p>
            <a:r>
              <a:rPr lang="en-US" altLang="ko-KR" dirty="0"/>
              <a:t>3. Elicitation of Expert Opinion</a:t>
            </a:r>
          </a:p>
          <a:p>
            <a:pPr lvl="1"/>
            <a:r>
              <a:rPr lang="en-US" altLang="ko-KR" dirty="0"/>
              <a:t>Seed variables, target questions, and survey execution</a:t>
            </a:r>
          </a:p>
          <a:p>
            <a:r>
              <a:rPr lang="en-US" altLang="ko-KR" dirty="0"/>
              <a:t>4. Results and Discussion</a:t>
            </a:r>
          </a:p>
          <a:p>
            <a:pPr lvl="1"/>
            <a:r>
              <a:rPr lang="en-US" altLang="ko-KR" dirty="0"/>
              <a:t>Nominal HEP and PSF multipliers derived from 16 experts</a:t>
            </a:r>
          </a:p>
          <a:p>
            <a:r>
              <a:rPr lang="en-US" altLang="ko-KR" dirty="0"/>
              <a:t>5. Conclusion</a:t>
            </a:r>
          </a:p>
        </p:txBody>
      </p:sp>
      <p:sp>
        <p:nvSpPr>
          <p:cNvPr id="4" name="Slide Number Placeholder"/>
          <p:cNvSpPr>
            <a:spLocks noGrp="1"/>
          </p:cNvSpPr>
          <p:nvPr>
            <p:ph type="sldNum" sz="quarter" idx="12"/>
          </p:nvPr>
        </p:nvSpPr>
        <p:spPr/>
        <p:txBody>
          <a:bodyPr/>
          <a:lstStyle/>
          <a:p>
            <a:fld id="{519954A3-9DFD-4C44-94BA-B95130A3BA1C}" type="slidenum">
              <a:rPr lang="en-US" smtClean="0"/>
              <a:t>2</a:t>
            </a:fld>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a:extLst>
              <a:ext uri="{FF2B5EF4-FFF2-40B4-BE49-F238E27FC236}">
                <a16:creationId xmlns:a16="http://schemas.microsoft.com/office/drawing/2014/main" id="{251B8BD5-F8B9-3CD9-F634-928AC46CADBB}"/>
              </a:ext>
            </a:extLst>
          </p:cNvPr>
          <p:cNvSpPr>
            <a:spLocks noGrp="1"/>
          </p:cNvSpPr>
          <p:nvPr>
            <p:ph type="title"/>
          </p:nvPr>
        </p:nvSpPr>
        <p:spPr/>
        <p:txBody>
          <a:bodyPr/>
          <a:lstStyle/>
          <a:p>
            <a:r>
              <a:rPr lang="en-US" altLang="ko-KR" dirty="0"/>
              <a:t>1. Introduction</a:t>
            </a:r>
            <a:endParaRPr lang="ko-KR" altLang="en-US" dirty="0"/>
          </a:p>
        </p:txBody>
      </p:sp>
      <p:sp>
        <p:nvSpPr>
          <p:cNvPr id="3" name="내용 개체 틀 2">
            <a:extLst>
              <a:ext uri="{FF2B5EF4-FFF2-40B4-BE49-F238E27FC236}">
                <a16:creationId xmlns:a16="http://schemas.microsoft.com/office/drawing/2014/main" id="{9D7F2BC1-BCD9-B681-DAC4-6AC1B7E63251}"/>
              </a:ext>
            </a:extLst>
          </p:cNvPr>
          <p:cNvSpPr>
            <a:spLocks noGrp="1"/>
          </p:cNvSpPr>
          <p:nvPr>
            <p:ph idx="1"/>
          </p:nvPr>
        </p:nvSpPr>
        <p:spPr/>
        <p:txBody>
          <a:bodyPr>
            <a:normAutofit/>
          </a:bodyPr>
          <a:lstStyle/>
          <a:p>
            <a:r>
              <a:rPr lang="en-US" altLang="ko-KR" dirty="0"/>
              <a:t>What is Railroad Accident?</a:t>
            </a:r>
          </a:p>
          <a:p>
            <a:pPr lvl="1"/>
            <a:r>
              <a:rPr lang="en-US" altLang="ko-KR" dirty="0"/>
              <a:t>Republic of Korea Railroad Safety Act Ch1. Article 2.11</a:t>
            </a:r>
          </a:p>
          <a:p>
            <a:pPr lvl="2"/>
            <a:r>
              <a:rPr lang="en-US" altLang="ko-KR" dirty="0"/>
              <a:t>…an accident prescribed by Decree of the Ministry of Land, Infrastructure and Transport, which causes </a:t>
            </a:r>
            <a:r>
              <a:rPr lang="en-US" altLang="ko-KR" dirty="0">
                <a:solidFill>
                  <a:srgbClr val="C00000"/>
                </a:solidFill>
              </a:rPr>
              <a:t>casualties</a:t>
            </a:r>
            <a:r>
              <a:rPr lang="en-US" altLang="ko-KR" dirty="0"/>
              <a:t> or </a:t>
            </a:r>
            <a:r>
              <a:rPr lang="en-US" altLang="ko-KR" dirty="0">
                <a:solidFill>
                  <a:srgbClr val="C00000"/>
                </a:solidFill>
              </a:rPr>
              <a:t>damage</a:t>
            </a:r>
            <a:r>
              <a:rPr lang="en-US" altLang="ko-KR" dirty="0"/>
              <a:t> to goods in connection </a:t>
            </a:r>
            <a:r>
              <a:rPr lang="en-US" altLang="ko-KR" b="1" dirty="0"/>
              <a:t>to railroad operation or railroad infrastructure management</a:t>
            </a:r>
          </a:p>
          <a:p>
            <a:pPr lvl="1"/>
            <a:r>
              <a:rPr lang="en-US" altLang="ko-KR" dirty="0"/>
              <a:t>Railway Vehicle Operations</a:t>
            </a:r>
          </a:p>
          <a:p>
            <a:endParaRPr lang="en-US" altLang="ko-KR" dirty="0"/>
          </a:p>
          <a:p>
            <a:endParaRPr lang="en-US" altLang="ko-KR" dirty="0"/>
          </a:p>
          <a:p>
            <a:pPr lvl="3"/>
            <a:endParaRPr lang="en-US" altLang="ko-KR" dirty="0"/>
          </a:p>
          <a:p>
            <a:pPr lvl="1"/>
            <a:r>
              <a:rPr lang="en-US" altLang="ko-KR" dirty="0"/>
              <a:t>Railway Facility Management</a:t>
            </a:r>
          </a:p>
          <a:p>
            <a:endParaRPr lang="ko-KR" altLang="en-US" dirty="0"/>
          </a:p>
        </p:txBody>
      </p:sp>
      <p:sp>
        <p:nvSpPr>
          <p:cNvPr id="4" name="슬라이드 번호 개체 틀 3">
            <a:extLst>
              <a:ext uri="{FF2B5EF4-FFF2-40B4-BE49-F238E27FC236}">
                <a16:creationId xmlns:a16="http://schemas.microsoft.com/office/drawing/2014/main" id="{35ECEBDF-AA28-01B3-5B46-BB7CB941FFF1}"/>
              </a:ext>
            </a:extLst>
          </p:cNvPr>
          <p:cNvSpPr>
            <a:spLocks noGrp="1"/>
          </p:cNvSpPr>
          <p:nvPr>
            <p:ph type="sldNum" sz="quarter" idx="12"/>
          </p:nvPr>
        </p:nvSpPr>
        <p:spPr/>
        <p:txBody>
          <a:bodyPr/>
          <a:lstStyle/>
          <a:p>
            <a:fld id="{519954A3-9DFD-4C44-94BA-B95130A3BA1C}" type="slidenum">
              <a:rPr lang="en-US" smtClean="0"/>
              <a:t>3</a:t>
            </a:fld>
            <a:endParaRPr lang="en-US" dirty="0"/>
          </a:p>
        </p:txBody>
      </p:sp>
      <p:grpSp>
        <p:nvGrpSpPr>
          <p:cNvPr id="9" name="그룹 8">
            <a:extLst>
              <a:ext uri="{FF2B5EF4-FFF2-40B4-BE49-F238E27FC236}">
                <a16:creationId xmlns:a16="http://schemas.microsoft.com/office/drawing/2014/main" id="{50DC9F07-EAE8-FA83-1B7D-98634F115AEB}"/>
              </a:ext>
            </a:extLst>
          </p:cNvPr>
          <p:cNvGrpSpPr/>
          <p:nvPr/>
        </p:nvGrpSpPr>
        <p:grpSpPr>
          <a:xfrm>
            <a:off x="2787160" y="3143250"/>
            <a:ext cx="6578855" cy="1146708"/>
            <a:chOff x="1547664" y="3429000"/>
            <a:chExt cx="6578855" cy="1146708"/>
          </a:xfrm>
        </p:grpSpPr>
        <p:pic>
          <p:nvPicPr>
            <p:cNvPr id="5" name="그림 4">
              <a:extLst>
                <a:ext uri="{FF2B5EF4-FFF2-40B4-BE49-F238E27FC236}">
                  <a16:creationId xmlns:a16="http://schemas.microsoft.com/office/drawing/2014/main" id="{886FEBFF-049C-70A4-247E-43E8F9A2230A}"/>
                </a:ext>
              </a:extLst>
            </p:cNvPr>
            <p:cNvPicPr>
              <a:picLocks noChangeAspect="1"/>
            </p:cNvPicPr>
            <p:nvPr/>
          </p:nvPicPr>
          <p:blipFill>
            <a:blip r:embed="rId3"/>
            <a:srcRect r="38975"/>
            <a:stretch/>
          </p:blipFill>
          <p:spPr>
            <a:xfrm>
              <a:off x="1547664" y="3429000"/>
              <a:ext cx="6480720" cy="798560"/>
            </a:xfrm>
            <a:prstGeom prst="rect">
              <a:avLst/>
            </a:prstGeom>
          </p:spPr>
        </p:pic>
        <p:sp>
          <p:nvSpPr>
            <p:cNvPr id="6" name="TextBox 5">
              <a:extLst>
                <a:ext uri="{FF2B5EF4-FFF2-40B4-BE49-F238E27FC236}">
                  <a16:creationId xmlns:a16="http://schemas.microsoft.com/office/drawing/2014/main" id="{755A8944-F3B7-808C-E114-F8F1904CF9E3}"/>
                </a:ext>
              </a:extLst>
            </p:cNvPr>
            <p:cNvSpPr txBox="1"/>
            <p:nvPr/>
          </p:nvSpPr>
          <p:spPr>
            <a:xfrm>
              <a:off x="1906858" y="4232496"/>
              <a:ext cx="1499898" cy="338554"/>
            </a:xfrm>
            <a:prstGeom prst="rect">
              <a:avLst/>
            </a:prstGeom>
            <a:noFill/>
          </p:spPr>
          <p:txBody>
            <a:bodyPr wrap="none" rtlCol="0">
              <a:spAutoFit/>
            </a:bodyPr>
            <a:lstStyle/>
            <a:p>
              <a:pPr algn="ctr"/>
              <a:r>
                <a:rPr lang="en-US" altLang="ko-KR" sz="1600" b="1" dirty="0">
                  <a:solidFill>
                    <a:schemeClr val="tx1">
                      <a:lumMod val="50000"/>
                    </a:schemeClr>
                  </a:solidFill>
                  <a:latin typeface="Times New Roman" panose="02020603050405020304" pitchFamily="18" charset="0"/>
                  <a:ea typeface="맑은 고딕" panose="020B0503020000020004" pitchFamily="50" charset="-127"/>
                  <a:cs typeface="Times New Roman" panose="02020603050405020304" pitchFamily="18" charset="0"/>
                </a:rPr>
                <a:t>Train Collision</a:t>
              </a:r>
              <a:endParaRPr lang="ko-KR" altLang="en-US" sz="1600" b="1" dirty="0">
                <a:solidFill>
                  <a:schemeClr val="tx1">
                    <a:lumMod val="50000"/>
                  </a:schemeClr>
                </a:solidFill>
                <a:latin typeface="Times New Roman" panose="02020603050405020304" pitchFamily="18" charset="0"/>
                <a:ea typeface="맑은 고딕" panose="020B0503020000020004" pitchFamily="50" charset="-127"/>
                <a:cs typeface="Times New Roman" panose="02020603050405020304" pitchFamily="18" charset="0"/>
              </a:endParaRPr>
            </a:p>
          </p:txBody>
        </p:sp>
        <p:sp>
          <p:nvSpPr>
            <p:cNvPr id="7" name="TextBox 6">
              <a:extLst>
                <a:ext uri="{FF2B5EF4-FFF2-40B4-BE49-F238E27FC236}">
                  <a16:creationId xmlns:a16="http://schemas.microsoft.com/office/drawing/2014/main" id="{4972CD0A-3969-3EF4-68EC-D69D8CB3F4AA}"/>
                </a:ext>
              </a:extLst>
            </p:cNvPr>
            <p:cNvSpPr txBox="1"/>
            <p:nvPr/>
          </p:nvSpPr>
          <p:spPr>
            <a:xfrm>
              <a:off x="4539943" y="4237154"/>
              <a:ext cx="1109471" cy="338554"/>
            </a:xfrm>
            <a:prstGeom prst="rect">
              <a:avLst/>
            </a:prstGeom>
            <a:noFill/>
          </p:spPr>
          <p:txBody>
            <a:bodyPr wrap="none" rtlCol="0">
              <a:spAutoFit/>
            </a:bodyPr>
            <a:lstStyle/>
            <a:p>
              <a:pPr algn="ctr"/>
              <a:r>
                <a:rPr lang="en-US" altLang="ko-KR" sz="1600" b="1" dirty="0">
                  <a:solidFill>
                    <a:schemeClr val="tx1">
                      <a:lumMod val="50000"/>
                    </a:schemeClr>
                  </a:solidFill>
                  <a:latin typeface="Times New Roman" panose="02020603050405020304" pitchFamily="18" charset="0"/>
                  <a:ea typeface="맑은 고딕" panose="020B0503020000020004" pitchFamily="50" charset="-127"/>
                  <a:cs typeface="Times New Roman" panose="02020603050405020304" pitchFamily="18" charset="0"/>
                </a:rPr>
                <a:t>Train Fire</a:t>
              </a:r>
              <a:endParaRPr lang="ko-KR" altLang="en-US" sz="1600" b="1" dirty="0">
                <a:solidFill>
                  <a:schemeClr val="tx1">
                    <a:lumMod val="50000"/>
                  </a:schemeClr>
                </a:solidFill>
                <a:latin typeface="Times New Roman" panose="02020603050405020304" pitchFamily="18" charset="0"/>
                <a:ea typeface="맑은 고딕" panose="020B0503020000020004" pitchFamily="50" charset="-127"/>
                <a:cs typeface="Times New Roman" panose="02020603050405020304" pitchFamily="18" charset="0"/>
              </a:endParaRPr>
            </a:p>
          </p:txBody>
        </p:sp>
        <p:sp>
          <p:nvSpPr>
            <p:cNvPr id="8" name="TextBox 7">
              <a:extLst>
                <a:ext uri="{FF2B5EF4-FFF2-40B4-BE49-F238E27FC236}">
                  <a16:creationId xmlns:a16="http://schemas.microsoft.com/office/drawing/2014/main" id="{BD0E0AA7-1D3E-B155-5BDF-00ABC7FD0FD5}"/>
                </a:ext>
              </a:extLst>
            </p:cNvPr>
            <p:cNvSpPr txBox="1"/>
            <p:nvPr/>
          </p:nvSpPr>
          <p:spPr>
            <a:xfrm>
              <a:off x="6410216" y="4237154"/>
              <a:ext cx="1716303" cy="338554"/>
            </a:xfrm>
            <a:prstGeom prst="rect">
              <a:avLst/>
            </a:prstGeom>
            <a:noFill/>
          </p:spPr>
          <p:txBody>
            <a:bodyPr wrap="none" rtlCol="0">
              <a:spAutoFit/>
            </a:bodyPr>
            <a:lstStyle/>
            <a:p>
              <a:pPr algn="ctr"/>
              <a:r>
                <a:rPr lang="en-US" altLang="ko-KR" sz="1600" b="1" dirty="0">
                  <a:solidFill>
                    <a:schemeClr val="tx1">
                      <a:lumMod val="50000"/>
                    </a:schemeClr>
                  </a:solidFill>
                  <a:latin typeface="Times New Roman" panose="02020603050405020304" pitchFamily="18" charset="0"/>
                  <a:ea typeface="맑은 고딕" panose="020B0503020000020004" pitchFamily="50" charset="-127"/>
                  <a:cs typeface="Times New Roman" panose="02020603050405020304" pitchFamily="18" charset="0"/>
                </a:rPr>
                <a:t>Train Derailment</a:t>
              </a:r>
              <a:endParaRPr lang="ko-KR" altLang="en-US" sz="1600" b="1" dirty="0">
                <a:solidFill>
                  <a:schemeClr val="tx1">
                    <a:lumMod val="50000"/>
                  </a:schemeClr>
                </a:solidFill>
                <a:latin typeface="Times New Roman" panose="02020603050405020304" pitchFamily="18" charset="0"/>
                <a:ea typeface="맑은 고딕" panose="020B0503020000020004" pitchFamily="50" charset="-127"/>
                <a:cs typeface="Times New Roman" panose="02020603050405020304" pitchFamily="18" charset="0"/>
              </a:endParaRPr>
            </a:p>
          </p:txBody>
        </p:sp>
      </p:grpSp>
      <p:grpSp>
        <p:nvGrpSpPr>
          <p:cNvPr id="14" name="그룹 13">
            <a:extLst>
              <a:ext uri="{FF2B5EF4-FFF2-40B4-BE49-F238E27FC236}">
                <a16:creationId xmlns:a16="http://schemas.microsoft.com/office/drawing/2014/main" id="{C2F88FBC-5534-0139-0492-2D9642D458C5}"/>
              </a:ext>
            </a:extLst>
          </p:cNvPr>
          <p:cNvGrpSpPr/>
          <p:nvPr/>
        </p:nvGrpSpPr>
        <p:grpSpPr>
          <a:xfrm>
            <a:off x="3338628" y="5016975"/>
            <a:ext cx="5514745" cy="1176256"/>
            <a:chOff x="1907704" y="5331300"/>
            <a:chExt cx="5514745" cy="1176256"/>
          </a:xfrm>
        </p:grpSpPr>
        <p:pic>
          <p:nvPicPr>
            <p:cNvPr id="10" name="그림 9">
              <a:extLst>
                <a:ext uri="{FF2B5EF4-FFF2-40B4-BE49-F238E27FC236}">
                  <a16:creationId xmlns:a16="http://schemas.microsoft.com/office/drawing/2014/main" id="{E70FAA49-41B2-0DD2-27DC-45BE617B9B32}"/>
                </a:ext>
              </a:extLst>
            </p:cNvPr>
            <p:cNvPicPr>
              <a:picLocks noChangeAspect="1"/>
            </p:cNvPicPr>
            <p:nvPr/>
          </p:nvPicPr>
          <p:blipFill>
            <a:blip r:embed="rId4"/>
            <a:stretch>
              <a:fillRect/>
            </a:stretch>
          </p:blipFill>
          <p:spPr>
            <a:xfrm>
              <a:off x="1907704" y="5378965"/>
              <a:ext cx="1590394" cy="784780"/>
            </a:xfrm>
            <a:prstGeom prst="rect">
              <a:avLst/>
            </a:prstGeom>
          </p:spPr>
        </p:pic>
        <p:pic>
          <p:nvPicPr>
            <p:cNvPr id="11" name="그림 10">
              <a:extLst>
                <a:ext uri="{FF2B5EF4-FFF2-40B4-BE49-F238E27FC236}">
                  <a16:creationId xmlns:a16="http://schemas.microsoft.com/office/drawing/2014/main" id="{52BF7116-F833-59BC-3289-8A0593442B3A}"/>
                </a:ext>
              </a:extLst>
            </p:cNvPr>
            <p:cNvPicPr>
              <a:picLocks noChangeAspect="1"/>
            </p:cNvPicPr>
            <p:nvPr/>
          </p:nvPicPr>
          <p:blipFill>
            <a:blip r:embed="rId5"/>
            <a:stretch>
              <a:fillRect/>
            </a:stretch>
          </p:blipFill>
          <p:spPr>
            <a:xfrm>
              <a:off x="5065825" y="5331300"/>
              <a:ext cx="1344634" cy="798560"/>
            </a:xfrm>
            <a:prstGeom prst="rect">
              <a:avLst/>
            </a:prstGeom>
          </p:spPr>
        </p:pic>
        <p:sp>
          <p:nvSpPr>
            <p:cNvPr id="12" name="TextBox 11">
              <a:extLst>
                <a:ext uri="{FF2B5EF4-FFF2-40B4-BE49-F238E27FC236}">
                  <a16:creationId xmlns:a16="http://schemas.microsoft.com/office/drawing/2014/main" id="{7B7E5BAD-312A-9CE8-C899-603CFDD04C31}"/>
                </a:ext>
              </a:extLst>
            </p:cNvPr>
            <p:cNvSpPr txBox="1"/>
            <p:nvPr/>
          </p:nvSpPr>
          <p:spPr>
            <a:xfrm>
              <a:off x="1949425" y="6169002"/>
              <a:ext cx="1506951" cy="338554"/>
            </a:xfrm>
            <a:prstGeom prst="rect">
              <a:avLst/>
            </a:prstGeom>
            <a:noFill/>
          </p:spPr>
          <p:txBody>
            <a:bodyPr wrap="none" rtlCol="0">
              <a:spAutoFit/>
            </a:bodyPr>
            <a:lstStyle/>
            <a:p>
              <a:pPr algn="ctr"/>
              <a:r>
                <a:rPr lang="en-US" altLang="ko-KR" sz="1600" b="1" dirty="0">
                  <a:solidFill>
                    <a:schemeClr val="tx1">
                      <a:lumMod val="50000"/>
                    </a:schemeClr>
                  </a:solidFill>
                  <a:latin typeface="Times New Roman" panose="02020603050405020304" pitchFamily="18" charset="0"/>
                  <a:ea typeface="맑은 고딕" panose="020B0503020000020004" pitchFamily="50" charset="-127"/>
                  <a:cs typeface="Times New Roman" panose="02020603050405020304" pitchFamily="18" charset="0"/>
                </a:rPr>
                <a:t>Track Damage</a:t>
              </a:r>
              <a:endParaRPr lang="ko-KR" altLang="en-US" sz="1600" b="1" dirty="0">
                <a:solidFill>
                  <a:schemeClr val="tx1">
                    <a:lumMod val="50000"/>
                  </a:schemeClr>
                </a:solidFill>
                <a:latin typeface="Times New Roman" panose="02020603050405020304" pitchFamily="18" charset="0"/>
                <a:ea typeface="맑은 고딕" panose="020B0503020000020004" pitchFamily="50" charset="-127"/>
                <a:cs typeface="Times New Roman" panose="02020603050405020304" pitchFamily="18" charset="0"/>
              </a:endParaRPr>
            </a:p>
          </p:txBody>
        </p:sp>
        <p:sp>
          <p:nvSpPr>
            <p:cNvPr id="13" name="TextBox 12">
              <a:extLst>
                <a:ext uri="{FF2B5EF4-FFF2-40B4-BE49-F238E27FC236}">
                  <a16:creationId xmlns:a16="http://schemas.microsoft.com/office/drawing/2014/main" id="{62980DEE-2CF7-C389-FDED-58F379438B54}"/>
                </a:ext>
              </a:extLst>
            </p:cNvPr>
            <p:cNvSpPr txBox="1"/>
            <p:nvPr/>
          </p:nvSpPr>
          <p:spPr>
            <a:xfrm>
              <a:off x="4053835" y="6169002"/>
              <a:ext cx="3368614" cy="338554"/>
            </a:xfrm>
            <a:prstGeom prst="rect">
              <a:avLst/>
            </a:prstGeom>
            <a:noFill/>
          </p:spPr>
          <p:txBody>
            <a:bodyPr wrap="none" rtlCol="0">
              <a:spAutoFit/>
            </a:bodyPr>
            <a:lstStyle/>
            <a:p>
              <a:pPr algn="ctr"/>
              <a:r>
                <a:rPr lang="en-US" altLang="ko-KR" sz="1600" b="1" dirty="0">
                  <a:solidFill>
                    <a:schemeClr val="tx1">
                      <a:lumMod val="50000"/>
                    </a:schemeClr>
                  </a:solidFill>
                  <a:latin typeface="Times New Roman" panose="02020603050405020304" pitchFamily="18" charset="0"/>
                  <a:ea typeface="맑은 고딕" panose="020B0503020000020004" pitchFamily="50" charset="-127"/>
                  <a:cs typeface="Times New Roman" panose="02020603050405020304" pitchFamily="18" charset="0"/>
                </a:rPr>
                <a:t>Passenger Fall-from-Platform/Train</a:t>
              </a:r>
              <a:endParaRPr lang="ko-KR" altLang="en-US" sz="1600" b="1" dirty="0">
                <a:solidFill>
                  <a:schemeClr val="tx1">
                    <a:lumMod val="50000"/>
                  </a:schemeClr>
                </a:solidFill>
                <a:latin typeface="Times New Roman" panose="02020603050405020304" pitchFamily="18" charset="0"/>
                <a:ea typeface="맑은 고딕" panose="020B0503020000020004" pitchFamily="50" charset="-127"/>
                <a:cs typeface="Times New Roman" panose="02020603050405020304" pitchFamily="18" charset="0"/>
              </a:endParaRPr>
            </a:p>
          </p:txBody>
        </p:sp>
      </p:grpSp>
      <p:sp>
        <p:nvSpPr>
          <p:cNvPr id="15" name="직사각형 14">
            <a:extLst>
              <a:ext uri="{FF2B5EF4-FFF2-40B4-BE49-F238E27FC236}">
                <a16:creationId xmlns:a16="http://schemas.microsoft.com/office/drawing/2014/main" id="{FF99E1A0-75F6-C824-D647-D980825341F1}"/>
              </a:ext>
            </a:extLst>
          </p:cNvPr>
          <p:cNvSpPr/>
          <p:nvPr/>
        </p:nvSpPr>
        <p:spPr bwMode="auto">
          <a:xfrm>
            <a:off x="719138" y="2667000"/>
            <a:ext cx="10753725" cy="1704976"/>
          </a:xfrm>
          <a:prstGeom prst="rect">
            <a:avLst/>
          </a:prstGeom>
          <a:noFill/>
          <a:ln w="38100" cap="flat" cmpd="sng" algn="ctr">
            <a:solidFill>
              <a:srgbClr val="C0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ko-KR" altLang="en-US" sz="1800" b="0" i="0" u="none" strike="noStrike" cap="none" normalizeH="0" baseline="0">
              <a:ln>
                <a:noFill/>
              </a:ln>
              <a:solidFill>
                <a:schemeClr val="tx1"/>
              </a:solidFill>
              <a:effectLst/>
              <a:latin typeface="Arial" charset="0"/>
            </a:endParaRPr>
          </a:p>
        </p:txBody>
      </p:sp>
    </p:spTree>
    <p:extLst>
      <p:ext uri="{BB962C8B-B14F-4D97-AF65-F5344CB8AC3E}">
        <p14:creationId xmlns:p14="http://schemas.microsoft.com/office/powerpoint/2010/main" val="429225266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ltLang="ko-KR" dirty="0"/>
              <a:t>1. Introduction</a:t>
            </a:r>
            <a:endParaRPr lang="ko-KR" altLang="en-US" dirty="0"/>
          </a:p>
        </p:txBody>
      </p:sp>
      <p:sp>
        <p:nvSpPr>
          <p:cNvPr id="3" name="Content Placeholder"/>
          <p:cNvSpPr>
            <a:spLocks noGrp="1"/>
          </p:cNvSpPr>
          <p:nvPr>
            <p:ph idx="1"/>
          </p:nvPr>
        </p:nvSpPr>
        <p:spPr/>
        <p:txBody>
          <a:bodyPr>
            <a:normAutofit/>
          </a:bodyPr>
          <a:lstStyle/>
          <a:p>
            <a:r>
              <a:rPr lang="en-US" altLang="ko-KR" dirty="0"/>
              <a:t>Contribution of Human Factors to Railway Accidents</a:t>
            </a:r>
          </a:p>
          <a:p>
            <a:pPr lvl="1"/>
            <a:r>
              <a:rPr lang="en-US" altLang="ko-KR" dirty="0"/>
              <a:t>In South Korea, about </a:t>
            </a:r>
            <a:r>
              <a:rPr lang="en-US" altLang="ko-KR" dirty="0">
                <a:solidFill>
                  <a:srgbClr val="C00000"/>
                </a:solidFill>
              </a:rPr>
              <a:t>50% of incidents are attributed to human errors by railway employees</a:t>
            </a:r>
            <a:r>
              <a:rPr lang="en-US" altLang="ko-KR" dirty="0"/>
              <a:t>, including drivers and controllers</a:t>
            </a:r>
          </a:p>
          <a:p>
            <a:pPr lvl="1"/>
            <a:r>
              <a:rPr lang="en-US" altLang="ko-KR" dirty="0"/>
              <a:t>Nevertheless, safety investment remains heavily concentrated on facilities and rolling-stock management</a:t>
            </a:r>
          </a:p>
          <a:p>
            <a:pPr lvl="2"/>
            <a:r>
              <a:rPr lang="en-US" altLang="ko-KR" dirty="0"/>
              <a:t>The contribution of human error to railway accidents remains significant and insufficiently addressed</a:t>
            </a:r>
          </a:p>
          <a:p>
            <a:pPr lvl="2"/>
            <a:r>
              <a:rPr lang="en-US" altLang="ko-KR" dirty="0"/>
              <a:t>Foundational research on factors influencing human error of railway employees remains insufficient</a:t>
            </a:r>
          </a:p>
          <a:p>
            <a:pPr lvl="1"/>
            <a:r>
              <a:rPr lang="en-US" altLang="ko-KR" dirty="0"/>
              <a:t>Therefore, </a:t>
            </a:r>
            <a:r>
              <a:rPr lang="en-US" altLang="ko-KR" b="1" dirty="0">
                <a:solidFill>
                  <a:srgbClr val="C00000"/>
                </a:solidFill>
              </a:rPr>
              <a:t>methods to reduce human errors </a:t>
            </a:r>
            <a:r>
              <a:rPr lang="en-US" altLang="ko-KR" dirty="0"/>
              <a:t>of railway employees are needed</a:t>
            </a:r>
          </a:p>
        </p:txBody>
      </p:sp>
      <p:sp>
        <p:nvSpPr>
          <p:cNvPr id="4" name="Slide Number Placeholder"/>
          <p:cNvSpPr>
            <a:spLocks noGrp="1"/>
          </p:cNvSpPr>
          <p:nvPr>
            <p:ph type="sldNum" sz="quarter" idx="12"/>
          </p:nvPr>
        </p:nvSpPr>
        <p:spPr/>
        <p:txBody>
          <a:bodyPr/>
          <a:lstStyle/>
          <a:p>
            <a:fld id="{519954A3-9DFD-4C44-94BA-B95130A3BA1C}" type="slidenum">
              <a:rPr lang="en-US" smtClean="0"/>
              <a:t>4</a:t>
            </a:fld>
            <a:endParaRPr lang="en-US" dirty="0"/>
          </a:p>
        </p:txBody>
      </p:sp>
      <p:graphicFrame>
        <p:nvGraphicFramePr>
          <p:cNvPr id="5" name="차트 4">
            <a:extLst>
              <a:ext uri="{FF2B5EF4-FFF2-40B4-BE49-F238E27FC236}">
                <a16:creationId xmlns:a16="http://schemas.microsoft.com/office/drawing/2014/main" id="{F8111BEA-3F0D-44CA-AAEE-4D670056278D}"/>
              </a:ext>
            </a:extLst>
          </p:cNvPr>
          <p:cNvGraphicFramePr/>
          <p:nvPr>
            <p:extLst>
              <p:ext uri="{D42A27DB-BD31-4B8C-83A1-F6EECF244321}">
                <p14:modId xmlns:p14="http://schemas.microsoft.com/office/powerpoint/2010/main" val="3976844270"/>
              </p:ext>
            </p:extLst>
          </p:nvPr>
        </p:nvGraphicFramePr>
        <p:xfrm>
          <a:off x="2002526" y="4183590"/>
          <a:ext cx="8352928" cy="2520280"/>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ltLang="ko-KR" dirty="0"/>
              <a:t>1. Introduction</a:t>
            </a:r>
            <a:endParaRPr lang="ko-KR" altLang="en-US" dirty="0"/>
          </a:p>
        </p:txBody>
      </p:sp>
      <p:sp>
        <p:nvSpPr>
          <p:cNvPr id="3" name="Content Placeholder"/>
          <p:cNvSpPr>
            <a:spLocks noGrp="1"/>
          </p:cNvSpPr>
          <p:nvPr>
            <p:ph idx="1"/>
          </p:nvPr>
        </p:nvSpPr>
        <p:spPr/>
        <p:txBody>
          <a:bodyPr>
            <a:normAutofit/>
          </a:bodyPr>
          <a:lstStyle/>
          <a:p>
            <a:r>
              <a:rPr lang="en-US" altLang="ko-KR" dirty="0"/>
              <a:t>Objective of This Study</a:t>
            </a:r>
          </a:p>
          <a:p>
            <a:pPr lvl="1"/>
            <a:r>
              <a:rPr lang="en-US" altLang="ko-KR" dirty="0"/>
              <a:t>Development of an HRA method for railway employees to reduce human errors</a:t>
            </a:r>
          </a:p>
          <a:p>
            <a:pPr lvl="2"/>
            <a:r>
              <a:rPr lang="en-US" altLang="ko-KR" dirty="0"/>
              <a:t>Quantify the nominal human error probability (NHEP) and PSF multipliers required for a railway-specific HRA method</a:t>
            </a:r>
          </a:p>
          <a:p>
            <a:pPr lvl="2"/>
            <a:r>
              <a:rPr lang="en-US" altLang="ko-KR" dirty="0"/>
              <a:t>Establish foundational data for the quantitative assessment of HEP</a:t>
            </a:r>
          </a:p>
          <a:p>
            <a:pPr lvl="2"/>
            <a:endParaRPr lang="en-US" altLang="ko-KR" dirty="0"/>
          </a:p>
          <a:p>
            <a:r>
              <a:rPr lang="en-US" altLang="ko-KR" dirty="0"/>
              <a:t>Contents of Today’s Presentation</a:t>
            </a:r>
          </a:p>
          <a:p>
            <a:pPr lvl="1"/>
            <a:r>
              <a:rPr lang="en-US" altLang="ko-KR" dirty="0"/>
              <a:t>Data collection method for quantifying Nominal HEP and PSF multipliers</a:t>
            </a:r>
          </a:p>
          <a:p>
            <a:pPr lvl="2"/>
            <a:r>
              <a:rPr lang="en-US" altLang="ko-KR" dirty="0"/>
              <a:t>Classical Model: a method for eliciting and aggregating expert opinions</a:t>
            </a:r>
          </a:p>
          <a:p>
            <a:pPr lvl="2"/>
            <a:r>
              <a:rPr lang="en-US" altLang="ko-KR" dirty="0"/>
              <a:t>Expert survey based on the Classical Model</a:t>
            </a:r>
          </a:p>
          <a:p>
            <a:pPr lvl="1"/>
            <a:r>
              <a:rPr lang="en-US" altLang="ko-KR" dirty="0"/>
              <a:t>Results of Nominal HEP and PSF multipliers</a:t>
            </a:r>
          </a:p>
        </p:txBody>
      </p:sp>
      <p:sp>
        <p:nvSpPr>
          <p:cNvPr id="4" name="Slide Number Placeholder"/>
          <p:cNvSpPr>
            <a:spLocks noGrp="1"/>
          </p:cNvSpPr>
          <p:nvPr>
            <p:ph type="sldNum" sz="quarter" idx="12"/>
          </p:nvPr>
        </p:nvSpPr>
        <p:spPr/>
        <p:txBody>
          <a:bodyPr/>
          <a:lstStyle/>
          <a:p>
            <a:fld id="{519954A3-9DFD-4C44-94BA-B95130A3BA1C}" type="slidenum">
              <a:rPr lang="en-US" smtClean="0"/>
              <a:t>5</a:t>
            </a:fld>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ltLang="ko-KR" dirty="0"/>
              <a:t>2. Classical Model</a:t>
            </a:r>
          </a:p>
        </p:txBody>
      </p:sp>
      <p:sp>
        <p:nvSpPr>
          <p:cNvPr id="3" name="Content Placeholder"/>
          <p:cNvSpPr>
            <a:spLocks noGrp="1"/>
          </p:cNvSpPr>
          <p:nvPr>
            <p:ph idx="1"/>
          </p:nvPr>
        </p:nvSpPr>
        <p:spPr/>
        <p:txBody>
          <a:bodyPr>
            <a:noAutofit/>
          </a:bodyPr>
          <a:lstStyle/>
          <a:p>
            <a:r>
              <a:rPr lang="en-US" altLang="ko-KR" dirty="0"/>
              <a:t>Data Collection</a:t>
            </a:r>
          </a:p>
          <a:p>
            <a:pPr lvl="1"/>
            <a:r>
              <a:rPr lang="en-US" altLang="ko-KR" dirty="0"/>
              <a:t>Four general methods are used to evaluate human error</a:t>
            </a:r>
          </a:p>
          <a:p>
            <a:pPr lvl="2"/>
            <a:r>
              <a:rPr lang="en-US" altLang="ko-KR" dirty="0"/>
              <a:t>Human error modeling, simulation experiments, literature analysis, and </a:t>
            </a:r>
            <a:r>
              <a:rPr lang="en-US" altLang="ko-KR" b="1" dirty="0"/>
              <a:t>expert opinion elicitation</a:t>
            </a:r>
          </a:p>
          <a:p>
            <a:pPr lvl="1"/>
            <a:r>
              <a:rPr lang="en-US" altLang="ko-KR" dirty="0"/>
              <a:t>This study adopts the </a:t>
            </a:r>
            <a:r>
              <a:rPr lang="en-US" altLang="ko-KR" b="1" dirty="0"/>
              <a:t>expert opinion elicitation method</a:t>
            </a:r>
          </a:p>
          <a:p>
            <a:pPr lvl="2"/>
            <a:r>
              <a:rPr lang="en-US" altLang="ko-KR" dirty="0"/>
              <a:t>Collect opinions from multiple experts to evaluate human performance and error probabilities</a:t>
            </a:r>
          </a:p>
          <a:p>
            <a:pPr lvl="2"/>
            <a:r>
              <a:rPr lang="en-US" altLang="ko-KR" dirty="0"/>
              <a:t>Can </a:t>
            </a:r>
            <a:r>
              <a:rPr lang="en-US" altLang="ko-KR" b="1" dirty="0"/>
              <a:t>derive</a:t>
            </a:r>
            <a:r>
              <a:rPr lang="en-US" altLang="ko-KR" dirty="0"/>
              <a:t> results with </a:t>
            </a:r>
            <a:r>
              <a:rPr lang="en-US" altLang="ko-KR" dirty="0">
                <a:solidFill>
                  <a:srgbClr val="C00000"/>
                </a:solidFill>
              </a:rPr>
              <a:t>relatively little data</a:t>
            </a:r>
            <a:r>
              <a:rPr lang="en-US" altLang="ko-KR" dirty="0"/>
              <a:t>, Generally </a:t>
            </a:r>
            <a:r>
              <a:rPr lang="en-US" altLang="ko-KR" dirty="0">
                <a:solidFill>
                  <a:srgbClr val="C00000"/>
                </a:solidFill>
              </a:rPr>
              <a:t>easier to apply </a:t>
            </a:r>
            <a:r>
              <a:rPr lang="en-US" altLang="ko-KR" dirty="0"/>
              <a:t>to real environments </a:t>
            </a:r>
          </a:p>
          <a:p>
            <a:pPr lvl="2"/>
            <a:endParaRPr lang="en-US" altLang="ko-KR" dirty="0"/>
          </a:p>
          <a:p>
            <a:r>
              <a:rPr lang="en-US" altLang="ko-KR" dirty="0"/>
              <a:t>Expert Opinion Elicitation Method - Classical model</a:t>
            </a:r>
          </a:p>
          <a:p>
            <a:pPr lvl="1"/>
            <a:r>
              <a:rPr lang="en-US" altLang="ko-KR" dirty="0"/>
              <a:t>Developed by Cooke in 1991</a:t>
            </a:r>
          </a:p>
          <a:p>
            <a:pPr lvl="1"/>
            <a:r>
              <a:rPr lang="en-US" altLang="ko-KR" dirty="0"/>
              <a:t>Systematic framework for deriving rational consensus estimates </a:t>
            </a:r>
            <a:r>
              <a:rPr lang="en-US" altLang="ko-KR" b="1" dirty="0"/>
              <a:t>when empirical field data are lacking</a:t>
            </a:r>
          </a:p>
          <a:p>
            <a:pPr lvl="1"/>
            <a:r>
              <a:rPr lang="en-US" altLang="ko-KR" dirty="0"/>
              <a:t>Premise: an expert’s proficiency in quantifying uncertainty can be inferred from demonstrated accuracy 		     on variables with known outcomes</a:t>
            </a:r>
          </a:p>
        </p:txBody>
      </p:sp>
      <p:sp>
        <p:nvSpPr>
          <p:cNvPr id="4" name="Slide Number Placeholder"/>
          <p:cNvSpPr>
            <a:spLocks noGrp="1"/>
          </p:cNvSpPr>
          <p:nvPr>
            <p:ph type="sldNum" sz="quarter" idx="12"/>
          </p:nvPr>
        </p:nvSpPr>
        <p:spPr/>
        <p:txBody>
          <a:bodyPr/>
          <a:lstStyle/>
          <a:p>
            <a:fld id="{519954A3-9DFD-4C44-94BA-B95130A3BA1C}" type="slidenum">
              <a:rPr lang="en-US" smtClean="0"/>
              <a:t>6</a:t>
            </a:fld>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ltLang="ko-KR" dirty="0"/>
              <a:t>2. Classical Model</a:t>
            </a:r>
          </a:p>
        </p:txBody>
      </p:sp>
      <p:sp>
        <p:nvSpPr>
          <p:cNvPr id="3" name="Content Placeholder"/>
          <p:cNvSpPr>
            <a:spLocks noGrp="1"/>
          </p:cNvSpPr>
          <p:nvPr>
            <p:ph idx="1"/>
          </p:nvPr>
        </p:nvSpPr>
        <p:spPr/>
        <p:txBody>
          <a:bodyPr>
            <a:normAutofit/>
          </a:bodyPr>
          <a:lstStyle/>
          <a:p>
            <a:r>
              <a:rPr lang="en-US" altLang="ko-KR" dirty="0"/>
              <a:t>Structure of the Classical Model</a:t>
            </a:r>
          </a:p>
          <a:p>
            <a:pPr lvl="1"/>
            <a:r>
              <a:rPr lang="en-US" altLang="ko-KR" dirty="0"/>
              <a:t>Expert opinions are collected using a structured </a:t>
            </a:r>
            <a:r>
              <a:rPr lang="en-US" altLang="ko-KR" b="1" dirty="0"/>
              <a:t>questionnaire</a:t>
            </a:r>
          </a:p>
          <a:p>
            <a:pPr lvl="1"/>
            <a:r>
              <a:rPr lang="en-US" altLang="ko-KR" dirty="0"/>
              <a:t>The questionnaire comprises </a:t>
            </a:r>
            <a:r>
              <a:rPr lang="en-US" altLang="ko-KR" b="1" dirty="0"/>
              <a:t>two types </a:t>
            </a:r>
            <a:r>
              <a:rPr lang="en-US" altLang="ko-KR" dirty="0"/>
              <a:t>of questions</a:t>
            </a:r>
          </a:p>
          <a:p>
            <a:pPr lvl="2"/>
            <a:r>
              <a:rPr lang="en-US" altLang="ko-KR" dirty="0"/>
              <a:t>Seed variables: true values known to the analyst but undisclosed to experts</a:t>
            </a:r>
          </a:p>
          <a:p>
            <a:pPr lvl="3"/>
            <a:r>
              <a:rPr lang="en-US" altLang="ko-KR" dirty="0">
                <a:solidFill>
                  <a:srgbClr val="C00000"/>
                </a:solidFill>
              </a:rPr>
              <a:t>Quantify expert performanc</a:t>
            </a:r>
            <a:r>
              <a:rPr lang="en-US" altLang="ko-KR" dirty="0"/>
              <a:t>e and enable performance-optimized aggregation</a:t>
            </a:r>
          </a:p>
          <a:p>
            <a:pPr lvl="2"/>
            <a:r>
              <a:rPr lang="en-US" altLang="ko-KR" dirty="0"/>
              <a:t>Target questions: quantities requiring novel evaluation</a:t>
            </a:r>
          </a:p>
          <a:p>
            <a:pPr lvl="3"/>
            <a:r>
              <a:rPr lang="en-US" altLang="ko-KR" dirty="0">
                <a:solidFill>
                  <a:srgbClr val="C00000"/>
                </a:solidFill>
              </a:rPr>
              <a:t>Collect opinions</a:t>
            </a:r>
            <a:r>
              <a:rPr lang="en-US" altLang="ko-KR" dirty="0"/>
              <a:t> about NHEP and PSF multipliers of railway employees</a:t>
            </a:r>
          </a:p>
        </p:txBody>
      </p:sp>
      <p:sp>
        <p:nvSpPr>
          <p:cNvPr id="4" name="Slide Number Placeholder"/>
          <p:cNvSpPr>
            <a:spLocks noGrp="1"/>
          </p:cNvSpPr>
          <p:nvPr>
            <p:ph type="sldNum" sz="quarter" idx="12"/>
          </p:nvPr>
        </p:nvSpPr>
        <p:spPr/>
        <p:txBody>
          <a:bodyPr/>
          <a:lstStyle/>
          <a:p>
            <a:fld id="{519954A3-9DFD-4C44-94BA-B95130A3BA1C}" type="slidenum">
              <a:rPr lang="en-US" smtClean="0"/>
              <a:t>7</a:t>
            </a:fld>
            <a:endParaRPr lang="en-US" dirty="0"/>
          </a:p>
        </p:txBody>
      </p:sp>
      <p:pic>
        <p:nvPicPr>
          <p:cNvPr id="5" name="그림 4">
            <a:extLst>
              <a:ext uri="{FF2B5EF4-FFF2-40B4-BE49-F238E27FC236}">
                <a16:creationId xmlns:a16="http://schemas.microsoft.com/office/drawing/2014/main" id="{0DACF5D7-F322-4B3C-BB76-795F953A8C3D}"/>
              </a:ext>
            </a:extLst>
          </p:cNvPr>
          <p:cNvPicPr>
            <a:picLocks noChangeAspect="1"/>
          </p:cNvPicPr>
          <p:nvPr/>
        </p:nvPicPr>
        <p:blipFill>
          <a:blip r:embed="rId3"/>
          <a:stretch>
            <a:fillRect/>
          </a:stretch>
        </p:blipFill>
        <p:spPr>
          <a:xfrm>
            <a:off x="1760434" y="4054810"/>
            <a:ext cx="8671132" cy="2304256"/>
          </a:xfrm>
          <a:prstGeom prst="rect">
            <a:avLst/>
          </a:prstGeom>
        </p:spPr>
      </p:pic>
    </p:spTree>
    <p:extLst>
      <p:ext uri="{BB962C8B-B14F-4D97-AF65-F5344CB8AC3E}">
        <p14:creationId xmlns:p14="http://schemas.microsoft.com/office/powerpoint/2010/main" val="369367763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ltLang="ko-KR" dirty="0"/>
              <a:t>2. Classical Model</a:t>
            </a:r>
          </a:p>
        </p:txBody>
      </p:sp>
      <p:sp>
        <p:nvSpPr>
          <p:cNvPr id="3" name="Content Placeholder"/>
          <p:cNvSpPr>
            <a:spLocks noGrp="1"/>
          </p:cNvSpPr>
          <p:nvPr>
            <p:ph idx="1"/>
          </p:nvPr>
        </p:nvSpPr>
        <p:spPr>
          <a:xfrm>
            <a:off x="416459" y="1057275"/>
            <a:ext cx="11525062" cy="560000"/>
          </a:xfrm>
        </p:spPr>
        <p:txBody>
          <a:bodyPr/>
          <a:lstStyle/>
          <a:p>
            <a:r>
              <a:rPr lang="en-US" altLang="ko-KR" dirty="0"/>
              <a:t>Classical Model Process — from Expert Survey to Aggregated Estimates</a:t>
            </a:r>
          </a:p>
        </p:txBody>
      </p:sp>
      <p:sp>
        <p:nvSpPr>
          <p:cNvPr id="4" name="Slide Number Placeholder"/>
          <p:cNvSpPr>
            <a:spLocks noGrp="1"/>
          </p:cNvSpPr>
          <p:nvPr>
            <p:ph type="sldNum" sz="quarter" idx="12"/>
          </p:nvPr>
        </p:nvSpPr>
        <p:spPr/>
        <p:txBody>
          <a:bodyPr/>
          <a:lstStyle/>
          <a:p>
            <a:fld id="{519954A3-9DFD-4C44-94BA-B95130A3BA1C}" type="slidenum">
              <a:rPr lang="en-US" smtClean="0"/>
              <a:t>8</a:t>
            </a:fld>
            <a:endParaRPr lang="en-US" dirty="0"/>
          </a:p>
        </p:txBody>
      </p:sp>
      <p:sp>
        <p:nvSpPr>
          <p:cNvPr id="101" name="box101"/>
          <p:cNvSpPr/>
          <p:nvPr/>
        </p:nvSpPr>
        <p:spPr>
          <a:xfrm>
            <a:off x="500000" y="1800000"/>
            <a:ext cx="3300000" cy="1500000"/>
          </a:xfrm>
          <a:prstGeom prst="roundRect">
            <a:avLst>
              <a:gd name="adj" fmla="val 8000"/>
            </a:avLst>
          </a:prstGeom>
          <a:solidFill>
            <a:srgbClr val="EDF1F3"/>
          </a:solidFill>
          <a:ln w="19050">
            <a:solidFill>
              <a:srgbClr val="566C79"/>
            </a:solidFill>
          </a:ln>
        </p:spPr>
        <p:txBody>
          <a:bodyPr lIns="91440" rIns="91440" anchor="ctr">
            <a:normAutofit/>
          </a:bodyPr>
          <a:lstStyle/>
          <a:p>
            <a:pPr algn="ctr"/>
            <a:r>
              <a:rPr lang="en-US" altLang="ko-KR" sz="1500" b="1" dirty="0">
                <a:solidFill>
                  <a:srgbClr val="44546A"/>
                </a:solidFill>
                <a:latin typeface="Times New Roman"/>
              </a:rPr>
              <a:t>1. Expert Weighting</a:t>
            </a:r>
          </a:p>
          <a:p>
            <a:pPr algn="ctr"/>
            <a:r>
              <a:rPr lang="en-US" altLang="ko-KR" sz="1200" dirty="0">
                <a:solidFill>
                  <a:srgbClr val="000000"/>
                </a:solidFill>
                <a:latin typeface="Times New Roman"/>
              </a:rPr>
              <a:t>Experts answer seed variables with 5th / 50th / 95th percentile estimates</a:t>
            </a:r>
          </a:p>
          <a:p>
            <a:pPr algn="ctr"/>
            <a:r>
              <a:rPr lang="en-US" altLang="ko-KR" sz="1200" b="1" dirty="0">
                <a:solidFill>
                  <a:srgbClr val="44546A"/>
                </a:solidFill>
                <a:latin typeface="Times New Roman"/>
              </a:rPr>
              <a:t>Calibration Score (CS) × Information Score (IS)</a:t>
            </a:r>
          </a:p>
        </p:txBody>
      </p:sp>
      <p:sp>
        <p:nvSpPr>
          <p:cNvPr id="102" name="arr102"/>
          <p:cNvSpPr/>
          <p:nvPr/>
        </p:nvSpPr>
        <p:spPr>
          <a:xfrm>
            <a:off x="3840000" y="2400000"/>
            <a:ext cx="440000" cy="300000"/>
          </a:xfrm>
          <a:prstGeom prst="rightArrow">
            <a:avLst/>
          </a:prstGeom>
          <a:solidFill>
            <a:srgbClr val="566C79"/>
          </a:solidFill>
          <a:ln>
            <a:noFill/>
          </a:ln>
        </p:spPr>
        <p:txBody>
          <a:bodyPr/>
          <a:lstStyle/>
          <a:p>
            <a:endParaRPr lang="en-US"/>
          </a:p>
        </p:txBody>
      </p:sp>
      <p:sp>
        <p:nvSpPr>
          <p:cNvPr id="103" name="box103"/>
          <p:cNvSpPr/>
          <p:nvPr/>
        </p:nvSpPr>
        <p:spPr>
          <a:xfrm>
            <a:off x="4320000" y="1800000"/>
            <a:ext cx="3300000" cy="1500000"/>
          </a:xfrm>
          <a:prstGeom prst="roundRect">
            <a:avLst>
              <a:gd name="adj" fmla="val 8000"/>
            </a:avLst>
          </a:prstGeom>
          <a:solidFill>
            <a:srgbClr val="EDF1F3"/>
          </a:solidFill>
          <a:ln w="19050">
            <a:solidFill>
              <a:srgbClr val="566C79"/>
            </a:solidFill>
          </a:ln>
        </p:spPr>
        <p:txBody>
          <a:bodyPr lIns="91440" rIns="91440" anchor="ctr">
            <a:normAutofit/>
          </a:bodyPr>
          <a:lstStyle/>
          <a:p>
            <a:pPr algn="ctr"/>
            <a:r>
              <a:rPr lang="en-US" altLang="ko-KR" sz="1500" b="1" dirty="0">
                <a:solidFill>
                  <a:srgbClr val="44546A"/>
                </a:solidFill>
                <a:latin typeface="Times New Roman"/>
              </a:rPr>
              <a:t>2. Decision Maker (DM)</a:t>
            </a:r>
          </a:p>
          <a:p>
            <a:pPr algn="ctr"/>
            <a:r>
              <a:rPr lang="en-US" altLang="ko-KR" sz="1200" dirty="0">
                <a:solidFill>
                  <a:srgbClr val="000000"/>
                </a:solidFill>
                <a:latin typeface="Times New Roman"/>
              </a:rPr>
              <a:t>Virtual expert integrating all opinions with performance-based weights</a:t>
            </a:r>
          </a:p>
        </p:txBody>
      </p:sp>
      <p:sp>
        <p:nvSpPr>
          <p:cNvPr id="104" name="arr104"/>
          <p:cNvSpPr/>
          <p:nvPr/>
        </p:nvSpPr>
        <p:spPr>
          <a:xfrm>
            <a:off x="7660000" y="2400000"/>
            <a:ext cx="440000" cy="300000"/>
          </a:xfrm>
          <a:prstGeom prst="rightArrow">
            <a:avLst/>
          </a:prstGeom>
          <a:solidFill>
            <a:srgbClr val="566C79"/>
          </a:solidFill>
          <a:ln>
            <a:noFill/>
          </a:ln>
        </p:spPr>
        <p:txBody>
          <a:bodyPr/>
          <a:lstStyle/>
          <a:p>
            <a:endParaRPr lang="en-US"/>
          </a:p>
        </p:txBody>
      </p:sp>
      <p:sp>
        <p:nvSpPr>
          <p:cNvPr id="105" name="box105"/>
          <p:cNvSpPr/>
          <p:nvPr/>
        </p:nvSpPr>
        <p:spPr>
          <a:xfrm>
            <a:off x="8140000" y="1800000"/>
            <a:ext cx="3300000" cy="1500000"/>
          </a:xfrm>
          <a:prstGeom prst="roundRect">
            <a:avLst>
              <a:gd name="adj" fmla="val 8000"/>
            </a:avLst>
          </a:prstGeom>
          <a:solidFill>
            <a:srgbClr val="EDF1F3"/>
          </a:solidFill>
          <a:ln w="19050">
            <a:solidFill>
              <a:srgbClr val="566C79"/>
            </a:solidFill>
          </a:ln>
        </p:spPr>
        <p:txBody>
          <a:bodyPr lIns="91440" rIns="91440" anchor="ctr">
            <a:normAutofit/>
          </a:bodyPr>
          <a:lstStyle/>
          <a:p>
            <a:pPr algn="ctr"/>
            <a:r>
              <a:rPr lang="en-US" altLang="ko-KR" sz="1500" b="1" dirty="0">
                <a:solidFill>
                  <a:srgbClr val="44546A"/>
                </a:solidFill>
                <a:latin typeface="Times New Roman"/>
              </a:rPr>
              <a:t>3. DM Optimization</a:t>
            </a:r>
          </a:p>
          <a:p>
            <a:pPr algn="ctr"/>
            <a:r>
              <a:rPr lang="en-US" altLang="ko-KR" sz="1200" dirty="0">
                <a:solidFill>
                  <a:srgbClr val="000000"/>
                </a:solidFill>
                <a:latin typeface="Times New Roman"/>
              </a:rPr>
              <a:t>Exclude experts whose CS falls below significance level α</a:t>
            </a:r>
          </a:p>
          <a:p>
            <a:pPr algn="ctr"/>
            <a:r>
              <a:rPr lang="en-US" altLang="ko-KR" sz="1200" b="1" dirty="0">
                <a:solidFill>
                  <a:srgbClr val="44546A"/>
                </a:solidFill>
                <a:latin typeface="Times New Roman"/>
              </a:rPr>
              <a:t>→ maximize the DM’s combined CS × IS</a:t>
            </a:r>
          </a:p>
        </p:txBody>
      </p:sp>
      <p:sp>
        <p:nvSpPr>
          <p:cNvPr id="110" name="tb110"/>
          <p:cNvSpPr txBox="1"/>
          <p:nvPr/>
        </p:nvSpPr>
        <p:spPr>
          <a:xfrm>
            <a:off x="147075" y="3772434"/>
            <a:ext cx="5400000" cy="320000"/>
          </a:xfrm>
          <a:prstGeom prst="rect">
            <a:avLst/>
          </a:prstGeom>
          <a:noFill/>
        </p:spPr>
        <p:txBody>
          <a:bodyPr lIns="0" tIns="0" rIns="0" bIns="0" anchor="t"/>
          <a:lstStyle/>
          <a:p>
            <a:pPr algn="l"/>
            <a:r>
              <a:rPr lang="en-US" altLang="ko-KR" sz="1300" b="1" dirty="0">
                <a:solidFill>
                  <a:srgbClr val="44546A"/>
                </a:solidFill>
                <a:latin typeface="Times New Roman"/>
              </a:rPr>
              <a:t>Scoring an expert’s answer (per seed question)</a:t>
            </a:r>
          </a:p>
        </p:txBody>
      </p:sp>
      <p:sp>
        <p:nvSpPr>
          <p:cNvPr id="111" name="tb111"/>
          <p:cNvSpPr txBox="1"/>
          <p:nvPr/>
        </p:nvSpPr>
        <p:spPr>
          <a:xfrm>
            <a:off x="747075" y="4200000"/>
            <a:ext cx="600000" cy="300000"/>
          </a:xfrm>
          <a:prstGeom prst="rect">
            <a:avLst/>
          </a:prstGeom>
          <a:noFill/>
        </p:spPr>
        <p:txBody>
          <a:bodyPr lIns="0" tIns="0" rIns="0" bIns="0" anchor="t"/>
          <a:lstStyle/>
          <a:p>
            <a:pPr algn="ctr"/>
            <a:r>
              <a:rPr lang="en-US" altLang="ko-KR" sz="1200" b="1" dirty="0">
                <a:solidFill>
                  <a:srgbClr val="44546A"/>
                </a:solidFill>
                <a:latin typeface="Times New Roman"/>
              </a:rPr>
              <a:t>5%</a:t>
            </a:r>
          </a:p>
        </p:txBody>
      </p:sp>
      <p:sp>
        <p:nvSpPr>
          <p:cNvPr id="112" name="tb112"/>
          <p:cNvSpPr txBox="1"/>
          <p:nvPr/>
        </p:nvSpPr>
        <p:spPr>
          <a:xfrm>
            <a:off x="1947075" y="4200000"/>
            <a:ext cx="600000" cy="300000"/>
          </a:xfrm>
          <a:prstGeom prst="rect">
            <a:avLst/>
          </a:prstGeom>
          <a:noFill/>
        </p:spPr>
        <p:txBody>
          <a:bodyPr lIns="0" tIns="0" rIns="0" bIns="0" anchor="t"/>
          <a:lstStyle/>
          <a:p>
            <a:pPr algn="ctr"/>
            <a:r>
              <a:rPr lang="en-US" altLang="ko-KR" sz="1200" b="1" dirty="0">
                <a:solidFill>
                  <a:srgbClr val="44546A"/>
                </a:solidFill>
                <a:latin typeface="Times New Roman"/>
              </a:rPr>
              <a:t>45%</a:t>
            </a:r>
          </a:p>
        </p:txBody>
      </p:sp>
      <p:sp>
        <p:nvSpPr>
          <p:cNvPr id="113" name="tb113"/>
          <p:cNvSpPr txBox="1"/>
          <p:nvPr/>
        </p:nvSpPr>
        <p:spPr>
          <a:xfrm>
            <a:off x="3147075" y="4200000"/>
            <a:ext cx="600000" cy="300000"/>
          </a:xfrm>
          <a:prstGeom prst="rect">
            <a:avLst/>
          </a:prstGeom>
          <a:noFill/>
        </p:spPr>
        <p:txBody>
          <a:bodyPr lIns="0" tIns="0" rIns="0" bIns="0" anchor="t"/>
          <a:lstStyle/>
          <a:p>
            <a:pPr algn="ctr"/>
            <a:r>
              <a:rPr lang="en-US" altLang="ko-KR" sz="1200" b="1" dirty="0">
                <a:solidFill>
                  <a:srgbClr val="44546A"/>
                </a:solidFill>
                <a:latin typeface="Times New Roman"/>
              </a:rPr>
              <a:t>45%</a:t>
            </a:r>
          </a:p>
        </p:txBody>
      </p:sp>
      <p:sp>
        <p:nvSpPr>
          <p:cNvPr id="114" name="tb114"/>
          <p:cNvSpPr txBox="1"/>
          <p:nvPr/>
        </p:nvSpPr>
        <p:spPr>
          <a:xfrm>
            <a:off x="4347075" y="4200000"/>
            <a:ext cx="600000" cy="300000"/>
          </a:xfrm>
          <a:prstGeom prst="rect">
            <a:avLst/>
          </a:prstGeom>
          <a:noFill/>
        </p:spPr>
        <p:txBody>
          <a:bodyPr lIns="0" tIns="0" rIns="0" bIns="0" anchor="t"/>
          <a:lstStyle/>
          <a:p>
            <a:pPr algn="ctr"/>
            <a:r>
              <a:rPr lang="en-US" altLang="ko-KR" sz="1200" b="1" dirty="0">
                <a:solidFill>
                  <a:srgbClr val="44546A"/>
                </a:solidFill>
                <a:latin typeface="Times New Roman"/>
              </a:rPr>
              <a:t>5%</a:t>
            </a:r>
          </a:p>
        </p:txBody>
      </p:sp>
      <p:cxnSp>
        <p:nvCxnSpPr>
          <p:cNvPr id="120" name="ln120"/>
          <p:cNvCxnSpPr/>
          <p:nvPr/>
        </p:nvCxnSpPr>
        <p:spPr>
          <a:xfrm>
            <a:off x="447075" y="4620000"/>
            <a:ext cx="4800000" cy="0"/>
          </a:xfrm>
          <a:prstGeom prst="line">
            <a:avLst/>
          </a:prstGeom>
          <a:ln w="28575">
            <a:solidFill>
              <a:srgbClr val="566C79"/>
            </a:solidFill>
          </a:ln>
        </p:spPr>
      </p:cxnSp>
      <p:cxnSp>
        <p:nvCxnSpPr>
          <p:cNvPr id="121" name="tk121"/>
          <p:cNvCxnSpPr/>
          <p:nvPr/>
        </p:nvCxnSpPr>
        <p:spPr>
          <a:xfrm>
            <a:off x="447075" y="4510000"/>
            <a:ext cx="0" cy="220000"/>
          </a:xfrm>
          <a:prstGeom prst="line">
            <a:avLst/>
          </a:prstGeom>
          <a:ln w="19050">
            <a:solidFill>
              <a:srgbClr val="566C79"/>
            </a:solidFill>
          </a:ln>
        </p:spPr>
      </p:cxnSp>
      <p:sp>
        <p:nvSpPr>
          <p:cNvPr id="131" name="tb131"/>
          <p:cNvSpPr txBox="1"/>
          <p:nvPr/>
        </p:nvSpPr>
        <p:spPr>
          <a:xfrm>
            <a:off x="147075" y="4780000"/>
            <a:ext cx="600000" cy="300000"/>
          </a:xfrm>
          <a:prstGeom prst="rect">
            <a:avLst/>
          </a:prstGeom>
          <a:noFill/>
        </p:spPr>
        <p:txBody>
          <a:bodyPr lIns="0" tIns="0" rIns="0" bIns="0" anchor="t"/>
          <a:lstStyle/>
          <a:p>
            <a:pPr algn="ctr"/>
            <a:r>
              <a:rPr lang="en-US" altLang="ko-KR" sz="1200" i="1" dirty="0">
                <a:solidFill>
                  <a:srgbClr val="000000"/>
                </a:solidFill>
                <a:latin typeface="Times New Roman"/>
              </a:rPr>
              <a:t>m</a:t>
            </a:r>
          </a:p>
        </p:txBody>
      </p:sp>
      <p:cxnSp>
        <p:nvCxnSpPr>
          <p:cNvPr id="122" name="tk122"/>
          <p:cNvCxnSpPr/>
          <p:nvPr/>
        </p:nvCxnSpPr>
        <p:spPr>
          <a:xfrm>
            <a:off x="1647075" y="4510000"/>
            <a:ext cx="0" cy="220000"/>
          </a:xfrm>
          <a:prstGeom prst="line">
            <a:avLst/>
          </a:prstGeom>
          <a:ln w="19050">
            <a:solidFill>
              <a:srgbClr val="566C79"/>
            </a:solidFill>
          </a:ln>
        </p:spPr>
      </p:cxnSp>
      <p:sp>
        <p:nvSpPr>
          <p:cNvPr id="132" name="tb132"/>
          <p:cNvSpPr txBox="1"/>
          <p:nvPr/>
        </p:nvSpPr>
        <p:spPr>
          <a:xfrm>
            <a:off x="1347075" y="4780000"/>
            <a:ext cx="600000" cy="300000"/>
          </a:xfrm>
          <a:prstGeom prst="rect">
            <a:avLst/>
          </a:prstGeom>
          <a:noFill/>
        </p:spPr>
        <p:txBody>
          <a:bodyPr lIns="0" tIns="0" rIns="0" bIns="0" anchor="t"/>
          <a:lstStyle/>
          <a:p>
            <a:pPr algn="ctr"/>
            <a:r>
              <a:rPr lang="en-US" altLang="ko-KR" sz="1200" i="1" dirty="0">
                <a:solidFill>
                  <a:srgbClr val="000000"/>
                </a:solidFill>
                <a:latin typeface="Times New Roman"/>
              </a:rPr>
              <a:t>x</a:t>
            </a:r>
            <a:r>
              <a:rPr lang="en-US" altLang="ko-KR" sz="1200" baseline="-25000" dirty="0">
                <a:solidFill>
                  <a:srgbClr val="000000"/>
                </a:solidFill>
                <a:latin typeface="Times New Roman"/>
              </a:rPr>
              <a:t>5%</a:t>
            </a:r>
          </a:p>
        </p:txBody>
      </p:sp>
      <p:cxnSp>
        <p:nvCxnSpPr>
          <p:cNvPr id="123" name="tk123"/>
          <p:cNvCxnSpPr/>
          <p:nvPr/>
        </p:nvCxnSpPr>
        <p:spPr>
          <a:xfrm>
            <a:off x="2847075" y="4510000"/>
            <a:ext cx="0" cy="220000"/>
          </a:xfrm>
          <a:prstGeom prst="line">
            <a:avLst/>
          </a:prstGeom>
          <a:ln w="19050">
            <a:solidFill>
              <a:srgbClr val="566C79"/>
            </a:solidFill>
          </a:ln>
        </p:spPr>
      </p:cxnSp>
      <p:sp>
        <p:nvSpPr>
          <p:cNvPr id="133" name="tb133"/>
          <p:cNvSpPr txBox="1"/>
          <p:nvPr/>
        </p:nvSpPr>
        <p:spPr>
          <a:xfrm>
            <a:off x="2547075" y="4780000"/>
            <a:ext cx="600000" cy="300000"/>
          </a:xfrm>
          <a:prstGeom prst="rect">
            <a:avLst/>
          </a:prstGeom>
          <a:noFill/>
        </p:spPr>
        <p:txBody>
          <a:bodyPr lIns="0" tIns="0" rIns="0" bIns="0" anchor="t"/>
          <a:lstStyle/>
          <a:p>
            <a:pPr algn="ctr"/>
            <a:r>
              <a:rPr lang="en-US" altLang="ko-KR" sz="1200" i="1" dirty="0">
                <a:solidFill>
                  <a:srgbClr val="000000"/>
                </a:solidFill>
                <a:latin typeface="Times New Roman"/>
              </a:rPr>
              <a:t>x</a:t>
            </a:r>
            <a:r>
              <a:rPr lang="en-US" altLang="ko-KR" sz="1200" baseline="-25000" dirty="0">
                <a:solidFill>
                  <a:srgbClr val="000000"/>
                </a:solidFill>
                <a:latin typeface="Times New Roman"/>
              </a:rPr>
              <a:t>50%</a:t>
            </a:r>
          </a:p>
        </p:txBody>
      </p:sp>
      <p:cxnSp>
        <p:nvCxnSpPr>
          <p:cNvPr id="124" name="tk124"/>
          <p:cNvCxnSpPr/>
          <p:nvPr/>
        </p:nvCxnSpPr>
        <p:spPr>
          <a:xfrm>
            <a:off x="4047075" y="4510000"/>
            <a:ext cx="0" cy="220000"/>
          </a:xfrm>
          <a:prstGeom prst="line">
            <a:avLst/>
          </a:prstGeom>
          <a:ln w="19050">
            <a:solidFill>
              <a:srgbClr val="566C79"/>
            </a:solidFill>
          </a:ln>
        </p:spPr>
      </p:cxnSp>
      <p:sp>
        <p:nvSpPr>
          <p:cNvPr id="134" name="tb134"/>
          <p:cNvSpPr txBox="1"/>
          <p:nvPr/>
        </p:nvSpPr>
        <p:spPr>
          <a:xfrm>
            <a:off x="3747075" y="4780000"/>
            <a:ext cx="600000" cy="300000"/>
          </a:xfrm>
          <a:prstGeom prst="rect">
            <a:avLst/>
          </a:prstGeom>
          <a:noFill/>
        </p:spPr>
        <p:txBody>
          <a:bodyPr lIns="0" tIns="0" rIns="0" bIns="0" anchor="t"/>
          <a:lstStyle/>
          <a:p>
            <a:pPr algn="ctr"/>
            <a:r>
              <a:rPr lang="en-US" altLang="ko-KR" sz="1200" i="1" dirty="0">
                <a:solidFill>
                  <a:srgbClr val="000000"/>
                </a:solidFill>
                <a:latin typeface="Times New Roman"/>
              </a:rPr>
              <a:t>x</a:t>
            </a:r>
            <a:r>
              <a:rPr lang="en-US" altLang="ko-KR" sz="1200" baseline="-25000" dirty="0">
                <a:solidFill>
                  <a:srgbClr val="000000"/>
                </a:solidFill>
                <a:latin typeface="Times New Roman"/>
              </a:rPr>
              <a:t>95%</a:t>
            </a:r>
          </a:p>
        </p:txBody>
      </p:sp>
      <p:cxnSp>
        <p:nvCxnSpPr>
          <p:cNvPr id="125" name="tk125"/>
          <p:cNvCxnSpPr/>
          <p:nvPr/>
        </p:nvCxnSpPr>
        <p:spPr>
          <a:xfrm>
            <a:off x="5247075" y="4510000"/>
            <a:ext cx="0" cy="220000"/>
          </a:xfrm>
          <a:prstGeom prst="line">
            <a:avLst/>
          </a:prstGeom>
          <a:ln w="19050">
            <a:solidFill>
              <a:srgbClr val="566C79"/>
            </a:solidFill>
          </a:ln>
        </p:spPr>
      </p:cxnSp>
      <p:sp>
        <p:nvSpPr>
          <p:cNvPr id="135" name="tb135"/>
          <p:cNvSpPr txBox="1"/>
          <p:nvPr/>
        </p:nvSpPr>
        <p:spPr>
          <a:xfrm>
            <a:off x="4947075" y="4780000"/>
            <a:ext cx="600000" cy="300000"/>
          </a:xfrm>
          <a:prstGeom prst="rect">
            <a:avLst/>
          </a:prstGeom>
          <a:noFill/>
        </p:spPr>
        <p:txBody>
          <a:bodyPr lIns="0" tIns="0" rIns="0" bIns="0" anchor="t"/>
          <a:lstStyle/>
          <a:p>
            <a:pPr algn="ctr"/>
            <a:r>
              <a:rPr lang="en-US" altLang="ko-KR" sz="1200" i="1" dirty="0">
                <a:solidFill>
                  <a:srgbClr val="000000"/>
                </a:solidFill>
                <a:latin typeface="Times New Roman"/>
              </a:rPr>
              <a:t>M</a:t>
            </a:r>
          </a:p>
        </p:txBody>
      </p:sp>
      <p:sp>
        <p:nvSpPr>
          <p:cNvPr id="140" name="tb140"/>
          <p:cNvSpPr txBox="1"/>
          <p:nvPr/>
        </p:nvSpPr>
        <p:spPr>
          <a:xfrm>
            <a:off x="147075" y="5120000"/>
            <a:ext cx="5500000" cy="1200000"/>
          </a:xfrm>
          <a:prstGeom prst="rect">
            <a:avLst/>
          </a:prstGeom>
          <a:noFill/>
        </p:spPr>
        <p:txBody>
          <a:bodyPr lIns="0" tIns="0" rIns="0" bIns="0" anchor="t"/>
          <a:lstStyle/>
          <a:p>
            <a:pPr algn="l"/>
            <a:r>
              <a:rPr lang="en-US" altLang="ko-KR" sz="1400" b="1" dirty="0">
                <a:solidFill>
                  <a:srgbClr val="44546A"/>
                </a:solidFill>
                <a:latin typeface="Times New Roman"/>
              </a:rPr>
              <a:t>CS</a:t>
            </a:r>
            <a:r>
              <a:rPr lang="en-US" altLang="ko-KR" sz="1400" dirty="0">
                <a:solidFill>
                  <a:srgbClr val="000000"/>
                </a:solidFill>
                <a:latin typeface="Times New Roman"/>
              </a:rPr>
              <a:t>: how often the true value falls in each interval</a:t>
            </a:r>
          </a:p>
          <a:p>
            <a:pPr algn="l"/>
            <a:r>
              <a:rPr lang="en-US" altLang="ko-KR" sz="1400" dirty="0">
                <a:solidFill>
                  <a:srgbClr val="000000"/>
                </a:solidFill>
                <a:latin typeface="Times New Roman"/>
              </a:rPr>
              <a:t>      - empirical distribution s(e) vs. theoretical p = (0.05, 0.45, 0.45, 0.05)</a:t>
            </a:r>
          </a:p>
          <a:p>
            <a:pPr algn="l"/>
            <a:r>
              <a:rPr lang="en-US" altLang="ko-KR" sz="1400" b="1" dirty="0">
                <a:solidFill>
                  <a:srgbClr val="44546A"/>
                </a:solidFill>
                <a:latin typeface="Times New Roman"/>
              </a:rPr>
              <a:t>IS</a:t>
            </a:r>
            <a:r>
              <a:rPr lang="en-US" altLang="ko-KR" sz="1400" dirty="0">
                <a:solidFill>
                  <a:srgbClr val="000000"/>
                </a:solidFill>
                <a:latin typeface="Times New Roman"/>
              </a:rPr>
              <a:t>: narrower [x</a:t>
            </a:r>
            <a:r>
              <a:rPr lang="en-US" altLang="ko-KR" sz="1400" baseline="-25000" dirty="0">
                <a:solidFill>
                  <a:srgbClr val="000000"/>
                </a:solidFill>
                <a:latin typeface="Times New Roman"/>
              </a:rPr>
              <a:t>5%</a:t>
            </a:r>
            <a:r>
              <a:rPr lang="en-US" altLang="ko-KR" sz="1400" dirty="0">
                <a:solidFill>
                  <a:srgbClr val="000000"/>
                </a:solidFill>
                <a:latin typeface="Times New Roman"/>
              </a:rPr>
              <a:t>, x</a:t>
            </a:r>
            <a:r>
              <a:rPr lang="en-US" altLang="ko-KR" sz="1400" baseline="-25000" dirty="0">
                <a:solidFill>
                  <a:srgbClr val="000000"/>
                </a:solidFill>
                <a:latin typeface="Times New Roman"/>
              </a:rPr>
              <a:t>95%</a:t>
            </a:r>
            <a:r>
              <a:rPr lang="en-US" altLang="ko-KR" sz="1400" dirty="0">
                <a:solidFill>
                  <a:srgbClr val="000000"/>
                </a:solidFill>
                <a:latin typeface="Times New Roman"/>
              </a:rPr>
              <a:t>] range → more informative expert</a:t>
            </a:r>
          </a:p>
        </p:txBody>
      </p:sp>
      <mc:AlternateContent xmlns:mc="http://schemas.openxmlformats.org/markup-compatibility/2006" xmlns:a14="http://schemas.microsoft.com/office/drawing/2010/main">
        <mc:Choice Requires="a14">
          <p:sp>
            <p:nvSpPr>
              <p:cNvPr id="150" name="eqpanel"/>
              <p:cNvSpPr/>
              <p:nvPr/>
            </p:nvSpPr>
            <p:spPr>
              <a:xfrm>
                <a:off x="5423824" y="3560000"/>
                <a:ext cx="6768176" cy="2750000"/>
              </a:xfrm>
              <a:prstGeom prst="roundRect">
                <a:avLst>
                  <a:gd name="adj" fmla="val 5000"/>
                </a:avLst>
              </a:prstGeom>
              <a:solidFill>
                <a:srgbClr val="FFFFFF"/>
              </a:solidFill>
              <a:ln w="19050">
                <a:solidFill>
                  <a:srgbClr val="566C79"/>
                </a:solidFill>
              </a:ln>
            </p:spPr>
            <p:txBody>
              <a:bodyPr lIns="182880" rIns="120000" anchor="ctr">
                <a:normAutofit lnSpcReduction="10000"/>
              </a:bodyPr>
              <a:lstStyle/>
              <a:p>
                <a:pPr algn="l"/>
                <a:r>
                  <a:rPr lang="en-US" altLang="ko-KR" sz="1400" b="1" dirty="0">
                    <a:solidFill>
                      <a:srgbClr val="44546A"/>
                    </a:solidFill>
                    <a:latin typeface="Times New Roman"/>
                  </a:rPr>
                  <a:t>Key Equations</a:t>
                </a:r>
              </a:p>
              <a:p>
                <a:pPr>
                  <a:spcBef>
                    <a:spcPts val="600"/>
                  </a:spcBef>
                </a:pPr>
                <a:r>
                  <a:rPr lang="en-US" altLang="ko-KR" sz="1250" dirty="0">
                    <a:solidFill>
                      <a:srgbClr val="000000"/>
                    </a:solidFill>
                    <a:latin typeface="Times New Roman" panose="02020603050405020304" pitchFamily="18" charset="0"/>
                    <a:cs typeface="Times New Roman" panose="02020603050405020304" pitchFamily="18" charset="0"/>
                  </a:rPr>
                  <a:t>CS: </a:t>
                </a:r>
                <a14:m>
                  <m:oMath xmlns:m="http://schemas.openxmlformats.org/officeDocument/2006/math">
                    <m:r>
                      <a:rPr lang="en-GB" altLang="ko-KR" sz="1250" i="1" smtClean="0">
                        <a:effectLst/>
                        <a:latin typeface="Cambria Math" panose="02040503050406030204" pitchFamily="18" charset="0"/>
                        <a:ea typeface="바탕" panose="02030600000101010101" pitchFamily="18" charset="-127"/>
                        <a:cs typeface="Times New Roman" panose="02020603050405020304" pitchFamily="18" charset="0"/>
                      </a:rPr>
                      <m:t>𝐶</m:t>
                    </m:r>
                    <m:d>
                      <m:dPr>
                        <m:ctrlPr>
                          <a:rPr lang="ko-KR" altLang="ko-KR" sz="1250" i="1">
                            <a:effectLst/>
                            <a:latin typeface="Cambria Math" panose="02040503050406030204" pitchFamily="18" charset="0"/>
                            <a:ea typeface="Cambria Math" panose="02040503050406030204" pitchFamily="18" charset="0"/>
                          </a:rPr>
                        </m:ctrlPr>
                      </m:dPr>
                      <m:e>
                        <m:r>
                          <a:rPr lang="en-GB" altLang="ko-KR" sz="1250" i="1">
                            <a:effectLst/>
                            <a:latin typeface="Cambria Math" panose="02040503050406030204" pitchFamily="18" charset="0"/>
                            <a:ea typeface="바탕" panose="02030600000101010101" pitchFamily="18" charset="-127"/>
                            <a:cs typeface="Times New Roman" panose="02020603050405020304" pitchFamily="18" charset="0"/>
                          </a:rPr>
                          <m:t>𝑒</m:t>
                        </m:r>
                      </m:e>
                    </m:d>
                    <m:r>
                      <a:rPr lang="en-GB" altLang="ko-KR" sz="1250" i="1">
                        <a:effectLst/>
                        <a:latin typeface="Cambria Math" panose="02040503050406030204" pitchFamily="18" charset="0"/>
                        <a:ea typeface="바탕" panose="02030600000101010101" pitchFamily="18" charset="-127"/>
                        <a:cs typeface="Times New Roman" panose="02020603050405020304" pitchFamily="18" charset="0"/>
                      </a:rPr>
                      <m:t>=1−</m:t>
                    </m:r>
                    <m:sSubSup>
                      <m:sSubSupPr>
                        <m:ctrlPr>
                          <a:rPr lang="ko-KR" altLang="ko-KR" sz="1250" i="1">
                            <a:effectLst/>
                            <a:latin typeface="Cambria Math" panose="02040503050406030204" pitchFamily="18" charset="0"/>
                            <a:ea typeface="Cambria Math" panose="02040503050406030204" pitchFamily="18" charset="0"/>
                          </a:rPr>
                        </m:ctrlPr>
                      </m:sSubSupPr>
                      <m:e>
                        <m:r>
                          <a:rPr lang="en-GB" altLang="ko-KR" sz="1250" i="1">
                            <a:effectLst/>
                            <a:latin typeface="Cambria Math" panose="02040503050406030204" pitchFamily="18" charset="0"/>
                            <a:ea typeface="바탕" panose="02030600000101010101" pitchFamily="18" charset="-127"/>
                            <a:cs typeface="Times New Roman" panose="02020603050405020304" pitchFamily="18" charset="0"/>
                          </a:rPr>
                          <m:t>𝜒</m:t>
                        </m:r>
                      </m:e>
                      <m:sub>
                        <m:r>
                          <a:rPr lang="en-GB" altLang="ko-KR" sz="1250" i="1">
                            <a:effectLst/>
                            <a:latin typeface="Cambria Math" panose="02040503050406030204" pitchFamily="18" charset="0"/>
                            <a:ea typeface="바탕" panose="02030600000101010101" pitchFamily="18" charset="-127"/>
                            <a:cs typeface="Times New Roman" panose="02020603050405020304" pitchFamily="18" charset="0"/>
                          </a:rPr>
                          <m:t>3</m:t>
                        </m:r>
                      </m:sub>
                      <m:sup>
                        <m:r>
                          <a:rPr lang="en-GB" altLang="ko-KR" sz="1250" i="1">
                            <a:effectLst/>
                            <a:latin typeface="Cambria Math" panose="02040503050406030204" pitchFamily="18" charset="0"/>
                            <a:ea typeface="바탕" panose="02030600000101010101" pitchFamily="18" charset="-127"/>
                            <a:cs typeface="Times New Roman" panose="02020603050405020304" pitchFamily="18" charset="0"/>
                          </a:rPr>
                          <m:t>2</m:t>
                        </m:r>
                      </m:sup>
                    </m:sSubSup>
                    <m:r>
                      <a:rPr lang="en-GB" altLang="ko-KR" sz="1250" i="1">
                        <a:effectLst/>
                        <a:latin typeface="Cambria Math" panose="02040503050406030204" pitchFamily="18" charset="0"/>
                        <a:ea typeface="바탕" panose="02030600000101010101" pitchFamily="18" charset="-127"/>
                        <a:cs typeface="Times New Roman" panose="02020603050405020304" pitchFamily="18" charset="0"/>
                      </a:rPr>
                      <m:t>(2</m:t>
                    </m:r>
                    <m:r>
                      <a:rPr lang="en-GB" altLang="ko-KR" sz="1250" i="1">
                        <a:effectLst/>
                        <a:latin typeface="Cambria Math" panose="02040503050406030204" pitchFamily="18" charset="0"/>
                        <a:ea typeface="바탕" panose="02030600000101010101" pitchFamily="18" charset="-127"/>
                        <a:cs typeface="Times New Roman" panose="02020603050405020304" pitchFamily="18" charset="0"/>
                      </a:rPr>
                      <m:t>𝑁</m:t>
                    </m:r>
                    <m:r>
                      <a:rPr lang="en-GB" altLang="ko-KR" sz="1250" i="1">
                        <a:effectLst/>
                        <a:latin typeface="Cambria Math" panose="02040503050406030204" pitchFamily="18" charset="0"/>
                        <a:ea typeface="바탕" panose="02030600000101010101" pitchFamily="18" charset="-127"/>
                        <a:cs typeface="Times New Roman" panose="02020603050405020304" pitchFamily="18" charset="0"/>
                      </a:rPr>
                      <m:t>∙</m:t>
                    </m:r>
                    <m:r>
                      <a:rPr lang="en-GB" altLang="ko-KR" sz="1250" i="1">
                        <a:effectLst/>
                        <a:latin typeface="Cambria Math" panose="02040503050406030204" pitchFamily="18" charset="0"/>
                        <a:ea typeface="바탕" panose="02030600000101010101" pitchFamily="18" charset="-127"/>
                        <a:cs typeface="Times New Roman" panose="02020603050405020304" pitchFamily="18" charset="0"/>
                      </a:rPr>
                      <m:t>𝐼</m:t>
                    </m:r>
                    <m:d>
                      <m:dPr>
                        <m:ctrlPr>
                          <a:rPr lang="ko-KR" altLang="ko-KR" sz="1250" i="1">
                            <a:effectLst/>
                            <a:latin typeface="Cambria Math" panose="02040503050406030204" pitchFamily="18" charset="0"/>
                            <a:ea typeface="Cambria Math" panose="02040503050406030204" pitchFamily="18" charset="0"/>
                          </a:rPr>
                        </m:ctrlPr>
                      </m:dPr>
                      <m:e>
                        <m:r>
                          <a:rPr lang="en-GB" altLang="ko-KR" sz="1250" i="1">
                            <a:effectLst/>
                            <a:latin typeface="Cambria Math" panose="02040503050406030204" pitchFamily="18" charset="0"/>
                            <a:ea typeface="바탕" panose="02030600000101010101" pitchFamily="18" charset="-127"/>
                            <a:cs typeface="Times New Roman" panose="02020603050405020304" pitchFamily="18" charset="0"/>
                          </a:rPr>
                          <m:t>𝑠</m:t>
                        </m:r>
                        <m:d>
                          <m:dPr>
                            <m:ctrlPr>
                              <a:rPr lang="ko-KR" altLang="ko-KR" sz="1250" i="1">
                                <a:effectLst/>
                                <a:latin typeface="Cambria Math" panose="02040503050406030204" pitchFamily="18" charset="0"/>
                                <a:ea typeface="Cambria Math" panose="02040503050406030204" pitchFamily="18" charset="0"/>
                              </a:rPr>
                            </m:ctrlPr>
                          </m:dPr>
                          <m:e>
                            <m:r>
                              <a:rPr lang="en-GB" altLang="ko-KR" sz="1250" i="1">
                                <a:effectLst/>
                                <a:latin typeface="Cambria Math" panose="02040503050406030204" pitchFamily="18" charset="0"/>
                                <a:ea typeface="바탕" panose="02030600000101010101" pitchFamily="18" charset="-127"/>
                                <a:cs typeface="Times New Roman" panose="02020603050405020304" pitchFamily="18" charset="0"/>
                              </a:rPr>
                              <m:t>𝑒</m:t>
                            </m:r>
                          </m:e>
                        </m:d>
                        <m:r>
                          <a:rPr lang="en-GB" altLang="ko-KR" sz="1250" i="1">
                            <a:effectLst/>
                            <a:latin typeface="Cambria Math" panose="02040503050406030204" pitchFamily="18" charset="0"/>
                            <a:ea typeface="바탕" panose="02030600000101010101" pitchFamily="18" charset="-127"/>
                            <a:cs typeface="Times New Roman" panose="02020603050405020304" pitchFamily="18" charset="0"/>
                          </a:rPr>
                          <m:t>,</m:t>
                        </m:r>
                        <m:r>
                          <a:rPr lang="en-GB" altLang="ko-KR" sz="1250" i="1">
                            <a:effectLst/>
                            <a:latin typeface="Cambria Math" panose="02040503050406030204" pitchFamily="18" charset="0"/>
                            <a:ea typeface="바탕" panose="02030600000101010101" pitchFamily="18" charset="-127"/>
                            <a:cs typeface="Times New Roman" panose="02020603050405020304" pitchFamily="18" charset="0"/>
                          </a:rPr>
                          <m:t>𝑝</m:t>
                        </m:r>
                      </m:e>
                    </m:d>
                    <m:r>
                      <a:rPr lang="en-GB" altLang="ko-KR" sz="1250" i="1">
                        <a:effectLst/>
                        <a:latin typeface="Cambria Math" panose="02040503050406030204" pitchFamily="18" charset="0"/>
                        <a:ea typeface="바탕" panose="02030600000101010101" pitchFamily="18" charset="-127"/>
                        <a:cs typeface="Times New Roman" panose="02020603050405020304" pitchFamily="18" charset="0"/>
                      </a:rPr>
                      <m:t>)</m:t>
                    </m:r>
                  </m:oMath>
                </a14:m>
                <a:r>
                  <a:rPr lang="en-US" altLang="ko-KR" sz="1250" dirty="0">
                    <a:solidFill>
                      <a:srgbClr val="000000"/>
                    </a:solidFill>
                    <a:latin typeface="Times New Roman" panose="02020603050405020304" pitchFamily="18" charset="0"/>
                    <a:cs typeface="Times New Roman" panose="02020603050405020304" pitchFamily="18" charset="0"/>
                  </a:rPr>
                  <a:t> (</a:t>
                </a:r>
                <a:r>
                  <a:rPr lang="en-US" altLang="ko-KR" sz="1250" dirty="0">
                    <a:solidFill>
                      <a:srgbClr val="000000"/>
                    </a:solidFill>
                    <a:latin typeface="Times New Roman"/>
                  </a:rPr>
                  <a:t>χ</a:t>
                </a:r>
                <a:r>
                  <a:rPr lang="en-US" altLang="ko-KR" sz="1250" baseline="30000" dirty="0">
                    <a:solidFill>
                      <a:srgbClr val="000000"/>
                    </a:solidFill>
                    <a:latin typeface="Times New Roman"/>
                  </a:rPr>
                  <a:t>2</a:t>
                </a:r>
                <a:r>
                  <a:rPr lang="en-US" altLang="ko-KR" sz="1250" dirty="0">
                    <a:solidFill>
                      <a:srgbClr val="000000"/>
                    </a:solidFill>
                    <a:latin typeface="Times New Roman"/>
                  </a:rPr>
                  <a:t>: chi-squared with 3 d.f.</a:t>
                </a:r>
                <a:r>
                  <a:rPr lang="en-US" altLang="ko-KR" sz="1250" dirty="0">
                    <a:solidFill>
                      <a:srgbClr val="000000"/>
                    </a:solidFill>
                    <a:latin typeface="Times New Roman" panose="02020603050405020304" pitchFamily="18" charset="0"/>
                    <a:cs typeface="Times New Roman" panose="02020603050405020304" pitchFamily="18" charset="0"/>
                  </a:rPr>
                  <a:t>)</a:t>
                </a:r>
              </a:p>
              <a:p>
                <a:pPr algn="l">
                  <a:spcBef>
                    <a:spcPts val="600"/>
                  </a:spcBef>
                </a:pPr>
                <a:r>
                  <a:rPr lang="en-US" altLang="ko-KR" sz="1250" i="1" dirty="0">
                    <a:solidFill>
                      <a:srgbClr val="000000"/>
                    </a:solidFill>
                    <a:latin typeface="Times New Roman"/>
                  </a:rPr>
                  <a:t>	I(s(e), p))</a:t>
                </a:r>
                <a:r>
                  <a:rPr lang="en-US" altLang="ko-KR" sz="1250" dirty="0">
                    <a:solidFill>
                      <a:srgbClr val="000000"/>
                    </a:solidFill>
                    <a:latin typeface="Times New Roman"/>
                  </a:rPr>
                  <a:t>: Relative information=</a:t>
                </a:r>
                <a14:m>
                  <m:oMath xmlns:m="http://schemas.openxmlformats.org/officeDocument/2006/math">
                    <m:nary>
                      <m:naryPr>
                        <m:chr m:val="∑"/>
                        <m:ctrlPr>
                          <a:rPr lang="en-US" altLang="ko-KR" sz="1250" i="1" smtClean="0">
                            <a:solidFill>
                              <a:srgbClr val="000000"/>
                            </a:solidFill>
                            <a:latin typeface="Cambria Math" panose="02040503050406030204" pitchFamily="18" charset="0"/>
                          </a:rPr>
                        </m:ctrlPr>
                      </m:naryPr>
                      <m:sub>
                        <m:r>
                          <m:rPr>
                            <m:brk m:alnAt="23"/>
                          </m:rPr>
                          <a:rPr lang="en-US" altLang="ko-KR" sz="1250" b="0" i="1" smtClean="0">
                            <a:solidFill>
                              <a:srgbClr val="000000"/>
                            </a:solidFill>
                            <a:latin typeface="Cambria Math" panose="02040503050406030204" pitchFamily="18" charset="0"/>
                          </a:rPr>
                          <m:t>𝑗</m:t>
                        </m:r>
                      </m:sub>
                      <m:sup>
                        <m:r>
                          <a:rPr lang="en-US" altLang="ko-KR" sz="1250" b="0" i="1" smtClean="0">
                            <a:solidFill>
                              <a:srgbClr val="000000"/>
                            </a:solidFill>
                            <a:latin typeface="Cambria Math" panose="02040503050406030204" pitchFamily="18" charset="0"/>
                          </a:rPr>
                          <m:t>4</m:t>
                        </m:r>
                      </m:sup>
                      <m:e>
                        <m:sSub>
                          <m:sSubPr>
                            <m:ctrlPr>
                              <a:rPr lang="en-US" altLang="ko-KR" sz="1250" i="1" smtClean="0">
                                <a:solidFill>
                                  <a:srgbClr val="000000"/>
                                </a:solidFill>
                                <a:latin typeface="Cambria Math" panose="02040503050406030204" pitchFamily="18" charset="0"/>
                              </a:rPr>
                            </m:ctrlPr>
                          </m:sSubPr>
                          <m:e>
                            <m:r>
                              <a:rPr lang="en-US" altLang="ko-KR" sz="1250" b="0" i="1" smtClean="0">
                                <a:solidFill>
                                  <a:srgbClr val="000000"/>
                                </a:solidFill>
                                <a:latin typeface="Cambria Math" panose="02040503050406030204" pitchFamily="18" charset="0"/>
                              </a:rPr>
                              <m:t>𝑠</m:t>
                            </m:r>
                          </m:e>
                          <m:sub>
                            <m:r>
                              <a:rPr lang="en-US" altLang="ko-KR" sz="1250" b="0" i="1" smtClean="0">
                                <a:solidFill>
                                  <a:srgbClr val="000000"/>
                                </a:solidFill>
                                <a:latin typeface="Cambria Math" panose="02040503050406030204" pitchFamily="18" charset="0"/>
                              </a:rPr>
                              <m:t>𝑗</m:t>
                            </m:r>
                          </m:sub>
                        </m:sSub>
                        <m:d>
                          <m:dPr>
                            <m:ctrlPr>
                              <a:rPr lang="en-US" altLang="ko-KR" sz="1250" b="0" i="1" smtClean="0">
                                <a:solidFill>
                                  <a:srgbClr val="000000"/>
                                </a:solidFill>
                                <a:latin typeface="Cambria Math" panose="02040503050406030204" pitchFamily="18" charset="0"/>
                              </a:rPr>
                            </m:ctrlPr>
                          </m:dPr>
                          <m:e>
                            <m:r>
                              <a:rPr lang="en-US" altLang="ko-KR" sz="1250" b="0" i="1" smtClean="0">
                                <a:solidFill>
                                  <a:srgbClr val="000000"/>
                                </a:solidFill>
                                <a:latin typeface="Cambria Math" panose="02040503050406030204" pitchFamily="18" charset="0"/>
                              </a:rPr>
                              <m:t>𝑒</m:t>
                            </m:r>
                          </m:e>
                        </m:d>
                        <m:r>
                          <a:rPr lang="en-US" altLang="ko-KR" sz="1250" b="0" i="1" smtClean="0">
                            <a:solidFill>
                              <a:srgbClr val="000000"/>
                            </a:solidFill>
                            <a:latin typeface="Cambria Math" panose="02040503050406030204" pitchFamily="18" charset="0"/>
                          </a:rPr>
                          <m:t>𝑙𝑛</m:t>
                        </m:r>
                        <m:f>
                          <m:fPr>
                            <m:ctrlPr>
                              <a:rPr lang="en-US" altLang="ko-KR" sz="1250" b="0" i="1" smtClean="0">
                                <a:solidFill>
                                  <a:srgbClr val="000000"/>
                                </a:solidFill>
                                <a:latin typeface="Cambria Math" panose="02040503050406030204" pitchFamily="18" charset="0"/>
                              </a:rPr>
                            </m:ctrlPr>
                          </m:fPr>
                          <m:num>
                            <m:sSub>
                              <m:sSubPr>
                                <m:ctrlPr>
                                  <a:rPr lang="en-US" altLang="ko-KR" sz="1250" b="0" i="1" smtClean="0">
                                    <a:solidFill>
                                      <a:srgbClr val="000000"/>
                                    </a:solidFill>
                                    <a:latin typeface="Cambria Math" panose="02040503050406030204" pitchFamily="18" charset="0"/>
                                  </a:rPr>
                                </m:ctrlPr>
                              </m:sSubPr>
                              <m:e>
                                <m:r>
                                  <a:rPr lang="en-US" altLang="ko-KR" sz="1250" b="0" i="1" smtClean="0">
                                    <a:solidFill>
                                      <a:srgbClr val="000000"/>
                                    </a:solidFill>
                                    <a:latin typeface="Cambria Math" panose="02040503050406030204" pitchFamily="18" charset="0"/>
                                  </a:rPr>
                                  <m:t>𝑠</m:t>
                                </m:r>
                              </m:e>
                              <m:sub>
                                <m:r>
                                  <a:rPr lang="en-US" altLang="ko-KR" sz="1250" b="0" i="1" smtClean="0">
                                    <a:solidFill>
                                      <a:srgbClr val="000000"/>
                                    </a:solidFill>
                                    <a:latin typeface="Cambria Math" panose="02040503050406030204" pitchFamily="18" charset="0"/>
                                  </a:rPr>
                                  <m:t>𝑗</m:t>
                                </m:r>
                              </m:sub>
                            </m:sSub>
                            <m:r>
                              <a:rPr lang="en-US" altLang="ko-KR" sz="1250" b="0" i="1" smtClean="0">
                                <a:solidFill>
                                  <a:srgbClr val="000000"/>
                                </a:solidFill>
                                <a:latin typeface="Cambria Math" panose="02040503050406030204" pitchFamily="18" charset="0"/>
                              </a:rPr>
                              <m:t>(</m:t>
                            </m:r>
                            <m:r>
                              <a:rPr lang="en-US" altLang="ko-KR" sz="1250" b="0" i="1" smtClean="0">
                                <a:solidFill>
                                  <a:srgbClr val="000000"/>
                                </a:solidFill>
                                <a:latin typeface="Cambria Math" panose="02040503050406030204" pitchFamily="18" charset="0"/>
                              </a:rPr>
                              <m:t>𝑒</m:t>
                            </m:r>
                            <m:r>
                              <a:rPr lang="en-US" altLang="ko-KR" sz="1250" b="0" i="1" smtClean="0">
                                <a:solidFill>
                                  <a:srgbClr val="000000"/>
                                </a:solidFill>
                                <a:latin typeface="Cambria Math" panose="02040503050406030204" pitchFamily="18" charset="0"/>
                              </a:rPr>
                              <m:t>)</m:t>
                            </m:r>
                          </m:num>
                          <m:den>
                            <m:sSub>
                              <m:sSubPr>
                                <m:ctrlPr>
                                  <a:rPr lang="en-US" altLang="ko-KR" sz="1250" b="0" i="1" smtClean="0">
                                    <a:solidFill>
                                      <a:srgbClr val="000000"/>
                                    </a:solidFill>
                                    <a:latin typeface="Cambria Math" panose="02040503050406030204" pitchFamily="18" charset="0"/>
                                  </a:rPr>
                                </m:ctrlPr>
                              </m:sSubPr>
                              <m:e>
                                <m:r>
                                  <a:rPr lang="en-US" altLang="ko-KR" sz="1250" b="0" i="1" smtClean="0">
                                    <a:solidFill>
                                      <a:srgbClr val="000000"/>
                                    </a:solidFill>
                                    <a:latin typeface="Cambria Math" panose="02040503050406030204" pitchFamily="18" charset="0"/>
                                  </a:rPr>
                                  <m:t>𝑝</m:t>
                                </m:r>
                              </m:e>
                              <m:sub>
                                <m:r>
                                  <a:rPr lang="en-US" altLang="ko-KR" sz="1250" b="0" i="1" smtClean="0">
                                    <a:solidFill>
                                      <a:srgbClr val="000000"/>
                                    </a:solidFill>
                                    <a:latin typeface="Cambria Math" panose="02040503050406030204" pitchFamily="18" charset="0"/>
                                  </a:rPr>
                                  <m:t>𝑖</m:t>
                                </m:r>
                              </m:sub>
                            </m:sSub>
                          </m:den>
                        </m:f>
                      </m:e>
                    </m:nary>
                  </m:oMath>
                </a14:m>
                <a:endParaRPr lang="en-US" altLang="ko-KR" sz="1250" dirty="0">
                  <a:solidFill>
                    <a:srgbClr val="000000"/>
                  </a:solidFill>
                  <a:latin typeface="Times New Roman"/>
                </a:endParaRPr>
              </a:p>
              <a:p>
                <a:pPr>
                  <a:spcBef>
                    <a:spcPts val="600"/>
                  </a:spcBef>
                </a:pPr>
                <a:r>
                  <a:rPr lang="en-US" altLang="ko-KR" sz="1250" dirty="0">
                    <a:solidFill>
                      <a:srgbClr val="000000"/>
                    </a:solidFill>
                    <a:latin typeface="Times New Roman"/>
                  </a:rPr>
                  <a:t>IS: </a:t>
                </a:r>
                <a:r>
                  <a:rPr lang="en-US" altLang="ko-KR" sz="1250" i="1" dirty="0">
                    <a:solidFill>
                      <a:srgbClr val="000000"/>
                    </a:solidFill>
                    <a:latin typeface="Times New Roman"/>
                  </a:rPr>
                  <a:t>I(e)</a:t>
                </a:r>
                <a:r>
                  <a:rPr lang="en-US" altLang="ko-KR" sz="1250" dirty="0">
                    <a:solidFill>
                      <a:srgbClr val="000000"/>
                    </a:solidFill>
                    <a:latin typeface="Times New Roman"/>
                  </a:rPr>
                  <a:t>=</a:t>
                </a:r>
                <a:r>
                  <a:rPr lang="en-US" altLang="ko-KR" sz="1250" dirty="0">
                    <a:solidFill>
                      <a:srgbClr val="000000"/>
                    </a:solidFill>
                  </a:rPr>
                  <a:t> </a:t>
                </a:r>
                <a14:m>
                  <m:oMath xmlns:m="http://schemas.openxmlformats.org/officeDocument/2006/math">
                    <m:f>
                      <m:fPr>
                        <m:ctrlPr>
                          <a:rPr lang="en-US" altLang="ko-KR" sz="1250" i="1" smtClean="0">
                            <a:solidFill>
                              <a:srgbClr val="000000"/>
                            </a:solidFill>
                            <a:latin typeface="Cambria Math" panose="02040503050406030204" pitchFamily="18" charset="0"/>
                          </a:rPr>
                        </m:ctrlPr>
                      </m:fPr>
                      <m:num>
                        <m:r>
                          <a:rPr lang="en-US" altLang="ko-KR" sz="1250" b="0" i="1" smtClean="0">
                            <a:solidFill>
                              <a:srgbClr val="000000"/>
                            </a:solidFill>
                            <a:latin typeface="Cambria Math" panose="02040503050406030204" pitchFamily="18" charset="0"/>
                          </a:rPr>
                          <m:t>1</m:t>
                        </m:r>
                      </m:num>
                      <m:den>
                        <m:r>
                          <a:rPr lang="en-US" altLang="ko-KR" sz="1250" b="0" i="1" smtClean="0">
                            <a:solidFill>
                              <a:srgbClr val="000000"/>
                            </a:solidFill>
                            <a:latin typeface="Cambria Math" panose="02040503050406030204" pitchFamily="18" charset="0"/>
                          </a:rPr>
                          <m:t>𝑁</m:t>
                        </m:r>
                      </m:den>
                    </m:f>
                    <m:nary>
                      <m:naryPr>
                        <m:chr m:val="∑"/>
                        <m:ctrlPr>
                          <a:rPr lang="en-US" altLang="ko-KR" sz="1250" i="1" smtClean="0">
                            <a:solidFill>
                              <a:srgbClr val="000000"/>
                            </a:solidFill>
                            <a:latin typeface="Cambria Math" panose="02040503050406030204" pitchFamily="18" charset="0"/>
                          </a:rPr>
                        </m:ctrlPr>
                      </m:naryPr>
                      <m:sub>
                        <m:r>
                          <m:rPr>
                            <m:brk m:alnAt="23"/>
                          </m:rPr>
                          <a:rPr lang="en-US" altLang="ko-KR" sz="1250" b="0" i="1" smtClean="0">
                            <a:solidFill>
                              <a:srgbClr val="000000"/>
                            </a:solidFill>
                            <a:latin typeface="Cambria Math" panose="02040503050406030204" pitchFamily="18" charset="0"/>
                          </a:rPr>
                          <m:t>𝑖</m:t>
                        </m:r>
                        <m:r>
                          <a:rPr lang="en-US" altLang="ko-KR" sz="1250" b="0" i="1" smtClean="0">
                            <a:solidFill>
                              <a:srgbClr val="000000"/>
                            </a:solidFill>
                            <a:latin typeface="Cambria Math" panose="02040503050406030204" pitchFamily="18" charset="0"/>
                          </a:rPr>
                          <m:t>=1</m:t>
                        </m:r>
                      </m:sub>
                      <m:sup>
                        <m:r>
                          <a:rPr lang="en-US" altLang="ko-KR" sz="1250" b="0" i="1" smtClean="0">
                            <a:solidFill>
                              <a:srgbClr val="000000"/>
                            </a:solidFill>
                            <a:latin typeface="Cambria Math" panose="02040503050406030204" pitchFamily="18" charset="0"/>
                          </a:rPr>
                          <m:t>𝑁</m:t>
                        </m:r>
                      </m:sup>
                      <m:e>
                        <m:r>
                          <a:rPr lang="en-US" altLang="ko-KR" sz="1250" b="0" i="1" smtClean="0">
                            <a:solidFill>
                              <a:srgbClr val="000000"/>
                            </a:solidFill>
                            <a:latin typeface="Cambria Math" panose="02040503050406030204" pitchFamily="18" charset="0"/>
                          </a:rPr>
                          <m:t>[</m:t>
                        </m:r>
                        <m:func>
                          <m:funcPr>
                            <m:ctrlPr>
                              <a:rPr lang="en-US" altLang="ko-KR" sz="1250" b="0" i="1" smtClean="0">
                                <a:solidFill>
                                  <a:srgbClr val="000000"/>
                                </a:solidFill>
                                <a:latin typeface="Cambria Math" panose="02040503050406030204" pitchFamily="18" charset="0"/>
                              </a:rPr>
                            </m:ctrlPr>
                          </m:funcPr>
                          <m:fName>
                            <m:r>
                              <m:rPr>
                                <m:sty m:val="p"/>
                              </m:rPr>
                              <a:rPr lang="en-US" altLang="ko-KR" sz="1250" b="0" i="0" smtClean="0">
                                <a:solidFill>
                                  <a:srgbClr val="000000"/>
                                </a:solidFill>
                                <a:latin typeface="Cambria Math" panose="02040503050406030204" pitchFamily="18" charset="0"/>
                              </a:rPr>
                              <m:t>ln</m:t>
                            </m:r>
                          </m:fName>
                          <m:e>
                            <m:d>
                              <m:dPr>
                                <m:ctrlPr>
                                  <a:rPr lang="en-US" altLang="ko-KR" sz="1250" b="0" i="1" smtClean="0">
                                    <a:solidFill>
                                      <a:srgbClr val="000000"/>
                                    </a:solidFill>
                                    <a:latin typeface="Cambria Math" panose="02040503050406030204" pitchFamily="18" charset="0"/>
                                  </a:rPr>
                                </m:ctrlPr>
                              </m:dPr>
                              <m:e>
                                <m:sSup>
                                  <m:sSupPr>
                                    <m:ctrlPr>
                                      <a:rPr lang="en-US" altLang="ko-KR" sz="1250" b="0" i="1" smtClean="0">
                                        <a:solidFill>
                                          <a:srgbClr val="000000"/>
                                        </a:solidFill>
                                        <a:latin typeface="Cambria Math" panose="02040503050406030204" pitchFamily="18" charset="0"/>
                                      </a:rPr>
                                    </m:ctrlPr>
                                  </m:sSupPr>
                                  <m:e>
                                    <m:r>
                                      <a:rPr lang="en-US" altLang="ko-KR" sz="1250" b="0" i="1" smtClean="0">
                                        <a:solidFill>
                                          <a:srgbClr val="000000"/>
                                        </a:solidFill>
                                        <a:latin typeface="Cambria Math" panose="02040503050406030204" pitchFamily="18" charset="0"/>
                                      </a:rPr>
                                      <m:t>𝑈</m:t>
                                    </m:r>
                                  </m:e>
                                  <m:sup>
                                    <m:r>
                                      <a:rPr lang="en-US" altLang="ko-KR" sz="1250" b="0" i="1" smtClean="0">
                                        <a:solidFill>
                                          <a:srgbClr val="000000"/>
                                        </a:solidFill>
                                        <a:latin typeface="Cambria Math" panose="02040503050406030204" pitchFamily="18" charset="0"/>
                                      </a:rPr>
                                      <m:t>∗</m:t>
                                    </m:r>
                                  </m:sup>
                                </m:sSup>
                                <m:r>
                                  <a:rPr lang="en-US" altLang="ko-KR" sz="1250" b="0" i="1" smtClean="0">
                                    <a:solidFill>
                                      <a:srgbClr val="000000"/>
                                    </a:solidFill>
                                    <a:latin typeface="Cambria Math" panose="02040503050406030204" pitchFamily="18" charset="0"/>
                                  </a:rPr>
                                  <m:t>−</m:t>
                                </m:r>
                                <m:sSup>
                                  <m:sSupPr>
                                    <m:ctrlPr>
                                      <a:rPr lang="en-US" altLang="ko-KR" sz="1250" i="1">
                                        <a:solidFill>
                                          <a:srgbClr val="000000"/>
                                        </a:solidFill>
                                        <a:latin typeface="Cambria Math" panose="02040503050406030204" pitchFamily="18" charset="0"/>
                                      </a:rPr>
                                    </m:ctrlPr>
                                  </m:sSupPr>
                                  <m:e>
                                    <m:r>
                                      <a:rPr lang="en-US" altLang="ko-KR" sz="1250" b="0" i="1" smtClean="0">
                                        <a:solidFill>
                                          <a:srgbClr val="000000"/>
                                        </a:solidFill>
                                        <a:latin typeface="Cambria Math" panose="02040503050406030204" pitchFamily="18" charset="0"/>
                                      </a:rPr>
                                      <m:t>𝐿</m:t>
                                    </m:r>
                                  </m:e>
                                  <m:sup>
                                    <m:r>
                                      <a:rPr lang="en-US" altLang="ko-KR" sz="1250" i="1">
                                        <a:solidFill>
                                          <a:srgbClr val="000000"/>
                                        </a:solidFill>
                                        <a:latin typeface="Cambria Math" panose="02040503050406030204" pitchFamily="18" charset="0"/>
                                      </a:rPr>
                                      <m:t>∗</m:t>
                                    </m:r>
                                  </m:sup>
                                </m:sSup>
                              </m:e>
                            </m:d>
                          </m:e>
                        </m:func>
                        <m:r>
                          <a:rPr lang="en-US" altLang="ko-KR" sz="1250" b="0" i="1" smtClean="0">
                            <a:solidFill>
                              <a:srgbClr val="000000"/>
                            </a:solidFill>
                            <a:latin typeface="Cambria Math" panose="02040503050406030204" pitchFamily="18" charset="0"/>
                          </a:rPr>
                          <m:t>+0.05</m:t>
                        </m:r>
                        <m:r>
                          <a:rPr lang="en-US" altLang="ko-KR" sz="1250" b="0" i="1" smtClean="0">
                            <a:solidFill>
                              <a:srgbClr val="000000"/>
                            </a:solidFill>
                            <a:latin typeface="Cambria Math" panose="02040503050406030204" pitchFamily="18" charset="0"/>
                          </a:rPr>
                          <m:t>𝑙𝑛</m:t>
                        </m:r>
                        <m:f>
                          <m:fPr>
                            <m:ctrlPr>
                              <a:rPr lang="en-US" altLang="ko-KR" sz="1250" b="0" i="1" smtClean="0">
                                <a:solidFill>
                                  <a:srgbClr val="000000"/>
                                </a:solidFill>
                                <a:latin typeface="Cambria Math" panose="02040503050406030204" pitchFamily="18" charset="0"/>
                              </a:rPr>
                            </m:ctrlPr>
                          </m:fPr>
                          <m:num>
                            <m:r>
                              <a:rPr lang="en-US" altLang="ko-KR" sz="1250" b="0" i="1" smtClean="0">
                                <a:solidFill>
                                  <a:srgbClr val="000000"/>
                                </a:solidFill>
                                <a:latin typeface="Cambria Math" panose="02040503050406030204" pitchFamily="18" charset="0"/>
                              </a:rPr>
                              <m:t>0.05</m:t>
                            </m:r>
                          </m:num>
                          <m:den>
                            <m:sSub>
                              <m:sSubPr>
                                <m:ctrlPr>
                                  <a:rPr lang="en-US" altLang="ko-KR" sz="1250" b="0" i="1" smtClean="0">
                                    <a:solidFill>
                                      <a:srgbClr val="000000"/>
                                    </a:solidFill>
                                    <a:latin typeface="Cambria Math" panose="02040503050406030204" pitchFamily="18" charset="0"/>
                                  </a:rPr>
                                </m:ctrlPr>
                              </m:sSubPr>
                              <m:e>
                                <m:r>
                                  <a:rPr lang="en-US" altLang="ko-KR" sz="1250" b="0" i="1" smtClean="0">
                                    <a:solidFill>
                                      <a:srgbClr val="000000"/>
                                    </a:solidFill>
                                    <a:latin typeface="Cambria Math" panose="02040503050406030204" pitchFamily="18" charset="0"/>
                                  </a:rPr>
                                  <m:t>𝑞</m:t>
                                </m:r>
                              </m:e>
                              <m:sub>
                                <m:r>
                                  <a:rPr lang="en-US" altLang="ko-KR" sz="1250" b="0" i="1" smtClean="0">
                                    <a:solidFill>
                                      <a:srgbClr val="000000"/>
                                    </a:solidFill>
                                    <a:latin typeface="Cambria Math" panose="02040503050406030204" pitchFamily="18" charset="0"/>
                                  </a:rPr>
                                  <m:t>5</m:t>
                                </m:r>
                                <m:r>
                                  <a:rPr lang="en-US" altLang="ko-KR" sz="1250" b="0" i="1" smtClean="0">
                                    <a:solidFill>
                                      <a:srgbClr val="000000"/>
                                    </a:solidFill>
                                    <a:latin typeface="Cambria Math" panose="02040503050406030204" pitchFamily="18" charset="0"/>
                                  </a:rPr>
                                  <m:t>𝑖</m:t>
                                </m:r>
                              </m:sub>
                            </m:sSub>
                            <m:r>
                              <a:rPr lang="en-US" altLang="ko-KR" sz="1250" b="0" i="1" smtClean="0">
                                <a:solidFill>
                                  <a:srgbClr val="000000"/>
                                </a:solidFill>
                                <a:latin typeface="Cambria Math" panose="02040503050406030204" pitchFamily="18" charset="0"/>
                              </a:rPr>
                              <m:t>−</m:t>
                            </m:r>
                            <m:sSup>
                              <m:sSupPr>
                                <m:ctrlPr>
                                  <a:rPr lang="en-US" altLang="ko-KR" sz="1250" i="1">
                                    <a:solidFill>
                                      <a:srgbClr val="000000"/>
                                    </a:solidFill>
                                    <a:latin typeface="Cambria Math" panose="02040503050406030204" pitchFamily="18" charset="0"/>
                                  </a:rPr>
                                </m:ctrlPr>
                              </m:sSupPr>
                              <m:e>
                                <m:r>
                                  <a:rPr lang="en-US" altLang="ko-KR" sz="1250" b="0" i="1" smtClean="0">
                                    <a:solidFill>
                                      <a:srgbClr val="000000"/>
                                    </a:solidFill>
                                    <a:latin typeface="Cambria Math" panose="02040503050406030204" pitchFamily="18" charset="0"/>
                                  </a:rPr>
                                  <m:t>𝐿</m:t>
                                </m:r>
                              </m:e>
                              <m:sup>
                                <m:r>
                                  <a:rPr lang="en-US" altLang="ko-KR" sz="1250" i="1">
                                    <a:solidFill>
                                      <a:srgbClr val="000000"/>
                                    </a:solidFill>
                                    <a:latin typeface="Cambria Math" panose="02040503050406030204" pitchFamily="18" charset="0"/>
                                  </a:rPr>
                                  <m:t>∗</m:t>
                                </m:r>
                              </m:sup>
                            </m:sSup>
                          </m:den>
                        </m:f>
                        <m:r>
                          <a:rPr lang="en-US" altLang="ko-KR" sz="1250" i="1">
                            <a:solidFill>
                              <a:srgbClr val="000000"/>
                            </a:solidFill>
                            <a:latin typeface="Cambria Math" panose="02040503050406030204" pitchFamily="18" charset="0"/>
                          </a:rPr>
                          <m:t>+0.</m:t>
                        </m:r>
                        <m:r>
                          <a:rPr lang="en-US" altLang="ko-KR" sz="1250" b="0" i="1" smtClean="0">
                            <a:solidFill>
                              <a:srgbClr val="000000"/>
                            </a:solidFill>
                            <a:latin typeface="Cambria Math" panose="02040503050406030204" pitchFamily="18" charset="0"/>
                          </a:rPr>
                          <m:t>4</m:t>
                        </m:r>
                        <m:r>
                          <a:rPr lang="en-US" altLang="ko-KR" sz="1250" i="1">
                            <a:solidFill>
                              <a:srgbClr val="000000"/>
                            </a:solidFill>
                            <a:latin typeface="Cambria Math" panose="02040503050406030204" pitchFamily="18" charset="0"/>
                          </a:rPr>
                          <m:t>5</m:t>
                        </m:r>
                        <m:r>
                          <a:rPr lang="en-US" altLang="ko-KR" sz="1250" i="1">
                            <a:solidFill>
                              <a:srgbClr val="000000"/>
                            </a:solidFill>
                            <a:latin typeface="Cambria Math" panose="02040503050406030204" pitchFamily="18" charset="0"/>
                          </a:rPr>
                          <m:t>𝑙𝑛</m:t>
                        </m:r>
                        <m:f>
                          <m:fPr>
                            <m:ctrlPr>
                              <a:rPr lang="en-US" altLang="ko-KR" sz="1250" i="1">
                                <a:solidFill>
                                  <a:srgbClr val="000000"/>
                                </a:solidFill>
                                <a:latin typeface="Cambria Math" panose="02040503050406030204" pitchFamily="18" charset="0"/>
                              </a:rPr>
                            </m:ctrlPr>
                          </m:fPr>
                          <m:num>
                            <m:r>
                              <a:rPr lang="en-US" altLang="ko-KR" sz="1250" i="1">
                                <a:solidFill>
                                  <a:srgbClr val="000000"/>
                                </a:solidFill>
                                <a:latin typeface="Cambria Math" panose="02040503050406030204" pitchFamily="18" charset="0"/>
                              </a:rPr>
                              <m:t>0.</m:t>
                            </m:r>
                            <m:r>
                              <a:rPr lang="en-US" altLang="ko-KR" sz="1250" b="0" i="1" smtClean="0">
                                <a:solidFill>
                                  <a:srgbClr val="000000"/>
                                </a:solidFill>
                                <a:latin typeface="Cambria Math" panose="02040503050406030204" pitchFamily="18" charset="0"/>
                              </a:rPr>
                              <m:t>4</m:t>
                            </m:r>
                            <m:r>
                              <a:rPr lang="en-US" altLang="ko-KR" sz="1250" i="1">
                                <a:solidFill>
                                  <a:srgbClr val="000000"/>
                                </a:solidFill>
                                <a:latin typeface="Cambria Math" panose="02040503050406030204" pitchFamily="18" charset="0"/>
                              </a:rPr>
                              <m:t>5</m:t>
                            </m:r>
                          </m:num>
                          <m:den>
                            <m:sSub>
                              <m:sSubPr>
                                <m:ctrlPr>
                                  <a:rPr lang="en-US" altLang="ko-KR" sz="1250" i="1">
                                    <a:solidFill>
                                      <a:srgbClr val="000000"/>
                                    </a:solidFill>
                                    <a:latin typeface="Cambria Math" panose="02040503050406030204" pitchFamily="18" charset="0"/>
                                  </a:rPr>
                                </m:ctrlPr>
                              </m:sSubPr>
                              <m:e>
                                <m:r>
                                  <a:rPr lang="en-US" altLang="ko-KR" sz="1250" i="1">
                                    <a:solidFill>
                                      <a:srgbClr val="000000"/>
                                    </a:solidFill>
                                    <a:latin typeface="Cambria Math" panose="02040503050406030204" pitchFamily="18" charset="0"/>
                                  </a:rPr>
                                  <m:t>𝑞</m:t>
                                </m:r>
                              </m:e>
                              <m:sub>
                                <m:r>
                                  <a:rPr lang="en-US" altLang="ko-KR" sz="1250" i="1">
                                    <a:solidFill>
                                      <a:srgbClr val="000000"/>
                                    </a:solidFill>
                                    <a:latin typeface="Cambria Math" panose="02040503050406030204" pitchFamily="18" charset="0"/>
                                  </a:rPr>
                                  <m:t>5</m:t>
                                </m:r>
                                <m:r>
                                  <a:rPr lang="en-US" altLang="ko-KR" sz="1250" b="0" i="1" smtClean="0">
                                    <a:solidFill>
                                      <a:srgbClr val="000000"/>
                                    </a:solidFill>
                                    <a:latin typeface="Cambria Math" panose="02040503050406030204" pitchFamily="18" charset="0"/>
                                  </a:rPr>
                                  <m:t>0</m:t>
                                </m:r>
                                <m:r>
                                  <a:rPr lang="en-US" altLang="ko-KR" sz="1250" i="1">
                                    <a:solidFill>
                                      <a:srgbClr val="000000"/>
                                    </a:solidFill>
                                    <a:latin typeface="Cambria Math" panose="02040503050406030204" pitchFamily="18" charset="0"/>
                                  </a:rPr>
                                  <m:t>𝑖</m:t>
                                </m:r>
                              </m:sub>
                            </m:sSub>
                            <m:r>
                              <a:rPr lang="en-US" altLang="ko-KR" sz="1250" i="1">
                                <a:solidFill>
                                  <a:srgbClr val="000000"/>
                                </a:solidFill>
                                <a:latin typeface="Cambria Math" panose="02040503050406030204" pitchFamily="18" charset="0"/>
                              </a:rPr>
                              <m:t>−</m:t>
                            </m:r>
                            <m:sSub>
                              <m:sSubPr>
                                <m:ctrlPr>
                                  <a:rPr lang="en-US" altLang="ko-KR" sz="1250" i="1">
                                    <a:solidFill>
                                      <a:srgbClr val="000000"/>
                                    </a:solidFill>
                                    <a:latin typeface="Cambria Math" panose="02040503050406030204" pitchFamily="18" charset="0"/>
                                  </a:rPr>
                                </m:ctrlPr>
                              </m:sSubPr>
                              <m:e>
                                <m:r>
                                  <a:rPr lang="en-US" altLang="ko-KR" sz="1250" i="1">
                                    <a:solidFill>
                                      <a:srgbClr val="000000"/>
                                    </a:solidFill>
                                    <a:latin typeface="Cambria Math" panose="02040503050406030204" pitchFamily="18" charset="0"/>
                                  </a:rPr>
                                  <m:t>𝑞</m:t>
                                </m:r>
                              </m:e>
                              <m:sub>
                                <m:r>
                                  <a:rPr lang="en-US" altLang="ko-KR" sz="1250" i="1">
                                    <a:solidFill>
                                      <a:srgbClr val="000000"/>
                                    </a:solidFill>
                                    <a:latin typeface="Cambria Math" panose="02040503050406030204" pitchFamily="18" charset="0"/>
                                  </a:rPr>
                                  <m:t>5</m:t>
                                </m:r>
                                <m:r>
                                  <a:rPr lang="en-US" altLang="ko-KR" sz="1250" i="1">
                                    <a:solidFill>
                                      <a:srgbClr val="000000"/>
                                    </a:solidFill>
                                    <a:latin typeface="Cambria Math" panose="02040503050406030204" pitchFamily="18" charset="0"/>
                                  </a:rPr>
                                  <m:t>𝑖</m:t>
                                </m:r>
                              </m:sub>
                            </m:sSub>
                          </m:den>
                        </m:f>
                        <m:r>
                          <a:rPr lang="en-US" altLang="ko-KR" sz="1250" i="1">
                            <a:solidFill>
                              <a:srgbClr val="000000"/>
                            </a:solidFill>
                            <a:latin typeface="Cambria Math" panose="02040503050406030204" pitchFamily="18" charset="0"/>
                          </a:rPr>
                          <m:t>+0.</m:t>
                        </m:r>
                        <m:r>
                          <a:rPr lang="en-US" altLang="ko-KR" sz="1250" b="0" i="1" smtClean="0">
                            <a:solidFill>
                              <a:srgbClr val="000000"/>
                            </a:solidFill>
                            <a:latin typeface="Cambria Math" panose="02040503050406030204" pitchFamily="18" charset="0"/>
                          </a:rPr>
                          <m:t>4</m:t>
                        </m:r>
                        <m:r>
                          <a:rPr lang="en-US" altLang="ko-KR" sz="1250" i="1">
                            <a:solidFill>
                              <a:srgbClr val="000000"/>
                            </a:solidFill>
                            <a:latin typeface="Cambria Math" panose="02040503050406030204" pitchFamily="18" charset="0"/>
                          </a:rPr>
                          <m:t>5</m:t>
                        </m:r>
                        <m:r>
                          <a:rPr lang="en-US" altLang="ko-KR" sz="1250" i="1">
                            <a:solidFill>
                              <a:srgbClr val="000000"/>
                            </a:solidFill>
                            <a:latin typeface="Cambria Math" panose="02040503050406030204" pitchFamily="18" charset="0"/>
                          </a:rPr>
                          <m:t>𝑙𝑛</m:t>
                        </m:r>
                        <m:f>
                          <m:fPr>
                            <m:ctrlPr>
                              <a:rPr lang="en-US" altLang="ko-KR" sz="1250" i="1">
                                <a:solidFill>
                                  <a:srgbClr val="000000"/>
                                </a:solidFill>
                                <a:latin typeface="Cambria Math" panose="02040503050406030204" pitchFamily="18" charset="0"/>
                              </a:rPr>
                            </m:ctrlPr>
                          </m:fPr>
                          <m:num>
                            <m:r>
                              <a:rPr lang="en-US" altLang="ko-KR" sz="1250" i="1">
                                <a:solidFill>
                                  <a:srgbClr val="000000"/>
                                </a:solidFill>
                                <a:latin typeface="Cambria Math" panose="02040503050406030204" pitchFamily="18" charset="0"/>
                              </a:rPr>
                              <m:t>0.</m:t>
                            </m:r>
                            <m:r>
                              <a:rPr lang="en-US" altLang="ko-KR" sz="1250" b="0" i="1" smtClean="0">
                                <a:solidFill>
                                  <a:srgbClr val="000000"/>
                                </a:solidFill>
                                <a:latin typeface="Cambria Math" panose="02040503050406030204" pitchFamily="18" charset="0"/>
                              </a:rPr>
                              <m:t>4</m:t>
                            </m:r>
                            <m:r>
                              <a:rPr lang="en-US" altLang="ko-KR" sz="1250" i="1">
                                <a:solidFill>
                                  <a:srgbClr val="000000"/>
                                </a:solidFill>
                                <a:latin typeface="Cambria Math" panose="02040503050406030204" pitchFamily="18" charset="0"/>
                              </a:rPr>
                              <m:t>5</m:t>
                            </m:r>
                          </m:num>
                          <m:den>
                            <m:sSub>
                              <m:sSubPr>
                                <m:ctrlPr>
                                  <a:rPr lang="en-US" altLang="ko-KR" sz="1250" i="1">
                                    <a:solidFill>
                                      <a:srgbClr val="000000"/>
                                    </a:solidFill>
                                    <a:latin typeface="Cambria Math" panose="02040503050406030204" pitchFamily="18" charset="0"/>
                                  </a:rPr>
                                </m:ctrlPr>
                              </m:sSubPr>
                              <m:e>
                                <m:r>
                                  <a:rPr lang="en-US" altLang="ko-KR" sz="1250" i="1">
                                    <a:solidFill>
                                      <a:srgbClr val="000000"/>
                                    </a:solidFill>
                                    <a:latin typeface="Cambria Math" panose="02040503050406030204" pitchFamily="18" charset="0"/>
                                  </a:rPr>
                                  <m:t>𝑞</m:t>
                                </m:r>
                              </m:e>
                              <m:sub>
                                <m:r>
                                  <a:rPr lang="en-US" altLang="ko-KR" sz="1250" b="0" i="1" smtClean="0">
                                    <a:solidFill>
                                      <a:srgbClr val="000000"/>
                                    </a:solidFill>
                                    <a:latin typeface="Cambria Math" panose="02040503050406030204" pitchFamily="18" charset="0"/>
                                  </a:rPr>
                                  <m:t>9</m:t>
                                </m:r>
                                <m:r>
                                  <a:rPr lang="en-US" altLang="ko-KR" sz="1250" i="1">
                                    <a:solidFill>
                                      <a:srgbClr val="000000"/>
                                    </a:solidFill>
                                    <a:latin typeface="Cambria Math" panose="02040503050406030204" pitchFamily="18" charset="0"/>
                                  </a:rPr>
                                  <m:t>5</m:t>
                                </m:r>
                                <m:r>
                                  <a:rPr lang="en-US" altLang="ko-KR" sz="1250" i="1">
                                    <a:solidFill>
                                      <a:srgbClr val="000000"/>
                                    </a:solidFill>
                                    <a:latin typeface="Cambria Math" panose="02040503050406030204" pitchFamily="18" charset="0"/>
                                  </a:rPr>
                                  <m:t>𝑖</m:t>
                                </m:r>
                              </m:sub>
                            </m:sSub>
                            <m:r>
                              <a:rPr lang="en-US" altLang="ko-KR" sz="1250" i="1">
                                <a:solidFill>
                                  <a:srgbClr val="000000"/>
                                </a:solidFill>
                                <a:latin typeface="Cambria Math" panose="02040503050406030204" pitchFamily="18" charset="0"/>
                              </a:rPr>
                              <m:t>−</m:t>
                            </m:r>
                            <m:sSub>
                              <m:sSubPr>
                                <m:ctrlPr>
                                  <a:rPr lang="en-US" altLang="ko-KR" sz="1250" i="1">
                                    <a:solidFill>
                                      <a:srgbClr val="000000"/>
                                    </a:solidFill>
                                    <a:latin typeface="Cambria Math" panose="02040503050406030204" pitchFamily="18" charset="0"/>
                                  </a:rPr>
                                </m:ctrlPr>
                              </m:sSubPr>
                              <m:e>
                                <m:r>
                                  <a:rPr lang="en-US" altLang="ko-KR" sz="1250" i="1">
                                    <a:solidFill>
                                      <a:srgbClr val="000000"/>
                                    </a:solidFill>
                                    <a:latin typeface="Cambria Math" panose="02040503050406030204" pitchFamily="18" charset="0"/>
                                  </a:rPr>
                                  <m:t>𝑞</m:t>
                                </m:r>
                              </m:e>
                              <m:sub>
                                <m:r>
                                  <a:rPr lang="en-US" altLang="ko-KR" sz="1250" i="1">
                                    <a:solidFill>
                                      <a:srgbClr val="000000"/>
                                    </a:solidFill>
                                    <a:latin typeface="Cambria Math" panose="02040503050406030204" pitchFamily="18" charset="0"/>
                                  </a:rPr>
                                  <m:t>50</m:t>
                                </m:r>
                                <m:r>
                                  <a:rPr lang="en-US" altLang="ko-KR" sz="1250" i="1">
                                    <a:solidFill>
                                      <a:srgbClr val="000000"/>
                                    </a:solidFill>
                                    <a:latin typeface="Cambria Math" panose="02040503050406030204" pitchFamily="18" charset="0"/>
                                  </a:rPr>
                                  <m:t>𝑖</m:t>
                                </m:r>
                              </m:sub>
                            </m:sSub>
                          </m:den>
                        </m:f>
                        <m:r>
                          <a:rPr lang="en-US" altLang="ko-KR" sz="1250" i="1">
                            <a:solidFill>
                              <a:srgbClr val="000000"/>
                            </a:solidFill>
                            <a:latin typeface="Cambria Math" panose="02040503050406030204" pitchFamily="18" charset="0"/>
                          </a:rPr>
                          <m:t>+0.05</m:t>
                        </m:r>
                        <m:r>
                          <a:rPr lang="en-US" altLang="ko-KR" sz="1250" i="1">
                            <a:solidFill>
                              <a:srgbClr val="000000"/>
                            </a:solidFill>
                            <a:latin typeface="Cambria Math" panose="02040503050406030204" pitchFamily="18" charset="0"/>
                          </a:rPr>
                          <m:t>𝑙𝑛</m:t>
                        </m:r>
                        <m:f>
                          <m:fPr>
                            <m:ctrlPr>
                              <a:rPr lang="en-US" altLang="ko-KR" sz="1250" i="1">
                                <a:solidFill>
                                  <a:srgbClr val="000000"/>
                                </a:solidFill>
                                <a:latin typeface="Cambria Math" panose="02040503050406030204" pitchFamily="18" charset="0"/>
                              </a:rPr>
                            </m:ctrlPr>
                          </m:fPr>
                          <m:num>
                            <m:r>
                              <a:rPr lang="en-US" altLang="ko-KR" sz="1250" i="1">
                                <a:solidFill>
                                  <a:srgbClr val="000000"/>
                                </a:solidFill>
                                <a:latin typeface="Cambria Math" panose="02040503050406030204" pitchFamily="18" charset="0"/>
                              </a:rPr>
                              <m:t>0.05</m:t>
                            </m:r>
                          </m:num>
                          <m:den>
                            <m:sSup>
                              <m:sSupPr>
                                <m:ctrlPr>
                                  <a:rPr lang="en-US" altLang="ko-KR" sz="1250" i="1">
                                    <a:solidFill>
                                      <a:srgbClr val="000000"/>
                                    </a:solidFill>
                                    <a:latin typeface="Cambria Math" panose="02040503050406030204" pitchFamily="18" charset="0"/>
                                  </a:rPr>
                                </m:ctrlPr>
                              </m:sSupPr>
                              <m:e>
                                <m:r>
                                  <a:rPr lang="en-US" altLang="ko-KR" sz="1250" i="1">
                                    <a:solidFill>
                                      <a:srgbClr val="000000"/>
                                    </a:solidFill>
                                    <a:latin typeface="Cambria Math" panose="02040503050406030204" pitchFamily="18" charset="0"/>
                                  </a:rPr>
                                  <m:t>𝑈</m:t>
                                </m:r>
                              </m:e>
                              <m:sup>
                                <m:r>
                                  <a:rPr lang="en-US" altLang="ko-KR" sz="1250" i="1">
                                    <a:solidFill>
                                      <a:srgbClr val="000000"/>
                                    </a:solidFill>
                                    <a:latin typeface="Cambria Math" panose="02040503050406030204" pitchFamily="18" charset="0"/>
                                  </a:rPr>
                                  <m:t>∗</m:t>
                                </m:r>
                              </m:sup>
                            </m:sSup>
                            <m:r>
                              <a:rPr lang="en-US" altLang="ko-KR" sz="1250" i="1">
                                <a:solidFill>
                                  <a:srgbClr val="000000"/>
                                </a:solidFill>
                                <a:latin typeface="Cambria Math" panose="02040503050406030204" pitchFamily="18" charset="0"/>
                              </a:rPr>
                              <m:t>−</m:t>
                            </m:r>
                            <m:sSub>
                              <m:sSubPr>
                                <m:ctrlPr>
                                  <a:rPr lang="en-US" altLang="ko-KR" sz="1250" i="1">
                                    <a:solidFill>
                                      <a:srgbClr val="000000"/>
                                    </a:solidFill>
                                    <a:latin typeface="Cambria Math" panose="02040503050406030204" pitchFamily="18" charset="0"/>
                                  </a:rPr>
                                </m:ctrlPr>
                              </m:sSubPr>
                              <m:e>
                                <m:r>
                                  <a:rPr lang="en-US" altLang="ko-KR" sz="1250" i="1">
                                    <a:solidFill>
                                      <a:srgbClr val="000000"/>
                                    </a:solidFill>
                                    <a:latin typeface="Cambria Math" panose="02040503050406030204" pitchFamily="18" charset="0"/>
                                  </a:rPr>
                                  <m:t>𝑞</m:t>
                                </m:r>
                              </m:e>
                              <m:sub>
                                <m:r>
                                  <a:rPr lang="en-US" altLang="ko-KR" sz="1250" b="0" i="1" smtClean="0">
                                    <a:solidFill>
                                      <a:srgbClr val="000000"/>
                                    </a:solidFill>
                                    <a:latin typeface="Cambria Math" panose="02040503050406030204" pitchFamily="18" charset="0"/>
                                  </a:rPr>
                                  <m:t>95</m:t>
                                </m:r>
                                <m:r>
                                  <a:rPr lang="en-US" altLang="ko-KR" sz="1250" i="1">
                                    <a:solidFill>
                                      <a:srgbClr val="000000"/>
                                    </a:solidFill>
                                    <a:latin typeface="Cambria Math" panose="02040503050406030204" pitchFamily="18" charset="0"/>
                                  </a:rPr>
                                  <m:t>𝑖</m:t>
                                </m:r>
                              </m:sub>
                            </m:sSub>
                          </m:den>
                        </m:f>
                        <m:r>
                          <a:rPr lang="en-US" altLang="ko-KR" sz="1250" b="0" i="1" smtClean="0">
                            <a:solidFill>
                              <a:srgbClr val="000000"/>
                            </a:solidFill>
                            <a:latin typeface="Cambria Math" panose="02040503050406030204" pitchFamily="18" charset="0"/>
                          </a:rPr>
                          <m:t>]</m:t>
                        </m:r>
                      </m:e>
                    </m:nary>
                  </m:oMath>
                </a14:m>
                <a:endParaRPr lang="en-US" altLang="ko-KR" sz="1250" dirty="0">
                  <a:solidFill>
                    <a:srgbClr val="000000"/>
                  </a:solidFill>
                  <a:latin typeface="Times New Roman"/>
                </a:endParaRPr>
              </a:p>
              <a:p>
                <a:pPr algn="l">
                  <a:spcBef>
                    <a:spcPts val="600"/>
                  </a:spcBef>
                </a:pPr>
                <a:r>
                  <a:rPr lang="en-US" altLang="ko-KR" sz="1250" i="1" dirty="0">
                    <a:solidFill>
                      <a:srgbClr val="000000"/>
                    </a:solidFill>
                    <a:latin typeface="Times New Roman"/>
                  </a:rPr>
                  <a:t>	</a:t>
                </a:r>
                <a:r>
                  <a:rPr lang="pl-PL" altLang="ko-KR" sz="1250" i="1" dirty="0">
                    <a:solidFill>
                      <a:srgbClr val="000000"/>
                    </a:solidFill>
                    <a:latin typeface="Times New Roman"/>
                  </a:rPr>
                  <a:t>[L*,</a:t>
                </a:r>
                <a:r>
                  <a:rPr lang="en-US" altLang="ko-KR" sz="1250" i="1" dirty="0">
                    <a:solidFill>
                      <a:srgbClr val="000000"/>
                    </a:solidFill>
                    <a:latin typeface="Times New Roman"/>
                  </a:rPr>
                  <a:t> </a:t>
                </a:r>
                <a:r>
                  <a:rPr lang="pl-PL" altLang="ko-KR" sz="1250" i="1" dirty="0">
                    <a:solidFill>
                      <a:srgbClr val="000000"/>
                    </a:solidFill>
                    <a:latin typeface="Times New Roman"/>
                  </a:rPr>
                  <a:t>U*]=[L-k(U-L),</a:t>
                </a:r>
                <a:r>
                  <a:rPr lang="en-US" altLang="ko-KR" sz="1250" i="1" dirty="0">
                    <a:solidFill>
                      <a:srgbClr val="000000"/>
                    </a:solidFill>
                    <a:latin typeface="Times New Roman"/>
                  </a:rPr>
                  <a:t> </a:t>
                </a:r>
                <a:r>
                  <a:rPr lang="pl-PL" altLang="ko-KR" sz="1250" i="1" dirty="0">
                    <a:solidFill>
                      <a:srgbClr val="000000"/>
                    </a:solidFill>
                    <a:latin typeface="Times New Roman"/>
                  </a:rPr>
                  <a:t>U+k(U-L)] </a:t>
                </a:r>
                <a:endParaRPr lang="en-US" altLang="ko-KR" sz="1250" i="1" dirty="0">
                  <a:solidFill>
                    <a:srgbClr val="000000"/>
                  </a:solidFill>
                  <a:latin typeface="Times New Roman"/>
                </a:endParaRPr>
              </a:p>
              <a:p>
                <a:pPr algn="l">
                  <a:spcBef>
                    <a:spcPts val="600"/>
                  </a:spcBef>
                </a:pPr>
                <a:endParaRPr lang="en-US" altLang="ko-KR" sz="1250" dirty="0">
                  <a:solidFill>
                    <a:srgbClr val="000000"/>
                  </a:solidFill>
                  <a:latin typeface="Times New Roman"/>
                </a:endParaRPr>
              </a:p>
              <a:p>
                <a:pPr>
                  <a:spcBef>
                    <a:spcPts val="600"/>
                  </a:spcBef>
                </a:pPr>
                <a:r>
                  <a:rPr lang="en-US" altLang="ko-KR" sz="1250" dirty="0">
                    <a:solidFill>
                      <a:srgbClr val="000000"/>
                    </a:solidFill>
                    <a:latin typeface="Times New Roman"/>
                  </a:rPr>
                  <a:t>Weight: </a:t>
                </a:r>
                <a14:m>
                  <m:oMath xmlns:m="http://schemas.openxmlformats.org/officeDocument/2006/math">
                    <m:sSub>
                      <m:sSubPr>
                        <m:ctrlPr>
                          <a:rPr lang="en-US" altLang="ko-KR" sz="1250" i="1">
                            <a:latin typeface="Cambria Math" panose="02040503050406030204" pitchFamily="18" charset="0"/>
                          </a:rPr>
                        </m:ctrlPr>
                      </m:sSubPr>
                      <m:e>
                        <m:r>
                          <a:rPr lang="en-US" altLang="ko-KR" sz="1250" i="1">
                            <a:latin typeface="Cambria Math" panose="02040503050406030204" pitchFamily="18" charset="0"/>
                          </a:rPr>
                          <m:t>𝑤</m:t>
                        </m:r>
                      </m:e>
                      <m:sub>
                        <m:r>
                          <a:rPr lang="en-US" altLang="ko-KR" sz="1250" i="1">
                            <a:latin typeface="Cambria Math" panose="02040503050406030204" pitchFamily="18" charset="0"/>
                          </a:rPr>
                          <m:t>𝑖</m:t>
                        </m:r>
                      </m:sub>
                    </m:sSub>
                    <m:r>
                      <a:rPr lang="en-US" altLang="ko-KR" sz="1250" i="1">
                        <a:latin typeface="Cambria Math" panose="02040503050406030204" pitchFamily="18" charset="0"/>
                      </a:rPr>
                      <m:t>=</m:t>
                    </m:r>
                    <m:f>
                      <m:fPr>
                        <m:ctrlPr>
                          <a:rPr lang="en-US" altLang="ko-KR" sz="1250" i="1">
                            <a:latin typeface="Cambria Math" panose="02040503050406030204" pitchFamily="18" charset="0"/>
                          </a:rPr>
                        </m:ctrlPr>
                      </m:fPr>
                      <m:num>
                        <m:r>
                          <a:rPr lang="en-US" altLang="ko-KR" sz="1250" i="1">
                            <a:latin typeface="Cambria Math" panose="02040503050406030204" pitchFamily="18" charset="0"/>
                          </a:rPr>
                          <m:t>𝐶</m:t>
                        </m:r>
                        <m:d>
                          <m:dPr>
                            <m:ctrlPr>
                              <a:rPr lang="en-US" altLang="ko-KR" sz="1250" i="1">
                                <a:latin typeface="Cambria Math" panose="02040503050406030204" pitchFamily="18" charset="0"/>
                              </a:rPr>
                            </m:ctrlPr>
                          </m:dPr>
                          <m:e>
                            <m:sSub>
                              <m:sSubPr>
                                <m:ctrlPr>
                                  <a:rPr lang="en-US" altLang="ko-KR" sz="1250" i="1">
                                    <a:latin typeface="Cambria Math" panose="02040503050406030204" pitchFamily="18" charset="0"/>
                                  </a:rPr>
                                </m:ctrlPr>
                              </m:sSubPr>
                              <m:e>
                                <m:r>
                                  <a:rPr lang="en-US" altLang="ko-KR" sz="1250" i="1">
                                    <a:latin typeface="Cambria Math" panose="02040503050406030204" pitchFamily="18" charset="0"/>
                                  </a:rPr>
                                  <m:t>𝑒</m:t>
                                </m:r>
                              </m:e>
                              <m:sub>
                                <m:r>
                                  <a:rPr lang="en-US" altLang="ko-KR" sz="1250" i="1">
                                    <a:latin typeface="Cambria Math" panose="02040503050406030204" pitchFamily="18" charset="0"/>
                                  </a:rPr>
                                  <m:t>𝑖</m:t>
                                </m:r>
                              </m:sub>
                            </m:sSub>
                          </m:e>
                        </m:d>
                        <m:r>
                          <a:rPr lang="en-US" altLang="ko-KR" sz="1250" i="1">
                            <a:latin typeface="Cambria Math" panose="02040503050406030204" pitchFamily="18" charset="0"/>
                            <a:ea typeface="Cambria Math" panose="02040503050406030204" pitchFamily="18" charset="0"/>
                          </a:rPr>
                          <m:t>×</m:t>
                        </m:r>
                        <m:r>
                          <a:rPr lang="en-US" altLang="ko-KR" sz="1250" i="1">
                            <a:latin typeface="Cambria Math" panose="02040503050406030204" pitchFamily="18" charset="0"/>
                          </a:rPr>
                          <m:t>𝐼</m:t>
                        </m:r>
                        <m:d>
                          <m:dPr>
                            <m:ctrlPr>
                              <a:rPr lang="en-US" altLang="ko-KR" sz="1250" i="1">
                                <a:latin typeface="Cambria Math" panose="02040503050406030204" pitchFamily="18" charset="0"/>
                              </a:rPr>
                            </m:ctrlPr>
                          </m:dPr>
                          <m:e>
                            <m:sSub>
                              <m:sSubPr>
                                <m:ctrlPr>
                                  <a:rPr lang="en-US" altLang="ko-KR" sz="1250" i="1">
                                    <a:latin typeface="Cambria Math" panose="02040503050406030204" pitchFamily="18" charset="0"/>
                                  </a:rPr>
                                </m:ctrlPr>
                              </m:sSubPr>
                              <m:e>
                                <m:r>
                                  <a:rPr lang="en-US" altLang="ko-KR" sz="1250" i="1">
                                    <a:latin typeface="Cambria Math" panose="02040503050406030204" pitchFamily="18" charset="0"/>
                                  </a:rPr>
                                  <m:t>𝑒</m:t>
                                </m:r>
                              </m:e>
                              <m:sub>
                                <m:r>
                                  <a:rPr lang="en-US" altLang="ko-KR" sz="1250" i="1">
                                    <a:latin typeface="Cambria Math" panose="02040503050406030204" pitchFamily="18" charset="0"/>
                                  </a:rPr>
                                  <m:t>𝑖</m:t>
                                </m:r>
                              </m:sub>
                            </m:sSub>
                          </m:e>
                        </m:d>
                      </m:num>
                      <m:den>
                        <m:nary>
                          <m:naryPr>
                            <m:chr m:val="∑"/>
                            <m:ctrlPr>
                              <a:rPr lang="en-US" altLang="ko-KR" sz="1250" i="1">
                                <a:latin typeface="Cambria Math" panose="02040503050406030204" pitchFamily="18" charset="0"/>
                              </a:rPr>
                            </m:ctrlPr>
                          </m:naryPr>
                          <m:sub>
                            <m:r>
                              <m:rPr>
                                <m:brk m:alnAt="23"/>
                              </m:rPr>
                              <a:rPr lang="en-US" altLang="ko-KR" sz="1250" i="1">
                                <a:latin typeface="Cambria Math" panose="02040503050406030204" pitchFamily="18" charset="0"/>
                              </a:rPr>
                              <m:t>𝑖</m:t>
                            </m:r>
                            <m:r>
                              <a:rPr lang="en-US" altLang="ko-KR" sz="1250" i="1">
                                <a:latin typeface="Cambria Math" panose="02040503050406030204" pitchFamily="18" charset="0"/>
                              </a:rPr>
                              <m:t>=1</m:t>
                            </m:r>
                          </m:sub>
                          <m:sup>
                            <m:r>
                              <a:rPr lang="en-US" altLang="ko-KR" sz="1250" i="1">
                                <a:latin typeface="Cambria Math" panose="02040503050406030204" pitchFamily="18" charset="0"/>
                              </a:rPr>
                              <m:t>𝑁</m:t>
                            </m:r>
                          </m:sup>
                          <m:e>
                            <m:r>
                              <a:rPr lang="en-US" altLang="ko-KR" sz="1250" i="1">
                                <a:latin typeface="Cambria Math" panose="02040503050406030204" pitchFamily="18" charset="0"/>
                              </a:rPr>
                              <m:t>(</m:t>
                            </m:r>
                            <m:r>
                              <a:rPr lang="en-US" altLang="ko-KR" sz="1250" i="1">
                                <a:latin typeface="Cambria Math" panose="02040503050406030204" pitchFamily="18" charset="0"/>
                              </a:rPr>
                              <m:t>𝐶</m:t>
                            </m:r>
                            <m:d>
                              <m:dPr>
                                <m:ctrlPr>
                                  <a:rPr lang="en-US" altLang="ko-KR" sz="1250" i="1">
                                    <a:latin typeface="Cambria Math" panose="02040503050406030204" pitchFamily="18" charset="0"/>
                                  </a:rPr>
                                </m:ctrlPr>
                              </m:dPr>
                              <m:e>
                                <m:sSub>
                                  <m:sSubPr>
                                    <m:ctrlPr>
                                      <a:rPr lang="en-US" altLang="ko-KR" sz="1250" i="1">
                                        <a:latin typeface="Cambria Math" panose="02040503050406030204" pitchFamily="18" charset="0"/>
                                      </a:rPr>
                                    </m:ctrlPr>
                                  </m:sSubPr>
                                  <m:e>
                                    <m:r>
                                      <a:rPr lang="en-US" altLang="ko-KR" sz="1250" i="1">
                                        <a:latin typeface="Cambria Math" panose="02040503050406030204" pitchFamily="18" charset="0"/>
                                      </a:rPr>
                                      <m:t>𝑒</m:t>
                                    </m:r>
                                  </m:e>
                                  <m:sub>
                                    <m:r>
                                      <a:rPr lang="en-US" altLang="ko-KR" sz="1250" i="1">
                                        <a:latin typeface="Cambria Math" panose="02040503050406030204" pitchFamily="18" charset="0"/>
                                      </a:rPr>
                                      <m:t>𝑖</m:t>
                                    </m:r>
                                  </m:sub>
                                </m:sSub>
                              </m:e>
                            </m:d>
                            <m:r>
                              <a:rPr lang="en-US" altLang="ko-KR" sz="1250" i="1">
                                <a:latin typeface="Cambria Math" panose="02040503050406030204" pitchFamily="18" charset="0"/>
                                <a:ea typeface="Cambria Math" panose="02040503050406030204" pitchFamily="18" charset="0"/>
                              </a:rPr>
                              <m:t>×</m:t>
                            </m:r>
                            <m:r>
                              <a:rPr lang="en-US" altLang="ko-KR" sz="1250" i="1">
                                <a:latin typeface="Cambria Math" panose="02040503050406030204" pitchFamily="18" charset="0"/>
                              </a:rPr>
                              <m:t>𝐼</m:t>
                            </m:r>
                            <m:d>
                              <m:dPr>
                                <m:ctrlPr>
                                  <a:rPr lang="en-US" altLang="ko-KR" sz="1250" i="1">
                                    <a:latin typeface="Cambria Math" panose="02040503050406030204" pitchFamily="18" charset="0"/>
                                  </a:rPr>
                                </m:ctrlPr>
                              </m:dPr>
                              <m:e>
                                <m:sSub>
                                  <m:sSubPr>
                                    <m:ctrlPr>
                                      <a:rPr lang="en-US" altLang="ko-KR" sz="1250" i="1">
                                        <a:latin typeface="Cambria Math" panose="02040503050406030204" pitchFamily="18" charset="0"/>
                                      </a:rPr>
                                    </m:ctrlPr>
                                  </m:sSubPr>
                                  <m:e>
                                    <m:r>
                                      <a:rPr lang="en-US" altLang="ko-KR" sz="1250" i="1">
                                        <a:latin typeface="Cambria Math" panose="02040503050406030204" pitchFamily="18" charset="0"/>
                                      </a:rPr>
                                      <m:t>𝑒</m:t>
                                    </m:r>
                                  </m:e>
                                  <m:sub>
                                    <m:r>
                                      <a:rPr lang="en-US" altLang="ko-KR" sz="1250" i="1">
                                        <a:latin typeface="Cambria Math" panose="02040503050406030204" pitchFamily="18" charset="0"/>
                                      </a:rPr>
                                      <m:t>𝑖</m:t>
                                    </m:r>
                                  </m:sub>
                                </m:sSub>
                              </m:e>
                            </m:d>
                            <m:r>
                              <a:rPr lang="en-US" altLang="ko-KR" sz="1250" i="1">
                                <a:latin typeface="Cambria Math" panose="02040503050406030204" pitchFamily="18" charset="0"/>
                              </a:rPr>
                              <m:t>)</m:t>
                            </m:r>
                          </m:e>
                        </m:nary>
                      </m:den>
                    </m:f>
                  </m:oMath>
                </a14:m>
                <a:endParaRPr lang="en-US" altLang="ko-KR" sz="1250" dirty="0">
                  <a:solidFill>
                    <a:srgbClr val="000000"/>
                  </a:solidFill>
                  <a:latin typeface="Times New Roman"/>
                </a:endParaRPr>
              </a:p>
              <a:p>
                <a:pPr algn="l">
                  <a:spcBef>
                    <a:spcPts val="600"/>
                  </a:spcBef>
                </a:pPr>
                <a:r>
                  <a:rPr lang="en-US" altLang="ko-KR" sz="1250" dirty="0">
                    <a:solidFill>
                      <a:srgbClr val="000000"/>
                    </a:solidFill>
                    <a:latin typeface="Times New Roman"/>
                  </a:rPr>
                  <a:t>DM estimate = </a:t>
                </a:r>
                <a14:m>
                  <m:oMath xmlns:m="http://schemas.openxmlformats.org/officeDocument/2006/math">
                    <m:sSub>
                      <m:sSubPr>
                        <m:ctrlPr>
                          <a:rPr lang="ko-KR" altLang="ko-KR" sz="1250" i="1" smtClean="0">
                            <a:effectLst/>
                            <a:latin typeface="Cambria Math" panose="02040503050406030204" pitchFamily="18" charset="0"/>
                            <a:ea typeface="Cambria Math" panose="02040503050406030204" pitchFamily="18" charset="0"/>
                          </a:rPr>
                        </m:ctrlPr>
                      </m:sSubPr>
                      <m:e>
                        <m:r>
                          <a:rPr lang="en-GB" altLang="ko-KR" sz="1250" i="1">
                            <a:effectLst/>
                            <a:latin typeface="Cambria Math" panose="02040503050406030204" pitchFamily="18" charset="0"/>
                            <a:ea typeface="맑은 고딕" panose="020B0503020000020004" pitchFamily="50" charset="-127"/>
                            <a:cs typeface="Times New Roman" panose="02020603050405020304" pitchFamily="18" charset="0"/>
                          </a:rPr>
                          <m:t>𝑤</m:t>
                        </m:r>
                      </m:e>
                      <m:sub>
                        <m:r>
                          <a:rPr lang="en-GB" altLang="ko-KR" sz="1250" i="1">
                            <a:effectLst/>
                            <a:latin typeface="Cambria Math" panose="02040503050406030204" pitchFamily="18" charset="0"/>
                            <a:ea typeface="맑은 고딕" panose="020B0503020000020004" pitchFamily="50" charset="-127"/>
                            <a:cs typeface="Times New Roman" panose="02020603050405020304" pitchFamily="18" charset="0"/>
                          </a:rPr>
                          <m:t>𝛼</m:t>
                        </m:r>
                      </m:sub>
                    </m:sSub>
                    <m:d>
                      <m:dPr>
                        <m:ctrlPr>
                          <a:rPr lang="ko-KR" altLang="ko-KR" sz="1250" i="1">
                            <a:effectLst/>
                            <a:latin typeface="Cambria Math" panose="02040503050406030204" pitchFamily="18" charset="0"/>
                            <a:ea typeface="Cambria Math" panose="02040503050406030204" pitchFamily="18" charset="0"/>
                          </a:rPr>
                        </m:ctrlPr>
                      </m:dPr>
                      <m:e>
                        <m:sSub>
                          <m:sSubPr>
                            <m:ctrlPr>
                              <a:rPr lang="ko-KR" altLang="ko-KR" sz="1250" i="1">
                                <a:effectLst/>
                                <a:latin typeface="Cambria Math" panose="02040503050406030204" pitchFamily="18" charset="0"/>
                                <a:ea typeface="Cambria Math" panose="02040503050406030204" pitchFamily="18" charset="0"/>
                              </a:rPr>
                            </m:ctrlPr>
                          </m:sSubPr>
                          <m:e>
                            <m:r>
                              <a:rPr lang="en-GB" altLang="ko-KR" sz="1250" i="1">
                                <a:effectLst/>
                                <a:latin typeface="Cambria Math" panose="02040503050406030204" pitchFamily="18" charset="0"/>
                                <a:ea typeface="맑은 고딕" panose="020B0503020000020004" pitchFamily="50" charset="-127"/>
                                <a:cs typeface="Times New Roman" panose="02020603050405020304" pitchFamily="18" charset="0"/>
                              </a:rPr>
                              <m:t>𝑒</m:t>
                            </m:r>
                          </m:e>
                          <m:sub>
                            <m:r>
                              <a:rPr lang="en-GB" altLang="ko-KR" sz="1250" i="1">
                                <a:effectLst/>
                                <a:latin typeface="Cambria Math" panose="02040503050406030204" pitchFamily="18" charset="0"/>
                                <a:ea typeface="맑은 고딕" panose="020B0503020000020004" pitchFamily="50" charset="-127"/>
                                <a:cs typeface="Times New Roman" panose="02020603050405020304" pitchFamily="18" charset="0"/>
                              </a:rPr>
                              <m:t>𝑗</m:t>
                            </m:r>
                          </m:sub>
                        </m:sSub>
                      </m:e>
                    </m:d>
                    <m:r>
                      <a:rPr lang="en-GB" altLang="ko-KR" sz="1250" i="1">
                        <a:effectLst/>
                        <a:latin typeface="Cambria Math" panose="02040503050406030204" pitchFamily="18" charset="0"/>
                        <a:ea typeface="맑은 고딕" panose="020B0503020000020004" pitchFamily="50" charset="-127"/>
                        <a:cs typeface="Times New Roman" panose="02020603050405020304" pitchFamily="18" charset="0"/>
                      </a:rPr>
                      <m:t>=</m:t>
                    </m:r>
                    <m:f>
                      <m:fPr>
                        <m:ctrlPr>
                          <a:rPr lang="ko-KR" altLang="ko-KR" sz="1250" i="1">
                            <a:effectLst/>
                            <a:latin typeface="Cambria Math" panose="02040503050406030204" pitchFamily="18" charset="0"/>
                            <a:ea typeface="Cambria Math" panose="02040503050406030204" pitchFamily="18" charset="0"/>
                          </a:rPr>
                        </m:ctrlPr>
                      </m:fPr>
                      <m:num>
                        <m:r>
                          <a:rPr lang="en-GB" altLang="ko-KR" sz="1250" i="1">
                            <a:effectLst/>
                            <a:latin typeface="Cambria Math" panose="02040503050406030204" pitchFamily="18" charset="0"/>
                            <a:ea typeface="맑은 고딕" panose="020B0503020000020004" pitchFamily="50" charset="-127"/>
                            <a:cs typeface="Times New Roman" panose="02020603050405020304" pitchFamily="18" charset="0"/>
                          </a:rPr>
                          <m:t>𝐶</m:t>
                        </m:r>
                        <m:r>
                          <a:rPr lang="en-GB" altLang="ko-KR" sz="1250" i="1">
                            <a:effectLst/>
                            <a:latin typeface="Cambria Math" panose="02040503050406030204" pitchFamily="18" charset="0"/>
                            <a:ea typeface="맑은 고딕" panose="020B0503020000020004" pitchFamily="50" charset="-127"/>
                            <a:cs typeface="Times New Roman" panose="02020603050405020304" pitchFamily="18" charset="0"/>
                          </a:rPr>
                          <m:t>(</m:t>
                        </m:r>
                        <m:sSub>
                          <m:sSubPr>
                            <m:ctrlPr>
                              <a:rPr lang="ko-KR" altLang="ko-KR" sz="1250" i="1">
                                <a:effectLst/>
                                <a:latin typeface="Cambria Math" panose="02040503050406030204" pitchFamily="18" charset="0"/>
                                <a:ea typeface="Cambria Math" panose="02040503050406030204" pitchFamily="18" charset="0"/>
                              </a:rPr>
                            </m:ctrlPr>
                          </m:sSubPr>
                          <m:e>
                            <m:r>
                              <a:rPr lang="en-GB" altLang="ko-KR" sz="1250" i="1">
                                <a:effectLst/>
                                <a:latin typeface="Cambria Math" panose="02040503050406030204" pitchFamily="18" charset="0"/>
                                <a:ea typeface="맑은 고딕" panose="020B0503020000020004" pitchFamily="50" charset="-127"/>
                                <a:cs typeface="Times New Roman" panose="02020603050405020304" pitchFamily="18" charset="0"/>
                              </a:rPr>
                              <m:t>𝑒</m:t>
                            </m:r>
                          </m:e>
                          <m:sub>
                            <m:r>
                              <a:rPr lang="en-GB" altLang="ko-KR" sz="1250" i="1">
                                <a:effectLst/>
                                <a:latin typeface="Cambria Math" panose="02040503050406030204" pitchFamily="18" charset="0"/>
                                <a:ea typeface="맑은 고딕" panose="020B0503020000020004" pitchFamily="50" charset="-127"/>
                                <a:cs typeface="Times New Roman" panose="02020603050405020304" pitchFamily="18" charset="0"/>
                              </a:rPr>
                              <m:t>𝑗</m:t>
                            </m:r>
                          </m:sub>
                        </m:sSub>
                        <m:r>
                          <a:rPr lang="en-GB" altLang="ko-KR" sz="1250" i="1">
                            <a:effectLst/>
                            <a:latin typeface="Cambria Math" panose="02040503050406030204" pitchFamily="18" charset="0"/>
                            <a:ea typeface="맑은 고딕" panose="020B0503020000020004" pitchFamily="50" charset="-127"/>
                            <a:cs typeface="Times New Roman" panose="02020603050405020304" pitchFamily="18" charset="0"/>
                          </a:rPr>
                          <m:t>)∙</m:t>
                        </m:r>
                        <m:r>
                          <a:rPr lang="en-GB" altLang="ko-KR" sz="1250" i="1">
                            <a:effectLst/>
                            <a:latin typeface="Cambria Math" panose="02040503050406030204" pitchFamily="18" charset="0"/>
                            <a:ea typeface="맑은 고딕" panose="020B0503020000020004" pitchFamily="50" charset="-127"/>
                            <a:cs typeface="Times New Roman" panose="02020603050405020304" pitchFamily="18" charset="0"/>
                          </a:rPr>
                          <m:t>𝐼</m:t>
                        </m:r>
                        <m:r>
                          <a:rPr lang="en-GB" altLang="ko-KR" sz="1250" i="1">
                            <a:effectLst/>
                            <a:latin typeface="Cambria Math" panose="02040503050406030204" pitchFamily="18" charset="0"/>
                            <a:ea typeface="맑은 고딕" panose="020B0503020000020004" pitchFamily="50" charset="-127"/>
                            <a:cs typeface="Times New Roman" panose="02020603050405020304" pitchFamily="18" charset="0"/>
                          </a:rPr>
                          <m:t>(</m:t>
                        </m:r>
                        <m:sSub>
                          <m:sSubPr>
                            <m:ctrlPr>
                              <a:rPr lang="ko-KR" altLang="ko-KR" sz="1250" i="1">
                                <a:effectLst/>
                                <a:latin typeface="Cambria Math" panose="02040503050406030204" pitchFamily="18" charset="0"/>
                                <a:ea typeface="Cambria Math" panose="02040503050406030204" pitchFamily="18" charset="0"/>
                              </a:rPr>
                            </m:ctrlPr>
                          </m:sSubPr>
                          <m:e>
                            <m:r>
                              <a:rPr lang="en-GB" altLang="ko-KR" sz="1250" i="1">
                                <a:effectLst/>
                                <a:latin typeface="Cambria Math" panose="02040503050406030204" pitchFamily="18" charset="0"/>
                                <a:ea typeface="맑은 고딕" panose="020B0503020000020004" pitchFamily="50" charset="-127"/>
                                <a:cs typeface="Times New Roman" panose="02020603050405020304" pitchFamily="18" charset="0"/>
                              </a:rPr>
                              <m:t>𝑒</m:t>
                            </m:r>
                          </m:e>
                          <m:sub>
                            <m:r>
                              <a:rPr lang="en-GB" altLang="ko-KR" sz="1250" i="1">
                                <a:effectLst/>
                                <a:latin typeface="Cambria Math" panose="02040503050406030204" pitchFamily="18" charset="0"/>
                                <a:ea typeface="맑은 고딕" panose="020B0503020000020004" pitchFamily="50" charset="-127"/>
                                <a:cs typeface="Times New Roman" panose="02020603050405020304" pitchFamily="18" charset="0"/>
                              </a:rPr>
                              <m:t>𝑗</m:t>
                            </m:r>
                          </m:sub>
                        </m:sSub>
                        <m:r>
                          <a:rPr lang="en-GB" altLang="ko-KR" sz="1250" i="1">
                            <a:effectLst/>
                            <a:latin typeface="Cambria Math" panose="02040503050406030204" pitchFamily="18" charset="0"/>
                            <a:ea typeface="맑은 고딕" panose="020B0503020000020004" pitchFamily="50" charset="-127"/>
                            <a:cs typeface="Times New Roman" panose="02020603050405020304" pitchFamily="18" charset="0"/>
                          </a:rPr>
                          <m:t>)∙1{</m:t>
                        </m:r>
                        <m:sSub>
                          <m:sSubPr>
                            <m:ctrlPr>
                              <a:rPr lang="ko-KR" altLang="ko-KR" sz="1250" i="1">
                                <a:effectLst/>
                                <a:latin typeface="Cambria Math" panose="02040503050406030204" pitchFamily="18" charset="0"/>
                                <a:ea typeface="Cambria Math" panose="02040503050406030204" pitchFamily="18" charset="0"/>
                              </a:rPr>
                            </m:ctrlPr>
                          </m:sSubPr>
                          <m:e>
                            <m:r>
                              <a:rPr lang="en-GB" altLang="ko-KR" sz="1250" i="1">
                                <a:effectLst/>
                                <a:latin typeface="Cambria Math" panose="02040503050406030204" pitchFamily="18" charset="0"/>
                                <a:ea typeface="맑은 고딕" panose="020B0503020000020004" pitchFamily="50" charset="-127"/>
                                <a:cs typeface="Times New Roman" panose="02020603050405020304" pitchFamily="18" charset="0"/>
                              </a:rPr>
                              <m:t>𝑒</m:t>
                            </m:r>
                          </m:e>
                          <m:sub>
                            <m:r>
                              <a:rPr lang="en-GB" altLang="ko-KR" sz="1250" i="1">
                                <a:effectLst/>
                                <a:latin typeface="Cambria Math" panose="02040503050406030204" pitchFamily="18" charset="0"/>
                                <a:ea typeface="맑은 고딕" panose="020B0503020000020004" pitchFamily="50" charset="-127"/>
                                <a:cs typeface="Times New Roman" panose="02020603050405020304" pitchFamily="18" charset="0"/>
                              </a:rPr>
                              <m:t>𝑗</m:t>
                            </m:r>
                          </m:sub>
                        </m:sSub>
                        <m:r>
                          <a:rPr lang="en-GB" altLang="ko-KR" sz="1250" i="1">
                            <a:effectLst/>
                            <a:latin typeface="Cambria Math" panose="02040503050406030204" pitchFamily="18" charset="0"/>
                            <a:ea typeface="맑은 고딕" panose="020B0503020000020004" pitchFamily="50" charset="-127"/>
                            <a:cs typeface="Times New Roman" panose="02020603050405020304" pitchFamily="18" charset="0"/>
                          </a:rPr>
                          <m:t>)≥</m:t>
                        </m:r>
                        <m:r>
                          <a:rPr lang="en-GB" altLang="ko-KR" sz="1250" i="1">
                            <a:effectLst/>
                            <a:latin typeface="Cambria Math" panose="02040503050406030204" pitchFamily="18" charset="0"/>
                            <a:ea typeface="맑은 고딕" panose="020B0503020000020004" pitchFamily="50" charset="-127"/>
                            <a:cs typeface="Times New Roman" panose="02020603050405020304" pitchFamily="18" charset="0"/>
                          </a:rPr>
                          <m:t>𝛼</m:t>
                        </m:r>
                        <m:r>
                          <a:rPr lang="en-GB" altLang="ko-KR" sz="1250" i="1">
                            <a:effectLst/>
                            <a:latin typeface="Cambria Math" panose="02040503050406030204" pitchFamily="18" charset="0"/>
                            <a:ea typeface="맑은 고딕" panose="020B0503020000020004" pitchFamily="50" charset="-127"/>
                            <a:cs typeface="Times New Roman" panose="02020603050405020304" pitchFamily="18" charset="0"/>
                          </a:rPr>
                          <m:t>}</m:t>
                        </m:r>
                      </m:num>
                      <m:den>
                        <m:nary>
                          <m:naryPr>
                            <m:chr m:val="∑"/>
                            <m:limLoc m:val="undOvr"/>
                            <m:ctrlPr>
                              <a:rPr lang="ko-KR" altLang="ko-KR" sz="1250" i="1">
                                <a:effectLst/>
                                <a:latin typeface="Cambria Math" panose="02040503050406030204" pitchFamily="18" charset="0"/>
                                <a:ea typeface="Cambria Math" panose="02040503050406030204" pitchFamily="18" charset="0"/>
                              </a:rPr>
                            </m:ctrlPr>
                          </m:naryPr>
                          <m:sub>
                            <m:r>
                              <a:rPr lang="en-GB" altLang="ko-KR" sz="1250" i="1">
                                <a:effectLst/>
                                <a:latin typeface="Cambria Math" panose="02040503050406030204" pitchFamily="18" charset="0"/>
                                <a:ea typeface="맑은 고딕" panose="020B0503020000020004" pitchFamily="50" charset="-127"/>
                                <a:cs typeface="Times New Roman" panose="02020603050405020304" pitchFamily="18" charset="0"/>
                              </a:rPr>
                              <m:t>𝑗</m:t>
                            </m:r>
                            <m:r>
                              <a:rPr lang="en-GB" altLang="ko-KR" sz="1250" i="1">
                                <a:effectLst/>
                                <a:latin typeface="Cambria Math" panose="02040503050406030204" pitchFamily="18" charset="0"/>
                                <a:ea typeface="맑은 고딕" panose="020B0503020000020004" pitchFamily="50" charset="-127"/>
                                <a:cs typeface="Times New Roman" panose="02020603050405020304" pitchFamily="18" charset="0"/>
                              </a:rPr>
                              <m:t>=1</m:t>
                            </m:r>
                          </m:sub>
                          <m:sup>
                            <m:r>
                              <a:rPr lang="en-GB" altLang="ko-KR" sz="1250" i="1">
                                <a:effectLst/>
                                <a:latin typeface="Cambria Math" panose="02040503050406030204" pitchFamily="18" charset="0"/>
                                <a:ea typeface="맑은 고딕" panose="020B0503020000020004" pitchFamily="50" charset="-127"/>
                                <a:cs typeface="Times New Roman" panose="02020603050405020304" pitchFamily="18" charset="0"/>
                              </a:rPr>
                              <m:t>𝑁</m:t>
                            </m:r>
                          </m:sup>
                          <m:e>
                            <m:r>
                              <a:rPr lang="en-GB" altLang="ko-KR" sz="1250" i="1">
                                <a:effectLst/>
                                <a:latin typeface="Cambria Math" panose="02040503050406030204" pitchFamily="18" charset="0"/>
                                <a:ea typeface="맑은 고딕" panose="020B0503020000020004" pitchFamily="50" charset="-127"/>
                                <a:cs typeface="Times New Roman" panose="02020603050405020304" pitchFamily="18" charset="0"/>
                              </a:rPr>
                              <m:t>𝐶</m:t>
                            </m:r>
                            <m:r>
                              <a:rPr lang="en-GB" altLang="ko-KR" sz="1250" i="1">
                                <a:effectLst/>
                                <a:latin typeface="Cambria Math" panose="02040503050406030204" pitchFamily="18" charset="0"/>
                                <a:ea typeface="맑은 고딕" panose="020B0503020000020004" pitchFamily="50" charset="-127"/>
                                <a:cs typeface="Times New Roman" panose="02020603050405020304" pitchFamily="18" charset="0"/>
                              </a:rPr>
                              <m:t>(</m:t>
                            </m:r>
                            <m:sSub>
                              <m:sSubPr>
                                <m:ctrlPr>
                                  <a:rPr lang="ko-KR" altLang="ko-KR" sz="1250" i="1">
                                    <a:effectLst/>
                                    <a:latin typeface="Cambria Math" panose="02040503050406030204" pitchFamily="18" charset="0"/>
                                    <a:ea typeface="Cambria Math" panose="02040503050406030204" pitchFamily="18" charset="0"/>
                                  </a:rPr>
                                </m:ctrlPr>
                              </m:sSubPr>
                              <m:e>
                                <m:r>
                                  <a:rPr lang="en-GB" altLang="ko-KR" sz="1250" i="1">
                                    <a:effectLst/>
                                    <a:latin typeface="Cambria Math" panose="02040503050406030204" pitchFamily="18" charset="0"/>
                                    <a:ea typeface="맑은 고딕" panose="020B0503020000020004" pitchFamily="50" charset="-127"/>
                                    <a:cs typeface="Times New Roman" panose="02020603050405020304" pitchFamily="18" charset="0"/>
                                  </a:rPr>
                                  <m:t>𝑒</m:t>
                                </m:r>
                              </m:e>
                              <m:sub>
                                <m:r>
                                  <a:rPr lang="en-GB" altLang="ko-KR" sz="1250" i="1">
                                    <a:effectLst/>
                                    <a:latin typeface="Cambria Math" panose="02040503050406030204" pitchFamily="18" charset="0"/>
                                    <a:ea typeface="맑은 고딕" panose="020B0503020000020004" pitchFamily="50" charset="-127"/>
                                    <a:cs typeface="Times New Roman" panose="02020603050405020304" pitchFamily="18" charset="0"/>
                                  </a:rPr>
                                  <m:t>𝑗</m:t>
                                </m:r>
                              </m:sub>
                            </m:sSub>
                            <m:r>
                              <a:rPr lang="en-GB" altLang="ko-KR" sz="1250" i="1">
                                <a:effectLst/>
                                <a:latin typeface="Cambria Math" panose="02040503050406030204" pitchFamily="18" charset="0"/>
                                <a:ea typeface="맑은 고딕" panose="020B0503020000020004" pitchFamily="50" charset="-127"/>
                                <a:cs typeface="Times New Roman" panose="02020603050405020304" pitchFamily="18" charset="0"/>
                              </a:rPr>
                              <m:t>)∙</m:t>
                            </m:r>
                            <m:r>
                              <a:rPr lang="en-GB" altLang="ko-KR" sz="1250" i="1">
                                <a:effectLst/>
                                <a:latin typeface="Cambria Math" panose="02040503050406030204" pitchFamily="18" charset="0"/>
                                <a:ea typeface="맑은 고딕" panose="020B0503020000020004" pitchFamily="50" charset="-127"/>
                                <a:cs typeface="Times New Roman" panose="02020603050405020304" pitchFamily="18" charset="0"/>
                              </a:rPr>
                              <m:t>𝐼</m:t>
                            </m:r>
                            <m:r>
                              <a:rPr lang="en-GB" altLang="ko-KR" sz="1250" i="1">
                                <a:effectLst/>
                                <a:latin typeface="Cambria Math" panose="02040503050406030204" pitchFamily="18" charset="0"/>
                                <a:ea typeface="맑은 고딕" panose="020B0503020000020004" pitchFamily="50" charset="-127"/>
                                <a:cs typeface="Times New Roman" panose="02020603050405020304" pitchFamily="18" charset="0"/>
                              </a:rPr>
                              <m:t>(</m:t>
                            </m:r>
                            <m:sSub>
                              <m:sSubPr>
                                <m:ctrlPr>
                                  <a:rPr lang="ko-KR" altLang="ko-KR" sz="1250" i="1">
                                    <a:effectLst/>
                                    <a:latin typeface="Cambria Math" panose="02040503050406030204" pitchFamily="18" charset="0"/>
                                    <a:ea typeface="Cambria Math" panose="02040503050406030204" pitchFamily="18" charset="0"/>
                                  </a:rPr>
                                </m:ctrlPr>
                              </m:sSubPr>
                              <m:e>
                                <m:r>
                                  <a:rPr lang="en-GB" altLang="ko-KR" sz="1250" i="1">
                                    <a:effectLst/>
                                    <a:latin typeface="Cambria Math" panose="02040503050406030204" pitchFamily="18" charset="0"/>
                                    <a:ea typeface="맑은 고딕" panose="020B0503020000020004" pitchFamily="50" charset="-127"/>
                                    <a:cs typeface="Times New Roman" panose="02020603050405020304" pitchFamily="18" charset="0"/>
                                  </a:rPr>
                                  <m:t>𝑒</m:t>
                                </m:r>
                              </m:e>
                              <m:sub>
                                <m:r>
                                  <a:rPr lang="en-GB" altLang="ko-KR" sz="1250" i="1">
                                    <a:effectLst/>
                                    <a:latin typeface="Cambria Math" panose="02040503050406030204" pitchFamily="18" charset="0"/>
                                    <a:ea typeface="맑은 고딕" panose="020B0503020000020004" pitchFamily="50" charset="-127"/>
                                    <a:cs typeface="Times New Roman" panose="02020603050405020304" pitchFamily="18" charset="0"/>
                                  </a:rPr>
                                  <m:t>𝑗</m:t>
                                </m:r>
                              </m:sub>
                            </m:sSub>
                            <m:r>
                              <a:rPr lang="en-GB" altLang="ko-KR" sz="1250" i="1">
                                <a:effectLst/>
                                <a:latin typeface="Cambria Math" panose="02040503050406030204" pitchFamily="18" charset="0"/>
                                <a:ea typeface="맑은 고딕" panose="020B0503020000020004" pitchFamily="50" charset="-127"/>
                                <a:cs typeface="Times New Roman" panose="02020603050405020304" pitchFamily="18" charset="0"/>
                              </a:rPr>
                              <m:t>)∙1{</m:t>
                            </m:r>
                            <m:r>
                              <a:rPr lang="en-GB" altLang="ko-KR" sz="1250" i="1">
                                <a:effectLst/>
                                <a:latin typeface="Cambria Math" panose="02040503050406030204" pitchFamily="18" charset="0"/>
                                <a:ea typeface="맑은 고딕" panose="020B0503020000020004" pitchFamily="50" charset="-127"/>
                                <a:cs typeface="Times New Roman" panose="02020603050405020304" pitchFamily="18" charset="0"/>
                              </a:rPr>
                              <m:t>𝐶</m:t>
                            </m:r>
                            <m:r>
                              <a:rPr lang="en-GB" altLang="ko-KR" sz="1250" i="1">
                                <a:effectLst/>
                                <a:latin typeface="Cambria Math" panose="02040503050406030204" pitchFamily="18" charset="0"/>
                                <a:ea typeface="맑은 고딕" panose="020B0503020000020004" pitchFamily="50" charset="-127"/>
                                <a:cs typeface="Times New Roman" panose="02020603050405020304" pitchFamily="18" charset="0"/>
                              </a:rPr>
                              <m:t>(</m:t>
                            </m:r>
                            <m:sSub>
                              <m:sSubPr>
                                <m:ctrlPr>
                                  <a:rPr lang="ko-KR" altLang="ko-KR" sz="1250" i="1">
                                    <a:effectLst/>
                                    <a:latin typeface="Cambria Math" panose="02040503050406030204" pitchFamily="18" charset="0"/>
                                    <a:ea typeface="Cambria Math" panose="02040503050406030204" pitchFamily="18" charset="0"/>
                                  </a:rPr>
                                </m:ctrlPr>
                              </m:sSubPr>
                              <m:e>
                                <m:r>
                                  <a:rPr lang="en-GB" altLang="ko-KR" sz="1250" i="1">
                                    <a:effectLst/>
                                    <a:latin typeface="Cambria Math" panose="02040503050406030204" pitchFamily="18" charset="0"/>
                                    <a:ea typeface="맑은 고딕" panose="020B0503020000020004" pitchFamily="50" charset="-127"/>
                                    <a:cs typeface="Times New Roman" panose="02020603050405020304" pitchFamily="18" charset="0"/>
                                  </a:rPr>
                                  <m:t>𝑒</m:t>
                                </m:r>
                              </m:e>
                              <m:sub>
                                <m:r>
                                  <a:rPr lang="en-GB" altLang="ko-KR" sz="1250" i="1">
                                    <a:effectLst/>
                                    <a:latin typeface="Cambria Math" panose="02040503050406030204" pitchFamily="18" charset="0"/>
                                    <a:ea typeface="맑은 고딕" panose="020B0503020000020004" pitchFamily="50" charset="-127"/>
                                    <a:cs typeface="Times New Roman" panose="02020603050405020304" pitchFamily="18" charset="0"/>
                                  </a:rPr>
                                  <m:t>𝑗</m:t>
                                </m:r>
                              </m:sub>
                            </m:sSub>
                            <m:r>
                              <a:rPr lang="en-GB" altLang="ko-KR" sz="1250" i="1">
                                <a:effectLst/>
                                <a:latin typeface="Cambria Math" panose="02040503050406030204" pitchFamily="18" charset="0"/>
                                <a:ea typeface="맑은 고딕" panose="020B0503020000020004" pitchFamily="50" charset="-127"/>
                                <a:cs typeface="Times New Roman" panose="02020603050405020304" pitchFamily="18" charset="0"/>
                              </a:rPr>
                              <m:t>)≥</m:t>
                            </m:r>
                            <m:r>
                              <a:rPr lang="en-GB" altLang="ko-KR" sz="1250" i="1">
                                <a:effectLst/>
                                <a:latin typeface="Cambria Math" panose="02040503050406030204" pitchFamily="18" charset="0"/>
                                <a:ea typeface="맑은 고딕" panose="020B0503020000020004" pitchFamily="50" charset="-127"/>
                                <a:cs typeface="Times New Roman" panose="02020603050405020304" pitchFamily="18" charset="0"/>
                              </a:rPr>
                              <m:t>𝛼</m:t>
                            </m:r>
                            <m:r>
                              <a:rPr lang="en-GB" altLang="ko-KR" sz="1250" i="1">
                                <a:effectLst/>
                                <a:latin typeface="Cambria Math" panose="02040503050406030204" pitchFamily="18" charset="0"/>
                                <a:ea typeface="맑은 고딕" panose="020B0503020000020004" pitchFamily="50" charset="-127"/>
                                <a:cs typeface="Times New Roman" panose="02020603050405020304" pitchFamily="18" charset="0"/>
                              </a:rPr>
                              <m:t>}</m:t>
                            </m:r>
                          </m:e>
                        </m:nary>
                      </m:den>
                    </m:f>
                  </m:oMath>
                </a14:m>
                <a:endParaRPr lang="en-US" altLang="ko-KR" sz="1250" dirty="0">
                  <a:solidFill>
                    <a:srgbClr val="000000"/>
                  </a:solidFill>
                  <a:latin typeface="Times New Roman"/>
                </a:endParaRPr>
              </a:p>
            </p:txBody>
          </p:sp>
        </mc:Choice>
        <mc:Fallback xmlns="">
          <p:sp>
            <p:nvSpPr>
              <p:cNvPr id="150" name="eqpanel"/>
              <p:cNvSpPr>
                <a:spLocks noRot="1" noChangeAspect="1" noMove="1" noResize="1" noEditPoints="1" noAdjustHandles="1" noChangeArrowheads="1" noChangeShapeType="1" noTextEdit="1"/>
              </p:cNvSpPr>
              <p:nvPr/>
            </p:nvSpPr>
            <p:spPr>
              <a:xfrm>
                <a:off x="5423824" y="3560000"/>
                <a:ext cx="6768176" cy="2750000"/>
              </a:xfrm>
              <a:prstGeom prst="roundRect">
                <a:avLst>
                  <a:gd name="adj" fmla="val 5000"/>
                </a:avLst>
              </a:prstGeom>
              <a:blipFill>
                <a:blip r:embed="rId3"/>
                <a:stretch>
                  <a:fillRect b="-5286"/>
                </a:stretch>
              </a:blipFill>
              <a:ln w="19050">
                <a:solidFill>
                  <a:srgbClr val="566C79"/>
                </a:solidFill>
              </a:ln>
            </p:spPr>
            <p:txBody>
              <a:bodyPr/>
              <a:lstStyle/>
              <a:p>
                <a:r>
                  <a:rPr lang="ko-KR" altLang="en-US">
                    <a:noFill/>
                  </a:rPr>
                  <a:t> </a:t>
                </a:r>
              </a:p>
            </p:txBody>
          </p:sp>
        </mc:Fallback>
      </mc:AlternateContent>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ltLang="ko-KR" dirty="0"/>
              <a:t>3. Elicitation of Expert Opinion</a:t>
            </a:r>
            <a:endParaRPr lang="ko-KR" altLang="en-US" dirty="0"/>
          </a:p>
        </p:txBody>
      </p:sp>
      <p:sp>
        <p:nvSpPr>
          <p:cNvPr id="3" name="Content Placeholder"/>
          <p:cNvSpPr>
            <a:spLocks noGrp="1"/>
          </p:cNvSpPr>
          <p:nvPr>
            <p:ph idx="1"/>
          </p:nvPr>
        </p:nvSpPr>
        <p:spPr/>
        <p:txBody>
          <a:bodyPr>
            <a:noAutofit/>
          </a:bodyPr>
          <a:lstStyle/>
          <a:p>
            <a:r>
              <a:rPr lang="en-US" altLang="ko-KR" dirty="0"/>
              <a:t>Seed Variables — 9 questions in each questionnaire</a:t>
            </a:r>
          </a:p>
          <a:p>
            <a:pPr lvl="1"/>
            <a:r>
              <a:rPr lang="en-US" altLang="ko-KR" dirty="0"/>
              <a:t>Nominal HEP survey </a:t>
            </a:r>
          </a:p>
          <a:p>
            <a:pPr lvl="2"/>
            <a:r>
              <a:rPr lang="en-US" altLang="ko-KR" dirty="0"/>
              <a:t>6 on situation-specific HEPs of train operators from </a:t>
            </a:r>
            <a:r>
              <a:rPr lang="en-GB" altLang="ko-KR" sz="1800" dirty="0">
                <a:solidFill>
                  <a:srgbClr val="C00000"/>
                </a:solidFill>
                <a:effectLst/>
                <a:latin typeface="Times New Roman" panose="02020603050405020304" pitchFamily="18" charset="0"/>
                <a:ea typeface="PMingLiU" panose="02020500000000000000" pitchFamily="18" charset="-120"/>
              </a:rPr>
              <a:t>Rail</a:t>
            </a:r>
            <a:r>
              <a:rPr lang="en-GB" altLang="ko-KR" sz="1800" dirty="0">
                <a:solidFill>
                  <a:srgbClr val="C00000"/>
                </a:solidFill>
                <a:effectLst/>
                <a:latin typeface="Times New Roman" panose="02020603050405020304" pitchFamily="18" charset="0"/>
                <a:ea typeface="맑은 고딕" panose="020B0503020000020004" pitchFamily="50" charset="-127"/>
              </a:rPr>
              <a:t>way</a:t>
            </a:r>
            <a:r>
              <a:rPr lang="en-GB" altLang="ko-KR" sz="1800" dirty="0">
                <a:solidFill>
                  <a:srgbClr val="C00000"/>
                </a:solidFill>
                <a:effectLst/>
                <a:latin typeface="Times New Roman" panose="02020603050405020304" pitchFamily="18" charset="0"/>
                <a:ea typeface="PMingLiU" panose="02020500000000000000" pitchFamily="18" charset="-120"/>
              </a:rPr>
              <a:t> Action Reliability Assessment </a:t>
            </a:r>
            <a:r>
              <a:rPr lang="en-GB" altLang="ko-KR" sz="1800" dirty="0">
                <a:effectLst/>
                <a:latin typeface="Times New Roman" panose="02020603050405020304" pitchFamily="18" charset="0"/>
                <a:ea typeface="PMingLiU" panose="02020500000000000000" pitchFamily="18" charset="-120"/>
              </a:rPr>
              <a:t>(RARA)</a:t>
            </a:r>
            <a:endParaRPr lang="en-US" altLang="ko-KR" dirty="0">
              <a:solidFill>
                <a:srgbClr val="C00000"/>
              </a:solidFill>
            </a:endParaRPr>
          </a:p>
          <a:p>
            <a:pPr lvl="2"/>
            <a:r>
              <a:rPr lang="en-US" altLang="ko-KR" dirty="0"/>
              <a:t>3 questions on execution/omission error probabilities from </a:t>
            </a:r>
            <a:r>
              <a:rPr lang="en-GB" altLang="ko-KR" sz="1800" dirty="0">
                <a:solidFill>
                  <a:srgbClr val="C00000"/>
                </a:solidFill>
                <a:effectLst/>
                <a:latin typeface="Times New Roman" panose="02020603050405020304" pitchFamily="18" charset="0"/>
                <a:ea typeface="PMingLiU" panose="02020500000000000000" pitchFamily="18" charset="-120"/>
              </a:rPr>
              <a:t>Technique for Human Error Rate Prediction</a:t>
            </a:r>
            <a:r>
              <a:rPr lang="en-US" altLang="ko-KR" sz="1800" dirty="0">
                <a:solidFill>
                  <a:srgbClr val="C00000"/>
                </a:solidFill>
                <a:effectLst/>
                <a:latin typeface="Times New Roman" panose="02020603050405020304" pitchFamily="18" charset="0"/>
                <a:ea typeface="PMingLiU" panose="02020500000000000000" pitchFamily="18" charset="-120"/>
              </a:rPr>
              <a:t> </a:t>
            </a:r>
            <a:r>
              <a:rPr lang="en-US" altLang="ko-KR" sz="1800" dirty="0">
                <a:effectLst/>
                <a:latin typeface="Times New Roman" panose="02020603050405020304" pitchFamily="18" charset="0"/>
                <a:ea typeface="PMingLiU" panose="02020500000000000000" pitchFamily="18" charset="-120"/>
              </a:rPr>
              <a:t>(THERP)</a:t>
            </a:r>
            <a:endParaRPr lang="en-US" altLang="ko-KR" dirty="0">
              <a:solidFill>
                <a:srgbClr val="C00000"/>
              </a:solidFill>
            </a:endParaRPr>
          </a:p>
          <a:p>
            <a:pPr lvl="2"/>
            <a:r>
              <a:rPr lang="en-US" altLang="ko-KR" dirty="0"/>
              <a:t>E.g., “Probability of human error when performing a familiar task that is repeated on a regular basis”</a:t>
            </a:r>
          </a:p>
          <a:p>
            <a:pPr lvl="1"/>
            <a:r>
              <a:rPr lang="en-US" altLang="ko-KR" dirty="0"/>
              <a:t>PSF multiplier survey </a:t>
            </a:r>
          </a:p>
          <a:p>
            <a:pPr lvl="2"/>
            <a:r>
              <a:rPr lang="en-US" altLang="ko-KR" dirty="0"/>
              <a:t>9 PSFs selected from </a:t>
            </a:r>
            <a:r>
              <a:rPr lang="en-US" altLang="ko-KR" dirty="0">
                <a:solidFill>
                  <a:srgbClr val="C00000"/>
                </a:solidFill>
              </a:rPr>
              <a:t>RARA</a:t>
            </a:r>
          </a:p>
          <a:p>
            <a:pPr lvl="3"/>
            <a:r>
              <a:rPr lang="en-US" altLang="ko-KR" dirty="0"/>
              <a:t>Experts estimate how much the HEP changes when each PSF is in effect</a:t>
            </a:r>
          </a:p>
          <a:p>
            <a:pPr lvl="2"/>
            <a:r>
              <a:rPr lang="en-US" altLang="ko-KR" dirty="0"/>
              <a:t>E.g., “Effect on HEP when available time margin becomes insufficient due to delays, breakdowns, or construction”</a:t>
            </a:r>
          </a:p>
        </p:txBody>
      </p:sp>
      <p:sp>
        <p:nvSpPr>
          <p:cNvPr id="4" name="Slide Number Placeholder"/>
          <p:cNvSpPr>
            <a:spLocks noGrp="1"/>
          </p:cNvSpPr>
          <p:nvPr>
            <p:ph type="sldNum" sz="quarter" idx="12"/>
          </p:nvPr>
        </p:nvSpPr>
        <p:spPr/>
        <p:txBody>
          <a:bodyPr/>
          <a:lstStyle/>
          <a:p>
            <a:fld id="{519954A3-9DFD-4C44-94BA-B95130A3BA1C}" type="slidenum">
              <a:rPr lang="en-US" smtClean="0"/>
              <a:t>9</a:t>
            </a:fld>
            <a:endParaRPr lang="en-US" dirty="0"/>
          </a:p>
        </p:txBody>
      </p:sp>
    </p:spTree>
  </p:cSld>
  <p:clrMapOvr>
    <a:masterClrMapping/>
  </p:clrMapOvr>
</p:sld>
</file>

<file path=ppt/theme/theme1.xml><?xml version="1.0" encoding="utf-8"?>
<a:theme xmlns:a="http://schemas.openxmlformats.org/drawingml/2006/main" name="패싯">
  <a:themeElements>
    <a:clrScheme name="Facet">
      <a:dk1>
        <a:sysClr val="windowText" lastClr="000000"/>
      </a:dk1>
      <a:lt1>
        <a:sysClr val="window" lastClr="FFFFFF"/>
      </a:lt1>
      <a:dk2>
        <a:srgbClr val="2C3C43"/>
      </a:dk2>
      <a:lt2>
        <a:srgbClr val="EBEBEB"/>
      </a:lt2>
      <a:accent1>
        <a:srgbClr val="5FCBEF"/>
      </a:accent1>
      <a:accent2>
        <a:srgbClr val="2E83C3"/>
      </a:accent2>
      <a:accent3>
        <a:srgbClr val="42D0A2"/>
      </a:accent3>
      <a:accent4>
        <a:srgbClr val="2E946B"/>
      </a:accent4>
      <a:accent5>
        <a:srgbClr val="42B051"/>
      </a:accent5>
      <a:accent6>
        <a:srgbClr val="96D141"/>
      </a:accent6>
      <a:hlink>
        <a:srgbClr val="3FCDE7"/>
      </a:hlink>
      <a:folHlink>
        <a:srgbClr val="A9D3E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0B5AB586-D108-4FC1-8368-649FE654B894}"/>
    </a:ext>
  </a:extLst>
</a:theme>
</file>

<file path=ppt/theme/theme2.xml><?xml version="1.0" encoding="utf-8"?>
<a:theme xmlns:a="http://schemas.openxmlformats.org/drawingml/2006/main" name="Office 테마">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맑은 고딕"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맑은 고딕"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Facet</Template>
  <TotalTime>613</TotalTime>
  <Words>3796</Words>
  <Application>Microsoft Office PowerPoint</Application>
  <PresentationFormat>와이드스크린</PresentationFormat>
  <Paragraphs>399</Paragraphs>
  <Slides>17</Slides>
  <Notes>17</Notes>
  <HiddenSlides>0</HiddenSlides>
  <MMClips>0</MMClips>
  <ScaleCrop>false</ScaleCrop>
  <HeadingPairs>
    <vt:vector size="6" baseType="variant">
      <vt:variant>
        <vt:lpstr>사용한 글꼴</vt:lpstr>
      </vt:variant>
      <vt:variant>
        <vt:i4>8</vt:i4>
      </vt:variant>
      <vt:variant>
        <vt:lpstr>테마</vt:lpstr>
      </vt:variant>
      <vt:variant>
        <vt:i4>1</vt:i4>
      </vt:variant>
      <vt:variant>
        <vt:lpstr>슬라이드 제목</vt:lpstr>
      </vt:variant>
      <vt:variant>
        <vt:i4>17</vt:i4>
      </vt:variant>
    </vt:vector>
  </HeadingPairs>
  <TitlesOfParts>
    <vt:vector size="26" baseType="lpstr">
      <vt:lpstr>PMingLiU</vt:lpstr>
      <vt:lpstr>맑은 고딕</vt:lpstr>
      <vt:lpstr>Arial</vt:lpstr>
      <vt:lpstr>Cambria Math</vt:lpstr>
      <vt:lpstr>Times New Roman</vt:lpstr>
      <vt:lpstr>Trebuchet MS</vt:lpstr>
      <vt:lpstr>Wingdings</vt:lpstr>
      <vt:lpstr>Wingdings 3</vt:lpstr>
      <vt:lpstr>패싯</vt:lpstr>
      <vt:lpstr>Quantitative Assessment of Human Error Probabilities and PSF Multipliers for Railway:  An Expert Elicitation Study</vt:lpstr>
      <vt:lpstr>Contents</vt:lpstr>
      <vt:lpstr>1. Introduction</vt:lpstr>
      <vt:lpstr>1. Introduction</vt:lpstr>
      <vt:lpstr>1. Introduction</vt:lpstr>
      <vt:lpstr>2. Classical Model</vt:lpstr>
      <vt:lpstr>2. Classical Model</vt:lpstr>
      <vt:lpstr>2. Classical Model</vt:lpstr>
      <vt:lpstr>3. Elicitation of Expert Opinion</vt:lpstr>
      <vt:lpstr>3. Elicitation of Expert Opinion</vt:lpstr>
      <vt:lpstr>3. Elicitation of Expert Opinion</vt:lpstr>
      <vt:lpstr>3. Elicitation of Expert Opinion</vt:lpstr>
      <vt:lpstr>4. Results and Discussion</vt:lpstr>
      <vt:lpstr>4. Results and Discussion</vt:lpstr>
      <vt:lpstr>4. Results and Discussion</vt:lpstr>
      <vt:lpstr>5. Conclusion</vt:lpstr>
      <vt:lpstr>Thank You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Quantitative Assessment of Human Error Probabilities and PSF Multipliers for Railway:  An Expert Elicitation Study</dc:title>
  <dc:creator>Taewon Yang</dc:creator>
  <cp:lastModifiedBy>양태원</cp:lastModifiedBy>
  <cp:revision>41</cp:revision>
  <dcterms:created xsi:type="dcterms:W3CDTF">2026-07-07T06:49:48Z</dcterms:created>
  <dcterms:modified xsi:type="dcterms:W3CDTF">2026-07-20T16:49:30Z</dcterms:modified>
</cp:coreProperties>
</file>