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68" r:id="rId15"/>
    <p:sldId id="270"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58A37A-BE8F-4536-83F2-CCAD470052AD}" v="17" dt="2026-07-21T16:57:05.873"/>
    <p1510:client id="{C962E57C-7664-4660-ABC8-B79B4DF1DA53}" v="44" dt="2026-07-21T16:20:39.424"/>
    <p1510:client id="{D734B346-7FB5-4E9D-B6B3-61E6FF74D9C5}" v="100" dt="2026-07-21T15:19:18.1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1" autoAdjust="0"/>
  </p:normalViewPr>
  <p:slideViewPr>
    <p:cSldViewPr snapToGrid="0" snapToObjects="1">
      <p:cViewPr varScale="1">
        <p:scale>
          <a:sx n="70" d="100"/>
          <a:sy n="70" d="100"/>
        </p:scale>
        <p:origin x="1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o Liu" userId="0edf4db6-3340-4786-b3d9-2840f46d3fc6" providerId="ADAL" clId="{7CDEEAFF-CFF7-4FE3-BA3D-F92086E8C015}"/>
    <pc:docChg chg="undo custSel addSld delSld modSld">
      <pc:chgData name="Tao Liu" userId="0edf4db6-3340-4786-b3d9-2840f46d3fc6" providerId="ADAL" clId="{7CDEEAFF-CFF7-4FE3-BA3D-F92086E8C015}" dt="2026-07-21T18:13:25.342" v="439" actId="47"/>
      <pc:docMkLst>
        <pc:docMk/>
      </pc:docMkLst>
      <pc:sldChg chg="addSp delSp modSp mod">
        <pc:chgData name="Tao Liu" userId="0edf4db6-3340-4786-b3d9-2840f46d3fc6" providerId="ADAL" clId="{7CDEEAFF-CFF7-4FE3-BA3D-F92086E8C015}" dt="2026-07-21T16:23:21.015" v="259" actId="478"/>
        <pc:sldMkLst>
          <pc:docMk/>
          <pc:sldMk cId="0" sldId="258"/>
        </pc:sldMkLst>
        <pc:spChg chg="mod">
          <ac:chgData name="Tao Liu" userId="0edf4db6-3340-4786-b3d9-2840f46d3fc6" providerId="ADAL" clId="{7CDEEAFF-CFF7-4FE3-BA3D-F92086E8C015}" dt="2026-07-21T16:20:38.606" v="16" actId="207"/>
          <ac:spMkLst>
            <pc:docMk/>
            <pc:sldMk cId="0" sldId="258"/>
            <ac:spMk id="2" creationId="{00000000-0000-0000-0000-000000000000}"/>
          </ac:spMkLst>
        </pc:spChg>
        <pc:spChg chg="del">
          <ac:chgData name="Tao Liu" userId="0edf4db6-3340-4786-b3d9-2840f46d3fc6" providerId="ADAL" clId="{7CDEEAFF-CFF7-4FE3-BA3D-F92086E8C015}" dt="2026-07-21T16:20:38.568" v="9"/>
          <ac:spMkLst>
            <pc:docMk/>
            <pc:sldMk cId="0" sldId="258"/>
            <ac:spMk id="9" creationId="{00000000-0000-0000-0000-000000000000}"/>
          </ac:spMkLst>
        </pc:spChg>
        <pc:spChg chg="del">
          <ac:chgData name="Tao Liu" userId="0edf4db6-3340-4786-b3d9-2840f46d3fc6" providerId="ADAL" clId="{7CDEEAFF-CFF7-4FE3-BA3D-F92086E8C015}" dt="2026-07-21T16:20:38.563" v="7"/>
          <ac:spMkLst>
            <pc:docMk/>
            <pc:sldMk cId="0" sldId="258"/>
            <ac:spMk id="10" creationId="{00000000-0000-0000-0000-000000000000}"/>
          </ac:spMkLst>
        </pc:spChg>
        <pc:spChg chg="del">
          <ac:chgData name="Tao Liu" userId="0edf4db6-3340-4786-b3d9-2840f46d3fc6" providerId="ADAL" clId="{7CDEEAFF-CFF7-4FE3-BA3D-F92086E8C015}" dt="2026-07-21T16:20:38.553" v="3"/>
          <ac:spMkLst>
            <pc:docMk/>
            <pc:sldMk cId="0" sldId="258"/>
            <ac:spMk id="12" creationId="{00000000-0000-0000-0000-000000000000}"/>
          </ac:spMkLst>
        </pc:spChg>
        <pc:spChg chg="del">
          <ac:chgData name="Tao Liu" userId="0edf4db6-3340-4786-b3d9-2840f46d3fc6" providerId="ADAL" clId="{7CDEEAFF-CFF7-4FE3-BA3D-F92086E8C015}" dt="2026-07-21T16:20:38.541" v="1"/>
          <ac:spMkLst>
            <pc:docMk/>
            <pc:sldMk cId="0" sldId="258"/>
            <ac:spMk id="13" creationId="{00000000-0000-0000-0000-000000000000}"/>
          </ac:spMkLst>
        </pc:spChg>
        <pc:spChg chg="add del mod">
          <ac:chgData name="Tao Liu" userId="0edf4db6-3340-4786-b3d9-2840f46d3fc6" providerId="ADAL" clId="{7CDEEAFF-CFF7-4FE3-BA3D-F92086E8C015}" dt="2026-07-21T16:23:21.015" v="259" actId="478"/>
          <ac:spMkLst>
            <pc:docMk/>
            <pc:sldMk cId="0" sldId="258"/>
            <ac:spMk id="15" creationId="{78F2AF75-2CD6-27CB-D071-D4E537F7ECE4}"/>
          </ac:spMkLst>
        </pc:spChg>
        <pc:spChg chg="add mod">
          <ac:chgData name="Tao Liu" userId="0edf4db6-3340-4786-b3d9-2840f46d3fc6" providerId="ADAL" clId="{7CDEEAFF-CFF7-4FE3-BA3D-F92086E8C015}" dt="2026-07-21T16:20:38.757" v="58" actId="948"/>
          <ac:spMkLst>
            <pc:docMk/>
            <pc:sldMk cId="0" sldId="258"/>
            <ac:spMk id="17" creationId="{377544A1-596E-F697-65A7-697FDF004FDB}"/>
          </ac:spMkLst>
        </pc:spChg>
        <pc:spChg chg="add mod">
          <ac:chgData name="Tao Liu" userId="0edf4db6-3340-4786-b3d9-2840f46d3fc6" providerId="ADAL" clId="{7CDEEAFF-CFF7-4FE3-BA3D-F92086E8C015}" dt="2026-07-21T16:20:38.828" v="76" actId="948"/>
          <ac:spMkLst>
            <pc:docMk/>
            <pc:sldMk cId="0" sldId="258"/>
            <ac:spMk id="18" creationId="{1A3F26C9-7397-6CB4-3A4A-469194695DFA}"/>
          </ac:spMkLst>
        </pc:spChg>
        <pc:spChg chg="add mod">
          <ac:chgData name="Tao Liu" userId="0edf4db6-3340-4786-b3d9-2840f46d3fc6" providerId="ADAL" clId="{7CDEEAFF-CFF7-4FE3-BA3D-F92086E8C015}" dt="2026-07-21T16:20:38.890" v="94" actId="948"/>
          <ac:spMkLst>
            <pc:docMk/>
            <pc:sldMk cId="0" sldId="258"/>
            <ac:spMk id="19" creationId="{7D4AB75B-27EE-5FE4-1AFD-1BCEEC7907F1}"/>
          </ac:spMkLst>
        </pc:spChg>
        <pc:spChg chg="add mod">
          <ac:chgData name="Tao Liu" userId="0edf4db6-3340-4786-b3d9-2840f46d3fc6" providerId="ADAL" clId="{7CDEEAFF-CFF7-4FE3-BA3D-F92086E8C015}" dt="2026-07-21T16:20:38.952" v="112" actId="948"/>
          <ac:spMkLst>
            <pc:docMk/>
            <pc:sldMk cId="0" sldId="258"/>
            <ac:spMk id="20" creationId="{C7287E5E-0BF9-457A-8F9F-95345C509715}"/>
          </ac:spMkLst>
        </pc:spChg>
        <pc:spChg chg="add mod">
          <ac:chgData name="Tao Liu" userId="0edf4db6-3340-4786-b3d9-2840f46d3fc6" providerId="ADAL" clId="{7CDEEAFF-CFF7-4FE3-BA3D-F92086E8C015}" dt="2026-07-21T16:20:39.017" v="130" actId="948"/>
          <ac:spMkLst>
            <pc:docMk/>
            <pc:sldMk cId="0" sldId="258"/>
            <ac:spMk id="21" creationId="{1EDE50C6-AB0E-FB93-2616-65C6D04C5A67}"/>
          </ac:spMkLst>
        </pc:spChg>
        <pc:spChg chg="add mod">
          <ac:chgData name="Tao Liu" userId="0edf4db6-3340-4786-b3d9-2840f46d3fc6" providerId="ADAL" clId="{7CDEEAFF-CFF7-4FE3-BA3D-F92086E8C015}" dt="2026-07-21T16:20:39.096" v="148" actId="948"/>
          <ac:spMkLst>
            <pc:docMk/>
            <pc:sldMk cId="0" sldId="258"/>
            <ac:spMk id="22" creationId="{27024660-2E0D-AF70-CBB2-68181CDF382D}"/>
          </ac:spMkLst>
        </pc:spChg>
        <pc:spChg chg="add mod">
          <ac:chgData name="Tao Liu" userId="0edf4db6-3340-4786-b3d9-2840f46d3fc6" providerId="ADAL" clId="{7CDEEAFF-CFF7-4FE3-BA3D-F92086E8C015}" dt="2026-07-21T16:20:39.157" v="166" actId="948"/>
          <ac:spMkLst>
            <pc:docMk/>
            <pc:sldMk cId="0" sldId="258"/>
            <ac:spMk id="23" creationId="{69ECA3F0-958E-AA89-074B-91A8D6B57EE1}"/>
          </ac:spMkLst>
        </pc:spChg>
        <pc:spChg chg="add mod">
          <ac:chgData name="Tao Liu" userId="0edf4db6-3340-4786-b3d9-2840f46d3fc6" providerId="ADAL" clId="{7CDEEAFF-CFF7-4FE3-BA3D-F92086E8C015}" dt="2026-07-21T16:20:39.227" v="184" actId="948"/>
          <ac:spMkLst>
            <pc:docMk/>
            <pc:sldMk cId="0" sldId="258"/>
            <ac:spMk id="24" creationId="{B255CA8E-3B38-75BF-62DB-3EEE3EDF36CC}"/>
          </ac:spMkLst>
        </pc:spChg>
        <pc:spChg chg="add mod">
          <ac:chgData name="Tao Liu" userId="0edf4db6-3340-4786-b3d9-2840f46d3fc6" providerId="ADAL" clId="{7CDEEAFF-CFF7-4FE3-BA3D-F92086E8C015}" dt="2026-07-21T16:20:39.284" v="202" actId="948"/>
          <ac:spMkLst>
            <pc:docMk/>
            <pc:sldMk cId="0" sldId="258"/>
            <ac:spMk id="25" creationId="{B9020BFA-5518-5F9A-E870-D41CE8DE69DC}"/>
          </ac:spMkLst>
        </pc:spChg>
        <pc:spChg chg="add mod">
          <ac:chgData name="Tao Liu" userId="0edf4db6-3340-4786-b3d9-2840f46d3fc6" providerId="ADAL" clId="{7CDEEAFF-CFF7-4FE3-BA3D-F92086E8C015}" dt="2026-07-21T16:20:39.346" v="220" actId="948"/>
          <ac:spMkLst>
            <pc:docMk/>
            <pc:sldMk cId="0" sldId="258"/>
            <ac:spMk id="26" creationId="{36170596-8659-FB70-106F-D52E132009D6}"/>
          </ac:spMkLst>
        </pc:spChg>
        <pc:spChg chg="add mod">
          <ac:chgData name="Tao Liu" userId="0edf4db6-3340-4786-b3d9-2840f46d3fc6" providerId="ADAL" clId="{7CDEEAFF-CFF7-4FE3-BA3D-F92086E8C015}" dt="2026-07-21T16:20:39.472" v="258" actId="948"/>
          <ac:spMkLst>
            <pc:docMk/>
            <pc:sldMk cId="0" sldId="258"/>
            <ac:spMk id="32" creationId="{1BD3D061-CEEE-3001-4A24-54D3020C3A84}"/>
          </ac:spMkLst>
        </pc:spChg>
        <pc:picChg chg="del">
          <ac:chgData name="Tao Liu" userId="0edf4db6-3340-4786-b3d9-2840f46d3fc6" providerId="ADAL" clId="{7CDEEAFF-CFF7-4FE3-BA3D-F92086E8C015}" dt="2026-07-21T16:20:38.573" v="11"/>
          <ac:picMkLst>
            <pc:docMk/>
            <pc:sldMk cId="0" sldId="258"/>
            <ac:picMk id="8" creationId="{00000000-0000-0000-0000-000000000000}"/>
          </ac:picMkLst>
        </pc:picChg>
        <pc:picChg chg="add mod">
          <ac:chgData name="Tao Liu" userId="0edf4db6-3340-4786-b3d9-2840f46d3fc6" providerId="ADAL" clId="{7CDEEAFF-CFF7-4FE3-BA3D-F92086E8C015}" dt="2026-07-21T16:20:38.613" v="18"/>
          <ac:picMkLst>
            <pc:docMk/>
            <pc:sldMk cId="0" sldId="258"/>
            <ac:picMk id="14" creationId="{CF68D902-04DB-A90E-1E82-A87E02CF8EF3}"/>
          </ac:picMkLst>
        </pc:picChg>
        <pc:cxnChg chg="del">
          <ac:chgData name="Tao Liu" userId="0edf4db6-3340-4786-b3d9-2840f46d3fc6" providerId="ADAL" clId="{7CDEEAFF-CFF7-4FE3-BA3D-F92086E8C015}" dt="2026-07-21T16:20:38.558" v="5"/>
          <ac:cxnSpMkLst>
            <pc:docMk/>
            <pc:sldMk cId="0" sldId="258"/>
            <ac:cxnSpMk id="11" creationId="{00000000-0000-0000-0000-000000000000}"/>
          </ac:cxnSpMkLst>
        </pc:cxnChg>
        <pc:cxnChg chg="add mod">
          <ac:chgData name="Tao Liu" userId="0edf4db6-3340-4786-b3d9-2840f46d3fc6" providerId="ADAL" clId="{7CDEEAFF-CFF7-4FE3-BA3D-F92086E8C015}" dt="2026-07-21T16:20:38.692" v="40" actId="1582"/>
          <ac:cxnSpMkLst>
            <pc:docMk/>
            <pc:sldMk cId="0" sldId="258"/>
            <ac:cxnSpMk id="16" creationId="{885AAF31-EA5A-70C6-2F4E-0401146F91BB}"/>
          </ac:cxnSpMkLst>
        </pc:cxnChg>
        <pc:cxnChg chg="add mod">
          <ac:chgData name="Tao Liu" userId="0edf4db6-3340-4786-b3d9-2840f46d3fc6" providerId="ADAL" clId="{7CDEEAFF-CFF7-4FE3-BA3D-F92086E8C015}" dt="2026-07-21T16:20:39.361" v="224" actId="1582"/>
          <ac:cxnSpMkLst>
            <pc:docMk/>
            <pc:sldMk cId="0" sldId="258"/>
            <ac:cxnSpMk id="27" creationId="{E86AD65C-36FD-241F-2DE7-A4348DB7EA4A}"/>
          </ac:cxnSpMkLst>
        </pc:cxnChg>
        <pc:cxnChg chg="add mod">
          <ac:chgData name="Tao Liu" userId="0edf4db6-3340-4786-b3d9-2840f46d3fc6" providerId="ADAL" clId="{7CDEEAFF-CFF7-4FE3-BA3D-F92086E8C015}" dt="2026-07-21T16:20:39.375" v="228" actId="1582"/>
          <ac:cxnSpMkLst>
            <pc:docMk/>
            <pc:sldMk cId="0" sldId="258"/>
            <ac:cxnSpMk id="28" creationId="{1014670D-337D-9B47-EF8B-8C228143ABE9}"/>
          </ac:cxnSpMkLst>
        </pc:cxnChg>
        <pc:cxnChg chg="add mod">
          <ac:chgData name="Tao Liu" userId="0edf4db6-3340-4786-b3d9-2840f46d3fc6" providerId="ADAL" clId="{7CDEEAFF-CFF7-4FE3-BA3D-F92086E8C015}" dt="2026-07-21T16:20:39.390" v="232" actId="1582"/>
          <ac:cxnSpMkLst>
            <pc:docMk/>
            <pc:sldMk cId="0" sldId="258"/>
            <ac:cxnSpMk id="29" creationId="{3A63CED6-F5F1-CD73-F29D-313B3727BE8A}"/>
          </ac:cxnSpMkLst>
        </pc:cxnChg>
        <pc:cxnChg chg="add mod">
          <ac:chgData name="Tao Liu" userId="0edf4db6-3340-4786-b3d9-2840f46d3fc6" providerId="ADAL" clId="{7CDEEAFF-CFF7-4FE3-BA3D-F92086E8C015}" dt="2026-07-21T16:20:39.404" v="236" actId="1582"/>
          <ac:cxnSpMkLst>
            <pc:docMk/>
            <pc:sldMk cId="0" sldId="258"/>
            <ac:cxnSpMk id="30" creationId="{3BBBF539-6032-5AF7-E2F2-8FAC964CDFCF}"/>
          </ac:cxnSpMkLst>
        </pc:cxnChg>
        <pc:cxnChg chg="add mod">
          <ac:chgData name="Tao Liu" userId="0edf4db6-3340-4786-b3d9-2840f46d3fc6" providerId="ADAL" clId="{7CDEEAFF-CFF7-4FE3-BA3D-F92086E8C015}" dt="2026-07-21T16:20:39.419" v="240" actId="1582"/>
          <ac:cxnSpMkLst>
            <pc:docMk/>
            <pc:sldMk cId="0" sldId="258"/>
            <ac:cxnSpMk id="31" creationId="{08E7B746-1EB6-2C95-EBEF-008B585B9A1C}"/>
          </ac:cxnSpMkLst>
        </pc:cxnChg>
      </pc:sldChg>
      <pc:sldChg chg="delSp mod">
        <pc:chgData name="Tao Liu" userId="0edf4db6-3340-4786-b3d9-2840f46d3fc6" providerId="ADAL" clId="{7CDEEAFF-CFF7-4FE3-BA3D-F92086E8C015}" dt="2026-07-21T16:32:39.572" v="267" actId="478"/>
        <pc:sldMkLst>
          <pc:docMk/>
          <pc:sldMk cId="0" sldId="259"/>
        </pc:sldMkLst>
        <pc:spChg chg="del">
          <ac:chgData name="Tao Liu" userId="0edf4db6-3340-4786-b3d9-2840f46d3fc6" providerId="ADAL" clId="{7CDEEAFF-CFF7-4FE3-BA3D-F92086E8C015}" dt="2026-07-21T16:32:38.636" v="266" actId="478"/>
          <ac:spMkLst>
            <pc:docMk/>
            <pc:sldMk cId="0" sldId="259"/>
            <ac:spMk id="18" creationId="{00000000-0000-0000-0000-000000000000}"/>
          </ac:spMkLst>
        </pc:spChg>
        <pc:spChg chg="del">
          <ac:chgData name="Tao Liu" userId="0edf4db6-3340-4786-b3d9-2840f46d3fc6" providerId="ADAL" clId="{7CDEEAFF-CFF7-4FE3-BA3D-F92086E8C015}" dt="2026-07-21T16:32:37.806" v="265" actId="478"/>
          <ac:spMkLst>
            <pc:docMk/>
            <pc:sldMk cId="0" sldId="259"/>
            <ac:spMk id="19" creationId="{00000000-0000-0000-0000-000000000000}"/>
          </ac:spMkLst>
        </pc:spChg>
        <pc:spChg chg="del">
          <ac:chgData name="Tao Liu" userId="0edf4db6-3340-4786-b3d9-2840f46d3fc6" providerId="ADAL" clId="{7CDEEAFF-CFF7-4FE3-BA3D-F92086E8C015}" dt="2026-07-21T16:28:12.686" v="260" actId="478"/>
          <ac:spMkLst>
            <pc:docMk/>
            <pc:sldMk cId="0" sldId="259"/>
            <ac:spMk id="20" creationId="{00000000-0000-0000-0000-000000000000}"/>
          </ac:spMkLst>
        </pc:spChg>
        <pc:cxnChg chg="del">
          <ac:chgData name="Tao Liu" userId="0edf4db6-3340-4786-b3d9-2840f46d3fc6" providerId="ADAL" clId="{7CDEEAFF-CFF7-4FE3-BA3D-F92086E8C015}" dt="2026-07-21T16:32:39.572" v="267" actId="478"/>
          <ac:cxnSpMkLst>
            <pc:docMk/>
            <pc:sldMk cId="0" sldId="259"/>
            <ac:cxnSpMk id="17" creationId="{00000000-0000-0000-0000-000000000000}"/>
          </ac:cxnSpMkLst>
        </pc:cxnChg>
      </pc:sldChg>
      <pc:sldChg chg="delSp modSp mod">
        <pc:chgData name="Tao Liu" userId="0edf4db6-3340-4786-b3d9-2840f46d3fc6" providerId="ADAL" clId="{7CDEEAFF-CFF7-4FE3-BA3D-F92086E8C015}" dt="2026-07-21T18:11:53.419" v="404" actId="20577"/>
        <pc:sldMkLst>
          <pc:docMk/>
          <pc:sldMk cId="0" sldId="260"/>
        </pc:sldMkLst>
        <pc:spChg chg="mod">
          <ac:chgData name="Tao Liu" userId="0edf4db6-3340-4786-b3d9-2840f46d3fc6" providerId="ADAL" clId="{7CDEEAFF-CFF7-4FE3-BA3D-F92086E8C015}" dt="2026-07-21T18:11:53.419" v="404" actId="20577"/>
          <ac:spMkLst>
            <pc:docMk/>
            <pc:sldMk cId="0" sldId="260"/>
            <ac:spMk id="35" creationId="{00000000-0000-0000-0000-000000000000}"/>
          </ac:spMkLst>
        </pc:spChg>
        <pc:spChg chg="mod">
          <ac:chgData name="Tao Liu" userId="0edf4db6-3340-4786-b3d9-2840f46d3fc6" providerId="ADAL" clId="{7CDEEAFF-CFF7-4FE3-BA3D-F92086E8C015}" dt="2026-07-21T16:31:50.293" v="264" actId="1076"/>
          <ac:spMkLst>
            <pc:docMk/>
            <pc:sldMk cId="0" sldId="260"/>
            <ac:spMk id="39" creationId="{00000000-0000-0000-0000-000000000000}"/>
          </ac:spMkLst>
        </pc:spChg>
        <pc:spChg chg="mod">
          <ac:chgData name="Tao Liu" userId="0edf4db6-3340-4786-b3d9-2840f46d3fc6" providerId="ADAL" clId="{7CDEEAFF-CFF7-4FE3-BA3D-F92086E8C015}" dt="2026-07-21T16:31:50.293" v="264" actId="1076"/>
          <ac:spMkLst>
            <pc:docMk/>
            <pc:sldMk cId="0" sldId="260"/>
            <ac:spMk id="40" creationId="{00000000-0000-0000-0000-000000000000}"/>
          </ac:spMkLst>
        </pc:spChg>
        <pc:spChg chg="mod">
          <ac:chgData name="Tao Liu" userId="0edf4db6-3340-4786-b3d9-2840f46d3fc6" providerId="ADAL" clId="{7CDEEAFF-CFF7-4FE3-BA3D-F92086E8C015}" dt="2026-07-21T16:31:50.293" v="264" actId="1076"/>
          <ac:spMkLst>
            <pc:docMk/>
            <pc:sldMk cId="0" sldId="260"/>
            <ac:spMk id="41" creationId="{00000000-0000-0000-0000-000000000000}"/>
          </ac:spMkLst>
        </pc:spChg>
        <pc:spChg chg="mod">
          <ac:chgData name="Tao Liu" userId="0edf4db6-3340-4786-b3d9-2840f46d3fc6" providerId="ADAL" clId="{7CDEEAFF-CFF7-4FE3-BA3D-F92086E8C015}" dt="2026-07-21T16:31:50.293" v="264" actId="1076"/>
          <ac:spMkLst>
            <pc:docMk/>
            <pc:sldMk cId="0" sldId="260"/>
            <ac:spMk id="42" creationId="{00000000-0000-0000-0000-000000000000}"/>
          </ac:spMkLst>
        </pc:spChg>
        <pc:spChg chg="mod">
          <ac:chgData name="Tao Liu" userId="0edf4db6-3340-4786-b3d9-2840f46d3fc6" providerId="ADAL" clId="{7CDEEAFF-CFF7-4FE3-BA3D-F92086E8C015}" dt="2026-07-21T16:31:50.293" v="264" actId="1076"/>
          <ac:spMkLst>
            <pc:docMk/>
            <pc:sldMk cId="0" sldId="260"/>
            <ac:spMk id="45" creationId="{00000000-0000-0000-0000-000000000000}"/>
          </ac:spMkLst>
        </pc:spChg>
        <pc:spChg chg="mod">
          <ac:chgData name="Tao Liu" userId="0edf4db6-3340-4786-b3d9-2840f46d3fc6" providerId="ADAL" clId="{7CDEEAFF-CFF7-4FE3-BA3D-F92086E8C015}" dt="2026-07-21T16:31:50.293" v="264" actId="1076"/>
          <ac:spMkLst>
            <pc:docMk/>
            <pc:sldMk cId="0" sldId="260"/>
            <ac:spMk id="46" creationId="{00000000-0000-0000-0000-000000000000}"/>
          </ac:spMkLst>
        </pc:spChg>
        <pc:spChg chg="mod">
          <ac:chgData name="Tao Liu" userId="0edf4db6-3340-4786-b3d9-2840f46d3fc6" providerId="ADAL" clId="{7CDEEAFF-CFF7-4FE3-BA3D-F92086E8C015}" dt="2026-07-21T16:31:50.293" v="264" actId="1076"/>
          <ac:spMkLst>
            <pc:docMk/>
            <pc:sldMk cId="0" sldId="260"/>
            <ac:spMk id="48" creationId="{00000000-0000-0000-0000-000000000000}"/>
          </ac:spMkLst>
        </pc:spChg>
        <pc:spChg chg="mod">
          <ac:chgData name="Tao Liu" userId="0edf4db6-3340-4786-b3d9-2840f46d3fc6" providerId="ADAL" clId="{7CDEEAFF-CFF7-4FE3-BA3D-F92086E8C015}" dt="2026-07-21T16:31:50.293" v="264" actId="1076"/>
          <ac:spMkLst>
            <pc:docMk/>
            <pc:sldMk cId="0" sldId="260"/>
            <ac:spMk id="49" creationId="{00000000-0000-0000-0000-000000000000}"/>
          </ac:spMkLst>
        </pc:spChg>
        <pc:spChg chg="mod">
          <ac:chgData name="Tao Liu" userId="0edf4db6-3340-4786-b3d9-2840f46d3fc6" providerId="ADAL" clId="{7CDEEAFF-CFF7-4FE3-BA3D-F92086E8C015}" dt="2026-07-21T16:31:50.293" v="264" actId="1076"/>
          <ac:spMkLst>
            <pc:docMk/>
            <pc:sldMk cId="0" sldId="260"/>
            <ac:spMk id="50" creationId="{00000000-0000-0000-0000-000000000000}"/>
          </ac:spMkLst>
        </pc:spChg>
        <pc:spChg chg="mod">
          <ac:chgData name="Tao Liu" userId="0edf4db6-3340-4786-b3d9-2840f46d3fc6" providerId="ADAL" clId="{7CDEEAFF-CFF7-4FE3-BA3D-F92086E8C015}" dt="2026-07-21T16:31:50.293" v="264" actId="1076"/>
          <ac:spMkLst>
            <pc:docMk/>
            <pc:sldMk cId="0" sldId="260"/>
            <ac:spMk id="52" creationId="{00000000-0000-0000-0000-000000000000}"/>
          </ac:spMkLst>
        </pc:spChg>
        <pc:spChg chg="del">
          <ac:chgData name="Tao Liu" userId="0edf4db6-3340-4786-b3d9-2840f46d3fc6" providerId="ADAL" clId="{7CDEEAFF-CFF7-4FE3-BA3D-F92086E8C015}" dt="2026-07-21T16:31:42.011" v="262" actId="478"/>
          <ac:spMkLst>
            <pc:docMk/>
            <pc:sldMk cId="0" sldId="260"/>
            <ac:spMk id="54" creationId="{00000000-0000-0000-0000-000000000000}"/>
          </ac:spMkLst>
        </pc:spChg>
        <pc:spChg chg="del">
          <ac:chgData name="Tao Liu" userId="0edf4db6-3340-4786-b3d9-2840f46d3fc6" providerId="ADAL" clId="{7CDEEAFF-CFF7-4FE3-BA3D-F92086E8C015}" dt="2026-07-21T16:31:40.102" v="261" actId="478"/>
          <ac:spMkLst>
            <pc:docMk/>
            <pc:sldMk cId="0" sldId="260"/>
            <ac:spMk id="55" creationId="{00000000-0000-0000-0000-000000000000}"/>
          </ac:spMkLst>
        </pc:spChg>
        <pc:cxnChg chg="del">
          <ac:chgData name="Tao Liu" userId="0edf4db6-3340-4786-b3d9-2840f46d3fc6" providerId="ADAL" clId="{7CDEEAFF-CFF7-4FE3-BA3D-F92086E8C015}" dt="2026-07-21T16:31:42.863" v="263" actId="478"/>
          <ac:cxnSpMkLst>
            <pc:docMk/>
            <pc:sldMk cId="0" sldId="260"/>
            <ac:cxnSpMk id="53" creationId="{00000000-0000-0000-0000-000000000000}"/>
          </ac:cxnSpMkLst>
        </pc:cxnChg>
      </pc:sldChg>
      <pc:sldChg chg="modSp mod modNotesTx">
        <pc:chgData name="Tao Liu" userId="0edf4db6-3340-4786-b3d9-2840f46d3fc6" providerId="ADAL" clId="{7CDEEAFF-CFF7-4FE3-BA3D-F92086E8C015}" dt="2026-07-21T18:12:33.181" v="437" actId="20577"/>
        <pc:sldMkLst>
          <pc:docMk/>
          <pc:sldMk cId="0" sldId="261"/>
        </pc:sldMkLst>
        <pc:spChg chg="mod">
          <ac:chgData name="Tao Liu" userId="0edf4db6-3340-4786-b3d9-2840f46d3fc6" providerId="ADAL" clId="{7CDEEAFF-CFF7-4FE3-BA3D-F92086E8C015}" dt="2026-07-21T18:12:24.885" v="415" actId="20577"/>
          <ac:spMkLst>
            <pc:docMk/>
            <pc:sldMk cId="0" sldId="261"/>
            <ac:spMk id="13" creationId="{00000000-0000-0000-0000-000000000000}"/>
          </ac:spMkLst>
        </pc:spChg>
      </pc:sldChg>
      <pc:sldChg chg="addSp delSp modSp mod">
        <pc:chgData name="Tao Liu" userId="0edf4db6-3340-4786-b3d9-2840f46d3fc6" providerId="ADAL" clId="{7CDEEAFF-CFF7-4FE3-BA3D-F92086E8C015}" dt="2026-07-21T16:37:07.995" v="285" actId="14100"/>
        <pc:sldMkLst>
          <pc:docMk/>
          <pc:sldMk cId="0" sldId="264"/>
        </pc:sldMkLst>
        <pc:spChg chg="del">
          <ac:chgData name="Tao Liu" userId="0edf4db6-3340-4786-b3d9-2840f46d3fc6" providerId="ADAL" clId="{7CDEEAFF-CFF7-4FE3-BA3D-F92086E8C015}" dt="2026-07-21T16:35:54.231" v="271" actId="478"/>
          <ac:spMkLst>
            <pc:docMk/>
            <pc:sldMk cId="0" sldId="264"/>
            <ac:spMk id="10" creationId="{00000000-0000-0000-0000-000000000000}"/>
          </ac:spMkLst>
        </pc:spChg>
        <pc:spChg chg="del">
          <ac:chgData name="Tao Liu" userId="0edf4db6-3340-4786-b3d9-2840f46d3fc6" providerId="ADAL" clId="{7CDEEAFF-CFF7-4FE3-BA3D-F92086E8C015}" dt="2026-07-21T16:35:53.575" v="270" actId="478"/>
          <ac:spMkLst>
            <pc:docMk/>
            <pc:sldMk cId="0" sldId="264"/>
            <ac:spMk id="11" creationId="{00000000-0000-0000-0000-000000000000}"/>
          </ac:spMkLst>
        </pc:spChg>
        <pc:spChg chg="del">
          <ac:chgData name="Tao Liu" userId="0edf4db6-3340-4786-b3d9-2840f46d3fc6" providerId="ADAL" clId="{7CDEEAFF-CFF7-4FE3-BA3D-F92086E8C015}" dt="2026-07-21T16:35:55.750" v="272" actId="478"/>
          <ac:spMkLst>
            <pc:docMk/>
            <pc:sldMk cId="0" sldId="264"/>
            <ac:spMk id="12" creationId="{00000000-0000-0000-0000-000000000000}"/>
          </ac:spMkLst>
        </pc:spChg>
        <pc:spChg chg="del">
          <ac:chgData name="Tao Liu" userId="0edf4db6-3340-4786-b3d9-2840f46d3fc6" providerId="ADAL" clId="{7CDEEAFF-CFF7-4FE3-BA3D-F92086E8C015}" dt="2026-07-21T16:35:57.030" v="273" actId="478"/>
          <ac:spMkLst>
            <pc:docMk/>
            <pc:sldMk cId="0" sldId="264"/>
            <ac:spMk id="13" creationId="{00000000-0000-0000-0000-000000000000}"/>
          </ac:spMkLst>
        </pc:spChg>
        <pc:spChg chg="add mod">
          <ac:chgData name="Tao Liu" userId="0edf4db6-3340-4786-b3d9-2840f46d3fc6" providerId="ADAL" clId="{7CDEEAFF-CFF7-4FE3-BA3D-F92086E8C015}" dt="2026-07-21T16:36:30.915" v="278" actId="1076"/>
          <ac:spMkLst>
            <pc:docMk/>
            <pc:sldMk cId="0" sldId="264"/>
            <ac:spMk id="14" creationId="{0AC2B63F-004A-620C-AD3A-DC42BB3F82D0}"/>
          </ac:spMkLst>
        </pc:spChg>
        <pc:spChg chg="add mod">
          <ac:chgData name="Tao Liu" userId="0edf4db6-3340-4786-b3d9-2840f46d3fc6" providerId="ADAL" clId="{7CDEEAFF-CFF7-4FE3-BA3D-F92086E8C015}" dt="2026-07-21T16:37:07.995" v="285" actId="14100"/>
          <ac:spMkLst>
            <pc:docMk/>
            <pc:sldMk cId="0" sldId="264"/>
            <ac:spMk id="16" creationId="{89EB2160-AE86-2AE8-B5DB-17B18CEA9873}"/>
          </ac:spMkLst>
        </pc:spChg>
        <pc:picChg chg="mod">
          <ac:chgData name="Tao Liu" userId="0edf4db6-3340-4786-b3d9-2840f46d3fc6" providerId="ADAL" clId="{7CDEEAFF-CFF7-4FE3-BA3D-F92086E8C015}" dt="2026-07-21T16:36:55.229" v="282" actId="1076"/>
          <ac:picMkLst>
            <pc:docMk/>
            <pc:sldMk cId="0" sldId="264"/>
            <ac:picMk id="8" creationId="{00000000-0000-0000-0000-000000000000}"/>
          </ac:picMkLst>
        </pc:picChg>
        <pc:cxnChg chg="del">
          <ac:chgData name="Tao Liu" userId="0edf4db6-3340-4786-b3d9-2840f46d3fc6" providerId="ADAL" clId="{7CDEEAFF-CFF7-4FE3-BA3D-F92086E8C015}" dt="2026-07-21T16:35:52.250" v="269" actId="478"/>
          <ac:cxnSpMkLst>
            <pc:docMk/>
            <pc:sldMk cId="0" sldId="264"/>
            <ac:cxnSpMk id="9" creationId="{00000000-0000-0000-0000-000000000000}"/>
          </ac:cxnSpMkLst>
        </pc:cxnChg>
      </pc:sldChg>
      <pc:sldChg chg="addSp delSp modSp mod">
        <pc:chgData name="Tao Liu" userId="0edf4db6-3340-4786-b3d9-2840f46d3fc6" providerId="ADAL" clId="{7CDEEAFF-CFF7-4FE3-BA3D-F92086E8C015}" dt="2026-07-21T16:38:16.009" v="290" actId="1076"/>
        <pc:sldMkLst>
          <pc:docMk/>
          <pc:sldMk cId="0" sldId="265"/>
        </pc:sldMkLst>
        <pc:spChg chg="add mod">
          <ac:chgData name="Tao Liu" userId="0edf4db6-3340-4786-b3d9-2840f46d3fc6" providerId="ADAL" clId="{7CDEEAFF-CFF7-4FE3-BA3D-F92086E8C015}" dt="2026-07-21T16:38:16.009" v="290" actId="1076"/>
          <ac:spMkLst>
            <pc:docMk/>
            <pc:sldMk cId="0" sldId="265"/>
            <ac:spMk id="93" creationId="{A1CC7E55-B492-3CB8-3B81-1973EDAEC51E}"/>
          </ac:spMkLst>
        </pc:spChg>
        <pc:cxnChg chg="del">
          <ac:chgData name="Tao Liu" userId="0edf4db6-3340-4786-b3d9-2840f46d3fc6" providerId="ADAL" clId="{7CDEEAFF-CFF7-4FE3-BA3D-F92086E8C015}" dt="2026-07-21T16:37:47.814" v="286" actId="478"/>
          <ac:cxnSpMkLst>
            <pc:docMk/>
            <pc:sldMk cId="0" sldId="265"/>
            <ac:cxnSpMk id="92" creationId="{00000000-0000-0000-0000-000000000000}"/>
          </ac:cxnSpMkLst>
        </pc:cxnChg>
      </pc:sldChg>
      <pc:sldChg chg="delSp modSp mod">
        <pc:chgData name="Tao Liu" userId="0edf4db6-3340-4786-b3d9-2840f46d3fc6" providerId="ADAL" clId="{7CDEEAFF-CFF7-4FE3-BA3D-F92086E8C015}" dt="2026-07-21T16:59:57.228" v="401" actId="478"/>
        <pc:sldMkLst>
          <pc:docMk/>
          <pc:sldMk cId="0" sldId="266"/>
        </pc:sldMkLst>
        <pc:spChg chg="del">
          <ac:chgData name="Tao Liu" userId="0edf4db6-3340-4786-b3d9-2840f46d3fc6" providerId="ADAL" clId="{7CDEEAFF-CFF7-4FE3-BA3D-F92086E8C015}" dt="2026-07-21T16:59:57.228" v="401" actId="478"/>
          <ac:spMkLst>
            <pc:docMk/>
            <pc:sldMk cId="0" sldId="266"/>
            <ac:spMk id="29" creationId="{00000000-0000-0000-0000-000000000000}"/>
          </ac:spMkLst>
        </pc:spChg>
        <pc:spChg chg="del mod">
          <ac:chgData name="Tao Liu" userId="0edf4db6-3340-4786-b3d9-2840f46d3fc6" providerId="ADAL" clId="{7CDEEAFF-CFF7-4FE3-BA3D-F92086E8C015}" dt="2026-07-21T16:59:55.881" v="400" actId="478"/>
          <ac:spMkLst>
            <pc:docMk/>
            <pc:sldMk cId="0" sldId="266"/>
            <ac:spMk id="30" creationId="{00000000-0000-0000-0000-000000000000}"/>
          </ac:spMkLst>
        </pc:spChg>
      </pc:sldChg>
      <pc:sldChg chg="addSp delSp modSp mod">
        <pc:chgData name="Tao Liu" userId="0edf4db6-3340-4786-b3d9-2840f46d3fc6" providerId="ADAL" clId="{7CDEEAFF-CFF7-4FE3-BA3D-F92086E8C015}" dt="2026-07-21T16:39:52.558" v="302" actId="255"/>
        <pc:sldMkLst>
          <pc:docMk/>
          <pc:sldMk cId="0" sldId="267"/>
        </pc:sldMkLst>
        <pc:spChg chg="del">
          <ac:chgData name="Tao Liu" userId="0edf4db6-3340-4786-b3d9-2840f46d3fc6" providerId="ADAL" clId="{7CDEEAFF-CFF7-4FE3-BA3D-F92086E8C015}" dt="2026-07-21T16:39:07.215" v="292" actId="478"/>
          <ac:spMkLst>
            <pc:docMk/>
            <pc:sldMk cId="0" sldId="267"/>
            <ac:spMk id="8" creationId="{00000000-0000-0000-0000-000000000000}"/>
          </ac:spMkLst>
        </pc:spChg>
        <pc:spChg chg="del">
          <ac:chgData name="Tao Liu" userId="0edf4db6-3340-4786-b3d9-2840f46d3fc6" providerId="ADAL" clId="{7CDEEAFF-CFF7-4FE3-BA3D-F92086E8C015}" dt="2026-07-21T16:39:05.736" v="291" actId="478"/>
          <ac:spMkLst>
            <pc:docMk/>
            <pc:sldMk cId="0" sldId="267"/>
            <ac:spMk id="9" creationId="{00000000-0000-0000-0000-000000000000}"/>
          </ac:spMkLst>
        </pc:spChg>
        <pc:spChg chg="del">
          <ac:chgData name="Tao Liu" userId="0edf4db6-3340-4786-b3d9-2840f46d3fc6" providerId="ADAL" clId="{7CDEEAFF-CFF7-4FE3-BA3D-F92086E8C015}" dt="2026-07-21T16:39:05.736" v="291" actId="478"/>
          <ac:spMkLst>
            <pc:docMk/>
            <pc:sldMk cId="0" sldId="267"/>
            <ac:spMk id="11" creationId="{00000000-0000-0000-0000-000000000000}"/>
          </ac:spMkLst>
        </pc:spChg>
        <pc:spChg chg="del">
          <ac:chgData name="Tao Liu" userId="0edf4db6-3340-4786-b3d9-2840f46d3fc6" providerId="ADAL" clId="{7CDEEAFF-CFF7-4FE3-BA3D-F92086E8C015}" dt="2026-07-21T16:39:05.736" v="291" actId="478"/>
          <ac:spMkLst>
            <pc:docMk/>
            <pc:sldMk cId="0" sldId="267"/>
            <ac:spMk id="16" creationId="{00000000-0000-0000-0000-000000000000}"/>
          </ac:spMkLst>
        </pc:spChg>
        <pc:spChg chg="del">
          <ac:chgData name="Tao Liu" userId="0edf4db6-3340-4786-b3d9-2840f46d3fc6" providerId="ADAL" clId="{7CDEEAFF-CFF7-4FE3-BA3D-F92086E8C015}" dt="2026-07-21T16:39:05.736" v="291" actId="478"/>
          <ac:spMkLst>
            <pc:docMk/>
            <pc:sldMk cId="0" sldId="267"/>
            <ac:spMk id="18" creationId="{00000000-0000-0000-0000-000000000000}"/>
          </ac:spMkLst>
        </pc:spChg>
        <pc:spChg chg="del">
          <ac:chgData name="Tao Liu" userId="0edf4db6-3340-4786-b3d9-2840f46d3fc6" providerId="ADAL" clId="{7CDEEAFF-CFF7-4FE3-BA3D-F92086E8C015}" dt="2026-07-21T16:39:05.736" v="291" actId="478"/>
          <ac:spMkLst>
            <pc:docMk/>
            <pc:sldMk cId="0" sldId="267"/>
            <ac:spMk id="21" creationId="{00000000-0000-0000-0000-000000000000}"/>
          </ac:spMkLst>
        </pc:spChg>
        <pc:spChg chg="del">
          <ac:chgData name="Tao Liu" userId="0edf4db6-3340-4786-b3d9-2840f46d3fc6" providerId="ADAL" clId="{7CDEEAFF-CFF7-4FE3-BA3D-F92086E8C015}" dt="2026-07-21T16:39:05.736" v="291" actId="478"/>
          <ac:spMkLst>
            <pc:docMk/>
            <pc:sldMk cId="0" sldId="267"/>
            <ac:spMk id="22" creationId="{00000000-0000-0000-0000-000000000000}"/>
          </ac:spMkLst>
        </pc:spChg>
        <pc:spChg chg="del">
          <ac:chgData name="Tao Liu" userId="0edf4db6-3340-4786-b3d9-2840f46d3fc6" providerId="ADAL" clId="{7CDEEAFF-CFF7-4FE3-BA3D-F92086E8C015}" dt="2026-07-21T16:39:05.736" v="291" actId="478"/>
          <ac:spMkLst>
            <pc:docMk/>
            <pc:sldMk cId="0" sldId="267"/>
            <ac:spMk id="27" creationId="{00000000-0000-0000-0000-000000000000}"/>
          </ac:spMkLst>
        </pc:spChg>
        <pc:spChg chg="del">
          <ac:chgData name="Tao Liu" userId="0edf4db6-3340-4786-b3d9-2840f46d3fc6" providerId="ADAL" clId="{7CDEEAFF-CFF7-4FE3-BA3D-F92086E8C015}" dt="2026-07-21T16:39:05.736" v="291" actId="478"/>
          <ac:spMkLst>
            <pc:docMk/>
            <pc:sldMk cId="0" sldId="267"/>
            <ac:spMk id="28" creationId="{00000000-0000-0000-0000-000000000000}"/>
          </ac:spMkLst>
        </pc:spChg>
        <pc:spChg chg="del">
          <ac:chgData name="Tao Liu" userId="0edf4db6-3340-4786-b3d9-2840f46d3fc6" providerId="ADAL" clId="{7CDEEAFF-CFF7-4FE3-BA3D-F92086E8C015}" dt="2026-07-21T16:39:05.736" v="291" actId="478"/>
          <ac:spMkLst>
            <pc:docMk/>
            <pc:sldMk cId="0" sldId="267"/>
            <ac:spMk id="30" creationId="{00000000-0000-0000-0000-000000000000}"/>
          </ac:spMkLst>
        </pc:spChg>
        <pc:spChg chg="del">
          <ac:chgData name="Tao Liu" userId="0edf4db6-3340-4786-b3d9-2840f46d3fc6" providerId="ADAL" clId="{7CDEEAFF-CFF7-4FE3-BA3D-F92086E8C015}" dt="2026-07-21T16:39:05.736" v="291" actId="478"/>
          <ac:spMkLst>
            <pc:docMk/>
            <pc:sldMk cId="0" sldId="267"/>
            <ac:spMk id="35" creationId="{00000000-0000-0000-0000-000000000000}"/>
          </ac:spMkLst>
        </pc:spChg>
        <pc:spChg chg="add mod">
          <ac:chgData name="Tao Liu" userId="0edf4db6-3340-4786-b3d9-2840f46d3fc6" providerId="ADAL" clId="{7CDEEAFF-CFF7-4FE3-BA3D-F92086E8C015}" dt="2026-07-21T16:39:52.558" v="302" actId="255"/>
          <ac:spMkLst>
            <pc:docMk/>
            <pc:sldMk cId="0" sldId="267"/>
            <ac:spMk id="36" creationId="{16EF87B2-9BE4-1FB9-F826-89C9A7663294}"/>
          </ac:spMkLst>
        </pc:spChg>
      </pc:sldChg>
      <pc:sldChg chg="delSp modSp mod">
        <pc:chgData name="Tao Liu" userId="0edf4db6-3340-4786-b3d9-2840f46d3fc6" providerId="ADAL" clId="{7CDEEAFF-CFF7-4FE3-BA3D-F92086E8C015}" dt="2026-07-21T17:00:07.055" v="402" actId="478"/>
        <pc:sldMkLst>
          <pc:docMk/>
          <pc:sldMk cId="0" sldId="268"/>
        </pc:sldMkLst>
        <pc:spChg chg="mod">
          <ac:chgData name="Tao Liu" userId="0edf4db6-3340-4786-b3d9-2840f46d3fc6" providerId="ADAL" clId="{7CDEEAFF-CFF7-4FE3-BA3D-F92086E8C015}" dt="2026-07-21T16:41:13.501" v="350" actId="20577"/>
          <ac:spMkLst>
            <pc:docMk/>
            <pc:sldMk cId="0" sldId="268"/>
            <ac:spMk id="2" creationId="{00000000-0000-0000-0000-000000000000}"/>
          </ac:spMkLst>
        </pc:spChg>
        <pc:spChg chg="del">
          <ac:chgData name="Tao Liu" userId="0edf4db6-3340-4786-b3d9-2840f46d3fc6" providerId="ADAL" clId="{7CDEEAFF-CFF7-4FE3-BA3D-F92086E8C015}" dt="2026-07-21T17:00:07.055" v="402" actId="478"/>
          <ac:spMkLst>
            <pc:docMk/>
            <pc:sldMk cId="0" sldId="268"/>
            <ac:spMk id="26" creationId="{00000000-0000-0000-0000-000000000000}"/>
          </ac:spMkLst>
        </pc:spChg>
      </pc:sldChg>
      <pc:sldChg chg="modSp del mod">
        <pc:chgData name="Tao Liu" userId="0edf4db6-3340-4786-b3d9-2840f46d3fc6" providerId="ADAL" clId="{7CDEEAFF-CFF7-4FE3-BA3D-F92086E8C015}" dt="2026-07-21T18:13:25.342" v="439" actId="47"/>
        <pc:sldMkLst>
          <pc:docMk/>
          <pc:sldMk cId="0" sldId="269"/>
        </pc:sldMkLst>
        <pc:spChg chg="mod">
          <ac:chgData name="Tao Liu" userId="0edf4db6-3340-4786-b3d9-2840f46d3fc6" providerId="ADAL" clId="{7CDEEAFF-CFF7-4FE3-BA3D-F92086E8C015}" dt="2026-07-21T18:12:13.193" v="414" actId="20577"/>
          <ac:spMkLst>
            <pc:docMk/>
            <pc:sldMk cId="0" sldId="269"/>
            <ac:spMk id="8" creationId="{00000000-0000-0000-0000-000000000000}"/>
          </ac:spMkLst>
        </pc:spChg>
      </pc:sldChg>
      <pc:sldChg chg="delSp modSp mod">
        <pc:chgData name="Tao Liu" userId="0edf4db6-3340-4786-b3d9-2840f46d3fc6" providerId="ADAL" clId="{7CDEEAFF-CFF7-4FE3-BA3D-F92086E8C015}" dt="2026-07-21T16:45:37.566" v="379" actId="478"/>
        <pc:sldMkLst>
          <pc:docMk/>
          <pc:sldMk cId="0" sldId="270"/>
        </pc:sldMkLst>
        <pc:spChg chg="del mod">
          <ac:chgData name="Tao Liu" userId="0edf4db6-3340-4786-b3d9-2840f46d3fc6" providerId="ADAL" clId="{7CDEEAFF-CFF7-4FE3-BA3D-F92086E8C015}" dt="2026-07-21T16:45:37.566" v="379" actId="478"/>
          <ac:spMkLst>
            <pc:docMk/>
            <pc:sldMk cId="0" sldId="270"/>
            <ac:spMk id="14" creationId="{B6E6A754-2AF6-80D5-9861-81EB5135BC2F}"/>
          </ac:spMkLst>
        </pc:spChg>
        <pc:picChg chg="mod">
          <ac:chgData name="Tao Liu" userId="0edf4db6-3340-4786-b3d9-2840f46d3fc6" providerId="ADAL" clId="{7CDEEAFF-CFF7-4FE3-BA3D-F92086E8C015}" dt="2026-07-21T16:45:31.513" v="378" actId="14100"/>
          <ac:picMkLst>
            <pc:docMk/>
            <pc:sldMk cId="0" sldId="270"/>
            <ac:picMk id="16" creationId="{48BA3AA0-2AD7-8C35-5151-CDCEA88EB8C8}"/>
          </ac:picMkLst>
        </pc:picChg>
      </pc:sldChg>
      <pc:sldChg chg="delSp mod">
        <pc:chgData name="Tao Liu" userId="0edf4db6-3340-4786-b3d9-2840f46d3fc6" providerId="ADAL" clId="{7CDEEAFF-CFF7-4FE3-BA3D-F92086E8C015}" dt="2026-07-21T17:00:10.494" v="403" actId="478"/>
        <pc:sldMkLst>
          <pc:docMk/>
          <pc:sldMk cId="985308163" sldId="272"/>
        </pc:sldMkLst>
        <pc:spChg chg="del">
          <ac:chgData name="Tao Liu" userId="0edf4db6-3340-4786-b3d9-2840f46d3fc6" providerId="ADAL" clId="{7CDEEAFF-CFF7-4FE3-BA3D-F92086E8C015}" dt="2026-07-21T17:00:10.494" v="403" actId="478"/>
          <ac:spMkLst>
            <pc:docMk/>
            <pc:sldMk cId="985308163" sldId="272"/>
            <ac:spMk id="61" creationId="{75E53F48-6D0C-77BA-E1B8-CC1F2FB873C9}"/>
          </ac:spMkLst>
        </pc:spChg>
      </pc:sldChg>
      <pc:sldChg chg="modSp add mod">
        <pc:chgData name="Tao Liu" userId="0edf4db6-3340-4786-b3d9-2840f46d3fc6" providerId="ADAL" clId="{7CDEEAFF-CFF7-4FE3-BA3D-F92086E8C015}" dt="2026-07-21T18:12:47.017" v="438" actId="20577"/>
        <pc:sldMkLst>
          <pc:docMk/>
          <pc:sldMk cId="1117082695" sldId="273"/>
        </pc:sldMkLst>
        <pc:spChg chg="mod">
          <ac:chgData name="Tao Liu" userId="0edf4db6-3340-4786-b3d9-2840f46d3fc6" providerId="ADAL" clId="{7CDEEAFF-CFF7-4FE3-BA3D-F92086E8C015}" dt="2026-07-21T18:12:47.017" v="438" actId="20577"/>
          <ac:spMkLst>
            <pc:docMk/>
            <pc:sldMk cId="1117082695" sldId="273"/>
            <ac:spMk id="8" creationId="{82215E2C-4B55-F324-9E6F-C4BD42183339}"/>
          </ac:spMkLst>
        </pc:spChg>
      </pc:sldChg>
      <pc:sldChg chg="modSp add mod">
        <pc:chgData name="Tao Liu" userId="0edf4db6-3340-4786-b3d9-2840f46d3fc6" providerId="ADAL" clId="{7CDEEAFF-CFF7-4FE3-BA3D-F92086E8C015}" dt="2026-07-21T16:57:08.914" v="398" actId="1076"/>
        <pc:sldMkLst>
          <pc:docMk/>
          <pc:sldMk cId="2977565800" sldId="274"/>
        </pc:sldMkLst>
        <pc:spChg chg="mod">
          <ac:chgData name="Tao Liu" userId="0edf4db6-3340-4786-b3d9-2840f46d3fc6" providerId="ADAL" clId="{7CDEEAFF-CFF7-4FE3-BA3D-F92086E8C015}" dt="2026-07-21T16:56:46.243" v="395" actId="20577"/>
          <ac:spMkLst>
            <pc:docMk/>
            <pc:sldMk cId="2977565800" sldId="274"/>
            <ac:spMk id="2" creationId="{01F247B4-71B0-4E2E-7D54-9FDD4CED1FC7}"/>
          </ac:spMkLst>
        </pc:spChg>
        <pc:spChg chg="mod">
          <ac:chgData name="Tao Liu" userId="0edf4db6-3340-4786-b3d9-2840f46d3fc6" providerId="ADAL" clId="{7CDEEAFF-CFF7-4FE3-BA3D-F92086E8C015}" dt="2026-07-21T16:57:08.914" v="398" actId="1076"/>
          <ac:spMkLst>
            <pc:docMk/>
            <pc:sldMk cId="2977565800" sldId="274"/>
            <ac:spMk id="8" creationId="{71F8087F-C0D5-9129-E05C-A1EEA00A1EC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975CF2-E517-4488-95F4-E88F7CB055A7}"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A86A9-1C89-4B2C-BE52-4BA2BFB4267E}" type="slidenum">
              <a:rPr lang="en-US" smtClean="0"/>
              <a:t>‹#›</a:t>
            </a:fld>
            <a:endParaRPr lang="en-US"/>
          </a:p>
        </p:txBody>
      </p:sp>
    </p:spTree>
    <p:extLst>
      <p:ext uri="{BB962C8B-B14F-4D97-AF65-F5344CB8AC3E}">
        <p14:creationId xmlns:p14="http://schemas.microsoft.com/office/powerpoint/2010/main" val="155523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solidFill>
                  <a:srgbClr val="111111"/>
                </a:solidFill>
                <a:latin typeface="Arial" pitchFamily="34" charset="0"/>
                <a:ea typeface="Arial" pitchFamily="34" charset="-122"/>
                <a:cs typeface="Arial" pitchFamily="34" charset="-120"/>
              </a:rPr>
              <a:t>• 43 DI&amp;C-related LERs were identified from 2016 through 2023 out of 1,580 total LERs.</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The 43 events included 23 hardware-related and 20 software-related events.</a:t>
            </a:r>
            <a:endParaRPr lang="en-US" sz="1200" dirty="0"/>
          </a:p>
          <a:p>
            <a:endParaRPr lang="en-US" dirty="0"/>
          </a:p>
        </p:txBody>
      </p:sp>
      <p:sp>
        <p:nvSpPr>
          <p:cNvPr id="4" name="Slide Number Placeholder 3"/>
          <p:cNvSpPr>
            <a:spLocks noGrp="1"/>
          </p:cNvSpPr>
          <p:nvPr>
            <p:ph type="sldNum" sz="quarter" idx="5"/>
          </p:nvPr>
        </p:nvSpPr>
        <p:spPr/>
        <p:txBody>
          <a:bodyPr/>
          <a:lstStyle/>
          <a:p>
            <a:fld id="{2A9A86A9-1C89-4B2C-BE52-4BA2BFB4267E}" type="slidenum">
              <a:rPr lang="en-US" smtClean="0"/>
              <a:t>6</a:t>
            </a:fld>
            <a:endParaRPr lang="en-US"/>
          </a:p>
        </p:txBody>
      </p:sp>
    </p:spTree>
    <p:extLst>
      <p:ext uri="{BB962C8B-B14F-4D97-AF65-F5344CB8AC3E}">
        <p14:creationId xmlns:p14="http://schemas.microsoft.com/office/powerpoint/2010/main" val="2311849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solidFill>
                  <a:srgbClr val="111111"/>
                </a:solidFill>
                <a:latin typeface="Arial" pitchFamily="34" charset="0"/>
                <a:ea typeface="Arial" pitchFamily="34" charset="-122"/>
                <a:cs typeface="Arial" pitchFamily="34" charset="-120"/>
              </a:rPr>
              <a:t>• 636 potential DI&amp;C-related IRIS events were identified for 1997–2023.</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Annual counts increased from 1997 to 2001, peaked at 57 events in 2001, and then generally stabilized, often between 19 and 37 events per year.</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Hardware-related failures accounted for 489 events (76.9%). Software-related failures accounted for 178 events (28.0%).</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The categories overlap: 31 events involved both hardware and software and are counted in both totals.</a:t>
            </a:r>
            <a:endParaRPr lang="en-US" sz="1200" dirty="0"/>
          </a:p>
          <a:p>
            <a:endParaRPr lang="en-US" dirty="0"/>
          </a:p>
        </p:txBody>
      </p:sp>
      <p:sp>
        <p:nvSpPr>
          <p:cNvPr id="4" name="Slide Number Placeholder 3"/>
          <p:cNvSpPr>
            <a:spLocks noGrp="1"/>
          </p:cNvSpPr>
          <p:nvPr>
            <p:ph type="sldNum" sz="quarter" idx="5"/>
          </p:nvPr>
        </p:nvSpPr>
        <p:spPr/>
        <p:txBody>
          <a:bodyPr/>
          <a:lstStyle/>
          <a:p>
            <a:fld id="{2A9A86A9-1C89-4B2C-BE52-4BA2BFB4267E}" type="slidenum">
              <a:rPr lang="en-US" smtClean="0"/>
              <a:t>8</a:t>
            </a:fld>
            <a:endParaRPr lang="en-US"/>
          </a:p>
        </p:txBody>
      </p:sp>
    </p:spTree>
    <p:extLst>
      <p:ext uri="{BB962C8B-B14F-4D97-AF65-F5344CB8AC3E}">
        <p14:creationId xmlns:p14="http://schemas.microsoft.com/office/powerpoint/2010/main" val="1250609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9A86A9-1C89-4B2C-BE52-4BA2BFB4267E}" type="slidenum">
              <a:rPr lang="en-US" smtClean="0"/>
              <a:t>9</a:t>
            </a:fld>
            <a:endParaRPr lang="en-US"/>
          </a:p>
        </p:txBody>
      </p:sp>
    </p:spTree>
    <p:extLst>
      <p:ext uri="{BB962C8B-B14F-4D97-AF65-F5344CB8AC3E}">
        <p14:creationId xmlns:p14="http://schemas.microsoft.com/office/powerpoint/2010/main" val="28855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9A86A9-1C89-4B2C-BE52-4BA2BFB4267E}" type="slidenum">
              <a:rPr lang="en-US" smtClean="0"/>
              <a:t>16</a:t>
            </a:fld>
            <a:endParaRPr lang="en-US"/>
          </a:p>
        </p:txBody>
      </p:sp>
    </p:spTree>
    <p:extLst>
      <p:ext uri="{BB962C8B-B14F-4D97-AF65-F5344CB8AC3E}">
        <p14:creationId xmlns:p14="http://schemas.microsoft.com/office/powerpoint/2010/main" val="2189853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nrc.gov/reading-rm/doc-collections/nuregs/contract/cr7313/index"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l_logo.png"/>
          <p:cNvPicPr>
            <a:picLocks noChangeAspect="1"/>
          </p:cNvPicPr>
          <p:nvPr/>
        </p:nvPicPr>
        <p:blipFill>
          <a:blip r:embed="rId2"/>
          <a:stretch>
            <a:fillRect/>
          </a:stretch>
        </p:blipFill>
        <p:spPr>
          <a:xfrm>
            <a:off x="9006840" y="438912"/>
            <a:ext cx="2542032" cy="493900"/>
          </a:xfrm>
          <a:prstGeom prst="rect">
            <a:avLst/>
          </a:prstGeom>
        </p:spPr>
      </p:pic>
      <p:sp>
        <p:nvSpPr>
          <p:cNvPr id="3" name="TextBox 2"/>
          <p:cNvSpPr txBox="1"/>
          <p:nvPr/>
        </p:nvSpPr>
        <p:spPr>
          <a:xfrm>
            <a:off x="685800" y="576072"/>
            <a:ext cx="7635240" cy="274320"/>
          </a:xfrm>
          <a:prstGeom prst="rect">
            <a:avLst/>
          </a:prstGeom>
          <a:noFill/>
        </p:spPr>
        <p:txBody>
          <a:bodyPr wrap="square" lIns="18288" tIns="18288" rIns="18288" bIns="18288" anchor="t">
            <a:spAutoFit/>
          </a:bodyPr>
          <a:lstStyle/>
          <a:p>
            <a:pPr algn="l">
              <a:spcBef>
                <a:spcPts val="0"/>
              </a:spcBef>
              <a:spcAft>
                <a:spcPts val="0"/>
              </a:spcAft>
            </a:pPr>
            <a:r>
              <a:rPr sz="1300" b="1" i="0">
                <a:solidFill>
                  <a:srgbClr val="5C666E"/>
                </a:solidFill>
                <a:latin typeface="Aptos"/>
              </a:rPr>
              <a:t>PSAM 18  |  July 19–24, 2026  |  Pittsburgh, Pennsylvania</a:t>
            </a:r>
          </a:p>
        </p:txBody>
      </p:sp>
      <p:sp>
        <p:nvSpPr>
          <p:cNvPr id="4" name="TextBox 3"/>
          <p:cNvSpPr txBox="1"/>
          <p:nvPr/>
        </p:nvSpPr>
        <p:spPr>
          <a:xfrm>
            <a:off x="685800" y="1316736"/>
            <a:ext cx="10515600" cy="1691640"/>
          </a:xfrm>
          <a:prstGeom prst="rect">
            <a:avLst/>
          </a:prstGeom>
          <a:noFill/>
        </p:spPr>
        <p:txBody>
          <a:bodyPr wrap="square" lIns="18288" tIns="18288" rIns="18288" bIns="18288" anchor="ctr">
            <a:spAutoFit/>
          </a:bodyPr>
          <a:lstStyle/>
          <a:p>
            <a:pPr algn="l">
              <a:spcBef>
                <a:spcPts val="0"/>
              </a:spcBef>
              <a:spcAft>
                <a:spcPts val="0"/>
              </a:spcAft>
            </a:pPr>
            <a:r>
              <a:rPr sz="3100" b="1" i="0" dirty="0">
                <a:solidFill>
                  <a:srgbClr val="123F5B"/>
                </a:solidFill>
                <a:latin typeface="Aptos"/>
              </a:rPr>
              <a:t>Reliability Study of Digital Instrumentation and Control Systems in Nuclear Power Plants</a:t>
            </a:r>
          </a:p>
        </p:txBody>
      </p:sp>
      <p:sp>
        <p:nvSpPr>
          <p:cNvPr id="5" name="TextBox 4"/>
          <p:cNvSpPr txBox="1"/>
          <p:nvPr/>
        </p:nvSpPr>
        <p:spPr>
          <a:xfrm>
            <a:off x="694944" y="3154680"/>
            <a:ext cx="8046720" cy="384048"/>
          </a:xfrm>
          <a:prstGeom prst="rect">
            <a:avLst/>
          </a:prstGeom>
          <a:noFill/>
        </p:spPr>
        <p:txBody>
          <a:bodyPr wrap="square" lIns="18288" tIns="18288" rIns="18288" bIns="18288" anchor="t">
            <a:spAutoFit/>
          </a:bodyPr>
          <a:lstStyle/>
          <a:p>
            <a:pPr algn="l">
              <a:spcBef>
                <a:spcPts val="0"/>
              </a:spcBef>
              <a:spcAft>
                <a:spcPts val="0"/>
              </a:spcAft>
            </a:pPr>
            <a:r>
              <a:rPr sz="1900" b="0" i="0">
                <a:solidFill>
                  <a:srgbClr val="5C666E"/>
                </a:solidFill>
                <a:latin typeface="Aptos"/>
              </a:rPr>
              <a:t>Insights from operating experience data</a:t>
            </a:r>
          </a:p>
        </p:txBody>
      </p:sp>
      <p:cxnSp>
        <p:nvCxnSpPr>
          <p:cNvPr id="6" name="Connector 5"/>
          <p:cNvCxnSpPr/>
          <p:nvPr/>
        </p:nvCxnSpPr>
        <p:spPr>
          <a:xfrm>
            <a:off x="587940" y="4135228"/>
            <a:ext cx="10780776"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685800" y="4573946"/>
            <a:ext cx="8138160" cy="329184"/>
          </a:xfrm>
          <a:prstGeom prst="rect">
            <a:avLst/>
          </a:prstGeom>
          <a:noFill/>
        </p:spPr>
        <p:txBody>
          <a:bodyPr wrap="square" lIns="18288" tIns="18288" rIns="18288" bIns="18288" anchor="t">
            <a:spAutoFit/>
          </a:bodyPr>
          <a:lstStyle/>
          <a:p>
            <a:pPr algn="l">
              <a:spcBef>
                <a:spcPts val="0"/>
              </a:spcBef>
              <a:spcAft>
                <a:spcPts val="0"/>
              </a:spcAft>
            </a:pPr>
            <a:r>
              <a:rPr sz="1850" b="1" i="0">
                <a:solidFill>
                  <a:srgbClr val="1D242A"/>
                </a:solidFill>
                <a:latin typeface="Aptos"/>
              </a:rPr>
              <a:t>Tao Liu¹, Zhegang Ma¹, and John Lane²</a:t>
            </a:r>
          </a:p>
        </p:txBody>
      </p:sp>
      <p:sp>
        <p:nvSpPr>
          <p:cNvPr id="8" name="TextBox 7"/>
          <p:cNvSpPr txBox="1"/>
          <p:nvPr/>
        </p:nvSpPr>
        <p:spPr>
          <a:xfrm>
            <a:off x="685800" y="4976282"/>
            <a:ext cx="8412480" cy="310896"/>
          </a:xfrm>
          <a:prstGeom prst="rect">
            <a:avLst/>
          </a:prstGeom>
          <a:noFill/>
        </p:spPr>
        <p:txBody>
          <a:bodyPr wrap="square" lIns="18288" tIns="18288" rIns="18288" bIns="18288" anchor="t">
            <a:spAutoFit/>
          </a:bodyPr>
          <a:lstStyle/>
          <a:p>
            <a:pPr algn="l">
              <a:spcBef>
                <a:spcPts val="0"/>
              </a:spcBef>
              <a:spcAft>
                <a:spcPts val="0"/>
              </a:spcAft>
            </a:pPr>
            <a:r>
              <a:rPr sz="1500" b="0" i="0">
                <a:solidFill>
                  <a:srgbClr val="5C666E"/>
                </a:solidFill>
                <a:latin typeface="Aptos"/>
              </a:rPr>
              <a:t>¹ Idaho National Laboratory     ² U.S. Nuclear Regulatory Commission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Recurring failure modes across key DI&amp;C components</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10</a:t>
            </a:r>
          </a:p>
        </p:txBody>
      </p:sp>
      <p:sp>
        <p:nvSpPr>
          <p:cNvPr id="8" name="Rectangle 7"/>
          <p:cNvSpPr/>
          <p:nvPr/>
        </p:nvSpPr>
        <p:spPr>
          <a:xfrm>
            <a:off x="621792" y="1207008"/>
            <a:ext cx="2743200" cy="713232"/>
          </a:xfrm>
          <a:prstGeom prst="rect">
            <a:avLst/>
          </a:prstGeom>
          <a:solidFill>
            <a:srgbClr val="F7F9FA"/>
          </a:solidFill>
          <a:ln w="1270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94944" y="1280160"/>
            <a:ext cx="2596896" cy="548640"/>
          </a:xfrm>
          <a:prstGeom prst="rect">
            <a:avLst/>
          </a:prstGeom>
          <a:noFill/>
        </p:spPr>
        <p:txBody>
          <a:bodyPr wrap="square" lIns="18288" tIns="18288" rIns="18288" bIns="18288" anchor="ctr">
            <a:spAutoFit/>
          </a:bodyPr>
          <a:lstStyle/>
          <a:p>
            <a:pPr algn="l">
              <a:spcBef>
                <a:spcPts val="0"/>
              </a:spcBef>
              <a:spcAft>
                <a:spcPts val="0"/>
              </a:spcAft>
            </a:pPr>
            <a:r>
              <a:rPr sz="1450" b="1" i="0">
                <a:solidFill>
                  <a:srgbClr val="123F5B"/>
                </a:solidFill>
                <a:latin typeface="Aptos"/>
              </a:rPr>
              <a:t>Component / item</a:t>
            </a:r>
          </a:p>
        </p:txBody>
      </p:sp>
      <p:sp>
        <p:nvSpPr>
          <p:cNvPr id="10" name="Rectangle 9"/>
          <p:cNvSpPr/>
          <p:nvPr/>
        </p:nvSpPr>
        <p:spPr>
          <a:xfrm>
            <a:off x="3364992" y="1207008"/>
            <a:ext cx="1444752" cy="713232"/>
          </a:xfrm>
          <a:prstGeom prst="rect">
            <a:avLst/>
          </a:prstGeom>
          <a:solidFill>
            <a:srgbClr val="F7F9FA"/>
          </a:solidFill>
          <a:ln w="1270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38144" y="1280160"/>
            <a:ext cx="1298448" cy="548640"/>
          </a:xfrm>
          <a:prstGeom prst="rect">
            <a:avLst/>
          </a:prstGeom>
          <a:noFill/>
        </p:spPr>
        <p:txBody>
          <a:bodyPr wrap="square" lIns="18288" tIns="18288" rIns="18288" bIns="18288" anchor="ctr">
            <a:spAutoFit/>
          </a:bodyPr>
          <a:lstStyle/>
          <a:p>
            <a:pPr algn="ctr">
              <a:spcBef>
                <a:spcPts val="0"/>
              </a:spcBef>
              <a:spcAft>
                <a:spcPts val="0"/>
              </a:spcAft>
            </a:pPr>
            <a:r>
              <a:rPr sz="1450" b="1" i="0">
                <a:solidFill>
                  <a:srgbClr val="123F5B"/>
                </a:solidFill>
                <a:latin typeface="Aptos"/>
              </a:rPr>
              <a:t>Fail to
operate</a:t>
            </a:r>
          </a:p>
        </p:txBody>
      </p:sp>
      <p:sp>
        <p:nvSpPr>
          <p:cNvPr id="12" name="Rectangle 11"/>
          <p:cNvSpPr/>
          <p:nvPr/>
        </p:nvSpPr>
        <p:spPr>
          <a:xfrm>
            <a:off x="4809744" y="1207008"/>
            <a:ext cx="1874519" cy="713232"/>
          </a:xfrm>
          <a:prstGeom prst="rect">
            <a:avLst/>
          </a:prstGeom>
          <a:solidFill>
            <a:srgbClr val="F7F9FA"/>
          </a:solidFill>
          <a:ln w="1270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4882896" y="1280160"/>
            <a:ext cx="1728216" cy="548640"/>
          </a:xfrm>
          <a:prstGeom prst="rect">
            <a:avLst/>
          </a:prstGeom>
          <a:noFill/>
        </p:spPr>
        <p:txBody>
          <a:bodyPr wrap="square" lIns="18288" tIns="18288" rIns="18288" bIns="18288" anchor="ctr">
            <a:spAutoFit/>
          </a:bodyPr>
          <a:lstStyle/>
          <a:p>
            <a:pPr algn="ctr">
              <a:spcBef>
                <a:spcPts val="0"/>
              </a:spcBef>
              <a:spcAft>
                <a:spcPts val="0"/>
              </a:spcAft>
            </a:pPr>
            <a:r>
              <a:rPr sz="1450" b="1" i="0">
                <a:solidFill>
                  <a:srgbClr val="123F5B"/>
                </a:solidFill>
                <a:latin typeface="Aptos"/>
              </a:rPr>
              <a:t>Loss of
communication</a:t>
            </a:r>
          </a:p>
        </p:txBody>
      </p:sp>
      <p:sp>
        <p:nvSpPr>
          <p:cNvPr id="14" name="Rectangle 13"/>
          <p:cNvSpPr/>
          <p:nvPr/>
        </p:nvSpPr>
        <p:spPr>
          <a:xfrm>
            <a:off x="6684264" y="1207008"/>
            <a:ext cx="1261872" cy="713232"/>
          </a:xfrm>
          <a:prstGeom prst="rect">
            <a:avLst/>
          </a:prstGeom>
          <a:solidFill>
            <a:srgbClr val="F7F9FA"/>
          </a:solidFill>
          <a:ln w="1270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757416" y="1280160"/>
            <a:ext cx="1115568" cy="548640"/>
          </a:xfrm>
          <a:prstGeom prst="rect">
            <a:avLst/>
          </a:prstGeom>
          <a:noFill/>
        </p:spPr>
        <p:txBody>
          <a:bodyPr wrap="square" lIns="18288" tIns="18288" rIns="18288" bIns="18288" anchor="ctr">
            <a:spAutoFit/>
          </a:bodyPr>
          <a:lstStyle/>
          <a:p>
            <a:pPr algn="ctr">
              <a:spcBef>
                <a:spcPts val="0"/>
              </a:spcBef>
              <a:spcAft>
                <a:spcPts val="0"/>
              </a:spcAft>
            </a:pPr>
            <a:r>
              <a:rPr sz="1450" b="1" i="0">
                <a:solidFill>
                  <a:srgbClr val="123F5B"/>
                </a:solidFill>
                <a:latin typeface="Aptos"/>
              </a:rPr>
              <a:t>Lockup</a:t>
            </a:r>
          </a:p>
        </p:txBody>
      </p:sp>
      <p:sp>
        <p:nvSpPr>
          <p:cNvPr id="16" name="Rectangle 15"/>
          <p:cNvSpPr/>
          <p:nvPr/>
        </p:nvSpPr>
        <p:spPr>
          <a:xfrm>
            <a:off x="7946136" y="1207008"/>
            <a:ext cx="2057400" cy="713232"/>
          </a:xfrm>
          <a:prstGeom prst="rect">
            <a:avLst/>
          </a:prstGeom>
          <a:solidFill>
            <a:srgbClr val="F7F9FA"/>
          </a:solidFill>
          <a:ln w="1270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019288" y="1280160"/>
            <a:ext cx="1911095" cy="548640"/>
          </a:xfrm>
          <a:prstGeom prst="rect">
            <a:avLst/>
          </a:prstGeom>
          <a:noFill/>
        </p:spPr>
        <p:txBody>
          <a:bodyPr wrap="square" lIns="18288" tIns="18288" rIns="18288" bIns="18288" anchor="ctr">
            <a:spAutoFit/>
          </a:bodyPr>
          <a:lstStyle/>
          <a:p>
            <a:pPr algn="ctr">
              <a:spcBef>
                <a:spcPts val="0"/>
              </a:spcBef>
              <a:spcAft>
                <a:spcPts val="0"/>
              </a:spcAft>
            </a:pPr>
            <a:r>
              <a:rPr sz="1450" b="1" i="0">
                <a:solidFill>
                  <a:srgbClr val="123F5B"/>
                </a:solidFill>
                <a:latin typeface="Aptos"/>
              </a:rPr>
              <a:t>Incorrect /
failed output</a:t>
            </a:r>
          </a:p>
        </p:txBody>
      </p:sp>
      <p:sp>
        <p:nvSpPr>
          <p:cNvPr id="18" name="Rectangle 17"/>
          <p:cNvSpPr/>
          <p:nvPr/>
        </p:nvSpPr>
        <p:spPr>
          <a:xfrm>
            <a:off x="10003536" y="1207008"/>
            <a:ext cx="1600200" cy="713232"/>
          </a:xfrm>
          <a:prstGeom prst="rect">
            <a:avLst/>
          </a:prstGeom>
          <a:solidFill>
            <a:srgbClr val="F7F9FA"/>
          </a:solidFill>
          <a:ln w="1270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10076688" y="1280160"/>
            <a:ext cx="1453896" cy="548640"/>
          </a:xfrm>
          <a:prstGeom prst="rect">
            <a:avLst/>
          </a:prstGeom>
          <a:noFill/>
        </p:spPr>
        <p:txBody>
          <a:bodyPr wrap="square" lIns="18288" tIns="18288" rIns="18288" bIns="18288" anchor="ctr">
            <a:spAutoFit/>
          </a:bodyPr>
          <a:lstStyle/>
          <a:p>
            <a:pPr algn="ctr">
              <a:spcBef>
                <a:spcPts val="0"/>
              </a:spcBef>
              <a:spcAft>
                <a:spcPts val="0"/>
              </a:spcAft>
            </a:pPr>
            <a:r>
              <a:rPr sz="1450" b="1" i="0">
                <a:solidFill>
                  <a:srgbClr val="123F5B"/>
                </a:solidFill>
                <a:latin typeface="Aptos"/>
              </a:rPr>
              <a:t>Spurious
operation</a:t>
            </a:r>
          </a:p>
        </p:txBody>
      </p:sp>
      <p:sp>
        <p:nvSpPr>
          <p:cNvPr id="20" name="Rectangle 19"/>
          <p:cNvSpPr/>
          <p:nvPr/>
        </p:nvSpPr>
        <p:spPr>
          <a:xfrm>
            <a:off x="621792" y="1920240"/>
            <a:ext cx="27432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3364992" y="1920240"/>
            <a:ext cx="1444752"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4809744" y="1920240"/>
            <a:ext cx="1874519"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6684264" y="1920240"/>
            <a:ext cx="1261872"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23"/>
          <p:cNvSpPr/>
          <p:nvPr/>
        </p:nvSpPr>
        <p:spPr>
          <a:xfrm>
            <a:off x="7946136" y="1920240"/>
            <a:ext cx="20574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10003536" y="1920240"/>
            <a:ext cx="16002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749808" y="2011680"/>
            <a:ext cx="2514600" cy="411480"/>
          </a:xfrm>
          <a:prstGeom prst="rect">
            <a:avLst/>
          </a:prstGeom>
          <a:noFill/>
        </p:spPr>
        <p:txBody>
          <a:bodyPr wrap="square" lIns="18288" tIns="18288" rIns="18288" bIns="18288" anchor="ctr">
            <a:spAutoFit/>
          </a:bodyPr>
          <a:lstStyle/>
          <a:p>
            <a:pPr algn="l">
              <a:spcBef>
                <a:spcPts val="0"/>
              </a:spcBef>
              <a:spcAft>
                <a:spcPts val="0"/>
              </a:spcAft>
            </a:pPr>
            <a:r>
              <a:rPr sz="1550" b="1" i="0">
                <a:solidFill>
                  <a:srgbClr val="1D242A"/>
                </a:solidFill>
                <a:latin typeface="Aptos"/>
              </a:rPr>
              <a:t>CPU</a:t>
            </a:r>
          </a:p>
        </p:txBody>
      </p:sp>
      <p:sp>
        <p:nvSpPr>
          <p:cNvPr id="27" name="TextBox 26"/>
          <p:cNvSpPr txBox="1"/>
          <p:nvPr/>
        </p:nvSpPr>
        <p:spPr>
          <a:xfrm>
            <a:off x="3364992" y="2002536"/>
            <a:ext cx="144475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28" name="TextBox 27"/>
          <p:cNvSpPr txBox="1"/>
          <p:nvPr/>
        </p:nvSpPr>
        <p:spPr>
          <a:xfrm>
            <a:off x="4809744" y="2002536"/>
            <a:ext cx="1874519"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29" name="TextBox 28"/>
          <p:cNvSpPr txBox="1"/>
          <p:nvPr/>
        </p:nvSpPr>
        <p:spPr>
          <a:xfrm>
            <a:off x="6684264" y="2002536"/>
            <a:ext cx="126187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30" name="TextBox 29"/>
          <p:cNvSpPr txBox="1"/>
          <p:nvPr/>
        </p:nvSpPr>
        <p:spPr>
          <a:xfrm>
            <a:off x="7946136" y="2002536"/>
            <a:ext cx="20574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31" name="TextBox 30"/>
          <p:cNvSpPr txBox="1"/>
          <p:nvPr/>
        </p:nvSpPr>
        <p:spPr>
          <a:xfrm>
            <a:off x="10003536" y="2002536"/>
            <a:ext cx="16002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32" name="Rectangle 31"/>
          <p:cNvSpPr/>
          <p:nvPr/>
        </p:nvSpPr>
        <p:spPr>
          <a:xfrm>
            <a:off x="621792" y="2542032"/>
            <a:ext cx="27432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3364992" y="2542032"/>
            <a:ext cx="1444752"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p:cNvSpPr/>
          <p:nvPr/>
        </p:nvSpPr>
        <p:spPr>
          <a:xfrm>
            <a:off x="4809744" y="2542032"/>
            <a:ext cx="1874519"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6684264" y="2542032"/>
            <a:ext cx="1261872"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ectangle 35"/>
          <p:cNvSpPr/>
          <p:nvPr/>
        </p:nvSpPr>
        <p:spPr>
          <a:xfrm>
            <a:off x="7946136" y="2542032"/>
            <a:ext cx="20574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10003536" y="2542032"/>
            <a:ext cx="16002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749808" y="2633472"/>
            <a:ext cx="2514600" cy="411480"/>
          </a:xfrm>
          <a:prstGeom prst="rect">
            <a:avLst/>
          </a:prstGeom>
          <a:noFill/>
        </p:spPr>
        <p:txBody>
          <a:bodyPr wrap="square" lIns="18288" tIns="18288" rIns="18288" bIns="18288" anchor="ctr">
            <a:spAutoFit/>
          </a:bodyPr>
          <a:lstStyle/>
          <a:p>
            <a:pPr algn="l">
              <a:spcBef>
                <a:spcPts val="0"/>
              </a:spcBef>
              <a:spcAft>
                <a:spcPts val="0"/>
              </a:spcAft>
            </a:pPr>
            <a:r>
              <a:rPr sz="1550" b="1" i="0">
                <a:solidFill>
                  <a:srgbClr val="1D242A"/>
                </a:solidFill>
                <a:latin typeface="Aptos"/>
              </a:rPr>
              <a:t>General-purpose computer</a:t>
            </a:r>
          </a:p>
        </p:txBody>
      </p:sp>
      <p:sp>
        <p:nvSpPr>
          <p:cNvPr id="39" name="TextBox 38"/>
          <p:cNvSpPr txBox="1"/>
          <p:nvPr/>
        </p:nvSpPr>
        <p:spPr>
          <a:xfrm>
            <a:off x="3364992" y="2624328"/>
            <a:ext cx="144475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40" name="TextBox 39"/>
          <p:cNvSpPr txBox="1"/>
          <p:nvPr/>
        </p:nvSpPr>
        <p:spPr>
          <a:xfrm>
            <a:off x="4809744" y="2624328"/>
            <a:ext cx="1874519"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41" name="TextBox 40"/>
          <p:cNvSpPr txBox="1"/>
          <p:nvPr/>
        </p:nvSpPr>
        <p:spPr>
          <a:xfrm>
            <a:off x="6684264" y="2624328"/>
            <a:ext cx="126187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42" name="TextBox 41"/>
          <p:cNvSpPr txBox="1"/>
          <p:nvPr/>
        </p:nvSpPr>
        <p:spPr>
          <a:xfrm>
            <a:off x="7946136" y="2624328"/>
            <a:ext cx="20574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43" name="TextBox 42"/>
          <p:cNvSpPr txBox="1"/>
          <p:nvPr/>
        </p:nvSpPr>
        <p:spPr>
          <a:xfrm>
            <a:off x="10003536" y="2624328"/>
            <a:ext cx="16002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44" name="Rectangle 43"/>
          <p:cNvSpPr/>
          <p:nvPr/>
        </p:nvSpPr>
        <p:spPr>
          <a:xfrm>
            <a:off x="621792" y="3163824"/>
            <a:ext cx="27432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3364992" y="3163824"/>
            <a:ext cx="1444752"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4809744" y="3163824"/>
            <a:ext cx="1874519"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684264" y="3163824"/>
            <a:ext cx="1261872"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ectangle 47"/>
          <p:cNvSpPr/>
          <p:nvPr/>
        </p:nvSpPr>
        <p:spPr>
          <a:xfrm>
            <a:off x="7946136" y="3163824"/>
            <a:ext cx="20574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ectangle 48"/>
          <p:cNvSpPr/>
          <p:nvPr/>
        </p:nvSpPr>
        <p:spPr>
          <a:xfrm>
            <a:off x="10003536" y="3163824"/>
            <a:ext cx="16002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TextBox 49"/>
          <p:cNvSpPr txBox="1"/>
          <p:nvPr/>
        </p:nvSpPr>
        <p:spPr>
          <a:xfrm>
            <a:off x="749808" y="3255264"/>
            <a:ext cx="2514600" cy="411480"/>
          </a:xfrm>
          <a:prstGeom prst="rect">
            <a:avLst/>
          </a:prstGeom>
          <a:noFill/>
        </p:spPr>
        <p:txBody>
          <a:bodyPr wrap="square" lIns="18288" tIns="18288" rIns="18288" bIns="18288" anchor="ctr">
            <a:spAutoFit/>
          </a:bodyPr>
          <a:lstStyle/>
          <a:p>
            <a:pPr algn="l">
              <a:spcBef>
                <a:spcPts val="0"/>
              </a:spcBef>
              <a:spcAft>
                <a:spcPts val="0"/>
              </a:spcAft>
            </a:pPr>
            <a:r>
              <a:rPr sz="1550" b="1" i="0">
                <a:solidFill>
                  <a:srgbClr val="1D242A"/>
                </a:solidFill>
                <a:latin typeface="Aptos"/>
              </a:rPr>
              <a:t>Software</a:t>
            </a:r>
          </a:p>
        </p:txBody>
      </p:sp>
      <p:sp>
        <p:nvSpPr>
          <p:cNvPr id="51" name="TextBox 50"/>
          <p:cNvSpPr txBox="1"/>
          <p:nvPr/>
        </p:nvSpPr>
        <p:spPr>
          <a:xfrm>
            <a:off x="3364992" y="3246120"/>
            <a:ext cx="144475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52" name="TextBox 51"/>
          <p:cNvSpPr txBox="1"/>
          <p:nvPr/>
        </p:nvSpPr>
        <p:spPr>
          <a:xfrm>
            <a:off x="4809744" y="3246120"/>
            <a:ext cx="1874519"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53" name="TextBox 52"/>
          <p:cNvSpPr txBox="1"/>
          <p:nvPr/>
        </p:nvSpPr>
        <p:spPr>
          <a:xfrm>
            <a:off x="6684264" y="3246120"/>
            <a:ext cx="126187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54" name="TextBox 53"/>
          <p:cNvSpPr txBox="1"/>
          <p:nvPr/>
        </p:nvSpPr>
        <p:spPr>
          <a:xfrm>
            <a:off x="7946136" y="3246120"/>
            <a:ext cx="20574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55" name="TextBox 54"/>
          <p:cNvSpPr txBox="1"/>
          <p:nvPr/>
        </p:nvSpPr>
        <p:spPr>
          <a:xfrm>
            <a:off x="10003536" y="3246120"/>
            <a:ext cx="16002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56" name="Rectangle 55"/>
          <p:cNvSpPr/>
          <p:nvPr/>
        </p:nvSpPr>
        <p:spPr>
          <a:xfrm>
            <a:off x="621792" y="3785616"/>
            <a:ext cx="27432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ectangle 56"/>
          <p:cNvSpPr/>
          <p:nvPr/>
        </p:nvSpPr>
        <p:spPr>
          <a:xfrm>
            <a:off x="3364992" y="3785616"/>
            <a:ext cx="1444752"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ectangle 57"/>
          <p:cNvSpPr/>
          <p:nvPr/>
        </p:nvSpPr>
        <p:spPr>
          <a:xfrm>
            <a:off x="4809744" y="3785616"/>
            <a:ext cx="1874519"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58"/>
          <p:cNvSpPr/>
          <p:nvPr/>
        </p:nvSpPr>
        <p:spPr>
          <a:xfrm>
            <a:off x="6684264" y="3785616"/>
            <a:ext cx="1261872"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Rectangle 59"/>
          <p:cNvSpPr/>
          <p:nvPr/>
        </p:nvSpPr>
        <p:spPr>
          <a:xfrm>
            <a:off x="7946136" y="3785616"/>
            <a:ext cx="20574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Rectangle 60"/>
          <p:cNvSpPr/>
          <p:nvPr/>
        </p:nvSpPr>
        <p:spPr>
          <a:xfrm>
            <a:off x="10003536" y="3785616"/>
            <a:ext cx="16002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TextBox 61"/>
          <p:cNvSpPr txBox="1"/>
          <p:nvPr/>
        </p:nvSpPr>
        <p:spPr>
          <a:xfrm>
            <a:off x="749808" y="3877056"/>
            <a:ext cx="2514600" cy="411480"/>
          </a:xfrm>
          <a:prstGeom prst="rect">
            <a:avLst/>
          </a:prstGeom>
          <a:noFill/>
        </p:spPr>
        <p:txBody>
          <a:bodyPr wrap="square" lIns="18288" tIns="18288" rIns="18288" bIns="18288" anchor="ctr">
            <a:spAutoFit/>
          </a:bodyPr>
          <a:lstStyle/>
          <a:p>
            <a:pPr algn="l">
              <a:spcBef>
                <a:spcPts val="0"/>
              </a:spcBef>
              <a:spcAft>
                <a:spcPts val="0"/>
              </a:spcAft>
            </a:pPr>
            <a:r>
              <a:rPr sz="1550" b="1" i="0">
                <a:solidFill>
                  <a:srgbClr val="1D242A"/>
                </a:solidFill>
                <a:latin typeface="Aptos"/>
              </a:rPr>
              <a:t>Server</a:t>
            </a:r>
          </a:p>
        </p:txBody>
      </p:sp>
      <p:sp>
        <p:nvSpPr>
          <p:cNvPr id="63" name="TextBox 62"/>
          <p:cNvSpPr txBox="1"/>
          <p:nvPr/>
        </p:nvSpPr>
        <p:spPr>
          <a:xfrm>
            <a:off x="3364992" y="3867912"/>
            <a:ext cx="144475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64" name="TextBox 63"/>
          <p:cNvSpPr txBox="1"/>
          <p:nvPr/>
        </p:nvSpPr>
        <p:spPr>
          <a:xfrm>
            <a:off x="4809744" y="3867912"/>
            <a:ext cx="1874519"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65" name="TextBox 64"/>
          <p:cNvSpPr txBox="1"/>
          <p:nvPr/>
        </p:nvSpPr>
        <p:spPr>
          <a:xfrm>
            <a:off x="6684264" y="3867912"/>
            <a:ext cx="126187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66" name="TextBox 65"/>
          <p:cNvSpPr txBox="1"/>
          <p:nvPr/>
        </p:nvSpPr>
        <p:spPr>
          <a:xfrm>
            <a:off x="7946136" y="3867912"/>
            <a:ext cx="20574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67" name="TextBox 66"/>
          <p:cNvSpPr txBox="1"/>
          <p:nvPr/>
        </p:nvSpPr>
        <p:spPr>
          <a:xfrm>
            <a:off x="10003536" y="3867912"/>
            <a:ext cx="16002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68" name="Rectangle 67"/>
          <p:cNvSpPr/>
          <p:nvPr/>
        </p:nvSpPr>
        <p:spPr>
          <a:xfrm>
            <a:off x="621792" y="4407408"/>
            <a:ext cx="27432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Rectangle 68"/>
          <p:cNvSpPr/>
          <p:nvPr/>
        </p:nvSpPr>
        <p:spPr>
          <a:xfrm>
            <a:off x="3364992" y="4407408"/>
            <a:ext cx="1444752"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0" name="Rectangle 69"/>
          <p:cNvSpPr/>
          <p:nvPr/>
        </p:nvSpPr>
        <p:spPr>
          <a:xfrm>
            <a:off x="4809744" y="4407408"/>
            <a:ext cx="1874519"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Rectangle 70"/>
          <p:cNvSpPr/>
          <p:nvPr/>
        </p:nvSpPr>
        <p:spPr>
          <a:xfrm>
            <a:off x="6684264" y="4407408"/>
            <a:ext cx="1261872"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2" name="Rectangle 71"/>
          <p:cNvSpPr/>
          <p:nvPr/>
        </p:nvSpPr>
        <p:spPr>
          <a:xfrm>
            <a:off x="7946136" y="4407408"/>
            <a:ext cx="20574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3" name="Rectangle 72"/>
          <p:cNvSpPr/>
          <p:nvPr/>
        </p:nvSpPr>
        <p:spPr>
          <a:xfrm>
            <a:off x="10003536" y="4407408"/>
            <a:ext cx="1600200" cy="621792"/>
          </a:xfrm>
          <a:prstGeom prst="rect">
            <a:avLst/>
          </a:prstGeom>
          <a:solidFill>
            <a:srgbClr val="FFFFFF"/>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4" name="TextBox 73"/>
          <p:cNvSpPr txBox="1"/>
          <p:nvPr/>
        </p:nvSpPr>
        <p:spPr>
          <a:xfrm>
            <a:off x="749808" y="4498848"/>
            <a:ext cx="2514600" cy="411480"/>
          </a:xfrm>
          <a:prstGeom prst="rect">
            <a:avLst/>
          </a:prstGeom>
          <a:noFill/>
        </p:spPr>
        <p:txBody>
          <a:bodyPr wrap="square" lIns="18288" tIns="18288" rIns="18288" bIns="18288" anchor="ctr">
            <a:spAutoFit/>
          </a:bodyPr>
          <a:lstStyle/>
          <a:p>
            <a:pPr algn="l">
              <a:spcBef>
                <a:spcPts val="0"/>
              </a:spcBef>
              <a:spcAft>
                <a:spcPts val="0"/>
              </a:spcAft>
            </a:pPr>
            <a:r>
              <a:rPr sz="1550" b="1" i="0">
                <a:solidFill>
                  <a:srgbClr val="1D242A"/>
                </a:solidFill>
                <a:latin typeface="Aptos"/>
              </a:rPr>
              <a:t>PLC</a:t>
            </a:r>
          </a:p>
        </p:txBody>
      </p:sp>
      <p:sp>
        <p:nvSpPr>
          <p:cNvPr id="75" name="TextBox 74"/>
          <p:cNvSpPr txBox="1"/>
          <p:nvPr/>
        </p:nvSpPr>
        <p:spPr>
          <a:xfrm>
            <a:off x="3364992" y="4489704"/>
            <a:ext cx="144475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76" name="TextBox 75"/>
          <p:cNvSpPr txBox="1"/>
          <p:nvPr/>
        </p:nvSpPr>
        <p:spPr>
          <a:xfrm>
            <a:off x="4809744" y="4489704"/>
            <a:ext cx="1874519"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77" name="TextBox 76"/>
          <p:cNvSpPr txBox="1"/>
          <p:nvPr/>
        </p:nvSpPr>
        <p:spPr>
          <a:xfrm>
            <a:off x="6684264" y="4489704"/>
            <a:ext cx="126187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78" name="TextBox 77"/>
          <p:cNvSpPr txBox="1"/>
          <p:nvPr/>
        </p:nvSpPr>
        <p:spPr>
          <a:xfrm>
            <a:off x="7946136" y="4489704"/>
            <a:ext cx="20574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79" name="TextBox 78"/>
          <p:cNvSpPr txBox="1"/>
          <p:nvPr/>
        </p:nvSpPr>
        <p:spPr>
          <a:xfrm>
            <a:off x="10003536" y="4489704"/>
            <a:ext cx="16002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80" name="Rectangle 79"/>
          <p:cNvSpPr/>
          <p:nvPr/>
        </p:nvSpPr>
        <p:spPr>
          <a:xfrm>
            <a:off x="621792" y="5029200"/>
            <a:ext cx="27432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1" name="Rectangle 80"/>
          <p:cNvSpPr/>
          <p:nvPr/>
        </p:nvSpPr>
        <p:spPr>
          <a:xfrm>
            <a:off x="3364992" y="5029200"/>
            <a:ext cx="1444752"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2" name="Rectangle 81"/>
          <p:cNvSpPr/>
          <p:nvPr/>
        </p:nvSpPr>
        <p:spPr>
          <a:xfrm>
            <a:off x="4809744" y="5029200"/>
            <a:ext cx="1874519"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3" name="Rectangle 82"/>
          <p:cNvSpPr/>
          <p:nvPr/>
        </p:nvSpPr>
        <p:spPr>
          <a:xfrm>
            <a:off x="6684264" y="5029200"/>
            <a:ext cx="1261872"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4" name="Rectangle 83"/>
          <p:cNvSpPr/>
          <p:nvPr/>
        </p:nvSpPr>
        <p:spPr>
          <a:xfrm>
            <a:off x="7946136" y="5029200"/>
            <a:ext cx="20574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5" name="Rectangle 84"/>
          <p:cNvSpPr/>
          <p:nvPr/>
        </p:nvSpPr>
        <p:spPr>
          <a:xfrm>
            <a:off x="10003536" y="5029200"/>
            <a:ext cx="1600200" cy="621792"/>
          </a:xfrm>
          <a:prstGeom prst="rect">
            <a:avLst/>
          </a:prstGeom>
          <a:solidFill>
            <a:srgbClr val="F7F9FA"/>
          </a:solidFill>
          <a:ln w="889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6" name="TextBox 85"/>
          <p:cNvSpPr txBox="1"/>
          <p:nvPr/>
        </p:nvSpPr>
        <p:spPr>
          <a:xfrm>
            <a:off x="749808" y="5120640"/>
            <a:ext cx="2514600" cy="411480"/>
          </a:xfrm>
          <a:prstGeom prst="rect">
            <a:avLst/>
          </a:prstGeom>
          <a:noFill/>
        </p:spPr>
        <p:txBody>
          <a:bodyPr wrap="square" lIns="18288" tIns="18288" rIns="18288" bIns="18288" anchor="ctr">
            <a:spAutoFit/>
          </a:bodyPr>
          <a:lstStyle/>
          <a:p>
            <a:pPr algn="l">
              <a:spcBef>
                <a:spcPts val="0"/>
              </a:spcBef>
              <a:spcAft>
                <a:spcPts val="0"/>
              </a:spcAft>
            </a:pPr>
            <a:r>
              <a:rPr sz="1550" b="1" i="0">
                <a:solidFill>
                  <a:srgbClr val="1D242A"/>
                </a:solidFill>
                <a:latin typeface="Aptos"/>
              </a:rPr>
              <a:t>Communication module</a:t>
            </a:r>
          </a:p>
        </p:txBody>
      </p:sp>
      <p:sp>
        <p:nvSpPr>
          <p:cNvPr id="87" name="TextBox 86"/>
          <p:cNvSpPr txBox="1"/>
          <p:nvPr/>
        </p:nvSpPr>
        <p:spPr>
          <a:xfrm>
            <a:off x="3364992" y="5111496"/>
            <a:ext cx="144475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88" name="TextBox 87"/>
          <p:cNvSpPr txBox="1"/>
          <p:nvPr/>
        </p:nvSpPr>
        <p:spPr>
          <a:xfrm>
            <a:off x="4809744" y="5111496"/>
            <a:ext cx="1874519"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0067A6"/>
                </a:solidFill>
                <a:latin typeface="Aptos"/>
              </a:rPr>
              <a:t>●</a:t>
            </a:r>
          </a:p>
        </p:txBody>
      </p:sp>
      <p:sp>
        <p:nvSpPr>
          <p:cNvPr id="89" name="TextBox 88"/>
          <p:cNvSpPr txBox="1"/>
          <p:nvPr/>
        </p:nvSpPr>
        <p:spPr>
          <a:xfrm>
            <a:off x="6684264" y="5111496"/>
            <a:ext cx="1261872"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90" name="TextBox 89"/>
          <p:cNvSpPr txBox="1"/>
          <p:nvPr/>
        </p:nvSpPr>
        <p:spPr>
          <a:xfrm>
            <a:off x="7946136" y="5111496"/>
            <a:ext cx="20574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91" name="TextBox 90"/>
          <p:cNvSpPr txBox="1"/>
          <p:nvPr/>
        </p:nvSpPr>
        <p:spPr>
          <a:xfrm>
            <a:off x="10003536" y="5111496"/>
            <a:ext cx="1600200" cy="420624"/>
          </a:xfrm>
          <a:prstGeom prst="rect">
            <a:avLst/>
          </a:prstGeom>
          <a:noFill/>
        </p:spPr>
        <p:txBody>
          <a:bodyPr wrap="square" lIns="18288" tIns="18288" rIns="18288" bIns="18288" anchor="ctr">
            <a:spAutoFit/>
          </a:bodyPr>
          <a:lstStyle/>
          <a:p>
            <a:pPr algn="ctr">
              <a:spcBef>
                <a:spcPts val="0"/>
              </a:spcBef>
              <a:spcAft>
                <a:spcPts val="0"/>
              </a:spcAft>
            </a:pPr>
            <a:r>
              <a:rPr sz="1800" b="1" i="0">
                <a:solidFill>
                  <a:srgbClr val="B9C0C6"/>
                </a:solidFill>
                <a:latin typeface="Aptos"/>
              </a:rPr>
              <a:t>○</a:t>
            </a:r>
          </a:p>
        </p:txBody>
      </p:sp>
      <p:sp>
        <p:nvSpPr>
          <p:cNvPr id="93" name="TextBox 92">
            <a:extLst>
              <a:ext uri="{FF2B5EF4-FFF2-40B4-BE49-F238E27FC236}">
                <a16:creationId xmlns:a16="http://schemas.microsoft.com/office/drawing/2014/main" id="{A1CC7E55-B492-3CB8-3B81-1973EDAEC51E}"/>
              </a:ext>
            </a:extLst>
          </p:cNvPr>
          <p:cNvSpPr txBox="1"/>
          <p:nvPr/>
        </p:nvSpPr>
        <p:spPr>
          <a:xfrm>
            <a:off x="526502" y="5861745"/>
            <a:ext cx="11173968" cy="584775"/>
          </a:xfrm>
          <a:prstGeom prst="rect">
            <a:avLst/>
          </a:prstGeom>
          <a:noFill/>
        </p:spPr>
        <p:txBody>
          <a:bodyPr wrap="square">
            <a:spAutoFit/>
          </a:bodyPr>
          <a:lstStyle/>
          <a:p>
            <a:pPr marL="0" indent="0">
              <a:buNone/>
            </a:pPr>
            <a:r>
              <a:rPr lang="en-US" sz="1600" dirty="0">
                <a:solidFill>
                  <a:srgbClr val="111111"/>
                </a:solidFill>
                <a:latin typeface="Arial" pitchFamily="34" charset="0"/>
                <a:ea typeface="Arial" pitchFamily="34" charset="-122"/>
                <a:cs typeface="Arial" pitchFamily="34" charset="-120"/>
              </a:rPr>
              <a:t>• Dominant modes across the review include fail to operate, loss of communication, lockup, incorrect output, output failure, spurious operation, and loss of network.</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252171"/>
            <a:ext cx="11018520" cy="483209"/>
          </a:xfrm>
          <a:prstGeom prst="rect">
            <a:avLst/>
          </a:prstGeom>
          <a:noFill/>
        </p:spPr>
        <p:txBody>
          <a:bodyPr wrap="square" lIns="18288" tIns="18288" rIns="18288" bIns="18288" anchor="ctr">
            <a:spAutoFit/>
          </a:bodyPr>
          <a:lstStyle/>
          <a:p>
            <a:pPr algn="l">
              <a:spcBef>
                <a:spcPts val="0"/>
              </a:spcBef>
              <a:spcAft>
                <a:spcPts val="0"/>
              </a:spcAft>
            </a:pPr>
            <a:r>
              <a:rPr sz="2900" b="1" i="0" dirty="0">
                <a:solidFill>
                  <a:srgbClr val="123F5B"/>
                </a:solidFill>
                <a:latin typeface="Aptos"/>
              </a:rPr>
              <a:t>Why DI&amp;C reliability quantification remains difficult</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11</a:t>
            </a:r>
          </a:p>
        </p:txBody>
      </p:sp>
      <p:sp>
        <p:nvSpPr>
          <p:cNvPr id="8" name="TextBox 7"/>
          <p:cNvSpPr txBox="1"/>
          <p:nvPr/>
        </p:nvSpPr>
        <p:spPr>
          <a:xfrm>
            <a:off x="731520" y="1261872"/>
            <a:ext cx="4251960" cy="292608"/>
          </a:xfrm>
          <a:prstGeom prst="rect">
            <a:avLst/>
          </a:prstGeom>
          <a:noFill/>
        </p:spPr>
        <p:txBody>
          <a:bodyPr wrap="square" lIns="0" tIns="0" rIns="0" bIns="0" anchor="ctr">
            <a:spAutoFit/>
          </a:bodyPr>
          <a:lstStyle/>
          <a:p>
            <a:pPr algn="l">
              <a:lnSpc>
                <a:spcPct val="100000"/>
              </a:lnSpc>
              <a:spcBef>
                <a:spcPts val="0"/>
              </a:spcBef>
              <a:spcAft>
                <a:spcPts val="0"/>
              </a:spcAft>
            </a:pPr>
            <a:r>
              <a:rPr sz="1800" b="1" i="0">
                <a:solidFill>
                  <a:srgbClr val="123F5B"/>
                </a:solidFill>
                <a:latin typeface="Aptos"/>
              </a:rPr>
              <a:t>Cause information is often incomplete</a:t>
            </a:r>
          </a:p>
        </p:txBody>
      </p:sp>
      <p:sp>
        <p:nvSpPr>
          <p:cNvPr id="9" name="TextBox 8"/>
          <p:cNvSpPr txBox="1"/>
          <p:nvPr/>
        </p:nvSpPr>
        <p:spPr>
          <a:xfrm>
            <a:off x="731520" y="1627632"/>
            <a:ext cx="4251960" cy="219456"/>
          </a:xfrm>
          <a:prstGeom prst="rect">
            <a:avLst/>
          </a:prstGeom>
          <a:noFill/>
        </p:spPr>
        <p:txBody>
          <a:bodyPr wrap="square" lIns="0" tIns="0" rIns="0" bIns="0" anchor="ctr">
            <a:spAutoFit/>
          </a:bodyPr>
          <a:lstStyle/>
          <a:p>
            <a:pPr algn="l">
              <a:lnSpc>
                <a:spcPct val="100000"/>
              </a:lnSpc>
              <a:spcBef>
                <a:spcPts val="0"/>
              </a:spcBef>
              <a:spcAft>
                <a:spcPts val="0"/>
              </a:spcAft>
            </a:pPr>
            <a:r>
              <a:rPr sz="1300" b="0" i="0">
                <a:solidFill>
                  <a:srgbClr val="5C666E"/>
                </a:solidFill>
                <a:latin typeface="Aptos"/>
              </a:rPr>
              <a:t>IRIS events with an unknown reported cause</a:t>
            </a:r>
          </a:p>
        </p:txBody>
      </p:sp>
      <p:sp>
        <p:nvSpPr>
          <p:cNvPr id="10" name="TextBox 9"/>
          <p:cNvSpPr txBox="1"/>
          <p:nvPr/>
        </p:nvSpPr>
        <p:spPr>
          <a:xfrm>
            <a:off x="5623560" y="1179576"/>
            <a:ext cx="1417320" cy="429768"/>
          </a:xfrm>
          <a:prstGeom prst="rect">
            <a:avLst/>
          </a:prstGeom>
          <a:noFill/>
        </p:spPr>
        <p:txBody>
          <a:bodyPr wrap="square" lIns="0" tIns="0" rIns="0" bIns="0" anchor="ctr">
            <a:spAutoFit/>
          </a:bodyPr>
          <a:lstStyle/>
          <a:p>
            <a:pPr algn="ctr">
              <a:lnSpc>
                <a:spcPct val="100000"/>
              </a:lnSpc>
              <a:spcBef>
                <a:spcPts val="0"/>
              </a:spcBef>
              <a:spcAft>
                <a:spcPts val="0"/>
              </a:spcAft>
            </a:pPr>
            <a:r>
              <a:rPr sz="2700" b="1" i="0">
                <a:solidFill>
                  <a:srgbClr val="0067A6"/>
                </a:solidFill>
                <a:latin typeface="Aptos"/>
              </a:rPr>
              <a:t>88.5%</a:t>
            </a:r>
          </a:p>
        </p:txBody>
      </p:sp>
      <p:sp>
        <p:nvSpPr>
          <p:cNvPr id="11" name="TextBox 10"/>
          <p:cNvSpPr txBox="1"/>
          <p:nvPr/>
        </p:nvSpPr>
        <p:spPr>
          <a:xfrm>
            <a:off x="5166360" y="1645920"/>
            <a:ext cx="2331720" cy="210312"/>
          </a:xfrm>
          <a:prstGeom prst="rect">
            <a:avLst/>
          </a:prstGeom>
          <a:noFill/>
        </p:spPr>
        <p:txBody>
          <a:bodyPr wrap="square" lIns="0" tIns="0" rIns="0" bIns="0" anchor="ctr">
            <a:spAutoFit/>
          </a:bodyPr>
          <a:lstStyle/>
          <a:p>
            <a:pPr algn="ctr">
              <a:lnSpc>
                <a:spcPct val="100000"/>
              </a:lnSpc>
              <a:spcBef>
                <a:spcPts val="0"/>
              </a:spcBef>
              <a:spcAft>
                <a:spcPts val="0"/>
              </a:spcAft>
            </a:pPr>
            <a:r>
              <a:rPr sz="1200" b="0" i="0">
                <a:solidFill>
                  <a:srgbClr val="5C666E"/>
                </a:solidFill>
                <a:latin typeface="Aptos"/>
              </a:rPr>
              <a:t>hardware-related events</a:t>
            </a:r>
          </a:p>
        </p:txBody>
      </p:sp>
      <p:sp>
        <p:nvSpPr>
          <p:cNvPr id="12" name="TextBox 11"/>
          <p:cNvSpPr txBox="1"/>
          <p:nvPr/>
        </p:nvSpPr>
        <p:spPr>
          <a:xfrm>
            <a:off x="8549640" y="1179576"/>
            <a:ext cx="1417320" cy="429768"/>
          </a:xfrm>
          <a:prstGeom prst="rect">
            <a:avLst/>
          </a:prstGeom>
          <a:noFill/>
        </p:spPr>
        <p:txBody>
          <a:bodyPr wrap="square" lIns="0" tIns="0" rIns="0" bIns="0" anchor="ctr">
            <a:spAutoFit/>
          </a:bodyPr>
          <a:lstStyle/>
          <a:p>
            <a:pPr algn="ctr">
              <a:lnSpc>
                <a:spcPct val="100000"/>
              </a:lnSpc>
              <a:spcBef>
                <a:spcPts val="0"/>
              </a:spcBef>
              <a:spcAft>
                <a:spcPts val="0"/>
              </a:spcAft>
            </a:pPr>
            <a:r>
              <a:rPr sz="2700" b="1" i="0">
                <a:solidFill>
                  <a:srgbClr val="0067A6"/>
                </a:solidFill>
                <a:latin typeface="Aptos"/>
              </a:rPr>
              <a:t>61.2%</a:t>
            </a:r>
          </a:p>
        </p:txBody>
      </p:sp>
      <p:sp>
        <p:nvSpPr>
          <p:cNvPr id="13" name="TextBox 12"/>
          <p:cNvSpPr txBox="1"/>
          <p:nvPr/>
        </p:nvSpPr>
        <p:spPr>
          <a:xfrm>
            <a:off x="8092440" y="1645920"/>
            <a:ext cx="2331720" cy="210312"/>
          </a:xfrm>
          <a:prstGeom prst="rect">
            <a:avLst/>
          </a:prstGeom>
          <a:noFill/>
        </p:spPr>
        <p:txBody>
          <a:bodyPr wrap="square" lIns="0" tIns="0" rIns="0" bIns="0" anchor="ctr">
            <a:spAutoFit/>
          </a:bodyPr>
          <a:lstStyle/>
          <a:p>
            <a:pPr algn="ctr">
              <a:lnSpc>
                <a:spcPct val="100000"/>
              </a:lnSpc>
              <a:spcBef>
                <a:spcPts val="0"/>
              </a:spcBef>
              <a:spcAft>
                <a:spcPts val="0"/>
              </a:spcAft>
            </a:pPr>
            <a:r>
              <a:rPr sz="1200" b="0" i="0">
                <a:solidFill>
                  <a:srgbClr val="5C666E"/>
                </a:solidFill>
                <a:latin typeface="Aptos"/>
              </a:rPr>
              <a:t>software-related events</a:t>
            </a:r>
          </a:p>
        </p:txBody>
      </p:sp>
      <p:cxnSp>
        <p:nvCxnSpPr>
          <p:cNvPr id="14" name="Connector 13"/>
          <p:cNvCxnSpPr/>
          <p:nvPr/>
        </p:nvCxnSpPr>
        <p:spPr>
          <a:xfrm>
            <a:off x="713232" y="2084831"/>
            <a:ext cx="10771632" cy="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49808" y="2423160"/>
            <a:ext cx="292608" cy="310896"/>
          </a:xfrm>
          <a:prstGeom prst="rect">
            <a:avLst/>
          </a:prstGeom>
          <a:noFill/>
        </p:spPr>
        <p:txBody>
          <a:bodyPr wrap="square" lIns="0" tIns="0" rIns="0" bIns="0" anchor="ctr">
            <a:spAutoFit/>
          </a:bodyPr>
          <a:lstStyle/>
          <a:p>
            <a:pPr algn="ctr">
              <a:lnSpc>
                <a:spcPct val="100000"/>
              </a:lnSpc>
              <a:spcBef>
                <a:spcPts val="0"/>
              </a:spcBef>
              <a:spcAft>
                <a:spcPts val="0"/>
              </a:spcAft>
            </a:pPr>
            <a:r>
              <a:rPr sz="1800" b="1" i="0">
                <a:solidFill>
                  <a:srgbClr val="0067A6"/>
                </a:solidFill>
                <a:latin typeface="Aptos"/>
              </a:rPr>
              <a:t>1</a:t>
            </a:r>
          </a:p>
        </p:txBody>
      </p:sp>
      <p:sp>
        <p:nvSpPr>
          <p:cNvPr id="16" name="TextBox 15"/>
          <p:cNvSpPr txBox="1"/>
          <p:nvPr/>
        </p:nvSpPr>
        <p:spPr>
          <a:xfrm>
            <a:off x="1170432" y="2386584"/>
            <a:ext cx="2706624" cy="603504"/>
          </a:xfrm>
          <a:prstGeom prst="rect">
            <a:avLst/>
          </a:prstGeom>
          <a:noFill/>
        </p:spPr>
        <p:txBody>
          <a:bodyPr wrap="square" lIns="0" tIns="0" rIns="0" bIns="0" anchor="ctr">
            <a:spAutoFit/>
          </a:bodyPr>
          <a:lstStyle/>
          <a:p>
            <a:pPr algn="l">
              <a:lnSpc>
                <a:spcPct val="100000"/>
              </a:lnSpc>
              <a:spcBef>
                <a:spcPts val="0"/>
              </a:spcBef>
              <a:spcAft>
                <a:spcPts val="0"/>
              </a:spcAft>
            </a:pPr>
            <a:r>
              <a:rPr sz="1750" b="1" i="0">
                <a:solidFill>
                  <a:srgbClr val="123F5B"/>
                </a:solidFill>
                <a:latin typeface="Aptos"/>
              </a:rPr>
              <a:t>Limited event detail</a:t>
            </a:r>
          </a:p>
        </p:txBody>
      </p:sp>
      <p:sp>
        <p:nvSpPr>
          <p:cNvPr id="17" name="TextBox 16"/>
          <p:cNvSpPr txBox="1"/>
          <p:nvPr/>
        </p:nvSpPr>
        <p:spPr>
          <a:xfrm>
            <a:off x="749808" y="3172968"/>
            <a:ext cx="3127248" cy="1627632"/>
          </a:xfrm>
          <a:prstGeom prst="rect">
            <a:avLst/>
          </a:prstGeom>
          <a:noFill/>
        </p:spPr>
        <p:txBody>
          <a:bodyPr wrap="square" lIns="0" tIns="0" rIns="0" bIns="0">
            <a:spAutoFit/>
          </a:bodyPr>
          <a:lstStyle/>
          <a:p>
            <a:pPr>
              <a:lnSpc>
                <a:spcPct val="100000"/>
              </a:lnSpc>
              <a:spcBef>
                <a:spcPts val="0"/>
              </a:spcBef>
              <a:spcAft>
                <a:spcPts val="900"/>
              </a:spcAft>
            </a:pPr>
            <a:r>
              <a:rPr sz="1530" b="1">
                <a:solidFill>
                  <a:srgbClr val="0067A6"/>
                </a:solidFill>
                <a:latin typeface="Aptos"/>
              </a:rPr>
              <a:t>• </a:t>
            </a:r>
            <a:r>
              <a:rPr sz="1530">
                <a:solidFill>
                  <a:srgbClr val="1D242A"/>
                </a:solidFill>
                <a:latin typeface="Aptos"/>
              </a:rPr>
              <a:t>Failed device, failure mechanism, and root cause may be unclear.</a:t>
            </a:r>
          </a:p>
          <a:p>
            <a:pPr>
              <a:lnSpc>
                <a:spcPct val="100000"/>
              </a:lnSpc>
              <a:spcBef>
                <a:spcPts val="0"/>
              </a:spcBef>
              <a:spcAft>
                <a:spcPts val="900"/>
              </a:spcAft>
            </a:pPr>
            <a:r>
              <a:rPr sz="1530" b="1">
                <a:solidFill>
                  <a:srgbClr val="0067A6"/>
                </a:solidFill>
                <a:latin typeface="Aptos"/>
              </a:rPr>
              <a:t>• </a:t>
            </a:r>
            <a:r>
              <a:rPr sz="1530">
                <a:solidFill>
                  <a:srgbClr val="1D242A"/>
                </a:solidFill>
                <a:latin typeface="Aptos"/>
              </a:rPr>
              <a:t>Hardware/software attribution can be ambiguous.</a:t>
            </a:r>
          </a:p>
        </p:txBody>
      </p:sp>
      <p:sp>
        <p:nvSpPr>
          <p:cNvPr id="18" name="TextBox 17"/>
          <p:cNvSpPr txBox="1"/>
          <p:nvPr/>
        </p:nvSpPr>
        <p:spPr>
          <a:xfrm>
            <a:off x="4389120" y="2423160"/>
            <a:ext cx="292608" cy="310896"/>
          </a:xfrm>
          <a:prstGeom prst="rect">
            <a:avLst/>
          </a:prstGeom>
          <a:noFill/>
        </p:spPr>
        <p:txBody>
          <a:bodyPr wrap="square" lIns="0" tIns="0" rIns="0" bIns="0" anchor="ctr">
            <a:spAutoFit/>
          </a:bodyPr>
          <a:lstStyle/>
          <a:p>
            <a:pPr algn="ctr">
              <a:lnSpc>
                <a:spcPct val="100000"/>
              </a:lnSpc>
              <a:spcBef>
                <a:spcPts val="0"/>
              </a:spcBef>
              <a:spcAft>
                <a:spcPts val="0"/>
              </a:spcAft>
            </a:pPr>
            <a:r>
              <a:rPr sz="1800" b="1" i="0">
                <a:solidFill>
                  <a:srgbClr val="0067A6"/>
                </a:solidFill>
                <a:latin typeface="Aptos"/>
              </a:rPr>
              <a:t>2</a:t>
            </a:r>
          </a:p>
        </p:txBody>
      </p:sp>
      <p:sp>
        <p:nvSpPr>
          <p:cNvPr id="19" name="TextBox 18"/>
          <p:cNvSpPr txBox="1"/>
          <p:nvPr/>
        </p:nvSpPr>
        <p:spPr>
          <a:xfrm>
            <a:off x="4809744" y="2386584"/>
            <a:ext cx="2706624" cy="603504"/>
          </a:xfrm>
          <a:prstGeom prst="rect">
            <a:avLst/>
          </a:prstGeom>
          <a:noFill/>
        </p:spPr>
        <p:txBody>
          <a:bodyPr wrap="square" lIns="0" tIns="0" rIns="0" bIns="0" anchor="ctr">
            <a:spAutoFit/>
          </a:bodyPr>
          <a:lstStyle/>
          <a:p>
            <a:pPr algn="l">
              <a:lnSpc>
                <a:spcPct val="100000"/>
              </a:lnSpc>
              <a:spcBef>
                <a:spcPts val="0"/>
              </a:spcBef>
              <a:spcAft>
                <a:spcPts val="0"/>
              </a:spcAft>
            </a:pPr>
            <a:r>
              <a:rPr sz="1750" b="1" i="0">
                <a:solidFill>
                  <a:srgbClr val="123F5B"/>
                </a:solidFill>
                <a:latin typeface="Aptos"/>
              </a:rPr>
              <a:t>Missing denominator data</a:t>
            </a:r>
          </a:p>
        </p:txBody>
      </p:sp>
      <p:sp>
        <p:nvSpPr>
          <p:cNvPr id="20" name="TextBox 19"/>
          <p:cNvSpPr txBox="1"/>
          <p:nvPr/>
        </p:nvSpPr>
        <p:spPr>
          <a:xfrm>
            <a:off x="4389120" y="3172968"/>
            <a:ext cx="3127248" cy="1627632"/>
          </a:xfrm>
          <a:prstGeom prst="rect">
            <a:avLst/>
          </a:prstGeom>
          <a:noFill/>
        </p:spPr>
        <p:txBody>
          <a:bodyPr wrap="square" lIns="0" tIns="0" rIns="0" bIns="0">
            <a:spAutoFit/>
          </a:bodyPr>
          <a:lstStyle/>
          <a:p>
            <a:pPr>
              <a:lnSpc>
                <a:spcPct val="100000"/>
              </a:lnSpc>
              <a:spcBef>
                <a:spcPts val="0"/>
              </a:spcBef>
              <a:spcAft>
                <a:spcPts val="900"/>
              </a:spcAft>
            </a:pPr>
            <a:r>
              <a:rPr sz="1530" b="1">
                <a:solidFill>
                  <a:srgbClr val="0067A6"/>
                </a:solidFill>
                <a:latin typeface="Aptos"/>
              </a:rPr>
              <a:t>• </a:t>
            </a:r>
            <a:r>
              <a:rPr sz="1530">
                <a:solidFill>
                  <a:srgbClr val="1D242A"/>
                </a:solidFill>
                <a:latin typeface="Aptos"/>
              </a:rPr>
              <a:t>Device identifiers and component populations are not consistently reported.</a:t>
            </a:r>
          </a:p>
          <a:p>
            <a:pPr>
              <a:lnSpc>
                <a:spcPct val="100000"/>
              </a:lnSpc>
              <a:spcBef>
                <a:spcPts val="0"/>
              </a:spcBef>
              <a:spcAft>
                <a:spcPts val="900"/>
              </a:spcAft>
            </a:pPr>
            <a:r>
              <a:rPr sz="1530" b="1">
                <a:solidFill>
                  <a:srgbClr val="0067A6"/>
                </a:solidFill>
                <a:latin typeface="Aptos"/>
              </a:rPr>
              <a:t>• </a:t>
            </a:r>
            <a:r>
              <a:rPr sz="1530">
                <a:solidFill>
                  <a:srgbClr val="1D242A"/>
                </a:solidFill>
                <a:latin typeface="Aptos"/>
              </a:rPr>
              <a:t>Demand counts and operating hours are usually unavailable.</a:t>
            </a:r>
          </a:p>
        </p:txBody>
      </p:sp>
      <p:sp>
        <p:nvSpPr>
          <p:cNvPr id="21" name="TextBox 20"/>
          <p:cNvSpPr txBox="1"/>
          <p:nvPr/>
        </p:nvSpPr>
        <p:spPr>
          <a:xfrm>
            <a:off x="8028431" y="2423160"/>
            <a:ext cx="292608" cy="310896"/>
          </a:xfrm>
          <a:prstGeom prst="rect">
            <a:avLst/>
          </a:prstGeom>
          <a:noFill/>
        </p:spPr>
        <p:txBody>
          <a:bodyPr wrap="square" lIns="0" tIns="0" rIns="0" bIns="0" anchor="ctr">
            <a:spAutoFit/>
          </a:bodyPr>
          <a:lstStyle/>
          <a:p>
            <a:pPr algn="ctr">
              <a:lnSpc>
                <a:spcPct val="100000"/>
              </a:lnSpc>
              <a:spcBef>
                <a:spcPts val="0"/>
              </a:spcBef>
              <a:spcAft>
                <a:spcPts val="0"/>
              </a:spcAft>
            </a:pPr>
            <a:r>
              <a:rPr sz="1800" b="1" i="0">
                <a:solidFill>
                  <a:srgbClr val="0067A6"/>
                </a:solidFill>
                <a:latin typeface="Aptos"/>
              </a:rPr>
              <a:t>3</a:t>
            </a:r>
          </a:p>
        </p:txBody>
      </p:sp>
      <p:sp>
        <p:nvSpPr>
          <p:cNvPr id="22" name="TextBox 21"/>
          <p:cNvSpPr txBox="1"/>
          <p:nvPr/>
        </p:nvSpPr>
        <p:spPr>
          <a:xfrm>
            <a:off x="8449056" y="2386584"/>
            <a:ext cx="2752344" cy="603504"/>
          </a:xfrm>
          <a:prstGeom prst="rect">
            <a:avLst/>
          </a:prstGeom>
          <a:noFill/>
        </p:spPr>
        <p:txBody>
          <a:bodyPr wrap="square" lIns="0" tIns="0" rIns="0" bIns="0" anchor="ctr">
            <a:spAutoFit/>
          </a:bodyPr>
          <a:lstStyle/>
          <a:p>
            <a:pPr algn="l">
              <a:lnSpc>
                <a:spcPct val="100000"/>
              </a:lnSpc>
              <a:spcBef>
                <a:spcPts val="0"/>
              </a:spcBef>
              <a:spcAft>
                <a:spcPts val="0"/>
              </a:spcAft>
            </a:pPr>
            <a:r>
              <a:rPr sz="1750" b="1" i="0">
                <a:solidFill>
                  <a:srgbClr val="123F5B"/>
                </a:solidFill>
                <a:latin typeface="Aptos"/>
              </a:rPr>
              <a:t>Inconsistent coding and dependencies</a:t>
            </a:r>
          </a:p>
        </p:txBody>
      </p:sp>
      <p:sp>
        <p:nvSpPr>
          <p:cNvPr id="23" name="TextBox 22"/>
          <p:cNvSpPr txBox="1"/>
          <p:nvPr/>
        </p:nvSpPr>
        <p:spPr>
          <a:xfrm>
            <a:off x="8028431" y="3172968"/>
            <a:ext cx="3172968" cy="1627632"/>
          </a:xfrm>
          <a:prstGeom prst="rect">
            <a:avLst/>
          </a:prstGeom>
          <a:noFill/>
        </p:spPr>
        <p:txBody>
          <a:bodyPr wrap="square" lIns="0" tIns="0" rIns="0" bIns="0">
            <a:spAutoFit/>
          </a:bodyPr>
          <a:lstStyle/>
          <a:p>
            <a:pPr>
              <a:lnSpc>
                <a:spcPct val="100000"/>
              </a:lnSpc>
              <a:spcBef>
                <a:spcPts val="0"/>
              </a:spcBef>
              <a:spcAft>
                <a:spcPts val="900"/>
              </a:spcAft>
            </a:pPr>
            <a:r>
              <a:rPr sz="1530" b="1">
                <a:solidFill>
                  <a:srgbClr val="0067A6"/>
                </a:solidFill>
                <a:latin typeface="Aptos"/>
              </a:rPr>
              <a:t>• </a:t>
            </a:r>
            <a:r>
              <a:rPr sz="1530">
                <a:solidFill>
                  <a:srgbClr val="1D242A"/>
                </a:solidFill>
                <a:latin typeface="Aptos"/>
              </a:rPr>
              <a:t>Failure-mode and cause taxonomies are not applied consistently.</a:t>
            </a:r>
          </a:p>
          <a:p>
            <a:pPr>
              <a:lnSpc>
                <a:spcPct val="100000"/>
              </a:lnSpc>
              <a:spcBef>
                <a:spcPts val="0"/>
              </a:spcBef>
              <a:spcAft>
                <a:spcPts val="900"/>
              </a:spcAft>
            </a:pPr>
            <a:r>
              <a:rPr sz="1530" b="1">
                <a:solidFill>
                  <a:srgbClr val="0067A6"/>
                </a:solidFill>
                <a:latin typeface="Aptos"/>
              </a:rPr>
              <a:t>• </a:t>
            </a:r>
            <a:r>
              <a:rPr sz="1530">
                <a:solidFill>
                  <a:srgbClr val="1D242A"/>
                </a:solidFill>
                <a:latin typeface="Aptos"/>
              </a:rPr>
              <a:t>Software, configuration, and CCF dependencies need separate treatment.</a:t>
            </a:r>
          </a:p>
        </p:txBody>
      </p:sp>
      <p:cxnSp>
        <p:nvCxnSpPr>
          <p:cNvPr id="24" name="Connector 23"/>
          <p:cNvCxnSpPr/>
          <p:nvPr/>
        </p:nvCxnSpPr>
        <p:spPr>
          <a:xfrm>
            <a:off x="4142232" y="2377440"/>
            <a:ext cx="0" cy="256032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a:off x="7781544" y="2377440"/>
            <a:ext cx="0" cy="256032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713232" y="5056632"/>
            <a:ext cx="10771632" cy="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49808" y="5276088"/>
            <a:ext cx="2240280" cy="274320"/>
          </a:xfrm>
          <a:prstGeom prst="rect">
            <a:avLst/>
          </a:prstGeom>
          <a:noFill/>
        </p:spPr>
        <p:txBody>
          <a:bodyPr wrap="square" lIns="0" tIns="0" rIns="0" bIns="0" anchor="ctr">
            <a:spAutoFit/>
          </a:bodyPr>
          <a:lstStyle/>
          <a:p>
            <a:pPr algn="l">
              <a:lnSpc>
                <a:spcPct val="100000"/>
              </a:lnSpc>
              <a:spcBef>
                <a:spcPts val="0"/>
              </a:spcBef>
              <a:spcAft>
                <a:spcPts val="0"/>
              </a:spcAft>
            </a:pPr>
            <a:r>
              <a:rPr sz="1550" b="1" i="0">
                <a:solidFill>
                  <a:srgbClr val="123F5B"/>
                </a:solidFill>
                <a:latin typeface="Aptos"/>
              </a:rPr>
              <a:t>Current data still support</a:t>
            </a:r>
          </a:p>
        </p:txBody>
      </p:sp>
      <p:sp>
        <p:nvSpPr>
          <p:cNvPr id="28" name="TextBox 27"/>
          <p:cNvSpPr txBox="1"/>
          <p:nvPr/>
        </p:nvSpPr>
        <p:spPr>
          <a:xfrm>
            <a:off x="3063240" y="5202936"/>
            <a:ext cx="8183879" cy="429768"/>
          </a:xfrm>
          <a:prstGeom prst="rect">
            <a:avLst/>
          </a:prstGeom>
          <a:noFill/>
        </p:spPr>
        <p:txBody>
          <a:bodyPr wrap="square" lIns="0" tIns="0" rIns="0" bIns="0" anchor="ctr">
            <a:spAutoFit/>
          </a:bodyPr>
          <a:lstStyle/>
          <a:p>
            <a:pPr algn="l">
              <a:lnSpc>
                <a:spcPct val="100000"/>
              </a:lnSpc>
              <a:spcBef>
                <a:spcPts val="0"/>
              </a:spcBef>
              <a:spcAft>
                <a:spcPts val="0"/>
              </a:spcAft>
            </a:pPr>
            <a:r>
              <a:rPr sz="1370" b="0" i="0">
                <a:solidFill>
                  <a:srgbClr val="1D242A"/>
                </a:solidFill>
                <a:latin typeface="Aptos"/>
              </a:rPr>
              <a:t>Structured screening, affected-system and component identification, recurring failure modes, and candidate PRA dependencies.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Implications for PRA modeling</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12</a:t>
            </a:r>
          </a:p>
        </p:txBody>
      </p:sp>
      <p:sp>
        <p:nvSpPr>
          <p:cNvPr id="36" name="TextBox 35">
            <a:extLst>
              <a:ext uri="{FF2B5EF4-FFF2-40B4-BE49-F238E27FC236}">
                <a16:creationId xmlns:a16="http://schemas.microsoft.com/office/drawing/2014/main" id="{16EF87B2-9BE4-1FB9-F826-89C9A7663294}"/>
              </a:ext>
            </a:extLst>
          </p:cNvPr>
          <p:cNvSpPr txBox="1"/>
          <p:nvPr/>
        </p:nvSpPr>
        <p:spPr>
          <a:xfrm>
            <a:off x="740664" y="1568195"/>
            <a:ext cx="10561320" cy="4114973"/>
          </a:xfrm>
          <a:prstGeom prst="rect">
            <a:avLst/>
          </a:prstGeom>
          <a:noFill/>
        </p:spPr>
        <p:txBody>
          <a:bodyPr wrap="square" lIns="18288" tIns="18288" rIns="18288" bIns="18288">
            <a:spAutoFit/>
          </a:bodyPr>
          <a:lstStyle/>
          <a:p>
            <a:pPr>
              <a:spcBef>
                <a:spcPts val="0"/>
              </a:spcBef>
              <a:spcAft>
                <a:spcPts val="600"/>
              </a:spcAft>
            </a:pPr>
            <a:r>
              <a:rPr lang="en-US" sz="2000" dirty="0">
                <a:solidFill>
                  <a:srgbClr val="1D242A"/>
                </a:solidFill>
                <a:latin typeface="Aptos"/>
              </a:rPr>
              <a:t>• DI&amp;C failures should not be treated only as independent hardware component failures.</a:t>
            </a:r>
          </a:p>
          <a:p>
            <a:pPr>
              <a:spcBef>
                <a:spcPts val="0"/>
              </a:spcBef>
              <a:spcAft>
                <a:spcPts val="600"/>
              </a:spcAft>
            </a:pPr>
            <a:r>
              <a:rPr lang="en-US" sz="2000" dirty="0">
                <a:solidFill>
                  <a:srgbClr val="1D242A"/>
                </a:solidFill>
                <a:latin typeface="Aptos"/>
              </a:rPr>
              <a:t>• Software-related events involve configuration, setpoint, logic, programming, and design issues that do not map directly to classical hardware failure rates.</a:t>
            </a:r>
          </a:p>
          <a:p>
            <a:pPr>
              <a:spcBef>
                <a:spcPts val="0"/>
              </a:spcBef>
              <a:spcAft>
                <a:spcPts val="600"/>
              </a:spcAft>
            </a:pPr>
            <a:r>
              <a:rPr lang="en-US" sz="2000" dirty="0">
                <a:solidFill>
                  <a:srgbClr val="1D242A"/>
                </a:solidFill>
                <a:latin typeface="Aptos"/>
              </a:rPr>
              <a:t>• Events involving both hardware and software indicate dependencies where a CPU, communication module, interface, or other digital device can affect software execution, operator information, or credited control functions.</a:t>
            </a:r>
          </a:p>
          <a:p>
            <a:pPr>
              <a:spcBef>
                <a:spcPts val="0"/>
              </a:spcBef>
              <a:spcAft>
                <a:spcPts val="600"/>
              </a:spcAft>
            </a:pPr>
            <a:r>
              <a:rPr lang="en-US" sz="2000" dirty="0">
                <a:solidFill>
                  <a:srgbClr val="1D242A"/>
                </a:solidFill>
                <a:latin typeface="Aptos"/>
              </a:rPr>
              <a:t>• Where a digital function affects accident sequence progression, operator response, or common-cause screening, the PRA should represent the functional dependency explicitly when practical.</a:t>
            </a:r>
          </a:p>
          <a:p>
            <a:pPr>
              <a:spcBef>
                <a:spcPts val="0"/>
              </a:spcBef>
              <a:spcAft>
                <a:spcPts val="600"/>
              </a:spcAft>
            </a:pPr>
            <a:r>
              <a:rPr lang="en-US" sz="2000" dirty="0">
                <a:solidFill>
                  <a:srgbClr val="1D242A"/>
                </a:solidFill>
                <a:latin typeface="Aptos"/>
              </a:rPr>
              <a:t>• The current data can support event screening and model scoping, but they are not sufficient for routine DI&amp;C component reliability estimation.</a:t>
            </a:r>
          </a:p>
          <a:p>
            <a:pPr>
              <a:spcBef>
                <a:spcPts val="0"/>
              </a:spcBef>
              <a:spcAft>
                <a:spcPts val="600"/>
              </a:spcAft>
            </a:pPr>
            <a:endParaRPr lang="en-US" sz="2000" dirty="0">
              <a:solidFill>
                <a:srgbClr val="1D242A"/>
              </a:solidFill>
              <a:latin typeface="Apto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252171"/>
            <a:ext cx="11018520" cy="483209"/>
          </a:xfrm>
          <a:prstGeom prst="rect">
            <a:avLst/>
          </a:prstGeom>
          <a:noFill/>
        </p:spPr>
        <p:txBody>
          <a:bodyPr wrap="square" lIns="18288" tIns="18288" rIns="18288" bIns="18288" anchor="ctr">
            <a:spAutoFit/>
          </a:bodyPr>
          <a:lstStyle/>
          <a:p>
            <a:pPr algn="l">
              <a:spcBef>
                <a:spcPts val="0"/>
              </a:spcBef>
              <a:spcAft>
                <a:spcPts val="0"/>
              </a:spcAft>
            </a:pPr>
            <a:r>
              <a:rPr lang="en-US" sz="2900" b="1" i="0">
                <a:solidFill>
                  <a:srgbClr val="123F5B"/>
                </a:solidFill>
                <a:latin typeface="Aptos"/>
              </a:rPr>
              <a:t>Internal and external DI&amp;C CCF treatment</a:t>
            </a:r>
            <a:endParaRPr sz="2900" b="1" i="0">
              <a:solidFill>
                <a:srgbClr val="123F5B"/>
              </a:solidFill>
              <a:latin typeface="Aptos"/>
            </a:endParaRP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28692"/>
            <a:ext cx="393192" cy="183127"/>
          </a:xfrm>
          <a:prstGeom prst="rect">
            <a:avLst/>
          </a:prstGeom>
          <a:noFill/>
        </p:spPr>
        <p:txBody>
          <a:bodyPr wrap="square" lIns="18288" tIns="18288" rIns="18288" bIns="18288" anchor="ctr">
            <a:spAutoFit/>
          </a:bodyPr>
          <a:lstStyle/>
          <a:p>
            <a:pPr algn="r">
              <a:spcBef>
                <a:spcPts val="0"/>
              </a:spcBef>
              <a:spcAft>
                <a:spcPts val="0"/>
              </a:spcAft>
            </a:pPr>
            <a:r>
              <a:rPr lang="en-US" sz="950" b="1" i="0">
                <a:solidFill>
                  <a:srgbClr val="5C666E"/>
                </a:solidFill>
                <a:latin typeface="Aptos"/>
              </a:rPr>
              <a:t>13</a:t>
            </a:r>
            <a:endParaRPr sz="950" b="1" i="0">
              <a:solidFill>
                <a:srgbClr val="5C666E"/>
              </a:solidFill>
              <a:latin typeface="Aptos"/>
            </a:endParaRPr>
          </a:p>
        </p:txBody>
      </p:sp>
      <p:sp>
        <p:nvSpPr>
          <p:cNvPr id="39" name="Internal heading">
            <a:extLst>
              <a:ext uri="{FF2B5EF4-FFF2-40B4-BE49-F238E27FC236}">
                <a16:creationId xmlns:a16="http://schemas.microsoft.com/office/drawing/2014/main" id="{D6CBFE95-9F5D-82FF-238D-F3EC77F404E5}"/>
              </a:ext>
            </a:extLst>
          </p:cNvPr>
          <p:cNvSpPr txBox="1"/>
          <p:nvPr/>
        </p:nvSpPr>
        <p:spPr>
          <a:xfrm>
            <a:off x="896112" y="1517904"/>
            <a:ext cx="4754880" cy="329184"/>
          </a:xfrm>
          <a:prstGeom prst="rect">
            <a:avLst/>
          </a:prstGeom>
          <a:noFill/>
        </p:spPr>
        <p:txBody>
          <a:bodyPr vert="horz" wrap="square" lIns="0" tIns="0" rIns="0" bIns="0" rtlCol="0" anchor="ctr">
            <a:noAutofit/>
          </a:bodyPr>
          <a:lstStyle/>
          <a:p>
            <a:r>
              <a:rPr lang="en-US" sz="2300" b="1">
                <a:solidFill>
                  <a:srgbClr val="123F5B"/>
                </a:solidFill>
                <a:latin typeface="Aptos" panose="020B0004020202020204" pitchFamily="34" charset="0"/>
              </a:rPr>
              <a:t>Internal DI&amp;C CCF</a:t>
            </a:r>
          </a:p>
        </p:txBody>
      </p:sp>
      <p:sp>
        <p:nvSpPr>
          <p:cNvPr id="40" name="Internal subtitle">
            <a:extLst>
              <a:ext uri="{FF2B5EF4-FFF2-40B4-BE49-F238E27FC236}">
                <a16:creationId xmlns:a16="http://schemas.microsoft.com/office/drawing/2014/main" id="{6611E030-EC76-D457-3DCF-9FB5F03AB3C7}"/>
              </a:ext>
            </a:extLst>
          </p:cNvPr>
          <p:cNvSpPr txBox="1"/>
          <p:nvPr/>
        </p:nvSpPr>
        <p:spPr>
          <a:xfrm>
            <a:off x="896112" y="1856232"/>
            <a:ext cx="4754880" cy="219456"/>
          </a:xfrm>
          <a:prstGeom prst="rect">
            <a:avLst/>
          </a:prstGeom>
          <a:noFill/>
        </p:spPr>
        <p:txBody>
          <a:bodyPr vert="horz" wrap="square" lIns="0" tIns="0" rIns="0" bIns="0" rtlCol="0" anchor="ctr">
            <a:noAutofit/>
          </a:bodyPr>
          <a:lstStyle/>
          <a:p>
            <a:r>
              <a:rPr lang="en-US" sz="1350" b="1">
                <a:solidFill>
                  <a:srgbClr val="0067A6"/>
                </a:solidFill>
                <a:latin typeface="Aptos" panose="020B0004020202020204" pitchFamily="34" charset="0"/>
              </a:rPr>
              <a:t>Redundant trains or components</a:t>
            </a:r>
          </a:p>
        </p:txBody>
      </p:sp>
      <p:sp>
        <p:nvSpPr>
          <p:cNvPr id="41" name="External heading">
            <a:extLst>
              <a:ext uri="{FF2B5EF4-FFF2-40B4-BE49-F238E27FC236}">
                <a16:creationId xmlns:a16="http://schemas.microsoft.com/office/drawing/2014/main" id="{91EF829D-CBBE-4C38-3917-615C6C85441A}"/>
              </a:ext>
            </a:extLst>
          </p:cNvPr>
          <p:cNvSpPr txBox="1"/>
          <p:nvPr/>
        </p:nvSpPr>
        <p:spPr>
          <a:xfrm>
            <a:off x="6510528" y="1517904"/>
            <a:ext cx="4754880" cy="329184"/>
          </a:xfrm>
          <a:prstGeom prst="rect">
            <a:avLst/>
          </a:prstGeom>
          <a:noFill/>
        </p:spPr>
        <p:txBody>
          <a:bodyPr vert="horz" wrap="square" lIns="0" tIns="0" rIns="0" bIns="0" rtlCol="0" anchor="ctr">
            <a:noAutofit/>
          </a:bodyPr>
          <a:lstStyle/>
          <a:p>
            <a:r>
              <a:rPr lang="en-US" sz="2300" b="1">
                <a:solidFill>
                  <a:srgbClr val="123F5B"/>
                </a:solidFill>
                <a:latin typeface="Aptos" panose="020B0004020202020204" pitchFamily="34" charset="0"/>
              </a:rPr>
              <a:t>External DI&amp;C CCF</a:t>
            </a:r>
          </a:p>
        </p:txBody>
      </p:sp>
      <p:sp>
        <p:nvSpPr>
          <p:cNvPr id="42" name="External subtitle">
            <a:extLst>
              <a:ext uri="{FF2B5EF4-FFF2-40B4-BE49-F238E27FC236}">
                <a16:creationId xmlns:a16="http://schemas.microsoft.com/office/drawing/2014/main" id="{2650EC81-E5C4-A5CE-4BD8-D6D3D50C2891}"/>
              </a:ext>
            </a:extLst>
          </p:cNvPr>
          <p:cNvSpPr txBox="1"/>
          <p:nvPr/>
        </p:nvSpPr>
        <p:spPr>
          <a:xfrm>
            <a:off x="6510528" y="1856232"/>
            <a:ext cx="4754880" cy="219456"/>
          </a:xfrm>
          <a:prstGeom prst="rect">
            <a:avLst/>
          </a:prstGeom>
          <a:noFill/>
        </p:spPr>
        <p:txBody>
          <a:bodyPr vert="horz" wrap="square" lIns="0" tIns="0" rIns="0" bIns="0" rtlCol="0" anchor="ctr">
            <a:noAutofit/>
          </a:bodyPr>
          <a:lstStyle/>
          <a:p>
            <a:r>
              <a:rPr lang="en-US" sz="1350" b="1" dirty="0">
                <a:solidFill>
                  <a:srgbClr val="E58900"/>
                </a:solidFill>
                <a:latin typeface="Aptos" panose="020B0004020202020204" pitchFamily="34" charset="0"/>
              </a:rPr>
              <a:t>Functional dependency across the DI&amp;C boundary</a:t>
            </a:r>
          </a:p>
        </p:txBody>
      </p:sp>
      <p:sp>
        <p:nvSpPr>
          <p:cNvPr id="43" name="Internal boundary tag">
            <a:extLst>
              <a:ext uri="{FF2B5EF4-FFF2-40B4-BE49-F238E27FC236}">
                <a16:creationId xmlns:a16="http://schemas.microsoft.com/office/drawing/2014/main" id="{D9601168-87CF-B408-CABF-FD0FC0C9540C}"/>
              </a:ext>
            </a:extLst>
          </p:cNvPr>
          <p:cNvSpPr/>
          <p:nvPr/>
        </p:nvSpPr>
        <p:spPr>
          <a:xfrm>
            <a:off x="896112" y="2139696"/>
            <a:ext cx="4754880" cy="393192"/>
          </a:xfrm>
          <a:prstGeom prst="roundRect">
            <a:avLst/>
          </a:prstGeom>
          <a:solidFill>
            <a:srgbClr val="FFFFFF"/>
          </a:solidFill>
          <a:ln w="15240">
            <a:solidFill>
              <a:srgbClr val="0067A6"/>
            </a:solidFill>
          </a:ln>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External boundary tag">
            <a:extLst>
              <a:ext uri="{FF2B5EF4-FFF2-40B4-BE49-F238E27FC236}">
                <a16:creationId xmlns:a16="http://schemas.microsoft.com/office/drawing/2014/main" id="{445FD4AB-37B1-FE4E-6FDC-EB7636770E8A}"/>
              </a:ext>
            </a:extLst>
          </p:cNvPr>
          <p:cNvSpPr/>
          <p:nvPr/>
        </p:nvSpPr>
        <p:spPr>
          <a:xfrm>
            <a:off x="6510528" y="2139696"/>
            <a:ext cx="4754880" cy="393192"/>
          </a:xfrm>
          <a:prstGeom prst="roundRect">
            <a:avLst/>
          </a:prstGeom>
          <a:solidFill>
            <a:srgbClr val="FFFFFF"/>
          </a:solidFill>
          <a:ln w="15240">
            <a:solidFill>
              <a:srgbClr val="E58900"/>
            </a:solidFill>
          </a:ln>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Internal boundary text">
            <a:extLst>
              <a:ext uri="{FF2B5EF4-FFF2-40B4-BE49-F238E27FC236}">
                <a16:creationId xmlns:a16="http://schemas.microsoft.com/office/drawing/2014/main" id="{207D3287-3EBA-53C0-52E1-8E9969B18F98}"/>
              </a:ext>
            </a:extLst>
          </p:cNvPr>
          <p:cNvSpPr txBox="1"/>
          <p:nvPr/>
        </p:nvSpPr>
        <p:spPr>
          <a:xfrm>
            <a:off x="1051560" y="2199132"/>
            <a:ext cx="4443984" cy="237744"/>
          </a:xfrm>
          <a:prstGeom prst="rect">
            <a:avLst/>
          </a:prstGeom>
          <a:noFill/>
        </p:spPr>
        <p:txBody>
          <a:bodyPr vert="horz" wrap="square" lIns="0" tIns="0" rIns="0" bIns="0" rtlCol="0" anchor="ctr">
            <a:noAutofit/>
          </a:bodyPr>
          <a:lstStyle/>
          <a:p>
            <a:pPr algn="ctr"/>
            <a:r>
              <a:rPr lang="en-US" sz="1450" b="1">
                <a:solidFill>
                  <a:srgbClr val="0067A6"/>
                </a:solidFill>
                <a:latin typeface="Aptos" panose="020B0004020202020204" pitchFamily="34" charset="0"/>
              </a:rPr>
              <a:t>Within DI&amp;C  |  same credited function</a:t>
            </a:r>
          </a:p>
        </p:txBody>
      </p:sp>
      <p:sp>
        <p:nvSpPr>
          <p:cNvPr id="46" name="External boundary text">
            <a:extLst>
              <a:ext uri="{FF2B5EF4-FFF2-40B4-BE49-F238E27FC236}">
                <a16:creationId xmlns:a16="http://schemas.microsoft.com/office/drawing/2014/main" id="{82C1B63B-7098-91D7-A338-40EBCCECCF3A}"/>
              </a:ext>
            </a:extLst>
          </p:cNvPr>
          <p:cNvSpPr txBox="1"/>
          <p:nvPr/>
        </p:nvSpPr>
        <p:spPr>
          <a:xfrm>
            <a:off x="6665976" y="2199132"/>
            <a:ext cx="4443984" cy="237744"/>
          </a:xfrm>
          <a:prstGeom prst="rect">
            <a:avLst/>
          </a:prstGeom>
          <a:noFill/>
        </p:spPr>
        <p:txBody>
          <a:bodyPr vert="horz" wrap="square" lIns="0" tIns="0" rIns="0" bIns="0" rtlCol="0" anchor="ctr">
            <a:noAutofit/>
          </a:bodyPr>
          <a:lstStyle/>
          <a:p>
            <a:pPr algn="ctr"/>
            <a:r>
              <a:rPr lang="en-US" sz="1400" b="1">
                <a:solidFill>
                  <a:srgbClr val="E58900"/>
                </a:solidFill>
                <a:latin typeface="Aptos" panose="020B0004020202020204" pitchFamily="34" charset="0"/>
              </a:rPr>
              <a:t>Across DI&amp;C boundary  |  same or different functions</a:t>
            </a:r>
          </a:p>
        </p:txBody>
      </p:sp>
      <p:sp>
        <p:nvSpPr>
          <p:cNvPr id="47" name="Internal definition label">
            <a:extLst>
              <a:ext uri="{FF2B5EF4-FFF2-40B4-BE49-F238E27FC236}">
                <a16:creationId xmlns:a16="http://schemas.microsoft.com/office/drawing/2014/main" id="{AEB33842-2F7D-FBB6-65A0-8C3E9091BB69}"/>
              </a:ext>
            </a:extLst>
          </p:cNvPr>
          <p:cNvSpPr txBox="1"/>
          <p:nvPr/>
        </p:nvSpPr>
        <p:spPr>
          <a:xfrm>
            <a:off x="896112" y="2670048"/>
            <a:ext cx="4754880" cy="201168"/>
          </a:xfrm>
          <a:prstGeom prst="rect">
            <a:avLst/>
          </a:prstGeom>
          <a:noFill/>
        </p:spPr>
        <p:txBody>
          <a:bodyPr vert="horz" wrap="square" lIns="0" tIns="0" rIns="0" bIns="0" rtlCol="0" anchor="ctr">
            <a:noAutofit/>
          </a:bodyPr>
          <a:lstStyle/>
          <a:p>
            <a:r>
              <a:rPr lang="en-US" sz="1250" b="1">
                <a:solidFill>
                  <a:srgbClr val="0067A6"/>
                </a:solidFill>
                <a:latin typeface="Aptos" panose="020B0004020202020204" pitchFamily="34" charset="0"/>
              </a:rPr>
              <a:t>Definition</a:t>
            </a:r>
          </a:p>
        </p:txBody>
      </p:sp>
      <p:sp>
        <p:nvSpPr>
          <p:cNvPr id="48" name="Internal definition">
            <a:extLst>
              <a:ext uri="{FF2B5EF4-FFF2-40B4-BE49-F238E27FC236}">
                <a16:creationId xmlns:a16="http://schemas.microsoft.com/office/drawing/2014/main" id="{F36D1EF5-318A-4F6E-C1BC-4DCB70C61E25}"/>
              </a:ext>
            </a:extLst>
          </p:cNvPr>
          <p:cNvSpPr txBox="1"/>
          <p:nvPr/>
        </p:nvSpPr>
        <p:spPr>
          <a:xfrm>
            <a:off x="896112" y="2907792"/>
            <a:ext cx="4754880" cy="512064"/>
          </a:xfrm>
          <a:prstGeom prst="rect">
            <a:avLst/>
          </a:prstGeom>
          <a:noFill/>
        </p:spPr>
        <p:txBody>
          <a:bodyPr vert="horz" wrap="square" lIns="0" tIns="0" rIns="0" bIns="0" rtlCol="0" anchor="t">
            <a:noAutofit/>
          </a:bodyPr>
          <a:lstStyle/>
          <a:p>
            <a:r>
              <a:rPr lang="en-US" sz="1580">
                <a:solidFill>
                  <a:srgbClr val="1D242A"/>
                </a:solidFill>
                <a:latin typeface="Aptos" panose="020B0004020202020204" pitchFamily="34" charset="0"/>
              </a:rPr>
              <a:t>A shared cause disables redundant DI&amp;C trains or components performing the same credited function.</a:t>
            </a:r>
          </a:p>
        </p:txBody>
      </p:sp>
      <p:sp>
        <p:nvSpPr>
          <p:cNvPr id="49" name="External definition label">
            <a:extLst>
              <a:ext uri="{FF2B5EF4-FFF2-40B4-BE49-F238E27FC236}">
                <a16:creationId xmlns:a16="http://schemas.microsoft.com/office/drawing/2014/main" id="{1AD6E206-9555-C740-033C-6FC6033E6510}"/>
              </a:ext>
            </a:extLst>
          </p:cNvPr>
          <p:cNvSpPr txBox="1"/>
          <p:nvPr/>
        </p:nvSpPr>
        <p:spPr>
          <a:xfrm>
            <a:off x="6510528" y="2670048"/>
            <a:ext cx="4754880" cy="201168"/>
          </a:xfrm>
          <a:prstGeom prst="rect">
            <a:avLst/>
          </a:prstGeom>
          <a:noFill/>
        </p:spPr>
        <p:txBody>
          <a:bodyPr vert="horz" wrap="square" lIns="0" tIns="0" rIns="0" bIns="0" rtlCol="0" anchor="ctr">
            <a:noAutofit/>
          </a:bodyPr>
          <a:lstStyle/>
          <a:p>
            <a:r>
              <a:rPr lang="en-US" sz="1250" b="1">
                <a:solidFill>
                  <a:srgbClr val="E58900"/>
                </a:solidFill>
                <a:latin typeface="Aptos" panose="020B0004020202020204" pitchFamily="34" charset="0"/>
              </a:rPr>
              <a:t>Definition</a:t>
            </a:r>
          </a:p>
        </p:txBody>
      </p:sp>
      <p:sp>
        <p:nvSpPr>
          <p:cNvPr id="50" name="External definition">
            <a:extLst>
              <a:ext uri="{FF2B5EF4-FFF2-40B4-BE49-F238E27FC236}">
                <a16:creationId xmlns:a16="http://schemas.microsoft.com/office/drawing/2014/main" id="{D4410504-28A2-0D58-6492-CF66B758953E}"/>
              </a:ext>
            </a:extLst>
          </p:cNvPr>
          <p:cNvSpPr txBox="1"/>
          <p:nvPr/>
        </p:nvSpPr>
        <p:spPr>
          <a:xfrm>
            <a:off x="6510528" y="2907792"/>
            <a:ext cx="4754880" cy="512064"/>
          </a:xfrm>
          <a:prstGeom prst="rect">
            <a:avLst/>
          </a:prstGeom>
          <a:noFill/>
        </p:spPr>
        <p:txBody>
          <a:bodyPr vert="horz" wrap="square" lIns="0" tIns="0" rIns="0" bIns="0" rtlCol="0" anchor="t">
            <a:noAutofit/>
          </a:bodyPr>
          <a:lstStyle/>
          <a:p>
            <a:r>
              <a:rPr lang="en-US" sz="1620">
                <a:solidFill>
                  <a:srgbClr val="1D242A"/>
                </a:solidFill>
                <a:latin typeface="Aptos" panose="020B0004020202020204" pitchFamily="34" charset="0"/>
              </a:rPr>
              <a:t>One DI&amp;C failure affects multiple plant components, systems, functions, or operator actions.</a:t>
            </a:r>
          </a:p>
        </p:txBody>
      </p:sp>
      <p:sp>
        <p:nvSpPr>
          <p:cNvPr id="51" name="Internal mechanisms label">
            <a:extLst>
              <a:ext uri="{FF2B5EF4-FFF2-40B4-BE49-F238E27FC236}">
                <a16:creationId xmlns:a16="http://schemas.microsoft.com/office/drawing/2014/main" id="{406F7521-B62A-9642-9FBD-5A11DC6CCA28}"/>
              </a:ext>
            </a:extLst>
          </p:cNvPr>
          <p:cNvSpPr txBox="1"/>
          <p:nvPr/>
        </p:nvSpPr>
        <p:spPr>
          <a:xfrm>
            <a:off x="896112" y="3547872"/>
            <a:ext cx="4754880" cy="201168"/>
          </a:xfrm>
          <a:prstGeom prst="rect">
            <a:avLst/>
          </a:prstGeom>
          <a:noFill/>
        </p:spPr>
        <p:txBody>
          <a:bodyPr vert="horz" wrap="square" lIns="0" tIns="0" rIns="0" bIns="0" rtlCol="0" anchor="ctr">
            <a:noAutofit/>
          </a:bodyPr>
          <a:lstStyle/>
          <a:p>
            <a:r>
              <a:rPr lang="en-US" sz="1250" b="1">
                <a:solidFill>
                  <a:srgbClr val="0067A6"/>
                </a:solidFill>
                <a:latin typeface="Aptos" panose="020B0004020202020204" pitchFamily="34" charset="0"/>
              </a:rPr>
              <a:t>Typical mechanisms</a:t>
            </a:r>
          </a:p>
        </p:txBody>
      </p:sp>
      <p:sp>
        <p:nvSpPr>
          <p:cNvPr id="52" name="Internal mechanisms">
            <a:extLst>
              <a:ext uri="{FF2B5EF4-FFF2-40B4-BE49-F238E27FC236}">
                <a16:creationId xmlns:a16="http://schemas.microsoft.com/office/drawing/2014/main" id="{1640BB5F-D65C-D5AB-9DB6-BC485975C889}"/>
              </a:ext>
            </a:extLst>
          </p:cNvPr>
          <p:cNvSpPr txBox="1"/>
          <p:nvPr/>
        </p:nvSpPr>
        <p:spPr>
          <a:xfrm>
            <a:off x="896112" y="3785616"/>
            <a:ext cx="4754880" cy="530352"/>
          </a:xfrm>
          <a:prstGeom prst="rect">
            <a:avLst/>
          </a:prstGeom>
          <a:noFill/>
        </p:spPr>
        <p:txBody>
          <a:bodyPr vert="horz" wrap="square" lIns="0" tIns="0" rIns="0" bIns="0" rtlCol="0" anchor="t">
            <a:noAutofit/>
          </a:bodyPr>
          <a:lstStyle/>
          <a:p>
            <a:r>
              <a:rPr lang="en-US" sz="1530">
                <a:solidFill>
                  <a:srgbClr val="1D242A"/>
                </a:solidFill>
                <a:latin typeface="Aptos" panose="020B0004020202020204" pitchFamily="34" charset="0"/>
              </a:rPr>
              <a:t>• Shared software or configuration error</a:t>
            </a:r>
          </a:p>
          <a:p>
            <a:r>
              <a:rPr lang="en-US" sz="1530">
                <a:solidFill>
                  <a:srgbClr val="1D242A"/>
                </a:solidFill>
                <a:latin typeface="Aptos" panose="020B0004020202020204" pitchFamily="34" charset="0"/>
              </a:rPr>
              <a:t>• Common hardware or environmental cause</a:t>
            </a:r>
          </a:p>
        </p:txBody>
      </p:sp>
      <p:sp>
        <p:nvSpPr>
          <p:cNvPr id="53" name="External effects label">
            <a:extLst>
              <a:ext uri="{FF2B5EF4-FFF2-40B4-BE49-F238E27FC236}">
                <a16:creationId xmlns:a16="http://schemas.microsoft.com/office/drawing/2014/main" id="{3EE7B9DD-4F3B-286B-54BD-1BFF182765CC}"/>
              </a:ext>
            </a:extLst>
          </p:cNvPr>
          <p:cNvSpPr txBox="1"/>
          <p:nvPr/>
        </p:nvSpPr>
        <p:spPr>
          <a:xfrm>
            <a:off x="6510528" y="3547872"/>
            <a:ext cx="4754880" cy="201168"/>
          </a:xfrm>
          <a:prstGeom prst="rect">
            <a:avLst/>
          </a:prstGeom>
          <a:noFill/>
        </p:spPr>
        <p:txBody>
          <a:bodyPr vert="horz" wrap="square" lIns="0" tIns="0" rIns="0" bIns="0" rtlCol="0" anchor="ctr">
            <a:noAutofit/>
          </a:bodyPr>
          <a:lstStyle/>
          <a:p>
            <a:r>
              <a:rPr lang="en-US" sz="1250" b="1">
                <a:solidFill>
                  <a:srgbClr val="E58900"/>
                </a:solidFill>
                <a:latin typeface="Aptos" panose="020B0004020202020204" pitchFamily="34" charset="0"/>
              </a:rPr>
              <a:t>Typical effects</a:t>
            </a:r>
          </a:p>
        </p:txBody>
      </p:sp>
      <p:sp>
        <p:nvSpPr>
          <p:cNvPr id="54" name="External effects">
            <a:extLst>
              <a:ext uri="{FF2B5EF4-FFF2-40B4-BE49-F238E27FC236}">
                <a16:creationId xmlns:a16="http://schemas.microsoft.com/office/drawing/2014/main" id="{CCC2E0D4-2E28-0C8E-03EF-505BC175A474}"/>
              </a:ext>
            </a:extLst>
          </p:cNvPr>
          <p:cNvSpPr txBox="1"/>
          <p:nvPr/>
        </p:nvSpPr>
        <p:spPr>
          <a:xfrm>
            <a:off x="6510528" y="3785616"/>
            <a:ext cx="4754880" cy="530352"/>
          </a:xfrm>
          <a:prstGeom prst="rect">
            <a:avLst/>
          </a:prstGeom>
          <a:noFill/>
        </p:spPr>
        <p:txBody>
          <a:bodyPr vert="horz" wrap="square" lIns="0" tIns="0" rIns="0" bIns="0" rtlCol="0" anchor="t">
            <a:noAutofit/>
          </a:bodyPr>
          <a:lstStyle/>
          <a:p>
            <a:r>
              <a:rPr lang="en-US" sz="1530">
                <a:solidFill>
                  <a:srgbClr val="1D242A"/>
                </a:solidFill>
                <a:latin typeface="Aptos" panose="020B0004020202020204" pitchFamily="34" charset="0"/>
              </a:rPr>
              <a:t>• Multiple plant components or systems affected</a:t>
            </a:r>
          </a:p>
          <a:p>
            <a:r>
              <a:rPr lang="en-US" sz="1530">
                <a:solidFill>
                  <a:srgbClr val="1D242A"/>
                </a:solidFill>
                <a:latin typeface="Aptos" panose="020B0004020202020204" pitchFamily="34" charset="0"/>
              </a:rPr>
              <a:t>• Operator information or actions impaired</a:t>
            </a:r>
          </a:p>
        </p:txBody>
      </p:sp>
      <p:sp>
        <p:nvSpPr>
          <p:cNvPr id="55" name="Internal treatment box">
            <a:extLst>
              <a:ext uri="{FF2B5EF4-FFF2-40B4-BE49-F238E27FC236}">
                <a16:creationId xmlns:a16="http://schemas.microsoft.com/office/drawing/2014/main" id="{6EBA1826-0A73-5FD4-8987-8BED294F82C0}"/>
              </a:ext>
            </a:extLst>
          </p:cNvPr>
          <p:cNvSpPr/>
          <p:nvPr/>
        </p:nvSpPr>
        <p:spPr>
          <a:xfrm>
            <a:off x="896112" y="4443984"/>
            <a:ext cx="4754880" cy="749808"/>
          </a:xfrm>
          <a:prstGeom prst="roundRect">
            <a:avLst/>
          </a:prstGeom>
          <a:solidFill>
            <a:srgbClr val="FFFFFF"/>
          </a:solidFill>
          <a:ln w="15240">
            <a:solidFill>
              <a:srgbClr val="D8E1E7"/>
            </a:solidFill>
          </a:ln>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External treatment box">
            <a:extLst>
              <a:ext uri="{FF2B5EF4-FFF2-40B4-BE49-F238E27FC236}">
                <a16:creationId xmlns:a16="http://schemas.microsoft.com/office/drawing/2014/main" id="{A92CA339-3EB0-787F-E1BF-7790352A8F78}"/>
              </a:ext>
            </a:extLst>
          </p:cNvPr>
          <p:cNvSpPr/>
          <p:nvPr/>
        </p:nvSpPr>
        <p:spPr>
          <a:xfrm>
            <a:off x="6510528" y="4443984"/>
            <a:ext cx="4754880" cy="749808"/>
          </a:xfrm>
          <a:prstGeom prst="roundRect">
            <a:avLst/>
          </a:prstGeom>
          <a:solidFill>
            <a:srgbClr val="FFFFFF"/>
          </a:solidFill>
          <a:ln w="15240">
            <a:solidFill>
              <a:srgbClr val="D8E1E7"/>
            </a:solidFill>
          </a:ln>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Internal treatment label">
            <a:extLst>
              <a:ext uri="{FF2B5EF4-FFF2-40B4-BE49-F238E27FC236}">
                <a16:creationId xmlns:a16="http://schemas.microsoft.com/office/drawing/2014/main" id="{D27A71BA-9954-3E13-0D95-6EF335AAB1CB}"/>
              </a:ext>
            </a:extLst>
          </p:cNvPr>
          <p:cNvSpPr txBox="1"/>
          <p:nvPr/>
        </p:nvSpPr>
        <p:spPr>
          <a:xfrm>
            <a:off x="1060704" y="4535424"/>
            <a:ext cx="4425696" cy="182880"/>
          </a:xfrm>
          <a:prstGeom prst="rect">
            <a:avLst/>
          </a:prstGeom>
          <a:noFill/>
        </p:spPr>
        <p:txBody>
          <a:bodyPr vert="horz" wrap="square" lIns="0" tIns="0" rIns="0" bIns="0" rtlCol="0" anchor="ctr">
            <a:noAutofit/>
          </a:bodyPr>
          <a:lstStyle/>
          <a:p>
            <a:r>
              <a:rPr lang="en-US" sz="1230" b="1">
                <a:solidFill>
                  <a:srgbClr val="0067A6"/>
                </a:solidFill>
                <a:latin typeface="Aptos" panose="020B0004020202020204" pitchFamily="34" charset="0"/>
              </a:rPr>
              <a:t>PRA treatment</a:t>
            </a:r>
          </a:p>
        </p:txBody>
      </p:sp>
      <p:sp>
        <p:nvSpPr>
          <p:cNvPr id="58" name="Internal treatment">
            <a:extLst>
              <a:ext uri="{FF2B5EF4-FFF2-40B4-BE49-F238E27FC236}">
                <a16:creationId xmlns:a16="http://schemas.microsoft.com/office/drawing/2014/main" id="{699BDB4F-0FFC-71AB-AD2C-C80BEFAC37FF}"/>
              </a:ext>
            </a:extLst>
          </p:cNvPr>
          <p:cNvSpPr txBox="1"/>
          <p:nvPr/>
        </p:nvSpPr>
        <p:spPr>
          <a:xfrm>
            <a:off x="1060704" y="4736592"/>
            <a:ext cx="4425696" cy="356616"/>
          </a:xfrm>
          <a:prstGeom prst="rect">
            <a:avLst/>
          </a:prstGeom>
          <a:noFill/>
        </p:spPr>
        <p:txBody>
          <a:bodyPr vert="horz" wrap="square" lIns="0" tIns="0" rIns="0" bIns="0" rtlCol="0" anchor="t">
            <a:noAutofit/>
          </a:bodyPr>
          <a:lstStyle/>
          <a:p>
            <a:r>
              <a:rPr lang="en-US" sz="1370">
                <a:solidFill>
                  <a:srgbClr val="1D242A"/>
                </a:solidFill>
                <a:latin typeface="Aptos" panose="020B0004020202020204" pitchFamily="34" charset="0"/>
              </a:rPr>
              <a:t>Use CCF grouping and parameterization when data support it; otherwise use bounded sensitivity cases.</a:t>
            </a:r>
          </a:p>
        </p:txBody>
      </p:sp>
      <p:sp>
        <p:nvSpPr>
          <p:cNvPr id="59" name="External treatment label">
            <a:extLst>
              <a:ext uri="{FF2B5EF4-FFF2-40B4-BE49-F238E27FC236}">
                <a16:creationId xmlns:a16="http://schemas.microsoft.com/office/drawing/2014/main" id="{6D03DB4B-C6A6-0895-FC4B-AFF3462BB9E0}"/>
              </a:ext>
            </a:extLst>
          </p:cNvPr>
          <p:cNvSpPr txBox="1"/>
          <p:nvPr/>
        </p:nvSpPr>
        <p:spPr>
          <a:xfrm>
            <a:off x="6675120" y="4535424"/>
            <a:ext cx="4425696" cy="182880"/>
          </a:xfrm>
          <a:prstGeom prst="rect">
            <a:avLst/>
          </a:prstGeom>
          <a:noFill/>
        </p:spPr>
        <p:txBody>
          <a:bodyPr vert="horz" wrap="square" lIns="0" tIns="0" rIns="0" bIns="0" rtlCol="0" anchor="ctr">
            <a:noAutofit/>
          </a:bodyPr>
          <a:lstStyle/>
          <a:p>
            <a:r>
              <a:rPr lang="en-US" sz="1230" b="1">
                <a:solidFill>
                  <a:srgbClr val="E58900"/>
                </a:solidFill>
                <a:latin typeface="Aptos" panose="020B0004020202020204" pitchFamily="34" charset="0"/>
              </a:rPr>
              <a:t>PRA treatment</a:t>
            </a:r>
          </a:p>
        </p:txBody>
      </p:sp>
      <p:sp>
        <p:nvSpPr>
          <p:cNvPr id="60" name="External treatment">
            <a:extLst>
              <a:ext uri="{FF2B5EF4-FFF2-40B4-BE49-F238E27FC236}">
                <a16:creationId xmlns:a16="http://schemas.microsoft.com/office/drawing/2014/main" id="{66520AF8-B3A9-F244-BFC0-A00A9EF51537}"/>
              </a:ext>
            </a:extLst>
          </p:cNvPr>
          <p:cNvSpPr txBox="1"/>
          <p:nvPr/>
        </p:nvSpPr>
        <p:spPr>
          <a:xfrm>
            <a:off x="6675120" y="4736592"/>
            <a:ext cx="4425696" cy="356616"/>
          </a:xfrm>
          <a:prstGeom prst="rect">
            <a:avLst/>
          </a:prstGeom>
          <a:noFill/>
        </p:spPr>
        <p:txBody>
          <a:bodyPr vert="horz" wrap="square" lIns="0" tIns="0" rIns="0" bIns="0" rtlCol="0" anchor="t">
            <a:noAutofit/>
          </a:bodyPr>
          <a:lstStyle/>
          <a:p>
            <a:r>
              <a:rPr lang="en-US" sz="1370">
                <a:solidFill>
                  <a:srgbClr val="1D242A"/>
                </a:solidFill>
                <a:latin typeface="Aptos" panose="020B0004020202020204" pitchFamily="34" charset="0"/>
              </a:rPr>
              <a:t>Model the dependency explicitly; use surrogate events or bounding cases when data are sparse.</a:t>
            </a:r>
          </a:p>
        </p:txBody>
      </p:sp>
    </p:spTree>
    <p:extLst>
      <p:ext uri="{BB962C8B-B14F-4D97-AF65-F5344CB8AC3E}">
        <p14:creationId xmlns:p14="http://schemas.microsoft.com/office/powerpoint/2010/main" val="98530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252171"/>
            <a:ext cx="11018520" cy="483209"/>
          </a:xfrm>
          <a:prstGeom prst="rect">
            <a:avLst/>
          </a:prstGeom>
          <a:noFill/>
        </p:spPr>
        <p:txBody>
          <a:bodyPr wrap="square" lIns="18288" tIns="18288" rIns="18288" bIns="18288" anchor="ctr">
            <a:spAutoFit/>
          </a:bodyPr>
          <a:lstStyle/>
          <a:p>
            <a:pPr algn="l">
              <a:spcBef>
                <a:spcPts val="0"/>
              </a:spcBef>
              <a:spcAft>
                <a:spcPts val="0"/>
              </a:spcAft>
            </a:pPr>
            <a:r>
              <a:rPr sz="2900" b="1" i="0" dirty="0">
                <a:solidFill>
                  <a:srgbClr val="123F5B"/>
                </a:solidFill>
                <a:latin typeface="Aptos"/>
              </a:rPr>
              <a:t>D</a:t>
            </a:r>
            <a:r>
              <a:rPr lang="en-US" sz="2900" b="1" i="0" dirty="0">
                <a:solidFill>
                  <a:srgbClr val="123F5B"/>
                </a:solidFill>
                <a:latin typeface="Aptos"/>
              </a:rPr>
              <a:t>ata needs and</a:t>
            </a:r>
            <a:r>
              <a:rPr sz="2900" b="1" i="0" dirty="0">
                <a:solidFill>
                  <a:srgbClr val="123F5B"/>
                </a:solidFill>
                <a:latin typeface="Aptos"/>
              </a:rPr>
              <a:t> next steps</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28692"/>
            <a:ext cx="393192" cy="183127"/>
          </a:xfrm>
          <a:prstGeom prst="rect">
            <a:avLst/>
          </a:prstGeom>
          <a:noFill/>
        </p:spPr>
        <p:txBody>
          <a:bodyPr wrap="square" lIns="18288" tIns="18288" rIns="18288" bIns="18288" anchor="ctr">
            <a:spAutoFit/>
          </a:bodyPr>
          <a:lstStyle/>
          <a:p>
            <a:pPr algn="r">
              <a:spcBef>
                <a:spcPts val="0"/>
              </a:spcBef>
              <a:spcAft>
                <a:spcPts val="0"/>
              </a:spcAft>
            </a:pPr>
            <a:r>
              <a:rPr lang="en-US" sz="950" b="1" i="0">
                <a:solidFill>
                  <a:srgbClr val="5C666E"/>
                </a:solidFill>
                <a:latin typeface="Aptos"/>
              </a:rPr>
              <a:t>14</a:t>
            </a:r>
            <a:endParaRPr sz="950" b="1" i="0">
              <a:solidFill>
                <a:srgbClr val="5C666E"/>
              </a:solidFill>
              <a:latin typeface="Aptos"/>
            </a:endParaRPr>
          </a:p>
        </p:txBody>
      </p:sp>
      <p:sp>
        <p:nvSpPr>
          <p:cNvPr id="8" name="TextBox 7"/>
          <p:cNvSpPr txBox="1"/>
          <p:nvPr/>
        </p:nvSpPr>
        <p:spPr>
          <a:xfrm>
            <a:off x="566928" y="1280160"/>
            <a:ext cx="320040" cy="329184"/>
          </a:xfrm>
          <a:prstGeom prst="rect">
            <a:avLst/>
          </a:prstGeom>
          <a:noFill/>
        </p:spPr>
        <p:txBody>
          <a:bodyPr wrap="square" lIns="18288" tIns="18288" rIns="18288" bIns="18288" anchor="t">
            <a:spAutoFit/>
          </a:bodyPr>
          <a:lstStyle/>
          <a:p>
            <a:pPr algn="ctr">
              <a:spcBef>
                <a:spcPts val="0"/>
              </a:spcBef>
              <a:spcAft>
                <a:spcPts val="0"/>
              </a:spcAft>
            </a:pPr>
            <a:r>
              <a:rPr sz="1800" b="1" i="0">
                <a:solidFill>
                  <a:srgbClr val="0067A6"/>
                </a:solidFill>
                <a:latin typeface="Aptos"/>
              </a:rPr>
              <a:t>1</a:t>
            </a:r>
          </a:p>
        </p:txBody>
      </p:sp>
      <p:sp>
        <p:nvSpPr>
          <p:cNvPr id="9" name="TextBox 8"/>
          <p:cNvSpPr txBox="1"/>
          <p:nvPr/>
        </p:nvSpPr>
        <p:spPr>
          <a:xfrm>
            <a:off x="960120" y="1252728"/>
            <a:ext cx="1993392" cy="310896"/>
          </a:xfrm>
          <a:prstGeom prst="rect">
            <a:avLst/>
          </a:prstGeom>
          <a:noFill/>
        </p:spPr>
        <p:txBody>
          <a:bodyPr wrap="square" lIns="18288" tIns="18288" rIns="18288" bIns="18288" anchor="t">
            <a:spAutoFit/>
          </a:bodyPr>
          <a:lstStyle/>
          <a:p>
            <a:pPr algn="l">
              <a:spcBef>
                <a:spcPts val="0"/>
              </a:spcBef>
              <a:spcAft>
                <a:spcPts val="0"/>
              </a:spcAft>
            </a:pPr>
            <a:r>
              <a:rPr sz="1800" b="1" i="0">
                <a:solidFill>
                  <a:srgbClr val="123F5B"/>
                </a:solidFill>
                <a:latin typeface="Aptos"/>
              </a:rPr>
              <a:t>Capture events</a:t>
            </a:r>
          </a:p>
        </p:txBody>
      </p:sp>
      <p:sp>
        <p:nvSpPr>
          <p:cNvPr id="10" name="TextBox 9"/>
          <p:cNvSpPr txBox="1"/>
          <p:nvPr/>
        </p:nvSpPr>
        <p:spPr>
          <a:xfrm>
            <a:off x="960120" y="1691640"/>
            <a:ext cx="2011680" cy="749808"/>
          </a:xfrm>
          <a:prstGeom prst="rect">
            <a:avLst/>
          </a:prstGeom>
          <a:noFill/>
        </p:spPr>
        <p:txBody>
          <a:bodyPr wrap="square" lIns="18288" tIns="18288" rIns="18288" bIns="18288" anchor="t">
            <a:spAutoFit/>
          </a:bodyPr>
          <a:lstStyle/>
          <a:p>
            <a:pPr algn="l">
              <a:spcBef>
                <a:spcPts val="0"/>
              </a:spcBef>
              <a:spcAft>
                <a:spcPts val="0"/>
              </a:spcAft>
            </a:pPr>
            <a:r>
              <a:rPr sz="1400" b="0" i="0">
                <a:solidFill>
                  <a:srgbClr val="1D242A"/>
                </a:solidFill>
                <a:latin typeface="Aptos"/>
              </a:rPr>
              <a:t>LER and IRIS narratives</a:t>
            </a:r>
          </a:p>
        </p:txBody>
      </p:sp>
      <p:sp>
        <p:nvSpPr>
          <p:cNvPr id="11" name="Right Arrow 10"/>
          <p:cNvSpPr/>
          <p:nvPr/>
        </p:nvSpPr>
        <p:spPr>
          <a:xfrm>
            <a:off x="3026664" y="1536192"/>
            <a:ext cx="292608" cy="182880"/>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3401568" y="1280160"/>
            <a:ext cx="320040" cy="329184"/>
          </a:xfrm>
          <a:prstGeom prst="rect">
            <a:avLst/>
          </a:prstGeom>
          <a:noFill/>
        </p:spPr>
        <p:txBody>
          <a:bodyPr wrap="square" lIns="18288" tIns="18288" rIns="18288" bIns="18288" anchor="t">
            <a:spAutoFit/>
          </a:bodyPr>
          <a:lstStyle/>
          <a:p>
            <a:pPr algn="ctr">
              <a:spcBef>
                <a:spcPts val="0"/>
              </a:spcBef>
              <a:spcAft>
                <a:spcPts val="0"/>
              </a:spcAft>
            </a:pPr>
            <a:r>
              <a:rPr sz="1800" b="1" i="0">
                <a:solidFill>
                  <a:srgbClr val="0067A6"/>
                </a:solidFill>
                <a:latin typeface="Aptos"/>
              </a:rPr>
              <a:t>2</a:t>
            </a:r>
          </a:p>
        </p:txBody>
      </p:sp>
      <p:sp>
        <p:nvSpPr>
          <p:cNvPr id="13" name="TextBox 12"/>
          <p:cNvSpPr txBox="1"/>
          <p:nvPr/>
        </p:nvSpPr>
        <p:spPr>
          <a:xfrm>
            <a:off x="3794760" y="1252728"/>
            <a:ext cx="1993392" cy="310896"/>
          </a:xfrm>
          <a:prstGeom prst="rect">
            <a:avLst/>
          </a:prstGeom>
          <a:noFill/>
        </p:spPr>
        <p:txBody>
          <a:bodyPr wrap="square" lIns="18288" tIns="18288" rIns="18288" bIns="18288" anchor="t">
            <a:spAutoFit/>
          </a:bodyPr>
          <a:lstStyle/>
          <a:p>
            <a:pPr algn="l">
              <a:spcBef>
                <a:spcPts val="0"/>
              </a:spcBef>
              <a:spcAft>
                <a:spcPts val="0"/>
              </a:spcAft>
            </a:pPr>
            <a:r>
              <a:rPr sz="1800" b="1" i="0">
                <a:solidFill>
                  <a:srgbClr val="123F5B"/>
                </a:solidFill>
                <a:latin typeface="Aptos"/>
              </a:rPr>
              <a:t>Code in IDCCS</a:t>
            </a:r>
          </a:p>
        </p:txBody>
      </p:sp>
      <p:sp>
        <p:nvSpPr>
          <p:cNvPr id="14" name="TextBox 13"/>
          <p:cNvSpPr txBox="1"/>
          <p:nvPr/>
        </p:nvSpPr>
        <p:spPr>
          <a:xfrm>
            <a:off x="3794760" y="1691640"/>
            <a:ext cx="2011680" cy="749808"/>
          </a:xfrm>
          <a:prstGeom prst="rect">
            <a:avLst/>
          </a:prstGeom>
          <a:noFill/>
        </p:spPr>
        <p:txBody>
          <a:bodyPr wrap="square" lIns="18288" tIns="18288" rIns="18288" bIns="18288" anchor="t">
            <a:spAutoFit/>
          </a:bodyPr>
          <a:lstStyle/>
          <a:p>
            <a:pPr algn="l">
              <a:spcBef>
                <a:spcPts val="0"/>
              </a:spcBef>
              <a:spcAft>
                <a:spcPts val="0"/>
              </a:spcAft>
            </a:pPr>
            <a:r>
              <a:rPr sz="1400" b="0" i="0">
                <a:solidFill>
                  <a:srgbClr val="1D242A"/>
                </a:solidFill>
                <a:latin typeface="Aptos"/>
              </a:rPr>
              <a:t>system, component, mode, cause, function</a:t>
            </a:r>
          </a:p>
        </p:txBody>
      </p:sp>
      <p:sp>
        <p:nvSpPr>
          <p:cNvPr id="15" name="Right Arrow 14"/>
          <p:cNvSpPr/>
          <p:nvPr/>
        </p:nvSpPr>
        <p:spPr>
          <a:xfrm>
            <a:off x="5861304" y="1536192"/>
            <a:ext cx="292608" cy="182880"/>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236208" y="1280160"/>
            <a:ext cx="320040" cy="329184"/>
          </a:xfrm>
          <a:prstGeom prst="rect">
            <a:avLst/>
          </a:prstGeom>
          <a:noFill/>
        </p:spPr>
        <p:txBody>
          <a:bodyPr wrap="square" lIns="18288" tIns="18288" rIns="18288" bIns="18288" anchor="t">
            <a:spAutoFit/>
          </a:bodyPr>
          <a:lstStyle/>
          <a:p>
            <a:pPr algn="ctr">
              <a:spcBef>
                <a:spcPts val="0"/>
              </a:spcBef>
              <a:spcAft>
                <a:spcPts val="0"/>
              </a:spcAft>
            </a:pPr>
            <a:r>
              <a:rPr sz="1800" b="1" i="0">
                <a:solidFill>
                  <a:srgbClr val="0067A6"/>
                </a:solidFill>
                <a:latin typeface="Aptos"/>
              </a:rPr>
              <a:t>3</a:t>
            </a:r>
          </a:p>
        </p:txBody>
      </p:sp>
      <p:sp>
        <p:nvSpPr>
          <p:cNvPr id="17" name="TextBox 16"/>
          <p:cNvSpPr txBox="1"/>
          <p:nvPr/>
        </p:nvSpPr>
        <p:spPr>
          <a:xfrm>
            <a:off x="6629400" y="1252728"/>
            <a:ext cx="1993392" cy="310896"/>
          </a:xfrm>
          <a:prstGeom prst="rect">
            <a:avLst/>
          </a:prstGeom>
          <a:noFill/>
        </p:spPr>
        <p:txBody>
          <a:bodyPr wrap="square" lIns="18288" tIns="18288" rIns="18288" bIns="18288" anchor="t">
            <a:spAutoFit/>
          </a:bodyPr>
          <a:lstStyle/>
          <a:p>
            <a:pPr algn="l">
              <a:spcBef>
                <a:spcPts val="0"/>
              </a:spcBef>
              <a:spcAft>
                <a:spcPts val="0"/>
              </a:spcAft>
            </a:pPr>
            <a:r>
              <a:rPr sz="1800" b="1" i="0">
                <a:solidFill>
                  <a:srgbClr val="123F5B"/>
                </a:solidFill>
                <a:latin typeface="Aptos"/>
              </a:rPr>
              <a:t>Estimate in RADS</a:t>
            </a:r>
          </a:p>
        </p:txBody>
      </p:sp>
      <p:sp>
        <p:nvSpPr>
          <p:cNvPr id="18" name="TextBox 17"/>
          <p:cNvSpPr txBox="1"/>
          <p:nvPr/>
        </p:nvSpPr>
        <p:spPr>
          <a:xfrm>
            <a:off x="6629400" y="1691640"/>
            <a:ext cx="2011680" cy="749808"/>
          </a:xfrm>
          <a:prstGeom prst="rect">
            <a:avLst/>
          </a:prstGeom>
          <a:noFill/>
        </p:spPr>
        <p:txBody>
          <a:bodyPr wrap="square" lIns="18288" tIns="18288" rIns="18288" bIns="18288" anchor="t">
            <a:spAutoFit/>
          </a:bodyPr>
          <a:lstStyle/>
          <a:p>
            <a:pPr algn="l">
              <a:spcBef>
                <a:spcPts val="0"/>
              </a:spcBef>
              <a:spcAft>
                <a:spcPts val="0"/>
              </a:spcAft>
            </a:pPr>
            <a:r>
              <a:rPr sz="1400" b="0" i="0">
                <a:solidFill>
                  <a:srgbClr val="1D242A"/>
                </a:solidFill>
                <a:latin typeface="Aptos"/>
              </a:rPr>
              <a:t>population, demands/hours, failures, uncertainty</a:t>
            </a:r>
          </a:p>
        </p:txBody>
      </p:sp>
      <p:sp>
        <p:nvSpPr>
          <p:cNvPr id="19" name="Right Arrow 18"/>
          <p:cNvSpPr/>
          <p:nvPr/>
        </p:nvSpPr>
        <p:spPr>
          <a:xfrm>
            <a:off x="8695944" y="1536192"/>
            <a:ext cx="292608" cy="182880"/>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070848" y="1280160"/>
            <a:ext cx="320040" cy="329184"/>
          </a:xfrm>
          <a:prstGeom prst="rect">
            <a:avLst/>
          </a:prstGeom>
          <a:noFill/>
        </p:spPr>
        <p:txBody>
          <a:bodyPr wrap="square" lIns="18288" tIns="18288" rIns="18288" bIns="18288" anchor="t">
            <a:spAutoFit/>
          </a:bodyPr>
          <a:lstStyle/>
          <a:p>
            <a:pPr algn="ctr">
              <a:spcBef>
                <a:spcPts val="0"/>
              </a:spcBef>
              <a:spcAft>
                <a:spcPts val="0"/>
              </a:spcAft>
            </a:pPr>
            <a:r>
              <a:rPr sz="1800" b="1" i="0">
                <a:solidFill>
                  <a:srgbClr val="0067A6"/>
                </a:solidFill>
                <a:latin typeface="Aptos"/>
              </a:rPr>
              <a:t>4</a:t>
            </a:r>
          </a:p>
        </p:txBody>
      </p:sp>
      <p:sp>
        <p:nvSpPr>
          <p:cNvPr id="21" name="TextBox 20"/>
          <p:cNvSpPr txBox="1"/>
          <p:nvPr/>
        </p:nvSpPr>
        <p:spPr>
          <a:xfrm>
            <a:off x="9464040" y="1252728"/>
            <a:ext cx="1993392" cy="310896"/>
          </a:xfrm>
          <a:prstGeom prst="rect">
            <a:avLst/>
          </a:prstGeom>
          <a:noFill/>
        </p:spPr>
        <p:txBody>
          <a:bodyPr wrap="square" lIns="18288" tIns="18288" rIns="18288" bIns="18288" anchor="t">
            <a:spAutoFit/>
          </a:bodyPr>
          <a:lstStyle/>
          <a:p>
            <a:pPr algn="l">
              <a:spcBef>
                <a:spcPts val="0"/>
              </a:spcBef>
              <a:spcAft>
                <a:spcPts val="0"/>
              </a:spcAft>
            </a:pPr>
            <a:r>
              <a:rPr sz="1800" b="1" i="0">
                <a:solidFill>
                  <a:srgbClr val="123F5B"/>
                </a:solidFill>
                <a:latin typeface="Aptos"/>
              </a:rPr>
              <a:t>Implement in PRA</a:t>
            </a:r>
          </a:p>
        </p:txBody>
      </p:sp>
      <p:sp>
        <p:nvSpPr>
          <p:cNvPr id="22" name="TextBox 21"/>
          <p:cNvSpPr txBox="1"/>
          <p:nvPr/>
        </p:nvSpPr>
        <p:spPr>
          <a:xfrm>
            <a:off x="9464040" y="1691640"/>
            <a:ext cx="2011680" cy="749808"/>
          </a:xfrm>
          <a:prstGeom prst="rect">
            <a:avLst/>
          </a:prstGeom>
          <a:noFill/>
        </p:spPr>
        <p:txBody>
          <a:bodyPr wrap="square" lIns="18288" tIns="18288" rIns="18288" bIns="18288" anchor="t">
            <a:spAutoFit/>
          </a:bodyPr>
          <a:lstStyle/>
          <a:p>
            <a:pPr algn="l">
              <a:spcBef>
                <a:spcPts val="0"/>
              </a:spcBef>
              <a:spcAft>
                <a:spcPts val="0"/>
              </a:spcAft>
            </a:pPr>
            <a:r>
              <a:rPr sz="1400" b="0" i="0">
                <a:solidFill>
                  <a:srgbClr val="1D242A"/>
                </a:solidFill>
                <a:latin typeface="Aptos"/>
              </a:rPr>
              <a:t>rates, CCF, dependencies, human actions</a:t>
            </a:r>
          </a:p>
        </p:txBody>
      </p:sp>
      <p:cxnSp>
        <p:nvCxnSpPr>
          <p:cNvPr id="23" name="Connector 22"/>
          <p:cNvCxnSpPr/>
          <p:nvPr/>
        </p:nvCxnSpPr>
        <p:spPr>
          <a:xfrm>
            <a:off x="658368" y="2660904"/>
            <a:ext cx="10863072"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694944" y="2944368"/>
            <a:ext cx="3840480" cy="310896"/>
          </a:xfrm>
          <a:prstGeom prst="rect">
            <a:avLst/>
          </a:prstGeom>
          <a:noFill/>
        </p:spPr>
        <p:txBody>
          <a:bodyPr wrap="square" lIns="18288" tIns="18288" rIns="18288" bIns="18288" anchor="t">
            <a:spAutoFit/>
          </a:bodyPr>
          <a:lstStyle/>
          <a:p>
            <a:pPr algn="l">
              <a:spcBef>
                <a:spcPts val="0"/>
              </a:spcBef>
              <a:spcAft>
                <a:spcPts val="0"/>
              </a:spcAft>
            </a:pPr>
            <a:r>
              <a:rPr sz="1850" b="1" i="0">
                <a:solidFill>
                  <a:srgbClr val="123F5B"/>
                </a:solidFill>
                <a:latin typeface="Aptos"/>
              </a:rPr>
              <a:t>Implementation requirements</a:t>
            </a:r>
          </a:p>
        </p:txBody>
      </p:sp>
      <p:sp>
        <p:nvSpPr>
          <p:cNvPr id="25" name="TextBox 24"/>
          <p:cNvSpPr txBox="1"/>
          <p:nvPr/>
        </p:nvSpPr>
        <p:spPr>
          <a:xfrm>
            <a:off x="749808" y="3474720"/>
            <a:ext cx="10561320" cy="2057400"/>
          </a:xfrm>
          <a:prstGeom prst="rect">
            <a:avLst/>
          </a:prstGeom>
          <a:noFill/>
        </p:spPr>
        <p:txBody>
          <a:bodyPr wrap="square" lIns="18288" tIns="18288" rIns="18288" bIns="18288">
            <a:spAutoFit/>
          </a:bodyPr>
          <a:lstStyle/>
          <a:p>
            <a:pPr>
              <a:spcBef>
                <a:spcPts val="0"/>
              </a:spcBef>
              <a:spcAft>
                <a:spcPts val="600"/>
              </a:spcAft>
            </a:pPr>
            <a:r>
              <a:rPr sz="1700" b="1" dirty="0">
                <a:solidFill>
                  <a:srgbClr val="0067A6"/>
                </a:solidFill>
                <a:latin typeface="Aptos"/>
              </a:rPr>
              <a:t>• </a:t>
            </a:r>
            <a:r>
              <a:rPr sz="1700" dirty="0">
                <a:solidFill>
                  <a:srgbClr val="1D242A"/>
                </a:solidFill>
                <a:latin typeface="Aptos"/>
              </a:rPr>
              <a:t>A DI&amp;C-specific event-coding guideline and pilot population of historical events in IDCCS.</a:t>
            </a:r>
          </a:p>
          <a:p>
            <a:pPr>
              <a:spcBef>
                <a:spcPts val="0"/>
              </a:spcBef>
              <a:spcAft>
                <a:spcPts val="600"/>
              </a:spcAft>
            </a:pPr>
            <a:r>
              <a:rPr sz="1700" b="1" dirty="0">
                <a:solidFill>
                  <a:srgbClr val="0067A6"/>
                </a:solidFill>
                <a:latin typeface="Aptos"/>
              </a:rPr>
              <a:t>• </a:t>
            </a:r>
            <a:r>
              <a:rPr sz="1700" dirty="0">
                <a:solidFill>
                  <a:srgbClr val="1D242A"/>
                </a:solidFill>
                <a:latin typeface="Aptos"/>
              </a:rPr>
              <a:t>RADS updates to accommodate DI&amp;C component families, denominator data, uncertainty, and CCF treatment.</a:t>
            </a:r>
          </a:p>
          <a:p>
            <a:pPr>
              <a:spcBef>
                <a:spcPts val="0"/>
              </a:spcBef>
              <a:spcAft>
                <a:spcPts val="600"/>
              </a:spcAft>
            </a:pPr>
            <a:r>
              <a:rPr sz="1700" b="1" dirty="0">
                <a:solidFill>
                  <a:srgbClr val="0067A6"/>
                </a:solidFill>
                <a:latin typeface="Aptos"/>
              </a:rPr>
              <a:t>• </a:t>
            </a:r>
            <a:r>
              <a:rPr sz="1700" dirty="0">
                <a:solidFill>
                  <a:srgbClr val="1D242A"/>
                </a:solidFill>
                <a:latin typeface="Aptos"/>
              </a:rPr>
              <a:t>Coordination with INPO and industry to improve device identification, demand or run-hour data, and reporting of software and configuration causes.</a:t>
            </a:r>
          </a:p>
          <a:p>
            <a:pPr>
              <a:spcBef>
                <a:spcPts val="0"/>
              </a:spcBef>
              <a:spcAft>
                <a:spcPts val="600"/>
              </a:spcAft>
            </a:pPr>
            <a:r>
              <a:rPr sz="1700" b="1" dirty="0">
                <a:solidFill>
                  <a:srgbClr val="0067A6"/>
                </a:solidFill>
                <a:latin typeface="Aptos"/>
              </a:rPr>
              <a:t>• </a:t>
            </a:r>
            <a:r>
              <a:rPr sz="1700" dirty="0">
                <a:solidFill>
                  <a:srgbClr val="1D242A"/>
                </a:solidFill>
                <a:latin typeface="Aptos"/>
              </a:rPr>
              <a:t>A graded modeling approach based on the risk significance and functional integration of the DI&amp;C application.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0" tIns="0" rIns="0" bIns="0" anchor="t">
            <a:spAutoFit/>
          </a:bodyPr>
          <a:lstStyle/>
          <a:p>
            <a:pPr algn="l">
              <a:lnSpc>
                <a:spcPct val="100000"/>
              </a:lnSpc>
              <a:spcBef>
                <a:spcPts val="0"/>
              </a:spcBef>
              <a:spcAft>
                <a:spcPts val="0"/>
              </a:spcAft>
            </a:pPr>
            <a:r>
              <a:rPr sz="2900" b="1" dirty="0">
                <a:solidFill>
                  <a:srgbClr val="123F5B"/>
                </a:solidFill>
                <a:latin typeface="Aptos"/>
              </a:rPr>
              <a:t>More detailed information</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4" name="Picture 3" descr="image.png"/>
          <p:cNvPicPr>
            <a:picLocks noChangeAspect="1"/>
          </p:cNvPicPr>
          <p:nvPr/>
        </p:nvPicPr>
        <p:blipFill>
          <a:blip r:embed="rId2"/>
          <a:stretch>
            <a:fillRect/>
          </a:stretch>
        </p:blipFill>
        <p:spPr>
          <a:xfrm>
            <a:off x="457200" y="6537960"/>
            <a:ext cx="1225296" cy="238067"/>
          </a:xfrm>
          <a:prstGeom prst="rect">
            <a:avLst/>
          </a:prstGeom>
        </p:spPr>
      </p:pic>
      <p:sp>
        <p:nvSpPr>
          <p:cNvPr id="5" name="TextBox 4"/>
          <p:cNvSpPr txBox="1"/>
          <p:nvPr/>
        </p:nvSpPr>
        <p:spPr>
          <a:xfrm>
            <a:off x="4251960" y="6528816"/>
            <a:ext cx="3703320" cy="182880"/>
          </a:xfrm>
          <a:prstGeom prst="rect">
            <a:avLst/>
          </a:prstGeom>
          <a:noFill/>
        </p:spPr>
        <p:txBody>
          <a:bodyPr wrap="square" lIns="0" tIns="0" rIns="0" bIns="0" anchor="ctr">
            <a:spAutoFit/>
          </a:bodyPr>
          <a:lstStyle/>
          <a:p>
            <a:pPr algn="ctr">
              <a:lnSpc>
                <a:spcPct val="100000"/>
              </a:lnSpc>
              <a:spcBef>
                <a:spcPts val="0"/>
              </a:spcBef>
              <a:spcAft>
                <a:spcPts val="0"/>
              </a:spcAft>
            </a:pPr>
            <a:r>
              <a:rPr sz="919" b="0">
                <a:solidFill>
                  <a:srgbClr val="5C666E"/>
                </a:solidFill>
                <a:latin typeface="Aptos"/>
              </a:rPr>
              <a:t>PSAM 18  |  Pittsburgh, Pennsylvania</a:t>
            </a:r>
          </a:p>
        </p:txBody>
      </p:sp>
      <p:sp>
        <p:nvSpPr>
          <p:cNvPr id="6" name="TextBox 5"/>
          <p:cNvSpPr txBox="1"/>
          <p:nvPr/>
        </p:nvSpPr>
        <p:spPr>
          <a:xfrm>
            <a:off x="11301984" y="6547159"/>
            <a:ext cx="393192" cy="146194"/>
          </a:xfrm>
          <a:prstGeom prst="rect">
            <a:avLst/>
          </a:prstGeom>
          <a:noFill/>
        </p:spPr>
        <p:txBody>
          <a:bodyPr wrap="square" lIns="0" tIns="0" rIns="0" bIns="0" anchor="ctr">
            <a:spAutoFit/>
          </a:bodyPr>
          <a:lstStyle/>
          <a:p>
            <a:pPr algn="ctr">
              <a:lnSpc>
                <a:spcPct val="100000"/>
              </a:lnSpc>
              <a:spcBef>
                <a:spcPts val="0"/>
              </a:spcBef>
              <a:spcAft>
                <a:spcPts val="0"/>
              </a:spcAft>
            </a:pPr>
            <a:r>
              <a:rPr lang="en-US" sz="950" b="1">
                <a:solidFill>
                  <a:srgbClr val="5C666E"/>
                </a:solidFill>
                <a:latin typeface="Aptos"/>
              </a:rPr>
              <a:t>15</a:t>
            </a:r>
            <a:endParaRPr sz="950" b="1">
              <a:solidFill>
                <a:srgbClr val="5C666E"/>
              </a:solidFill>
              <a:latin typeface="Aptos"/>
            </a:endParaRPr>
          </a:p>
        </p:txBody>
      </p:sp>
      <p:sp>
        <p:nvSpPr>
          <p:cNvPr id="10" name="TextBox 9"/>
          <p:cNvSpPr txBox="1"/>
          <p:nvPr/>
        </p:nvSpPr>
        <p:spPr>
          <a:xfrm>
            <a:off x="571638" y="1233315"/>
            <a:ext cx="11544162" cy="553998"/>
          </a:xfrm>
          <a:prstGeom prst="rect">
            <a:avLst/>
          </a:prstGeom>
          <a:noFill/>
        </p:spPr>
        <p:txBody>
          <a:bodyPr wrap="square" lIns="0" tIns="0" rIns="0" bIns="0" anchor="ctr">
            <a:spAutoFit/>
          </a:bodyPr>
          <a:lstStyle/>
          <a:p>
            <a:pPr algn="l">
              <a:lnSpc>
                <a:spcPct val="100000"/>
              </a:lnSpc>
              <a:spcBef>
                <a:spcPts val="0"/>
              </a:spcBef>
              <a:spcAft>
                <a:spcPts val="0"/>
              </a:spcAft>
            </a:pPr>
            <a:r>
              <a:rPr b="1" dirty="0">
                <a:solidFill>
                  <a:srgbClr val="123F5B"/>
                </a:solidFill>
                <a:latin typeface="Aptos"/>
                <a:hlinkClick r:id="rId3"/>
              </a:rPr>
              <a:t>Operating Experience Data Analysis for Digital Instrumentation and Control System Reliability and Risk Assessment</a:t>
            </a:r>
          </a:p>
        </p:txBody>
      </p:sp>
      <p:pic>
        <p:nvPicPr>
          <p:cNvPr id="16" name="Picture 15">
            <a:extLst>
              <a:ext uri="{FF2B5EF4-FFF2-40B4-BE49-F238E27FC236}">
                <a16:creationId xmlns:a16="http://schemas.microsoft.com/office/drawing/2014/main" id="{48BA3AA0-2AD7-8C35-5151-CDCEA88EB8C8}"/>
              </a:ext>
            </a:extLst>
          </p:cNvPr>
          <p:cNvPicPr>
            <a:picLocks noChangeAspect="1"/>
          </p:cNvPicPr>
          <p:nvPr/>
        </p:nvPicPr>
        <p:blipFill>
          <a:blip r:embed="rId4"/>
          <a:stretch>
            <a:fillRect/>
          </a:stretch>
        </p:blipFill>
        <p:spPr>
          <a:xfrm>
            <a:off x="3744686" y="1435711"/>
            <a:ext cx="4125867" cy="486974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FCE43-C43A-7710-A2E5-0EE379B359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C1C78F-6DF9-57BB-46B8-EFDBF5DFD733}"/>
              </a:ext>
            </a:extLst>
          </p:cNvPr>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Conclusions</a:t>
            </a:r>
          </a:p>
        </p:txBody>
      </p:sp>
      <p:cxnSp>
        <p:nvCxnSpPr>
          <p:cNvPr id="3" name="Connector 2">
            <a:extLst>
              <a:ext uri="{FF2B5EF4-FFF2-40B4-BE49-F238E27FC236}">
                <a16:creationId xmlns:a16="http://schemas.microsoft.com/office/drawing/2014/main" id="{4A75AF28-A399-254C-5747-4E490E24425E}"/>
              </a:ext>
            </a:extLst>
          </p:cNvPr>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a:extLst>
              <a:ext uri="{FF2B5EF4-FFF2-40B4-BE49-F238E27FC236}">
                <a16:creationId xmlns:a16="http://schemas.microsoft.com/office/drawing/2014/main" id="{77DBF439-891F-6B98-B6FB-B63AFAE27E47}"/>
              </a:ext>
            </a:extLst>
          </p:cNvPr>
          <p:cNvPicPr>
            <a:picLocks noChangeAspect="1"/>
          </p:cNvPicPr>
          <p:nvPr/>
        </p:nvPicPr>
        <p:blipFill>
          <a:blip r:embed="rId3"/>
          <a:stretch>
            <a:fillRect/>
          </a:stretch>
        </p:blipFill>
        <p:spPr>
          <a:xfrm>
            <a:off x="457200" y="6537960"/>
            <a:ext cx="1225296" cy="238067"/>
          </a:xfrm>
          <a:prstGeom prst="rect">
            <a:avLst/>
          </a:prstGeom>
        </p:spPr>
      </p:pic>
      <p:sp>
        <p:nvSpPr>
          <p:cNvPr id="6" name="TextBox 5">
            <a:extLst>
              <a:ext uri="{FF2B5EF4-FFF2-40B4-BE49-F238E27FC236}">
                <a16:creationId xmlns:a16="http://schemas.microsoft.com/office/drawing/2014/main" id="{27998093-4628-7EDB-31F2-5970287F1606}"/>
              </a:ext>
            </a:extLst>
          </p:cNvPr>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a:extLst>
              <a:ext uri="{FF2B5EF4-FFF2-40B4-BE49-F238E27FC236}">
                <a16:creationId xmlns:a16="http://schemas.microsoft.com/office/drawing/2014/main" id="{513A49A0-C216-FBBE-697A-C5F7E5713A1F}"/>
              </a:ext>
            </a:extLst>
          </p:cNvPr>
          <p:cNvSpPr txBox="1"/>
          <p:nvPr/>
        </p:nvSpPr>
        <p:spPr>
          <a:xfrm>
            <a:off x="11301984" y="6528692"/>
            <a:ext cx="393192" cy="183127"/>
          </a:xfrm>
          <a:prstGeom prst="rect">
            <a:avLst/>
          </a:prstGeom>
          <a:noFill/>
        </p:spPr>
        <p:txBody>
          <a:bodyPr wrap="square" lIns="18288" tIns="18288" rIns="18288" bIns="18288" anchor="ctr">
            <a:spAutoFit/>
          </a:bodyPr>
          <a:lstStyle/>
          <a:p>
            <a:pPr algn="r">
              <a:spcBef>
                <a:spcPts val="0"/>
              </a:spcBef>
              <a:spcAft>
                <a:spcPts val="0"/>
              </a:spcAft>
            </a:pPr>
            <a:r>
              <a:rPr lang="en-US" sz="950" b="1" i="0">
                <a:solidFill>
                  <a:srgbClr val="5C666E"/>
                </a:solidFill>
                <a:latin typeface="Aptos"/>
              </a:rPr>
              <a:t>16</a:t>
            </a:r>
            <a:endParaRPr sz="950" b="1" i="0">
              <a:solidFill>
                <a:srgbClr val="5C666E"/>
              </a:solidFill>
              <a:latin typeface="Aptos"/>
            </a:endParaRPr>
          </a:p>
        </p:txBody>
      </p:sp>
      <p:sp>
        <p:nvSpPr>
          <p:cNvPr id="8" name="TextBox 7">
            <a:extLst>
              <a:ext uri="{FF2B5EF4-FFF2-40B4-BE49-F238E27FC236}">
                <a16:creationId xmlns:a16="http://schemas.microsoft.com/office/drawing/2014/main" id="{82215E2C-4B55-F324-9E6F-C4BD42183339}"/>
              </a:ext>
            </a:extLst>
          </p:cNvPr>
          <p:cNvSpPr txBox="1"/>
          <p:nvPr/>
        </p:nvSpPr>
        <p:spPr>
          <a:xfrm>
            <a:off x="804672" y="1335024"/>
            <a:ext cx="10515600" cy="3473771"/>
          </a:xfrm>
          <a:prstGeom prst="rect">
            <a:avLst/>
          </a:prstGeom>
          <a:noFill/>
        </p:spPr>
        <p:txBody>
          <a:bodyPr wrap="square" lIns="18288" tIns="18288" rIns="18288" bIns="18288">
            <a:spAutoFit/>
          </a:bodyPr>
          <a:lstStyle/>
          <a:p>
            <a:pPr>
              <a:spcBef>
                <a:spcPts val="0"/>
              </a:spcBef>
              <a:spcAft>
                <a:spcPts val="1000"/>
              </a:spcAft>
            </a:pPr>
            <a:r>
              <a:rPr sz="1900" b="1" dirty="0">
                <a:solidFill>
                  <a:srgbClr val="0067A6"/>
                </a:solidFill>
                <a:latin typeface="Aptos"/>
              </a:rPr>
              <a:t>• </a:t>
            </a:r>
            <a:r>
              <a:rPr lang="en-US" sz="1900" dirty="0">
                <a:solidFill>
                  <a:srgbClr val="1D242A"/>
                </a:solidFill>
                <a:latin typeface="Aptos"/>
              </a:rPr>
              <a:t>Existing operating experience supports DI&amp;C event screening, taxonomy development, and identification of affected systems, components, failure modes, and causes.</a:t>
            </a:r>
          </a:p>
          <a:p>
            <a:pPr>
              <a:spcBef>
                <a:spcPts val="0"/>
              </a:spcBef>
              <a:spcAft>
                <a:spcPts val="1000"/>
              </a:spcAft>
            </a:pPr>
            <a:r>
              <a:rPr lang="en-US" sz="1900" b="1" dirty="0">
                <a:solidFill>
                  <a:srgbClr val="0067A6"/>
                </a:solidFill>
                <a:latin typeface="Aptos"/>
              </a:rPr>
              <a:t>• </a:t>
            </a:r>
            <a:r>
              <a:rPr lang="en-US" sz="1900" dirty="0">
                <a:solidFill>
                  <a:srgbClr val="1D242A"/>
                </a:solidFill>
                <a:latin typeface="Aptos"/>
              </a:rPr>
              <a:t>LERs provide a smaller set of safety-significant and better documented events: 43 DI&amp;C-related LERs from 2016 through 2023, including 19 unexpected reactor trips attributed to DI&amp;C failures.</a:t>
            </a:r>
          </a:p>
          <a:p>
            <a:pPr>
              <a:spcBef>
                <a:spcPts val="0"/>
              </a:spcBef>
              <a:spcAft>
                <a:spcPts val="1000"/>
              </a:spcAft>
            </a:pPr>
            <a:r>
              <a:rPr lang="en-US" sz="1900" b="1" dirty="0">
                <a:solidFill>
                  <a:srgbClr val="0067A6"/>
                </a:solidFill>
                <a:latin typeface="Aptos"/>
              </a:rPr>
              <a:t>•</a:t>
            </a:r>
            <a:r>
              <a:rPr lang="en-US" sz="1900" dirty="0">
                <a:solidFill>
                  <a:srgbClr val="1D242A"/>
                </a:solidFill>
                <a:latin typeface="Aptos"/>
              </a:rPr>
              <a:t> IRIS provides a broader view: 636 potential DI&amp;C-related events from 1997 through 2023, with hardware-related events more frequent than software-related events and 31 events involving both categories.</a:t>
            </a:r>
            <a:endParaRPr sz="1900" dirty="0">
              <a:solidFill>
                <a:srgbClr val="1D242A"/>
              </a:solidFill>
              <a:latin typeface="Aptos"/>
            </a:endParaRPr>
          </a:p>
          <a:p>
            <a:pPr>
              <a:spcBef>
                <a:spcPts val="0"/>
              </a:spcBef>
              <a:spcAft>
                <a:spcPts val="1000"/>
              </a:spcAft>
            </a:pPr>
            <a:r>
              <a:rPr sz="1900" b="1" dirty="0">
                <a:solidFill>
                  <a:srgbClr val="0067A6"/>
                </a:solidFill>
                <a:latin typeface="Aptos"/>
              </a:rPr>
              <a:t>• </a:t>
            </a:r>
            <a:r>
              <a:rPr sz="1900" dirty="0">
                <a:solidFill>
                  <a:srgbClr val="1D242A"/>
                </a:solidFill>
                <a:latin typeface="Aptos"/>
              </a:rPr>
              <a:t>Current data do not support routine component reliability or CCF estimation without improved identifiers, populations, demands or run hours, and cause documentation.</a:t>
            </a:r>
          </a:p>
          <a:p>
            <a:pPr>
              <a:spcBef>
                <a:spcPts val="0"/>
              </a:spcBef>
              <a:spcAft>
                <a:spcPts val="1000"/>
              </a:spcAft>
            </a:pPr>
            <a:r>
              <a:rPr sz="1900" b="1" dirty="0">
                <a:solidFill>
                  <a:srgbClr val="0067A6"/>
                </a:solidFill>
                <a:latin typeface="Aptos"/>
              </a:rPr>
              <a:t>• </a:t>
            </a:r>
            <a:r>
              <a:rPr sz="1900" dirty="0">
                <a:solidFill>
                  <a:srgbClr val="1D242A"/>
                </a:solidFill>
                <a:latin typeface="Aptos"/>
              </a:rPr>
              <a:t>Internal DI&amp;C CCF and external functional dependencies should be represented separately in PRA.</a:t>
            </a:r>
          </a:p>
        </p:txBody>
      </p:sp>
    </p:spTree>
    <p:extLst>
      <p:ext uri="{BB962C8B-B14F-4D97-AF65-F5344CB8AC3E}">
        <p14:creationId xmlns:p14="http://schemas.microsoft.com/office/powerpoint/2010/main" val="1117082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8E0E8-16DB-3B25-C32A-62EE381C17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F247B4-71B0-4E2E-7D54-9FDD4CED1FC7}"/>
              </a:ext>
            </a:extLst>
          </p:cNvPr>
          <p:cNvSpPr txBox="1"/>
          <p:nvPr/>
        </p:nvSpPr>
        <p:spPr>
          <a:xfrm>
            <a:off x="512064" y="252171"/>
            <a:ext cx="11018520" cy="483209"/>
          </a:xfrm>
          <a:prstGeom prst="rect">
            <a:avLst/>
          </a:prstGeom>
          <a:noFill/>
        </p:spPr>
        <p:txBody>
          <a:bodyPr wrap="square" lIns="18288" tIns="18288" rIns="18288" bIns="18288" anchor="ctr">
            <a:spAutoFit/>
          </a:bodyPr>
          <a:lstStyle/>
          <a:p>
            <a:pPr algn="l">
              <a:spcBef>
                <a:spcPts val="0"/>
              </a:spcBef>
              <a:spcAft>
                <a:spcPts val="0"/>
              </a:spcAft>
            </a:pPr>
            <a:r>
              <a:rPr lang="en-US" sz="2900" b="1" i="0" dirty="0">
                <a:solidFill>
                  <a:srgbClr val="123F5B"/>
                </a:solidFill>
                <a:latin typeface="Aptos"/>
              </a:rPr>
              <a:t>Acknowledgment</a:t>
            </a:r>
            <a:endParaRPr sz="2900" b="1" i="0" dirty="0">
              <a:solidFill>
                <a:srgbClr val="123F5B"/>
              </a:solidFill>
              <a:latin typeface="Aptos"/>
            </a:endParaRPr>
          </a:p>
        </p:txBody>
      </p:sp>
      <p:cxnSp>
        <p:nvCxnSpPr>
          <p:cNvPr id="3" name="Connector 2">
            <a:extLst>
              <a:ext uri="{FF2B5EF4-FFF2-40B4-BE49-F238E27FC236}">
                <a16:creationId xmlns:a16="http://schemas.microsoft.com/office/drawing/2014/main" id="{4B889915-06F1-674C-FFB2-710441B9D958}"/>
              </a:ext>
            </a:extLst>
          </p:cNvPr>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a:extLst>
              <a:ext uri="{FF2B5EF4-FFF2-40B4-BE49-F238E27FC236}">
                <a16:creationId xmlns:a16="http://schemas.microsoft.com/office/drawing/2014/main" id="{7789DCDD-8010-1DBA-2C92-2F14DA52ECA2}"/>
              </a:ext>
            </a:extLst>
          </p:cNvPr>
          <p:cNvPicPr>
            <a:picLocks noChangeAspect="1"/>
          </p:cNvPicPr>
          <p:nvPr/>
        </p:nvPicPr>
        <p:blipFill>
          <a:blip r:embed="rId2"/>
          <a:stretch>
            <a:fillRect/>
          </a:stretch>
        </p:blipFill>
        <p:spPr>
          <a:xfrm>
            <a:off x="457200" y="6537960"/>
            <a:ext cx="1225296" cy="238067"/>
          </a:xfrm>
          <a:prstGeom prst="rect">
            <a:avLst/>
          </a:prstGeom>
        </p:spPr>
      </p:pic>
      <p:sp>
        <p:nvSpPr>
          <p:cNvPr id="6" name="TextBox 5">
            <a:extLst>
              <a:ext uri="{FF2B5EF4-FFF2-40B4-BE49-F238E27FC236}">
                <a16:creationId xmlns:a16="http://schemas.microsoft.com/office/drawing/2014/main" id="{686C537F-EED7-7818-3CAB-ACC13FC923F1}"/>
              </a:ext>
            </a:extLst>
          </p:cNvPr>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a:extLst>
              <a:ext uri="{FF2B5EF4-FFF2-40B4-BE49-F238E27FC236}">
                <a16:creationId xmlns:a16="http://schemas.microsoft.com/office/drawing/2014/main" id="{F1D0D8C0-BAA8-B3A1-573D-54599E239FFB}"/>
              </a:ext>
            </a:extLst>
          </p:cNvPr>
          <p:cNvSpPr txBox="1"/>
          <p:nvPr/>
        </p:nvSpPr>
        <p:spPr>
          <a:xfrm>
            <a:off x="11301984" y="6528692"/>
            <a:ext cx="393192" cy="183127"/>
          </a:xfrm>
          <a:prstGeom prst="rect">
            <a:avLst/>
          </a:prstGeom>
          <a:noFill/>
        </p:spPr>
        <p:txBody>
          <a:bodyPr wrap="square" lIns="18288" tIns="18288" rIns="18288" bIns="18288" anchor="ctr">
            <a:spAutoFit/>
          </a:bodyPr>
          <a:lstStyle/>
          <a:p>
            <a:pPr algn="r">
              <a:spcBef>
                <a:spcPts val="0"/>
              </a:spcBef>
              <a:spcAft>
                <a:spcPts val="0"/>
              </a:spcAft>
            </a:pPr>
            <a:r>
              <a:rPr lang="en-US" sz="950" b="1" i="0">
                <a:solidFill>
                  <a:srgbClr val="5C666E"/>
                </a:solidFill>
                <a:latin typeface="Aptos"/>
              </a:rPr>
              <a:t>16</a:t>
            </a:r>
            <a:endParaRPr sz="950" b="1" i="0">
              <a:solidFill>
                <a:srgbClr val="5C666E"/>
              </a:solidFill>
              <a:latin typeface="Aptos"/>
            </a:endParaRPr>
          </a:p>
        </p:txBody>
      </p:sp>
      <p:sp>
        <p:nvSpPr>
          <p:cNvPr id="8" name="TextBox 7">
            <a:extLst>
              <a:ext uri="{FF2B5EF4-FFF2-40B4-BE49-F238E27FC236}">
                <a16:creationId xmlns:a16="http://schemas.microsoft.com/office/drawing/2014/main" id="{71F8087F-C0D5-9129-E05C-A1EEA00A1EC8}"/>
              </a:ext>
            </a:extLst>
          </p:cNvPr>
          <p:cNvSpPr txBox="1"/>
          <p:nvPr/>
        </p:nvSpPr>
        <p:spPr>
          <a:xfrm>
            <a:off x="763524" y="2499795"/>
            <a:ext cx="10515600" cy="1698927"/>
          </a:xfrm>
          <a:prstGeom prst="rect">
            <a:avLst/>
          </a:prstGeom>
          <a:noFill/>
        </p:spPr>
        <p:txBody>
          <a:bodyPr wrap="square" lIns="18288" tIns="18288" rIns="18288" bIns="18288">
            <a:spAutoFit/>
          </a:bodyPr>
          <a:lstStyle/>
          <a:p>
            <a:pPr>
              <a:spcBef>
                <a:spcPts val="0"/>
              </a:spcBef>
              <a:spcAft>
                <a:spcPts val="1000"/>
              </a:spcAft>
            </a:pPr>
            <a:r>
              <a:rPr lang="en-US" dirty="0"/>
              <a:t>This paper was authored by Battelle Energy Alliance, LLC, under Contract No. DE-AC07-05ID14517 with the U.S. Department of Energy (DOE), and Agreement Number 31310019N0006, Task Order Number 31310019F0022 with the NRC. References herein to any specific commercial product, process, or service by trade name, trademark, manufacturer, or otherwise do not necessarily constitute or imply endorsement, recommendation, or favoring by the U.S. Government or any agency thereof. The views and opinions of the authors expressed herein do not necessarily state or reflect those of the U.S. Government or any agency thereof. </a:t>
            </a:r>
            <a:endParaRPr sz="1900" dirty="0">
              <a:solidFill>
                <a:srgbClr val="1D242A"/>
              </a:solidFill>
              <a:latin typeface="Aptos"/>
            </a:endParaRPr>
          </a:p>
        </p:txBody>
      </p:sp>
    </p:spTree>
    <p:extLst>
      <p:ext uri="{BB962C8B-B14F-4D97-AF65-F5344CB8AC3E}">
        <p14:creationId xmlns:p14="http://schemas.microsoft.com/office/powerpoint/2010/main" val="297756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252171"/>
            <a:ext cx="11018520" cy="483209"/>
          </a:xfrm>
          <a:prstGeom prst="rect">
            <a:avLst/>
          </a:prstGeom>
          <a:noFill/>
        </p:spPr>
        <p:txBody>
          <a:bodyPr wrap="square" lIns="18288" tIns="18288" rIns="18288" bIns="18288" anchor="ctr">
            <a:spAutoFit/>
          </a:bodyPr>
          <a:lstStyle/>
          <a:p>
            <a:pPr algn="l">
              <a:spcBef>
                <a:spcPts val="0"/>
              </a:spcBef>
              <a:spcAft>
                <a:spcPts val="0"/>
              </a:spcAft>
            </a:pPr>
            <a:r>
              <a:rPr sz="2900" b="1" i="0" dirty="0">
                <a:solidFill>
                  <a:srgbClr val="123F5B"/>
                </a:solidFill>
                <a:latin typeface="Aptos"/>
              </a:rPr>
              <a:t>Introduction: </a:t>
            </a:r>
            <a:r>
              <a:rPr lang="en-US" sz="2900" b="1" i="0" dirty="0">
                <a:solidFill>
                  <a:srgbClr val="123F5B"/>
                </a:solidFill>
                <a:latin typeface="Aptos"/>
              </a:rPr>
              <a:t>P</a:t>
            </a:r>
            <a:r>
              <a:rPr sz="2900" b="1" i="0" dirty="0">
                <a:solidFill>
                  <a:srgbClr val="123F5B"/>
                </a:solidFill>
                <a:latin typeface="Aptos"/>
              </a:rPr>
              <a:t>roblem, </a:t>
            </a:r>
            <a:r>
              <a:rPr lang="en-US" sz="2900" b="1" i="0" dirty="0">
                <a:solidFill>
                  <a:srgbClr val="123F5B"/>
                </a:solidFill>
                <a:latin typeface="Aptos"/>
              </a:rPr>
              <a:t>O</a:t>
            </a:r>
            <a:r>
              <a:rPr sz="2900" b="1" i="0" dirty="0">
                <a:solidFill>
                  <a:srgbClr val="123F5B"/>
                </a:solidFill>
                <a:latin typeface="Aptos"/>
              </a:rPr>
              <a:t>bjective, and </a:t>
            </a:r>
            <a:r>
              <a:rPr lang="en-US" sz="2900" b="1" i="0" dirty="0">
                <a:solidFill>
                  <a:srgbClr val="123F5B"/>
                </a:solidFill>
                <a:latin typeface="Aptos"/>
              </a:rPr>
              <a:t>S</a:t>
            </a:r>
            <a:r>
              <a:rPr sz="2900" b="1" i="0" dirty="0">
                <a:solidFill>
                  <a:srgbClr val="123F5B"/>
                </a:solidFill>
                <a:latin typeface="Aptos"/>
              </a:rPr>
              <a:t>cope</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2</a:t>
            </a:r>
          </a:p>
        </p:txBody>
      </p:sp>
      <p:sp>
        <p:nvSpPr>
          <p:cNvPr id="8" name="TextBox 7"/>
          <p:cNvSpPr txBox="1"/>
          <p:nvPr/>
        </p:nvSpPr>
        <p:spPr>
          <a:xfrm>
            <a:off x="713232" y="1261872"/>
            <a:ext cx="10808208" cy="1922578"/>
          </a:xfrm>
          <a:prstGeom prst="rect">
            <a:avLst/>
          </a:prstGeom>
          <a:noFill/>
        </p:spPr>
        <p:txBody>
          <a:bodyPr wrap="square" lIns="18288" tIns="18288" rIns="18288" bIns="18288">
            <a:spAutoFit/>
          </a:bodyPr>
          <a:lstStyle/>
          <a:p>
            <a:pPr>
              <a:spcBef>
                <a:spcPts val="0"/>
              </a:spcBef>
              <a:spcAft>
                <a:spcPts val="800"/>
              </a:spcAft>
            </a:pPr>
            <a:r>
              <a:rPr sz="1820" b="1" dirty="0">
                <a:solidFill>
                  <a:srgbClr val="0067A6"/>
                </a:solidFill>
                <a:latin typeface="Aptos"/>
              </a:rPr>
              <a:t>• </a:t>
            </a:r>
            <a:r>
              <a:rPr sz="1820" dirty="0">
                <a:solidFill>
                  <a:srgbClr val="1D242A"/>
                </a:solidFill>
                <a:latin typeface="Aptos"/>
              </a:rPr>
              <a:t>DI&amp;C systems increasingly support monitoring, control, actuation, diagnostics, and operator information in nuclear power plants.</a:t>
            </a:r>
          </a:p>
          <a:p>
            <a:pPr>
              <a:spcBef>
                <a:spcPts val="0"/>
              </a:spcBef>
              <a:spcAft>
                <a:spcPts val="800"/>
              </a:spcAft>
            </a:pPr>
            <a:r>
              <a:rPr sz="1820" b="1" dirty="0">
                <a:solidFill>
                  <a:srgbClr val="0067A6"/>
                </a:solidFill>
                <a:latin typeface="Aptos"/>
              </a:rPr>
              <a:t>• </a:t>
            </a:r>
            <a:r>
              <a:rPr sz="1820" dirty="0">
                <a:solidFill>
                  <a:srgbClr val="1D242A"/>
                </a:solidFill>
                <a:latin typeface="Aptos"/>
              </a:rPr>
              <a:t>Software, configuration, digital communications, hardware-software coupling, and common-cause failure</a:t>
            </a:r>
            <a:r>
              <a:rPr lang="en-US" sz="1820" dirty="0">
                <a:solidFill>
                  <a:srgbClr val="1D242A"/>
                </a:solidFill>
                <a:latin typeface="Aptos"/>
              </a:rPr>
              <a:t>s</a:t>
            </a:r>
            <a:r>
              <a:rPr sz="1820" dirty="0">
                <a:solidFill>
                  <a:srgbClr val="1D242A"/>
                </a:solidFill>
                <a:latin typeface="Aptos"/>
              </a:rPr>
              <a:t> are not fully represented by conventional hardware-centered reliability models.</a:t>
            </a:r>
          </a:p>
          <a:p>
            <a:pPr>
              <a:spcBef>
                <a:spcPts val="0"/>
              </a:spcBef>
              <a:spcAft>
                <a:spcPts val="800"/>
              </a:spcAft>
            </a:pPr>
            <a:r>
              <a:rPr sz="1820" b="1" dirty="0">
                <a:solidFill>
                  <a:srgbClr val="0067A6"/>
                </a:solidFill>
                <a:latin typeface="Aptos"/>
              </a:rPr>
              <a:t>• </a:t>
            </a:r>
            <a:r>
              <a:rPr sz="1820" dirty="0">
                <a:solidFill>
                  <a:srgbClr val="1D242A"/>
                </a:solidFill>
                <a:latin typeface="Aptos"/>
              </a:rPr>
              <a:t>The NRC-sponsored INL study examined whether existing U.S. operating experience</a:t>
            </a:r>
            <a:r>
              <a:rPr lang="en-US" sz="1820" dirty="0">
                <a:solidFill>
                  <a:srgbClr val="1D242A"/>
                </a:solidFill>
                <a:latin typeface="Aptos"/>
              </a:rPr>
              <a:t>s</a:t>
            </a:r>
            <a:r>
              <a:rPr sz="1820" dirty="0">
                <a:solidFill>
                  <a:srgbClr val="1D242A"/>
                </a:solidFill>
                <a:latin typeface="Aptos"/>
              </a:rPr>
              <a:t> can support DI&amp;C reliability and CCF estimation for PRA.</a:t>
            </a:r>
          </a:p>
        </p:txBody>
      </p:sp>
      <p:cxnSp>
        <p:nvCxnSpPr>
          <p:cNvPr id="9" name="Connector 8"/>
          <p:cNvCxnSpPr/>
          <p:nvPr/>
        </p:nvCxnSpPr>
        <p:spPr>
          <a:xfrm>
            <a:off x="713232" y="3657600"/>
            <a:ext cx="10698480"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31520" y="3977639"/>
            <a:ext cx="2286000" cy="292608"/>
          </a:xfrm>
          <a:prstGeom prst="rect">
            <a:avLst/>
          </a:prstGeom>
          <a:noFill/>
        </p:spPr>
        <p:txBody>
          <a:bodyPr wrap="square" lIns="18288" tIns="18288" rIns="18288" bIns="18288" anchor="t">
            <a:spAutoFit/>
          </a:bodyPr>
          <a:lstStyle/>
          <a:p>
            <a:pPr algn="l">
              <a:spcBef>
                <a:spcPts val="0"/>
              </a:spcBef>
              <a:spcAft>
                <a:spcPts val="0"/>
              </a:spcAft>
            </a:pPr>
            <a:r>
              <a:rPr sz="1700" b="1" i="0">
                <a:solidFill>
                  <a:srgbClr val="123F5B"/>
                </a:solidFill>
                <a:latin typeface="Aptos"/>
              </a:rPr>
              <a:t>Research question</a:t>
            </a:r>
          </a:p>
        </p:txBody>
      </p:sp>
      <p:sp>
        <p:nvSpPr>
          <p:cNvPr id="11" name="TextBox 10"/>
          <p:cNvSpPr txBox="1"/>
          <p:nvPr/>
        </p:nvSpPr>
        <p:spPr>
          <a:xfrm>
            <a:off x="731520" y="4480155"/>
            <a:ext cx="10424160" cy="714042"/>
          </a:xfrm>
          <a:prstGeom prst="rect">
            <a:avLst/>
          </a:prstGeom>
          <a:noFill/>
        </p:spPr>
        <p:txBody>
          <a:bodyPr wrap="square" lIns="18288" tIns="18288" rIns="18288" bIns="18288" anchor="ctr">
            <a:spAutoFit/>
          </a:bodyPr>
          <a:lstStyle/>
          <a:p>
            <a:pPr algn="l">
              <a:spcBef>
                <a:spcPts val="0"/>
              </a:spcBef>
              <a:spcAft>
                <a:spcPts val="0"/>
              </a:spcAft>
            </a:pPr>
            <a:r>
              <a:rPr sz="2200" b="1" i="0" dirty="0">
                <a:solidFill>
                  <a:srgbClr val="1D242A"/>
                </a:solidFill>
                <a:latin typeface="Aptos"/>
              </a:rPr>
              <a:t>What can current operating-experience data support now, and what additional data </a:t>
            </a:r>
            <a:r>
              <a:rPr lang="en-US" sz="2200" b="1" i="0" dirty="0">
                <a:solidFill>
                  <a:srgbClr val="1D242A"/>
                </a:solidFill>
                <a:latin typeface="Aptos"/>
              </a:rPr>
              <a:t>is</a:t>
            </a:r>
            <a:r>
              <a:rPr sz="2200" b="1" i="0" dirty="0">
                <a:solidFill>
                  <a:srgbClr val="1D242A"/>
                </a:solidFill>
                <a:latin typeface="Aptos"/>
              </a:rPr>
              <a:t> required for DI&amp;C reliability quantification?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252171"/>
            <a:ext cx="11018520" cy="483209"/>
          </a:xfrm>
          <a:prstGeom prst="rect">
            <a:avLst/>
          </a:prstGeom>
          <a:noFill/>
        </p:spPr>
        <p:txBody>
          <a:bodyPr wrap="square" lIns="18288" tIns="18288" rIns="18288" bIns="18288" anchor="ctr">
            <a:spAutoFit/>
          </a:bodyPr>
          <a:lstStyle/>
          <a:p>
            <a:pPr algn="l">
              <a:spcBef>
                <a:spcPts val="0"/>
              </a:spcBef>
              <a:spcAft>
                <a:spcPts val="0"/>
              </a:spcAft>
            </a:pPr>
            <a:r>
              <a:rPr lang="en-US" sz="2900" b="1" i="0">
                <a:solidFill>
                  <a:srgbClr val="123F5B"/>
                </a:solidFill>
                <a:latin typeface="Aptos" panose="020B0004020202020204" pitchFamily="34" charset="0"/>
              </a:rPr>
              <a:t>DI&amp;C components and information flow</a:t>
            </a:r>
            <a:endParaRPr sz="2900" b="1" i="0">
              <a:solidFill>
                <a:srgbClr val="123F5B"/>
              </a:solidFill>
              <a:latin typeface="Aptos" panose="020B0004020202020204" pitchFamily="34" charset="0"/>
            </a:endParaRP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3</a:t>
            </a:r>
          </a:p>
        </p:txBody>
      </p:sp>
      <p:pic>
        <p:nvPicPr>
          <p:cNvPr id="14" name="Picture 13">
            <a:extLst>
              <a:ext uri="{FF2B5EF4-FFF2-40B4-BE49-F238E27FC236}">
                <a16:creationId xmlns:a16="http://schemas.microsoft.com/office/drawing/2014/main" id="{CF68D902-04DB-A90E-1E82-A87E02CF8EF3}"/>
              </a:ext>
            </a:extLst>
          </p:cNvPr>
          <p:cNvPicPr>
            <a:picLocks/>
          </p:cNvPicPr>
          <p:nvPr/>
        </p:nvPicPr>
        <p:blipFill>
          <a:blip r:embed="rId3"/>
          <a:stretch>
            <a:fillRect/>
          </a:stretch>
        </p:blipFill>
        <p:spPr>
          <a:xfrm>
            <a:off x="603504" y="1261872"/>
            <a:ext cx="10972800" cy="1587731"/>
          </a:xfrm>
          <a:prstGeom prst="rect">
            <a:avLst/>
          </a:prstGeom>
        </p:spPr>
      </p:pic>
      <p:cxnSp>
        <p:nvCxnSpPr>
          <p:cNvPr id="16" name="Component divider top">
            <a:extLst>
              <a:ext uri="{FF2B5EF4-FFF2-40B4-BE49-F238E27FC236}">
                <a16:creationId xmlns:a16="http://schemas.microsoft.com/office/drawing/2014/main" id="{885AAF31-EA5A-70C6-2F4E-0401146F91BB}"/>
              </a:ext>
            </a:extLst>
          </p:cNvPr>
          <p:cNvCxnSpPr/>
          <p:nvPr/>
        </p:nvCxnSpPr>
        <p:spPr>
          <a:xfrm>
            <a:off x="640080" y="3182112"/>
            <a:ext cx="10908792" cy="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sp>
        <p:nvSpPr>
          <p:cNvPr id="17" name="Component heading 1">
            <a:extLst>
              <a:ext uri="{FF2B5EF4-FFF2-40B4-BE49-F238E27FC236}">
                <a16:creationId xmlns:a16="http://schemas.microsoft.com/office/drawing/2014/main" id="{377544A1-596E-F697-65A7-697FDF004FDB}"/>
              </a:ext>
            </a:extLst>
          </p:cNvPr>
          <p:cNvSpPr txBox="1"/>
          <p:nvPr/>
        </p:nvSpPr>
        <p:spPr>
          <a:xfrm>
            <a:off x="566928" y="3401568"/>
            <a:ext cx="2057400" cy="530352"/>
          </a:xfrm>
          <a:prstGeom prst="rect">
            <a:avLst/>
          </a:prstGeom>
          <a:noFill/>
        </p:spPr>
        <p:txBody>
          <a:bodyPr vert="horz" wrap="square" lIns="0" tIns="0" rIns="0" bIns="0" rtlCol="0" anchor="ctr">
            <a:noAutofit/>
          </a:bodyPr>
          <a:lstStyle/>
          <a:p>
            <a:pPr algn="ctr"/>
            <a:r>
              <a:rPr lang="en-US" sz="1530" b="1">
                <a:solidFill>
                  <a:srgbClr val="123F5B"/>
                </a:solidFill>
                <a:latin typeface="Aptos" panose="020B0004020202020204" pitchFamily="34" charset="0"/>
              </a:rPr>
              <a:t>Sensors</a:t>
            </a:r>
          </a:p>
        </p:txBody>
      </p:sp>
      <p:sp>
        <p:nvSpPr>
          <p:cNvPr id="18" name="Component body 1">
            <a:extLst>
              <a:ext uri="{FF2B5EF4-FFF2-40B4-BE49-F238E27FC236}">
                <a16:creationId xmlns:a16="http://schemas.microsoft.com/office/drawing/2014/main" id="{1A3F26C9-7397-6CB4-3A4A-469194695DFA}"/>
              </a:ext>
            </a:extLst>
          </p:cNvPr>
          <p:cNvSpPr txBox="1"/>
          <p:nvPr/>
        </p:nvSpPr>
        <p:spPr>
          <a:xfrm>
            <a:off x="603504" y="4050792"/>
            <a:ext cx="1984248" cy="1161288"/>
          </a:xfrm>
          <a:prstGeom prst="rect">
            <a:avLst/>
          </a:prstGeom>
          <a:noFill/>
        </p:spPr>
        <p:txBody>
          <a:bodyPr vert="horz" wrap="square" lIns="0" tIns="0" rIns="0" bIns="0" rtlCol="0" anchor="t">
            <a:noAutofit/>
          </a:bodyPr>
          <a:lstStyle/>
          <a:p>
            <a:pPr algn="ctr"/>
            <a:r>
              <a:rPr lang="en-US" sz="1340">
                <a:solidFill>
                  <a:srgbClr val="1D242A"/>
                </a:solidFill>
                <a:latin typeface="Aptos" panose="020B0004020202020204" pitchFamily="34" charset="0"/>
              </a:rPr>
              <a:t>Measure plant parameters such as temperature, pressure, flow, and neutron flux.</a:t>
            </a:r>
          </a:p>
        </p:txBody>
      </p:sp>
      <p:sp>
        <p:nvSpPr>
          <p:cNvPr id="19" name="Component heading 2">
            <a:extLst>
              <a:ext uri="{FF2B5EF4-FFF2-40B4-BE49-F238E27FC236}">
                <a16:creationId xmlns:a16="http://schemas.microsoft.com/office/drawing/2014/main" id="{7D4AB75B-27EE-5FE4-1AFD-1BCEEC7907F1}"/>
              </a:ext>
            </a:extLst>
          </p:cNvPr>
          <p:cNvSpPr txBox="1"/>
          <p:nvPr/>
        </p:nvSpPr>
        <p:spPr>
          <a:xfrm>
            <a:off x="2816352" y="3401568"/>
            <a:ext cx="2057400" cy="530352"/>
          </a:xfrm>
          <a:prstGeom prst="rect">
            <a:avLst/>
          </a:prstGeom>
          <a:noFill/>
        </p:spPr>
        <p:txBody>
          <a:bodyPr vert="horz" wrap="square" lIns="0" tIns="0" rIns="0" bIns="0" rtlCol="0" anchor="ctr">
            <a:noAutofit/>
          </a:bodyPr>
          <a:lstStyle/>
          <a:p>
            <a:pPr algn="ctr"/>
            <a:r>
              <a:rPr lang="en-US" sz="1530" b="1">
                <a:solidFill>
                  <a:srgbClr val="123F5B"/>
                </a:solidFill>
                <a:latin typeface="Aptos" panose="020B0004020202020204" pitchFamily="34" charset="0"/>
              </a:rPr>
              <a:t>Data acquisition</a:t>
            </a:r>
          </a:p>
          <a:p>
            <a:pPr algn="ctr"/>
            <a:r>
              <a:rPr lang="en-US" sz="1530" b="1">
                <a:solidFill>
                  <a:srgbClr val="123F5B"/>
                </a:solidFill>
                <a:latin typeface="Aptos" panose="020B0004020202020204" pitchFamily="34" charset="0"/>
              </a:rPr>
              <a:t>and signal conditioning</a:t>
            </a:r>
          </a:p>
        </p:txBody>
      </p:sp>
      <p:sp>
        <p:nvSpPr>
          <p:cNvPr id="20" name="Component body 2">
            <a:extLst>
              <a:ext uri="{FF2B5EF4-FFF2-40B4-BE49-F238E27FC236}">
                <a16:creationId xmlns:a16="http://schemas.microsoft.com/office/drawing/2014/main" id="{C7287E5E-0BF9-457A-8F9F-95345C509715}"/>
              </a:ext>
            </a:extLst>
          </p:cNvPr>
          <p:cNvSpPr txBox="1"/>
          <p:nvPr/>
        </p:nvSpPr>
        <p:spPr>
          <a:xfrm>
            <a:off x="2852928" y="4050792"/>
            <a:ext cx="1984248" cy="1161288"/>
          </a:xfrm>
          <a:prstGeom prst="rect">
            <a:avLst/>
          </a:prstGeom>
          <a:noFill/>
        </p:spPr>
        <p:txBody>
          <a:bodyPr vert="horz" wrap="square" lIns="0" tIns="0" rIns="0" bIns="0" rtlCol="0" anchor="t">
            <a:noAutofit/>
          </a:bodyPr>
          <a:lstStyle/>
          <a:p>
            <a:pPr algn="ctr"/>
            <a:r>
              <a:rPr lang="en-US" sz="1340">
                <a:solidFill>
                  <a:srgbClr val="1D242A"/>
                </a:solidFill>
                <a:latin typeface="Aptos" panose="020B0004020202020204" pitchFamily="34" charset="0"/>
              </a:rPr>
              <a:t>Check, condition, and convert raw sensor signals for digital processing.</a:t>
            </a:r>
          </a:p>
        </p:txBody>
      </p:sp>
      <p:sp>
        <p:nvSpPr>
          <p:cNvPr id="21" name="Component heading 3">
            <a:extLst>
              <a:ext uri="{FF2B5EF4-FFF2-40B4-BE49-F238E27FC236}">
                <a16:creationId xmlns:a16="http://schemas.microsoft.com/office/drawing/2014/main" id="{1EDE50C6-AB0E-FB93-2616-65C6D04C5A67}"/>
              </a:ext>
            </a:extLst>
          </p:cNvPr>
          <p:cNvSpPr txBox="1"/>
          <p:nvPr/>
        </p:nvSpPr>
        <p:spPr>
          <a:xfrm>
            <a:off x="5065776" y="3401568"/>
            <a:ext cx="2057400" cy="530352"/>
          </a:xfrm>
          <a:prstGeom prst="rect">
            <a:avLst/>
          </a:prstGeom>
          <a:noFill/>
        </p:spPr>
        <p:txBody>
          <a:bodyPr vert="horz" wrap="square" lIns="0" tIns="0" rIns="0" bIns="0" rtlCol="0" anchor="ctr">
            <a:noAutofit/>
          </a:bodyPr>
          <a:lstStyle/>
          <a:p>
            <a:pPr algn="ctr"/>
            <a:r>
              <a:rPr lang="en-US" sz="1530" b="1">
                <a:solidFill>
                  <a:srgbClr val="123F5B"/>
                </a:solidFill>
                <a:latin typeface="Aptos" panose="020B0004020202020204" pitchFamily="34" charset="0"/>
              </a:rPr>
              <a:t>Input/output</a:t>
            </a:r>
          </a:p>
          <a:p>
            <a:pPr algn="ctr"/>
            <a:r>
              <a:rPr lang="en-US" sz="1530" b="1">
                <a:solidFill>
                  <a:srgbClr val="123F5B"/>
                </a:solidFill>
                <a:latin typeface="Aptos" panose="020B0004020202020204" pitchFamily="34" charset="0"/>
              </a:rPr>
              <a:t>processors</a:t>
            </a:r>
          </a:p>
        </p:txBody>
      </p:sp>
      <p:sp>
        <p:nvSpPr>
          <p:cNvPr id="22" name="Component body 3">
            <a:extLst>
              <a:ext uri="{FF2B5EF4-FFF2-40B4-BE49-F238E27FC236}">
                <a16:creationId xmlns:a16="http://schemas.microsoft.com/office/drawing/2014/main" id="{27024660-2E0D-AF70-CBB2-68181CDF382D}"/>
              </a:ext>
            </a:extLst>
          </p:cNvPr>
          <p:cNvSpPr txBox="1"/>
          <p:nvPr/>
        </p:nvSpPr>
        <p:spPr>
          <a:xfrm>
            <a:off x="5102352" y="4050792"/>
            <a:ext cx="1984248" cy="1161288"/>
          </a:xfrm>
          <a:prstGeom prst="rect">
            <a:avLst/>
          </a:prstGeom>
          <a:noFill/>
        </p:spPr>
        <p:txBody>
          <a:bodyPr vert="horz" wrap="square" lIns="0" tIns="0" rIns="0" bIns="0" rtlCol="0" anchor="t">
            <a:noAutofit/>
          </a:bodyPr>
          <a:lstStyle/>
          <a:p>
            <a:pPr algn="ctr"/>
            <a:r>
              <a:rPr lang="en-US" sz="1340">
                <a:solidFill>
                  <a:srgbClr val="1D242A"/>
                </a:solidFill>
                <a:latin typeface="Aptos" panose="020B0004020202020204" pitchFamily="34" charset="0"/>
              </a:rPr>
              <a:t>Move data between acquisition electronics and computational logic.</a:t>
            </a:r>
          </a:p>
        </p:txBody>
      </p:sp>
      <p:sp>
        <p:nvSpPr>
          <p:cNvPr id="23" name="Component heading 4">
            <a:extLst>
              <a:ext uri="{FF2B5EF4-FFF2-40B4-BE49-F238E27FC236}">
                <a16:creationId xmlns:a16="http://schemas.microsoft.com/office/drawing/2014/main" id="{69ECA3F0-958E-AA89-074B-91A8D6B57EE1}"/>
              </a:ext>
            </a:extLst>
          </p:cNvPr>
          <p:cNvSpPr txBox="1"/>
          <p:nvPr/>
        </p:nvSpPr>
        <p:spPr>
          <a:xfrm>
            <a:off x="7315200" y="3401568"/>
            <a:ext cx="2057400" cy="530352"/>
          </a:xfrm>
          <a:prstGeom prst="rect">
            <a:avLst/>
          </a:prstGeom>
          <a:noFill/>
        </p:spPr>
        <p:txBody>
          <a:bodyPr vert="horz" wrap="square" lIns="0" tIns="0" rIns="0" bIns="0" rtlCol="0" anchor="ctr">
            <a:noAutofit/>
          </a:bodyPr>
          <a:lstStyle/>
          <a:p>
            <a:pPr algn="ctr"/>
            <a:r>
              <a:rPr lang="en-US" sz="1530" b="1">
                <a:solidFill>
                  <a:srgbClr val="123F5B"/>
                </a:solidFill>
                <a:latin typeface="Aptos" panose="020B0004020202020204" pitchFamily="34" charset="0"/>
              </a:rPr>
              <a:t>Logic units</a:t>
            </a:r>
          </a:p>
        </p:txBody>
      </p:sp>
      <p:sp>
        <p:nvSpPr>
          <p:cNvPr id="24" name="Component body 4">
            <a:extLst>
              <a:ext uri="{FF2B5EF4-FFF2-40B4-BE49-F238E27FC236}">
                <a16:creationId xmlns:a16="http://schemas.microsoft.com/office/drawing/2014/main" id="{B255CA8E-3B38-75BF-62DB-3EEE3EDF36CC}"/>
              </a:ext>
            </a:extLst>
          </p:cNvPr>
          <p:cNvSpPr txBox="1"/>
          <p:nvPr/>
        </p:nvSpPr>
        <p:spPr>
          <a:xfrm>
            <a:off x="7351776" y="4050792"/>
            <a:ext cx="1984248" cy="1161288"/>
          </a:xfrm>
          <a:prstGeom prst="rect">
            <a:avLst/>
          </a:prstGeom>
          <a:noFill/>
        </p:spPr>
        <p:txBody>
          <a:bodyPr vert="horz" wrap="square" lIns="0" tIns="0" rIns="0" bIns="0" rtlCol="0" anchor="t">
            <a:noAutofit/>
          </a:bodyPr>
          <a:lstStyle/>
          <a:p>
            <a:pPr algn="ctr"/>
            <a:r>
              <a:rPr lang="en-US" sz="1340">
                <a:solidFill>
                  <a:srgbClr val="1D242A"/>
                </a:solidFill>
                <a:latin typeface="Aptos" panose="020B0004020202020204" pitchFamily="34" charset="0"/>
              </a:rPr>
              <a:t>Execute programmed algorithms and determine required control actions.</a:t>
            </a:r>
          </a:p>
        </p:txBody>
      </p:sp>
      <p:sp>
        <p:nvSpPr>
          <p:cNvPr id="25" name="Component heading 5">
            <a:extLst>
              <a:ext uri="{FF2B5EF4-FFF2-40B4-BE49-F238E27FC236}">
                <a16:creationId xmlns:a16="http://schemas.microsoft.com/office/drawing/2014/main" id="{B9020BFA-5518-5F9A-E870-D41CE8DE69DC}"/>
              </a:ext>
            </a:extLst>
          </p:cNvPr>
          <p:cNvSpPr txBox="1"/>
          <p:nvPr/>
        </p:nvSpPr>
        <p:spPr>
          <a:xfrm>
            <a:off x="9564624" y="3401568"/>
            <a:ext cx="2057400" cy="530352"/>
          </a:xfrm>
          <a:prstGeom prst="rect">
            <a:avLst/>
          </a:prstGeom>
          <a:noFill/>
        </p:spPr>
        <p:txBody>
          <a:bodyPr vert="horz" wrap="square" lIns="0" tIns="0" rIns="0" bIns="0" rtlCol="0" anchor="ctr">
            <a:noAutofit/>
          </a:bodyPr>
          <a:lstStyle/>
          <a:p>
            <a:pPr algn="ctr"/>
            <a:r>
              <a:rPr lang="en-US" sz="1530" b="1">
                <a:solidFill>
                  <a:srgbClr val="123F5B"/>
                </a:solidFill>
                <a:latin typeface="Aptos" panose="020B0004020202020204" pitchFamily="34" charset="0"/>
              </a:rPr>
              <a:t>Actuators and</a:t>
            </a:r>
          </a:p>
          <a:p>
            <a:pPr algn="ctr"/>
            <a:r>
              <a:rPr lang="en-US" sz="1530" b="1">
                <a:solidFill>
                  <a:srgbClr val="123F5B"/>
                </a:solidFill>
                <a:latin typeface="Aptos" panose="020B0004020202020204" pitchFamily="34" charset="0"/>
              </a:rPr>
              <a:t>end devices</a:t>
            </a:r>
          </a:p>
        </p:txBody>
      </p:sp>
      <p:sp>
        <p:nvSpPr>
          <p:cNvPr id="26" name="Component body 5">
            <a:extLst>
              <a:ext uri="{FF2B5EF4-FFF2-40B4-BE49-F238E27FC236}">
                <a16:creationId xmlns:a16="http://schemas.microsoft.com/office/drawing/2014/main" id="{36170596-8659-FB70-106F-D52E132009D6}"/>
              </a:ext>
            </a:extLst>
          </p:cNvPr>
          <p:cNvSpPr txBox="1"/>
          <p:nvPr/>
        </p:nvSpPr>
        <p:spPr>
          <a:xfrm>
            <a:off x="9601200" y="4050792"/>
            <a:ext cx="1984248" cy="1161288"/>
          </a:xfrm>
          <a:prstGeom prst="rect">
            <a:avLst/>
          </a:prstGeom>
          <a:noFill/>
        </p:spPr>
        <p:txBody>
          <a:bodyPr vert="horz" wrap="square" lIns="0" tIns="0" rIns="0" bIns="0" rtlCol="0" anchor="t">
            <a:noAutofit/>
          </a:bodyPr>
          <a:lstStyle/>
          <a:p>
            <a:pPr algn="ctr"/>
            <a:r>
              <a:rPr lang="en-US" sz="1340">
                <a:solidFill>
                  <a:srgbClr val="1D242A"/>
                </a:solidFill>
                <a:latin typeface="Aptos" panose="020B0004020202020204" pitchFamily="34" charset="0"/>
              </a:rPr>
              <a:t>Valves, motors, and other equipment implement the control commands.</a:t>
            </a:r>
          </a:p>
        </p:txBody>
      </p:sp>
      <p:cxnSp>
        <p:nvCxnSpPr>
          <p:cNvPr id="27" name="Component divider 1">
            <a:extLst>
              <a:ext uri="{FF2B5EF4-FFF2-40B4-BE49-F238E27FC236}">
                <a16:creationId xmlns:a16="http://schemas.microsoft.com/office/drawing/2014/main" id="{E86AD65C-36FD-241F-2DE7-A4348DB7EA4A}"/>
              </a:ext>
            </a:extLst>
          </p:cNvPr>
          <p:cNvCxnSpPr/>
          <p:nvPr/>
        </p:nvCxnSpPr>
        <p:spPr>
          <a:xfrm>
            <a:off x="2715768" y="3401568"/>
            <a:ext cx="0" cy="182880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cxnSp>
        <p:nvCxnSpPr>
          <p:cNvPr id="28" name="Component divider 2">
            <a:extLst>
              <a:ext uri="{FF2B5EF4-FFF2-40B4-BE49-F238E27FC236}">
                <a16:creationId xmlns:a16="http://schemas.microsoft.com/office/drawing/2014/main" id="{1014670D-337D-9B47-EF8B-8C228143ABE9}"/>
              </a:ext>
            </a:extLst>
          </p:cNvPr>
          <p:cNvCxnSpPr/>
          <p:nvPr/>
        </p:nvCxnSpPr>
        <p:spPr>
          <a:xfrm>
            <a:off x="4965192" y="3401568"/>
            <a:ext cx="0" cy="182880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cxnSp>
        <p:nvCxnSpPr>
          <p:cNvPr id="29" name="Component divider 3">
            <a:extLst>
              <a:ext uri="{FF2B5EF4-FFF2-40B4-BE49-F238E27FC236}">
                <a16:creationId xmlns:a16="http://schemas.microsoft.com/office/drawing/2014/main" id="{3A63CED6-F5F1-CD73-F29D-313B3727BE8A}"/>
              </a:ext>
            </a:extLst>
          </p:cNvPr>
          <p:cNvCxnSpPr/>
          <p:nvPr/>
        </p:nvCxnSpPr>
        <p:spPr>
          <a:xfrm>
            <a:off x="7214616" y="3401568"/>
            <a:ext cx="0" cy="182880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cxnSp>
        <p:nvCxnSpPr>
          <p:cNvPr id="30" name="Component divider 4">
            <a:extLst>
              <a:ext uri="{FF2B5EF4-FFF2-40B4-BE49-F238E27FC236}">
                <a16:creationId xmlns:a16="http://schemas.microsoft.com/office/drawing/2014/main" id="{3BBBF539-6032-5AF7-E2F2-8FAC964CDFCF}"/>
              </a:ext>
            </a:extLst>
          </p:cNvPr>
          <p:cNvCxnSpPr/>
          <p:nvPr/>
        </p:nvCxnSpPr>
        <p:spPr>
          <a:xfrm>
            <a:off x="9464040" y="3401568"/>
            <a:ext cx="0" cy="182880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cxnSp>
        <p:nvCxnSpPr>
          <p:cNvPr id="31" name="Communication divider">
            <a:extLst>
              <a:ext uri="{FF2B5EF4-FFF2-40B4-BE49-F238E27FC236}">
                <a16:creationId xmlns:a16="http://schemas.microsoft.com/office/drawing/2014/main" id="{08E7B746-1EB6-2C95-EBEF-008B585B9A1C}"/>
              </a:ext>
            </a:extLst>
          </p:cNvPr>
          <p:cNvCxnSpPr/>
          <p:nvPr/>
        </p:nvCxnSpPr>
        <p:spPr>
          <a:xfrm>
            <a:off x="640080" y="5376672"/>
            <a:ext cx="10908792" cy="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sp>
        <p:nvSpPr>
          <p:cNvPr id="32" name="Communication note">
            <a:extLst>
              <a:ext uri="{FF2B5EF4-FFF2-40B4-BE49-F238E27FC236}">
                <a16:creationId xmlns:a16="http://schemas.microsoft.com/office/drawing/2014/main" id="{1BD3D061-CEEE-3001-4A24-54D3020C3A84}"/>
              </a:ext>
            </a:extLst>
          </p:cNvPr>
          <p:cNvSpPr txBox="1"/>
          <p:nvPr/>
        </p:nvSpPr>
        <p:spPr>
          <a:xfrm>
            <a:off x="822960" y="5596128"/>
            <a:ext cx="10543032" cy="384048"/>
          </a:xfrm>
          <a:prstGeom prst="rect">
            <a:avLst/>
          </a:prstGeom>
          <a:noFill/>
        </p:spPr>
        <p:txBody>
          <a:bodyPr vert="horz" wrap="square" lIns="0" tIns="0" rIns="0" bIns="0" rtlCol="0" anchor="ctr">
            <a:noAutofit/>
          </a:bodyPr>
          <a:lstStyle/>
          <a:p>
            <a:pPr algn="ctr"/>
            <a:r>
              <a:rPr lang="en-US" sz="1350" b="1">
                <a:solidFill>
                  <a:srgbClr val="123F5B"/>
                </a:solidFill>
                <a:latin typeface="Aptos" panose="020B0004020202020204" pitchFamily="34" charset="0"/>
              </a:rPr>
              <a:t>Communication buses connect the modules and provide information to actuators and control-room displays.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What previous studies established</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4</a:t>
            </a:r>
          </a:p>
        </p:txBody>
      </p:sp>
      <p:sp>
        <p:nvSpPr>
          <p:cNvPr id="8" name="TextBox 7"/>
          <p:cNvSpPr txBox="1"/>
          <p:nvPr/>
        </p:nvSpPr>
        <p:spPr>
          <a:xfrm>
            <a:off x="713232" y="1170432"/>
            <a:ext cx="5166360" cy="310896"/>
          </a:xfrm>
          <a:prstGeom prst="rect">
            <a:avLst/>
          </a:prstGeom>
          <a:noFill/>
        </p:spPr>
        <p:txBody>
          <a:bodyPr wrap="square" lIns="0" tIns="0" rIns="0" bIns="0" anchor="ctr">
            <a:spAutoFit/>
          </a:bodyPr>
          <a:lstStyle/>
          <a:p>
            <a:pPr algn="l">
              <a:lnSpc>
                <a:spcPct val="100000"/>
              </a:lnSpc>
              <a:spcBef>
                <a:spcPts val="0"/>
              </a:spcBef>
              <a:spcAft>
                <a:spcPts val="0"/>
              </a:spcAft>
            </a:pPr>
            <a:r>
              <a:rPr sz="1800" b="1" i="0">
                <a:solidFill>
                  <a:srgbClr val="123F5B"/>
                </a:solidFill>
                <a:latin typeface="Aptos"/>
              </a:rPr>
              <a:t>PRA methods and modeling</a:t>
            </a:r>
          </a:p>
        </p:txBody>
      </p:sp>
      <p:sp>
        <p:nvSpPr>
          <p:cNvPr id="9" name="TextBox 8"/>
          <p:cNvSpPr txBox="1"/>
          <p:nvPr/>
        </p:nvSpPr>
        <p:spPr>
          <a:xfrm>
            <a:off x="6327648" y="1170432"/>
            <a:ext cx="5138928" cy="310896"/>
          </a:xfrm>
          <a:prstGeom prst="rect">
            <a:avLst/>
          </a:prstGeom>
          <a:noFill/>
        </p:spPr>
        <p:txBody>
          <a:bodyPr wrap="square" lIns="0" tIns="0" rIns="0" bIns="0" anchor="ctr">
            <a:spAutoFit/>
          </a:bodyPr>
          <a:lstStyle/>
          <a:p>
            <a:pPr algn="l">
              <a:lnSpc>
                <a:spcPct val="100000"/>
              </a:lnSpc>
              <a:spcBef>
                <a:spcPts val="0"/>
              </a:spcBef>
              <a:spcAft>
                <a:spcPts val="0"/>
              </a:spcAft>
            </a:pPr>
            <a:r>
              <a:rPr sz="1800" b="1" i="0">
                <a:solidFill>
                  <a:srgbClr val="123F5B"/>
                </a:solidFill>
                <a:latin typeface="Aptos"/>
              </a:rPr>
              <a:t>Operating experience and CCF</a:t>
            </a:r>
          </a:p>
        </p:txBody>
      </p:sp>
      <p:cxnSp>
        <p:nvCxnSpPr>
          <p:cNvPr id="10" name="Connector 9"/>
          <p:cNvCxnSpPr/>
          <p:nvPr/>
        </p:nvCxnSpPr>
        <p:spPr>
          <a:xfrm>
            <a:off x="6089904" y="1188720"/>
            <a:ext cx="0" cy="3931920"/>
          </a:xfrm>
          <a:prstGeom prst="line">
            <a:avLst/>
          </a:prstGeom>
          <a:ln w="12700">
            <a:solidFill>
              <a:srgbClr val="D8E1E7"/>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749808" y="1664208"/>
            <a:ext cx="5084064" cy="987552"/>
          </a:xfrm>
          <a:prstGeom prst="rect">
            <a:avLst/>
          </a:prstGeom>
          <a:noFill/>
        </p:spPr>
        <p:txBody>
          <a:bodyPr wrap="square" lIns="0" tIns="0" rIns="0" bIns="0">
            <a:spAutoFit/>
          </a:bodyPr>
          <a:lstStyle/>
          <a:p>
            <a:pPr>
              <a:lnSpc>
                <a:spcPct val="100000"/>
              </a:lnSpc>
              <a:spcBef>
                <a:spcPts val="0"/>
              </a:spcBef>
              <a:spcAft>
                <a:spcPts val="0"/>
              </a:spcAft>
            </a:pPr>
            <a:r>
              <a:rPr sz="1400" b="1">
                <a:solidFill>
                  <a:srgbClr val="0067A6"/>
                </a:solidFill>
                <a:latin typeface="Aptos"/>
              </a:rPr>
              <a:t>• </a:t>
            </a:r>
            <a:r>
              <a:rPr sz="1400" b="1">
                <a:solidFill>
                  <a:srgbClr val="123F5B"/>
                </a:solidFill>
                <a:latin typeface="Aptos"/>
              </a:rPr>
              <a:t>NUREG/CR-6962</a:t>
            </a:r>
            <a:r>
              <a:rPr sz="1400">
                <a:solidFill>
                  <a:srgbClr val="1D242A"/>
                </a:solidFill>
                <a:latin typeface="Aptos"/>
              </a:rPr>
              <a:t> — Identified limitations of hardware-centered PRA for software reliability, digital CCF, and component interdependencies; sparse failure data remained a central barrier.</a:t>
            </a:r>
          </a:p>
        </p:txBody>
      </p:sp>
      <p:sp>
        <p:nvSpPr>
          <p:cNvPr id="12" name="TextBox 11"/>
          <p:cNvSpPr txBox="1"/>
          <p:nvPr/>
        </p:nvSpPr>
        <p:spPr>
          <a:xfrm>
            <a:off x="749808" y="2816352"/>
            <a:ext cx="5084064" cy="987552"/>
          </a:xfrm>
          <a:prstGeom prst="rect">
            <a:avLst/>
          </a:prstGeom>
          <a:noFill/>
        </p:spPr>
        <p:txBody>
          <a:bodyPr wrap="square" lIns="0" tIns="0" rIns="0" bIns="0">
            <a:spAutoFit/>
          </a:bodyPr>
          <a:lstStyle/>
          <a:p>
            <a:pPr>
              <a:lnSpc>
                <a:spcPct val="100000"/>
              </a:lnSpc>
              <a:spcBef>
                <a:spcPts val="0"/>
              </a:spcBef>
              <a:spcAft>
                <a:spcPts val="0"/>
              </a:spcAft>
            </a:pPr>
            <a:r>
              <a:rPr sz="1400" b="1">
                <a:solidFill>
                  <a:srgbClr val="0067A6"/>
                </a:solidFill>
                <a:latin typeface="Aptos"/>
              </a:rPr>
              <a:t>• </a:t>
            </a:r>
            <a:r>
              <a:rPr sz="1400" b="1">
                <a:solidFill>
                  <a:srgbClr val="123F5B"/>
                </a:solidFill>
                <a:latin typeface="Aptos"/>
              </a:rPr>
              <a:t>NUREG/CR-6997</a:t>
            </a:r>
            <a:r>
              <a:rPr sz="1400">
                <a:solidFill>
                  <a:srgbClr val="1D242A"/>
                </a:solidFill>
                <a:latin typeface="Aptos"/>
              </a:rPr>
              <a:t> — Applied FMEA and Markov models to digital feedwater control. State-based models captured software and interaction effects but were difficult to scale and parameterize.</a:t>
            </a:r>
          </a:p>
        </p:txBody>
      </p:sp>
      <p:sp>
        <p:nvSpPr>
          <p:cNvPr id="13" name="TextBox 12"/>
          <p:cNvSpPr txBox="1"/>
          <p:nvPr/>
        </p:nvSpPr>
        <p:spPr>
          <a:xfrm>
            <a:off x="749808" y="3968496"/>
            <a:ext cx="5084064" cy="987552"/>
          </a:xfrm>
          <a:prstGeom prst="rect">
            <a:avLst/>
          </a:prstGeom>
          <a:noFill/>
        </p:spPr>
        <p:txBody>
          <a:bodyPr wrap="square" lIns="0" tIns="0" rIns="0" bIns="0">
            <a:spAutoFit/>
          </a:bodyPr>
          <a:lstStyle/>
          <a:p>
            <a:pPr>
              <a:lnSpc>
                <a:spcPct val="100000"/>
              </a:lnSpc>
              <a:spcBef>
                <a:spcPts val="0"/>
              </a:spcBef>
              <a:spcAft>
                <a:spcPts val="0"/>
              </a:spcAft>
            </a:pPr>
            <a:r>
              <a:rPr sz="1400" b="1">
                <a:solidFill>
                  <a:srgbClr val="0067A6"/>
                </a:solidFill>
                <a:latin typeface="Aptos"/>
              </a:rPr>
              <a:t>• </a:t>
            </a:r>
            <a:r>
              <a:rPr sz="1400" b="1">
                <a:solidFill>
                  <a:srgbClr val="123F5B"/>
                </a:solidFill>
                <a:latin typeface="Aptos"/>
              </a:rPr>
              <a:t>NUREG/CR-6942</a:t>
            </a:r>
            <a:r>
              <a:rPr sz="1400">
                <a:solidFill>
                  <a:srgbClr val="1D242A"/>
                </a:solidFill>
                <a:latin typeface="Aptos"/>
              </a:rPr>
              <a:t> — Used dynamic methods to represent timing, sequence, and cascading behavior that static fault and event trees may miss; empirical parameters were still needed.</a:t>
            </a:r>
          </a:p>
        </p:txBody>
      </p:sp>
      <p:sp>
        <p:nvSpPr>
          <p:cNvPr id="14" name="TextBox 13"/>
          <p:cNvSpPr txBox="1"/>
          <p:nvPr/>
        </p:nvSpPr>
        <p:spPr>
          <a:xfrm>
            <a:off x="6364224" y="1664208"/>
            <a:ext cx="5010912" cy="987552"/>
          </a:xfrm>
          <a:prstGeom prst="rect">
            <a:avLst/>
          </a:prstGeom>
          <a:noFill/>
        </p:spPr>
        <p:txBody>
          <a:bodyPr wrap="square" lIns="0" tIns="0" rIns="0" bIns="0">
            <a:spAutoFit/>
          </a:bodyPr>
          <a:lstStyle/>
          <a:p>
            <a:pPr>
              <a:lnSpc>
                <a:spcPct val="100000"/>
              </a:lnSpc>
              <a:spcBef>
                <a:spcPts val="0"/>
              </a:spcBef>
              <a:spcAft>
                <a:spcPts val="0"/>
              </a:spcAft>
            </a:pPr>
            <a:r>
              <a:rPr sz="1400" b="1" dirty="0">
                <a:solidFill>
                  <a:srgbClr val="0067A6"/>
                </a:solidFill>
                <a:latin typeface="Aptos"/>
              </a:rPr>
              <a:t>• </a:t>
            </a:r>
            <a:r>
              <a:rPr sz="1400" b="1" dirty="0">
                <a:solidFill>
                  <a:srgbClr val="123F5B"/>
                </a:solidFill>
                <a:latin typeface="Aptos"/>
              </a:rPr>
              <a:t>BNL LER study (2005–2016)</a:t>
            </a:r>
            <a:r>
              <a:rPr sz="1400" dirty="0">
                <a:solidFill>
                  <a:srgbClr val="1D242A"/>
                </a:solidFill>
                <a:latin typeface="Aptos"/>
              </a:rPr>
              <a:t> — Screened 618 LERs, confirmed 97 DI&amp;C events, and identified 18 potential or confirmed CCF events.</a:t>
            </a:r>
          </a:p>
        </p:txBody>
      </p:sp>
      <p:sp>
        <p:nvSpPr>
          <p:cNvPr id="15" name="TextBox 14"/>
          <p:cNvSpPr txBox="1"/>
          <p:nvPr/>
        </p:nvSpPr>
        <p:spPr>
          <a:xfrm>
            <a:off x="6364224" y="2816352"/>
            <a:ext cx="5010912" cy="987552"/>
          </a:xfrm>
          <a:prstGeom prst="rect">
            <a:avLst/>
          </a:prstGeom>
          <a:noFill/>
        </p:spPr>
        <p:txBody>
          <a:bodyPr wrap="square" lIns="0" tIns="0" rIns="0" bIns="0">
            <a:spAutoFit/>
          </a:bodyPr>
          <a:lstStyle/>
          <a:p>
            <a:pPr>
              <a:lnSpc>
                <a:spcPct val="100000"/>
              </a:lnSpc>
              <a:spcBef>
                <a:spcPts val="0"/>
              </a:spcBef>
              <a:spcAft>
                <a:spcPts val="0"/>
              </a:spcAft>
            </a:pPr>
            <a:r>
              <a:rPr sz="1400" b="1">
                <a:solidFill>
                  <a:srgbClr val="0067A6"/>
                </a:solidFill>
                <a:latin typeface="Aptos"/>
              </a:rPr>
              <a:t>• </a:t>
            </a:r>
            <a:r>
              <a:rPr sz="1400" b="1">
                <a:solidFill>
                  <a:srgbClr val="123F5B"/>
                </a:solidFill>
                <a:latin typeface="Aptos"/>
              </a:rPr>
              <a:t>EPRI CCF studies</a:t>
            </a:r>
            <a:r>
              <a:rPr sz="1400">
                <a:solidFill>
                  <a:srgbClr val="1D242A"/>
                </a:solidFill>
                <a:latin typeface="Aptos"/>
              </a:rPr>
              <a:t> — Found common defects in safety and non-safety systems, while noting failure-reporting bias and insufficient demand data for statistical estimates.</a:t>
            </a:r>
          </a:p>
        </p:txBody>
      </p:sp>
      <p:sp>
        <p:nvSpPr>
          <p:cNvPr id="16" name="TextBox 15"/>
          <p:cNvSpPr txBox="1"/>
          <p:nvPr/>
        </p:nvSpPr>
        <p:spPr>
          <a:xfrm>
            <a:off x="6364224" y="3968496"/>
            <a:ext cx="5010912" cy="987552"/>
          </a:xfrm>
          <a:prstGeom prst="rect">
            <a:avLst/>
          </a:prstGeom>
          <a:noFill/>
        </p:spPr>
        <p:txBody>
          <a:bodyPr wrap="square" lIns="0" tIns="0" rIns="0" bIns="0">
            <a:spAutoFit/>
          </a:bodyPr>
          <a:lstStyle/>
          <a:p>
            <a:pPr>
              <a:lnSpc>
                <a:spcPct val="100000"/>
              </a:lnSpc>
              <a:spcBef>
                <a:spcPts val="0"/>
              </a:spcBef>
              <a:spcAft>
                <a:spcPts val="0"/>
              </a:spcAft>
            </a:pPr>
            <a:r>
              <a:rPr sz="1400" b="1">
                <a:solidFill>
                  <a:srgbClr val="0067A6"/>
                </a:solidFill>
                <a:latin typeface="Aptos"/>
              </a:rPr>
              <a:t>• </a:t>
            </a:r>
            <a:r>
              <a:rPr sz="1400" b="1">
                <a:solidFill>
                  <a:srgbClr val="123F5B"/>
                </a:solidFill>
                <a:latin typeface="Aptos"/>
              </a:rPr>
              <a:t>European Clearinghouse (2013–2018)</a:t>
            </a:r>
            <a:r>
              <a:rPr sz="1400">
                <a:solidFill>
                  <a:srgbClr val="1D242A"/>
                </a:solidFill>
                <a:latin typeface="Aptos"/>
              </a:rPr>
              <a:t> — Linked events to smart devices, configuration management, and digital communications across design, operation, maintenance, and modification.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Operating-experience databases and screening methodology</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5</a:t>
            </a:r>
          </a:p>
        </p:txBody>
      </p:sp>
      <p:sp>
        <p:nvSpPr>
          <p:cNvPr id="8" name="Rectangle 7"/>
          <p:cNvSpPr/>
          <p:nvPr/>
        </p:nvSpPr>
        <p:spPr>
          <a:xfrm>
            <a:off x="621792" y="1188720"/>
            <a:ext cx="1965960" cy="438912"/>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31520" y="1252728"/>
            <a:ext cx="1746504" cy="320040"/>
          </a:xfrm>
          <a:prstGeom prst="rect">
            <a:avLst/>
          </a:prstGeom>
          <a:noFill/>
        </p:spPr>
        <p:txBody>
          <a:bodyPr wrap="square" lIns="18288" tIns="18288" rIns="18288" bIns="18288" anchor="ctr">
            <a:spAutoFit/>
          </a:bodyPr>
          <a:lstStyle/>
          <a:p>
            <a:pPr algn="l">
              <a:spcBef>
                <a:spcPts val="0"/>
              </a:spcBef>
              <a:spcAft>
                <a:spcPts val="0"/>
              </a:spcAft>
            </a:pPr>
            <a:endParaRPr/>
          </a:p>
        </p:txBody>
      </p:sp>
      <p:sp>
        <p:nvSpPr>
          <p:cNvPr id="10" name="Rectangle 9"/>
          <p:cNvSpPr/>
          <p:nvPr/>
        </p:nvSpPr>
        <p:spPr>
          <a:xfrm>
            <a:off x="2587752" y="1188720"/>
            <a:ext cx="4343400" cy="438912"/>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2697480" y="1252728"/>
            <a:ext cx="4123944" cy="320040"/>
          </a:xfrm>
          <a:prstGeom prst="rect">
            <a:avLst/>
          </a:prstGeom>
          <a:noFill/>
        </p:spPr>
        <p:txBody>
          <a:bodyPr wrap="square" lIns="18288" tIns="18288" rIns="18288" bIns="18288" anchor="ctr">
            <a:spAutoFit/>
          </a:bodyPr>
          <a:lstStyle/>
          <a:p>
            <a:pPr algn="l">
              <a:spcBef>
                <a:spcPts val="0"/>
              </a:spcBef>
              <a:spcAft>
                <a:spcPts val="0"/>
              </a:spcAft>
            </a:pPr>
            <a:r>
              <a:rPr sz="1520" b="1" i="0">
                <a:solidFill>
                  <a:srgbClr val="123F5B"/>
                </a:solidFill>
                <a:latin typeface="Aptos"/>
              </a:rPr>
              <a:t>LER</a:t>
            </a:r>
          </a:p>
        </p:txBody>
      </p:sp>
      <p:sp>
        <p:nvSpPr>
          <p:cNvPr id="12" name="Rectangle 11"/>
          <p:cNvSpPr/>
          <p:nvPr/>
        </p:nvSpPr>
        <p:spPr>
          <a:xfrm>
            <a:off x="6931152" y="1188720"/>
            <a:ext cx="4617720" cy="438912"/>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040880" y="1252728"/>
            <a:ext cx="4398264" cy="320040"/>
          </a:xfrm>
          <a:prstGeom prst="rect">
            <a:avLst/>
          </a:prstGeom>
          <a:noFill/>
        </p:spPr>
        <p:txBody>
          <a:bodyPr wrap="square" lIns="18288" tIns="18288" rIns="18288" bIns="18288" anchor="ctr">
            <a:spAutoFit/>
          </a:bodyPr>
          <a:lstStyle/>
          <a:p>
            <a:pPr algn="l">
              <a:spcBef>
                <a:spcPts val="0"/>
              </a:spcBef>
              <a:spcAft>
                <a:spcPts val="0"/>
              </a:spcAft>
            </a:pPr>
            <a:r>
              <a:rPr sz="1520" b="1" i="0">
                <a:solidFill>
                  <a:srgbClr val="123F5B"/>
                </a:solidFill>
                <a:latin typeface="Aptos"/>
              </a:rPr>
              <a:t>IRIS</a:t>
            </a:r>
          </a:p>
        </p:txBody>
      </p:sp>
      <p:sp>
        <p:nvSpPr>
          <p:cNvPr id="14" name="Rectangle 13"/>
          <p:cNvSpPr/>
          <p:nvPr/>
        </p:nvSpPr>
        <p:spPr>
          <a:xfrm>
            <a:off x="621792" y="1627632"/>
            <a:ext cx="1965960" cy="530352"/>
          </a:xfrm>
          <a:prstGeom prst="rect">
            <a:avLst/>
          </a:prstGeom>
          <a:solidFill>
            <a:srgbClr val="FFFFFF"/>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731520" y="1691640"/>
            <a:ext cx="1746504" cy="411479"/>
          </a:xfrm>
          <a:prstGeom prst="rect">
            <a:avLst/>
          </a:prstGeom>
          <a:noFill/>
        </p:spPr>
        <p:txBody>
          <a:bodyPr wrap="square" lIns="18288" tIns="18288" rIns="18288" bIns="18288" anchor="ctr">
            <a:spAutoFit/>
          </a:bodyPr>
          <a:lstStyle/>
          <a:p>
            <a:pPr algn="l">
              <a:spcBef>
                <a:spcPts val="0"/>
              </a:spcBef>
              <a:spcAft>
                <a:spcPts val="0"/>
              </a:spcAft>
            </a:pPr>
            <a:r>
              <a:rPr sz="1470" b="1" i="0">
                <a:solidFill>
                  <a:srgbClr val="1D242A"/>
                </a:solidFill>
                <a:latin typeface="Aptos"/>
              </a:rPr>
              <a:t>Reporting basis</a:t>
            </a:r>
          </a:p>
        </p:txBody>
      </p:sp>
      <p:sp>
        <p:nvSpPr>
          <p:cNvPr id="16" name="Rectangle 15"/>
          <p:cNvSpPr/>
          <p:nvPr/>
        </p:nvSpPr>
        <p:spPr>
          <a:xfrm>
            <a:off x="2587752" y="1627632"/>
            <a:ext cx="4343400" cy="530352"/>
          </a:xfrm>
          <a:prstGeom prst="rect">
            <a:avLst/>
          </a:prstGeom>
          <a:solidFill>
            <a:srgbClr val="FFFFFF"/>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2697480" y="1691640"/>
            <a:ext cx="4123944" cy="411479"/>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Regulatory, safety-significant events</a:t>
            </a:r>
          </a:p>
        </p:txBody>
      </p:sp>
      <p:sp>
        <p:nvSpPr>
          <p:cNvPr id="18" name="Rectangle 17"/>
          <p:cNvSpPr/>
          <p:nvPr/>
        </p:nvSpPr>
        <p:spPr>
          <a:xfrm>
            <a:off x="6931152" y="1627632"/>
            <a:ext cx="4617720" cy="530352"/>
          </a:xfrm>
          <a:prstGeom prst="rect">
            <a:avLst/>
          </a:prstGeom>
          <a:solidFill>
            <a:srgbClr val="FFFFFF"/>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040880" y="1691640"/>
            <a:ext cx="4398264" cy="411479"/>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Broader industry operating experience</a:t>
            </a:r>
          </a:p>
        </p:txBody>
      </p:sp>
      <p:sp>
        <p:nvSpPr>
          <p:cNvPr id="20" name="Rectangle 19"/>
          <p:cNvSpPr/>
          <p:nvPr/>
        </p:nvSpPr>
        <p:spPr>
          <a:xfrm>
            <a:off x="621792" y="2157984"/>
            <a:ext cx="1965960" cy="475488"/>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31520" y="2221991"/>
            <a:ext cx="1746504" cy="356616"/>
          </a:xfrm>
          <a:prstGeom prst="rect">
            <a:avLst/>
          </a:prstGeom>
          <a:noFill/>
        </p:spPr>
        <p:txBody>
          <a:bodyPr wrap="square" lIns="18288" tIns="18288" rIns="18288" bIns="18288" anchor="ctr">
            <a:spAutoFit/>
          </a:bodyPr>
          <a:lstStyle/>
          <a:p>
            <a:pPr algn="l">
              <a:spcBef>
                <a:spcPts val="0"/>
              </a:spcBef>
              <a:spcAft>
                <a:spcPts val="0"/>
              </a:spcAft>
            </a:pPr>
            <a:r>
              <a:rPr sz="1470" b="1" i="0">
                <a:solidFill>
                  <a:srgbClr val="1D242A"/>
                </a:solidFill>
                <a:latin typeface="Aptos"/>
              </a:rPr>
              <a:t>Period</a:t>
            </a:r>
          </a:p>
        </p:txBody>
      </p:sp>
      <p:sp>
        <p:nvSpPr>
          <p:cNvPr id="22" name="Rectangle 21"/>
          <p:cNvSpPr/>
          <p:nvPr/>
        </p:nvSpPr>
        <p:spPr>
          <a:xfrm>
            <a:off x="2587752" y="2157984"/>
            <a:ext cx="4343400" cy="475488"/>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2697480" y="2221991"/>
            <a:ext cx="4123944" cy="356616"/>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2016–2023</a:t>
            </a:r>
          </a:p>
        </p:txBody>
      </p:sp>
      <p:sp>
        <p:nvSpPr>
          <p:cNvPr id="24" name="Rectangle 23"/>
          <p:cNvSpPr/>
          <p:nvPr/>
        </p:nvSpPr>
        <p:spPr>
          <a:xfrm>
            <a:off x="6931152" y="2157984"/>
            <a:ext cx="4617720" cy="475488"/>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7040880" y="2221991"/>
            <a:ext cx="4398264" cy="356616"/>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1997–2023</a:t>
            </a:r>
          </a:p>
        </p:txBody>
      </p:sp>
      <p:sp>
        <p:nvSpPr>
          <p:cNvPr id="26" name="Rectangle 25"/>
          <p:cNvSpPr/>
          <p:nvPr/>
        </p:nvSpPr>
        <p:spPr>
          <a:xfrm>
            <a:off x="621792" y="2633472"/>
            <a:ext cx="1965960" cy="548640"/>
          </a:xfrm>
          <a:prstGeom prst="rect">
            <a:avLst/>
          </a:prstGeom>
          <a:solidFill>
            <a:srgbClr val="FFFFFF"/>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731520" y="2697479"/>
            <a:ext cx="1746504" cy="429768"/>
          </a:xfrm>
          <a:prstGeom prst="rect">
            <a:avLst/>
          </a:prstGeom>
          <a:noFill/>
        </p:spPr>
        <p:txBody>
          <a:bodyPr wrap="square" lIns="18288" tIns="18288" rIns="18288" bIns="18288" anchor="ctr">
            <a:spAutoFit/>
          </a:bodyPr>
          <a:lstStyle/>
          <a:p>
            <a:pPr algn="l">
              <a:spcBef>
                <a:spcPts val="0"/>
              </a:spcBef>
              <a:spcAft>
                <a:spcPts val="0"/>
              </a:spcAft>
            </a:pPr>
            <a:r>
              <a:rPr sz="1470" b="1" i="0">
                <a:solidFill>
                  <a:srgbClr val="1D242A"/>
                </a:solidFill>
                <a:latin typeface="Aptos"/>
              </a:rPr>
              <a:t>Initial screen</a:t>
            </a:r>
          </a:p>
        </p:txBody>
      </p:sp>
      <p:sp>
        <p:nvSpPr>
          <p:cNvPr id="28" name="Rectangle 27"/>
          <p:cNvSpPr/>
          <p:nvPr/>
        </p:nvSpPr>
        <p:spPr>
          <a:xfrm>
            <a:off x="2587752" y="2633472"/>
            <a:ext cx="4343400" cy="548640"/>
          </a:xfrm>
          <a:prstGeom prst="rect">
            <a:avLst/>
          </a:prstGeom>
          <a:solidFill>
            <a:srgbClr val="FFFFFF"/>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2697480" y="2697479"/>
            <a:ext cx="4123944" cy="429768"/>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1,580 reports → 206 keyword candidates</a:t>
            </a:r>
          </a:p>
        </p:txBody>
      </p:sp>
      <p:sp>
        <p:nvSpPr>
          <p:cNvPr id="30" name="Rectangle 29"/>
          <p:cNvSpPr/>
          <p:nvPr/>
        </p:nvSpPr>
        <p:spPr>
          <a:xfrm>
            <a:off x="6931152" y="2633472"/>
            <a:ext cx="4617720" cy="548640"/>
          </a:xfrm>
          <a:prstGeom prst="rect">
            <a:avLst/>
          </a:prstGeom>
          <a:solidFill>
            <a:srgbClr val="FFFFFF"/>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7040880" y="2697479"/>
            <a:ext cx="4398264" cy="429768"/>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2,104 cause-category records</a:t>
            </a:r>
          </a:p>
        </p:txBody>
      </p:sp>
      <p:sp>
        <p:nvSpPr>
          <p:cNvPr id="32" name="Rectangle 31"/>
          <p:cNvSpPr/>
          <p:nvPr/>
        </p:nvSpPr>
        <p:spPr>
          <a:xfrm>
            <a:off x="621792" y="3182112"/>
            <a:ext cx="1965960" cy="548640"/>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731520" y="3246120"/>
            <a:ext cx="1746504" cy="429768"/>
          </a:xfrm>
          <a:prstGeom prst="rect">
            <a:avLst/>
          </a:prstGeom>
          <a:noFill/>
        </p:spPr>
        <p:txBody>
          <a:bodyPr wrap="square" lIns="18288" tIns="18288" rIns="18288" bIns="18288" anchor="ctr">
            <a:spAutoFit/>
          </a:bodyPr>
          <a:lstStyle/>
          <a:p>
            <a:pPr algn="l">
              <a:spcBef>
                <a:spcPts val="0"/>
              </a:spcBef>
              <a:spcAft>
                <a:spcPts val="0"/>
              </a:spcAft>
            </a:pPr>
            <a:r>
              <a:rPr sz="1470" b="1" i="0">
                <a:solidFill>
                  <a:srgbClr val="1D242A"/>
                </a:solidFill>
                <a:latin typeface="Aptos"/>
              </a:rPr>
              <a:t>Retained set</a:t>
            </a:r>
          </a:p>
        </p:txBody>
      </p:sp>
      <p:sp>
        <p:nvSpPr>
          <p:cNvPr id="34" name="Rectangle 33"/>
          <p:cNvSpPr/>
          <p:nvPr/>
        </p:nvSpPr>
        <p:spPr>
          <a:xfrm>
            <a:off x="2587752" y="3182112"/>
            <a:ext cx="4343400" cy="548640"/>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2697480" y="3329429"/>
            <a:ext cx="4123944" cy="263149"/>
          </a:xfrm>
          <a:prstGeom prst="rect">
            <a:avLst/>
          </a:prstGeom>
          <a:noFill/>
        </p:spPr>
        <p:txBody>
          <a:bodyPr wrap="square" lIns="18288" tIns="18288" rIns="18288" bIns="18288" anchor="ctr">
            <a:spAutoFit/>
          </a:bodyPr>
          <a:lstStyle/>
          <a:p>
            <a:pPr algn="l">
              <a:spcBef>
                <a:spcPts val="0"/>
              </a:spcBef>
              <a:spcAft>
                <a:spcPts val="0"/>
              </a:spcAft>
            </a:pPr>
            <a:r>
              <a:rPr sz="1470" b="0" i="0" dirty="0">
                <a:solidFill>
                  <a:srgbClr val="1D242A"/>
                </a:solidFill>
                <a:latin typeface="Aptos"/>
              </a:rPr>
              <a:t>43 DI&amp;C-related events</a:t>
            </a:r>
          </a:p>
        </p:txBody>
      </p:sp>
      <p:sp>
        <p:nvSpPr>
          <p:cNvPr id="36" name="Rectangle 35"/>
          <p:cNvSpPr/>
          <p:nvPr/>
        </p:nvSpPr>
        <p:spPr>
          <a:xfrm>
            <a:off x="6931152" y="3182112"/>
            <a:ext cx="4617720" cy="548640"/>
          </a:xfrm>
          <a:prstGeom prst="rect">
            <a:avLst/>
          </a:prstGeom>
          <a:solidFill>
            <a:srgbClr val="F7F9FA"/>
          </a:solidFill>
          <a:ln w="10160">
            <a:solidFill>
              <a:srgbClr val="E1E5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7040880" y="3246120"/>
            <a:ext cx="4398264" cy="429768"/>
          </a:xfrm>
          <a:prstGeom prst="rect">
            <a:avLst/>
          </a:prstGeom>
          <a:noFill/>
        </p:spPr>
        <p:txBody>
          <a:bodyPr wrap="square" lIns="18288" tIns="18288" rIns="18288" bIns="18288" anchor="ctr">
            <a:spAutoFit/>
          </a:bodyPr>
          <a:lstStyle/>
          <a:p>
            <a:pPr algn="l">
              <a:spcBef>
                <a:spcPts val="0"/>
              </a:spcBef>
              <a:spcAft>
                <a:spcPts val="0"/>
              </a:spcAft>
            </a:pPr>
            <a:r>
              <a:rPr sz="1470" b="0" i="0">
                <a:solidFill>
                  <a:srgbClr val="1D242A"/>
                </a:solidFill>
                <a:latin typeface="Aptos"/>
              </a:rPr>
              <a:t>636 potential DI&amp;C-related events</a:t>
            </a:r>
          </a:p>
        </p:txBody>
      </p:sp>
      <p:sp>
        <p:nvSpPr>
          <p:cNvPr id="38" name="TextBox 37"/>
          <p:cNvSpPr txBox="1"/>
          <p:nvPr/>
        </p:nvSpPr>
        <p:spPr>
          <a:xfrm>
            <a:off x="621792" y="4174236"/>
            <a:ext cx="3931920" cy="256032"/>
          </a:xfrm>
          <a:prstGeom prst="rect">
            <a:avLst/>
          </a:prstGeom>
          <a:noFill/>
        </p:spPr>
        <p:txBody>
          <a:bodyPr wrap="square" lIns="18288" tIns="18288" rIns="18288" bIns="18288" anchor="t">
            <a:spAutoFit/>
          </a:bodyPr>
          <a:lstStyle/>
          <a:p>
            <a:pPr algn="l">
              <a:spcBef>
                <a:spcPts val="0"/>
              </a:spcBef>
              <a:spcAft>
                <a:spcPts val="0"/>
              </a:spcAft>
            </a:pPr>
            <a:r>
              <a:rPr sz="1520" b="1" i="0">
                <a:solidFill>
                  <a:srgbClr val="123F5B"/>
                </a:solidFill>
                <a:latin typeface="Aptos"/>
              </a:rPr>
              <a:t>Screening and coding sequence</a:t>
            </a:r>
          </a:p>
        </p:txBody>
      </p:sp>
      <p:sp>
        <p:nvSpPr>
          <p:cNvPr id="39" name="TextBox 38"/>
          <p:cNvSpPr txBox="1"/>
          <p:nvPr/>
        </p:nvSpPr>
        <p:spPr>
          <a:xfrm>
            <a:off x="621792" y="4732020"/>
            <a:ext cx="274320" cy="274320"/>
          </a:xfrm>
          <a:prstGeom prst="rect">
            <a:avLst/>
          </a:prstGeom>
          <a:noFill/>
        </p:spPr>
        <p:txBody>
          <a:bodyPr wrap="square" lIns="18288" tIns="18288" rIns="18288" bIns="18288" anchor="t">
            <a:spAutoFit/>
          </a:bodyPr>
          <a:lstStyle/>
          <a:p>
            <a:pPr algn="ctr">
              <a:spcBef>
                <a:spcPts val="0"/>
              </a:spcBef>
              <a:spcAft>
                <a:spcPts val="0"/>
              </a:spcAft>
            </a:pPr>
            <a:r>
              <a:rPr sz="1600" b="1" i="0">
                <a:solidFill>
                  <a:srgbClr val="0067A6"/>
                </a:solidFill>
                <a:latin typeface="Aptos"/>
              </a:rPr>
              <a:t>1</a:t>
            </a:r>
          </a:p>
        </p:txBody>
      </p:sp>
      <p:sp>
        <p:nvSpPr>
          <p:cNvPr id="40" name="TextBox 39"/>
          <p:cNvSpPr txBox="1"/>
          <p:nvPr/>
        </p:nvSpPr>
        <p:spPr>
          <a:xfrm>
            <a:off x="987552" y="4649724"/>
            <a:ext cx="1572768" cy="457200"/>
          </a:xfrm>
          <a:prstGeom prst="rect">
            <a:avLst/>
          </a:prstGeom>
          <a:noFill/>
        </p:spPr>
        <p:txBody>
          <a:bodyPr wrap="square" lIns="18288" tIns="18288" rIns="18288" bIns="18288" anchor="ctr">
            <a:spAutoFit/>
          </a:bodyPr>
          <a:lstStyle/>
          <a:p>
            <a:pPr algn="ctr">
              <a:spcBef>
                <a:spcPts val="0"/>
              </a:spcBef>
              <a:spcAft>
                <a:spcPts val="0"/>
              </a:spcAft>
            </a:pPr>
            <a:r>
              <a:rPr sz="1500" b="1" i="0">
                <a:solidFill>
                  <a:srgbClr val="1D242A"/>
                </a:solidFill>
                <a:latin typeface="Aptos"/>
              </a:rPr>
              <a:t>Database screen</a:t>
            </a:r>
          </a:p>
        </p:txBody>
      </p:sp>
      <p:sp>
        <p:nvSpPr>
          <p:cNvPr id="41" name="Right Arrow 40"/>
          <p:cNvSpPr/>
          <p:nvPr/>
        </p:nvSpPr>
        <p:spPr>
          <a:xfrm>
            <a:off x="2615184" y="4786884"/>
            <a:ext cx="274320" cy="164592"/>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2843784" y="4732020"/>
            <a:ext cx="274320" cy="274320"/>
          </a:xfrm>
          <a:prstGeom prst="rect">
            <a:avLst/>
          </a:prstGeom>
          <a:noFill/>
        </p:spPr>
        <p:txBody>
          <a:bodyPr wrap="square" lIns="18288" tIns="18288" rIns="18288" bIns="18288" anchor="t">
            <a:spAutoFit/>
          </a:bodyPr>
          <a:lstStyle/>
          <a:p>
            <a:pPr algn="ctr">
              <a:spcBef>
                <a:spcPts val="0"/>
              </a:spcBef>
              <a:spcAft>
                <a:spcPts val="0"/>
              </a:spcAft>
            </a:pPr>
            <a:r>
              <a:rPr sz="1600" b="1" i="0">
                <a:solidFill>
                  <a:srgbClr val="0067A6"/>
                </a:solidFill>
                <a:latin typeface="Aptos"/>
              </a:rPr>
              <a:t>2</a:t>
            </a:r>
          </a:p>
        </p:txBody>
      </p:sp>
      <p:sp>
        <p:nvSpPr>
          <p:cNvPr id="43" name="TextBox 42"/>
          <p:cNvSpPr txBox="1"/>
          <p:nvPr/>
        </p:nvSpPr>
        <p:spPr>
          <a:xfrm>
            <a:off x="3209544" y="4649724"/>
            <a:ext cx="1572768" cy="457200"/>
          </a:xfrm>
          <a:prstGeom prst="rect">
            <a:avLst/>
          </a:prstGeom>
          <a:noFill/>
        </p:spPr>
        <p:txBody>
          <a:bodyPr wrap="square" lIns="18288" tIns="18288" rIns="18288" bIns="18288" anchor="ctr">
            <a:spAutoFit/>
          </a:bodyPr>
          <a:lstStyle/>
          <a:p>
            <a:pPr algn="ctr">
              <a:spcBef>
                <a:spcPts val="0"/>
              </a:spcBef>
              <a:spcAft>
                <a:spcPts val="0"/>
              </a:spcAft>
            </a:pPr>
            <a:r>
              <a:rPr sz="1500" b="1" i="0">
                <a:solidFill>
                  <a:srgbClr val="1D242A"/>
                </a:solidFill>
                <a:latin typeface="Aptos"/>
              </a:rPr>
              <a:t>Manual review</a:t>
            </a:r>
          </a:p>
        </p:txBody>
      </p:sp>
      <p:sp>
        <p:nvSpPr>
          <p:cNvPr id="44" name="Right Arrow 43"/>
          <p:cNvSpPr/>
          <p:nvPr/>
        </p:nvSpPr>
        <p:spPr>
          <a:xfrm>
            <a:off x="4837176" y="4786884"/>
            <a:ext cx="274320" cy="164592"/>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44"/>
          <p:cNvSpPr txBox="1"/>
          <p:nvPr/>
        </p:nvSpPr>
        <p:spPr>
          <a:xfrm>
            <a:off x="5065776" y="4732020"/>
            <a:ext cx="274320" cy="274320"/>
          </a:xfrm>
          <a:prstGeom prst="rect">
            <a:avLst/>
          </a:prstGeom>
          <a:noFill/>
        </p:spPr>
        <p:txBody>
          <a:bodyPr wrap="square" lIns="18288" tIns="18288" rIns="18288" bIns="18288" anchor="t">
            <a:spAutoFit/>
          </a:bodyPr>
          <a:lstStyle/>
          <a:p>
            <a:pPr algn="ctr">
              <a:spcBef>
                <a:spcPts val="0"/>
              </a:spcBef>
              <a:spcAft>
                <a:spcPts val="0"/>
              </a:spcAft>
            </a:pPr>
            <a:r>
              <a:rPr sz="1600" b="1" i="0">
                <a:solidFill>
                  <a:srgbClr val="0067A6"/>
                </a:solidFill>
                <a:latin typeface="Aptos"/>
              </a:rPr>
              <a:t>3</a:t>
            </a:r>
          </a:p>
        </p:txBody>
      </p:sp>
      <p:sp>
        <p:nvSpPr>
          <p:cNvPr id="46" name="TextBox 45"/>
          <p:cNvSpPr txBox="1"/>
          <p:nvPr/>
        </p:nvSpPr>
        <p:spPr>
          <a:xfrm>
            <a:off x="5431536" y="4649724"/>
            <a:ext cx="1572768" cy="457200"/>
          </a:xfrm>
          <a:prstGeom prst="rect">
            <a:avLst/>
          </a:prstGeom>
          <a:noFill/>
        </p:spPr>
        <p:txBody>
          <a:bodyPr wrap="square" lIns="18288" tIns="18288" rIns="18288" bIns="18288" anchor="ctr">
            <a:spAutoFit/>
          </a:bodyPr>
          <a:lstStyle/>
          <a:p>
            <a:pPr algn="ctr">
              <a:spcBef>
                <a:spcPts val="0"/>
              </a:spcBef>
              <a:spcAft>
                <a:spcPts val="0"/>
              </a:spcAft>
            </a:pPr>
            <a:r>
              <a:rPr sz="1500" b="1" i="0">
                <a:solidFill>
                  <a:srgbClr val="1D242A"/>
                </a:solidFill>
                <a:latin typeface="Aptos"/>
              </a:rPr>
              <a:t>System / component</a:t>
            </a:r>
          </a:p>
        </p:txBody>
      </p:sp>
      <p:sp>
        <p:nvSpPr>
          <p:cNvPr id="47" name="Right Arrow 46"/>
          <p:cNvSpPr/>
          <p:nvPr/>
        </p:nvSpPr>
        <p:spPr>
          <a:xfrm>
            <a:off x="7059168" y="4786884"/>
            <a:ext cx="274320" cy="164592"/>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47"/>
          <p:cNvSpPr txBox="1"/>
          <p:nvPr/>
        </p:nvSpPr>
        <p:spPr>
          <a:xfrm>
            <a:off x="7287768" y="4732020"/>
            <a:ext cx="274320" cy="274320"/>
          </a:xfrm>
          <a:prstGeom prst="rect">
            <a:avLst/>
          </a:prstGeom>
          <a:noFill/>
        </p:spPr>
        <p:txBody>
          <a:bodyPr wrap="square" lIns="18288" tIns="18288" rIns="18288" bIns="18288" anchor="t">
            <a:spAutoFit/>
          </a:bodyPr>
          <a:lstStyle/>
          <a:p>
            <a:pPr algn="ctr">
              <a:spcBef>
                <a:spcPts val="0"/>
              </a:spcBef>
              <a:spcAft>
                <a:spcPts val="0"/>
              </a:spcAft>
            </a:pPr>
            <a:r>
              <a:rPr sz="1600" b="1" i="0">
                <a:solidFill>
                  <a:srgbClr val="0067A6"/>
                </a:solidFill>
                <a:latin typeface="Aptos"/>
              </a:rPr>
              <a:t>4</a:t>
            </a:r>
          </a:p>
        </p:txBody>
      </p:sp>
      <p:sp>
        <p:nvSpPr>
          <p:cNvPr id="49" name="TextBox 48"/>
          <p:cNvSpPr txBox="1"/>
          <p:nvPr/>
        </p:nvSpPr>
        <p:spPr>
          <a:xfrm>
            <a:off x="7653528" y="4649724"/>
            <a:ext cx="1572768" cy="457200"/>
          </a:xfrm>
          <a:prstGeom prst="rect">
            <a:avLst/>
          </a:prstGeom>
          <a:noFill/>
        </p:spPr>
        <p:txBody>
          <a:bodyPr wrap="square" lIns="18288" tIns="18288" rIns="18288" bIns="18288" anchor="ctr">
            <a:spAutoFit/>
          </a:bodyPr>
          <a:lstStyle/>
          <a:p>
            <a:pPr algn="ctr">
              <a:spcBef>
                <a:spcPts val="0"/>
              </a:spcBef>
              <a:spcAft>
                <a:spcPts val="0"/>
              </a:spcAft>
            </a:pPr>
            <a:r>
              <a:rPr sz="1500" b="1" i="0">
                <a:solidFill>
                  <a:srgbClr val="1D242A"/>
                </a:solidFill>
                <a:latin typeface="Aptos"/>
              </a:rPr>
              <a:t>Mode / cause / impact</a:t>
            </a:r>
          </a:p>
        </p:txBody>
      </p:sp>
      <p:sp>
        <p:nvSpPr>
          <p:cNvPr id="50" name="Right Arrow 49"/>
          <p:cNvSpPr/>
          <p:nvPr/>
        </p:nvSpPr>
        <p:spPr>
          <a:xfrm>
            <a:off x="9281160" y="4786884"/>
            <a:ext cx="274320" cy="164592"/>
          </a:xfrm>
          <a:prstGeom prst="rightArrow">
            <a:avLst/>
          </a:prstGeom>
          <a:solidFill>
            <a:srgbClr val="0067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TextBox 50"/>
          <p:cNvSpPr txBox="1"/>
          <p:nvPr/>
        </p:nvSpPr>
        <p:spPr>
          <a:xfrm>
            <a:off x="9509760" y="4732020"/>
            <a:ext cx="274320" cy="274320"/>
          </a:xfrm>
          <a:prstGeom prst="rect">
            <a:avLst/>
          </a:prstGeom>
          <a:noFill/>
        </p:spPr>
        <p:txBody>
          <a:bodyPr wrap="square" lIns="18288" tIns="18288" rIns="18288" bIns="18288" anchor="t">
            <a:spAutoFit/>
          </a:bodyPr>
          <a:lstStyle/>
          <a:p>
            <a:pPr algn="ctr">
              <a:spcBef>
                <a:spcPts val="0"/>
              </a:spcBef>
              <a:spcAft>
                <a:spcPts val="0"/>
              </a:spcAft>
            </a:pPr>
            <a:r>
              <a:rPr sz="1600" b="1" i="0">
                <a:solidFill>
                  <a:srgbClr val="0067A6"/>
                </a:solidFill>
                <a:latin typeface="Aptos"/>
              </a:rPr>
              <a:t>5</a:t>
            </a:r>
          </a:p>
        </p:txBody>
      </p:sp>
      <p:sp>
        <p:nvSpPr>
          <p:cNvPr id="52" name="TextBox 51"/>
          <p:cNvSpPr txBox="1"/>
          <p:nvPr/>
        </p:nvSpPr>
        <p:spPr>
          <a:xfrm>
            <a:off x="9875520" y="4649724"/>
            <a:ext cx="1572768" cy="457200"/>
          </a:xfrm>
          <a:prstGeom prst="rect">
            <a:avLst/>
          </a:prstGeom>
          <a:noFill/>
        </p:spPr>
        <p:txBody>
          <a:bodyPr wrap="square" lIns="18288" tIns="18288" rIns="18288" bIns="18288" anchor="ctr">
            <a:spAutoFit/>
          </a:bodyPr>
          <a:lstStyle/>
          <a:p>
            <a:pPr algn="ctr">
              <a:spcBef>
                <a:spcPts val="0"/>
              </a:spcBef>
              <a:spcAft>
                <a:spcPts val="0"/>
              </a:spcAft>
            </a:pPr>
            <a:r>
              <a:rPr sz="1500" b="1" i="0">
                <a:solidFill>
                  <a:srgbClr val="1D242A"/>
                </a:solidFill>
                <a:latin typeface="Aptos"/>
              </a:rPr>
              <a:t>PRA relevance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LER results: event trend and hardware/software classification</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3"/>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6</a:t>
            </a:r>
          </a:p>
        </p:txBody>
      </p:sp>
      <p:sp>
        <p:nvSpPr>
          <p:cNvPr id="8" name="TextBox 7"/>
          <p:cNvSpPr txBox="1"/>
          <p:nvPr/>
        </p:nvSpPr>
        <p:spPr>
          <a:xfrm>
            <a:off x="566928" y="1143000"/>
            <a:ext cx="5486400" cy="256032"/>
          </a:xfrm>
          <a:prstGeom prst="rect">
            <a:avLst/>
          </a:prstGeom>
          <a:noFill/>
        </p:spPr>
        <p:txBody>
          <a:bodyPr wrap="square" lIns="18288" tIns="18288" rIns="18288" bIns="18288" anchor="t">
            <a:spAutoFit/>
          </a:bodyPr>
          <a:lstStyle/>
          <a:p>
            <a:pPr algn="ctr">
              <a:spcBef>
                <a:spcPts val="0"/>
              </a:spcBef>
              <a:spcAft>
                <a:spcPts val="0"/>
              </a:spcAft>
            </a:pPr>
            <a:r>
              <a:rPr sz="1650" b="1" i="0">
                <a:solidFill>
                  <a:srgbClr val="123F5B"/>
                </a:solidFill>
                <a:latin typeface="Aptos"/>
              </a:rPr>
              <a:t>Event trend</a:t>
            </a:r>
          </a:p>
        </p:txBody>
      </p:sp>
      <p:sp>
        <p:nvSpPr>
          <p:cNvPr id="9" name="TextBox 8"/>
          <p:cNvSpPr txBox="1"/>
          <p:nvPr/>
        </p:nvSpPr>
        <p:spPr>
          <a:xfrm>
            <a:off x="6144768" y="1143000"/>
            <a:ext cx="5486400" cy="256032"/>
          </a:xfrm>
          <a:prstGeom prst="rect">
            <a:avLst/>
          </a:prstGeom>
          <a:noFill/>
        </p:spPr>
        <p:txBody>
          <a:bodyPr wrap="square" lIns="18288" tIns="18288" rIns="18288" bIns="18288" anchor="t">
            <a:spAutoFit/>
          </a:bodyPr>
          <a:lstStyle/>
          <a:p>
            <a:pPr algn="ctr">
              <a:spcBef>
                <a:spcPts val="0"/>
              </a:spcBef>
              <a:spcAft>
                <a:spcPts val="0"/>
              </a:spcAft>
            </a:pPr>
            <a:r>
              <a:rPr sz="1650" b="1" i="0">
                <a:solidFill>
                  <a:srgbClr val="123F5B"/>
                </a:solidFill>
                <a:latin typeface="Aptos"/>
              </a:rPr>
              <a:t>Hardware- and software-related events</a:t>
            </a:r>
          </a:p>
        </p:txBody>
      </p:sp>
      <p:pic>
        <p:nvPicPr>
          <p:cNvPr id="10" name="Picture 9" descr="fig_5_1_ler_trend.png"/>
          <p:cNvPicPr>
            <a:picLocks noChangeAspect="1"/>
          </p:cNvPicPr>
          <p:nvPr/>
        </p:nvPicPr>
        <p:blipFill>
          <a:blip r:embed="rId4"/>
          <a:stretch>
            <a:fillRect/>
          </a:stretch>
        </p:blipFill>
        <p:spPr>
          <a:xfrm>
            <a:off x="411479" y="1441600"/>
            <a:ext cx="5715000" cy="3581607"/>
          </a:xfrm>
          <a:prstGeom prst="rect">
            <a:avLst/>
          </a:prstGeom>
        </p:spPr>
      </p:pic>
      <p:pic>
        <p:nvPicPr>
          <p:cNvPr id="11" name="Picture 10" descr="fig_5_2_ler_hw_sw.png"/>
          <p:cNvPicPr>
            <a:picLocks noChangeAspect="1"/>
          </p:cNvPicPr>
          <p:nvPr/>
        </p:nvPicPr>
        <p:blipFill>
          <a:blip r:embed="rId5"/>
          <a:stretch>
            <a:fillRect/>
          </a:stretch>
        </p:blipFill>
        <p:spPr>
          <a:xfrm>
            <a:off x="6062471" y="1446466"/>
            <a:ext cx="5715000" cy="3571875"/>
          </a:xfrm>
          <a:prstGeom prst="rect">
            <a:avLst/>
          </a:prstGeom>
        </p:spPr>
      </p:pic>
      <p:sp>
        <p:nvSpPr>
          <p:cNvPr id="12" name="TextBox 11"/>
          <p:cNvSpPr txBox="1"/>
          <p:nvPr/>
        </p:nvSpPr>
        <p:spPr>
          <a:xfrm>
            <a:off x="612648" y="5184648"/>
            <a:ext cx="34381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0067A6"/>
                </a:solidFill>
                <a:latin typeface="Aptos"/>
              </a:rPr>
              <a:t>43</a:t>
            </a:r>
          </a:p>
        </p:txBody>
      </p:sp>
      <p:sp>
        <p:nvSpPr>
          <p:cNvPr id="13" name="TextBox 12"/>
          <p:cNvSpPr txBox="1"/>
          <p:nvPr/>
        </p:nvSpPr>
        <p:spPr>
          <a:xfrm>
            <a:off x="658368" y="5541264"/>
            <a:ext cx="3346704" cy="240066"/>
          </a:xfrm>
          <a:prstGeom prst="rect">
            <a:avLst/>
          </a:prstGeom>
          <a:noFill/>
        </p:spPr>
        <p:txBody>
          <a:bodyPr wrap="square" lIns="18288" tIns="18288" rIns="18288" bIns="18288" anchor="t">
            <a:spAutoFit/>
          </a:bodyPr>
          <a:lstStyle/>
          <a:p>
            <a:pPr algn="ctr">
              <a:spcBef>
                <a:spcPts val="0"/>
              </a:spcBef>
              <a:spcAft>
                <a:spcPts val="0"/>
              </a:spcAft>
            </a:pPr>
            <a:r>
              <a:rPr sz="1320" b="0" i="0" dirty="0">
                <a:solidFill>
                  <a:srgbClr val="1D242A"/>
                </a:solidFill>
                <a:latin typeface="Aptos"/>
              </a:rPr>
              <a:t>DI&amp;C-related LERs</a:t>
            </a:r>
          </a:p>
        </p:txBody>
      </p:sp>
      <p:cxnSp>
        <p:nvCxnSpPr>
          <p:cNvPr id="14" name="Connector 13"/>
          <p:cNvCxnSpPr/>
          <p:nvPr/>
        </p:nvCxnSpPr>
        <p:spPr>
          <a:xfrm>
            <a:off x="4160520" y="5184648"/>
            <a:ext cx="0" cy="731520"/>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4270248" y="5184648"/>
            <a:ext cx="34381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E28E23"/>
                </a:solidFill>
                <a:latin typeface="Aptos"/>
              </a:rPr>
              <a:t>23</a:t>
            </a:r>
          </a:p>
        </p:txBody>
      </p:sp>
      <p:sp>
        <p:nvSpPr>
          <p:cNvPr id="16" name="TextBox 15"/>
          <p:cNvSpPr txBox="1"/>
          <p:nvPr/>
        </p:nvSpPr>
        <p:spPr>
          <a:xfrm>
            <a:off x="4315968" y="5541264"/>
            <a:ext cx="3346704" cy="347472"/>
          </a:xfrm>
          <a:prstGeom prst="rect">
            <a:avLst/>
          </a:prstGeom>
          <a:noFill/>
        </p:spPr>
        <p:txBody>
          <a:bodyPr wrap="square" lIns="18288" tIns="18288" rIns="18288" bIns="18288" anchor="t">
            <a:spAutoFit/>
          </a:bodyPr>
          <a:lstStyle/>
          <a:p>
            <a:pPr algn="ctr">
              <a:spcBef>
                <a:spcPts val="0"/>
              </a:spcBef>
              <a:spcAft>
                <a:spcPts val="0"/>
              </a:spcAft>
            </a:pPr>
            <a:r>
              <a:rPr sz="1320" b="0" i="0">
                <a:solidFill>
                  <a:srgbClr val="1D242A"/>
                </a:solidFill>
                <a:latin typeface="Aptos"/>
              </a:rPr>
              <a:t>hardware-related events</a:t>
            </a:r>
          </a:p>
        </p:txBody>
      </p:sp>
      <p:cxnSp>
        <p:nvCxnSpPr>
          <p:cNvPr id="17" name="Connector 16"/>
          <p:cNvCxnSpPr/>
          <p:nvPr/>
        </p:nvCxnSpPr>
        <p:spPr>
          <a:xfrm>
            <a:off x="7818120" y="5184648"/>
            <a:ext cx="0" cy="731520"/>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7927848" y="5184648"/>
            <a:ext cx="34381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00897B"/>
                </a:solidFill>
                <a:latin typeface="Aptos"/>
              </a:rPr>
              <a:t>20</a:t>
            </a:r>
          </a:p>
        </p:txBody>
      </p:sp>
      <p:sp>
        <p:nvSpPr>
          <p:cNvPr id="19" name="TextBox 18"/>
          <p:cNvSpPr txBox="1"/>
          <p:nvPr/>
        </p:nvSpPr>
        <p:spPr>
          <a:xfrm>
            <a:off x="7973568" y="5541264"/>
            <a:ext cx="3346704" cy="347472"/>
          </a:xfrm>
          <a:prstGeom prst="rect">
            <a:avLst/>
          </a:prstGeom>
          <a:noFill/>
        </p:spPr>
        <p:txBody>
          <a:bodyPr wrap="square" lIns="18288" tIns="18288" rIns="18288" bIns="18288" anchor="t">
            <a:spAutoFit/>
          </a:bodyPr>
          <a:lstStyle/>
          <a:p>
            <a:pPr algn="ctr">
              <a:spcBef>
                <a:spcPts val="0"/>
              </a:spcBef>
              <a:spcAft>
                <a:spcPts val="0"/>
              </a:spcAft>
            </a:pPr>
            <a:r>
              <a:rPr sz="1320" b="0" i="0">
                <a:solidFill>
                  <a:srgbClr val="1D242A"/>
                </a:solidFill>
                <a:latin typeface="Aptos"/>
              </a:rPr>
              <a:t>software-related events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LER results: affected systems, causes, and consequences</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2"/>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7</a:t>
            </a:r>
          </a:p>
        </p:txBody>
      </p:sp>
      <p:pic>
        <p:nvPicPr>
          <p:cNvPr id="8" name="Picture 7" descr="combined_ler_5_3_5_4_5_5_larger_text.png"/>
          <p:cNvPicPr>
            <a:picLocks noChangeAspect="1"/>
          </p:cNvPicPr>
          <p:nvPr/>
        </p:nvPicPr>
        <p:blipFill>
          <a:blip r:embed="rId3"/>
          <a:stretch>
            <a:fillRect/>
          </a:stretch>
        </p:blipFill>
        <p:spPr>
          <a:xfrm>
            <a:off x="530352" y="1377148"/>
            <a:ext cx="11109960" cy="2229182"/>
          </a:xfrm>
          <a:prstGeom prst="rect">
            <a:avLst/>
          </a:prstGeom>
        </p:spPr>
      </p:pic>
      <p:cxnSp>
        <p:nvCxnSpPr>
          <p:cNvPr id="9" name="Connector 8"/>
          <p:cNvCxnSpPr/>
          <p:nvPr/>
        </p:nvCxnSpPr>
        <p:spPr>
          <a:xfrm>
            <a:off x="676656" y="3995928"/>
            <a:ext cx="10826496"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94944" y="4279392"/>
            <a:ext cx="3401568" cy="283464"/>
          </a:xfrm>
          <a:prstGeom prst="rect">
            <a:avLst/>
          </a:prstGeom>
          <a:noFill/>
        </p:spPr>
        <p:txBody>
          <a:bodyPr wrap="square" lIns="18288" tIns="18288" rIns="18288" bIns="18288" anchor="t">
            <a:spAutoFit/>
          </a:bodyPr>
          <a:lstStyle/>
          <a:p>
            <a:pPr algn="ctr">
              <a:spcBef>
                <a:spcPts val="0"/>
              </a:spcBef>
              <a:spcAft>
                <a:spcPts val="0"/>
              </a:spcAft>
            </a:pPr>
            <a:r>
              <a:rPr sz="1700" b="1" i="0">
                <a:solidFill>
                  <a:srgbClr val="123F5B"/>
                </a:solidFill>
                <a:latin typeface="Aptos"/>
              </a:rPr>
              <a:t>Affected systems</a:t>
            </a:r>
          </a:p>
        </p:txBody>
      </p:sp>
      <p:sp>
        <p:nvSpPr>
          <p:cNvPr id="11" name="TextBox 10"/>
          <p:cNvSpPr txBox="1"/>
          <p:nvPr/>
        </p:nvSpPr>
        <p:spPr>
          <a:xfrm>
            <a:off x="786384" y="4727448"/>
            <a:ext cx="3218688" cy="987552"/>
          </a:xfrm>
          <a:prstGeom prst="rect">
            <a:avLst/>
          </a:prstGeom>
          <a:noFill/>
        </p:spPr>
        <p:txBody>
          <a:bodyPr wrap="square" lIns="18288" tIns="18288" rIns="18288" bIns="18288" anchor="ctr">
            <a:spAutoFit/>
          </a:bodyPr>
          <a:lstStyle/>
          <a:p>
            <a:pPr algn="ctr">
              <a:spcBef>
                <a:spcPts val="0"/>
              </a:spcBef>
              <a:spcAft>
                <a:spcPts val="0"/>
              </a:spcAft>
            </a:pPr>
            <a:r>
              <a:rPr sz="1410" b="0" i="0">
                <a:solidFill>
                  <a:srgbClr val="1D242A"/>
                </a:solidFill>
                <a:latin typeface="Aptos"/>
              </a:rPr>
              <a:t>Digital electrohydraulic control: 21.4%
Digital feedwater control: 19.0%
Core monitoring: 9.5%</a:t>
            </a:r>
          </a:p>
        </p:txBody>
      </p:sp>
      <p:cxnSp>
        <p:nvCxnSpPr>
          <p:cNvPr id="12" name="Connector 11"/>
          <p:cNvCxnSpPr/>
          <p:nvPr/>
        </p:nvCxnSpPr>
        <p:spPr>
          <a:xfrm>
            <a:off x="4306824" y="4270248"/>
            <a:ext cx="0" cy="1536192"/>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471416" y="4279392"/>
            <a:ext cx="3401568" cy="283464"/>
          </a:xfrm>
          <a:prstGeom prst="rect">
            <a:avLst/>
          </a:prstGeom>
          <a:noFill/>
        </p:spPr>
        <p:txBody>
          <a:bodyPr wrap="square" lIns="18288" tIns="18288" rIns="18288" bIns="18288" anchor="t">
            <a:spAutoFit/>
          </a:bodyPr>
          <a:lstStyle/>
          <a:p>
            <a:pPr algn="ctr">
              <a:spcBef>
                <a:spcPts val="0"/>
              </a:spcBef>
              <a:spcAft>
                <a:spcPts val="0"/>
              </a:spcAft>
            </a:pPr>
            <a:r>
              <a:rPr sz="1700" b="1" i="0">
                <a:solidFill>
                  <a:srgbClr val="123F5B"/>
                </a:solidFill>
                <a:latin typeface="Aptos"/>
              </a:rPr>
              <a:t>Hardware-related causes</a:t>
            </a:r>
          </a:p>
        </p:txBody>
      </p:sp>
      <p:sp>
        <p:nvSpPr>
          <p:cNvPr id="14" name="TextBox 13"/>
          <p:cNvSpPr txBox="1"/>
          <p:nvPr/>
        </p:nvSpPr>
        <p:spPr>
          <a:xfrm>
            <a:off x="4562855" y="4727448"/>
            <a:ext cx="3218688" cy="987552"/>
          </a:xfrm>
          <a:prstGeom prst="rect">
            <a:avLst/>
          </a:prstGeom>
          <a:noFill/>
        </p:spPr>
        <p:txBody>
          <a:bodyPr wrap="square" lIns="18288" tIns="18288" rIns="18288" bIns="18288" anchor="ctr">
            <a:spAutoFit/>
          </a:bodyPr>
          <a:lstStyle/>
          <a:p>
            <a:pPr algn="ctr">
              <a:spcBef>
                <a:spcPts val="0"/>
              </a:spcBef>
              <a:spcAft>
                <a:spcPts val="0"/>
              </a:spcAft>
            </a:pPr>
            <a:r>
              <a:rPr sz="1410" b="0" i="0">
                <a:solidFill>
                  <a:srgbClr val="1D242A"/>
                </a:solidFill>
                <a:latin typeface="Aptos"/>
              </a:rPr>
              <a:t>Design and human causes were prominent.</a:t>
            </a:r>
          </a:p>
        </p:txBody>
      </p:sp>
      <p:cxnSp>
        <p:nvCxnSpPr>
          <p:cNvPr id="15" name="Connector 14"/>
          <p:cNvCxnSpPr/>
          <p:nvPr/>
        </p:nvCxnSpPr>
        <p:spPr>
          <a:xfrm>
            <a:off x="8083296" y="4270248"/>
            <a:ext cx="0" cy="1536192"/>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8247888" y="4279392"/>
            <a:ext cx="3401568" cy="283464"/>
          </a:xfrm>
          <a:prstGeom prst="rect">
            <a:avLst/>
          </a:prstGeom>
          <a:noFill/>
        </p:spPr>
        <p:txBody>
          <a:bodyPr wrap="square" lIns="18288" tIns="18288" rIns="18288" bIns="18288" anchor="t">
            <a:spAutoFit/>
          </a:bodyPr>
          <a:lstStyle/>
          <a:p>
            <a:pPr algn="ctr">
              <a:spcBef>
                <a:spcPts val="0"/>
              </a:spcBef>
              <a:spcAft>
                <a:spcPts val="0"/>
              </a:spcAft>
            </a:pPr>
            <a:r>
              <a:rPr sz="1700" b="1" i="0">
                <a:solidFill>
                  <a:srgbClr val="123F5B"/>
                </a:solidFill>
                <a:latin typeface="Aptos"/>
              </a:rPr>
              <a:t>Software-related causes</a:t>
            </a:r>
          </a:p>
        </p:txBody>
      </p:sp>
      <p:sp>
        <p:nvSpPr>
          <p:cNvPr id="17" name="TextBox 16"/>
          <p:cNvSpPr txBox="1"/>
          <p:nvPr/>
        </p:nvSpPr>
        <p:spPr>
          <a:xfrm>
            <a:off x="8339327" y="4727448"/>
            <a:ext cx="3218688" cy="987552"/>
          </a:xfrm>
          <a:prstGeom prst="rect">
            <a:avLst/>
          </a:prstGeom>
          <a:noFill/>
        </p:spPr>
        <p:txBody>
          <a:bodyPr wrap="square" lIns="18288" tIns="18288" rIns="18288" bIns="18288" anchor="ctr">
            <a:spAutoFit/>
          </a:bodyPr>
          <a:lstStyle/>
          <a:p>
            <a:pPr algn="ctr">
              <a:spcBef>
                <a:spcPts val="0"/>
              </a:spcBef>
              <a:spcAft>
                <a:spcPts val="0"/>
              </a:spcAft>
            </a:pPr>
            <a:r>
              <a:rPr sz="1410" b="0" i="0">
                <a:solidFill>
                  <a:srgbClr val="1D242A"/>
                </a:solidFill>
                <a:latin typeface="Aptos"/>
              </a:rPr>
              <a:t>Design/modeling, configuration, and logic errors were prominent.</a:t>
            </a:r>
          </a:p>
        </p:txBody>
      </p:sp>
      <p:sp>
        <p:nvSpPr>
          <p:cNvPr id="18" name="TextBox 17"/>
          <p:cNvSpPr txBox="1"/>
          <p:nvPr/>
        </p:nvSpPr>
        <p:spPr>
          <a:xfrm>
            <a:off x="749808" y="5934456"/>
            <a:ext cx="10561320" cy="210312"/>
          </a:xfrm>
          <a:prstGeom prst="rect">
            <a:avLst/>
          </a:prstGeom>
          <a:noFill/>
        </p:spPr>
        <p:txBody>
          <a:bodyPr wrap="square" lIns="18288" tIns="18288" rIns="18288" bIns="18288" anchor="t">
            <a:spAutoFit/>
          </a:bodyPr>
          <a:lstStyle/>
          <a:p>
            <a:pPr algn="ctr">
              <a:spcBef>
                <a:spcPts val="0"/>
              </a:spcBef>
              <a:spcAft>
                <a:spcPts val="0"/>
              </a:spcAft>
            </a:pPr>
            <a:r>
              <a:rPr sz="1250" b="0" i="1" dirty="0">
                <a:solidFill>
                  <a:srgbClr val="5C666E"/>
                </a:solidFill>
                <a:latin typeface="Aptos"/>
              </a:rPr>
              <a:t>19 unexpected reactor trips were attributed to DI&amp;C failures, approximately 5.6% of unexpected trips during the period.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IRIS results: event trend and hardware/software classification</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3"/>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8</a:t>
            </a:r>
          </a:p>
        </p:txBody>
      </p:sp>
      <p:pic>
        <p:nvPicPr>
          <p:cNvPr id="8" name="Picture 7" descr="combined_iris_5_9_5_10.png"/>
          <p:cNvPicPr>
            <a:picLocks noChangeAspect="1"/>
          </p:cNvPicPr>
          <p:nvPr/>
        </p:nvPicPr>
        <p:blipFill>
          <a:blip r:embed="rId4"/>
          <a:stretch>
            <a:fillRect/>
          </a:stretch>
        </p:blipFill>
        <p:spPr>
          <a:xfrm>
            <a:off x="530352" y="1231927"/>
            <a:ext cx="11109960" cy="3918656"/>
          </a:xfrm>
          <a:prstGeom prst="rect">
            <a:avLst/>
          </a:prstGeom>
        </p:spPr>
      </p:pic>
      <p:sp>
        <p:nvSpPr>
          <p:cNvPr id="9" name="TextBox 8"/>
          <p:cNvSpPr txBox="1"/>
          <p:nvPr/>
        </p:nvSpPr>
        <p:spPr>
          <a:xfrm>
            <a:off x="612648" y="5266944"/>
            <a:ext cx="25237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00897B"/>
                </a:solidFill>
                <a:latin typeface="Aptos"/>
              </a:rPr>
              <a:t>636</a:t>
            </a:r>
          </a:p>
        </p:txBody>
      </p:sp>
      <p:sp>
        <p:nvSpPr>
          <p:cNvPr id="10" name="TextBox 9"/>
          <p:cNvSpPr txBox="1"/>
          <p:nvPr/>
        </p:nvSpPr>
        <p:spPr>
          <a:xfrm>
            <a:off x="658368" y="5623559"/>
            <a:ext cx="2432304" cy="347472"/>
          </a:xfrm>
          <a:prstGeom prst="rect">
            <a:avLst/>
          </a:prstGeom>
          <a:noFill/>
        </p:spPr>
        <p:txBody>
          <a:bodyPr wrap="square" lIns="18288" tIns="18288" rIns="18288" bIns="18288" anchor="t">
            <a:spAutoFit/>
          </a:bodyPr>
          <a:lstStyle/>
          <a:p>
            <a:pPr algn="ctr">
              <a:spcBef>
                <a:spcPts val="0"/>
              </a:spcBef>
              <a:spcAft>
                <a:spcPts val="0"/>
              </a:spcAft>
            </a:pPr>
            <a:r>
              <a:rPr sz="1320" b="0" i="0">
                <a:solidFill>
                  <a:srgbClr val="1D242A"/>
                </a:solidFill>
                <a:latin typeface="Aptos"/>
              </a:rPr>
              <a:t>potential DI&amp;C-related events</a:t>
            </a:r>
          </a:p>
        </p:txBody>
      </p:sp>
      <p:cxnSp>
        <p:nvCxnSpPr>
          <p:cNvPr id="11" name="Connector 10"/>
          <p:cNvCxnSpPr/>
          <p:nvPr/>
        </p:nvCxnSpPr>
        <p:spPr>
          <a:xfrm>
            <a:off x="3246120" y="5266944"/>
            <a:ext cx="0" cy="731520"/>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355848" y="5266944"/>
            <a:ext cx="25237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E28E23"/>
                </a:solidFill>
                <a:latin typeface="Aptos"/>
              </a:rPr>
              <a:t>489</a:t>
            </a:r>
          </a:p>
        </p:txBody>
      </p:sp>
      <p:sp>
        <p:nvSpPr>
          <p:cNvPr id="13" name="TextBox 12"/>
          <p:cNvSpPr txBox="1"/>
          <p:nvPr/>
        </p:nvSpPr>
        <p:spPr>
          <a:xfrm>
            <a:off x="3401568" y="5623559"/>
            <a:ext cx="2432304" cy="347472"/>
          </a:xfrm>
          <a:prstGeom prst="rect">
            <a:avLst/>
          </a:prstGeom>
          <a:noFill/>
        </p:spPr>
        <p:txBody>
          <a:bodyPr wrap="square" lIns="18288" tIns="18288" rIns="18288" bIns="18288" anchor="t">
            <a:spAutoFit/>
          </a:bodyPr>
          <a:lstStyle/>
          <a:p>
            <a:pPr algn="ctr">
              <a:spcBef>
                <a:spcPts val="0"/>
              </a:spcBef>
              <a:spcAft>
                <a:spcPts val="0"/>
              </a:spcAft>
            </a:pPr>
            <a:r>
              <a:rPr sz="1320" b="0" i="0">
                <a:solidFill>
                  <a:srgbClr val="1D242A"/>
                </a:solidFill>
                <a:latin typeface="Aptos"/>
              </a:rPr>
              <a:t>hardware-related events</a:t>
            </a:r>
          </a:p>
        </p:txBody>
      </p:sp>
      <p:cxnSp>
        <p:nvCxnSpPr>
          <p:cNvPr id="14" name="Connector 13"/>
          <p:cNvCxnSpPr/>
          <p:nvPr/>
        </p:nvCxnSpPr>
        <p:spPr>
          <a:xfrm>
            <a:off x="5989320" y="5266944"/>
            <a:ext cx="0" cy="731520"/>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6099048" y="5266944"/>
            <a:ext cx="25237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00897B"/>
                </a:solidFill>
                <a:latin typeface="Aptos"/>
              </a:rPr>
              <a:t>178</a:t>
            </a:r>
          </a:p>
        </p:txBody>
      </p:sp>
      <p:sp>
        <p:nvSpPr>
          <p:cNvPr id="16" name="TextBox 15"/>
          <p:cNvSpPr txBox="1"/>
          <p:nvPr/>
        </p:nvSpPr>
        <p:spPr>
          <a:xfrm>
            <a:off x="6144768" y="5623559"/>
            <a:ext cx="2432304" cy="347472"/>
          </a:xfrm>
          <a:prstGeom prst="rect">
            <a:avLst/>
          </a:prstGeom>
          <a:noFill/>
        </p:spPr>
        <p:txBody>
          <a:bodyPr wrap="square" lIns="18288" tIns="18288" rIns="18288" bIns="18288" anchor="t">
            <a:spAutoFit/>
          </a:bodyPr>
          <a:lstStyle/>
          <a:p>
            <a:pPr algn="ctr">
              <a:spcBef>
                <a:spcPts val="0"/>
              </a:spcBef>
              <a:spcAft>
                <a:spcPts val="0"/>
              </a:spcAft>
            </a:pPr>
            <a:r>
              <a:rPr sz="1320" b="0" i="0">
                <a:solidFill>
                  <a:srgbClr val="1D242A"/>
                </a:solidFill>
                <a:latin typeface="Aptos"/>
              </a:rPr>
              <a:t>software-related events</a:t>
            </a:r>
          </a:p>
        </p:txBody>
      </p:sp>
      <p:cxnSp>
        <p:nvCxnSpPr>
          <p:cNvPr id="17" name="Connector 16"/>
          <p:cNvCxnSpPr/>
          <p:nvPr/>
        </p:nvCxnSpPr>
        <p:spPr>
          <a:xfrm>
            <a:off x="8732520" y="5266944"/>
            <a:ext cx="0" cy="731520"/>
          </a:xfrm>
          <a:prstGeom prst="line">
            <a:avLst/>
          </a:prstGeom>
          <a:ln w="10160">
            <a:solidFill>
              <a:srgbClr val="E1E5E8"/>
            </a:solidFill>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8842248" y="5266944"/>
            <a:ext cx="2523744" cy="384048"/>
          </a:xfrm>
          <a:prstGeom prst="rect">
            <a:avLst/>
          </a:prstGeom>
          <a:noFill/>
        </p:spPr>
        <p:txBody>
          <a:bodyPr wrap="square" lIns="18288" tIns="18288" rIns="18288" bIns="18288" anchor="t">
            <a:spAutoFit/>
          </a:bodyPr>
          <a:lstStyle/>
          <a:p>
            <a:pPr algn="ctr">
              <a:spcBef>
                <a:spcPts val="0"/>
              </a:spcBef>
              <a:spcAft>
                <a:spcPts val="0"/>
              </a:spcAft>
            </a:pPr>
            <a:r>
              <a:rPr sz="2200" b="1" i="0">
                <a:solidFill>
                  <a:srgbClr val="0067A6"/>
                </a:solidFill>
                <a:latin typeface="Aptos"/>
              </a:rPr>
              <a:t>31</a:t>
            </a:r>
          </a:p>
        </p:txBody>
      </p:sp>
      <p:sp>
        <p:nvSpPr>
          <p:cNvPr id="19" name="TextBox 18"/>
          <p:cNvSpPr txBox="1"/>
          <p:nvPr/>
        </p:nvSpPr>
        <p:spPr>
          <a:xfrm>
            <a:off x="8887968" y="5623559"/>
            <a:ext cx="2432304" cy="347472"/>
          </a:xfrm>
          <a:prstGeom prst="rect">
            <a:avLst/>
          </a:prstGeom>
          <a:noFill/>
        </p:spPr>
        <p:txBody>
          <a:bodyPr wrap="square" lIns="18288" tIns="18288" rIns="18288" bIns="18288" anchor="t">
            <a:spAutoFit/>
          </a:bodyPr>
          <a:lstStyle/>
          <a:p>
            <a:pPr algn="ctr">
              <a:spcBef>
                <a:spcPts val="0"/>
              </a:spcBef>
              <a:spcAft>
                <a:spcPts val="0"/>
              </a:spcAft>
            </a:pPr>
            <a:r>
              <a:rPr sz="1320" b="0" i="0">
                <a:solidFill>
                  <a:srgbClr val="1D242A"/>
                </a:solidFill>
                <a:latin typeface="Aptos"/>
              </a:rPr>
              <a:t>events in both groups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064" y="173736"/>
            <a:ext cx="11018520" cy="640080"/>
          </a:xfrm>
          <a:prstGeom prst="rect">
            <a:avLst/>
          </a:prstGeom>
          <a:noFill/>
        </p:spPr>
        <p:txBody>
          <a:bodyPr wrap="square" lIns="18288" tIns="18288" rIns="18288" bIns="18288" anchor="ctr">
            <a:spAutoFit/>
          </a:bodyPr>
          <a:lstStyle/>
          <a:p>
            <a:pPr algn="l">
              <a:spcBef>
                <a:spcPts val="0"/>
              </a:spcBef>
              <a:spcAft>
                <a:spcPts val="0"/>
              </a:spcAft>
            </a:pPr>
            <a:r>
              <a:rPr sz="2900" b="1" i="0">
                <a:solidFill>
                  <a:srgbClr val="123F5B"/>
                </a:solidFill>
                <a:latin typeface="Aptos"/>
              </a:rPr>
              <a:t>IRIS results: affected systems and identified components</a:t>
            </a:r>
          </a:p>
        </p:txBody>
      </p:sp>
      <p:cxnSp>
        <p:nvCxnSpPr>
          <p:cNvPr id="3" name="Connector 2"/>
          <p:cNvCxnSpPr/>
          <p:nvPr/>
        </p:nvCxnSpPr>
        <p:spPr>
          <a:xfrm>
            <a:off x="512064" y="914400"/>
            <a:ext cx="11173968" cy="0"/>
          </a:xfrm>
          <a:prstGeom prst="line">
            <a:avLst/>
          </a:prstGeom>
          <a:ln w="12700">
            <a:solidFill>
              <a:srgbClr val="E1E5E8"/>
            </a:solidFill>
          </a:ln>
        </p:spPr>
        <p:style>
          <a:lnRef idx="2">
            <a:schemeClr val="accent1"/>
          </a:lnRef>
          <a:fillRef idx="0">
            <a:schemeClr val="accent1"/>
          </a:fillRef>
          <a:effectRef idx="1">
            <a:schemeClr val="accent1"/>
          </a:effectRef>
          <a:fontRef idx="minor">
            <a:schemeClr val="tx1"/>
          </a:fontRef>
        </p:style>
      </p:cxnSp>
      <p:pic>
        <p:nvPicPr>
          <p:cNvPr id="5" name="Picture 4" descr="inl_logo.png"/>
          <p:cNvPicPr>
            <a:picLocks noChangeAspect="1"/>
          </p:cNvPicPr>
          <p:nvPr/>
        </p:nvPicPr>
        <p:blipFill>
          <a:blip r:embed="rId3"/>
          <a:stretch>
            <a:fillRect/>
          </a:stretch>
        </p:blipFill>
        <p:spPr>
          <a:xfrm>
            <a:off x="457200" y="6537960"/>
            <a:ext cx="1225296" cy="238067"/>
          </a:xfrm>
          <a:prstGeom prst="rect">
            <a:avLst/>
          </a:prstGeom>
        </p:spPr>
      </p:pic>
      <p:sp>
        <p:nvSpPr>
          <p:cNvPr id="6" name="TextBox 5"/>
          <p:cNvSpPr txBox="1"/>
          <p:nvPr/>
        </p:nvSpPr>
        <p:spPr>
          <a:xfrm>
            <a:off x="4251960" y="6528816"/>
            <a:ext cx="3703320" cy="182880"/>
          </a:xfrm>
          <a:prstGeom prst="rect">
            <a:avLst/>
          </a:prstGeom>
          <a:noFill/>
        </p:spPr>
        <p:txBody>
          <a:bodyPr wrap="square" lIns="18288" tIns="18288" rIns="18288" bIns="18288" anchor="ctr">
            <a:spAutoFit/>
          </a:bodyPr>
          <a:lstStyle/>
          <a:p>
            <a:pPr algn="ctr">
              <a:spcBef>
                <a:spcPts val="0"/>
              </a:spcBef>
              <a:spcAft>
                <a:spcPts val="0"/>
              </a:spcAft>
            </a:pPr>
            <a:r>
              <a:rPr sz="919" b="0" i="0">
                <a:solidFill>
                  <a:srgbClr val="5C666E"/>
                </a:solidFill>
                <a:latin typeface="Aptos"/>
              </a:rPr>
              <a:t>PSAM 18  |  Pittsburgh, Pennsylvania</a:t>
            </a:r>
          </a:p>
        </p:txBody>
      </p:sp>
      <p:sp>
        <p:nvSpPr>
          <p:cNvPr id="7" name="TextBox 6"/>
          <p:cNvSpPr txBox="1"/>
          <p:nvPr/>
        </p:nvSpPr>
        <p:spPr>
          <a:xfrm>
            <a:off x="11301984" y="6519672"/>
            <a:ext cx="393192" cy="201168"/>
          </a:xfrm>
          <a:prstGeom prst="rect">
            <a:avLst/>
          </a:prstGeom>
          <a:noFill/>
        </p:spPr>
        <p:txBody>
          <a:bodyPr wrap="square" lIns="18288" tIns="18288" rIns="18288" bIns="18288" anchor="ctr">
            <a:spAutoFit/>
          </a:bodyPr>
          <a:lstStyle/>
          <a:p>
            <a:pPr algn="r">
              <a:spcBef>
                <a:spcPts val="0"/>
              </a:spcBef>
              <a:spcAft>
                <a:spcPts val="0"/>
              </a:spcAft>
            </a:pPr>
            <a:r>
              <a:rPr sz="950" b="1" i="0">
                <a:solidFill>
                  <a:srgbClr val="5C666E"/>
                </a:solidFill>
                <a:latin typeface="Aptos"/>
              </a:rPr>
              <a:t>9</a:t>
            </a:r>
          </a:p>
        </p:txBody>
      </p:sp>
      <p:pic>
        <p:nvPicPr>
          <p:cNvPr id="8" name="Picture 7" descr="combined_iris_5_11_5_12_equal_pies.png"/>
          <p:cNvPicPr>
            <a:picLocks noChangeAspect="1"/>
          </p:cNvPicPr>
          <p:nvPr/>
        </p:nvPicPr>
        <p:blipFill>
          <a:blip r:embed="rId4"/>
          <a:stretch>
            <a:fillRect/>
          </a:stretch>
        </p:blipFill>
        <p:spPr>
          <a:xfrm>
            <a:off x="715409" y="967373"/>
            <a:ext cx="11109960" cy="3726983"/>
          </a:xfrm>
          <a:prstGeom prst="rect">
            <a:avLst/>
          </a:prstGeom>
        </p:spPr>
      </p:pic>
      <p:sp>
        <p:nvSpPr>
          <p:cNvPr id="14" name="Text 7">
            <a:extLst>
              <a:ext uri="{FF2B5EF4-FFF2-40B4-BE49-F238E27FC236}">
                <a16:creationId xmlns:a16="http://schemas.microsoft.com/office/drawing/2014/main" id="{0AC2B63F-004A-620C-AD3A-DC42BB3F82D0}"/>
              </a:ext>
            </a:extLst>
          </p:cNvPr>
          <p:cNvSpPr/>
          <p:nvPr/>
        </p:nvSpPr>
        <p:spPr>
          <a:xfrm>
            <a:off x="2066653" y="5094551"/>
            <a:ext cx="3394710" cy="1421893"/>
          </a:xfrm>
          <a:prstGeom prst="rect">
            <a:avLst/>
          </a:prstGeom>
          <a:noFill/>
          <a:ln/>
        </p:spPr>
        <p:txBody>
          <a:bodyPr wrap="square" lIns="254" tIns="254" rIns="254" bIns="254" rtlCol="0" anchor="t">
            <a:normAutofit/>
          </a:bodyPr>
          <a:lstStyle/>
          <a:p>
            <a:pPr marL="0" indent="0">
              <a:buNone/>
            </a:pPr>
            <a:r>
              <a:rPr lang="en-US" sz="1200" dirty="0">
                <a:solidFill>
                  <a:srgbClr val="111111"/>
                </a:solidFill>
                <a:latin typeface="Arial" pitchFamily="34" charset="0"/>
                <a:ea typeface="Arial" pitchFamily="34" charset="-122"/>
                <a:cs typeface="Arial" pitchFamily="34" charset="-120"/>
              </a:rPr>
              <a:t>• Radiation monitoring: 171 (26.89%)</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Plant process computer: 167 (26.26%)</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Core monitoring: 31 (4.87%)</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Safety parameter display: 21 (3.30%)</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Emergency response: 17 (2.67%)</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Operator aid computer: 16 (2.52%)</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Digital turbine control: 7 (1.10%)</a:t>
            </a:r>
            <a:endParaRPr lang="en-US" sz="1200" dirty="0"/>
          </a:p>
        </p:txBody>
      </p:sp>
      <p:sp>
        <p:nvSpPr>
          <p:cNvPr id="16" name="Text 9">
            <a:extLst>
              <a:ext uri="{FF2B5EF4-FFF2-40B4-BE49-F238E27FC236}">
                <a16:creationId xmlns:a16="http://schemas.microsoft.com/office/drawing/2014/main" id="{89EB2160-AE86-2AE8-B5DB-17B18CEA9873}"/>
              </a:ext>
            </a:extLst>
          </p:cNvPr>
          <p:cNvSpPr/>
          <p:nvPr/>
        </p:nvSpPr>
        <p:spPr>
          <a:xfrm>
            <a:off x="7955280" y="5072127"/>
            <a:ext cx="3180806" cy="1444317"/>
          </a:xfrm>
          <a:prstGeom prst="rect">
            <a:avLst/>
          </a:prstGeom>
          <a:noFill/>
          <a:ln/>
        </p:spPr>
        <p:txBody>
          <a:bodyPr wrap="square" lIns="254" tIns="254" rIns="254" bIns="254" rtlCol="0" anchor="t">
            <a:noAutofit/>
          </a:bodyPr>
          <a:lstStyle/>
          <a:p>
            <a:pPr marL="0" indent="0">
              <a:buNone/>
            </a:pPr>
            <a:r>
              <a:rPr lang="en-US" sz="1200" dirty="0">
                <a:solidFill>
                  <a:srgbClr val="111111"/>
                </a:solidFill>
                <a:latin typeface="Arial" pitchFamily="34" charset="0"/>
                <a:ea typeface="Arial" pitchFamily="34" charset="-122"/>
                <a:cs typeface="Arial" pitchFamily="34" charset="-120"/>
              </a:rPr>
              <a:t>• CPU: 127 (19.97%)</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General-purpose computer: 69 (10.85%)</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Software: 54 (8.49%)</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Server: 27 (4.25%)</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Computational module: 24 (3.77%)</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PLC: 22 (3.46%)</a:t>
            </a:r>
            <a:endParaRPr lang="en-US" sz="1200" dirty="0"/>
          </a:p>
          <a:p>
            <a:pPr marL="0" indent="0">
              <a:buNone/>
            </a:pPr>
            <a:r>
              <a:rPr lang="en-US" sz="1200" dirty="0">
                <a:solidFill>
                  <a:srgbClr val="111111"/>
                </a:solidFill>
                <a:latin typeface="Arial" pitchFamily="34" charset="0"/>
                <a:ea typeface="Arial" pitchFamily="34" charset="-122"/>
                <a:cs typeface="Arial" pitchFamily="34" charset="-120"/>
              </a:rPr>
              <a:t>• Disk storage device: 20 (3.14%)</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TotalTime>
  <Words>1902</Words>
  <Application>Microsoft Office PowerPoint</Application>
  <PresentationFormat>Widescreen</PresentationFormat>
  <Paragraphs>264</Paragraphs>
  <Slides>17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Reliability Study of Digital Instrumentation and Control Systems in Nuclear Power Plants</dc:title>
  <dc:subject>PSAM 18 technical presentation following the PSAM paper structure</dc:subject>
  <dc:creator>Tao Liu, Zhegang Ma, and John Lane</dc:creator>
  <cp:keywords/>
  <dc:description>generated using python-pptx</dc:description>
  <cp:lastModifiedBy>Tao Liu</cp:lastModifiedBy>
  <cp:revision>1</cp:revision>
  <dcterms:created xsi:type="dcterms:W3CDTF">2013-01-27T09:14:16Z</dcterms:created>
  <dcterms:modified xsi:type="dcterms:W3CDTF">2026-07-21T18:13:26Z</dcterms:modified>
  <cp:category/>
</cp:coreProperties>
</file>