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4"/>
  </p:sldMasterIdLst>
  <p:notesMasterIdLst>
    <p:notesMasterId r:id="rId22"/>
  </p:notesMasterIdLst>
  <p:sldIdLst>
    <p:sldId id="256" r:id="rId5"/>
    <p:sldId id="910" r:id="rId6"/>
    <p:sldId id="911" r:id="rId7"/>
    <p:sldId id="912" r:id="rId8"/>
    <p:sldId id="914" r:id="rId9"/>
    <p:sldId id="913" r:id="rId10"/>
    <p:sldId id="915" r:id="rId11"/>
    <p:sldId id="889" r:id="rId12"/>
    <p:sldId id="688" r:id="rId13"/>
    <p:sldId id="919" r:id="rId14"/>
    <p:sldId id="916" r:id="rId15"/>
    <p:sldId id="917" r:id="rId16"/>
    <p:sldId id="918" r:id="rId17"/>
    <p:sldId id="906" r:id="rId18"/>
    <p:sldId id="268" r:id="rId19"/>
    <p:sldId id="260" r:id="rId20"/>
    <p:sldId id="26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833F10-5DC9-A36A-F536-A00399D728BC}" name="Susan Cooper" initials="SC" userId="S::SEC1@nrc.gov::6b4aa173-2874-4ec5-91a1-e923fac53ab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9D7447-785B-44BF-87CB-3AFABA920B9F}" v="61" dt="2026-07-16T18:23:06.6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7" d="100"/>
          <a:sy n="97" d="100"/>
        </p:scale>
        <p:origin x="2004" y="30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62"/>
    </p:cViewPr>
  </p:sorterViewPr>
  <p:notesViewPr>
    <p:cSldViewPr snapToGrid="0" snapToObjects="1">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Cooper" userId="6b4aa173-2874-4ec5-91a1-e923fac53abc" providerId="ADAL" clId="{CC8C63A5-1058-461D-9E57-07D2D3B69EA7}"/>
    <pc:docChg chg="undo custSel addSld delSld modSld sldOrd">
      <pc:chgData name="Susan Cooper" userId="6b4aa173-2874-4ec5-91a1-e923fac53abc" providerId="ADAL" clId="{CC8C63A5-1058-461D-9E57-07D2D3B69EA7}" dt="2026-07-16T21:22:18.093" v="1840" actId="6549"/>
      <pc:docMkLst>
        <pc:docMk/>
      </pc:docMkLst>
      <pc:sldChg chg="modSp mod">
        <pc:chgData name="Susan Cooper" userId="6b4aa173-2874-4ec5-91a1-e923fac53abc" providerId="ADAL" clId="{CC8C63A5-1058-461D-9E57-07D2D3B69EA7}" dt="2026-07-15T18:23:49.150" v="824" actId="20577"/>
        <pc:sldMkLst>
          <pc:docMk/>
          <pc:sldMk cId="0" sldId="256"/>
        </pc:sldMkLst>
        <pc:spChg chg="mod">
          <ac:chgData name="Susan Cooper" userId="6b4aa173-2874-4ec5-91a1-e923fac53abc" providerId="ADAL" clId="{CC8C63A5-1058-461D-9E57-07D2D3B69EA7}" dt="2026-07-15T18:23:49.150" v="824" actId="20577"/>
          <ac:spMkLst>
            <pc:docMk/>
            <pc:sldMk cId="0" sldId="256"/>
            <ac:spMk id="2" creationId="{00000000-0000-0000-0000-000000000000}"/>
          </ac:spMkLst>
        </pc:spChg>
        <pc:spChg chg="mod">
          <ac:chgData name="Susan Cooper" userId="6b4aa173-2874-4ec5-91a1-e923fac53abc" providerId="ADAL" clId="{CC8C63A5-1058-461D-9E57-07D2D3B69EA7}" dt="2026-07-15T18:12:23.906" v="800" actId="27636"/>
          <ac:spMkLst>
            <pc:docMk/>
            <pc:sldMk cId="0" sldId="256"/>
            <ac:spMk id="3" creationId="{00000000-0000-0000-0000-000000000000}"/>
          </ac:spMkLst>
        </pc:spChg>
      </pc:sldChg>
      <pc:sldChg chg="addSp modSp mod ord">
        <pc:chgData name="Susan Cooper" userId="6b4aa173-2874-4ec5-91a1-e923fac53abc" providerId="ADAL" clId="{CC8C63A5-1058-461D-9E57-07D2D3B69EA7}" dt="2026-07-16T15:00:27.381" v="826"/>
        <pc:sldMkLst>
          <pc:docMk/>
          <pc:sldMk cId="1638100879" sldId="260"/>
        </pc:sldMkLst>
        <pc:spChg chg="mod">
          <ac:chgData name="Susan Cooper" userId="6b4aa173-2874-4ec5-91a1-e923fac53abc" providerId="ADAL" clId="{CC8C63A5-1058-461D-9E57-07D2D3B69EA7}" dt="2026-07-13T14:36:30.128" v="215" actId="113"/>
          <ac:spMkLst>
            <pc:docMk/>
            <pc:sldMk cId="1638100879" sldId="260"/>
            <ac:spMk id="2" creationId="{00000000-0000-0000-0000-000000000000}"/>
          </ac:spMkLst>
        </pc:spChg>
        <pc:spChg chg="mod">
          <ac:chgData name="Susan Cooper" userId="6b4aa173-2874-4ec5-91a1-e923fac53abc" providerId="ADAL" clId="{CC8C63A5-1058-461D-9E57-07D2D3B69EA7}" dt="2026-07-14T11:18:40.870" v="578" actId="255"/>
          <ac:spMkLst>
            <pc:docMk/>
            <pc:sldMk cId="1638100879" sldId="260"/>
            <ac:spMk id="3" creationId="{00000000-0000-0000-0000-000000000000}"/>
          </ac:spMkLst>
        </pc:spChg>
        <pc:spChg chg="mod">
          <ac:chgData name="Susan Cooper" userId="6b4aa173-2874-4ec5-91a1-e923fac53abc" providerId="ADAL" clId="{CC8C63A5-1058-461D-9E57-07D2D3B69EA7}" dt="2026-07-14T19:40:08.844" v="769" actId="14100"/>
          <ac:spMkLst>
            <pc:docMk/>
            <pc:sldMk cId="1638100879" sldId="260"/>
            <ac:spMk id="6" creationId="{1BEC4CD1-169E-B06C-1E3D-7404DA9DCAE0}"/>
          </ac:spMkLst>
        </pc:spChg>
      </pc:sldChg>
      <pc:sldChg chg="modSp del mod">
        <pc:chgData name="Susan Cooper" userId="6b4aa173-2874-4ec5-91a1-e923fac53abc" providerId="ADAL" clId="{CC8C63A5-1058-461D-9E57-07D2D3B69EA7}" dt="2026-07-16T15:19:34.604" v="1090" actId="2696"/>
        <pc:sldMkLst>
          <pc:docMk/>
          <pc:sldMk cId="3440306421" sldId="261"/>
        </pc:sldMkLst>
      </pc:sldChg>
      <pc:sldChg chg="ord">
        <pc:chgData name="Susan Cooper" userId="6b4aa173-2874-4ec5-91a1-e923fac53abc" providerId="ADAL" clId="{CC8C63A5-1058-461D-9E57-07D2D3B69EA7}" dt="2026-07-14T11:06:24.849" v="468"/>
        <pc:sldMkLst>
          <pc:docMk/>
          <pc:sldMk cId="2129756773" sldId="266"/>
        </pc:sldMkLst>
      </pc:sldChg>
      <pc:sldChg chg="modSp del mod">
        <pc:chgData name="Susan Cooper" userId="6b4aa173-2874-4ec5-91a1-e923fac53abc" providerId="ADAL" clId="{CC8C63A5-1058-461D-9E57-07D2D3B69EA7}" dt="2026-07-16T15:23:38.527" v="1258" actId="2696"/>
        <pc:sldMkLst>
          <pc:docMk/>
          <pc:sldMk cId="3783780953" sldId="267"/>
        </pc:sldMkLst>
      </pc:sldChg>
      <pc:sldChg chg="modSp add mod">
        <pc:chgData name="Susan Cooper" userId="6b4aa173-2874-4ec5-91a1-e923fac53abc" providerId="ADAL" clId="{CC8C63A5-1058-461D-9E57-07D2D3B69EA7}" dt="2026-07-16T21:19:55.413" v="1823" actId="6549"/>
        <pc:sldMkLst>
          <pc:docMk/>
          <pc:sldMk cId="2685355098" sldId="688"/>
        </pc:sldMkLst>
        <pc:spChg chg="mod">
          <ac:chgData name="Susan Cooper" userId="6b4aa173-2874-4ec5-91a1-e923fac53abc" providerId="ADAL" clId="{CC8C63A5-1058-461D-9E57-07D2D3B69EA7}" dt="2026-07-16T15:15:39.303" v="1072" actId="113"/>
          <ac:spMkLst>
            <pc:docMk/>
            <pc:sldMk cId="2685355098" sldId="688"/>
            <ac:spMk id="2" creationId="{CF084CDF-9CE4-5ED5-9CFE-0178C9D21BC7}"/>
          </ac:spMkLst>
        </pc:spChg>
        <pc:spChg chg="mod">
          <ac:chgData name="Susan Cooper" userId="6b4aa173-2874-4ec5-91a1-e923fac53abc" providerId="ADAL" clId="{CC8C63A5-1058-461D-9E57-07D2D3B69EA7}" dt="2026-07-16T21:19:55.413" v="1823" actId="6549"/>
          <ac:spMkLst>
            <pc:docMk/>
            <pc:sldMk cId="2685355098" sldId="688"/>
            <ac:spMk id="3" creationId="{8EC92FB6-2528-ADE2-C526-1291E30B8C89}"/>
          </ac:spMkLst>
        </pc:spChg>
        <pc:spChg chg="mod">
          <ac:chgData name="Susan Cooper" userId="6b4aa173-2874-4ec5-91a1-e923fac53abc" providerId="ADAL" clId="{CC8C63A5-1058-461D-9E57-07D2D3B69EA7}" dt="2026-07-16T18:16:25.540" v="1674" actId="14100"/>
          <ac:spMkLst>
            <pc:docMk/>
            <pc:sldMk cId="2685355098" sldId="688"/>
            <ac:spMk id="4" creationId="{99AAED8D-CB97-7341-3183-6C06235D6171}"/>
          </ac:spMkLst>
        </pc:spChg>
      </pc:sldChg>
      <pc:sldChg chg="modSp del mod">
        <pc:chgData name="Susan Cooper" userId="6b4aa173-2874-4ec5-91a1-e923fac53abc" providerId="ADAL" clId="{CC8C63A5-1058-461D-9E57-07D2D3B69EA7}" dt="2026-07-16T18:14:46.775" v="1669" actId="2696"/>
        <pc:sldMkLst>
          <pc:docMk/>
          <pc:sldMk cId="4045636207" sldId="879"/>
        </pc:sldMkLst>
        <pc:spChg chg="mod">
          <ac:chgData name="Susan Cooper" userId="6b4aa173-2874-4ec5-91a1-e923fac53abc" providerId="ADAL" clId="{CC8C63A5-1058-461D-9E57-07D2D3B69EA7}" dt="2026-07-16T17:57:08.057" v="1362" actId="6549"/>
          <ac:spMkLst>
            <pc:docMk/>
            <pc:sldMk cId="4045636207" sldId="879"/>
            <ac:spMk id="4" creationId="{7D478B0E-40E5-7571-7173-D68136913201}"/>
          </ac:spMkLst>
        </pc:spChg>
        <pc:spChg chg="mod">
          <ac:chgData name="Susan Cooper" userId="6b4aa173-2874-4ec5-91a1-e923fac53abc" providerId="ADAL" clId="{CC8C63A5-1058-461D-9E57-07D2D3B69EA7}" dt="2026-07-16T15:21:10.847" v="1202" actId="255"/>
          <ac:spMkLst>
            <pc:docMk/>
            <pc:sldMk cId="4045636207" sldId="879"/>
            <ac:spMk id="6" creationId="{00000000-0000-0000-0000-000000000000}"/>
          </ac:spMkLst>
        </pc:spChg>
      </pc:sldChg>
      <pc:sldChg chg="modSp mod ord">
        <pc:chgData name="Susan Cooper" userId="6b4aa173-2874-4ec5-91a1-e923fac53abc" providerId="ADAL" clId="{CC8C63A5-1058-461D-9E57-07D2D3B69EA7}" dt="2026-07-16T21:19:07.925" v="1805" actId="20577"/>
        <pc:sldMkLst>
          <pc:docMk/>
          <pc:sldMk cId="1090170204" sldId="889"/>
        </pc:sldMkLst>
        <pc:spChg chg="mod">
          <ac:chgData name="Susan Cooper" userId="6b4aa173-2874-4ec5-91a1-e923fac53abc" providerId="ADAL" clId="{CC8C63A5-1058-461D-9E57-07D2D3B69EA7}" dt="2026-07-16T18:15:53.113" v="1671" actId="14100"/>
          <ac:spMkLst>
            <pc:docMk/>
            <pc:sldMk cId="1090170204" sldId="889"/>
            <ac:spMk id="2" creationId="{1C62538B-C8DC-5A65-FA8A-9175DAE30F85}"/>
          </ac:spMkLst>
        </pc:spChg>
        <pc:spChg chg="mod">
          <ac:chgData name="Susan Cooper" userId="6b4aa173-2874-4ec5-91a1-e923fac53abc" providerId="ADAL" clId="{CC8C63A5-1058-461D-9E57-07D2D3B69EA7}" dt="2026-07-16T21:19:07.925" v="1805" actId="20577"/>
          <ac:spMkLst>
            <pc:docMk/>
            <pc:sldMk cId="1090170204" sldId="889"/>
            <ac:spMk id="4" creationId="{7D478B0E-40E5-7571-7173-D68136913201}"/>
          </ac:spMkLst>
        </pc:spChg>
        <pc:spChg chg="mod">
          <ac:chgData name="Susan Cooper" userId="6b4aa173-2874-4ec5-91a1-e923fac53abc" providerId="ADAL" clId="{CC8C63A5-1058-461D-9E57-07D2D3B69EA7}" dt="2026-07-16T17:59:22.540" v="1406" actId="113"/>
          <ac:spMkLst>
            <pc:docMk/>
            <pc:sldMk cId="1090170204" sldId="889"/>
            <ac:spMk id="6" creationId="{00000000-0000-0000-0000-000000000000}"/>
          </ac:spMkLst>
        </pc:spChg>
      </pc:sldChg>
      <pc:sldChg chg="modSp del mod">
        <pc:chgData name="Susan Cooper" userId="6b4aa173-2874-4ec5-91a1-e923fac53abc" providerId="ADAL" clId="{CC8C63A5-1058-461D-9E57-07D2D3B69EA7}" dt="2026-07-16T18:21:36.729" v="1774" actId="2696"/>
        <pc:sldMkLst>
          <pc:docMk/>
          <pc:sldMk cId="2729392182" sldId="890"/>
        </pc:sldMkLst>
      </pc:sldChg>
      <pc:sldChg chg="modSp del mod">
        <pc:chgData name="Susan Cooper" userId="6b4aa173-2874-4ec5-91a1-e923fac53abc" providerId="ADAL" clId="{CC8C63A5-1058-461D-9E57-07D2D3B69EA7}" dt="2026-07-16T15:23:35.549" v="1257" actId="2696"/>
        <pc:sldMkLst>
          <pc:docMk/>
          <pc:sldMk cId="2538475646" sldId="901"/>
        </pc:sldMkLst>
      </pc:sldChg>
      <pc:sldChg chg="modSp del mod">
        <pc:chgData name="Susan Cooper" userId="6b4aa173-2874-4ec5-91a1-e923fac53abc" providerId="ADAL" clId="{CC8C63A5-1058-461D-9E57-07D2D3B69EA7}" dt="2026-07-16T15:14:38.526" v="1065" actId="2696"/>
        <pc:sldMkLst>
          <pc:docMk/>
          <pc:sldMk cId="3561299691" sldId="905"/>
        </pc:sldMkLst>
      </pc:sldChg>
      <pc:sldChg chg="modSp mod">
        <pc:chgData name="Susan Cooper" userId="6b4aa173-2874-4ec5-91a1-e923fac53abc" providerId="ADAL" clId="{CC8C63A5-1058-461D-9E57-07D2D3B69EA7}" dt="2026-07-16T21:22:18.093" v="1840" actId="6549"/>
        <pc:sldMkLst>
          <pc:docMk/>
          <pc:sldMk cId="3523517393" sldId="906"/>
        </pc:sldMkLst>
        <pc:spChg chg="mod">
          <ac:chgData name="Susan Cooper" userId="6b4aa173-2874-4ec5-91a1-e923fac53abc" providerId="ADAL" clId="{CC8C63A5-1058-461D-9E57-07D2D3B69EA7}" dt="2026-07-16T18:07:02.927" v="1590" actId="255"/>
          <ac:spMkLst>
            <pc:docMk/>
            <pc:sldMk cId="3523517393" sldId="906"/>
            <ac:spMk id="2" creationId="{5521A676-0A1B-C7A3-A210-CB80EFE136A6}"/>
          </ac:spMkLst>
        </pc:spChg>
        <pc:spChg chg="mod">
          <ac:chgData name="Susan Cooper" userId="6b4aa173-2874-4ec5-91a1-e923fac53abc" providerId="ADAL" clId="{CC8C63A5-1058-461D-9E57-07D2D3B69EA7}" dt="2026-07-16T21:22:18.093" v="1840" actId="6549"/>
          <ac:spMkLst>
            <pc:docMk/>
            <pc:sldMk cId="3523517393" sldId="906"/>
            <ac:spMk id="3" creationId="{8101BB4C-0544-F635-770E-7EF1077CD3C3}"/>
          </ac:spMkLst>
        </pc:spChg>
        <pc:spChg chg="mod">
          <ac:chgData name="Susan Cooper" userId="6b4aa173-2874-4ec5-91a1-e923fac53abc" providerId="ADAL" clId="{CC8C63A5-1058-461D-9E57-07D2D3B69EA7}" dt="2026-07-14T19:38:36.521" v="753" actId="14100"/>
          <ac:spMkLst>
            <pc:docMk/>
            <pc:sldMk cId="3523517393" sldId="906"/>
            <ac:spMk id="5" creationId="{B2E2A021-FCFA-4958-B0C4-D153A31A63AA}"/>
          </ac:spMkLst>
        </pc:spChg>
      </pc:sldChg>
      <pc:sldChg chg="addSp delSp modSp new del mod">
        <pc:chgData name="Susan Cooper" userId="6b4aa173-2874-4ec5-91a1-e923fac53abc" providerId="ADAL" clId="{CC8C63A5-1058-461D-9E57-07D2D3B69EA7}" dt="2026-07-16T15:05:47.723" v="857" actId="2696"/>
        <pc:sldMkLst>
          <pc:docMk/>
          <pc:sldMk cId="3338069453" sldId="907"/>
        </pc:sldMkLst>
      </pc:sldChg>
      <pc:sldChg chg="modSp new del mod">
        <pc:chgData name="Susan Cooper" userId="6b4aa173-2874-4ec5-91a1-e923fac53abc" providerId="ADAL" clId="{CC8C63A5-1058-461D-9E57-07D2D3B69EA7}" dt="2026-07-16T15:23:30.606" v="1256" actId="2696"/>
        <pc:sldMkLst>
          <pc:docMk/>
          <pc:sldMk cId="1937229942" sldId="908"/>
        </pc:sldMkLst>
      </pc:sldChg>
      <pc:sldChg chg="modSp new del mod">
        <pc:chgData name="Susan Cooper" userId="6b4aa173-2874-4ec5-91a1-e923fac53abc" providerId="ADAL" clId="{CC8C63A5-1058-461D-9E57-07D2D3B69EA7}" dt="2026-07-16T15:05:36.818" v="856" actId="2696"/>
        <pc:sldMkLst>
          <pc:docMk/>
          <pc:sldMk cId="335672469" sldId="909"/>
        </pc:sldMkLst>
      </pc:sldChg>
      <pc:sldChg chg="modSp new mod">
        <pc:chgData name="Susan Cooper" userId="6b4aa173-2874-4ec5-91a1-e923fac53abc" providerId="ADAL" clId="{CC8C63A5-1058-461D-9E57-07D2D3B69EA7}" dt="2026-07-16T21:17:39.886" v="1799" actId="27636"/>
        <pc:sldMkLst>
          <pc:docMk/>
          <pc:sldMk cId="2063169349" sldId="910"/>
        </pc:sldMkLst>
        <pc:spChg chg="mod">
          <ac:chgData name="Susan Cooper" userId="6b4aa173-2874-4ec5-91a1-e923fac53abc" providerId="ADAL" clId="{CC8C63A5-1058-461D-9E57-07D2D3B69EA7}" dt="2026-07-16T21:16:57.922" v="1781" actId="255"/>
          <ac:spMkLst>
            <pc:docMk/>
            <pc:sldMk cId="2063169349" sldId="910"/>
            <ac:spMk id="2" creationId="{3057DD55-DDCB-9366-F19D-92AB6E474D5D}"/>
          </ac:spMkLst>
        </pc:spChg>
        <pc:spChg chg="mod">
          <ac:chgData name="Susan Cooper" userId="6b4aa173-2874-4ec5-91a1-e923fac53abc" providerId="ADAL" clId="{CC8C63A5-1058-461D-9E57-07D2D3B69EA7}" dt="2026-07-16T21:17:39.886" v="1799" actId="27636"/>
          <ac:spMkLst>
            <pc:docMk/>
            <pc:sldMk cId="2063169349" sldId="910"/>
            <ac:spMk id="3" creationId="{758F85A3-CC66-EBBA-359B-ABE5CC4D6C98}"/>
          </ac:spMkLst>
        </pc:spChg>
        <pc:spChg chg="mod">
          <ac:chgData name="Susan Cooper" userId="6b4aa173-2874-4ec5-91a1-e923fac53abc" providerId="ADAL" clId="{CC8C63A5-1058-461D-9E57-07D2D3B69EA7}" dt="2026-07-16T18:08:43.896" v="1635" actId="14100"/>
          <ac:spMkLst>
            <pc:docMk/>
            <pc:sldMk cId="2063169349" sldId="910"/>
            <ac:spMk id="5" creationId="{239E99C1-1BA9-64F0-EAAE-C09D4228EEA4}"/>
          </ac:spMkLst>
        </pc:spChg>
      </pc:sldChg>
      <pc:sldChg chg="modSp new mod">
        <pc:chgData name="Susan Cooper" userId="6b4aa173-2874-4ec5-91a1-e923fac53abc" providerId="ADAL" clId="{CC8C63A5-1058-461D-9E57-07D2D3B69EA7}" dt="2026-07-16T18:19:50.016" v="1758" actId="14100"/>
        <pc:sldMkLst>
          <pc:docMk/>
          <pc:sldMk cId="1859681015" sldId="911"/>
        </pc:sldMkLst>
        <pc:spChg chg="mod">
          <ac:chgData name="Susan Cooper" userId="6b4aa173-2874-4ec5-91a1-e923fac53abc" providerId="ADAL" clId="{CC8C63A5-1058-461D-9E57-07D2D3B69EA7}" dt="2026-07-16T15:01:32.719" v="854" actId="113"/>
          <ac:spMkLst>
            <pc:docMk/>
            <pc:sldMk cId="1859681015" sldId="911"/>
            <ac:spMk id="2" creationId="{1AD571B2-590F-210B-B63B-F3FB63B99130}"/>
          </ac:spMkLst>
        </pc:spChg>
        <pc:spChg chg="mod">
          <ac:chgData name="Susan Cooper" userId="6b4aa173-2874-4ec5-91a1-e923fac53abc" providerId="ADAL" clId="{CC8C63A5-1058-461D-9E57-07D2D3B69EA7}" dt="2026-07-16T18:19:50.016" v="1758" actId="14100"/>
          <ac:spMkLst>
            <pc:docMk/>
            <pc:sldMk cId="1859681015" sldId="911"/>
            <ac:spMk id="3" creationId="{7DE29F9F-0C07-2D85-BD0F-29EEB793DFEC}"/>
          </ac:spMkLst>
        </pc:spChg>
        <pc:spChg chg="mod">
          <ac:chgData name="Susan Cooper" userId="6b4aa173-2874-4ec5-91a1-e923fac53abc" providerId="ADAL" clId="{CC8C63A5-1058-461D-9E57-07D2D3B69EA7}" dt="2026-07-16T18:08:56.737" v="1636" actId="14100"/>
          <ac:spMkLst>
            <pc:docMk/>
            <pc:sldMk cId="1859681015" sldId="911"/>
            <ac:spMk id="5" creationId="{1663BA0E-2134-90C7-A9FC-75B5725B459F}"/>
          </ac:spMkLst>
        </pc:spChg>
      </pc:sldChg>
      <pc:sldChg chg="add">
        <pc:chgData name="Susan Cooper" userId="6b4aa173-2874-4ec5-91a1-e923fac53abc" providerId="ADAL" clId="{CC8C63A5-1058-461D-9E57-07D2D3B69EA7}" dt="2026-07-16T15:04:39.601" v="855"/>
        <pc:sldMkLst>
          <pc:docMk/>
          <pc:sldMk cId="1816201944" sldId="912"/>
        </pc:sldMkLst>
      </pc:sldChg>
      <pc:sldChg chg="modSp new mod ord">
        <pc:chgData name="Susan Cooper" userId="6b4aa173-2874-4ec5-91a1-e923fac53abc" providerId="ADAL" clId="{CC8C63A5-1058-461D-9E57-07D2D3B69EA7}" dt="2026-07-16T18:14:33.095" v="1668" actId="27636"/>
        <pc:sldMkLst>
          <pc:docMk/>
          <pc:sldMk cId="474176049" sldId="913"/>
        </pc:sldMkLst>
        <pc:spChg chg="mod">
          <ac:chgData name="Susan Cooper" userId="6b4aa173-2874-4ec5-91a1-e923fac53abc" providerId="ADAL" clId="{CC8C63A5-1058-461D-9E57-07D2D3B69EA7}" dt="2026-07-16T15:08:32.439" v="912" actId="20577"/>
          <ac:spMkLst>
            <pc:docMk/>
            <pc:sldMk cId="474176049" sldId="913"/>
            <ac:spMk id="2" creationId="{968C00A9-AB3E-3E2E-5041-6FEB5D2D2689}"/>
          </ac:spMkLst>
        </pc:spChg>
        <pc:spChg chg="mod">
          <ac:chgData name="Susan Cooper" userId="6b4aa173-2874-4ec5-91a1-e923fac53abc" providerId="ADAL" clId="{CC8C63A5-1058-461D-9E57-07D2D3B69EA7}" dt="2026-07-16T18:14:33.095" v="1668" actId="27636"/>
          <ac:spMkLst>
            <pc:docMk/>
            <pc:sldMk cId="474176049" sldId="913"/>
            <ac:spMk id="3" creationId="{9E278589-79FD-C443-EE92-381AF9721001}"/>
          </ac:spMkLst>
        </pc:spChg>
        <pc:spChg chg="mod">
          <ac:chgData name="Susan Cooper" userId="6b4aa173-2874-4ec5-91a1-e923fac53abc" providerId="ADAL" clId="{CC8C63A5-1058-461D-9E57-07D2D3B69EA7}" dt="2026-07-16T18:11:25.500" v="1653" actId="14100"/>
          <ac:spMkLst>
            <pc:docMk/>
            <pc:sldMk cId="474176049" sldId="913"/>
            <ac:spMk id="5" creationId="{DC4D7689-3603-1B74-C7FF-300C58399B7C}"/>
          </ac:spMkLst>
        </pc:spChg>
      </pc:sldChg>
      <pc:sldChg chg="modSp add mod">
        <pc:chgData name="Susan Cooper" userId="6b4aa173-2874-4ec5-91a1-e923fac53abc" providerId="ADAL" clId="{CC8C63A5-1058-461D-9E57-07D2D3B69EA7}" dt="2026-07-16T18:20:41.071" v="1773" actId="27636"/>
        <pc:sldMkLst>
          <pc:docMk/>
          <pc:sldMk cId="136413032" sldId="914"/>
        </pc:sldMkLst>
        <pc:spChg chg="mod">
          <ac:chgData name="Susan Cooper" userId="6b4aa173-2874-4ec5-91a1-e923fac53abc" providerId="ADAL" clId="{CC8C63A5-1058-461D-9E57-07D2D3B69EA7}" dt="2026-07-16T18:10:29.324" v="1646" actId="14100"/>
          <ac:spMkLst>
            <pc:docMk/>
            <pc:sldMk cId="136413032" sldId="914"/>
            <ac:spMk id="2" creationId="{1E7C21C5-DF48-0E5F-FBA2-5B5DF8034E8C}"/>
          </ac:spMkLst>
        </pc:spChg>
        <pc:spChg chg="mod">
          <ac:chgData name="Susan Cooper" userId="6b4aa173-2874-4ec5-91a1-e923fac53abc" providerId="ADAL" clId="{CC8C63A5-1058-461D-9E57-07D2D3B69EA7}" dt="2026-07-16T18:20:41.071" v="1773" actId="27636"/>
          <ac:spMkLst>
            <pc:docMk/>
            <pc:sldMk cId="136413032" sldId="914"/>
            <ac:spMk id="3" creationId="{6FF3A094-D4E6-D063-A6D1-41F8AFB1E675}"/>
          </ac:spMkLst>
        </pc:spChg>
        <pc:spChg chg="mod">
          <ac:chgData name="Susan Cooper" userId="6b4aa173-2874-4ec5-91a1-e923fac53abc" providerId="ADAL" clId="{CC8C63A5-1058-461D-9E57-07D2D3B69EA7}" dt="2026-07-16T18:11:09.862" v="1652" actId="14100"/>
          <ac:spMkLst>
            <pc:docMk/>
            <pc:sldMk cId="136413032" sldId="914"/>
            <ac:spMk id="5" creationId="{2A4CF5AC-B380-F436-4AE8-9B1E3DD450AD}"/>
          </ac:spMkLst>
        </pc:spChg>
      </pc:sldChg>
      <pc:sldChg chg="modSp new mod">
        <pc:chgData name="Susan Cooper" userId="6b4aa173-2874-4ec5-91a1-e923fac53abc" providerId="ADAL" clId="{CC8C63A5-1058-461D-9E57-07D2D3B69EA7}" dt="2026-07-16T18:15:30.529" v="1670" actId="14100"/>
        <pc:sldMkLst>
          <pc:docMk/>
          <pc:sldMk cId="2702519843" sldId="915"/>
        </pc:sldMkLst>
        <pc:spChg chg="mod">
          <ac:chgData name="Susan Cooper" userId="6b4aa173-2874-4ec5-91a1-e923fac53abc" providerId="ADAL" clId="{CC8C63A5-1058-461D-9E57-07D2D3B69EA7}" dt="2026-07-16T15:19:15.051" v="1089" actId="27636"/>
          <ac:spMkLst>
            <pc:docMk/>
            <pc:sldMk cId="2702519843" sldId="915"/>
            <ac:spMk id="2" creationId="{B43CC90F-998A-A690-AC24-5D1F3A1A2BC8}"/>
          </ac:spMkLst>
        </pc:spChg>
        <pc:spChg chg="mod">
          <ac:chgData name="Susan Cooper" userId="6b4aa173-2874-4ec5-91a1-e923fac53abc" providerId="ADAL" clId="{CC8C63A5-1058-461D-9E57-07D2D3B69EA7}" dt="2026-07-16T15:18:42.525" v="1085" actId="27636"/>
          <ac:spMkLst>
            <pc:docMk/>
            <pc:sldMk cId="2702519843" sldId="915"/>
            <ac:spMk id="3" creationId="{3FDB88AD-4EDC-DB3D-CA35-399B227A34EE}"/>
          </ac:spMkLst>
        </pc:spChg>
        <pc:spChg chg="mod">
          <ac:chgData name="Susan Cooper" userId="6b4aa173-2874-4ec5-91a1-e923fac53abc" providerId="ADAL" clId="{CC8C63A5-1058-461D-9E57-07D2D3B69EA7}" dt="2026-07-16T18:15:30.529" v="1670" actId="14100"/>
          <ac:spMkLst>
            <pc:docMk/>
            <pc:sldMk cId="2702519843" sldId="915"/>
            <ac:spMk id="5" creationId="{F34696C5-A57E-53A4-693E-8CB2DF7B01F2}"/>
          </ac:spMkLst>
        </pc:spChg>
      </pc:sldChg>
      <pc:sldChg chg="addSp delSp modSp new add del mod">
        <pc:chgData name="Susan Cooper" userId="6b4aa173-2874-4ec5-91a1-e923fac53abc" providerId="ADAL" clId="{CC8C63A5-1058-461D-9E57-07D2D3B69EA7}" dt="2026-07-16T18:16:55.410" v="1676" actId="14100"/>
        <pc:sldMkLst>
          <pc:docMk/>
          <pc:sldMk cId="2013127236" sldId="916"/>
        </pc:sldMkLst>
        <pc:spChg chg="mod">
          <ac:chgData name="Susan Cooper" userId="6b4aa173-2874-4ec5-91a1-e923fac53abc" providerId="ADAL" clId="{CC8C63A5-1058-461D-9E57-07D2D3B69EA7}" dt="2026-07-16T17:48:10.413" v="1285" actId="113"/>
          <ac:spMkLst>
            <pc:docMk/>
            <pc:sldMk cId="2013127236" sldId="916"/>
            <ac:spMk id="2" creationId="{AC4D855B-6586-C6C4-09AD-21160D18FA8A}"/>
          </ac:spMkLst>
        </pc:spChg>
        <pc:spChg chg="add del mod">
          <ac:chgData name="Susan Cooper" userId="6b4aa173-2874-4ec5-91a1-e923fac53abc" providerId="ADAL" clId="{CC8C63A5-1058-461D-9E57-07D2D3B69EA7}" dt="2026-07-16T15:25:42.691" v="1272" actId="22"/>
          <ac:spMkLst>
            <pc:docMk/>
            <pc:sldMk cId="2013127236" sldId="916"/>
            <ac:spMk id="3" creationId="{26333850-C183-B586-CC12-374A3D3543E8}"/>
          </ac:spMkLst>
        </pc:spChg>
        <pc:spChg chg="add mod">
          <ac:chgData name="Susan Cooper" userId="6b4aa173-2874-4ec5-91a1-e923fac53abc" providerId="ADAL" clId="{CC8C63A5-1058-461D-9E57-07D2D3B69EA7}" dt="2026-07-16T15:24:22.162" v="1265"/>
          <ac:spMkLst>
            <pc:docMk/>
            <pc:sldMk cId="2013127236" sldId="916"/>
            <ac:spMk id="6" creationId="{1B7C0204-3FB9-3078-3EF5-F49615267484}"/>
          </ac:spMkLst>
        </pc:spChg>
        <pc:spChg chg="add mod">
          <ac:chgData name="Susan Cooper" userId="6b4aa173-2874-4ec5-91a1-e923fac53abc" providerId="ADAL" clId="{CC8C63A5-1058-461D-9E57-07D2D3B69EA7}" dt="2026-07-16T15:24:22.162" v="1265"/>
          <ac:spMkLst>
            <pc:docMk/>
            <pc:sldMk cId="2013127236" sldId="916"/>
            <ac:spMk id="7" creationId="{20064EF7-BAEE-BDEB-F2A7-09A6D188C218}"/>
          </ac:spMkLst>
        </pc:spChg>
        <pc:spChg chg="add mod">
          <ac:chgData name="Susan Cooper" userId="6b4aa173-2874-4ec5-91a1-e923fac53abc" providerId="ADAL" clId="{CC8C63A5-1058-461D-9E57-07D2D3B69EA7}" dt="2026-07-16T15:24:22.162" v="1265"/>
          <ac:spMkLst>
            <pc:docMk/>
            <pc:sldMk cId="2013127236" sldId="916"/>
            <ac:spMk id="8" creationId="{02F8B9DB-C462-7A29-6242-EDB73F99AD82}"/>
          </ac:spMkLst>
        </pc:spChg>
        <pc:spChg chg="add mod">
          <ac:chgData name="Susan Cooper" userId="6b4aa173-2874-4ec5-91a1-e923fac53abc" providerId="ADAL" clId="{CC8C63A5-1058-461D-9E57-07D2D3B69EA7}" dt="2026-07-16T15:24:44.282" v="1267"/>
          <ac:spMkLst>
            <pc:docMk/>
            <pc:sldMk cId="2013127236" sldId="916"/>
            <ac:spMk id="9" creationId="{4F3FFB3A-EE27-B236-7791-CC45CADC3943}"/>
          </ac:spMkLst>
        </pc:spChg>
        <pc:spChg chg="mod">
          <ac:chgData name="Susan Cooper" userId="6b4aa173-2874-4ec5-91a1-e923fac53abc" providerId="ADAL" clId="{CC8C63A5-1058-461D-9E57-07D2D3B69EA7}" dt="2026-07-16T18:16:55.410" v="1676" actId="14100"/>
          <ac:spMkLst>
            <pc:docMk/>
            <pc:sldMk cId="2013127236" sldId="916"/>
            <ac:spMk id="12" creationId="{8A210365-78A9-7F51-B50E-9B9F1B048F2D}"/>
          </ac:spMkLst>
        </pc:spChg>
        <pc:graphicFrameChg chg="add mod">
          <ac:chgData name="Susan Cooper" userId="6b4aa173-2874-4ec5-91a1-e923fac53abc" providerId="ADAL" clId="{CC8C63A5-1058-461D-9E57-07D2D3B69EA7}" dt="2026-07-16T15:24:22.162" v="1265"/>
          <ac:graphicFrameMkLst>
            <pc:docMk/>
            <pc:sldMk cId="2013127236" sldId="916"/>
            <ac:graphicFrameMk id="5" creationId="{C9EE40B9-2A7A-0C04-0FA8-6712D3704722}"/>
          </ac:graphicFrameMkLst>
        </pc:graphicFrameChg>
        <pc:picChg chg="add mod ord">
          <ac:chgData name="Susan Cooper" userId="6b4aa173-2874-4ec5-91a1-e923fac53abc" providerId="ADAL" clId="{CC8C63A5-1058-461D-9E57-07D2D3B69EA7}" dt="2026-07-16T17:47:32.247" v="1280" actId="14100"/>
          <ac:picMkLst>
            <pc:docMk/>
            <pc:sldMk cId="2013127236" sldId="916"/>
            <ac:picMk id="11" creationId="{54D503DC-FB1B-1EAD-7455-D48470AA97A8}"/>
          </ac:picMkLst>
        </pc:picChg>
      </pc:sldChg>
      <pc:sldChg chg="addSp delSp modSp new mod">
        <pc:chgData name="Susan Cooper" userId="6b4aa173-2874-4ec5-91a1-e923fac53abc" providerId="ADAL" clId="{CC8C63A5-1058-461D-9E57-07D2D3B69EA7}" dt="2026-07-16T21:20:22.972" v="1825" actId="6549"/>
        <pc:sldMkLst>
          <pc:docMk/>
          <pc:sldMk cId="3626103338" sldId="917"/>
        </pc:sldMkLst>
        <pc:spChg chg="mod">
          <ac:chgData name="Susan Cooper" userId="6b4aa173-2874-4ec5-91a1-e923fac53abc" providerId="ADAL" clId="{CC8C63A5-1058-461D-9E57-07D2D3B69EA7}" dt="2026-07-16T21:20:22.972" v="1825" actId="6549"/>
          <ac:spMkLst>
            <pc:docMk/>
            <pc:sldMk cId="3626103338" sldId="917"/>
            <ac:spMk id="2" creationId="{A1E95AD4-B385-BB82-D9CE-F503E006AD4D}"/>
          </ac:spMkLst>
        </pc:spChg>
        <pc:spChg chg="del mod">
          <ac:chgData name="Susan Cooper" userId="6b4aa173-2874-4ec5-91a1-e923fac53abc" providerId="ADAL" clId="{CC8C63A5-1058-461D-9E57-07D2D3B69EA7}" dt="2026-07-16T15:27:05.371" v="1277" actId="22"/>
          <ac:spMkLst>
            <pc:docMk/>
            <pc:sldMk cId="3626103338" sldId="917"/>
            <ac:spMk id="3" creationId="{261C0EEF-E497-9793-88DD-613066910EFC}"/>
          </ac:spMkLst>
        </pc:spChg>
        <pc:spChg chg="mod">
          <ac:chgData name="Susan Cooper" userId="6b4aa173-2874-4ec5-91a1-e923fac53abc" providerId="ADAL" clId="{CC8C63A5-1058-461D-9E57-07D2D3B69EA7}" dt="2026-07-16T18:17:11.103" v="1677" actId="14100"/>
          <ac:spMkLst>
            <pc:docMk/>
            <pc:sldMk cId="3626103338" sldId="917"/>
            <ac:spMk id="7" creationId="{6CBF4197-FFAE-5035-47D5-07D341967E82}"/>
          </ac:spMkLst>
        </pc:spChg>
        <pc:picChg chg="add mod ord">
          <ac:chgData name="Susan Cooper" userId="6b4aa173-2874-4ec5-91a1-e923fac53abc" providerId="ADAL" clId="{CC8C63A5-1058-461D-9E57-07D2D3B69EA7}" dt="2026-07-16T17:48:49.994" v="1293" actId="14100"/>
          <ac:picMkLst>
            <pc:docMk/>
            <pc:sldMk cId="3626103338" sldId="917"/>
            <ac:picMk id="6" creationId="{63E26398-1821-E8E2-4966-5238399A2130}"/>
          </ac:picMkLst>
        </pc:picChg>
      </pc:sldChg>
      <pc:sldChg chg="addSp delSp modSp new mod">
        <pc:chgData name="Susan Cooper" userId="6b4aa173-2874-4ec5-91a1-e923fac53abc" providerId="ADAL" clId="{CC8C63A5-1058-461D-9E57-07D2D3B69EA7}" dt="2026-07-16T18:18:04.290" v="1684" actId="14100"/>
        <pc:sldMkLst>
          <pc:docMk/>
          <pc:sldMk cId="2028614145" sldId="918"/>
        </pc:sldMkLst>
        <pc:spChg chg="mod">
          <ac:chgData name="Susan Cooper" userId="6b4aa173-2874-4ec5-91a1-e923fac53abc" providerId="ADAL" clId="{CC8C63A5-1058-461D-9E57-07D2D3B69EA7}" dt="2026-07-16T18:18:01.789" v="1683" actId="14100"/>
          <ac:spMkLst>
            <pc:docMk/>
            <pc:sldMk cId="2028614145" sldId="918"/>
            <ac:spMk id="2" creationId="{749494C9-BD93-B437-BDD5-EEDCEE411715}"/>
          </ac:spMkLst>
        </pc:spChg>
        <pc:spChg chg="del mod">
          <ac:chgData name="Susan Cooper" userId="6b4aa173-2874-4ec5-91a1-e923fac53abc" providerId="ADAL" clId="{CC8C63A5-1058-461D-9E57-07D2D3B69EA7}" dt="2026-07-16T17:51:15.173" v="1300" actId="22"/>
          <ac:spMkLst>
            <pc:docMk/>
            <pc:sldMk cId="2028614145" sldId="918"/>
            <ac:spMk id="3" creationId="{B228BD8A-FB75-52A2-3DD8-AE4BD4171A4C}"/>
          </ac:spMkLst>
        </pc:spChg>
        <pc:spChg chg="mod">
          <ac:chgData name="Susan Cooper" userId="6b4aa173-2874-4ec5-91a1-e923fac53abc" providerId="ADAL" clId="{CC8C63A5-1058-461D-9E57-07D2D3B69EA7}" dt="2026-07-16T18:17:31.232" v="1679" actId="14100"/>
          <ac:spMkLst>
            <pc:docMk/>
            <pc:sldMk cId="2028614145" sldId="918"/>
            <ac:spMk id="7" creationId="{E89644F9-3B49-B714-DFC2-3308B387F702}"/>
          </ac:spMkLst>
        </pc:spChg>
        <pc:picChg chg="add mod ord">
          <ac:chgData name="Susan Cooper" userId="6b4aa173-2874-4ec5-91a1-e923fac53abc" providerId="ADAL" clId="{CC8C63A5-1058-461D-9E57-07D2D3B69EA7}" dt="2026-07-16T18:18:04.290" v="1684" actId="14100"/>
          <ac:picMkLst>
            <pc:docMk/>
            <pc:sldMk cId="2028614145" sldId="918"/>
            <ac:picMk id="6" creationId="{3AA3E9F3-629D-A60F-E21B-1010F6C2F183}"/>
          </ac:picMkLst>
        </pc:picChg>
      </pc:sldChg>
      <pc:sldChg chg="modSp new mod modNotes">
        <pc:chgData name="Susan Cooper" userId="6b4aa173-2874-4ec5-91a1-e923fac53abc" providerId="ADAL" clId="{CC8C63A5-1058-461D-9E57-07D2D3B69EA7}" dt="2026-07-16T18:16:39.601" v="1675" actId="14100"/>
        <pc:sldMkLst>
          <pc:docMk/>
          <pc:sldMk cId="4028787807" sldId="919"/>
        </pc:sldMkLst>
        <pc:spChg chg="mod">
          <ac:chgData name="Susan Cooper" userId="6b4aa173-2874-4ec5-91a1-e923fac53abc" providerId="ADAL" clId="{CC8C63A5-1058-461D-9E57-07D2D3B69EA7}" dt="2026-07-16T17:57:53.647" v="1378" actId="14100"/>
          <ac:spMkLst>
            <pc:docMk/>
            <pc:sldMk cId="4028787807" sldId="919"/>
            <ac:spMk id="2" creationId="{CEF822B5-8E5E-959A-4853-49516B3CC336}"/>
          </ac:spMkLst>
        </pc:spChg>
        <pc:spChg chg="mod">
          <ac:chgData name="Susan Cooper" userId="6b4aa173-2874-4ec5-91a1-e923fac53abc" providerId="ADAL" clId="{CC8C63A5-1058-461D-9E57-07D2D3B69EA7}" dt="2026-07-16T18:03:32.371" v="1488" actId="6549"/>
          <ac:spMkLst>
            <pc:docMk/>
            <pc:sldMk cId="4028787807" sldId="919"/>
            <ac:spMk id="3" creationId="{1F75548A-952A-2D27-2AC3-0C30A442E0E8}"/>
          </ac:spMkLst>
        </pc:spChg>
        <pc:spChg chg="mod">
          <ac:chgData name="Susan Cooper" userId="6b4aa173-2874-4ec5-91a1-e923fac53abc" providerId="ADAL" clId="{CC8C63A5-1058-461D-9E57-07D2D3B69EA7}" dt="2026-07-16T18:16:39.601" v="1675" actId="14100"/>
          <ac:spMkLst>
            <pc:docMk/>
            <pc:sldMk cId="4028787807" sldId="919"/>
            <ac:spMk id="5" creationId="{6E9C196C-1D37-F445-92F7-DBE564DA5B9A}"/>
          </ac:spMkLst>
        </pc:spChg>
      </pc:sldChg>
      <pc:sldChg chg="new del">
        <pc:chgData name="Susan Cooper" userId="6b4aa173-2874-4ec5-91a1-e923fac53abc" providerId="ADAL" clId="{CC8C63A5-1058-461D-9E57-07D2D3B69EA7}" dt="2026-07-16T18:04:50.559" v="1492" actId="2696"/>
        <pc:sldMkLst>
          <pc:docMk/>
          <pc:sldMk cId="3349899509" sldId="92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pieChart>
        <c:varyColors val="1"/>
        <c:ser>
          <c:idx val="1"/>
          <c:order val="0"/>
          <c:tx>
            <c:strRef>
              <c:f>'Table 6-5'!$A$3</c:f>
              <c:strCache>
                <c:ptCount val="1"/>
                <c:pt idx="0">
                  <c:v>MU-IE-LOOPGR</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7CC0-4D98-BA82-8ED318FD93B1}"/>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7CC0-4D98-BA82-8ED318FD93B1}"/>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7CC0-4D98-BA82-8ED318FD93B1}"/>
              </c:ext>
            </c:extLst>
          </c:dPt>
          <c:dLbls>
            <c:dLbl>
              <c:idx val="0"/>
              <c:layout>
                <c:manualLayout>
                  <c:x val="-6.9605561599881988E-2"/>
                  <c:y val="-0.1696199199589847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CC0-4D98-BA82-8ED318FD93B1}"/>
                </c:ext>
              </c:extLst>
            </c:dLbl>
            <c:dLbl>
              <c:idx val="1"/>
              <c:layout>
                <c:manualLayout>
                  <c:x val="7.3459342172392389E-2"/>
                  <c:y val="0.1199277641315244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CC0-4D98-BA82-8ED318FD93B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'Table 6-5'!$F$1:$H$1</c:f>
              <c:strCache>
                <c:ptCount val="3"/>
                <c:pt idx="0">
                  <c:v>% CCF1</c:v>
                </c:pt>
                <c:pt idx="1">
                  <c:v>% CCF2</c:v>
                </c:pt>
                <c:pt idx="2">
                  <c:v>% Random</c:v>
                </c:pt>
              </c:strCache>
            </c:strRef>
          </c:cat>
          <c:val>
            <c:numRef>
              <c:f>'Table 6-5'!$F$3:$H$3</c:f>
              <c:numCache>
                <c:formatCode>General</c:formatCode>
                <c:ptCount val="3"/>
                <c:pt idx="0">
                  <c:v>85.5</c:v>
                </c:pt>
                <c:pt idx="1">
                  <c:v>14.3</c:v>
                </c:pt>
                <c:pt idx="2">
                  <c:v>0.1</c:v>
                </c:pt>
              </c:numCache>
            </c:numRef>
          </c:val>
          <c:extLst>
            <c:ext xmlns:c16="http://schemas.microsoft.com/office/drawing/2014/chart" uri="{C3380CC4-5D6E-409C-BE32-E72D297353CC}">
              <c16:uniqueId val="{00000006-7CC0-4D98-BA82-8ED318FD93B1}"/>
            </c:ext>
          </c:extLst>
        </c:ser>
        <c:ser>
          <c:idx val="0"/>
          <c:order val="1"/>
          <c:tx>
            <c:strRef>
              <c:f>'Table 6-5'!$A$3</c:f>
              <c:strCache>
                <c:ptCount val="1"/>
                <c:pt idx="0">
                  <c:v>MU-IE-LOOPGR</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8-7CC0-4D98-BA82-8ED318FD93B1}"/>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A-7CC0-4D98-BA82-8ED318FD93B1}"/>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C-7CC0-4D98-BA82-8ED318FD93B1}"/>
              </c:ext>
            </c:extLst>
          </c:dPt>
          <c:cat>
            <c:strRef>
              <c:f>'Table 6-5'!$F$1:$H$1</c:f>
              <c:strCache>
                <c:ptCount val="3"/>
                <c:pt idx="0">
                  <c:v>% CCF1</c:v>
                </c:pt>
                <c:pt idx="1">
                  <c:v>% CCF2</c:v>
                </c:pt>
                <c:pt idx="2">
                  <c:v>% Random</c:v>
                </c:pt>
              </c:strCache>
            </c:strRef>
          </c:cat>
          <c:val>
            <c:numRef>
              <c:f>'Table 6-5'!$F$3:$H$3</c:f>
              <c:numCache>
                <c:formatCode>General</c:formatCode>
                <c:ptCount val="3"/>
                <c:pt idx="0">
                  <c:v>85.5</c:v>
                </c:pt>
                <c:pt idx="1">
                  <c:v>14.3</c:v>
                </c:pt>
                <c:pt idx="2">
                  <c:v>0.1</c:v>
                </c:pt>
              </c:numCache>
            </c:numRef>
          </c:val>
          <c:extLst>
            <c:ext xmlns:c16="http://schemas.microsoft.com/office/drawing/2014/chart" uri="{C3380CC4-5D6E-409C-BE32-E72D297353CC}">
              <c16:uniqueId val="{0000000D-7CC0-4D98-BA82-8ED318FD93B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532CB6-951C-48F7-8993-8053CC3F058F}" type="datetimeFigureOut">
              <a:rPr lang="en-US" smtClean="0"/>
              <a:t>7/16/2026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4FA0A1-B086-4ECE-A1EC-0D28072E2A74}" type="slidenum">
              <a:rPr lang="en-US" smtClean="0"/>
              <a:t>‹#›</a:t>
            </a:fld>
            <a:endParaRPr lang="en-US"/>
          </a:p>
        </p:txBody>
      </p:sp>
    </p:spTree>
    <p:extLst>
      <p:ext uri="{BB962C8B-B14F-4D97-AF65-F5344CB8AC3E}">
        <p14:creationId xmlns:p14="http://schemas.microsoft.com/office/powerpoint/2010/main" val="3036672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AAN1 and AAN5 involve both reactors at power and the SFPs in nominal conditions (i.e., no fuel handling activities). They differ only in the time since one of the reactors was shut down for </a:t>
            </a:r>
            <a:r>
              <a:rPr lang="en-GB" dirty="0" err="1"/>
              <a:t>refueling</a:t>
            </a:r>
            <a:r>
              <a:rPr lang="en-GB" dirty="0"/>
              <a:t>.</a:t>
            </a:r>
            <a:endParaRPr lang="en-US" dirty="0"/>
          </a:p>
          <a:p>
            <a:endParaRPr lang="en-US" dirty="0"/>
          </a:p>
        </p:txBody>
      </p:sp>
      <p:sp>
        <p:nvSpPr>
          <p:cNvPr id="4" name="Slide Number Placeholder 3"/>
          <p:cNvSpPr>
            <a:spLocks noGrp="1"/>
          </p:cNvSpPr>
          <p:nvPr>
            <p:ph type="sldNum" sz="quarter" idx="5"/>
          </p:nvPr>
        </p:nvSpPr>
        <p:spPr/>
        <p:txBody>
          <a:bodyPr/>
          <a:lstStyle/>
          <a:p>
            <a:fld id="{014FA0A1-B086-4ECE-A1EC-0D28072E2A74}" type="slidenum">
              <a:rPr lang="en-US" smtClean="0"/>
              <a:t>10</a:t>
            </a:fld>
            <a:endParaRPr lang="en-US"/>
          </a:p>
        </p:txBody>
      </p:sp>
    </p:spTree>
    <p:extLst>
      <p:ext uri="{BB962C8B-B14F-4D97-AF65-F5344CB8AC3E}">
        <p14:creationId xmlns:p14="http://schemas.microsoft.com/office/powerpoint/2010/main" val="2390417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EEAEEC-88FF-4C6B-A913-13736D562B9F}" type="datetime1">
              <a:rPr lang="en-US" smtClean="0"/>
              <a:t>7/16/2026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0B012-4B4C-0D4B-9961-39BAA1B684B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61E422-2F16-4173-8C2B-60D58A8C36F2}" type="datetime1">
              <a:rPr lang="en-US" smtClean="0"/>
              <a:t>7/16/2026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0B012-4B4C-0D4B-9961-39BAA1B684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D006AF-47DA-4394-A73C-3C31DB2C0454}" type="datetime1">
              <a:rPr lang="en-US" smtClean="0"/>
              <a:t>7/16/2026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0B012-4B4C-0D4B-9961-39BAA1B684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odoni MT" panose="02070603080606020203"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50FF7C-9038-4AA9-8A90-C2FBBF553B7F}" type="datetime1">
              <a:rPr lang="en-US" smtClean="0"/>
              <a:t>7/16/2026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0B012-4B4C-0D4B-9961-39BAA1B684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175EE7-E786-488B-B2E7-4C6FBDD1AD2A}" type="datetime1">
              <a:rPr lang="en-US" smtClean="0"/>
              <a:t>7/16/2026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0B012-4B4C-0D4B-9961-39BAA1B684B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46BAE2-9D26-4222-A0B8-AAF5BADDA017}" type="datetime1">
              <a:rPr lang="en-US" smtClean="0"/>
              <a:t>7/16/2026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0B012-4B4C-0D4B-9961-39BAA1B684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66374F-57A4-41FE-981B-542E5EE03E4E}" type="datetime1">
              <a:rPr lang="en-US" smtClean="0"/>
              <a:t>7/16/2026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80B012-4B4C-0D4B-9961-39BAA1B684B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CE3C8B-F5A8-42A7-AF16-97EBA1296056}" type="datetime1">
              <a:rPr lang="en-US" smtClean="0"/>
              <a:t>7/16/2026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80B012-4B4C-0D4B-9961-39BAA1B684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C8B5A-AF8C-4526-B63F-5FDB0A4881A6}" type="datetime1">
              <a:rPr lang="en-US" smtClean="0"/>
              <a:t>7/16/2026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80B012-4B4C-0D4B-9961-39BAA1B684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7E6D0E-1DE7-4A9C-9852-18E16D503E95}" type="datetime1">
              <a:rPr lang="en-US" smtClean="0"/>
              <a:t>7/16/2026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0B012-4B4C-0D4B-9961-39BAA1B684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E77D0A-73D4-4EAE-914C-9AE102BCC096}" type="datetime1">
              <a:rPr lang="en-US" smtClean="0"/>
              <a:t>7/16/2026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0B012-4B4C-0D4B-9961-39BAA1B684B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E43E0-9EB8-4054-BB22-7F0325600C7E}" type="datetime1">
              <a:rPr lang="en-US" smtClean="0"/>
              <a:t>7/16/2026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0B012-4B4C-0D4B-9961-39BAA1B684B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nrc.gov/docs/ML1220/ML12202B170.pdf" TargetMode="External"/><Relationship Id="rId2" Type="http://schemas.openxmlformats.org/officeDocument/2006/relationships/hyperlink" Target="https://www.nrc.gov/reading-rm/doc-collections/commission/srm/2011/2011-0089srm.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9265" y="804673"/>
            <a:ext cx="8111612" cy="2203998"/>
          </a:xfrm>
        </p:spPr>
        <p:txBody>
          <a:bodyPr>
            <a:noAutofit/>
          </a:bodyPr>
          <a:lstStyle/>
          <a:p>
            <a:r>
              <a:rPr lang="en-US" sz="3200" b="0" i="0" u="none" strike="noStrike" baseline="0" dirty="0">
                <a:solidFill>
                  <a:srgbClr val="000000"/>
                </a:solidFill>
              </a:rPr>
              <a:t> </a:t>
            </a:r>
            <a:r>
              <a:rPr lang="en-US" sz="4000" b="1" dirty="0"/>
              <a:t>NRC-RES’ Sitewide, All Hazards   Level 3 PRA Project: Integrated Site Risk for a Two-Unit Site</a:t>
            </a:r>
            <a:br>
              <a:rPr lang="en-US" sz="4000" b="1" dirty="0"/>
            </a:br>
            <a:endParaRPr lang="en-US" sz="4000" dirty="0">
              <a:cs typeface="Arial" panose="020B0604020202020204" pitchFamily="34" charset="0"/>
            </a:endParaRPr>
          </a:p>
        </p:txBody>
      </p:sp>
      <p:sp>
        <p:nvSpPr>
          <p:cNvPr id="3" name="Subtitle 2"/>
          <p:cNvSpPr>
            <a:spLocks noGrp="1"/>
          </p:cNvSpPr>
          <p:nvPr>
            <p:ph type="subTitle" idx="1"/>
          </p:nvPr>
        </p:nvSpPr>
        <p:spPr>
          <a:xfrm>
            <a:off x="868680" y="3588773"/>
            <a:ext cx="7351776" cy="2464553"/>
          </a:xfrm>
        </p:spPr>
        <p:txBody>
          <a:bodyPr>
            <a:normAutofit fontScale="92500" lnSpcReduction="10000"/>
          </a:bodyPr>
          <a:lstStyle/>
          <a:p>
            <a:r>
              <a:rPr lang="en-US" sz="2400" b="1" kern="100" dirty="0">
                <a:solidFill>
                  <a:schemeClr val="tx1"/>
                </a:solidFill>
                <a:effectLst/>
                <a:ea typeface="Batang" panose="02030600000101010101" pitchFamily="18" charset="-127"/>
              </a:rPr>
              <a:t>Susan E. Cooper</a:t>
            </a:r>
            <a:r>
              <a:rPr lang="en-US" sz="2400" b="1" kern="100" dirty="0">
                <a:solidFill>
                  <a:schemeClr val="tx1"/>
                </a:solidFill>
                <a:ea typeface="Batang" panose="02030600000101010101" pitchFamily="18" charset="-127"/>
              </a:rPr>
              <a:t>,</a:t>
            </a:r>
            <a:r>
              <a:rPr lang="en-US" sz="2400" b="1" kern="100" dirty="0">
                <a:solidFill>
                  <a:schemeClr val="tx1"/>
                </a:solidFill>
                <a:effectLst/>
                <a:ea typeface="Batang" panose="02030600000101010101" pitchFamily="18" charset="-127"/>
              </a:rPr>
              <a:t> Brian Wagner, Erick Ball, Keith Compton, Trey Hathaway, Alan Kuritzky </a:t>
            </a:r>
          </a:p>
          <a:p>
            <a:endParaRPr lang="en-US" sz="2000" b="1" kern="100" dirty="0">
              <a:solidFill>
                <a:schemeClr val="tx1"/>
              </a:solidFill>
              <a:effectLst/>
              <a:ea typeface="Batang" panose="02030600000101010101" pitchFamily="18" charset="-127"/>
            </a:endParaRPr>
          </a:p>
          <a:p>
            <a:r>
              <a:rPr lang="en-US" sz="2400" b="1" dirty="0">
                <a:solidFill>
                  <a:schemeClr val="tx1"/>
                </a:solidFill>
              </a:rPr>
              <a:t>18</a:t>
            </a:r>
            <a:r>
              <a:rPr lang="en-US" sz="2400" b="1" baseline="30000" dirty="0">
                <a:solidFill>
                  <a:schemeClr val="tx1"/>
                </a:solidFill>
              </a:rPr>
              <a:t>th</a:t>
            </a:r>
            <a:r>
              <a:rPr lang="en-US" sz="2400" b="1" dirty="0">
                <a:solidFill>
                  <a:schemeClr val="tx1"/>
                </a:solidFill>
              </a:rPr>
              <a:t> Probabilistic Safety Assessment and Management (PSAM)  Conference</a:t>
            </a:r>
          </a:p>
          <a:p>
            <a:r>
              <a:rPr lang="en-US" sz="2400" b="1" dirty="0">
                <a:solidFill>
                  <a:schemeClr val="tx1"/>
                </a:solidFill>
              </a:rPr>
              <a:t>Pittsburgh, Pennsylvania</a:t>
            </a:r>
          </a:p>
          <a:p>
            <a:r>
              <a:rPr lang="en-US" sz="2400" b="1" dirty="0">
                <a:solidFill>
                  <a:schemeClr val="tx1"/>
                </a:solidFill>
              </a:rPr>
              <a:t>July 20 - 24,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822B5-8E5E-959A-4853-49516B3CC336}"/>
              </a:ext>
            </a:extLst>
          </p:cNvPr>
          <p:cNvSpPr>
            <a:spLocks noGrp="1"/>
          </p:cNvSpPr>
          <p:nvPr>
            <p:ph type="title"/>
          </p:nvPr>
        </p:nvSpPr>
        <p:spPr>
          <a:xfrm>
            <a:off x="457200" y="274638"/>
            <a:ext cx="8229600" cy="865904"/>
          </a:xfrm>
        </p:spPr>
        <p:txBody>
          <a:bodyPr/>
          <a:lstStyle/>
          <a:p>
            <a:r>
              <a:rPr kumimoji="0" lang="en-US" sz="3200" b="1" i="0" u="none" strike="noStrike" kern="1200" cap="none" spc="0" normalizeH="0" baseline="0" noProof="0" dirty="0">
                <a:ln>
                  <a:noFill/>
                </a:ln>
                <a:solidFill>
                  <a:prstClr val="black"/>
                </a:solidFill>
                <a:effectLst/>
                <a:uLnTx/>
                <a:uFillTx/>
                <a:latin typeface="Calibri"/>
                <a:ea typeface="+mj-ea"/>
                <a:cs typeface="+mj-cs"/>
              </a:rPr>
              <a:t>Illustrative Multi-Source Scenario (continued)</a:t>
            </a:r>
            <a:endParaRPr lang="en-US" dirty="0"/>
          </a:p>
        </p:txBody>
      </p:sp>
      <p:sp>
        <p:nvSpPr>
          <p:cNvPr id="3" name="Content Placeholder 2">
            <a:extLst>
              <a:ext uri="{FF2B5EF4-FFF2-40B4-BE49-F238E27FC236}">
                <a16:creationId xmlns:a16="http://schemas.microsoft.com/office/drawing/2014/main" id="{1F75548A-952A-2D27-2AC3-0C30A442E0E8}"/>
              </a:ext>
            </a:extLst>
          </p:cNvPr>
          <p:cNvSpPr>
            <a:spLocks noGrp="1"/>
          </p:cNvSpPr>
          <p:nvPr>
            <p:ph idx="1"/>
          </p:nvPr>
        </p:nvSpPr>
        <p:spPr>
          <a:xfrm>
            <a:off x="457200" y="1140542"/>
            <a:ext cx="8229600" cy="4985622"/>
          </a:xfrm>
        </p:spPr>
        <p:txBody>
          <a:bodyPr>
            <a:normAutofit fontScale="85000" lnSpcReduction="20000"/>
          </a:bodyPr>
          <a:lstStyle/>
          <a:p>
            <a:r>
              <a:rPr lang="en-GB" dirty="0"/>
              <a:t>Because only at-power conditions were addressed, only two operating cycle phases needed to be considered for the SFPs (i.e., AAN1 and AAN5). </a:t>
            </a:r>
            <a:endParaRPr lang="en-US" dirty="0"/>
          </a:p>
          <a:p>
            <a:r>
              <a:rPr lang="en-GB" dirty="0"/>
              <a:t>Also, only three release categories (RCs) for the reactors were selected for the illustrative scenario:</a:t>
            </a:r>
            <a:endParaRPr lang="en-US" dirty="0"/>
          </a:p>
          <a:p>
            <a:pPr lvl="1"/>
            <a:r>
              <a:rPr lang="en-US" dirty="0"/>
              <a:t>containment isolation failure (CIF)</a:t>
            </a:r>
          </a:p>
          <a:p>
            <a:pPr lvl="1"/>
            <a:r>
              <a:rPr lang="en-US" dirty="0"/>
              <a:t>late containment failure (LCF)</a:t>
            </a:r>
          </a:p>
          <a:p>
            <a:pPr lvl="1"/>
            <a:r>
              <a:rPr lang="en-US" dirty="0"/>
              <a:t>intermediate containment failure due to burn (ICF-BURN)</a:t>
            </a:r>
          </a:p>
          <a:p>
            <a:r>
              <a:rPr lang="en-GB" dirty="0"/>
              <a:t>MU Level 2 PRA is computationally challenging due to the potential number of RC combinations for two or more reactors. Consequently, a few of the more risk-important RCs were selected for the illustrative ISR scenario.</a:t>
            </a:r>
            <a:endParaRPr lang="en-US" dirty="0"/>
          </a:p>
          <a:p>
            <a:endParaRPr lang="en-US" dirty="0"/>
          </a:p>
        </p:txBody>
      </p:sp>
      <p:sp>
        <p:nvSpPr>
          <p:cNvPr id="5" name="Footer Placeholder 4">
            <a:extLst>
              <a:ext uri="{FF2B5EF4-FFF2-40B4-BE49-F238E27FC236}">
                <a16:creationId xmlns:a16="http://schemas.microsoft.com/office/drawing/2014/main" id="{6E9C196C-1D37-F445-92F7-DBE564DA5B9A}"/>
              </a:ext>
            </a:extLst>
          </p:cNvPr>
          <p:cNvSpPr>
            <a:spLocks noGrp="1"/>
          </p:cNvSpPr>
          <p:nvPr>
            <p:ph type="ftr" sz="quarter" idx="11"/>
          </p:nvPr>
        </p:nvSpPr>
        <p:spPr>
          <a:xfrm>
            <a:off x="3124200" y="6126164"/>
            <a:ext cx="2895600" cy="595311"/>
          </a:xfrm>
        </p:spPr>
        <p:txBody>
          <a:bodyPr/>
          <a:lstStyle/>
          <a:p>
            <a:r>
              <a:rPr lang="en-US"/>
              <a:t>10</a:t>
            </a:r>
            <a:endParaRPr lang="en-US" dirty="0"/>
          </a:p>
        </p:txBody>
      </p:sp>
    </p:spTree>
    <p:extLst>
      <p:ext uri="{BB962C8B-B14F-4D97-AF65-F5344CB8AC3E}">
        <p14:creationId xmlns:p14="http://schemas.microsoft.com/office/powerpoint/2010/main" val="4028787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D855B-6586-C6C4-09AD-21160D18FA8A}"/>
              </a:ext>
            </a:extLst>
          </p:cNvPr>
          <p:cNvSpPr>
            <a:spLocks noGrp="1"/>
          </p:cNvSpPr>
          <p:nvPr>
            <p:ph type="title"/>
          </p:nvPr>
        </p:nvSpPr>
        <p:spPr>
          <a:xfrm>
            <a:off x="457200" y="274638"/>
            <a:ext cx="8229600" cy="457199"/>
          </a:xfrm>
        </p:spPr>
        <p:txBody>
          <a:bodyPr>
            <a:noAutofit/>
          </a:bodyPr>
          <a:lstStyle/>
          <a:p>
            <a:r>
              <a:rPr lang="en-US" sz="3200" b="1" dirty="0">
                <a:latin typeface="+mj-lt"/>
              </a:rPr>
              <a:t>Multi-Source Timeline (Part 1)</a:t>
            </a:r>
          </a:p>
        </p:txBody>
      </p:sp>
      <p:pic>
        <p:nvPicPr>
          <p:cNvPr id="11" name="Content Placeholder 10">
            <a:extLst>
              <a:ext uri="{FF2B5EF4-FFF2-40B4-BE49-F238E27FC236}">
                <a16:creationId xmlns:a16="http://schemas.microsoft.com/office/drawing/2014/main" id="{54D503DC-FB1B-1EAD-7455-D48470AA97A8}"/>
              </a:ext>
            </a:extLst>
          </p:cNvPr>
          <p:cNvPicPr>
            <a:picLocks noGrp="1" noChangeAspect="1"/>
          </p:cNvPicPr>
          <p:nvPr>
            <p:ph idx="1"/>
          </p:nvPr>
        </p:nvPicPr>
        <p:blipFill>
          <a:blip r:embed="rId2"/>
          <a:stretch>
            <a:fillRect/>
          </a:stretch>
        </p:blipFill>
        <p:spPr>
          <a:xfrm>
            <a:off x="457201" y="865239"/>
            <a:ext cx="7995240" cy="4965290"/>
          </a:xfrm>
          <a:prstGeom prst="rect">
            <a:avLst/>
          </a:prstGeom>
        </p:spPr>
      </p:pic>
      <p:sp>
        <p:nvSpPr>
          <p:cNvPr id="12" name="Footer Placeholder 11">
            <a:extLst>
              <a:ext uri="{FF2B5EF4-FFF2-40B4-BE49-F238E27FC236}">
                <a16:creationId xmlns:a16="http://schemas.microsoft.com/office/drawing/2014/main" id="{8A210365-78A9-7F51-B50E-9B9F1B048F2D}"/>
              </a:ext>
            </a:extLst>
          </p:cNvPr>
          <p:cNvSpPr>
            <a:spLocks noGrp="1"/>
          </p:cNvSpPr>
          <p:nvPr>
            <p:ph type="ftr" sz="quarter" idx="11"/>
          </p:nvPr>
        </p:nvSpPr>
        <p:spPr>
          <a:xfrm>
            <a:off x="3124200" y="5992762"/>
            <a:ext cx="2895600" cy="728714"/>
          </a:xfrm>
        </p:spPr>
        <p:txBody>
          <a:bodyPr/>
          <a:lstStyle/>
          <a:p>
            <a:r>
              <a:rPr lang="en-US"/>
              <a:t>11</a:t>
            </a:r>
            <a:endParaRPr lang="en-US" dirty="0"/>
          </a:p>
        </p:txBody>
      </p:sp>
    </p:spTree>
    <p:extLst>
      <p:ext uri="{BB962C8B-B14F-4D97-AF65-F5344CB8AC3E}">
        <p14:creationId xmlns:p14="http://schemas.microsoft.com/office/powerpoint/2010/main" val="2013127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95AD4-B385-BB82-D9CE-F503E006AD4D}"/>
              </a:ext>
            </a:extLst>
          </p:cNvPr>
          <p:cNvSpPr>
            <a:spLocks noGrp="1"/>
          </p:cNvSpPr>
          <p:nvPr>
            <p:ph type="title"/>
          </p:nvPr>
        </p:nvSpPr>
        <p:spPr>
          <a:xfrm>
            <a:off x="457200" y="274638"/>
            <a:ext cx="8229600" cy="757749"/>
          </a:xfrm>
        </p:spPr>
        <p:txBody>
          <a:bodyPr>
            <a:normAutofit/>
          </a:bodyPr>
          <a:lstStyle/>
          <a:p>
            <a:r>
              <a:rPr kumimoji="0" lang="en-US" sz="3200" b="1" i="0" u="none" strike="noStrike" kern="1200" cap="none" spc="0" normalizeH="0" baseline="0" noProof="0" dirty="0">
                <a:ln>
                  <a:noFill/>
                </a:ln>
                <a:solidFill>
                  <a:prstClr val="black"/>
                </a:solidFill>
                <a:effectLst/>
                <a:uLnTx/>
                <a:uFillTx/>
                <a:latin typeface="Calibri"/>
                <a:ea typeface="+mj-ea"/>
                <a:cs typeface="+mj-cs"/>
              </a:rPr>
              <a:t>Multi-Source Timeline (Part 2)</a:t>
            </a:r>
            <a:endParaRPr lang="en-US" dirty="0"/>
          </a:p>
        </p:txBody>
      </p:sp>
      <p:pic>
        <p:nvPicPr>
          <p:cNvPr id="6" name="Content Placeholder 5">
            <a:extLst>
              <a:ext uri="{FF2B5EF4-FFF2-40B4-BE49-F238E27FC236}">
                <a16:creationId xmlns:a16="http://schemas.microsoft.com/office/drawing/2014/main" id="{63E26398-1821-E8E2-4966-5238399A2130}"/>
              </a:ext>
            </a:extLst>
          </p:cNvPr>
          <p:cNvPicPr>
            <a:picLocks noGrp="1" noChangeAspect="1"/>
          </p:cNvPicPr>
          <p:nvPr>
            <p:ph idx="1"/>
          </p:nvPr>
        </p:nvPicPr>
        <p:blipFill>
          <a:blip r:embed="rId2"/>
          <a:stretch>
            <a:fillRect/>
          </a:stretch>
        </p:blipFill>
        <p:spPr>
          <a:xfrm>
            <a:off x="519684" y="1032388"/>
            <a:ext cx="8104631" cy="5323962"/>
          </a:xfrm>
          <a:prstGeom prst="rect">
            <a:avLst/>
          </a:prstGeom>
        </p:spPr>
      </p:pic>
      <p:sp>
        <p:nvSpPr>
          <p:cNvPr id="7" name="Footer Placeholder 6">
            <a:extLst>
              <a:ext uri="{FF2B5EF4-FFF2-40B4-BE49-F238E27FC236}">
                <a16:creationId xmlns:a16="http://schemas.microsoft.com/office/drawing/2014/main" id="{6CBF4197-FFAE-5035-47D5-07D341967E82}"/>
              </a:ext>
            </a:extLst>
          </p:cNvPr>
          <p:cNvSpPr>
            <a:spLocks noGrp="1"/>
          </p:cNvSpPr>
          <p:nvPr>
            <p:ph type="ftr" sz="quarter" idx="11"/>
          </p:nvPr>
        </p:nvSpPr>
        <p:spPr>
          <a:xfrm>
            <a:off x="3124200" y="6125498"/>
            <a:ext cx="2895600" cy="595978"/>
          </a:xfrm>
        </p:spPr>
        <p:txBody>
          <a:bodyPr/>
          <a:lstStyle/>
          <a:p>
            <a:r>
              <a:rPr lang="en-US"/>
              <a:t>12</a:t>
            </a:r>
            <a:endParaRPr lang="en-US" dirty="0"/>
          </a:p>
        </p:txBody>
      </p:sp>
    </p:spTree>
    <p:extLst>
      <p:ext uri="{BB962C8B-B14F-4D97-AF65-F5344CB8AC3E}">
        <p14:creationId xmlns:p14="http://schemas.microsoft.com/office/powerpoint/2010/main" val="3626103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494C9-BD93-B437-BDD5-EEDCEE411715}"/>
              </a:ext>
            </a:extLst>
          </p:cNvPr>
          <p:cNvSpPr>
            <a:spLocks noGrp="1"/>
          </p:cNvSpPr>
          <p:nvPr>
            <p:ph type="title"/>
          </p:nvPr>
        </p:nvSpPr>
        <p:spPr>
          <a:xfrm>
            <a:off x="294968" y="274638"/>
            <a:ext cx="8554064" cy="738085"/>
          </a:xfrm>
        </p:spPr>
        <p:txBody>
          <a:bodyPr>
            <a:noAutofit/>
          </a:bodyPr>
          <a:lstStyle/>
          <a:p>
            <a:r>
              <a:rPr lang="en-GB" sz="2800" b="1" dirty="0">
                <a:latin typeface="+mj-lt"/>
              </a:rPr>
              <a:t>Single Unit, Multi-Unit, and Multi-Source Risk Measures</a:t>
            </a:r>
            <a:endParaRPr lang="en-US" sz="2800" b="1" dirty="0">
              <a:latin typeface="+mj-lt"/>
            </a:endParaRPr>
          </a:p>
        </p:txBody>
      </p:sp>
      <p:pic>
        <p:nvPicPr>
          <p:cNvPr id="6" name="Content Placeholder 5">
            <a:extLst>
              <a:ext uri="{FF2B5EF4-FFF2-40B4-BE49-F238E27FC236}">
                <a16:creationId xmlns:a16="http://schemas.microsoft.com/office/drawing/2014/main" id="{3AA3E9F3-629D-A60F-E21B-1010F6C2F183}"/>
              </a:ext>
            </a:extLst>
          </p:cNvPr>
          <p:cNvPicPr>
            <a:picLocks noGrp="1" noChangeAspect="1"/>
          </p:cNvPicPr>
          <p:nvPr>
            <p:ph idx="1"/>
          </p:nvPr>
        </p:nvPicPr>
        <p:blipFill>
          <a:blip r:embed="rId2"/>
          <a:stretch>
            <a:fillRect/>
          </a:stretch>
        </p:blipFill>
        <p:spPr>
          <a:xfrm>
            <a:off x="294968" y="914401"/>
            <a:ext cx="8701548" cy="5397910"/>
          </a:xfrm>
          <a:prstGeom prst="rect">
            <a:avLst/>
          </a:prstGeom>
        </p:spPr>
      </p:pic>
      <p:sp>
        <p:nvSpPr>
          <p:cNvPr id="7" name="Footer Placeholder 6">
            <a:extLst>
              <a:ext uri="{FF2B5EF4-FFF2-40B4-BE49-F238E27FC236}">
                <a16:creationId xmlns:a16="http://schemas.microsoft.com/office/drawing/2014/main" id="{E89644F9-3B49-B714-DFC2-3308B387F702}"/>
              </a:ext>
            </a:extLst>
          </p:cNvPr>
          <p:cNvSpPr>
            <a:spLocks noGrp="1"/>
          </p:cNvSpPr>
          <p:nvPr>
            <p:ph type="ftr" sz="quarter" idx="11"/>
          </p:nvPr>
        </p:nvSpPr>
        <p:spPr>
          <a:xfrm>
            <a:off x="3124200" y="6115665"/>
            <a:ext cx="2895600" cy="605811"/>
          </a:xfrm>
        </p:spPr>
        <p:txBody>
          <a:bodyPr/>
          <a:lstStyle/>
          <a:p>
            <a:r>
              <a:rPr lang="en-US"/>
              <a:t>13</a:t>
            </a:r>
            <a:endParaRPr lang="en-US" dirty="0"/>
          </a:p>
        </p:txBody>
      </p:sp>
    </p:spTree>
    <p:extLst>
      <p:ext uri="{BB962C8B-B14F-4D97-AF65-F5344CB8AC3E}">
        <p14:creationId xmlns:p14="http://schemas.microsoft.com/office/powerpoint/2010/main" val="2028614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1A676-0A1B-C7A3-A210-CB80EFE136A6}"/>
              </a:ext>
            </a:extLst>
          </p:cNvPr>
          <p:cNvSpPr>
            <a:spLocks noGrp="1"/>
          </p:cNvSpPr>
          <p:nvPr>
            <p:ph type="title"/>
          </p:nvPr>
        </p:nvSpPr>
        <p:spPr>
          <a:xfrm>
            <a:off x="457200" y="274638"/>
            <a:ext cx="8229600" cy="944562"/>
          </a:xfrm>
        </p:spPr>
        <p:txBody>
          <a:bodyPr>
            <a:normAutofit/>
          </a:bodyPr>
          <a:lstStyle/>
          <a:p>
            <a:r>
              <a:rPr lang="en-US" sz="3600" b="1" dirty="0">
                <a:latin typeface="+mj-lt"/>
              </a:rPr>
              <a:t>Takeaways for ISR Results</a:t>
            </a:r>
          </a:p>
        </p:txBody>
      </p:sp>
      <p:sp>
        <p:nvSpPr>
          <p:cNvPr id="3" name="Content Placeholder 2">
            <a:extLst>
              <a:ext uri="{FF2B5EF4-FFF2-40B4-BE49-F238E27FC236}">
                <a16:creationId xmlns:a16="http://schemas.microsoft.com/office/drawing/2014/main" id="{8101BB4C-0544-F635-770E-7EF1077CD3C3}"/>
              </a:ext>
            </a:extLst>
          </p:cNvPr>
          <p:cNvSpPr>
            <a:spLocks noGrp="1"/>
          </p:cNvSpPr>
          <p:nvPr>
            <p:ph idx="1"/>
          </p:nvPr>
        </p:nvSpPr>
        <p:spPr>
          <a:xfrm>
            <a:off x="749808" y="1327355"/>
            <a:ext cx="8229600" cy="4571999"/>
          </a:xfrm>
        </p:spPr>
        <p:txBody>
          <a:bodyPr>
            <a:normAutofit fontScale="77500" lnSpcReduction="20000"/>
          </a:bodyPr>
          <a:lstStyle/>
          <a:p>
            <a:r>
              <a:rPr lang="en-GB" sz="3100" dirty="0"/>
              <a:t>The multi-source (i.e., combined MU and SFP) consequence results cannot be directly compared with the single source results.</a:t>
            </a:r>
          </a:p>
          <a:p>
            <a:r>
              <a:rPr lang="en-GB" sz="3100" dirty="0"/>
              <a:t>However, it can be generally concluded that the results for the combined reactor and SFP risk (i.e., multi-source risk) are substantially less than that for either the reactor at-power, reactor LPSD, or SFPs. </a:t>
            </a:r>
            <a:endParaRPr lang="en-US" sz="3100" dirty="0"/>
          </a:p>
          <a:p>
            <a:r>
              <a:rPr lang="en-GB" sz="3100" dirty="0"/>
              <a:t>ISR was not calculated for two reasons: </a:t>
            </a:r>
          </a:p>
          <a:p>
            <a:pPr marL="971550" lvl="1" indent="-514350">
              <a:buFont typeface="+mj-lt"/>
              <a:buAutoNum type="arabicPeriod"/>
            </a:pPr>
            <a:r>
              <a:rPr lang="en-GB" sz="2700" dirty="0"/>
              <a:t>multi-source risk results provide new insights while ISR would not, and </a:t>
            </a:r>
          </a:p>
          <a:p>
            <a:pPr marL="971550" lvl="1" indent="-514350">
              <a:buFont typeface="+mj-lt"/>
              <a:buAutoNum type="arabicPeriod"/>
            </a:pPr>
            <a:r>
              <a:rPr lang="en-GB" sz="2700" dirty="0"/>
              <a:t>scope limitations prevented calculation of all of the inputs needed to make a calculation of ISR (e.g., risk associated with accident scenarios involving only one reactor and </a:t>
            </a:r>
            <a:r>
              <a:rPr lang="en-GB" sz="2700"/>
              <a:t>both SFPs</a:t>
            </a:r>
            <a:r>
              <a:rPr lang="en-GB" sz="2700" dirty="0"/>
              <a:t>). </a:t>
            </a:r>
            <a:endParaRPr lang="en-US" sz="2700" dirty="0"/>
          </a:p>
          <a:p>
            <a:pPr>
              <a:spcAft>
                <a:spcPts val="1200"/>
              </a:spcAft>
              <a:buFont typeface="Courier New" panose="02070309020205020404" pitchFamily="49" charset="0"/>
              <a:buChar char="o"/>
              <a:tabLst>
                <a:tab pos="228600" algn="l"/>
                <a:tab pos="457200" algn="l"/>
              </a:tabLst>
            </a:pPr>
            <a:endParaRPr lang="en-US" sz="2400" dirty="0">
              <a:solidFill>
                <a:srgbClr val="000000"/>
              </a:solidFill>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B2E2A021-FCFA-4958-B0C4-D153A31A63AA}"/>
              </a:ext>
            </a:extLst>
          </p:cNvPr>
          <p:cNvSpPr>
            <a:spLocks noGrp="1"/>
          </p:cNvSpPr>
          <p:nvPr>
            <p:ph type="ftr" sz="quarter" idx="11"/>
          </p:nvPr>
        </p:nvSpPr>
        <p:spPr>
          <a:xfrm>
            <a:off x="3124200" y="6135330"/>
            <a:ext cx="2895600" cy="448032"/>
          </a:xfrm>
        </p:spPr>
        <p:txBody>
          <a:bodyPr/>
          <a:lstStyle/>
          <a:p>
            <a:r>
              <a:rPr lang="en-US"/>
              <a:t>14</a:t>
            </a:r>
            <a:endParaRPr lang="en-US" dirty="0"/>
          </a:p>
        </p:txBody>
      </p:sp>
    </p:spTree>
    <p:extLst>
      <p:ext uri="{BB962C8B-B14F-4D97-AF65-F5344CB8AC3E}">
        <p14:creationId xmlns:p14="http://schemas.microsoft.com/office/powerpoint/2010/main" val="3523517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4AC06-3530-B9B6-7C0F-7BEA1C6B0DE4}"/>
              </a:ext>
            </a:extLst>
          </p:cNvPr>
          <p:cNvSpPr>
            <a:spLocks noGrp="1"/>
          </p:cNvSpPr>
          <p:nvPr>
            <p:ph type="title"/>
          </p:nvPr>
        </p:nvSpPr>
        <p:spPr>
          <a:xfrm>
            <a:off x="457200" y="274639"/>
            <a:ext cx="8229600" cy="262690"/>
          </a:xfrm>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B3E44236-BFB3-3168-21AB-0C007A7D2EDC}"/>
              </a:ext>
            </a:extLst>
          </p:cNvPr>
          <p:cNvSpPr>
            <a:spLocks noGrp="1"/>
          </p:cNvSpPr>
          <p:nvPr>
            <p:ph idx="1"/>
          </p:nvPr>
        </p:nvSpPr>
        <p:spPr/>
        <p:txBody>
          <a:bodyPr>
            <a:normAutofit/>
          </a:bodyPr>
          <a:lstStyle/>
          <a:p>
            <a:pPr marL="0" indent="0" algn="ctr">
              <a:buNone/>
            </a:pPr>
            <a:endParaRPr lang="en-US" sz="4800" dirty="0"/>
          </a:p>
          <a:p>
            <a:pPr marL="0" indent="0" algn="ctr">
              <a:buNone/>
            </a:pPr>
            <a:r>
              <a:rPr lang="en-US" sz="4800" dirty="0"/>
              <a:t>QUESTIONS?</a:t>
            </a:r>
          </a:p>
        </p:txBody>
      </p:sp>
      <p:sp>
        <p:nvSpPr>
          <p:cNvPr id="4" name="Slide Number Placeholder 3">
            <a:extLst>
              <a:ext uri="{FF2B5EF4-FFF2-40B4-BE49-F238E27FC236}">
                <a16:creationId xmlns:a16="http://schemas.microsoft.com/office/drawing/2014/main" id="{1DD308DA-B033-F72D-B74E-78754226F52F}"/>
              </a:ext>
            </a:extLst>
          </p:cNvPr>
          <p:cNvSpPr>
            <a:spLocks noGrp="1"/>
          </p:cNvSpPr>
          <p:nvPr>
            <p:ph type="sldNum" sz="quarter" idx="12"/>
          </p:nvPr>
        </p:nvSpPr>
        <p:spPr/>
        <p:txBody>
          <a:bodyPr/>
          <a:lstStyle/>
          <a:p>
            <a:fld id="{B980B012-4B4C-0D4B-9961-39BAA1B684BE}" type="slidenum">
              <a:rPr lang="en-US" smtClean="0"/>
              <a:t>15</a:t>
            </a:fld>
            <a:endParaRPr lang="en-US"/>
          </a:p>
        </p:txBody>
      </p:sp>
    </p:spTree>
    <p:extLst>
      <p:ext uri="{BB962C8B-B14F-4D97-AF65-F5344CB8AC3E}">
        <p14:creationId xmlns:p14="http://schemas.microsoft.com/office/powerpoint/2010/main" val="2267151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52884"/>
          </a:xfrm>
        </p:spPr>
        <p:txBody>
          <a:bodyPr>
            <a:normAutofit/>
          </a:bodyPr>
          <a:lstStyle/>
          <a:p>
            <a:r>
              <a:rPr lang="en-US" sz="3600" b="1" dirty="0">
                <a:latin typeface="+mj-lt"/>
              </a:rPr>
              <a:t>Background </a:t>
            </a:r>
          </a:p>
        </p:txBody>
      </p:sp>
      <p:sp>
        <p:nvSpPr>
          <p:cNvPr id="3" name="Content Placeholder 2"/>
          <p:cNvSpPr>
            <a:spLocks noGrp="1"/>
          </p:cNvSpPr>
          <p:nvPr>
            <p:ph idx="1"/>
          </p:nvPr>
        </p:nvSpPr>
        <p:spPr>
          <a:xfrm>
            <a:off x="457200" y="1027523"/>
            <a:ext cx="8229600" cy="5279009"/>
          </a:xfrm>
        </p:spPr>
        <p:txBody>
          <a:bodyPr>
            <a:normAutofit fontScale="77500" lnSpcReduction="20000"/>
          </a:bodyPr>
          <a:lstStyle/>
          <a:p>
            <a:r>
              <a:rPr lang="en-US" sz="3100" dirty="0"/>
              <a:t>USNRC has completed technical work for its sitewide, all hazards Level 3 PRA Project.</a:t>
            </a:r>
          </a:p>
          <a:p>
            <a:r>
              <a:rPr lang="en-US" sz="2800" dirty="0">
                <a:latin typeface="+mj-lt"/>
              </a:rPr>
              <a:t>In addition to Level 1, 2, and 3 PRAs, the L3PRA project includes an integrated site risk (ISR) task that considers all radiological sources</a:t>
            </a:r>
          </a:p>
          <a:p>
            <a:r>
              <a:rPr lang="en-US" sz="2800" dirty="0">
                <a:cs typeface="Arial" panose="020B0604020202020204" pitchFamily="34" charset="0"/>
              </a:rPr>
              <a:t>Integrated site risk (ISR) is defined as the aggregation of risk from all relevant radiological sources</a:t>
            </a:r>
          </a:p>
          <a:p>
            <a:pPr lvl="1"/>
            <a:r>
              <a:rPr lang="en-US" sz="2300" dirty="0">
                <a:latin typeface="+mj-lt"/>
              </a:rPr>
              <a:t>Two, nearly identical reactors (PWRs)</a:t>
            </a:r>
          </a:p>
          <a:p>
            <a:pPr lvl="1"/>
            <a:r>
              <a:rPr lang="en-US" sz="2300" dirty="0">
                <a:latin typeface="+mj-lt"/>
              </a:rPr>
              <a:t>Two, hydraulically connected spent fuel pools (SFPs)</a:t>
            </a:r>
          </a:p>
          <a:p>
            <a:pPr lvl="1"/>
            <a:r>
              <a:rPr lang="en-US" sz="2300" dirty="0">
                <a:latin typeface="+mj-lt"/>
              </a:rPr>
              <a:t>A dry cask storage (DCS) facility</a:t>
            </a:r>
          </a:p>
          <a:p>
            <a:r>
              <a:rPr lang="en-US" sz="2800" dirty="0">
                <a:cs typeface="Arial" panose="020B0604020202020204" pitchFamily="34" charset="0"/>
              </a:rPr>
              <a:t>Most experience is for multi-unit (i.e., multiple reactor) PRA</a:t>
            </a:r>
          </a:p>
          <a:p>
            <a:r>
              <a:rPr lang="en-US" sz="3000" dirty="0">
                <a:cs typeface="Arial" panose="020B0604020202020204" pitchFamily="34" charset="0"/>
              </a:rPr>
              <a:t>Most relevant guidance addresses multi-unit (MU) PRA:</a:t>
            </a:r>
          </a:p>
          <a:p>
            <a:pPr lvl="2"/>
            <a:r>
              <a:rPr lang="en-US" sz="2300" dirty="0">
                <a:cs typeface="Arial" panose="020B0604020202020204" pitchFamily="34" charset="0"/>
              </a:rPr>
              <a:t>IAEA MU PSA guidance (2019, 2023)</a:t>
            </a:r>
          </a:p>
          <a:p>
            <a:pPr lvl="2"/>
            <a:r>
              <a:rPr lang="en-US" sz="2300" dirty="0">
                <a:cs typeface="Arial" panose="020B0604020202020204" pitchFamily="34" charset="0"/>
              </a:rPr>
              <a:t>EPRI, “Framework for Assessing MU Risk…” (2021) </a:t>
            </a:r>
          </a:p>
          <a:p>
            <a:r>
              <a:rPr lang="en-US" sz="2800" dirty="0">
                <a:solidFill>
                  <a:srgbClr val="000000"/>
                </a:solidFill>
                <a:cs typeface="Arial" panose="020B0604020202020204" pitchFamily="34" charset="0"/>
              </a:rPr>
              <a:t>Following the 2011 Great Japan Earthquake (and events at the Fukushima Daiichi), there has been increased interest in MU risk - both in U.S. and internationally. </a:t>
            </a:r>
          </a:p>
          <a:p>
            <a:endParaRPr lang="en-US" sz="3200" dirty="0">
              <a:latin typeface="+mj-lt"/>
            </a:endParaRPr>
          </a:p>
        </p:txBody>
      </p:sp>
      <p:sp>
        <p:nvSpPr>
          <p:cNvPr id="6" name="Footer Placeholder 5">
            <a:extLst>
              <a:ext uri="{FF2B5EF4-FFF2-40B4-BE49-F238E27FC236}">
                <a16:creationId xmlns:a16="http://schemas.microsoft.com/office/drawing/2014/main" id="{1BEC4CD1-169E-B06C-1E3D-7404DA9DCAE0}"/>
              </a:ext>
            </a:extLst>
          </p:cNvPr>
          <p:cNvSpPr>
            <a:spLocks noGrp="1"/>
          </p:cNvSpPr>
          <p:nvPr>
            <p:ph type="ftr" sz="quarter" idx="11"/>
          </p:nvPr>
        </p:nvSpPr>
        <p:spPr>
          <a:xfrm>
            <a:off x="3124200" y="6115666"/>
            <a:ext cx="2895600" cy="605810"/>
          </a:xfrm>
        </p:spPr>
        <p:txBody>
          <a:bodyPr/>
          <a:lstStyle/>
          <a:p>
            <a:r>
              <a:rPr lang="en-US"/>
              <a:t>2</a:t>
            </a:r>
          </a:p>
        </p:txBody>
      </p:sp>
    </p:spTree>
    <p:extLst>
      <p:ext uri="{BB962C8B-B14F-4D97-AF65-F5344CB8AC3E}">
        <p14:creationId xmlns:p14="http://schemas.microsoft.com/office/powerpoint/2010/main" val="1638100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D6D4E-92EA-3FED-9068-3BE3C4B1A2A3}"/>
              </a:ext>
            </a:extLst>
          </p:cNvPr>
          <p:cNvSpPr>
            <a:spLocks noGrp="1"/>
          </p:cNvSpPr>
          <p:nvPr>
            <p:ph type="title"/>
          </p:nvPr>
        </p:nvSpPr>
        <p:spPr>
          <a:xfrm>
            <a:off x="457200" y="274637"/>
            <a:ext cx="8229600" cy="1026261"/>
          </a:xfrm>
        </p:spPr>
        <p:txBody>
          <a:bodyPr>
            <a:noAutofit/>
          </a:bodyPr>
          <a:lstStyle/>
          <a:p>
            <a:r>
              <a:rPr lang="en-US" sz="2800" b="1" dirty="0">
                <a:solidFill>
                  <a:srgbClr val="000000"/>
                </a:solidFill>
                <a:effectLst/>
                <a:latin typeface="+mj-lt"/>
                <a:ea typeface="Calibri" panose="020F0502020204030204" pitchFamily="34" charset="0"/>
                <a:cs typeface="Times New Roman" panose="02020603050405020304" pitchFamily="18" charset="0"/>
              </a:rPr>
              <a:t>Sitewide dependency contributions to MUCDF for grid-related LOOPs</a:t>
            </a:r>
            <a:endParaRPr lang="en-US" sz="2800" dirty="0">
              <a:latin typeface="+mj-lt"/>
            </a:endParaRPr>
          </a:p>
        </p:txBody>
      </p:sp>
      <p:graphicFrame>
        <p:nvGraphicFramePr>
          <p:cNvPr id="4" name="Content Placeholder 3">
            <a:extLst>
              <a:ext uri="{FF2B5EF4-FFF2-40B4-BE49-F238E27FC236}">
                <a16:creationId xmlns:a16="http://schemas.microsoft.com/office/drawing/2014/main" id="{9CFCA7BA-2542-9ADE-693B-1E50A81E87DD}"/>
              </a:ext>
            </a:extLst>
          </p:cNvPr>
          <p:cNvGraphicFramePr>
            <a:graphicFrameLocks noGrp="1"/>
          </p:cNvGraphicFramePr>
          <p:nvPr>
            <p:ph idx="1"/>
            <p:extLst>
              <p:ext uri="{D42A27DB-BD31-4B8C-83A1-F6EECF244321}">
                <p14:modId xmlns:p14="http://schemas.microsoft.com/office/powerpoint/2010/main" val="3133287864"/>
              </p:ext>
            </p:extLst>
          </p:nvPr>
        </p:nvGraphicFramePr>
        <p:xfrm>
          <a:off x="457200" y="1414021"/>
          <a:ext cx="8229600" cy="471214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20FFC84B-5FF4-B41F-BCEE-D698826F6B77}"/>
              </a:ext>
            </a:extLst>
          </p:cNvPr>
          <p:cNvSpPr>
            <a:spLocks noGrp="1"/>
          </p:cNvSpPr>
          <p:nvPr>
            <p:ph type="sldNum" sz="quarter" idx="12"/>
          </p:nvPr>
        </p:nvSpPr>
        <p:spPr>
          <a:xfrm>
            <a:off x="6751162" y="5443979"/>
            <a:ext cx="2133600" cy="365125"/>
          </a:xfrm>
        </p:spPr>
        <p:txBody>
          <a:bodyPr/>
          <a:lstStyle/>
          <a:p>
            <a:fld id="{B980B012-4B4C-0D4B-9961-39BAA1B684BE}" type="slidenum">
              <a:rPr lang="en-US" smtClean="0"/>
              <a:t>17</a:t>
            </a:fld>
            <a:endParaRPr lang="en-US"/>
          </a:p>
        </p:txBody>
      </p:sp>
    </p:spTree>
    <p:extLst>
      <p:ext uri="{BB962C8B-B14F-4D97-AF65-F5344CB8AC3E}">
        <p14:creationId xmlns:p14="http://schemas.microsoft.com/office/powerpoint/2010/main" val="2129756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7DD55-DDCB-9366-F19D-92AB6E474D5D}"/>
              </a:ext>
            </a:extLst>
          </p:cNvPr>
          <p:cNvSpPr>
            <a:spLocks noGrp="1"/>
          </p:cNvSpPr>
          <p:nvPr>
            <p:ph type="title"/>
          </p:nvPr>
        </p:nvSpPr>
        <p:spPr>
          <a:xfrm>
            <a:off x="457200" y="274639"/>
            <a:ext cx="8229600" cy="734042"/>
          </a:xfrm>
        </p:spPr>
        <p:txBody>
          <a:bodyPr>
            <a:normAutofit/>
          </a:bodyPr>
          <a:lstStyle/>
          <a:p>
            <a:r>
              <a:rPr lang="en-US" sz="3600" b="1" dirty="0">
                <a:latin typeface="+mj-lt"/>
              </a:rPr>
              <a:t>Background </a:t>
            </a:r>
            <a:endParaRPr lang="en-US" sz="3600" dirty="0">
              <a:latin typeface="+mj-lt"/>
            </a:endParaRPr>
          </a:p>
        </p:txBody>
      </p:sp>
      <p:sp>
        <p:nvSpPr>
          <p:cNvPr id="3" name="Content Placeholder 2">
            <a:extLst>
              <a:ext uri="{FF2B5EF4-FFF2-40B4-BE49-F238E27FC236}">
                <a16:creationId xmlns:a16="http://schemas.microsoft.com/office/drawing/2014/main" id="{758F85A3-CC66-EBBA-359B-ABE5CC4D6C98}"/>
              </a:ext>
            </a:extLst>
          </p:cNvPr>
          <p:cNvSpPr>
            <a:spLocks noGrp="1"/>
          </p:cNvSpPr>
          <p:nvPr>
            <p:ph idx="1"/>
          </p:nvPr>
        </p:nvSpPr>
        <p:spPr>
          <a:xfrm>
            <a:off x="457200" y="1101213"/>
            <a:ext cx="8229600" cy="5142271"/>
          </a:xfrm>
        </p:spPr>
        <p:txBody>
          <a:bodyPr>
            <a:normAutofit/>
          </a:bodyPr>
          <a:lstStyle/>
          <a:p>
            <a:r>
              <a:rPr lang="en-US" sz="2400" dirty="0">
                <a:latin typeface="Arial" panose="020B0604020202020204" pitchFamily="34" charset="0"/>
                <a:cs typeface="Arial" panose="020B0604020202020204" pitchFamily="34" charset="0"/>
              </a:rPr>
              <a:t>Integrated site risk (ISR) is included in the scope of the NRC’s Level 3 PRA project.</a:t>
            </a:r>
          </a:p>
          <a:p>
            <a:pPr lvl="1"/>
            <a:r>
              <a:rPr lang="en-US" altLang="en-US" sz="2000" dirty="0">
                <a:latin typeface="Arial" panose="020B0604020202020204" pitchFamily="34" charset="0"/>
                <a:cs typeface="Arial" panose="020B0604020202020204" pitchFamily="34" charset="0"/>
              </a:rPr>
              <a:t>Staff requirements memorandum (</a:t>
            </a:r>
            <a:r>
              <a:rPr lang="en-US" sz="2000" u="sng" dirty="0">
                <a:solidFill>
                  <a:srgbClr val="0066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SRM-SECY-11-0089</a:t>
            </a:r>
            <a:r>
              <a:rPr lang="en-US" altLang="en-US" sz="2000" dirty="0">
                <a:latin typeface="Arial" panose="020B0604020202020204" pitchFamily="34" charset="0"/>
                <a:cs typeface="Arial" panose="020B0604020202020204" pitchFamily="34" charset="0"/>
              </a:rPr>
              <a:t>), dated 9/21/2011, directed the staff to conduct a full-scope, comprehensive site Level 3 PRA.</a:t>
            </a:r>
          </a:p>
          <a:p>
            <a:pPr lvl="1"/>
            <a:r>
              <a:rPr lang="en-US" altLang="en-US" sz="2000" dirty="0">
                <a:latin typeface="Arial" panose="020B0604020202020204" pitchFamily="34" charset="0"/>
                <a:cs typeface="Arial" panose="020B0604020202020204" pitchFamily="34" charset="0"/>
              </a:rPr>
              <a:t>In September 2012, staff provided the Commission with its plans to apply the Level 3 PRA project results to the NRC’s regulatory framework (</a:t>
            </a:r>
            <a:r>
              <a:rPr lang="en-US" sz="2000" u="sng" kern="0" dirty="0">
                <a:solidFill>
                  <a:srgbClr val="0066FF"/>
                </a:solidFill>
                <a:uFill>
                  <a:solidFill>
                    <a:srgbClr val="0070C0"/>
                  </a:solidFill>
                </a:u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SECY-12-0123</a:t>
            </a:r>
            <a:r>
              <a:rPr lang="en-US" altLang="en-US" sz="20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Previous NRC PRA efforts have not addressed ISR.</a:t>
            </a:r>
          </a:p>
          <a:p>
            <a:r>
              <a:rPr lang="en-US" sz="2400" dirty="0">
                <a:latin typeface="Arial" panose="020B0604020202020204" pitchFamily="34" charset="0"/>
                <a:cs typeface="Arial" panose="020B0604020202020204" pitchFamily="34" charset="0"/>
              </a:rPr>
              <a:t>The following definition has been adopted:</a:t>
            </a:r>
          </a:p>
          <a:p>
            <a:pPr marL="857250" lvl="2" indent="0">
              <a:buNone/>
            </a:pPr>
            <a:r>
              <a:rPr lang="en-US" sz="2000" dirty="0">
                <a:latin typeface="Arial" panose="020B0604020202020204" pitchFamily="34" charset="0"/>
                <a:cs typeface="Arial" panose="020B0604020202020204" pitchFamily="34" charset="0"/>
              </a:rPr>
              <a:t>Integrated site risk is the total combined risk of a release from one or more radiological sources on site (i.e., reactors, spent fuel pools (SFPs), and dry cask storage (DCS)), considering all hazards and all plant operating states. </a:t>
            </a:r>
          </a:p>
          <a:p>
            <a:endParaRPr lang="en-US" dirty="0"/>
          </a:p>
        </p:txBody>
      </p:sp>
      <p:sp>
        <p:nvSpPr>
          <p:cNvPr id="4" name="Slide Number Placeholder 3">
            <a:extLst>
              <a:ext uri="{FF2B5EF4-FFF2-40B4-BE49-F238E27FC236}">
                <a16:creationId xmlns:a16="http://schemas.microsoft.com/office/drawing/2014/main" id="{73B85FD8-E1B7-A21E-AEBE-9DC1CC109D9D}"/>
              </a:ext>
            </a:extLst>
          </p:cNvPr>
          <p:cNvSpPr>
            <a:spLocks noGrp="1"/>
          </p:cNvSpPr>
          <p:nvPr>
            <p:ph type="sldNum" sz="quarter" idx="12"/>
          </p:nvPr>
        </p:nvSpPr>
        <p:spPr/>
        <p:txBody>
          <a:bodyPr/>
          <a:lstStyle/>
          <a:p>
            <a:fld id="{B980B012-4B4C-0D4B-9961-39BAA1B684BE}" type="slidenum">
              <a:rPr lang="en-US" smtClean="0"/>
              <a:t>2</a:t>
            </a:fld>
            <a:endParaRPr lang="en-US"/>
          </a:p>
        </p:txBody>
      </p:sp>
      <p:sp>
        <p:nvSpPr>
          <p:cNvPr id="5" name="Footer Placeholder 4">
            <a:extLst>
              <a:ext uri="{FF2B5EF4-FFF2-40B4-BE49-F238E27FC236}">
                <a16:creationId xmlns:a16="http://schemas.microsoft.com/office/drawing/2014/main" id="{239E99C1-1BA9-64F0-EAAE-C09D4228EEA4}"/>
              </a:ext>
            </a:extLst>
          </p:cNvPr>
          <p:cNvSpPr>
            <a:spLocks noGrp="1"/>
          </p:cNvSpPr>
          <p:nvPr>
            <p:ph type="ftr" sz="quarter" idx="11"/>
          </p:nvPr>
        </p:nvSpPr>
        <p:spPr>
          <a:xfrm>
            <a:off x="3124200" y="6135330"/>
            <a:ext cx="2895600" cy="586146"/>
          </a:xfrm>
        </p:spPr>
        <p:txBody>
          <a:bodyPr/>
          <a:lstStyle/>
          <a:p>
            <a:r>
              <a:rPr lang="en-US" dirty="0"/>
              <a:t>2</a:t>
            </a:r>
          </a:p>
        </p:txBody>
      </p:sp>
    </p:spTree>
    <p:extLst>
      <p:ext uri="{BB962C8B-B14F-4D97-AF65-F5344CB8AC3E}">
        <p14:creationId xmlns:p14="http://schemas.microsoft.com/office/powerpoint/2010/main" val="2063169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571B2-590F-210B-B63B-F3FB63B99130}"/>
              </a:ext>
            </a:extLst>
          </p:cNvPr>
          <p:cNvSpPr>
            <a:spLocks noGrp="1"/>
          </p:cNvSpPr>
          <p:nvPr>
            <p:ph type="title"/>
          </p:nvPr>
        </p:nvSpPr>
        <p:spPr/>
        <p:txBody>
          <a:bodyPr>
            <a:normAutofit/>
          </a:bodyPr>
          <a:lstStyle/>
          <a:p>
            <a:r>
              <a:rPr lang="en-US" sz="3600" b="1" dirty="0">
                <a:latin typeface="+mj-lt"/>
              </a:rPr>
              <a:t>How is ISR calculated?</a:t>
            </a:r>
          </a:p>
        </p:txBody>
      </p:sp>
      <p:sp>
        <p:nvSpPr>
          <p:cNvPr id="3" name="Content Placeholder 2">
            <a:extLst>
              <a:ext uri="{FF2B5EF4-FFF2-40B4-BE49-F238E27FC236}">
                <a16:creationId xmlns:a16="http://schemas.microsoft.com/office/drawing/2014/main" id="{7DE29F9F-0C07-2D85-BD0F-29EEB793DFEC}"/>
              </a:ext>
            </a:extLst>
          </p:cNvPr>
          <p:cNvSpPr>
            <a:spLocks noGrp="1"/>
          </p:cNvSpPr>
          <p:nvPr>
            <p:ph idx="1"/>
          </p:nvPr>
        </p:nvSpPr>
        <p:spPr>
          <a:xfrm>
            <a:off x="457200" y="1278194"/>
            <a:ext cx="8229600" cy="4847969"/>
          </a:xfrm>
        </p:spPr>
        <p:txBody>
          <a:bodyPr>
            <a:normAutofit lnSpcReduction="10000"/>
          </a:bodyPr>
          <a:lstStyle/>
          <a:p>
            <a:r>
              <a:rPr lang="en-US" sz="2600" dirty="0">
                <a:latin typeface="Arial" panose="020B0604020202020204" pitchFamily="34" charset="0"/>
                <a:cs typeface="Arial" panose="020B0604020202020204" pitchFamily="34" charset="0"/>
              </a:rPr>
              <a:t>Simplistically, we could add all of the results from each radiological source.</a:t>
            </a:r>
          </a:p>
          <a:p>
            <a:r>
              <a:rPr lang="en-US" sz="2600" dirty="0">
                <a:latin typeface="Arial" panose="020B0604020202020204" pitchFamily="34" charset="0"/>
                <a:cs typeface="Arial" panose="020B0604020202020204" pitchFamily="34" charset="0"/>
              </a:rPr>
              <a:t>But…</a:t>
            </a:r>
          </a:p>
          <a:p>
            <a:pPr lvl="1"/>
            <a:r>
              <a:rPr lang="en-US" sz="2200" dirty="0">
                <a:latin typeface="Arial" panose="020B0604020202020204" pitchFamily="34" charset="0"/>
                <a:cs typeface="Arial" panose="020B0604020202020204" pitchFamily="34" charset="0"/>
              </a:rPr>
              <a:t>This overlooks that there are dependencies between radiological sources (e.g., there are common initiating events that can cause all reactors on site to trip).</a:t>
            </a:r>
          </a:p>
          <a:p>
            <a:pPr lvl="1"/>
            <a:r>
              <a:rPr lang="en-US" sz="2200" dirty="0">
                <a:latin typeface="Arial" panose="020B0604020202020204" pitchFamily="34" charset="0"/>
                <a:cs typeface="Arial" panose="020B0604020202020204" pitchFamily="34" charset="0"/>
              </a:rPr>
              <a:t>This over-estimates severe accident frequency (because the area of overlap is “counted” two or three times – see figures in next slides).</a:t>
            </a:r>
          </a:p>
          <a:p>
            <a:pPr lvl="1"/>
            <a:r>
              <a:rPr lang="en-US" sz="2200" dirty="0">
                <a:latin typeface="Arial" panose="020B0604020202020204" pitchFamily="34" charset="0"/>
                <a:cs typeface="Arial" panose="020B0604020202020204" pitchFamily="34" charset="0"/>
              </a:rPr>
              <a:t>This overlooks that timing of radiological releases from different sources could change the consequences.</a:t>
            </a:r>
          </a:p>
          <a:p>
            <a:pPr lvl="1"/>
            <a:r>
              <a:rPr lang="en-US" sz="2200" dirty="0">
                <a:latin typeface="Arial" panose="020B0604020202020204" pitchFamily="34" charset="0"/>
                <a:cs typeface="Arial" panose="020B0604020202020204" pitchFamily="34" charset="0"/>
              </a:rPr>
              <a:t>This approach does not provide any useful PRA insights beyond what the single source PRAs have already provided.</a:t>
            </a:r>
          </a:p>
          <a:p>
            <a:endParaRPr lang="en-US" dirty="0"/>
          </a:p>
        </p:txBody>
      </p:sp>
      <p:sp>
        <p:nvSpPr>
          <p:cNvPr id="4" name="Slide Number Placeholder 3">
            <a:extLst>
              <a:ext uri="{FF2B5EF4-FFF2-40B4-BE49-F238E27FC236}">
                <a16:creationId xmlns:a16="http://schemas.microsoft.com/office/drawing/2014/main" id="{3D8D7812-0724-6C93-F928-4017EE492CE2}"/>
              </a:ext>
            </a:extLst>
          </p:cNvPr>
          <p:cNvSpPr>
            <a:spLocks noGrp="1"/>
          </p:cNvSpPr>
          <p:nvPr>
            <p:ph type="sldNum" sz="quarter" idx="12"/>
          </p:nvPr>
        </p:nvSpPr>
        <p:spPr/>
        <p:txBody>
          <a:bodyPr/>
          <a:lstStyle/>
          <a:p>
            <a:fld id="{B980B012-4B4C-0D4B-9961-39BAA1B684BE}" type="slidenum">
              <a:rPr lang="en-US" smtClean="0"/>
              <a:t>3</a:t>
            </a:fld>
            <a:endParaRPr lang="en-US"/>
          </a:p>
        </p:txBody>
      </p:sp>
      <p:sp>
        <p:nvSpPr>
          <p:cNvPr id="5" name="Footer Placeholder 4">
            <a:extLst>
              <a:ext uri="{FF2B5EF4-FFF2-40B4-BE49-F238E27FC236}">
                <a16:creationId xmlns:a16="http://schemas.microsoft.com/office/drawing/2014/main" id="{1663BA0E-2134-90C7-A9FC-75B5725B459F}"/>
              </a:ext>
            </a:extLst>
          </p:cNvPr>
          <p:cNvSpPr>
            <a:spLocks noGrp="1"/>
          </p:cNvSpPr>
          <p:nvPr>
            <p:ph type="ftr" sz="quarter" idx="11"/>
          </p:nvPr>
        </p:nvSpPr>
        <p:spPr>
          <a:xfrm>
            <a:off x="3124200" y="6126164"/>
            <a:ext cx="2895600" cy="595312"/>
          </a:xfrm>
        </p:spPr>
        <p:txBody>
          <a:bodyPr/>
          <a:lstStyle/>
          <a:p>
            <a:r>
              <a:rPr lang="en-US" dirty="0"/>
              <a:t>3</a:t>
            </a:r>
          </a:p>
        </p:txBody>
      </p:sp>
    </p:spTree>
    <p:extLst>
      <p:ext uri="{BB962C8B-B14F-4D97-AF65-F5344CB8AC3E}">
        <p14:creationId xmlns:p14="http://schemas.microsoft.com/office/powerpoint/2010/main" val="1859681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9D7AD-46ED-42CC-D947-114141F5AF7D}"/>
              </a:ext>
            </a:extLst>
          </p:cNvPr>
          <p:cNvSpPr>
            <a:spLocks noGrp="1"/>
          </p:cNvSpPr>
          <p:nvPr>
            <p:ph type="title"/>
          </p:nvPr>
        </p:nvSpPr>
        <p:spPr/>
        <p:txBody>
          <a:bodyPr>
            <a:normAutofit fontScale="90000"/>
          </a:bodyPr>
          <a:lstStyle/>
          <a:p>
            <a:r>
              <a:rPr lang="en-US" sz="2800" b="1" dirty="0">
                <a:latin typeface="Arial" panose="020B0604020202020204" pitchFamily="34" charset="0"/>
                <a:cs typeface="Arial" panose="020B0604020202020204" pitchFamily="34" charset="0"/>
              </a:rPr>
              <a:t>Venn Diagram Showing Single Unit (SU), Single Unit Only (SO), and Multi-Unit CDF for Two Units with Dependencies</a:t>
            </a:r>
            <a:endParaRPr lang="en-US" sz="2800" dirty="0">
              <a:latin typeface="+mj-lt"/>
            </a:endParaRPr>
          </a:p>
        </p:txBody>
      </p:sp>
      <p:pic>
        <p:nvPicPr>
          <p:cNvPr id="5" name="Content Placeholder 4">
            <a:extLst>
              <a:ext uri="{FF2B5EF4-FFF2-40B4-BE49-F238E27FC236}">
                <a16:creationId xmlns:a16="http://schemas.microsoft.com/office/drawing/2014/main" id="{20AAF696-5774-7D64-3A28-1A1E84EF3D2C}"/>
              </a:ext>
            </a:extLst>
          </p:cNvPr>
          <p:cNvPicPr>
            <a:picLocks noGrp="1" noChangeAspect="1"/>
          </p:cNvPicPr>
          <p:nvPr>
            <p:ph idx="1"/>
          </p:nvPr>
        </p:nvPicPr>
        <p:blipFill>
          <a:blip r:embed="rId2"/>
          <a:stretch>
            <a:fillRect/>
          </a:stretch>
        </p:blipFill>
        <p:spPr>
          <a:xfrm>
            <a:off x="495787" y="1664208"/>
            <a:ext cx="8152426" cy="4572000"/>
          </a:xfrm>
        </p:spPr>
      </p:pic>
      <p:sp>
        <p:nvSpPr>
          <p:cNvPr id="6" name="Footer Placeholder 5">
            <a:extLst>
              <a:ext uri="{FF2B5EF4-FFF2-40B4-BE49-F238E27FC236}">
                <a16:creationId xmlns:a16="http://schemas.microsoft.com/office/drawing/2014/main" id="{BA68288E-B522-8449-6922-F7D6D85602C4}"/>
              </a:ext>
            </a:extLst>
          </p:cNvPr>
          <p:cNvSpPr>
            <a:spLocks noGrp="1"/>
          </p:cNvSpPr>
          <p:nvPr>
            <p:ph type="ftr" sz="quarter" idx="11"/>
          </p:nvPr>
        </p:nvSpPr>
        <p:spPr>
          <a:xfrm>
            <a:off x="3124200" y="5997678"/>
            <a:ext cx="2895600" cy="723798"/>
          </a:xfrm>
        </p:spPr>
        <p:txBody>
          <a:bodyPr/>
          <a:lstStyle/>
          <a:p>
            <a:r>
              <a:rPr lang="en-US"/>
              <a:t>4</a:t>
            </a:r>
            <a:endParaRPr lang="en-US" dirty="0"/>
          </a:p>
        </p:txBody>
      </p:sp>
    </p:spTree>
    <p:extLst>
      <p:ext uri="{BB962C8B-B14F-4D97-AF65-F5344CB8AC3E}">
        <p14:creationId xmlns:p14="http://schemas.microsoft.com/office/powerpoint/2010/main" val="1816201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C21C5-DF48-0E5F-FBA2-5B5DF8034E8C}"/>
              </a:ext>
            </a:extLst>
          </p:cNvPr>
          <p:cNvSpPr>
            <a:spLocks noGrp="1"/>
          </p:cNvSpPr>
          <p:nvPr>
            <p:ph type="title"/>
          </p:nvPr>
        </p:nvSpPr>
        <p:spPr>
          <a:xfrm>
            <a:off x="457200" y="274637"/>
            <a:ext cx="8229600" cy="747917"/>
          </a:xfrm>
        </p:spPr>
        <p:txBody>
          <a:bodyPr>
            <a:noAutofit/>
          </a:bodyPr>
          <a:lstStyle/>
          <a:p>
            <a:r>
              <a:rPr lang="en-US" sz="3600" b="1" dirty="0">
                <a:latin typeface="+mj-lt"/>
                <a:cs typeface="Arial" panose="020B0604020202020204" pitchFamily="34" charset="0"/>
              </a:rPr>
              <a:t>ISR Terminology</a:t>
            </a:r>
          </a:p>
        </p:txBody>
      </p:sp>
      <p:sp>
        <p:nvSpPr>
          <p:cNvPr id="3" name="Content Placeholder 2">
            <a:extLst>
              <a:ext uri="{FF2B5EF4-FFF2-40B4-BE49-F238E27FC236}">
                <a16:creationId xmlns:a16="http://schemas.microsoft.com/office/drawing/2014/main" id="{6FF3A094-D4E6-D063-A6D1-41F8AFB1E675}"/>
              </a:ext>
            </a:extLst>
          </p:cNvPr>
          <p:cNvSpPr>
            <a:spLocks noGrp="1"/>
          </p:cNvSpPr>
          <p:nvPr>
            <p:ph idx="1"/>
          </p:nvPr>
        </p:nvSpPr>
        <p:spPr>
          <a:xfrm>
            <a:off x="457200" y="1130710"/>
            <a:ext cx="8229600" cy="4847303"/>
          </a:xfrm>
        </p:spPr>
        <p:txBody>
          <a:bodyPr>
            <a:normAutofit fontScale="77500" lnSpcReduction="20000"/>
          </a:bodyPr>
          <a:lstStyle/>
          <a:p>
            <a:r>
              <a:rPr lang="en-US" sz="3300" dirty="0">
                <a:cs typeface="Arial" panose="020B0604020202020204" pitchFamily="34" charset="0"/>
              </a:rPr>
              <a:t>From the Venn diagram:</a:t>
            </a:r>
          </a:p>
          <a:p>
            <a:pPr lvl="1"/>
            <a:r>
              <a:rPr lang="en-US" dirty="0">
                <a:cs typeface="Arial" panose="020B0604020202020204" pitchFamily="34" charset="0"/>
              </a:rPr>
              <a:t>SUCDF:  Single-unit CDF that is calculated by traditional PRAs  </a:t>
            </a:r>
          </a:p>
          <a:p>
            <a:pPr lvl="1"/>
            <a:r>
              <a:rPr lang="en-US" dirty="0">
                <a:cs typeface="Arial" panose="020B0604020202020204" pitchFamily="34" charset="0"/>
              </a:rPr>
              <a:t>MUCDF: Multi-unit (MU) CDF (area of overlap - both units experiencing core damage simultaneously)</a:t>
            </a:r>
          </a:p>
          <a:p>
            <a:pPr lvl="1"/>
            <a:r>
              <a:rPr lang="en-US" dirty="0">
                <a:cs typeface="Arial" panose="020B0604020202020204" pitchFamily="34" charset="0"/>
              </a:rPr>
              <a:t>SOCDF: Single-unit only CDF representing only one unit experiencing core damage </a:t>
            </a:r>
          </a:p>
          <a:p>
            <a:pPr lvl="1"/>
            <a:r>
              <a:rPr lang="en-US" dirty="0">
                <a:cs typeface="Arial" panose="020B0604020202020204" pitchFamily="34" charset="0"/>
              </a:rPr>
              <a:t>SCDF: Sitewide CDF </a:t>
            </a:r>
          </a:p>
          <a:p>
            <a:r>
              <a:rPr lang="en-US" sz="3300" dirty="0">
                <a:cs typeface="Arial" panose="020B0604020202020204" pitchFamily="34" charset="0"/>
              </a:rPr>
              <a:t>Key terms for L3PRA project’s ISR task:</a:t>
            </a:r>
          </a:p>
          <a:p>
            <a:pPr lvl="1"/>
            <a:r>
              <a:rPr lang="en-US" b="1" dirty="0">
                <a:cs typeface="Arial" panose="020B0604020202020204" pitchFamily="34" charset="0"/>
              </a:rPr>
              <a:t>MU risk</a:t>
            </a:r>
            <a:r>
              <a:rPr lang="en-US" dirty="0">
                <a:cs typeface="Arial" panose="020B0604020202020204" pitchFamily="34" charset="0"/>
              </a:rPr>
              <a:t>: Risk from concurrent or simultaneous accidents for multiple reactors (i.e., both reactors on the two-unit reference site). </a:t>
            </a:r>
          </a:p>
          <a:p>
            <a:pPr lvl="1"/>
            <a:r>
              <a:rPr lang="en-US" b="1" dirty="0">
                <a:cs typeface="Arial" panose="020B0604020202020204" pitchFamily="34" charset="0"/>
              </a:rPr>
              <a:t>Multi-source risk</a:t>
            </a:r>
            <a:r>
              <a:rPr lang="en-US" dirty="0">
                <a:cs typeface="Arial" panose="020B0604020202020204" pitchFamily="34" charset="0"/>
              </a:rPr>
              <a:t>: Risk from concurrent or simultaneous accidents for multiple reactors (i.e., both reactors on the reference site) and another radiological source (i.e., either the SFPs or the DCS on the reference site). </a:t>
            </a:r>
          </a:p>
        </p:txBody>
      </p:sp>
      <p:sp>
        <p:nvSpPr>
          <p:cNvPr id="4" name="Slide Number Placeholder 3">
            <a:extLst>
              <a:ext uri="{FF2B5EF4-FFF2-40B4-BE49-F238E27FC236}">
                <a16:creationId xmlns:a16="http://schemas.microsoft.com/office/drawing/2014/main" id="{81011A25-8857-8CDE-BCB0-43F893920734}"/>
              </a:ext>
            </a:extLst>
          </p:cNvPr>
          <p:cNvSpPr>
            <a:spLocks noGrp="1"/>
          </p:cNvSpPr>
          <p:nvPr>
            <p:ph type="sldNum" sz="quarter" idx="12"/>
          </p:nvPr>
        </p:nvSpPr>
        <p:spPr/>
        <p:txBody>
          <a:bodyPr/>
          <a:lstStyle/>
          <a:p>
            <a:fld id="{B980B012-4B4C-0D4B-9961-39BAA1B684BE}" type="slidenum">
              <a:rPr lang="en-US" smtClean="0"/>
              <a:t>5</a:t>
            </a:fld>
            <a:endParaRPr lang="en-US"/>
          </a:p>
        </p:txBody>
      </p:sp>
      <p:sp>
        <p:nvSpPr>
          <p:cNvPr id="5" name="Footer Placeholder 4">
            <a:extLst>
              <a:ext uri="{FF2B5EF4-FFF2-40B4-BE49-F238E27FC236}">
                <a16:creationId xmlns:a16="http://schemas.microsoft.com/office/drawing/2014/main" id="{2A4CF5AC-B380-F436-4AE8-9B1E3DD450AD}"/>
              </a:ext>
            </a:extLst>
          </p:cNvPr>
          <p:cNvSpPr>
            <a:spLocks noGrp="1"/>
          </p:cNvSpPr>
          <p:nvPr>
            <p:ph type="ftr" sz="quarter" idx="11"/>
          </p:nvPr>
        </p:nvSpPr>
        <p:spPr>
          <a:xfrm>
            <a:off x="3124200" y="6105832"/>
            <a:ext cx="2895600" cy="615644"/>
          </a:xfrm>
        </p:spPr>
        <p:txBody>
          <a:bodyPr/>
          <a:lstStyle/>
          <a:p>
            <a:r>
              <a:rPr lang="en-US" dirty="0"/>
              <a:t>5</a:t>
            </a:r>
          </a:p>
        </p:txBody>
      </p:sp>
    </p:spTree>
    <p:extLst>
      <p:ext uri="{BB962C8B-B14F-4D97-AF65-F5344CB8AC3E}">
        <p14:creationId xmlns:p14="http://schemas.microsoft.com/office/powerpoint/2010/main" val="136413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C00A9-AB3E-3E2E-5041-6FEB5D2D2689}"/>
              </a:ext>
            </a:extLst>
          </p:cNvPr>
          <p:cNvSpPr>
            <a:spLocks noGrp="1"/>
          </p:cNvSpPr>
          <p:nvPr>
            <p:ph type="title"/>
          </p:nvPr>
        </p:nvSpPr>
        <p:spPr/>
        <p:txBody>
          <a:bodyPr>
            <a:normAutofit/>
          </a:bodyPr>
          <a:lstStyle/>
          <a:p>
            <a:r>
              <a:rPr lang="en-US" sz="3600" b="1" dirty="0">
                <a:latin typeface="+mj-lt"/>
              </a:rPr>
              <a:t>ISR Technical Approach</a:t>
            </a:r>
          </a:p>
        </p:txBody>
      </p:sp>
      <p:sp>
        <p:nvSpPr>
          <p:cNvPr id="3" name="Content Placeholder 2">
            <a:extLst>
              <a:ext uri="{FF2B5EF4-FFF2-40B4-BE49-F238E27FC236}">
                <a16:creationId xmlns:a16="http://schemas.microsoft.com/office/drawing/2014/main" id="{9E278589-79FD-C443-EE92-381AF9721001}"/>
              </a:ext>
            </a:extLst>
          </p:cNvPr>
          <p:cNvSpPr>
            <a:spLocks noGrp="1"/>
          </p:cNvSpPr>
          <p:nvPr>
            <p:ph idx="1"/>
          </p:nvPr>
        </p:nvSpPr>
        <p:spPr>
          <a:xfrm>
            <a:off x="457200" y="1347020"/>
            <a:ext cx="8229600" cy="4779144"/>
          </a:xfrm>
        </p:spPr>
        <p:txBody>
          <a:bodyPr>
            <a:normAutofit/>
          </a:bodyPr>
          <a:lstStyle/>
          <a:p>
            <a:r>
              <a:rPr lang="en-US" sz="2800" dirty="0"/>
              <a:t>High-level approach:</a:t>
            </a:r>
          </a:p>
          <a:p>
            <a:pPr lvl="1"/>
            <a:r>
              <a:rPr lang="en-US" sz="2200" dirty="0"/>
              <a:t>Sitewide dependency assessment</a:t>
            </a:r>
          </a:p>
          <a:p>
            <a:pPr lvl="1"/>
            <a:r>
              <a:rPr lang="en-US" sz="2200" dirty="0"/>
              <a:t>Calculate multi-unit (MU) core damage frequency (MUCDF)</a:t>
            </a:r>
          </a:p>
          <a:p>
            <a:pPr lvl="1"/>
            <a:r>
              <a:rPr lang="en-US" sz="2200" dirty="0"/>
              <a:t>Calculate MU Level 2 and Level 3 results</a:t>
            </a:r>
          </a:p>
          <a:p>
            <a:pPr lvl="1"/>
            <a:r>
              <a:rPr lang="en-US" sz="2200" dirty="0"/>
              <a:t>Identify/define an illustrative multi-source scenario</a:t>
            </a:r>
          </a:p>
          <a:p>
            <a:pPr lvl="1"/>
            <a:r>
              <a:rPr lang="en-US" sz="2200" dirty="0">
                <a:cs typeface="Arial" panose="020B0604020202020204" pitchFamily="34" charset="0"/>
              </a:rPr>
              <a:t>Aggregate MU release category frequencies (MURCFs) with spent fuel pool RCFs</a:t>
            </a:r>
          </a:p>
          <a:p>
            <a:pPr lvl="1"/>
            <a:r>
              <a:rPr lang="en-US" sz="2200" dirty="0">
                <a:cs typeface="Arial" panose="020B0604020202020204" pitchFamily="34" charset="0"/>
              </a:rPr>
              <a:t>Calculate multi-source consequences (using MACCS)</a:t>
            </a:r>
          </a:p>
          <a:p>
            <a:r>
              <a:rPr lang="en-US" sz="2800" dirty="0">
                <a:cs typeface="Arial" panose="020B0604020202020204" pitchFamily="34" charset="0"/>
              </a:rPr>
              <a:t>MU risk is addressed first; then multi-source risk.</a:t>
            </a:r>
            <a:endParaRPr lang="en-US" sz="2800" dirty="0"/>
          </a:p>
          <a:p>
            <a:r>
              <a:rPr lang="en-US" sz="2800" dirty="0"/>
              <a:t>ISR was not calculated; “multi-source” risk for an illustrative scenario was calculated.</a:t>
            </a:r>
          </a:p>
          <a:p>
            <a:endParaRPr lang="en-US" dirty="0"/>
          </a:p>
        </p:txBody>
      </p:sp>
      <p:sp>
        <p:nvSpPr>
          <p:cNvPr id="4" name="Slide Number Placeholder 3">
            <a:extLst>
              <a:ext uri="{FF2B5EF4-FFF2-40B4-BE49-F238E27FC236}">
                <a16:creationId xmlns:a16="http://schemas.microsoft.com/office/drawing/2014/main" id="{E09A09E7-8497-4AE9-B184-A3CBAA8B6DED}"/>
              </a:ext>
            </a:extLst>
          </p:cNvPr>
          <p:cNvSpPr>
            <a:spLocks noGrp="1"/>
          </p:cNvSpPr>
          <p:nvPr>
            <p:ph type="sldNum" sz="quarter" idx="12"/>
          </p:nvPr>
        </p:nvSpPr>
        <p:spPr/>
        <p:txBody>
          <a:bodyPr/>
          <a:lstStyle/>
          <a:p>
            <a:fld id="{B980B012-4B4C-0D4B-9961-39BAA1B684BE}" type="slidenum">
              <a:rPr lang="en-US" smtClean="0"/>
              <a:t>6</a:t>
            </a:fld>
            <a:endParaRPr lang="en-US"/>
          </a:p>
        </p:txBody>
      </p:sp>
      <p:sp>
        <p:nvSpPr>
          <p:cNvPr id="5" name="Footer Placeholder 4">
            <a:extLst>
              <a:ext uri="{FF2B5EF4-FFF2-40B4-BE49-F238E27FC236}">
                <a16:creationId xmlns:a16="http://schemas.microsoft.com/office/drawing/2014/main" id="{DC4D7689-3603-1B74-C7FF-300C58399B7C}"/>
              </a:ext>
            </a:extLst>
          </p:cNvPr>
          <p:cNvSpPr>
            <a:spLocks noGrp="1"/>
          </p:cNvSpPr>
          <p:nvPr>
            <p:ph type="ftr" sz="quarter" idx="11"/>
          </p:nvPr>
        </p:nvSpPr>
        <p:spPr>
          <a:xfrm>
            <a:off x="3124200" y="6126164"/>
            <a:ext cx="2895600" cy="595311"/>
          </a:xfrm>
        </p:spPr>
        <p:txBody>
          <a:bodyPr/>
          <a:lstStyle/>
          <a:p>
            <a:r>
              <a:rPr lang="en-US"/>
              <a:t>6</a:t>
            </a:r>
          </a:p>
        </p:txBody>
      </p:sp>
    </p:spTree>
    <p:extLst>
      <p:ext uri="{BB962C8B-B14F-4D97-AF65-F5344CB8AC3E}">
        <p14:creationId xmlns:p14="http://schemas.microsoft.com/office/powerpoint/2010/main" val="474176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CC90F-998A-A690-AC24-5D1F3A1A2BC8}"/>
              </a:ext>
            </a:extLst>
          </p:cNvPr>
          <p:cNvSpPr>
            <a:spLocks noGrp="1"/>
          </p:cNvSpPr>
          <p:nvPr>
            <p:ph type="title"/>
          </p:nvPr>
        </p:nvSpPr>
        <p:spPr/>
        <p:txBody>
          <a:bodyPr>
            <a:normAutofit fontScale="90000"/>
          </a:bodyPr>
          <a:lstStyle/>
          <a:p>
            <a:r>
              <a:rPr lang="en-US" altLang="en-US" sz="3600" b="1" dirty="0">
                <a:latin typeface="Arial" panose="020B0604020202020204" pitchFamily="34" charset="0"/>
                <a:cs typeface="Arial" panose="020B0604020202020204" pitchFamily="34" charset="0"/>
              </a:rPr>
              <a:t>ISR – High-Level Results for Sitewide Dependency Assessment</a:t>
            </a:r>
            <a:endParaRPr lang="en-US" sz="3600" dirty="0">
              <a:latin typeface="+mj-lt"/>
            </a:endParaRPr>
          </a:p>
        </p:txBody>
      </p:sp>
      <p:sp>
        <p:nvSpPr>
          <p:cNvPr id="3" name="Content Placeholder 2">
            <a:extLst>
              <a:ext uri="{FF2B5EF4-FFF2-40B4-BE49-F238E27FC236}">
                <a16:creationId xmlns:a16="http://schemas.microsoft.com/office/drawing/2014/main" id="{3FDB88AD-4EDC-DB3D-CA35-399B227A34EE}"/>
              </a:ext>
            </a:extLst>
          </p:cNvPr>
          <p:cNvSpPr>
            <a:spLocks noGrp="1"/>
          </p:cNvSpPr>
          <p:nvPr>
            <p:ph idx="1"/>
          </p:nvPr>
        </p:nvSpPr>
        <p:spPr/>
        <p:txBody>
          <a:bodyPr>
            <a:normAutofit fontScale="70000" lnSpcReduction="20000"/>
          </a:bodyPr>
          <a:lstStyle/>
          <a:p>
            <a:r>
              <a:rPr lang="en-US" dirty="0">
                <a:latin typeface="Arial" panose="020B0604020202020204" pitchFamily="34" charset="0"/>
                <a:cs typeface="Arial" panose="020B0604020202020204" pitchFamily="34" charset="0"/>
              </a:rPr>
              <a:t>The two reactors on the reference site are mostly independent (i.e., “loosely coupled”). </a:t>
            </a:r>
          </a:p>
          <a:p>
            <a:r>
              <a:rPr lang="en-US" dirty="0">
                <a:latin typeface="Arial" panose="020B0604020202020204" pitchFamily="34" charset="0"/>
                <a:cs typeface="Arial" panose="020B0604020202020204" pitchFamily="34" charset="0"/>
              </a:rPr>
              <a:t>A subset of the initiating events addressed in the single unit PRAs are relevant to MU risk. </a:t>
            </a:r>
          </a:p>
          <a:p>
            <a:r>
              <a:rPr lang="en-US" dirty="0">
                <a:latin typeface="Arial" panose="020B0604020202020204" pitchFamily="34" charset="0"/>
                <a:cs typeface="Arial" panose="020B0604020202020204" pitchFamily="34" charset="0"/>
              </a:rPr>
              <a:t>Seismic events are the only initiating events that are important to both the reactors and the SFPs. </a:t>
            </a:r>
          </a:p>
          <a:p>
            <a:r>
              <a:rPr lang="en-US" dirty="0">
                <a:latin typeface="Arial" panose="020B0604020202020204" pitchFamily="34" charset="0"/>
                <a:cs typeface="Arial" panose="020B0604020202020204" pitchFamily="34" charset="0"/>
              </a:rPr>
              <a:t>There are very few cross-unit dependencies involving operator actions, except for operator actions in the reactor Level 2 PRA model. </a:t>
            </a:r>
          </a:p>
          <a:p>
            <a:r>
              <a:rPr lang="en-US" dirty="0">
                <a:latin typeface="Arial" panose="020B0604020202020204" pitchFamily="34" charset="0"/>
                <a:cs typeface="Arial" panose="020B0604020202020204" pitchFamily="34" charset="0"/>
              </a:rPr>
              <a:t>There is some resource sharing between the SFPs and the reactors for seismic events. </a:t>
            </a:r>
          </a:p>
          <a:p>
            <a:r>
              <a:rPr lang="en-US" dirty="0">
                <a:latin typeface="Arial" panose="020B0604020202020204" pitchFamily="34" charset="0"/>
                <a:cs typeface="Arial" panose="020B0604020202020204" pitchFamily="34" charset="0"/>
              </a:rPr>
              <a:t>There were no dependencies identified between the DCS facility and the two reactors and the SFPs. </a:t>
            </a:r>
          </a:p>
          <a:p>
            <a:r>
              <a:rPr lang="en-US" dirty="0">
                <a:latin typeface="Arial" panose="020B0604020202020204" pitchFamily="34" charset="0"/>
                <a:cs typeface="Arial" panose="020B0604020202020204" pitchFamily="34" charset="0"/>
              </a:rPr>
              <a:t>The sitewide dependencies that have been identified provide important insights by themselves. </a:t>
            </a:r>
          </a:p>
          <a:p>
            <a:endParaRPr lang="en-US" dirty="0"/>
          </a:p>
        </p:txBody>
      </p:sp>
      <p:sp>
        <p:nvSpPr>
          <p:cNvPr id="5" name="Footer Placeholder 4">
            <a:extLst>
              <a:ext uri="{FF2B5EF4-FFF2-40B4-BE49-F238E27FC236}">
                <a16:creationId xmlns:a16="http://schemas.microsoft.com/office/drawing/2014/main" id="{F34696C5-A57E-53A4-693E-8CB2DF7B01F2}"/>
              </a:ext>
            </a:extLst>
          </p:cNvPr>
          <p:cNvSpPr>
            <a:spLocks noGrp="1"/>
          </p:cNvSpPr>
          <p:nvPr>
            <p:ph type="ftr" sz="quarter" idx="11"/>
          </p:nvPr>
        </p:nvSpPr>
        <p:spPr>
          <a:xfrm>
            <a:off x="3124200" y="6126164"/>
            <a:ext cx="2895600" cy="595312"/>
          </a:xfrm>
        </p:spPr>
        <p:txBody>
          <a:bodyPr/>
          <a:lstStyle/>
          <a:p>
            <a:r>
              <a:rPr lang="en-US"/>
              <a:t>7</a:t>
            </a:r>
            <a:endParaRPr lang="en-US" dirty="0"/>
          </a:p>
        </p:txBody>
      </p:sp>
    </p:spTree>
    <p:extLst>
      <p:ext uri="{BB962C8B-B14F-4D97-AF65-F5344CB8AC3E}">
        <p14:creationId xmlns:p14="http://schemas.microsoft.com/office/powerpoint/2010/main" val="2702519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19098" y="560719"/>
            <a:ext cx="8305799" cy="685800"/>
          </a:xfrm>
        </p:spPr>
        <p:txBody>
          <a:bodyPr>
            <a:noAutofit/>
          </a:bodyPr>
          <a:lstStyle/>
          <a:p>
            <a:pPr>
              <a:lnSpc>
                <a:spcPct val="90000"/>
              </a:lnSpc>
            </a:pPr>
            <a:r>
              <a:rPr lang="en-US" altLang="en-US" sz="3600" b="1" dirty="0">
                <a:latin typeface="+mj-lt"/>
                <a:cs typeface="Arial" panose="020B0604020202020204" pitchFamily="34" charset="0"/>
              </a:rPr>
              <a:t>ISR – Scope and Limitations</a:t>
            </a:r>
          </a:p>
        </p:txBody>
      </p:sp>
      <p:sp>
        <p:nvSpPr>
          <p:cNvPr id="4" name="Content Placeholder 3">
            <a:extLst>
              <a:ext uri="{FF2B5EF4-FFF2-40B4-BE49-F238E27FC236}">
                <a16:creationId xmlns:a16="http://schemas.microsoft.com/office/drawing/2014/main" id="{7D478B0E-40E5-7571-7173-D68136913201}"/>
              </a:ext>
            </a:extLst>
          </p:cNvPr>
          <p:cNvSpPr>
            <a:spLocks noGrp="1"/>
          </p:cNvSpPr>
          <p:nvPr>
            <p:ph idx="1"/>
          </p:nvPr>
        </p:nvSpPr>
        <p:spPr>
          <a:xfrm>
            <a:off x="457200" y="1316736"/>
            <a:ext cx="8229600" cy="4901184"/>
          </a:xfrm>
        </p:spPr>
        <p:txBody>
          <a:bodyPr>
            <a:normAutofit fontScale="70000" lnSpcReduction="20000"/>
          </a:bodyPr>
          <a:lstStyle/>
          <a:p>
            <a:r>
              <a:rPr lang="en-US" dirty="0">
                <a:cs typeface="Arial" panose="020B0604020202020204" pitchFamily="34" charset="0"/>
              </a:rPr>
              <a:t>Because of scope and state-of-the-art limitations, the ISR task is intended to be a “proof of concept,” e.g.,</a:t>
            </a:r>
          </a:p>
          <a:p>
            <a:pPr lvl="1"/>
            <a:r>
              <a:rPr lang="en-US" dirty="0">
                <a:cs typeface="Arial" panose="020B0604020202020204" pitchFamily="34" charset="0"/>
              </a:rPr>
              <a:t>Only at-power conditions addressed </a:t>
            </a:r>
          </a:p>
          <a:p>
            <a:pPr lvl="2"/>
            <a:r>
              <a:rPr lang="en-US" dirty="0">
                <a:cs typeface="Arial" panose="020B0604020202020204" pitchFamily="34" charset="0"/>
              </a:rPr>
              <a:t>Only internal events low power and shutdown for reactors was addressed by L3PRA project; this limitation could be significant</a:t>
            </a:r>
          </a:p>
          <a:p>
            <a:pPr lvl="1"/>
            <a:r>
              <a:rPr lang="en-US" dirty="0">
                <a:cs typeface="Arial" panose="020B0604020202020204" pitchFamily="34" charset="0"/>
              </a:rPr>
              <a:t>Due to computational challenges for NRC’s SAPHIRE PRA code, a simplified approach to develop MU core damage frequencies (MUCDFs) was used</a:t>
            </a:r>
          </a:p>
          <a:p>
            <a:r>
              <a:rPr lang="en-US" dirty="0">
                <a:cs typeface="Arial" panose="020B0604020202020204" pitchFamily="34" charset="0"/>
              </a:rPr>
              <a:t>MU Level 2, MU Level 3, and ISR limitations:</a:t>
            </a:r>
          </a:p>
          <a:p>
            <a:pPr lvl="1"/>
            <a:r>
              <a:rPr lang="en-US" dirty="0">
                <a:cs typeface="Arial" panose="020B0604020202020204" pitchFamily="34" charset="0"/>
              </a:rPr>
              <a:t>Due to well-known computational challenges for MU Level 2 PRA, MU Level 2 and Level 3 results addressed only:</a:t>
            </a:r>
          </a:p>
          <a:p>
            <a:pPr lvl="2"/>
            <a:r>
              <a:rPr lang="en-US" dirty="0">
                <a:cs typeface="Arial" panose="020B0604020202020204" pitchFamily="34" charset="0"/>
              </a:rPr>
              <a:t>Two scenarios: weather-related LOOPs and seismic bin 6 events</a:t>
            </a:r>
          </a:p>
          <a:p>
            <a:pPr lvl="2"/>
            <a:r>
              <a:rPr lang="en-US" dirty="0">
                <a:cs typeface="Arial" panose="020B0604020202020204" pitchFamily="34" charset="0"/>
              </a:rPr>
              <a:t>A limited number of MU release category combinations</a:t>
            </a:r>
          </a:p>
          <a:p>
            <a:pPr lvl="1"/>
            <a:r>
              <a:rPr lang="en-US" dirty="0">
                <a:cs typeface="Arial" panose="020B0604020202020204" pitchFamily="34" charset="0"/>
              </a:rPr>
              <a:t>Only “base case” addressed because the “FLEX sensitivity” case was not performed for SFPs</a:t>
            </a:r>
          </a:p>
          <a:p>
            <a:r>
              <a:rPr lang="en-US" dirty="0"/>
              <a:t>ISR was not calculated; “multi-source” risk for an illustrative scenario was calculated.</a:t>
            </a:r>
            <a:endParaRPr lang="en-US" dirty="0">
              <a:cs typeface="Arial" panose="020B0604020202020204" pitchFamily="34" charset="0"/>
            </a:endParaRPr>
          </a:p>
          <a:p>
            <a:endParaRPr lang="en-US" dirty="0">
              <a:latin typeface="+mj-lt"/>
            </a:endParaRPr>
          </a:p>
        </p:txBody>
      </p:sp>
      <p:sp>
        <p:nvSpPr>
          <p:cNvPr id="2" name="Footer Placeholder 1">
            <a:extLst>
              <a:ext uri="{FF2B5EF4-FFF2-40B4-BE49-F238E27FC236}">
                <a16:creationId xmlns:a16="http://schemas.microsoft.com/office/drawing/2014/main" id="{1C62538B-C8DC-5A65-FA8A-9175DAE30F85}"/>
              </a:ext>
            </a:extLst>
          </p:cNvPr>
          <p:cNvSpPr>
            <a:spLocks noGrp="1"/>
          </p:cNvSpPr>
          <p:nvPr>
            <p:ph type="ftr" sz="quarter" idx="11"/>
          </p:nvPr>
        </p:nvSpPr>
        <p:spPr>
          <a:xfrm>
            <a:off x="3124200" y="6135330"/>
            <a:ext cx="2895600" cy="586146"/>
          </a:xfrm>
        </p:spPr>
        <p:txBody>
          <a:bodyPr/>
          <a:lstStyle/>
          <a:p>
            <a:r>
              <a:rPr lang="en-US"/>
              <a:t>8</a:t>
            </a:r>
            <a:endParaRPr lang="en-US" dirty="0"/>
          </a:p>
        </p:txBody>
      </p:sp>
    </p:spTree>
    <p:extLst>
      <p:ext uri="{BB962C8B-B14F-4D97-AF65-F5344CB8AC3E}">
        <p14:creationId xmlns:p14="http://schemas.microsoft.com/office/powerpoint/2010/main" val="1090170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84CDF-9CE4-5ED5-9CFE-0178C9D21BC7}"/>
              </a:ext>
            </a:extLst>
          </p:cNvPr>
          <p:cNvSpPr>
            <a:spLocks noGrp="1"/>
          </p:cNvSpPr>
          <p:nvPr>
            <p:ph type="title"/>
          </p:nvPr>
        </p:nvSpPr>
        <p:spPr>
          <a:xfrm>
            <a:off x="457200" y="318978"/>
            <a:ext cx="6096000" cy="616688"/>
          </a:xfrm>
        </p:spPr>
        <p:txBody>
          <a:bodyPr>
            <a:normAutofit/>
          </a:bodyPr>
          <a:lstStyle/>
          <a:p>
            <a:r>
              <a:rPr lang="en-US" sz="3200" b="1" dirty="0">
                <a:latin typeface="+mj-lt"/>
              </a:rPr>
              <a:t>Illustrative Multi-Source Scenario</a:t>
            </a:r>
          </a:p>
        </p:txBody>
      </p:sp>
      <p:sp>
        <p:nvSpPr>
          <p:cNvPr id="3" name="Content Placeholder 2">
            <a:extLst>
              <a:ext uri="{FF2B5EF4-FFF2-40B4-BE49-F238E27FC236}">
                <a16:creationId xmlns:a16="http://schemas.microsoft.com/office/drawing/2014/main" id="{8EC92FB6-2528-ADE2-C526-1291E30B8C89}"/>
              </a:ext>
            </a:extLst>
          </p:cNvPr>
          <p:cNvSpPr>
            <a:spLocks noGrp="1"/>
          </p:cNvSpPr>
          <p:nvPr>
            <p:ph idx="1"/>
          </p:nvPr>
        </p:nvSpPr>
        <p:spPr>
          <a:xfrm>
            <a:off x="180753" y="935666"/>
            <a:ext cx="8506047" cy="5348176"/>
          </a:xfrm>
        </p:spPr>
        <p:txBody>
          <a:bodyPr>
            <a:normAutofit fontScale="92500" lnSpcReduction="20000"/>
          </a:bodyPr>
          <a:lstStyle/>
          <a:p>
            <a:r>
              <a:rPr lang="en-US" sz="2400" dirty="0"/>
              <a:t>ISR team identified and defined the ISR scenario using reactor and SFP PRA results, MU PRA results, and sitewide dependency assessment results.</a:t>
            </a:r>
          </a:p>
          <a:p>
            <a:r>
              <a:rPr lang="en-US" sz="2400" dirty="0"/>
              <a:t>Focused on scenarios with maximum amount of dependencies between reactors and SFPs.</a:t>
            </a:r>
          </a:p>
          <a:p>
            <a:r>
              <a:rPr lang="en-US" sz="2400" dirty="0"/>
              <a:t>Inputs:</a:t>
            </a:r>
          </a:p>
          <a:p>
            <a:pPr lvl="1"/>
            <a:r>
              <a:rPr lang="en-US" sz="2100" dirty="0"/>
              <a:t>Phase 1 (sitewide IEs) sitewide dependency assessment: seismic event.</a:t>
            </a:r>
          </a:p>
          <a:p>
            <a:pPr lvl="1"/>
            <a:r>
              <a:rPr lang="en-US" sz="2100" dirty="0"/>
              <a:t>At-power, MU Level 1 PRA assessment:</a:t>
            </a:r>
          </a:p>
          <a:p>
            <a:pPr lvl="2"/>
            <a:r>
              <a:rPr lang="en-US" sz="1900" dirty="0"/>
              <a:t>Combined MUCDF result for seismic events:&gt; 50% of total MUCDF.</a:t>
            </a:r>
          </a:p>
          <a:p>
            <a:pPr lvl="2"/>
            <a:r>
              <a:rPr lang="en-US" sz="1900" dirty="0"/>
              <a:t>Of the seismic events: Bins 3 through 6 are the largest contributors to total MUCDF. </a:t>
            </a:r>
          </a:p>
          <a:p>
            <a:pPr lvl="1"/>
            <a:r>
              <a:rPr lang="en-US" sz="2100" dirty="0"/>
              <a:t>SFP Level 1 and 2 PRA results:</a:t>
            </a:r>
          </a:p>
          <a:p>
            <a:pPr lvl="2"/>
            <a:r>
              <a:rPr lang="en-US" sz="1900" dirty="0"/>
              <a:t>Seismic bins 5 through 7 are most important </a:t>
            </a:r>
          </a:p>
          <a:p>
            <a:pPr lvl="2"/>
            <a:r>
              <a:rPr lang="en-US" sz="1900" dirty="0"/>
              <a:t>Mitigation is not credited for seismic bins 7 and 8 </a:t>
            </a:r>
          </a:p>
          <a:p>
            <a:pPr lvl="2"/>
            <a:r>
              <a:rPr lang="en-US" sz="1900" dirty="0"/>
              <a:t>A simplified MELCOR model was used to calculate available times for operator actions for the SFP Level 1 and 2 PRAs, including the amount of time available to align makeup (depending on the size of the leak), the amount of sloshing (affected by the seismic bin), and the operating cycle phase (OCP) (which affects decay heat).</a:t>
            </a:r>
          </a:p>
          <a:p>
            <a:endParaRPr lang="en-US" dirty="0"/>
          </a:p>
        </p:txBody>
      </p:sp>
      <p:sp>
        <p:nvSpPr>
          <p:cNvPr id="4" name="Footer Placeholder 3">
            <a:extLst>
              <a:ext uri="{FF2B5EF4-FFF2-40B4-BE49-F238E27FC236}">
                <a16:creationId xmlns:a16="http://schemas.microsoft.com/office/drawing/2014/main" id="{99AAED8D-CB97-7341-3183-6C06235D6171}"/>
              </a:ext>
            </a:extLst>
          </p:cNvPr>
          <p:cNvSpPr>
            <a:spLocks noGrp="1"/>
          </p:cNvSpPr>
          <p:nvPr>
            <p:ph type="ftr" sz="quarter" idx="11"/>
          </p:nvPr>
        </p:nvSpPr>
        <p:spPr>
          <a:xfrm>
            <a:off x="3124200" y="6105832"/>
            <a:ext cx="2895600" cy="615643"/>
          </a:xfrm>
        </p:spPr>
        <p:txBody>
          <a:bodyPr/>
          <a:lstStyle/>
          <a:p>
            <a:r>
              <a:rPr lang="en-US"/>
              <a:t>9</a:t>
            </a:r>
            <a:endParaRPr lang="en-US" dirty="0"/>
          </a:p>
        </p:txBody>
      </p:sp>
    </p:spTree>
    <p:extLst>
      <p:ext uri="{BB962C8B-B14F-4D97-AF65-F5344CB8AC3E}">
        <p14:creationId xmlns:p14="http://schemas.microsoft.com/office/powerpoint/2010/main" val="26853550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ue-swoop.potx" id="{F21EC631-495E-432D-A250-F639AD28FDCE}" vid="{14E140F5-3733-4863-9780-3C337ACE71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D311BD9C53A64BA35A594801500659" ma:contentTypeVersion="15" ma:contentTypeDescription="Create a new document." ma:contentTypeScope="" ma:versionID="c1968a706e9ba8e39947bb3beb59316c">
  <xsd:schema xmlns:xsd="http://www.w3.org/2001/XMLSchema" xmlns:xs="http://www.w3.org/2001/XMLSchema" xmlns:p="http://schemas.microsoft.com/office/2006/metadata/properties" xmlns:ns3="087ed9da-973a-458e-ba2b-639733953c26" xmlns:ns4="0cecad8f-305c-4ab2-8046-db3b11566c17" targetNamespace="http://schemas.microsoft.com/office/2006/metadata/properties" ma:root="true" ma:fieldsID="f083d8ffd62dbb780b484f5d1b349be6" ns3:_="" ns4:_="">
    <xsd:import namespace="087ed9da-973a-458e-ba2b-639733953c26"/>
    <xsd:import namespace="0cecad8f-305c-4ab2-8046-db3b11566c1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4:MediaServiceObjectDetectorVersions" minOccurs="0"/>
                <xsd:element ref="ns4:MediaServiceSearchProperties" minOccurs="0"/>
                <xsd:element ref="ns4:MediaServiceSystemTag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7ed9da-973a-458e-ba2b-639733953c2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ecad8f-305c-4ab2-8046-db3b11566c1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F1C894-A4BA-40C9-A937-AEBE07AA1D15}">
  <ds:schemaRefs>
    <ds:schemaRef ds:uri="http://schemas.microsoft.com/sharepoint/v3/contenttype/forms"/>
  </ds:schemaRefs>
</ds:datastoreItem>
</file>

<file path=customXml/itemProps2.xml><?xml version="1.0" encoding="utf-8"?>
<ds:datastoreItem xmlns:ds="http://schemas.openxmlformats.org/officeDocument/2006/customXml" ds:itemID="{94455531-43F6-4E66-B4DB-87A20472E83E}">
  <ds:schemaRefs>
    <ds:schemaRef ds:uri="http://purl.org/dc/dcmitype/"/>
    <ds:schemaRef ds:uri="087ed9da-973a-458e-ba2b-639733953c26"/>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0cecad8f-305c-4ab2-8046-db3b11566c17"/>
    <ds:schemaRef ds:uri="http://www.w3.org/XML/1998/namespace"/>
    <ds:schemaRef ds:uri="http://purl.org/dc/terms/"/>
  </ds:schemaRefs>
</ds:datastoreItem>
</file>

<file path=customXml/itemProps3.xml><?xml version="1.0" encoding="utf-8"?>
<ds:datastoreItem xmlns:ds="http://schemas.openxmlformats.org/officeDocument/2006/customXml" ds:itemID="{3937F6F1-2B08-428D-8403-3972184757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7ed9da-973a-458e-ba2b-639733953c26"/>
    <ds:schemaRef ds:uri="0cecad8f-305c-4ab2-8046-db3b11566c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8d01475-c3b5-436a-a065-5def4c64f52e}" enabled="0" method="" siteId="{e8d01475-c3b5-436a-a065-5def4c64f52e}" removed="1"/>
</clbl:labelList>
</file>

<file path=docProps/app.xml><?xml version="1.0" encoding="utf-8"?>
<Properties xmlns="http://schemas.openxmlformats.org/officeDocument/2006/extended-properties" xmlns:vt="http://schemas.openxmlformats.org/officeDocument/2006/docPropsVTypes">
  <Template>presentation-1</Template>
  <TotalTime>28332</TotalTime>
  <Words>1510</Words>
  <Application>Microsoft Office PowerPoint</Application>
  <PresentationFormat>On-screen Show (4:3)</PresentationFormat>
  <Paragraphs>126</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Batang</vt:lpstr>
      <vt:lpstr>Aptos</vt:lpstr>
      <vt:lpstr>Arial</vt:lpstr>
      <vt:lpstr>Bodoni MT</vt:lpstr>
      <vt:lpstr>Calibri</vt:lpstr>
      <vt:lpstr>Courier New</vt:lpstr>
      <vt:lpstr>Office Theme</vt:lpstr>
      <vt:lpstr> NRC-RES’ Sitewide, All Hazards   Level 3 PRA Project: Integrated Site Risk for a Two-Unit Site </vt:lpstr>
      <vt:lpstr>Background </vt:lpstr>
      <vt:lpstr>How is ISR calculated?</vt:lpstr>
      <vt:lpstr>Venn Diagram Showing Single Unit (SU), Single Unit Only (SO), and Multi-Unit CDF for Two Units with Dependencies</vt:lpstr>
      <vt:lpstr>ISR Terminology</vt:lpstr>
      <vt:lpstr>ISR Technical Approach</vt:lpstr>
      <vt:lpstr>ISR – High-Level Results for Sitewide Dependency Assessment</vt:lpstr>
      <vt:lpstr>ISR – Scope and Limitations</vt:lpstr>
      <vt:lpstr>Illustrative Multi-Source Scenario</vt:lpstr>
      <vt:lpstr>Illustrative Multi-Source Scenario (continued)</vt:lpstr>
      <vt:lpstr>Multi-Source Timeline (Part 1)</vt:lpstr>
      <vt:lpstr>Multi-Source Timeline (Part 2)</vt:lpstr>
      <vt:lpstr>Single Unit, Multi-Unit, and Multi-Source Risk Measures</vt:lpstr>
      <vt:lpstr>Takeaways for ISR Results</vt:lpstr>
      <vt:lpstr> </vt:lpstr>
      <vt:lpstr>Background </vt:lpstr>
      <vt:lpstr>Sitewide dependency contributions to MUCDF for grid-related LOOPs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Insights from Multi-Unit Level 1, 2 and 3 Probabilistic Risk Assessment Results for Light-Water Reactor Designs – What Can Be Extrapolated to Advanced Reactor Designs?</dc:title>
  <dc:creator>Susan Cooper</dc:creator>
  <cp:lastModifiedBy>Susan Cooper</cp:lastModifiedBy>
  <cp:revision>33</cp:revision>
  <dcterms:created xsi:type="dcterms:W3CDTF">2024-05-20T17:46:13Z</dcterms:created>
  <dcterms:modified xsi:type="dcterms:W3CDTF">2026-07-16T21:22:25Z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0x0101005ED311BD9C53A64BA35A594801500659</vt:lpwstr>
  </property>
  <property fmtid="{D5CDD505-2E9C-101B-9397-08002B2CF9AE}" pid="3" name="Order">
    <vt:r8>8700</vt:r8>
  </property>
  <property fmtid="{D5CDD505-2E9C-101B-9397-08002B2CF9AE}" pid="4" name="TaxKeyword">
    <vt:lpwstr/>
  </property>
</Properties>
</file>