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879" r:id="rId7"/>
    <p:sldId id="909" r:id="rId8"/>
    <p:sldId id="907" r:id="rId9"/>
    <p:sldId id="890" r:id="rId10"/>
    <p:sldId id="261" r:id="rId11"/>
    <p:sldId id="908" r:id="rId12"/>
    <p:sldId id="905" r:id="rId13"/>
    <p:sldId id="901" r:id="rId14"/>
    <p:sldId id="267" r:id="rId15"/>
    <p:sldId id="906" r:id="rId16"/>
    <p:sldId id="268" r:id="rId17"/>
    <p:sldId id="266" r:id="rId18"/>
    <p:sldId id="8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833F10-5DC9-A36A-F536-A00399D728BC}" name="Susan Cooper" initials="SC" userId="S::SEC1@nrc.gov::6b4aa173-2874-4ec5-91a1-e923fac53abc" providerId="AD"/>
  <p188:author id="{FCD6CC9A-0FA3-3247-8811-FFF9F0CE99BC}" name="Nick Melly" initials="NM" userId="S::NBM@NRC.GOV::6fe651cc-f66c-4c01-9b81-9b36bf1654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Cooper" userId="6b4aa173-2874-4ec5-91a1-e923fac53abc" providerId="ADAL" clId="{CC8C63A5-1058-461D-9E57-07D2D3B69EA7}"/>
    <pc:docChg chg="undo custSel addSld delSld modSld">
      <pc:chgData name="Susan Cooper" userId="6b4aa173-2874-4ec5-91a1-e923fac53abc" providerId="ADAL" clId="{CC8C63A5-1058-461D-9E57-07D2D3B69EA7}" dt="2026-07-16T21:46:20.383" v="190" actId="6549"/>
      <pc:docMkLst>
        <pc:docMk/>
      </pc:docMkLst>
      <pc:sldChg chg="modSp add del mod">
        <pc:chgData name="Susan Cooper" userId="6b4aa173-2874-4ec5-91a1-e923fac53abc" providerId="ADAL" clId="{CC8C63A5-1058-461D-9E57-07D2D3B69EA7}" dt="2026-07-16T21:39:04.696" v="46" actId="6549"/>
        <pc:sldMkLst>
          <pc:docMk/>
          <pc:sldMk cId="1638100879" sldId="260"/>
        </pc:sldMkLst>
        <pc:spChg chg="mod">
          <ac:chgData name="Susan Cooper" userId="6b4aa173-2874-4ec5-91a1-e923fac53abc" providerId="ADAL" clId="{CC8C63A5-1058-461D-9E57-07D2D3B69EA7}" dt="2026-07-16T21:38:19.528" v="42" actId="14100"/>
          <ac:spMkLst>
            <pc:docMk/>
            <pc:sldMk cId="1638100879" sldId="260"/>
            <ac:spMk id="2" creationId="{00000000-0000-0000-0000-000000000000}"/>
          </ac:spMkLst>
        </pc:spChg>
        <pc:spChg chg="mod">
          <ac:chgData name="Susan Cooper" userId="6b4aa173-2874-4ec5-91a1-e923fac53abc" providerId="ADAL" clId="{CC8C63A5-1058-461D-9E57-07D2D3B69EA7}" dt="2026-07-16T21:39:04.696" v="46" actId="6549"/>
          <ac:spMkLst>
            <pc:docMk/>
            <pc:sldMk cId="1638100879" sldId="260"/>
            <ac:spMk id="3" creationId="{00000000-0000-0000-0000-000000000000}"/>
          </ac:spMkLst>
        </pc:spChg>
      </pc:sldChg>
      <pc:sldChg chg="modSp mod">
        <pc:chgData name="Susan Cooper" userId="6b4aa173-2874-4ec5-91a1-e923fac53abc" providerId="ADAL" clId="{CC8C63A5-1058-461D-9E57-07D2D3B69EA7}" dt="2026-07-16T21:44:30.174" v="179" actId="6549"/>
        <pc:sldMkLst>
          <pc:docMk/>
          <pc:sldMk cId="3440306421" sldId="261"/>
        </pc:sldMkLst>
        <pc:spChg chg="mod">
          <ac:chgData name="Susan Cooper" userId="6b4aa173-2874-4ec5-91a1-e923fac53abc" providerId="ADAL" clId="{CC8C63A5-1058-461D-9E57-07D2D3B69EA7}" dt="2026-07-16T21:44:30.174" v="179" actId="6549"/>
          <ac:spMkLst>
            <pc:docMk/>
            <pc:sldMk cId="3440306421" sldId="261"/>
            <ac:spMk id="3" creationId="{00000000-0000-0000-0000-000000000000}"/>
          </ac:spMkLst>
        </pc:spChg>
      </pc:sldChg>
      <pc:sldChg chg="modSp mod">
        <pc:chgData name="Susan Cooper" userId="6b4aa173-2874-4ec5-91a1-e923fac53abc" providerId="ADAL" clId="{CC8C63A5-1058-461D-9E57-07D2D3B69EA7}" dt="2026-07-16T21:46:20.383" v="190" actId="6549"/>
        <pc:sldMkLst>
          <pc:docMk/>
          <pc:sldMk cId="1090170204" sldId="889"/>
        </pc:sldMkLst>
        <pc:spChg chg="mod">
          <ac:chgData name="Susan Cooper" userId="6b4aa173-2874-4ec5-91a1-e923fac53abc" providerId="ADAL" clId="{CC8C63A5-1058-461D-9E57-07D2D3B69EA7}" dt="2026-07-16T21:46:20.383" v="190" actId="6549"/>
          <ac:spMkLst>
            <pc:docMk/>
            <pc:sldMk cId="1090170204" sldId="889"/>
            <ac:spMk id="4" creationId="{7D478B0E-40E5-7571-7173-D68136913201}"/>
          </ac:spMkLst>
        </pc:spChg>
      </pc:sldChg>
      <pc:sldChg chg="modSp mod">
        <pc:chgData name="Susan Cooper" userId="6b4aa173-2874-4ec5-91a1-e923fac53abc" providerId="ADAL" clId="{CC8C63A5-1058-461D-9E57-07D2D3B69EA7}" dt="2026-07-16T21:42:54.380" v="120" actId="20577"/>
        <pc:sldMkLst>
          <pc:docMk/>
          <pc:sldMk cId="2729392182" sldId="890"/>
        </pc:sldMkLst>
        <pc:spChg chg="mod">
          <ac:chgData name="Susan Cooper" userId="6b4aa173-2874-4ec5-91a1-e923fac53abc" providerId="ADAL" clId="{CC8C63A5-1058-461D-9E57-07D2D3B69EA7}" dt="2026-07-16T21:42:54.380" v="120" actId="20577"/>
          <ac:spMkLst>
            <pc:docMk/>
            <pc:sldMk cId="2729392182" sldId="890"/>
            <ac:spMk id="4" creationId="{7D478B0E-40E5-7571-7173-D68136913201}"/>
          </ac:spMkLst>
        </pc:spChg>
      </pc:sldChg>
      <pc:sldChg chg="modSp mod">
        <pc:chgData name="Susan Cooper" userId="6b4aa173-2874-4ec5-91a1-e923fac53abc" providerId="ADAL" clId="{CC8C63A5-1058-461D-9E57-07D2D3B69EA7}" dt="2026-07-16T21:45:23.422" v="187" actId="6549"/>
        <pc:sldMkLst>
          <pc:docMk/>
          <pc:sldMk cId="1937229942" sldId="908"/>
        </pc:sldMkLst>
        <pc:spChg chg="mod">
          <ac:chgData name="Susan Cooper" userId="6b4aa173-2874-4ec5-91a1-e923fac53abc" providerId="ADAL" clId="{CC8C63A5-1058-461D-9E57-07D2D3B69EA7}" dt="2026-07-16T21:45:23.422" v="187" actId="6549"/>
          <ac:spMkLst>
            <pc:docMk/>
            <pc:sldMk cId="1937229942" sldId="908"/>
            <ac:spMk id="3" creationId="{C5F7ABD7-28BA-3AD4-A942-3BB2C18BFE12}"/>
          </ac:spMkLst>
        </pc:spChg>
      </pc:sldChg>
      <pc:sldChg chg="modSp new del mod">
        <pc:chgData name="Susan Cooper" userId="6b4aa173-2874-4ec5-91a1-e923fac53abc" providerId="ADAL" clId="{CC8C63A5-1058-461D-9E57-07D2D3B69EA7}" dt="2026-07-15T18:22:11.382" v="35" actId="680"/>
        <pc:sldMkLst>
          <pc:docMk/>
          <pc:sldMk cId="3220670840" sldId="910"/>
        </pc:sldMkLst>
        <pc:spChg chg="mod">
          <ac:chgData name="Susan Cooper" userId="6b4aa173-2874-4ec5-91a1-e923fac53abc" providerId="ADAL" clId="{CC8C63A5-1058-461D-9E57-07D2D3B69EA7}" dt="2026-07-15T18:22:09.218" v="32" actId="2711"/>
          <ac:spMkLst>
            <pc:docMk/>
            <pc:sldMk cId="3220670840" sldId="910"/>
            <ac:spMk id="2" creationId="{6A04A3F0-0E52-7A31-F520-C286751E8E24}"/>
          </ac:spMkLst>
        </pc:spChg>
        <pc:spChg chg="mod">
          <ac:chgData name="Susan Cooper" userId="6b4aa173-2874-4ec5-91a1-e923fac53abc" providerId="ADAL" clId="{CC8C63A5-1058-461D-9E57-07D2D3B69EA7}" dt="2026-07-15T18:22:10.593" v="34"/>
          <ac:spMkLst>
            <pc:docMk/>
            <pc:sldMk cId="3220670840" sldId="910"/>
            <ac:spMk id="3" creationId="{094435B6-B55E-F61B-E5CF-11888C84E810}"/>
          </ac:spMkLst>
        </pc:spChg>
      </pc:sldChg>
      <pc:sldChg chg="modSp new del mod">
        <pc:chgData name="Susan Cooper" userId="6b4aa173-2874-4ec5-91a1-e923fac53abc" providerId="ADAL" clId="{CC8C63A5-1058-461D-9E57-07D2D3B69EA7}" dt="2026-07-15T18:22:05.115" v="27" actId="680"/>
        <pc:sldMkLst>
          <pc:docMk/>
          <pc:sldMk cId="2297845750" sldId="911"/>
        </pc:sldMkLst>
        <pc:spChg chg="mod">
          <ac:chgData name="Susan Cooper" userId="6b4aa173-2874-4ec5-91a1-e923fac53abc" providerId="ADAL" clId="{CC8C63A5-1058-461D-9E57-07D2D3B69EA7}" dt="2026-07-15T18:22:02.563" v="24" actId="2711"/>
          <ac:spMkLst>
            <pc:docMk/>
            <pc:sldMk cId="2297845750" sldId="911"/>
            <ac:spMk id="2" creationId="{6D17D9DD-B0B4-FD86-6BD8-F5CE70718BFA}"/>
          </ac:spMkLst>
        </pc:spChg>
        <pc:spChg chg="mod">
          <ac:chgData name="Susan Cooper" userId="6b4aa173-2874-4ec5-91a1-e923fac53abc" providerId="ADAL" clId="{CC8C63A5-1058-461D-9E57-07D2D3B69EA7}" dt="2026-07-15T18:22:04.264" v="26"/>
          <ac:spMkLst>
            <pc:docMk/>
            <pc:sldMk cId="2297845750" sldId="911"/>
            <ac:spMk id="3" creationId="{0A8E69EC-1263-0ADA-72BA-9B11414E1C19}"/>
          </ac:spMkLst>
        </pc:spChg>
      </pc:sldChg>
      <pc:sldChg chg="new del">
        <pc:chgData name="Susan Cooper" userId="6b4aa173-2874-4ec5-91a1-e923fac53abc" providerId="ADAL" clId="{CC8C63A5-1058-461D-9E57-07D2D3B69EA7}" dt="2026-07-15T18:21:33.772" v="20" actId="680"/>
        <pc:sldMkLst>
          <pc:docMk/>
          <pc:sldMk cId="3105250377" sldId="9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Seismic Bin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7-4DFA-A7AD-13A6DE165B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7-4DFA-A7AD-13A6DE165B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87-4DFA-A7AD-13A6DE165B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87-4DFA-A7AD-13A6DE165B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87-4DFA-A7AD-13A6DE165B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87-4DFA-A7AD-13A6DE165BA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87-4DFA-A7AD-13A6DE165B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87-4DFA-A7AD-13A6DE165BAD}"/>
                </c:ext>
              </c:extLst>
            </c:dLbl>
            <c:dLbl>
              <c:idx val="2"/>
              <c:layout>
                <c:manualLayout>
                  <c:x val="-1.1946375555514692E-2"/>
                  <c:y val="0.134349345668572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87-4DFA-A7AD-13A6DE165BAD}"/>
                </c:ext>
              </c:extLst>
            </c:dLbl>
            <c:dLbl>
              <c:idx val="3"/>
              <c:layout>
                <c:manualLayout>
                  <c:x val="-8.9557961504811892E-2"/>
                  <c:y val="-0.281393263342082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87-4DFA-A7AD-13A6DE165BAD}"/>
                </c:ext>
              </c:extLst>
            </c:dLbl>
            <c:dLbl>
              <c:idx val="4"/>
              <c:layout>
                <c:manualLayout>
                  <c:x val="8.1092738407699039E-2"/>
                  <c:y val="0.125982064741907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87-4DFA-A7AD-13A6DE165BAD}"/>
                </c:ext>
              </c:extLst>
            </c:dLbl>
            <c:dLbl>
              <c:idx val="5"/>
              <c:layout>
                <c:manualLayout>
                  <c:x val="-1.3894164868735669E-3"/>
                  <c:y val="2.24266916437696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87-4DFA-A7AD-13A6DE165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'Table 6-5'!$F$1:$K$1</c:f>
              <c:strCache>
                <c:ptCount val="6"/>
                <c:pt idx="0">
                  <c:v>% CCF1</c:v>
                </c:pt>
                <c:pt idx="1">
                  <c:v>% CCF2</c:v>
                </c:pt>
                <c:pt idx="2">
                  <c:v>% Random</c:v>
                </c:pt>
                <c:pt idx="3">
                  <c:v>% Seismic</c:v>
                </c:pt>
                <c:pt idx="4">
                  <c:v>% Structure</c:v>
                </c:pt>
                <c:pt idx="5">
                  <c:v>% Other</c:v>
                </c:pt>
              </c:strCache>
            </c:strRef>
          </c:cat>
          <c:val>
            <c:numRef>
              <c:f>'Table 6-5'!$F$6:$K$6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2.2999999999999998</c:v>
                </c:pt>
                <c:pt idx="3">
                  <c:v>73.7</c:v>
                </c:pt>
                <c:pt idx="4">
                  <c:v>23.5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87-4DFA-A7AD-13A6DE165B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9529974138587695"/>
          <c:y val="0.89231015963515203"/>
          <c:w val="0.41415821789769564"/>
          <c:h val="9.2259697804100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'Table 6-5'!$A$3</c:f>
              <c:strCache>
                <c:ptCount val="1"/>
                <c:pt idx="0">
                  <c:v>MU-IE-LOOPGR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0-4D98-BA82-8ED318FD93B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0-4D98-BA82-8ED318FD93B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0-4D98-BA82-8ED318FD93B1}"/>
              </c:ext>
            </c:extLst>
          </c:dPt>
          <c:dLbls>
            <c:dLbl>
              <c:idx val="0"/>
              <c:layout>
                <c:manualLayout>
                  <c:x val="-6.9605561599881988E-2"/>
                  <c:y val="-0.169619919958984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0-4D98-BA82-8ED318FD93B1}"/>
                </c:ext>
              </c:extLst>
            </c:dLbl>
            <c:dLbl>
              <c:idx val="1"/>
              <c:layout>
                <c:manualLayout>
                  <c:x val="7.3459342172392389E-2"/>
                  <c:y val="0.119927764131524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0-4D98-BA82-8ED318FD9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 6-5'!$F$1:$H$1</c:f>
              <c:strCache>
                <c:ptCount val="3"/>
                <c:pt idx="0">
                  <c:v>% CCF1</c:v>
                </c:pt>
                <c:pt idx="1">
                  <c:v>% CCF2</c:v>
                </c:pt>
                <c:pt idx="2">
                  <c:v>% Random</c:v>
                </c:pt>
              </c:strCache>
            </c:strRef>
          </c:cat>
          <c:val>
            <c:numRef>
              <c:f>'Table 6-5'!$F$3:$H$3</c:f>
              <c:numCache>
                <c:formatCode>General</c:formatCode>
                <c:ptCount val="3"/>
                <c:pt idx="0">
                  <c:v>85.5</c:v>
                </c:pt>
                <c:pt idx="1">
                  <c:v>14.3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C0-4D98-BA82-8ED318FD93B1}"/>
            </c:ext>
          </c:extLst>
        </c:ser>
        <c:ser>
          <c:idx val="0"/>
          <c:order val="1"/>
          <c:tx>
            <c:strRef>
              <c:f>'Table 6-5'!$A$3</c:f>
              <c:strCache>
                <c:ptCount val="1"/>
                <c:pt idx="0">
                  <c:v>MU-IE-LOOPGR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CC0-4D98-BA82-8ED318FD93B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CC0-4D98-BA82-8ED318FD93B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CC0-4D98-BA82-8ED318FD93B1}"/>
              </c:ext>
            </c:extLst>
          </c:dPt>
          <c:cat>
            <c:strRef>
              <c:f>'Table 6-5'!$F$1:$H$1</c:f>
              <c:strCache>
                <c:ptCount val="3"/>
                <c:pt idx="0">
                  <c:v>% CCF1</c:v>
                </c:pt>
                <c:pt idx="1">
                  <c:v>% CCF2</c:v>
                </c:pt>
                <c:pt idx="2">
                  <c:v>% Random</c:v>
                </c:pt>
              </c:strCache>
            </c:strRef>
          </c:cat>
          <c:val>
            <c:numRef>
              <c:f>'Table 6-5'!$F$3:$H$3</c:f>
              <c:numCache>
                <c:formatCode>General</c:formatCode>
                <c:ptCount val="3"/>
                <c:pt idx="0">
                  <c:v>85.5</c:v>
                </c:pt>
                <c:pt idx="1">
                  <c:v>14.3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C0-4D98-BA82-8ED318FD9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32CB6-951C-48F7-8993-8053CC3F058F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FA0A1-B086-4ECE-A1EC-0D28072E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EEC-88FF-4C6B-A913-13736D562B9F}" type="datetime1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E422-2F16-4173-8C2B-60D58A8C36F2}" type="datetime1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06AF-47DA-4394-A73C-3C31DB2C0454}" type="datetime1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doni MT" panose="020706030806060202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FF7C-9038-4AA9-8A90-C2FBBF553B7F}" type="datetime1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5EE7-E786-488B-B2E7-4C6FBDD1AD2A}" type="datetime1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BAE2-9D26-4222-A0B8-AAF5BADDA017}" type="datetime1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74F-57A4-41FE-981B-542E5EE03E4E}" type="datetime1">
              <a:rPr lang="en-US" smtClean="0"/>
              <a:t>7/16/2026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3C8B-F5A8-42A7-AF16-97EBA1296056}" type="datetime1">
              <a:rPr lang="en-US" smtClean="0"/>
              <a:t>7/16/2026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8B5A-AF8C-4526-B63F-5FDB0A4881A6}" type="datetime1">
              <a:rPr lang="en-US" smtClean="0"/>
              <a:t>7/16/2026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6D0E-1DE7-4A9C-9852-18E16D503E95}" type="datetime1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7D0A-73D4-4EAE-914C-9AE102BCC096}" type="datetime1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43E0-9EB8-4054-BB22-7F0325600C7E}" type="datetime1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561" y="804673"/>
            <a:ext cx="7973962" cy="1837944"/>
          </a:xfrm>
        </p:spPr>
        <p:txBody>
          <a:bodyPr>
            <a:noAutofit/>
          </a:bodyPr>
          <a:lstStyle/>
          <a:p>
            <a:r>
              <a:rPr lang="en-US" sz="3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3200" b="1" dirty="0"/>
              <a:t>NRC-RES’ Sitewide, All Hazards Level 3 PRA Project: Approach and Results for</a:t>
            </a:r>
            <a:br>
              <a:rPr lang="en-US" sz="3200" b="1" dirty="0"/>
            </a:br>
            <a:r>
              <a:rPr lang="en-US" sz="3200" b="1" dirty="0"/>
              <a:t>Multi-Unit Level 1 Risk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680" y="3588773"/>
            <a:ext cx="7351776" cy="2464553"/>
          </a:xfrm>
        </p:spPr>
        <p:txBody>
          <a:bodyPr>
            <a:normAutofit lnSpcReduction="10000"/>
          </a:bodyPr>
          <a:lstStyle/>
          <a:p>
            <a:r>
              <a:rPr lang="en-US" sz="2400" b="1" kern="100" dirty="0">
                <a:solidFill>
                  <a:schemeClr val="tx1"/>
                </a:solidFill>
                <a:effectLst/>
                <a:ea typeface="Batang" panose="02030600000101010101" pitchFamily="18" charset="-127"/>
              </a:rPr>
              <a:t>Susan E. Cooper and Alan Kuritzky (USNRC)</a:t>
            </a:r>
          </a:p>
          <a:p>
            <a:endParaRPr lang="en-US" sz="2000" b="1" kern="100" dirty="0">
              <a:solidFill>
                <a:schemeClr val="tx1"/>
              </a:solidFill>
              <a:effectLst/>
              <a:ea typeface="Batang" panose="02030600000101010101" pitchFamily="18" charset="-127"/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18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 Probabilistic Safety Assessment and Management (PSAM)  Conference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Pittsburgh, Pennsylvania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July 20 - 24,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DA3B-1CA8-1782-4076-FBB6FC5D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MUCDF Results (continued)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A77B-45B4-DAB0-ACDA-BE5A662B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 dependencies (modeled as coupling factors) play a very important role in the calculated MU risks:</a:t>
            </a:r>
          </a:p>
          <a:p>
            <a:pPr lvl="1" indent="-342900">
              <a:spcAft>
                <a:spcPts val="1200"/>
              </a:spcAft>
              <a:tabLst>
                <a:tab pos="228600" algn="l"/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weather-related and grid-related LOOPs, cutsets containing MU CCF coupling factors account for 86 percent of MUCDF.</a:t>
            </a:r>
          </a:p>
          <a:p>
            <a:pPr lvl="1" indent="-342900">
              <a:spcAft>
                <a:spcPts val="1200"/>
              </a:spcAft>
              <a:tabLst>
                <a:tab pos="228600" algn="l"/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 CCFs important contributors to lowest seismic bins</a:t>
            </a:r>
          </a:p>
          <a:p>
            <a:pPr lvl="1" indent="-342900">
              <a:spcAft>
                <a:spcPts val="1200"/>
              </a:spcAft>
              <a:tabLst>
                <a:tab pos="228600" algn="l"/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seismic bins 5, 6, 7, and 8 (the highest seismic hazard bins):</a:t>
            </a:r>
          </a:p>
          <a:p>
            <a:pPr lvl="2" indent="-342900">
              <a:lnSpc>
                <a:spcPts val="13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MUCDF is 90 to 100 percent of SUCDF.</a:t>
            </a:r>
          </a:p>
          <a:p>
            <a:pPr lvl="2" indent="-342900"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seismic bin 6, cutsets containing MU seismic hazard correlations (e.g., MU coupling factors) account for 97 percent of MUCDF.</a:t>
            </a:r>
          </a:p>
          <a:p>
            <a:pPr lvl="1" indent="-342900">
              <a:lnSpc>
                <a:spcPts val="1300"/>
              </a:lnSpc>
              <a:spcAft>
                <a:spcPts val="1200"/>
              </a:spcAft>
              <a:tabLst>
                <a:tab pos="228600" algn="l"/>
                <a:tab pos="45720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lnSpc>
                <a:spcPts val="13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B3F4-E8F6-791E-63F5-FA479F6F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37006"/>
            <a:ext cx="2895600" cy="684469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3847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9EFB-30CE-A720-CD59-F33C4314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313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Sitewide dependency contributions to MUCDF for Seismic Bin 6</a:t>
            </a:r>
            <a:endParaRPr lang="en-US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24E7B1-0200-06FF-5FA7-F767BE4D53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3650"/>
          <a:ext cx="8229600" cy="486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1CAAB1-9A29-C168-7D6E-61A608429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199974"/>
              </p:ext>
            </p:extLst>
          </p:nvPr>
        </p:nvGraphicFramePr>
        <p:xfrm>
          <a:off x="567965" y="1187777"/>
          <a:ext cx="8008070" cy="493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1CFB4-A827-EB31-0B73-547D2706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12309"/>
            <a:ext cx="2895600" cy="271051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8378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A676-0A1B-C7A3-A210-CB80EFE1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00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Takeaways for MUCDF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BB4C-0544-F635-770E-7EF1077C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8" y="1101213"/>
            <a:ext cx="8229600" cy="4798141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certain IEs affect both reactors simultaneously (e.g., LOOPs, loss of service water, external hazards).</a:t>
            </a:r>
          </a:p>
          <a:p>
            <a:pPr marL="342900" marR="0" lvl="0" indent="-34290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 reactors on reference site were assessed to be very independent of each other (except for response to large seismic events), e.g.,</a:t>
            </a:r>
          </a:p>
          <a:p>
            <a:pPr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MUCDF is only 10 percent of total single unit CDF (SUCDF).</a:t>
            </a:r>
          </a:p>
          <a:p>
            <a:pPr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LOOPs, MUCDF is less than 10 percent of SUCDF.</a:t>
            </a:r>
          </a:p>
          <a:p>
            <a:pPr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wind events, MUCDF is less than 1 percent of SUCDF.</a:t>
            </a:r>
          </a:p>
          <a:p>
            <a:pPr marL="342900" marR="0" lvl="0" indent="-34290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 coupling factors were very important in calculated MU risks, e.g.,</a:t>
            </a:r>
          </a:p>
          <a:p>
            <a:pPr lvl="1" indent="-342900">
              <a:lnSpc>
                <a:spcPts val="13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 CCF coupling factors very important for LOOPs and lowest seismic bins</a:t>
            </a:r>
          </a:p>
          <a:p>
            <a:pPr lvl="1" indent="-342900">
              <a:lnSpc>
                <a:spcPts val="13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eismic hazard correlations very important for seismic bins 5, 6, 7, and 8.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A021-FCFA-4958-B0C4-D153A31A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5330"/>
            <a:ext cx="2895600" cy="448032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351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AC06-3530-B9B6-7C0F-7BEA1C6B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626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4236-BFB3-3168-21AB-0C007A7D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08DA-B033-F72D-B74E-78754226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6D4E-92EA-3FED-9068-3BE3C4B1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2626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Sitewide dependency contributions to MUCDF for grid-related LOOPs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FCA7BA-2542-9ADE-693B-1E50A81E8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287864"/>
              </p:ext>
            </p:extLst>
          </p:nvPr>
        </p:nvGraphicFramePr>
        <p:xfrm>
          <a:off x="457200" y="1414021"/>
          <a:ext cx="8229600" cy="471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FC84B-5FF4-B41F-BCEE-D698826F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1162" y="5443979"/>
            <a:ext cx="2133600" cy="365125"/>
          </a:xfrm>
        </p:spPr>
        <p:txBody>
          <a:bodyPr/>
          <a:lstStyle/>
          <a:p>
            <a:fld id="{B980B012-4B4C-0D4B-9961-39BAA1B684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E0A256-BFC0-4619-B589-69CAEFE3049E}" type="slidenum">
              <a:rPr lang="en-US" altLang="en-US" smtClean="0">
                <a:solidFill>
                  <a:schemeClr val="bg2"/>
                </a:solidFill>
              </a:rPr>
              <a:pPr eaLnBrk="1" hangingPunct="1"/>
              <a:t>15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9098" y="560719"/>
            <a:ext cx="8305799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+mj-lt"/>
                <a:cs typeface="Arial" panose="020B0604020202020204" pitchFamily="34" charset="0"/>
              </a:rPr>
              <a:t>ISR – Scope, Limitations, and Uncertainties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78B0E-40E5-7571-7173-D6813691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736"/>
            <a:ext cx="8229600" cy="490118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cs typeface="Arial" panose="020B0604020202020204" pitchFamily="34" charset="0"/>
              </a:rPr>
              <a:t>Because of scope and state-of-the-art limitations, the ISR task is intended to be a “proof of concept,” e.g.,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Only at-power conditions addressed 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Only internal events low power and shutdown for reactors was addressed by L3PRA project; this limitation could be significant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Due to computational challenges for </a:t>
            </a:r>
            <a:r>
              <a:rPr lang="en-US">
                <a:cs typeface="Arial" panose="020B0604020202020204" pitchFamily="34" charset="0"/>
              </a:rPr>
              <a:t>NRC’s SAPHIRE </a:t>
            </a:r>
            <a:r>
              <a:rPr lang="en-US" dirty="0">
                <a:cs typeface="Arial" panose="020B0604020202020204" pitchFamily="34" charset="0"/>
              </a:rPr>
              <a:t>PRA code, a simplified approach to develop MU core damage frequencies (MUCDFs) was used</a:t>
            </a:r>
          </a:p>
          <a:p>
            <a:r>
              <a:rPr lang="en-US" dirty="0">
                <a:cs typeface="Arial" panose="020B0604020202020204" pitchFamily="34" charset="0"/>
              </a:rPr>
              <a:t>MU Level 2, MU Level 3, and ISR limitations: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Due to well-known computational challenges for MU Level 2 PRA, MU Level 2 and Level 3 results addressed only: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Two scenarios: weather-related LOOPs and seismic bin 6 events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A limited number of MU release category combinations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Only “base case” addressed because the “FLEX sensitivity” case was not performed for SFPs</a:t>
            </a:r>
          </a:p>
          <a:p>
            <a:r>
              <a:rPr lang="en-US" dirty="0">
                <a:cs typeface="Arial" panose="020B0604020202020204" pitchFamily="34" charset="0"/>
              </a:rPr>
              <a:t>Examples of uncertainties: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Limited data to develop MU common cause failure coupling factors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Little basis for assignment of MU seismic coupling factors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Modeling approximations (especially for MU Level 2)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17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9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865"/>
            <a:ext cx="8229600" cy="506766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USNRC has completed technical work for its sitewide, all hazards Level 3 PRA Project.</a:t>
            </a:r>
          </a:p>
          <a:p>
            <a:r>
              <a:rPr lang="en-US" sz="2800" dirty="0"/>
              <a:t>In addition to Level 1, 2, and 3 PRAs, the L3PRA project includes an integrated site risk (ISR) task that considers all radiological sources</a:t>
            </a:r>
          </a:p>
          <a:p>
            <a:r>
              <a:rPr lang="en-US" sz="2800" dirty="0">
                <a:cs typeface="Arial" panose="020B0604020202020204" pitchFamily="34" charset="0"/>
              </a:rPr>
              <a:t>Integrated site risk (ISR) is defined as the aggregation of risk from all relevant radiological sources</a:t>
            </a:r>
          </a:p>
          <a:p>
            <a:pPr lvl="1"/>
            <a:r>
              <a:rPr lang="en-US" sz="2300" dirty="0">
                <a:latin typeface="+mj-lt"/>
              </a:rPr>
              <a:t>Two, nearly identical reactors (PWRs)</a:t>
            </a:r>
          </a:p>
          <a:p>
            <a:pPr lvl="1"/>
            <a:r>
              <a:rPr lang="en-US" sz="2300" dirty="0">
                <a:latin typeface="+mj-lt"/>
              </a:rPr>
              <a:t>Two, hydraulically connected spent fuel pools (SFPs)</a:t>
            </a:r>
          </a:p>
          <a:p>
            <a:pPr lvl="1"/>
            <a:r>
              <a:rPr lang="en-US" sz="2300" dirty="0">
                <a:latin typeface="+mj-lt"/>
              </a:rPr>
              <a:t>A dry cask storage (DCS) facility</a:t>
            </a:r>
          </a:p>
          <a:p>
            <a:r>
              <a:rPr lang="en-US" sz="2800" dirty="0">
                <a:cs typeface="Arial" panose="020B0604020202020204" pitchFamily="34" charset="0"/>
              </a:rPr>
              <a:t>Most experience is for multi-unit (i.e., multiple reactor) PRA</a:t>
            </a:r>
          </a:p>
          <a:p>
            <a:r>
              <a:rPr lang="en-US" sz="2800" dirty="0">
                <a:cs typeface="Arial" panose="020B0604020202020204" pitchFamily="34" charset="0"/>
              </a:rPr>
              <a:t>Most relevant guidance addresses multi-unit (MU) PRA:</a:t>
            </a:r>
          </a:p>
          <a:p>
            <a:pPr lvl="2"/>
            <a:r>
              <a:rPr lang="en-US" sz="2300" dirty="0">
                <a:cs typeface="Arial" panose="020B0604020202020204" pitchFamily="34" charset="0"/>
              </a:rPr>
              <a:t>IAEA MU PSA guidance (2019, 2023)</a:t>
            </a:r>
          </a:p>
          <a:p>
            <a:pPr lvl="2"/>
            <a:r>
              <a:rPr lang="en-US" sz="2300" dirty="0">
                <a:cs typeface="Arial" panose="020B0604020202020204" pitchFamily="34" charset="0"/>
              </a:rPr>
              <a:t>EPRI, “Framework for Assessing MU Risk…” (2021) </a:t>
            </a:r>
          </a:p>
          <a:p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Following the 2011 Great Japan Earthquake (and events at Fukushima Daiichi), there has been increased interest in MU risk - both in U.S. and internationally. </a:t>
            </a:r>
          </a:p>
          <a:p>
            <a:endParaRPr lang="en-US" sz="3200" dirty="0">
              <a:latin typeface="+mj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C4CD1-169E-B06C-1E3D-7404DA9D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15666"/>
            <a:ext cx="2895600" cy="605810"/>
          </a:xfrm>
        </p:spPr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810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429768"/>
            <a:ext cx="8020975" cy="73152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+mj-lt"/>
                <a:cs typeface="Arial" panose="020B0604020202020204" pitchFamily="34" charset="0"/>
              </a:rPr>
              <a:t>ISR Technical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78B0E-40E5-7571-7173-D6813691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1016"/>
            <a:ext cx="8229600" cy="5085334"/>
          </a:xfrm>
        </p:spPr>
        <p:txBody>
          <a:bodyPr>
            <a:normAutofit fontScale="85000" lnSpcReduction="10000"/>
          </a:bodyPr>
          <a:lstStyle/>
          <a:p>
            <a:r>
              <a:rPr lang="en-US" sz="2900" dirty="0">
                <a:cs typeface="Arial" panose="020B0604020202020204" pitchFamily="34" charset="0"/>
              </a:rPr>
              <a:t>The technical approach developed to perform ISR included nine (9) steps. At high level, these steps are: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Sitewide dependency assessment</a:t>
            </a:r>
          </a:p>
          <a:p>
            <a:pPr lvl="2"/>
            <a:r>
              <a:rPr lang="en-US" dirty="0">
                <a:highlight>
                  <a:srgbClr val="FFFF00"/>
                </a:highlight>
                <a:cs typeface="Arial" panose="020B0604020202020204" pitchFamily="34" charset="0"/>
              </a:rPr>
              <a:t>MU dependencies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Dependencies between SFPs and reactors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Dependencies between DCS and reactors</a:t>
            </a:r>
          </a:p>
          <a:p>
            <a:pPr lvl="1"/>
            <a:r>
              <a:rPr lang="en-US" dirty="0">
                <a:highlight>
                  <a:srgbClr val="FFFF00"/>
                </a:highlight>
                <a:cs typeface="Arial" panose="020B0604020202020204" pitchFamily="34" charset="0"/>
              </a:rPr>
              <a:t>Multi-unit (MU) risk estimation</a:t>
            </a:r>
          </a:p>
          <a:p>
            <a:pPr lvl="2"/>
            <a:r>
              <a:rPr lang="en-US" dirty="0">
                <a:highlight>
                  <a:srgbClr val="FFFF00"/>
                </a:highlight>
                <a:cs typeface="Arial" panose="020B0604020202020204" pitchFamily="34" charset="0"/>
              </a:rPr>
              <a:t>MU core damage frequency (MUCDF)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MU release category frequencies (MURCF)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MU consequences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Aggregation of MU risk results with spent fuel pool risk</a:t>
            </a:r>
          </a:p>
          <a:p>
            <a:r>
              <a:rPr lang="en-US" sz="2900" dirty="0">
                <a:cs typeface="Arial" panose="020B0604020202020204" pitchFamily="34" charset="0"/>
              </a:rPr>
              <a:t>MU risk is addressed first; then multi-source risk.</a:t>
            </a:r>
          </a:p>
          <a:p>
            <a:r>
              <a:rPr lang="en-US" sz="2900" dirty="0">
                <a:cs typeface="Arial" panose="020B0604020202020204" pitchFamily="34" charset="0"/>
              </a:rPr>
              <a:t>All hazards (internal and external) were addressed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AEF49D-6FBE-4821-498A-4B29108B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86168"/>
            <a:ext cx="2895600" cy="635307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563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0C58-6017-B37D-595D-09E650BB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274638"/>
            <a:ext cx="8229600" cy="781276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Approach to Calculate MUCDF 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273A-5087-DA77-643D-CF15BBDF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005015"/>
            <a:ext cx="8229600" cy="4847969"/>
          </a:xfrm>
        </p:spPr>
        <p:txBody>
          <a:bodyPr>
            <a:normAutofit fontScale="85000" lnSpcReduction="10000"/>
          </a:bodyPr>
          <a:lstStyle/>
          <a:p>
            <a:r>
              <a:rPr lang="en-US" sz="24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Cutset estimation method (CEM) approach to calculate MUCDF: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identify Multi Unit Initiating Events (MUIEs)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determine the MUIE frequencies (MUIEFs)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identify cutsets that make up 95 percent of the single unit CDF (SUCDF) for each MUIE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review cutsets and identify the different basic events (BEs) that need to be addressed to account for MU dependencies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assign cross-unit BE coupling factors (or hazard correlations) for each relevant cutset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calculate associated cutset coupling probabilities (as needed)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calculate MUCDFs</a:t>
            </a:r>
          </a:p>
          <a:p>
            <a:r>
              <a:rPr lang="en-US" sz="24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Steps 1, 2, 4 and 5 are identical to the PRA software approach.</a:t>
            </a:r>
          </a:p>
          <a:p>
            <a:r>
              <a:rPr lang="en-US" sz="24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Step 3 is unique to CEM approach.</a:t>
            </a:r>
          </a:p>
          <a:p>
            <a:r>
              <a:rPr lang="en-US" sz="24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Steps 6 and 7 were performed using Excel spreadsheets with cutsets exported from L3PRA project’s SAPHIRE PRA results.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B98D-FF9E-215F-5CCB-2EF16CEB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595312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67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D7AD-46ED-42CC-D947-114141F5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Venn Diagram Showing Single Unit (SU), Single Unit Only (SO), and Multi-Unit CDF for Two Units with Dependencies</a:t>
            </a:r>
            <a:endParaRPr lang="en-US" sz="2800" dirty="0">
              <a:latin typeface="+mj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AF696-5774-7D64-3A28-1A1E84EF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87" y="1664208"/>
            <a:ext cx="8152426" cy="45720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8288E-B522-8449-6922-F7D6D856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997678"/>
            <a:ext cx="2895600" cy="723798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806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0012" y="566738"/>
            <a:ext cx="7816788" cy="68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latin typeface="+mj-lt"/>
                <a:cs typeface="Arial" panose="020B0604020202020204" pitchFamily="34" charset="0"/>
              </a:rPr>
              <a:t>Sitewide Dependency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78B0E-40E5-7571-7173-D6813691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399032"/>
            <a:ext cx="8593584" cy="4727132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Used a formal, phased process (based on EPRI, 2021)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Phase 1: Common initiating events (IEs) (e.g., multi-unit initiating events (MUIEs))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Phase 2: Shared physical resources, systems, structures, and components (SSCs)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Phase 3: Identical components, human and organizational dependencies, hazard correlations, proximity dependencies, cascading failures, etc. </a:t>
            </a:r>
          </a:p>
          <a:p>
            <a:r>
              <a:rPr lang="en-US" sz="2800" dirty="0">
                <a:cs typeface="Arial" panose="020B0604020202020204" pitchFamily="34" charset="0"/>
              </a:rPr>
              <a:t>Phases and definitions of sitewide dependency categories were similar to those defined in IAEA and EPRI reports on MUPRA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5D8CF5-1A7B-DBE6-06B8-0D894CA2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595311"/>
          </a:xfrm>
        </p:spPr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2939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j-lt"/>
                <a:cs typeface="Arial" panose="020B0604020202020204" pitchFamily="34" charset="0"/>
              </a:rPr>
              <a:t>High Level Results: </a:t>
            </a:r>
            <a:br>
              <a:rPr lang="en-US" sz="3200" b="1" dirty="0">
                <a:latin typeface="+mj-lt"/>
                <a:cs typeface="Arial" panose="020B0604020202020204" pitchFamily="34" charset="0"/>
              </a:rPr>
            </a:br>
            <a:r>
              <a:rPr lang="en-US" sz="3200" b="1" dirty="0">
                <a:latin typeface="+mj-lt"/>
                <a:cs typeface="Arial" panose="020B0604020202020204" pitchFamily="34" charset="0"/>
              </a:rPr>
              <a:t>Sitewide Dependency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744"/>
            <a:ext cx="8229600" cy="46424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Identified:</a:t>
            </a:r>
          </a:p>
          <a:p>
            <a:pPr lvl="1"/>
            <a:r>
              <a:rPr lang="en-US" sz="2400" dirty="0"/>
              <a:t>MUIEs (e.g., losses of offsite power (LOOPs), seismic events, loss of service water, high winds) consistent with other studies and guidance</a:t>
            </a:r>
          </a:p>
          <a:p>
            <a:pPr lvl="1"/>
            <a:r>
              <a:rPr lang="en-US" sz="2400" dirty="0"/>
              <a:t>A few shared resources (e.g., electric power, water supplies) and  even fewer shared SSCs</a:t>
            </a:r>
          </a:p>
          <a:p>
            <a:pPr lvl="1"/>
            <a:r>
              <a:rPr lang="en-US" sz="2400" dirty="0"/>
              <a:t>Many identical components to model as MU common cause failures (CCFs)</a:t>
            </a:r>
          </a:p>
          <a:p>
            <a:pPr lvl="1"/>
            <a:r>
              <a:rPr lang="en-US" sz="2400" dirty="0"/>
              <a:t>A few fire scenarios that were considered “cascading” events</a:t>
            </a:r>
          </a:p>
          <a:p>
            <a:pPr lvl="1"/>
            <a:r>
              <a:rPr lang="en-US" sz="2400" dirty="0"/>
              <a:t>Some human and organizational dependencies, mostly relevant  for Level 2 PRA only</a:t>
            </a:r>
          </a:p>
          <a:p>
            <a:pPr lvl="1"/>
            <a:r>
              <a:rPr lang="en-US" sz="2400" dirty="0"/>
              <a:t>Expected hazard correlations for external events</a:t>
            </a:r>
          </a:p>
          <a:p>
            <a:r>
              <a:rPr lang="en-US" sz="2800" dirty="0"/>
              <a:t>Overall, two units are mostly independent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BA2BA-5884-785C-B3DD-EBAEF330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595311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4030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CAD5-423F-0767-3887-F03C3C0E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High-Level MUCDF Results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ABD7-28BA-3AD4-A942-3BB2C18B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032"/>
            <a:ext cx="8229600" cy="4897131"/>
          </a:xfrm>
        </p:spPr>
        <p:txBody>
          <a:bodyPr>
            <a:normAutofit/>
          </a:bodyPr>
          <a:lstStyle/>
          <a:p>
            <a:r>
              <a:rPr lang="en-US" sz="20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Total MUCDF (1.3E-5/</a:t>
            </a:r>
            <a:r>
              <a:rPr lang="en-US" sz="2000" kern="1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rcy</a:t>
            </a:r>
            <a:r>
              <a:rPr lang="en-US" sz="20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) is approximately 10 percent of the total single unit CDF (1.25E-4/</a:t>
            </a:r>
            <a:r>
              <a:rPr lang="en-US" sz="2000" kern="1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rcy</a:t>
            </a:r>
            <a:r>
              <a:rPr lang="en-US" sz="20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)</a:t>
            </a:r>
          </a:p>
          <a:p>
            <a:r>
              <a:rPr lang="en-US" sz="20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Contributions to total MUCDF:</a:t>
            </a:r>
          </a:p>
          <a:p>
            <a:pPr marL="798513" lvl="1" indent="-342900">
              <a:spcBef>
                <a:spcPts val="0"/>
              </a:spcBef>
            </a:pPr>
            <a:r>
              <a:rPr lang="en-US" sz="18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 percent from all selected internal fire scenarios</a:t>
            </a:r>
          </a:p>
          <a:p>
            <a:pPr marL="798513" lvl="1" indent="-342900">
              <a:spcBef>
                <a:spcPts val="0"/>
              </a:spcBef>
            </a:pPr>
            <a:r>
              <a:rPr lang="en-US" sz="18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6 percent from wind events</a:t>
            </a:r>
          </a:p>
          <a:p>
            <a:pPr marL="798513" lvl="1" indent="-342900">
              <a:spcBef>
                <a:spcPts val="0"/>
              </a:spcBef>
            </a:pPr>
            <a:r>
              <a:rPr lang="en-US" sz="1800" kern="100" dirty="0">
                <a:highlight>
                  <a:srgbClr val="FFFF00"/>
                </a:highligh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14 percent from all LOOPs </a:t>
            </a:r>
            <a:r>
              <a:rPr lang="en-US" sz="18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(which also often resulted in station blackout (SBO))</a:t>
            </a:r>
          </a:p>
          <a:p>
            <a:pPr marL="798513" lvl="1" indent="-342900">
              <a:spcBef>
                <a:spcPts val="0"/>
              </a:spcBef>
            </a:pPr>
            <a:r>
              <a:rPr lang="en-US" sz="18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25 percent from loss of service water</a:t>
            </a:r>
          </a:p>
          <a:p>
            <a:pPr marL="798513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highlight>
                  <a:srgbClr val="FFFF00"/>
                </a:highligh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53 percent from total of all seismic events</a:t>
            </a:r>
          </a:p>
          <a:p>
            <a:pPr marL="398463">
              <a:spcBef>
                <a:spcPts val="0"/>
              </a:spcBef>
              <a:spcAft>
                <a:spcPts val="600"/>
              </a:spcAft>
            </a:pPr>
            <a:r>
              <a:rPr lang="en-US" sz="2000" kern="1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Results for FLEX sensitivity cases (which also includes updated RCP seals) are similar to that for SUPRA, e.g.,</a:t>
            </a:r>
          </a:p>
          <a:p>
            <a:pPr marL="798513"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most effective (i.e., ~85 to 95%) for LOOPs, losses of NSCW, and wind events</a:t>
            </a:r>
          </a:p>
          <a:p>
            <a:pPr marL="798513"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much less effective for seismic events (e.g., ~16 – 30% for lower bins; ~2.5% for seismic bin 6; 0% for seismic bins 7 &amp; 8)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0D84-1582-9D69-8677-EFE09542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07510"/>
            <a:ext cx="2895600" cy="71396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372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9525-62E9-512B-58D1-44B00F71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06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+mj-lt"/>
              </a:rPr>
              <a:t>Table 6-3   </a:t>
            </a:r>
            <a:r>
              <a:rPr lang="en-US" sz="31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MUCDF Estimates – Base Case</a:t>
            </a:r>
            <a:br>
              <a:rPr lang="en-US" sz="1800" b="1" dirty="0">
                <a:solidFill>
                  <a:srgbClr val="000000"/>
                </a:solidFill>
                <a:effectLst/>
                <a:latin typeface="Arial Bold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+mj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AE9E70-0AF5-0F4A-21D7-3FAA735CA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17411"/>
              </p:ext>
            </p:extLst>
          </p:nvPr>
        </p:nvGraphicFramePr>
        <p:xfrm>
          <a:off x="612649" y="786385"/>
          <a:ext cx="7676860" cy="5001764"/>
        </p:xfrm>
        <a:graphic>
          <a:graphicData uri="http://schemas.openxmlformats.org/drawingml/2006/table">
            <a:tbl>
              <a:tblPr firstRow="1" firstCol="1" bandRow="1"/>
              <a:tblGrid>
                <a:gridCol w="314842">
                  <a:extLst>
                    <a:ext uri="{9D8B030D-6E8A-4147-A177-3AD203B41FA5}">
                      <a16:colId xmlns:a16="http://schemas.microsoft.com/office/drawing/2014/main" val="4274352283"/>
                    </a:ext>
                  </a:extLst>
                </a:gridCol>
                <a:gridCol w="953355">
                  <a:extLst>
                    <a:ext uri="{9D8B030D-6E8A-4147-A177-3AD203B41FA5}">
                      <a16:colId xmlns:a16="http://schemas.microsoft.com/office/drawing/2014/main" val="391563289"/>
                    </a:ext>
                  </a:extLst>
                </a:gridCol>
                <a:gridCol w="2118567">
                  <a:extLst>
                    <a:ext uri="{9D8B030D-6E8A-4147-A177-3AD203B41FA5}">
                      <a16:colId xmlns:a16="http://schemas.microsoft.com/office/drawing/2014/main" val="4274895271"/>
                    </a:ext>
                  </a:extLst>
                </a:gridCol>
                <a:gridCol w="2330424">
                  <a:extLst>
                    <a:ext uri="{9D8B030D-6E8A-4147-A177-3AD203B41FA5}">
                      <a16:colId xmlns:a16="http://schemas.microsoft.com/office/drawing/2014/main" val="2070133417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val="1272165219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val="3754779299"/>
                    </a:ext>
                  </a:extLst>
                </a:gridCol>
                <a:gridCol w="653224">
                  <a:extLst>
                    <a:ext uri="{9D8B030D-6E8A-4147-A177-3AD203B41FA5}">
                      <a16:colId xmlns:a16="http://schemas.microsoft.com/office/drawing/2014/main" val="4089576822"/>
                    </a:ext>
                  </a:extLst>
                </a:gridCol>
              </a:tblGrid>
              <a:tr h="27164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Name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Description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 Scenario Characteristics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MUIEF (/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rcy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MUCDF (/rcy)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MUCDF (/rcy)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18948"/>
                  </a:ext>
                </a:extLst>
              </a:tr>
              <a:tr h="1682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472764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MU-IE-LOOPGR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Grid-related LOOP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SBO and AC power recovery failure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6.15E-03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1.00E-06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3705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MU-IE-LOOPPC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Plant-centered LOOP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SBO and AC power recovery failure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1.07E-04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1.43E-08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78108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MU-IE-LOOPSC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Switchyard-centered LOOP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SBO and AC power recovery failure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2.80E-03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3.56E-07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00258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MU-IE-LOOPWR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Weather-related LOOP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SBO and AC power recovery failure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2.44E-03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4.47E-07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925691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MU-LONSCW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of NSCW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of NSCW in both units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3.47E-05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3.23E-06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24.8%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36578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MU-IE-FRI-1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MCR abandonment due to fire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 MCRs are abandoned with CCDP =1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18701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MU-IE-FRI-2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Shared (A+Y) area fires by U1 and U2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MU LOOP (assumed)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3.42E-02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2.28E-08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9130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MU-IE-FRI-3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U1 to U2 (U1 fires affecting U2)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(other unit reactor trip and fire damage) (assumed)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9.08E-03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6.59E-08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23862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MU-IE-FRI-4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U2 to U1 (U2 fires affecting U1)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(other unit reactor trip and fire damage) (assumed)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9.08E-03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6.59E-08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86969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1 (0.1–0.3g) occurs (bin pga 0.17g)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due to CCFs in seismic BIN-1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1.64E-03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8.03E-08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64068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2 (0.3–0.5g) occurs (bin pga 0.39g)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due to CCFs in seismic BIN-2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2.19E-04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70186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3 (0.5–0.7g) occurs (bin pga 0.59g)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and seismic SSC damage in seismic BIN-3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4.79E-05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8.24E-07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46813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4 (0.7–0.9g) occurs (bin pga 0.79g)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and seismic SSC damage in seismic BIN-4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1.34E-05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1.85E-06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89234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5 LOOP (0.9–1.1g) occurs (bin pga 1.0g)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and seismic SSC damage in seismic BIN-5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4.26E-06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2.02E-06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32466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6 LOOP (1.1–1.5g) occurs (bin pga 1.29g)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and seismic SSC damage in seismic BIN-6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1.92E-06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1.72E-06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98070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7 LOOP (1.5–2.5g) occurs (bin pga 1.94g)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and Major structural damage (EQK-BIN7) with CCDP =1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2.48E-07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2.34E-07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44311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MU-IE-EQK-8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Seismic event in bin 8 LOOP (2.5g and above) occurs (bin pga 2.5g)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2-unit SBO and Major structural damage (EQK-BIN8) with CCDP = 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2.32E-09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2.32E-09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&lt;0.1%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26794"/>
                  </a:ext>
                </a:extLst>
              </a:tr>
              <a:tr h="1509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MU-IE-WIND-1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SBO and SSC wind damage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SBO and WIND damage to SSCs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8.89E-03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7.93E-07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453688"/>
                  </a:ext>
                </a:extLst>
              </a:tr>
              <a:tr h="1682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548385"/>
                  </a:ext>
                </a:extLst>
              </a:tr>
              <a:tr h="16820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7.47E-02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1.30E-05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81275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47C03-2850-7DDF-D292-2C885DC7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71616"/>
            <a:ext cx="2895600" cy="64986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6129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ue-swoop.potx" id="{F21EC631-495E-432D-A250-F639AD28FDCE}" vid="{14E140F5-3733-4863-9780-3C337ACE71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311BD9C53A64BA35A594801500659" ma:contentTypeVersion="15" ma:contentTypeDescription="Create a new document." ma:contentTypeScope="" ma:versionID="c1968a706e9ba8e39947bb3beb59316c">
  <xsd:schema xmlns:xsd="http://www.w3.org/2001/XMLSchema" xmlns:xs="http://www.w3.org/2001/XMLSchema" xmlns:p="http://schemas.microsoft.com/office/2006/metadata/properties" xmlns:ns3="087ed9da-973a-458e-ba2b-639733953c26" xmlns:ns4="0cecad8f-305c-4ab2-8046-db3b11566c17" targetNamespace="http://schemas.microsoft.com/office/2006/metadata/properties" ma:root="true" ma:fieldsID="f083d8ffd62dbb780b484f5d1b349be6" ns3:_="" ns4:_="">
    <xsd:import namespace="087ed9da-973a-458e-ba2b-639733953c26"/>
    <xsd:import namespace="0cecad8f-305c-4ab2-8046-db3b11566c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ed9da-973a-458e-ba2b-63973395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ad8f-305c-4ab2-8046-db3b11566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37F6F1-2B08-428D-8403-397218475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7ed9da-973a-458e-ba2b-639733953c26"/>
    <ds:schemaRef ds:uri="0cecad8f-305c-4ab2-8046-db3b11566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455531-43F6-4E66-B4DB-87A20472E83E}">
  <ds:schemaRefs>
    <ds:schemaRef ds:uri="http://purl.org/dc/dcmitype/"/>
    <ds:schemaRef ds:uri="087ed9da-973a-458e-ba2b-639733953c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cecad8f-305c-4ab2-8046-db3b11566c1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DF1C894-A4BA-40C9-A937-AEBE07AA1D1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presentation-1</Template>
  <TotalTime>27086</TotalTime>
  <Words>1760</Words>
  <Application>Microsoft Office PowerPoint</Application>
  <PresentationFormat>On-screen Show (4:3)</PresentationFormat>
  <Paragraphs>264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Batang</vt:lpstr>
      <vt:lpstr>Aptos</vt:lpstr>
      <vt:lpstr>Arial</vt:lpstr>
      <vt:lpstr>Arial Bold</vt:lpstr>
      <vt:lpstr>Bodoni MT</vt:lpstr>
      <vt:lpstr>Calibri</vt:lpstr>
      <vt:lpstr>Courier New</vt:lpstr>
      <vt:lpstr>Symbol</vt:lpstr>
      <vt:lpstr>Wingdings</vt:lpstr>
      <vt:lpstr>Office Theme</vt:lpstr>
      <vt:lpstr> NRC-RES’ Sitewide, All Hazards Level 3 PRA Project: Approach and Results for Multi-Unit Level 1 Risk</vt:lpstr>
      <vt:lpstr>Background </vt:lpstr>
      <vt:lpstr>ISR Technical Approach</vt:lpstr>
      <vt:lpstr>Approach to Calculate MUCDF </vt:lpstr>
      <vt:lpstr>Venn Diagram Showing Single Unit (SU), Single Unit Only (SO), and Multi-Unit CDF for Two Units with Dependencies</vt:lpstr>
      <vt:lpstr>Sitewide Dependency Assessment</vt:lpstr>
      <vt:lpstr>High Level Results:  Sitewide Dependency Assessment</vt:lpstr>
      <vt:lpstr>High-Level MUCDF Results</vt:lpstr>
      <vt:lpstr>Table 6-3   MUCDF Estimates – Base Case </vt:lpstr>
      <vt:lpstr>MUCDF Results (continued)</vt:lpstr>
      <vt:lpstr>Sitewide dependency contributions to MUCDF for Seismic Bin 6</vt:lpstr>
      <vt:lpstr>Takeaways for MUCDF Results</vt:lpstr>
      <vt:lpstr> </vt:lpstr>
      <vt:lpstr>Sitewide dependency contributions to MUCDF for grid-related LOOPs</vt:lpstr>
      <vt:lpstr>ISR – Scope, Limitations, and Uncertainties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from Multi-Unit Level 1, 2 and 3 Probabilistic Risk Assessment Results for Light-Water Reactor Designs – What Can Be Extrapolated to Advanced Reactor Designs?</dc:title>
  <dc:creator>Susan Cooper</dc:creator>
  <cp:lastModifiedBy>Susan Cooper</cp:lastModifiedBy>
  <cp:revision>35</cp:revision>
  <dcterms:created xsi:type="dcterms:W3CDTF">2024-05-20T17:46:13Z</dcterms:created>
  <dcterms:modified xsi:type="dcterms:W3CDTF">2026-07-16T21:46:22Z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0x0101005ED311BD9C53A64BA35A594801500659</vt:lpwstr>
  </property>
  <property fmtid="{D5CDD505-2E9C-101B-9397-08002B2CF9AE}" pid="3" name="Order">
    <vt:r8>8700</vt:r8>
  </property>
  <property fmtid="{D5CDD505-2E9C-101B-9397-08002B2CF9AE}" pid="4" name="TaxKeyword">
    <vt:lpwstr/>
  </property>
</Properties>
</file>