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15"/>
  </p:notesMasterIdLst>
  <p:handoutMasterIdLst>
    <p:handoutMasterId r:id="rId16"/>
  </p:handoutMasterIdLst>
  <p:sldIdLst>
    <p:sldId id="2147473040" r:id="rId2"/>
    <p:sldId id="412" r:id="rId3"/>
    <p:sldId id="4577" r:id="rId4"/>
    <p:sldId id="2147473047" r:id="rId5"/>
    <p:sldId id="2147473061" r:id="rId6"/>
    <p:sldId id="2147473062" r:id="rId7"/>
    <p:sldId id="2147473049" r:id="rId8"/>
    <p:sldId id="2147473042" r:id="rId9"/>
    <p:sldId id="2147473043" r:id="rId10"/>
    <p:sldId id="2147473046" r:id="rId11"/>
    <p:sldId id="2147473044" r:id="rId12"/>
    <p:sldId id="2147473045" r:id="rId13"/>
    <p:sldId id="2147473051"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8D795DC4-12B9-4037-892F-E15EE101E0EF}">
          <p14:sldIdLst>
            <p14:sldId id="2147473040"/>
            <p14:sldId id="412"/>
            <p14:sldId id="4577"/>
            <p14:sldId id="2147473047"/>
            <p14:sldId id="2147473061"/>
            <p14:sldId id="2147473062"/>
            <p14:sldId id="2147473049"/>
            <p14:sldId id="2147473042"/>
            <p14:sldId id="2147473043"/>
            <p14:sldId id="2147473046"/>
            <p14:sldId id="2147473044"/>
            <p14:sldId id="2147473045"/>
          </p14:sldIdLst>
        </p14:section>
        <p14:section name="参考資料" id="{4A3CE945-92A1-4BDB-A286-717430B8C0E5}">
          <p14:sldIdLst>
            <p14:sldId id="214747305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1E1E"/>
    <a:srgbClr val="4BACC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9" autoAdjust="0"/>
    <p:restoredTop sz="84176" autoAdjust="0"/>
  </p:normalViewPr>
  <p:slideViewPr>
    <p:cSldViewPr>
      <p:cViewPr varScale="1">
        <p:scale>
          <a:sx n="84" d="100"/>
          <a:sy n="84" d="100"/>
        </p:scale>
        <p:origin x="108" y="3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6" d="100"/>
          <a:sy n="66" d="100"/>
        </p:scale>
        <p:origin x="-3300"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CA9DF7C2-6016-4494-BAE0-C42E79F2538E}" type="datetimeFigureOut">
              <a:rPr kumimoji="1" lang="ja-JP" altLang="en-US" smtClean="0"/>
              <a:pPr/>
              <a:t>2026/7/18</a:t>
            </a:fld>
            <a:endParaRPr kumimoji="1" lang="ja-JP" altLang="en-US"/>
          </a:p>
        </p:txBody>
      </p:sp>
      <p:sp>
        <p:nvSpPr>
          <p:cNvPr id="4" name="フッター プレースホルダ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EAF3095-42AE-4FB5-8863-3709F1F22836}" type="slidenum">
              <a:rPr kumimoji="1" lang="ja-JP" altLang="en-US" smtClean="0"/>
              <a:pPr/>
              <a:t>‹#›</a:t>
            </a:fld>
            <a:endParaRPr kumimoji="1" lang="ja-JP" altLang="en-US"/>
          </a:p>
        </p:txBody>
      </p:sp>
    </p:spTree>
    <p:extLst>
      <p:ext uri="{BB962C8B-B14F-4D97-AF65-F5344CB8AC3E}">
        <p14:creationId xmlns:p14="http://schemas.microsoft.com/office/powerpoint/2010/main" val="6358738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B5D4A72F-F3E9-4CDF-9F67-F63734137D8B}" type="datetimeFigureOut">
              <a:rPr kumimoji="1" lang="ja-JP" altLang="en-US" smtClean="0"/>
              <a:pPr/>
              <a:t>2026/7/18</a:t>
            </a:fld>
            <a:endParaRPr kumimoji="1"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BFBC375-A1DB-40FF-8A8D-2EB9DDD0007B}" type="slidenum">
              <a:rPr kumimoji="1" lang="ja-JP" altLang="en-US" smtClean="0"/>
              <a:pPr/>
              <a:t>‹#›</a:t>
            </a:fld>
            <a:endParaRPr kumimoji="1" lang="ja-JP" altLang="en-US"/>
          </a:p>
        </p:txBody>
      </p:sp>
    </p:spTree>
    <p:extLst>
      <p:ext uri="{BB962C8B-B14F-4D97-AF65-F5344CB8AC3E}">
        <p14:creationId xmlns:p14="http://schemas.microsoft.com/office/powerpoint/2010/main" val="162117857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r>
              <a:rPr kumimoji="1" lang="en-US" altLang="ja-JP" sz="1000" dirty="0" err="1"/>
              <a:t>Im</a:t>
            </a:r>
            <a:r>
              <a:rPr kumimoji="1" lang="en-US" altLang="ja-JP" sz="1000" dirty="0"/>
              <a:t> </a:t>
            </a:r>
            <a:r>
              <a:rPr kumimoji="1" lang="en-US" altLang="ja-JP" sz="1000" dirty="0" err="1"/>
              <a:t>yohei</a:t>
            </a:r>
            <a:r>
              <a:rPr kumimoji="1" lang="en-US" altLang="ja-JP" sz="1000" dirty="0"/>
              <a:t> </a:t>
            </a:r>
            <a:r>
              <a:rPr kumimoji="1" lang="en-US" altLang="ja-JP" sz="1000" dirty="0" err="1"/>
              <a:t>souma</a:t>
            </a:r>
            <a:r>
              <a:rPr kumimoji="1" lang="en-US" altLang="ja-JP" sz="1000" dirty="0"/>
              <a:t> from </a:t>
            </a:r>
            <a:r>
              <a:rPr kumimoji="1" lang="en-US" altLang="ja-JP" sz="1000" dirty="0" err="1"/>
              <a:t>tepco</a:t>
            </a:r>
            <a:r>
              <a:rPr kumimoji="1" lang="en-US" altLang="ja-JP" sz="1000" dirty="0"/>
              <a:t> ,department of Nuclear Asset </a:t>
            </a:r>
            <a:r>
              <a:rPr kumimoji="1" lang="en-US" altLang="ja-JP" sz="1000" dirty="0" err="1"/>
              <a:t>Management,Nuclear</a:t>
            </a:r>
            <a:r>
              <a:rPr kumimoji="1" lang="en-US" altLang="ja-JP" sz="1000" dirty="0"/>
              <a:t> Safety Engineering Group</a:t>
            </a:r>
          </a:p>
          <a:p>
            <a:r>
              <a:rPr kumimoji="1" lang="en-US" altLang="ja-JP" sz="1000" b="0" i="0" kern="1200" dirty="0">
                <a:solidFill>
                  <a:schemeClr val="tx1"/>
                </a:solidFill>
                <a:effectLst/>
                <a:latin typeface="+mn-lt"/>
                <a:ea typeface="+mn-ea"/>
                <a:cs typeface="+mn-cs"/>
              </a:rPr>
              <a:t>I am responsible for external PRA, primarily involved in tsunami PRA and internal flood PRA.</a:t>
            </a:r>
          </a:p>
        </p:txBody>
      </p:sp>
    </p:spTree>
    <p:extLst>
      <p:ext uri="{BB962C8B-B14F-4D97-AF65-F5344CB8AC3E}">
        <p14:creationId xmlns:p14="http://schemas.microsoft.com/office/powerpoint/2010/main" val="3140876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9</a:t>
            </a:fld>
            <a:endParaRPr kumimoji="1" lang="ja-JP" altLang="en-US"/>
          </a:p>
        </p:txBody>
      </p:sp>
    </p:spTree>
    <p:extLst>
      <p:ext uri="{BB962C8B-B14F-4D97-AF65-F5344CB8AC3E}">
        <p14:creationId xmlns:p14="http://schemas.microsoft.com/office/powerpoint/2010/main" val="4187325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Font typeface="Wingdings" panose="05000000000000000000" pitchFamily="2" charset="2"/>
              <a:buNone/>
            </a:pPr>
            <a:r>
              <a:rPr lang="en-US" altLang="ja-JP" dirty="0">
                <a:latin typeface="メイリオ" panose="020B0604030504040204" pitchFamily="50" charset="-128"/>
                <a:ea typeface="メイリオ" panose="020B0604030504040204" pitchFamily="50" charset="-128"/>
              </a:rPr>
              <a:t>KK</a:t>
            </a:r>
            <a:r>
              <a:rPr lang="ja-JP" altLang="en-US" dirty="0">
                <a:latin typeface="メイリオ" panose="020B0604030504040204" pitchFamily="50" charset="-128"/>
                <a:ea typeface="メイリオ" panose="020B0604030504040204" pitchFamily="50" charset="-128"/>
              </a:rPr>
              <a:t>７ではフラジリティ評価の高度化を行っている。</a:t>
            </a:r>
            <a:endParaRPr lang="en-US" altLang="ja-JP" dirty="0">
              <a:latin typeface="メイリオ" panose="020B0604030504040204" pitchFamily="50" charset="-128"/>
              <a:ea typeface="メイリオ" panose="020B0604030504040204" pitchFamily="50" charset="-128"/>
            </a:endParaRPr>
          </a:p>
          <a:p>
            <a:pPr marL="0" indent="0">
              <a:buFont typeface="Wingdings" panose="05000000000000000000" pitchFamily="2" charset="2"/>
              <a:buNone/>
            </a:pPr>
            <a:r>
              <a:rPr lang="ja-JP" altLang="en-US" dirty="0">
                <a:latin typeface="メイリオ" panose="020B0604030504040204" pitchFamily="50" charset="-128"/>
                <a:ea typeface="メイリオ" panose="020B0604030504040204" pitchFamily="50" charset="-128"/>
              </a:rPr>
              <a:t>現実的応答が現実的耐力を上回る損傷確率を算定し、建屋・機器フラジリティ曲線を求めている</a:t>
            </a:r>
            <a:endParaRPr lang="en-US" altLang="ja-JP" dirty="0">
              <a:latin typeface="メイリオ" panose="020B0604030504040204" pitchFamily="50" charset="-128"/>
              <a:ea typeface="メイリオ" panose="020B0604030504040204" pitchFamily="50" charset="-128"/>
            </a:endParaRPr>
          </a:p>
          <a:p>
            <a:pPr marL="0" indent="0">
              <a:buFont typeface="Wingdings" panose="05000000000000000000" pitchFamily="2" charset="2"/>
              <a:buNone/>
            </a:pPr>
            <a:endParaRPr kumimoji="1" lang="en-US" altLang="ja-JP" dirty="0">
              <a:latin typeface="メイリオ" panose="020B0604030504040204" pitchFamily="50" charset="-128"/>
              <a:ea typeface="メイリオ" panose="020B0604030504040204" pitchFamily="50" charset="-128"/>
            </a:endParaRPr>
          </a:p>
          <a:p>
            <a:pPr marL="0" indent="0">
              <a:buFont typeface="Wingdings" panose="05000000000000000000" pitchFamily="2" charset="2"/>
              <a:buNone/>
            </a:pPr>
            <a:r>
              <a:rPr kumimoji="1" lang="ja-JP" altLang="en-US" dirty="0">
                <a:latin typeface="メイリオ" panose="020B0604030504040204" pitchFamily="50" charset="-128"/>
                <a:ea typeface="メイリオ" panose="020B0604030504040204" pitchFamily="50" charset="-128"/>
              </a:rPr>
              <a:t>以前はある高さに到達した時点で機能喪失するという評価を実施していたが、</a:t>
            </a:r>
            <a:endParaRPr kumimoji="1" lang="en-US" altLang="ja-JP" dirty="0">
              <a:latin typeface="メイリオ" panose="020B0604030504040204" pitchFamily="50" charset="-128"/>
              <a:ea typeface="メイリオ" panose="020B0604030504040204" pitchFamily="50" charset="-128"/>
            </a:endParaRPr>
          </a:p>
          <a:p>
            <a:pPr marL="0" indent="0">
              <a:buFont typeface="Wingdings" panose="05000000000000000000" pitchFamily="2" charset="2"/>
              <a:buNone/>
            </a:pPr>
            <a:r>
              <a:rPr kumimoji="1" lang="ja-JP" altLang="en-US" dirty="0">
                <a:latin typeface="メイリオ" panose="020B0604030504040204" pitchFamily="50" charset="-128"/>
                <a:ea typeface="メイリオ" panose="020B0604030504040204" pitchFamily="50" charset="-128"/>
              </a:rPr>
              <a:t>高度化により、現実的応答曲線が現実的耐力曲線を上回る損傷確率を算定し、建屋・機器フラジリティ曲線を求めている。</a:t>
            </a:r>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12</a:t>
            </a:fld>
            <a:endParaRPr kumimoji="1" lang="ja-JP" altLang="en-US"/>
          </a:p>
        </p:txBody>
      </p:sp>
    </p:spTree>
    <p:extLst>
      <p:ext uri="{BB962C8B-B14F-4D97-AF65-F5344CB8AC3E}">
        <p14:creationId xmlns:p14="http://schemas.microsoft.com/office/powerpoint/2010/main" val="2647924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1</a:t>
            </a:fld>
            <a:endParaRPr kumimoji="1" lang="ja-JP" altLang="en-US"/>
          </a:p>
        </p:txBody>
      </p:sp>
    </p:spTree>
    <p:extLst>
      <p:ext uri="{BB962C8B-B14F-4D97-AF65-F5344CB8AC3E}">
        <p14:creationId xmlns:p14="http://schemas.microsoft.com/office/powerpoint/2010/main" val="3213957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first I would like show about </a:t>
            </a:r>
            <a:r>
              <a:rPr kumimoji="1" lang="en-US" altLang="ja-JP" dirty="0" err="1"/>
              <a:t>Tepco</a:t>
            </a:r>
            <a:r>
              <a:rPr kumimoji="1" lang="en-US" altLang="ja-JP" dirty="0"/>
              <a:t> Overview in Nuclear </a:t>
            </a:r>
            <a:r>
              <a:rPr kumimoji="1" lang="en-US" altLang="ja-JP" dirty="0" err="1"/>
              <a:t>devition</a:t>
            </a:r>
            <a:endParaRPr kumimoji="1" lang="en-US" altLang="ja-JP" dirty="0"/>
          </a:p>
          <a:p>
            <a:r>
              <a:rPr kumimoji="1" lang="en-US" altLang="ja-JP" dirty="0"/>
              <a:t>We have 3 NPS in japan, </a:t>
            </a:r>
            <a:r>
              <a:rPr kumimoji="1" lang="en-US" altLang="ja-JP" dirty="0" err="1"/>
              <a:t>Higashidoori</a:t>
            </a:r>
            <a:r>
              <a:rPr kumimoji="1" lang="en-US" altLang="ja-JP" dirty="0"/>
              <a:t> NPS at AOMORI Under construction,</a:t>
            </a:r>
          </a:p>
          <a:p>
            <a:r>
              <a:rPr kumimoji="1" lang="en-US" altLang="ja-JP" dirty="0" err="1"/>
              <a:t>Kashiwaaki</a:t>
            </a:r>
            <a:r>
              <a:rPr kumimoji="1" lang="en-US" altLang="ja-JP" dirty="0"/>
              <a:t> </a:t>
            </a:r>
            <a:r>
              <a:rPr kumimoji="1" lang="en-US" altLang="ja-JP" dirty="0" err="1"/>
              <a:t>kariwa</a:t>
            </a:r>
            <a:r>
              <a:rPr kumimoji="1" lang="en-US" altLang="ja-JP" dirty="0"/>
              <a:t> NPS,NIGATA</a:t>
            </a:r>
            <a:r>
              <a:rPr kumimoji="1" lang="ja-JP" altLang="en-US" dirty="0"/>
              <a:t>～   </a:t>
            </a:r>
            <a:endParaRPr kumimoji="1" lang="en-US" altLang="ja-JP" dirty="0"/>
          </a:p>
          <a:p>
            <a:r>
              <a:rPr kumimoji="1" lang="en-US" altLang="ja-JP" dirty="0"/>
              <a:t>Fukushima </a:t>
            </a:r>
            <a:r>
              <a:rPr kumimoji="1" lang="en-US" altLang="ja-JP" dirty="0" err="1"/>
              <a:t>Daiiti</a:t>
            </a:r>
            <a:r>
              <a:rPr kumimoji="1" lang="en-US" altLang="ja-JP" dirty="0"/>
              <a:t> NPS and </a:t>
            </a:r>
            <a:r>
              <a:rPr kumimoji="1" lang="en-US" altLang="ja-JP" dirty="0" err="1"/>
              <a:t>Fukusima</a:t>
            </a:r>
            <a:r>
              <a:rPr kumimoji="1" lang="en-US" altLang="ja-JP" dirty="0"/>
              <a:t> </a:t>
            </a:r>
            <a:r>
              <a:rPr kumimoji="1" lang="en-US" altLang="ja-JP" dirty="0" err="1"/>
              <a:t>daini</a:t>
            </a:r>
            <a:r>
              <a:rPr kumimoji="1" lang="en-US" altLang="ja-JP" dirty="0"/>
              <a:t> NPS in Fukushima is in Decommissioning/</a:t>
            </a:r>
          </a:p>
          <a:p>
            <a:r>
              <a:rPr kumimoji="1" lang="en-US" altLang="ja-JP" dirty="0"/>
              <a:t>In this presentation I focus to show about </a:t>
            </a:r>
            <a:r>
              <a:rPr kumimoji="1" lang="en-US" altLang="ja-JP" dirty="0" err="1"/>
              <a:t>Kashiwazaki</a:t>
            </a:r>
            <a:r>
              <a:rPr kumimoji="1" lang="en-US" altLang="ja-JP" dirty="0"/>
              <a:t> </a:t>
            </a:r>
            <a:r>
              <a:rPr kumimoji="1" lang="en-US" altLang="ja-JP" dirty="0" err="1"/>
              <a:t>kariwa</a:t>
            </a:r>
            <a:r>
              <a:rPr kumimoji="1" lang="ja-JP" altLang="en-US" dirty="0"/>
              <a:t>　</a:t>
            </a:r>
            <a:r>
              <a:rPr kumimoji="1" lang="en-US" altLang="ja-JP" dirty="0"/>
              <a:t>NPS</a:t>
            </a:r>
          </a:p>
          <a:p>
            <a:endParaRPr kumimoji="1" lang="en-US" altLang="ja-JP" dirty="0"/>
          </a:p>
          <a:p>
            <a:pPr marL="285750" indent="-285750">
              <a:buFont typeface="Wingdings" panose="05000000000000000000" pitchFamily="2" charset="2"/>
              <a:buChar char="Ø"/>
            </a:pPr>
            <a:r>
              <a:rPr lang="en-US" altLang="ja-JP" dirty="0"/>
              <a:t>The </a:t>
            </a:r>
            <a:r>
              <a:rPr lang="en-US" altLang="ja-JP" dirty="0" err="1"/>
              <a:t>Kashiwazaki-Kariwa</a:t>
            </a:r>
            <a:r>
              <a:rPr lang="en-US" altLang="ja-JP" dirty="0"/>
              <a:t>(KK) Nuclear Power Station is located in</a:t>
            </a:r>
            <a:r>
              <a:rPr lang="ja-JP" altLang="en-US" dirty="0"/>
              <a:t> </a:t>
            </a:r>
            <a:r>
              <a:rPr lang="en-US" altLang="ja-JP" dirty="0"/>
              <a:t>Niigata, Japan.</a:t>
            </a:r>
          </a:p>
          <a:p>
            <a:pPr marL="285750" indent="-285750">
              <a:buFont typeface="Wingdings" panose="05000000000000000000" pitchFamily="2" charset="2"/>
              <a:buChar char="Ø"/>
            </a:pPr>
            <a:r>
              <a:rPr lang="en-US" altLang="ja-JP" dirty="0"/>
              <a:t>In KK 6/7, from the lessons learned from the Fukushima Daiichi Nuclear Power Station accident, we have implemented safety measures.</a:t>
            </a:r>
          </a:p>
          <a:p>
            <a:r>
              <a:rPr lang="en-US" altLang="ja-JP" dirty="0"/>
              <a:t>KK-7: </a:t>
            </a:r>
            <a:r>
              <a:rPr lang="ja-JP" altLang="en-US" dirty="0"/>
              <a:t>特重トライアル定検開始、再稼働のための準備</a:t>
            </a:r>
            <a:endParaRPr lang="en-US" altLang="ja-JP" dirty="0"/>
          </a:p>
          <a:p>
            <a:r>
              <a:rPr lang="en-US" altLang="ja-JP" dirty="0"/>
              <a:t>KK-6: Ready to restart </a:t>
            </a:r>
          </a:p>
          <a:p>
            <a:r>
              <a:rPr lang="en-US" altLang="ja-JP" dirty="0"/>
              <a:t>KK-1~KK-5: These plants are in a state of long-term shutdown.</a:t>
            </a:r>
            <a:endParaRPr lang="ja-JP" altLang="en-US" dirty="0"/>
          </a:p>
          <a:p>
            <a:endParaRPr kumimoji="1" lang="en-US" altLang="ja-JP"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2</a:t>
            </a:fld>
            <a:endParaRPr kumimoji="1" lang="ja-JP" altLang="en-US"/>
          </a:p>
        </p:txBody>
      </p:sp>
    </p:spTree>
    <p:extLst>
      <p:ext uri="{BB962C8B-B14F-4D97-AF65-F5344CB8AC3E}">
        <p14:creationId xmlns:p14="http://schemas.microsoft.com/office/powerpoint/2010/main" val="2934542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In this slide, I would like explain </a:t>
            </a:r>
            <a:r>
              <a:rPr lang="en-US" altLang="ja-JP" dirty="0"/>
              <a:t>Overview of the Fukushima Daiichi NPS accident</a:t>
            </a:r>
          </a:p>
          <a:p>
            <a:r>
              <a:rPr lang="en-US" altLang="ja-JP" dirty="0"/>
              <a:t>Progression of the Accident and Lessons Learned</a:t>
            </a:r>
          </a:p>
          <a:p>
            <a:r>
              <a:rPr lang="en-US" altLang="ja-JP"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n-lt"/>
                <a:ea typeface="+mn-ea"/>
                <a:cs typeface="+mn-cs"/>
              </a:rPr>
              <a:t>In addition, based on the lessons learned from the Fukushima Daiichi Nuclear Power Plant accident, it was decided to consider voluntary safety measures aimed at further enhancing 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n-lt"/>
                <a:ea typeface="+mn-ea"/>
                <a:cs typeface="+mn-cs"/>
              </a:rPr>
              <a:t>As one of these voluntary safety enhancement initiatives, Probabilistic Risk Assessment (PRA) began to be implemented.</a:t>
            </a:r>
          </a:p>
          <a:p>
            <a:endParaRPr lang="en-US" altLang="ja-JP" dirty="0"/>
          </a:p>
          <a:p>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3</a:t>
            </a:fld>
            <a:endParaRPr kumimoji="1" lang="ja-JP" altLang="en-US"/>
          </a:p>
        </p:txBody>
      </p:sp>
    </p:spTree>
    <p:extLst>
      <p:ext uri="{BB962C8B-B14F-4D97-AF65-F5344CB8AC3E}">
        <p14:creationId xmlns:p14="http://schemas.microsoft.com/office/powerpoint/2010/main" val="1846603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875580">
              <a:defRPr/>
            </a:pPr>
            <a:r>
              <a:rPr lang="en-US" altLang="ja-JP" sz="1200" dirty="0" err="1"/>
              <a:t>Kashiwazaki</a:t>
            </a:r>
            <a:r>
              <a:rPr lang="en-US" altLang="ja-JP" sz="1200" dirty="0"/>
              <a:t> </a:t>
            </a:r>
            <a:r>
              <a:rPr lang="en-US" altLang="ja-JP" sz="1200" dirty="0" err="1"/>
              <a:t>Kariwa</a:t>
            </a:r>
            <a:r>
              <a:rPr lang="en-US" altLang="ja-JP" sz="1200" dirty="0"/>
              <a:t> NPS is taking various safety measures based on the lessons I’ve mentioned.</a:t>
            </a:r>
          </a:p>
          <a:p>
            <a:pPr defTabSz="875580">
              <a:defRPr/>
            </a:pPr>
            <a:r>
              <a:rPr lang="en-US" altLang="ja-JP" sz="1200" dirty="0"/>
              <a:t>(1) Implementing tsunami inundation</a:t>
            </a:r>
            <a:r>
              <a:rPr lang="en-US" altLang="ja-JP" sz="1200" i="1" dirty="0">
                <a:solidFill>
                  <a:srgbClr val="FF0000"/>
                </a:solidFill>
                <a:highlight>
                  <a:srgbClr val="FFFF00"/>
                </a:highlight>
              </a:rPr>
              <a:t>(</a:t>
            </a:r>
            <a:r>
              <a:rPr lang="en-US" altLang="ja-JP" sz="1200" i="1" dirty="0" err="1">
                <a:solidFill>
                  <a:srgbClr val="FF0000"/>
                </a:solidFill>
                <a:highlight>
                  <a:srgbClr val="FFFF00"/>
                </a:highlight>
              </a:rPr>
              <a:t>i</a:t>
            </a:r>
            <a:r>
              <a:rPr lang="en-US" altLang="ja-JP" sz="1200" i="1" dirty="0">
                <a:solidFill>
                  <a:srgbClr val="FF0000"/>
                </a:solidFill>
                <a:highlight>
                  <a:srgbClr val="FFFF00"/>
                </a:highlight>
              </a:rPr>
              <a:t>-nan-</a:t>
            </a:r>
            <a:r>
              <a:rPr lang="en-US" altLang="ja-JP" sz="1200" i="1" dirty="0" err="1">
                <a:solidFill>
                  <a:srgbClr val="FF0000"/>
                </a:solidFill>
                <a:highlight>
                  <a:srgbClr val="FFFF00"/>
                </a:highlight>
              </a:rPr>
              <a:t>dei</a:t>
            </a:r>
            <a:r>
              <a:rPr lang="en-US" altLang="ja-JP" sz="1200" i="1" dirty="0">
                <a:solidFill>
                  <a:srgbClr val="FF0000"/>
                </a:solidFill>
                <a:highlight>
                  <a:srgbClr val="FFFF00"/>
                </a:highlight>
              </a:rPr>
              <a:t>-</a:t>
            </a:r>
            <a:r>
              <a:rPr lang="en-US" altLang="ja-JP" sz="1200" i="1" dirty="0" err="1">
                <a:solidFill>
                  <a:srgbClr val="FF0000"/>
                </a:solidFill>
                <a:highlight>
                  <a:srgbClr val="FFFF00"/>
                </a:highlight>
              </a:rPr>
              <a:t>tion</a:t>
            </a:r>
            <a:r>
              <a:rPr lang="en-US" altLang="ja-JP" sz="1200" i="1" dirty="0">
                <a:solidFill>
                  <a:srgbClr val="FF0000"/>
                </a:solidFill>
                <a:highlight>
                  <a:srgbClr val="FFFF00"/>
                </a:highlight>
              </a:rPr>
              <a:t>)</a:t>
            </a:r>
            <a:r>
              <a:rPr lang="en-US" altLang="ja-JP" sz="1200" dirty="0"/>
              <a:t> measures such as the installation of seawalls and flood barriers. </a:t>
            </a:r>
          </a:p>
          <a:p>
            <a:pPr defTabSz="875580">
              <a:defRPr/>
            </a:pPr>
            <a:r>
              <a:rPr lang="en-US" altLang="ja-JP" sz="1200" dirty="0"/>
              <a:t>(2) Multiplexing and diversification</a:t>
            </a:r>
            <a:r>
              <a:rPr lang="en-US" altLang="ja-JP" sz="1200" i="1" dirty="0">
                <a:solidFill>
                  <a:srgbClr val="FF0000"/>
                </a:solidFill>
                <a:highlight>
                  <a:srgbClr val="FFFF00"/>
                </a:highlight>
              </a:rPr>
              <a:t>(di-</a:t>
            </a:r>
            <a:r>
              <a:rPr lang="en-US" altLang="ja-JP" sz="1200" i="1" dirty="0" err="1">
                <a:solidFill>
                  <a:srgbClr val="FF0000"/>
                </a:solidFill>
                <a:highlight>
                  <a:srgbClr val="FFFF00"/>
                </a:highlight>
              </a:rPr>
              <a:t>ver</a:t>
            </a:r>
            <a:r>
              <a:rPr lang="en-US" altLang="ja-JP" sz="1200" i="1" dirty="0">
                <a:solidFill>
                  <a:srgbClr val="FF0000"/>
                </a:solidFill>
                <a:highlight>
                  <a:srgbClr val="FFFF00"/>
                </a:highlight>
              </a:rPr>
              <a:t>-</a:t>
            </a:r>
            <a:r>
              <a:rPr lang="en-US" altLang="ja-JP" sz="1200" i="1" dirty="0" err="1">
                <a:solidFill>
                  <a:srgbClr val="FF0000"/>
                </a:solidFill>
                <a:highlight>
                  <a:srgbClr val="FFFF00"/>
                </a:highlight>
              </a:rPr>
              <a:t>si</a:t>
            </a:r>
            <a:r>
              <a:rPr lang="en-US" altLang="ja-JP" sz="1200" i="1" dirty="0">
                <a:solidFill>
                  <a:srgbClr val="FF0000"/>
                </a:solidFill>
                <a:highlight>
                  <a:srgbClr val="FFFF00"/>
                </a:highlight>
              </a:rPr>
              <a:t>-fi-cation)</a:t>
            </a:r>
            <a:r>
              <a:rPr lang="en-US" altLang="ja-JP" sz="1200" dirty="0"/>
              <a:t> of power and cooling functions in case of loss of function of power and cooling facilities.</a:t>
            </a:r>
          </a:p>
          <a:p>
            <a:pPr defTabSz="875580">
              <a:defRPr/>
            </a:pPr>
            <a:r>
              <a:rPr lang="en-US" altLang="ja-JP" sz="1200" dirty="0"/>
              <a:t>(3) Measures to prevent damage to the containment vessel and control the diffusion of radioactive materials into the environment in the event of a severe accident.</a:t>
            </a:r>
          </a:p>
          <a:p>
            <a:pPr defTabSz="875580">
              <a:defRPr/>
            </a:pPr>
            <a:r>
              <a:rPr lang="en-US" altLang="ja-JP" sz="1200" dirty="0"/>
              <a:t>(4) Comprehensive treatment of various kinds of external hazards.</a:t>
            </a:r>
          </a:p>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4</a:t>
            </a:fld>
            <a:endParaRPr kumimoji="1" lang="ja-JP" altLang="en-US"/>
          </a:p>
        </p:txBody>
      </p:sp>
    </p:spTree>
    <p:extLst>
      <p:ext uri="{BB962C8B-B14F-4D97-AF65-F5344CB8AC3E}">
        <p14:creationId xmlns:p14="http://schemas.microsoft.com/office/powerpoint/2010/main" val="3095965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285750" indent="-285750">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震災後の新規制基準において、内的、地震、津波</a:t>
            </a:r>
            <a:r>
              <a:rPr lang="en-US" altLang="ja-JP" dirty="0">
                <a:latin typeface="メイリオ" panose="020B0604030504040204" pitchFamily="50" charset="-128"/>
                <a:ea typeface="メイリオ" panose="020B0604030504040204" pitchFamily="50" charset="-128"/>
              </a:rPr>
              <a:t>PRA</a:t>
            </a:r>
            <a:r>
              <a:rPr lang="ja-JP" altLang="en-US" dirty="0">
                <a:latin typeface="メイリオ" panose="020B0604030504040204" pitchFamily="50" charset="-128"/>
                <a:ea typeface="メイリオ" panose="020B0604030504040204" pitchFamily="50" charset="-128"/>
              </a:rPr>
              <a:t>の評価が求められ、</a:t>
            </a:r>
            <a:r>
              <a:rPr lang="en-US" altLang="ja-JP" dirty="0">
                <a:latin typeface="メイリオ" panose="020B0604030504040204" pitchFamily="50" charset="-128"/>
                <a:ea typeface="メイリオ" panose="020B0604030504040204" pitchFamily="50" charset="-128"/>
              </a:rPr>
              <a:t>EP</a:t>
            </a:r>
            <a:r>
              <a:rPr lang="ja-JP" altLang="en-US" dirty="0">
                <a:latin typeface="メイリオ" panose="020B0604030504040204" pitchFamily="50" charset="-128"/>
                <a:ea typeface="メイリオ" panose="020B0604030504040204" pitchFamily="50" charset="-128"/>
              </a:rPr>
              <a:t>モデルを作成している。</a:t>
            </a:r>
            <a:endParaRPr lang="en-US" altLang="ja-JP" dirty="0">
              <a:latin typeface="メイリオ" panose="020B0604030504040204" pitchFamily="50" charset="-128"/>
              <a:ea typeface="メイリオ" panose="020B0604030504040204" pitchFamily="50" charset="-128"/>
            </a:endParaRPr>
          </a:p>
          <a:p>
            <a:pPr marL="285750" indent="-285750">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その後、より精緻な安全対策、追加措置を策定をするために、それらのモデルの高度化図っている。</a:t>
            </a:r>
            <a:endParaRPr lang="en-US" altLang="ja-JP" dirty="0">
              <a:latin typeface="メイリオ" panose="020B0604030504040204" pitchFamily="50" charset="-128"/>
              <a:ea typeface="メイリオ" panose="020B0604030504040204" pitchFamily="50" charset="-128"/>
            </a:endParaRPr>
          </a:p>
          <a:p>
            <a:pPr marL="285750" indent="-285750">
              <a:buFont typeface="Wingdings" panose="05000000000000000000" pitchFamily="2" charset="2"/>
              <a:buChar char="Ø"/>
            </a:pPr>
            <a:r>
              <a:rPr lang="ja-JP" altLang="en-US" dirty="0">
                <a:latin typeface="メイリオ" panose="020B0604030504040204" pitchFamily="50" charset="-128"/>
                <a:ea typeface="メイリオ" panose="020B0604030504040204" pitchFamily="50" charset="-128"/>
              </a:rPr>
              <a:t>本発表では、高度化が図られた</a:t>
            </a:r>
            <a:r>
              <a:rPr lang="en-US" altLang="ja-JP" dirty="0">
                <a:latin typeface="メイリオ" panose="020B0604030504040204" pitchFamily="50" charset="-128"/>
                <a:ea typeface="メイリオ" panose="020B0604030504040204" pitchFamily="50" charset="-128"/>
              </a:rPr>
              <a:t>PRA</a:t>
            </a:r>
            <a:r>
              <a:rPr lang="ja-JP" altLang="en-US" dirty="0">
                <a:latin typeface="メイリオ" panose="020B0604030504040204" pitchFamily="50" charset="-128"/>
                <a:ea typeface="メイリオ" panose="020B0604030504040204" pitchFamily="50" charset="-128"/>
              </a:rPr>
              <a:t>モデルのうち、当社の津波</a:t>
            </a:r>
            <a:r>
              <a:rPr lang="en-US" altLang="ja-JP" dirty="0">
                <a:latin typeface="メイリオ" panose="020B0604030504040204" pitchFamily="50" charset="-128"/>
                <a:ea typeface="メイリオ" panose="020B0604030504040204" pitchFamily="50" charset="-128"/>
              </a:rPr>
              <a:t>PRA</a:t>
            </a:r>
            <a:r>
              <a:rPr lang="ja-JP" altLang="en-US" dirty="0">
                <a:latin typeface="メイリオ" panose="020B0604030504040204" pitchFamily="50" charset="-128"/>
                <a:ea typeface="メイリオ" panose="020B0604030504040204" pitchFamily="50" charset="-128"/>
              </a:rPr>
              <a:t>モデルについて紹介する。</a:t>
            </a:r>
            <a:endParaRPr lang="en-US" altLang="ja-JP" dirty="0">
              <a:latin typeface="メイリオ" panose="020B0604030504040204" pitchFamily="50" charset="-128"/>
              <a:ea typeface="メイリオ" panose="020B0604030504040204"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5</a:t>
            </a:fld>
            <a:endParaRPr kumimoji="1" lang="ja-JP" altLang="en-US"/>
          </a:p>
        </p:txBody>
      </p:sp>
    </p:spTree>
    <p:extLst>
      <p:ext uri="{BB962C8B-B14F-4D97-AF65-F5344CB8AC3E}">
        <p14:creationId xmlns:p14="http://schemas.microsoft.com/office/powerpoint/2010/main" val="70434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Tsunami is recognized as a natural phenomenon with large uncertainties. </a:t>
            </a:r>
          </a:p>
          <a:p>
            <a:r>
              <a:rPr lang="en-US" altLang="ja-JP" dirty="0"/>
              <a:t>Tsunami PRA is a technique that can evaluate such uncertain events and quantify the risk.</a:t>
            </a:r>
          </a:p>
          <a:p>
            <a:r>
              <a:rPr lang="en-US" altLang="ja-JP" dirty="0"/>
              <a:t>The main considerations for the tsunami PRA are (1) tsunami hazard assessment, (2) fragility assessment, and (3) accident sequence assessment.</a:t>
            </a:r>
          </a:p>
          <a:p>
            <a:pPr fontAlgn="t"/>
            <a:r>
              <a:rPr kumimoji="1" lang="en-US" altLang="ja-JP" sz="1200" b="0" i="0" kern="1200" dirty="0">
                <a:solidFill>
                  <a:schemeClr val="tx1"/>
                </a:solidFill>
                <a:effectLst/>
                <a:latin typeface="+mn-lt"/>
                <a:ea typeface="+mn-ea"/>
                <a:cs typeface="+mn-cs"/>
              </a:rPr>
              <a:t>The enhanced areas are (2) Fragility Assessment and (3) Accident Sequence Assessment, and this presentation focuses specifically on these topics.</a:t>
            </a:r>
          </a:p>
          <a:p>
            <a:pPr marL="228600" indent="-228600">
              <a:buAutoNum type="arabicParenBoth"/>
            </a:pPr>
            <a:endParaRPr lang="en-US" altLang="ja-JP" dirty="0"/>
          </a:p>
          <a:p>
            <a:pPr marL="228600" indent="-228600">
              <a:buAutoNum type="arabicParenBoth"/>
            </a:pPr>
            <a:endParaRPr lang="en-US" altLang="ja-JP" dirty="0"/>
          </a:p>
          <a:p>
            <a:pPr marL="0" indent="0">
              <a:buNone/>
            </a:pPr>
            <a:endParaRPr lang="en-US" altLang="ja-JP" dirty="0"/>
          </a:p>
          <a:p>
            <a:r>
              <a:rPr lang="ja-JP" altLang="en-US" dirty="0"/>
              <a:t>津波は不確実性の大きい自然現象と認識されている。</a:t>
            </a:r>
            <a:endParaRPr lang="en-US" altLang="ja-JP" dirty="0"/>
          </a:p>
          <a:p>
            <a:r>
              <a:rPr lang="ja-JP" altLang="en-US" dirty="0"/>
              <a:t>津波</a:t>
            </a:r>
            <a:r>
              <a:rPr lang="en-US" altLang="ja-JP" dirty="0"/>
              <a:t>PRA</a:t>
            </a:r>
            <a:r>
              <a:rPr lang="ja-JP" altLang="en-US" dirty="0"/>
              <a:t>は，このような不確実さがある事象を評価し，リスクを定量化することができる技術である。</a:t>
            </a:r>
            <a:endParaRPr lang="en-US" altLang="ja-JP" dirty="0"/>
          </a:p>
          <a:p>
            <a:r>
              <a:rPr lang="ja-JP" altLang="en-US" dirty="0"/>
              <a:t>津波</a:t>
            </a:r>
            <a:r>
              <a:rPr lang="en-US" altLang="ja-JP" dirty="0"/>
              <a:t>PRA</a:t>
            </a:r>
            <a:r>
              <a:rPr lang="ja-JP" altLang="en-US" dirty="0"/>
              <a:t>の検討事項は主に，①津波ハザード評価，②フラジリティ評価及び③事故シーケンス評価である。</a:t>
            </a:r>
            <a:endParaRPr lang="en-US" altLang="ja-JP" dirty="0"/>
          </a:p>
          <a:p>
            <a:r>
              <a:rPr lang="ja-JP" altLang="en-US" dirty="0"/>
              <a:t>高度化を行った部分は②フラジリティ評価、③事故シーケンス評価であり、今回はこれに特化して説明する。</a:t>
            </a:r>
            <a:endParaRPr lang="en-US" altLang="ja-JP" dirty="0"/>
          </a:p>
          <a:p>
            <a:endParaRPr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6</a:t>
            </a:fld>
            <a:endParaRPr kumimoji="1" lang="ja-JP" altLang="en-US"/>
          </a:p>
        </p:txBody>
      </p:sp>
    </p:spTree>
    <p:extLst>
      <p:ext uri="{BB962C8B-B14F-4D97-AF65-F5344CB8AC3E}">
        <p14:creationId xmlns:p14="http://schemas.microsoft.com/office/powerpoint/2010/main" val="3910184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b="0" i="0" kern="1200" dirty="0">
                <a:solidFill>
                  <a:schemeClr val="tx1"/>
                </a:solidFill>
                <a:effectLst/>
                <a:latin typeface="+mn-lt"/>
                <a:ea typeface="+mn-ea"/>
                <a:cs typeface="+mn-cs"/>
              </a:rPr>
              <a:t>Previously, the evaluation assumed a loss of function once a certain elevation was reached.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b="0" i="0" kern="1200" dirty="0">
                <a:solidFill>
                  <a:schemeClr val="tx1"/>
                </a:solidFill>
                <a:effectLst/>
                <a:latin typeface="+mn-lt"/>
                <a:ea typeface="+mn-ea"/>
                <a:cs typeface="+mn-cs"/>
              </a:rPr>
              <a:t>However, with advances in the methodology, the probability of damage is now calculated based on cases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200" b="0" i="0" kern="1200" dirty="0">
                <a:solidFill>
                  <a:schemeClr val="tx1"/>
                </a:solidFill>
                <a:effectLst/>
                <a:latin typeface="+mn-lt"/>
                <a:ea typeface="+mn-ea"/>
                <a:cs typeface="+mn-cs"/>
              </a:rPr>
              <a:t>where the actual response curve exceeds the actual capacity curve, and building and equipment fragility curves are subsequently derived.</a:t>
            </a:r>
          </a:p>
          <a:p>
            <a:pPr marL="0" indent="0">
              <a:buFont typeface="Wingdings" panose="05000000000000000000" pitchFamily="2" charset="2"/>
              <a:buNone/>
            </a:pPr>
            <a:r>
              <a:rPr kumimoji="1" lang="en-US" altLang="ja-JP" dirty="0">
                <a:latin typeface="メイリオ" panose="020B0604030504040204" pitchFamily="50" charset="-128"/>
                <a:ea typeface="メイリオ" panose="020B0604030504040204" pitchFamily="50" charset="-128"/>
              </a:rPr>
              <a:t>EP</a:t>
            </a:r>
            <a:r>
              <a:rPr kumimoji="1" lang="ja-JP" altLang="en-US" dirty="0">
                <a:latin typeface="メイリオ" panose="020B0604030504040204" pitchFamily="50" charset="-128"/>
                <a:ea typeface="メイリオ" panose="020B0604030504040204" pitchFamily="50" charset="-128"/>
              </a:rPr>
              <a:t>時にはある高さに到達した時点で機能喪失するという評価を実施していたが、</a:t>
            </a:r>
            <a:endParaRPr kumimoji="1" lang="en-US" altLang="ja-JP" dirty="0">
              <a:latin typeface="メイリオ" panose="020B0604030504040204" pitchFamily="50" charset="-128"/>
              <a:ea typeface="メイリオ" panose="020B0604030504040204" pitchFamily="50" charset="-128"/>
            </a:endParaRPr>
          </a:p>
          <a:p>
            <a:pPr marL="0" indent="0">
              <a:buFont typeface="Wingdings" panose="05000000000000000000" pitchFamily="2" charset="2"/>
              <a:buNone/>
            </a:pPr>
            <a:r>
              <a:rPr kumimoji="1" lang="ja-JP" altLang="en-US" dirty="0">
                <a:latin typeface="メイリオ" panose="020B0604030504040204" pitchFamily="50" charset="-128"/>
                <a:ea typeface="メイリオ" panose="020B0604030504040204" pitchFamily="50" charset="-128"/>
              </a:rPr>
              <a:t>高度化により、現実的応答曲線が現実的耐力曲線を上回る損傷確率を算定し、建屋・機器フラジリティ曲線を求めている。</a:t>
            </a:r>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7</a:t>
            </a:fld>
            <a:endParaRPr kumimoji="1" lang="ja-JP" altLang="en-US"/>
          </a:p>
        </p:txBody>
      </p:sp>
    </p:spTree>
    <p:extLst>
      <p:ext uri="{BB962C8B-B14F-4D97-AF65-F5344CB8AC3E}">
        <p14:creationId xmlns:p14="http://schemas.microsoft.com/office/powerpoint/2010/main" val="3850481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buClr>
                <a:schemeClr val="accent2"/>
              </a:buClr>
              <a:buFont typeface="Wingdings" panose="05000000000000000000" pitchFamily="2" charset="2"/>
              <a:buNone/>
            </a:pPr>
            <a:r>
              <a:rPr lang="ja-JP" altLang="en-US" dirty="0">
                <a:latin typeface="メイリオ" panose="020B0604030504040204" pitchFamily="50" charset="-128"/>
                <a:ea typeface="メイリオ" panose="020B0604030504040204" pitchFamily="50" charset="-128"/>
              </a:rPr>
              <a:t>文章～</a:t>
            </a:r>
            <a:endParaRPr lang="en-US" altLang="ja-JP" dirty="0">
              <a:latin typeface="メイリオ" panose="020B0604030504040204" pitchFamily="50" charset="-128"/>
              <a:ea typeface="メイリオ" panose="020B0604030504040204" pitchFamily="50" charset="-128"/>
            </a:endParaRPr>
          </a:p>
          <a:p>
            <a:pPr marL="0" indent="0">
              <a:buClr>
                <a:schemeClr val="accent2"/>
              </a:buClr>
              <a:buFont typeface="Wingdings" panose="05000000000000000000" pitchFamily="2" charset="2"/>
              <a:buNone/>
            </a:pPr>
            <a:r>
              <a:rPr lang="en-US" altLang="ja-JP" dirty="0">
                <a:latin typeface="メイリオ" panose="020B0604030504040204" pitchFamily="50" charset="-128"/>
                <a:ea typeface="メイリオ" panose="020B0604030504040204" pitchFamily="50" charset="-128"/>
              </a:rPr>
              <a:t>this fig shows hierarchical Event. This is big point of enhancement.</a:t>
            </a:r>
          </a:p>
          <a:p>
            <a:pPr marL="0" indent="0">
              <a:buClr>
                <a:schemeClr val="accent2"/>
              </a:buClr>
              <a:buFont typeface="Wingdings" panose="05000000000000000000" pitchFamily="2" charset="2"/>
              <a:buNone/>
            </a:pPr>
            <a:r>
              <a:rPr lang="en-US" altLang="ja-JP" dirty="0">
                <a:latin typeface="メイリオ" panose="020B0604030504040204" pitchFamily="50" charset="-128"/>
                <a:ea typeface="メイリオ" panose="020B0604030504040204" pitchFamily="50" charset="-128"/>
              </a:rPr>
              <a:t>We make </a:t>
            </a:r>
            <a:r>
              <a:rPr lang="en-US" altLang="ja-JP" dirty="0" err="1">
                <a:latin typeface="メイリオ" panose="020B0604030504040204" pitchFamily="50" charset="-128"/>
                <a:ea typeface="メイリオ" panose="020B0604030504040204" pitchFamily="50" charset="-128"/>
              </a:rPr>
              <a:t>hierachcal</a:t>
            </a:r>
            <a:r>
              <a:rPr lang="en-US" altLang="ja-JP" dirty="0">
                <a:latin typeface="メイリオ" panose="020B0604030504040204" pitchFamily="50" charset="-128"/>
                <a:ea typeface="メイリオ" panose="020B0604030504040204" pitchFamily="50" charset="-128"/>
              </a:rPr>
              <a:t> event tree reproduction of tsunami induced event progression</a:t>
            </a:r>
          </a:p>
          <a:p>
            <a:pPr marL="0" indent="0">
              <a:buClr>
                <a:schemeClr val="accent2"/>
              </a:buClr>
              <a:buFont typeface="Wingdings" panose="05000000000000000000" pitchFamily="2" charset="2"/>
              <a:buNone/>
            </a:pPr>
            <a:endParaRPr lang="en-US" altLang="ja-JP" dirty="0">
              <a:latin typeface="メイリオ" panose="020B0604030504040204" pitchFamily="50" charset="-128"/>
              <a:ea typeface="メイリオ" panose="020B0604030504040204" pitchFamily="50" charset="-128"/>
            </a:endParaRPr>
          </a:p>
          <a:p>
            <a:pPr marL="0" indent="0">
              <a:buClr>
                <a:schemeClr val="accent2"/>
              </a:buClr>
              <a:buFont typeface="Wingdings" panose="05000000000000000000" pitchFamily="2" charset="2"/>
              <a:buNone/>
            </a:pPr>
            <a:endParaRPr lang="en-US" altLang="ja-JP" dirty="0">
              <a:latin typeface="メイリオ" panose="020B0604030504040204" pitchFamily="50" charset="-128"/>
              <a:ea typeface="メイリオ" panose="020B0604030504040204" pitchFamily="50" charset="-128"/>
            </a:endParaRPr>
          </a:p>
          <a:p>
            <a:pPr marL="285750" indent="-285750">
              <a:buClr>
                <a:schemeClr val="accent2"/>
              </a:buClr>
              <a:buFont typeface="Wingdings" panose="05000000000000000000" pitchFamily="2" charset="2"/>
              <a:buChar char="n"/>
            </a:pPr>
            <a:r>
              <a:rPr lang="en-US" altLang="ja-JP" dirty="0">
                <a:latin typeface="メイリオ" panose="020B0604030504040204" pitchFamily="50" charset="-128"/>
                <a:ea typeface="メイリオ" panose="020B0604030504040204" pitchFamily="50" charset="-128"/>
              </a:rPr>
              <a:t>The initiating events induced by Tsunami-related facility damage are as follows:</a:t>
            </a:r>
          </a:p>
          <a:p>
            <a:pPr marL="742950" lvl="1" indent="-285750">
              <a:buClr>
                <a:schemeClr val="accent2"/>
              </a:buClr>
              <a:buFont typeface="Wingdings" panose="05000000000000000000" pitchFamily="2" charset="2"/>
              <a:buChar char="Ø"/>
            </a:pPr>
            <a:r>
              <a:rPr lang="en-US" altLang="ja-JP" sz="1600" dirty="0">
                <a:latin typeface="メイリオ" panose="020B0604030504040204" pitchFamily="50" charset="-128"/>
                <a:ea typeface="メイリオ" panose="020B0604030504040204" pitchFamily="50" charset="-128"/>
              </a:rPr>
              <a:t>Loss of offsite power: LOPA</a:t>
            </a:r>
          </a:p>
          <a:p>
            <a:pPr marL="742950" lvl="1" indent="-285750">
              <a:buClr>
                <a:schemeClr val="accent2"/>
              </a:buClr>
              <a:buFont typeface="Wingdings" panose="05000000000000000000" pitchFamily="2" charset="2"/>
              <a:buChar char="Ø"/>
            </a:pPr>
            <a:r>
              <a:rPr lang="en-US" altLang="ja-JP" sz="1600" dirty="0">
                <a:latin typeface="メイリオ" panose="020B0604030504040204" pitchFamily="50" charset="-128"/>
                <a:ea typeface="メイリオ" panose="020B0604030504040204" pitchFamily="50" charset="-128"/>
              </a:rPr>
              <a:t>Loss of ultimate heat sink: LUHS</a:t>
            </a:r>
          </a:p>
          <a:p>
            <a:pPr marL="742950" lvl="1" indent="-285750">
              <a:buClr>
                <a:schemeClr val="accent2"/>
              </a:buClr>
              <a:buFont typeface="Wingdings" panose="05000000000000000000" pitchFamily="2" charset="2"/>
              <a:buChar char="Ø"/>
            </a:pPr>
            <a:r>
              <a:rPr lang="en-US" altLang="ja-JP" sz="1600" dirty="0">
                <a:latin typeface="メイリオ" panose="020B0604030504040204" pitchFamily="50" charset="-128"/>
                <a:ea typeface="メイリオ" panose="020B0604030504040204" pitchFamily="50" charset="-128"/>
              </a:rPr>
              <a:t>Station blackout (RCW: intact): SBO1</a:t>
            </a:r>
          </a:p>
          <a:p>
            <a:pPr marL="742950" lvl="1" indent="-285750">
              <a:buClr>
                <a:schemeClr val="accent2"/>
              </a:buClr>
              <a:buFont typeface="Wingdings" panose="05000000000000000000" pitchFamily="2" charset="2"/>
              <a:buChar char="Ø"/>
            </a:pPr>
            <a:r>
              <a:rPr lang="en-US" altLang="ja-JP" sz="1600" dirty="0">
                <a:latin typeface="メイリオ" panose="020B0604030504040204" pitchFamily="50" charset="-128"/>
                <a:ea typeface="メイリオ" panose="020B0604030504040204" pitchFamily="50" charset="-128"/>
              </a:rPr>
              <a:t>Station blackout (RCW: failed): LUHSSBO</a:t>
            </a:r>
          </a:p>
          <a:p>
            <a:pPr marL="742950" lvl="1" indent="-285750">
              <a:buClr>
                <a:schemeClr val="accent2"/>
              </a:buClr>
              <a:buFont typeface="Wingdings" panose="05000000000000000000" pitchFamily="2" charset="2"/>
              <a:buChar char="Ø"/>
            </a:pPr>
            <a:r>
              <a:rPr lang="en-US" altLang="ja-JP" sz="1600" dirty="0">
                <a:latin typeface="メイリオ" panose="020B0604030504040204" pitchFamily="50" charset="-128"/>
                <a:ea typeface="メイリオ" panose="020B0604030504040204" pitchFamily="50" charset="-128"/>
              </a:rPr>
              <a:t>Station blackout + loss of RCIC and HPAC functions: SBO2</a:t>
            </a:r>
          </a:p>
          <a:p>
            <a:pPr marL="742950" lvl="1" indent="-285750">
              <a:buClr>
                <a:schemeClr val="accent2"/>
              </a:buClr>
              <a:buFont typeface="Wingdings" panose="05000000000000000000" pitchFamily="2" charset="2"/>
              <a:buChar char="Ø"/>
            </a:pPr>
            <a:r>
              <a:rPr lang="en-US" altLang="ja-JP" sz="1600" dirty="0">
                <a:latin typeface="メイリオ" panose="020B0604030504040204" pitchFamily="50" charset="-128"/>
                <a:ea typeface="メイリオ" panose="020B0604030504040204" pitchFamily="50" charset="-128"/>
              </a:rPr>
              <a:t>Loss of DC power and loss of instrumentation and control functions: SBO3</a:t>
            </a:r>
          </a:p>
          <a:p>
            <a:endParaRPr kumimoji="1" lang="ja-JP" altLang="en-US" dirty="0"/>
          </a:p>
        </p:txBody>
      </p:sp>
      <p:sp>
        <p:nvSpPr>
          <p:cNvPr id="4" name="スライド番号プレースホルダー 3"/>
          <p:cNvSpPr>
            <a:spLocks noGrp="1"/>
          </p:cNvSpPr>
          <p:nvPr>
            <p:ph type="sldNum" sz="quarter" idx="5"/>
          </p:nvPr>
        </p:nvSpPr>
        <p:spPr/>
        <p:txBody>
          <a:bodyPr/>
          <a:lstStyle/>
          <a:p>
            <a:fld id="{5BFBC375-A1DB-40FF-8A8D-2EB9DDD0007B}" type="slidenum">
              <a:rPr kumimoji="1" lang="ja-JP" altLang="en-US" smtClean="0"/>
              <a:pPr/>
              <a:t>8</a:t>
            </a:fld>
            <a:endParaRPr kumimoji="1" lang="ja-JP" altLang="en-US" dirty="0"/>
          </a:p>
        </p:txBody>
      </p:sp>
    </p:spTree>
    <p:extLst>
      <p:ext uri="{BB962C8B-B14F-4D97-AF65-F5344CB8AC3E}">
        <p14:creationId xmlns:p14="http://schemas.microsoft.com/office/powerpoint/2010/main" val="10017993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9"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376400" y="2955600"/>
            <a:ext cx="1348971" cy="309600"/>
          </a:xfrm>
          <a:prstGeom prst="rect">
            <a:avLst/>
          </a:prstGeom>
          <a:noFill/>
        </p:spPr>
      </p:pic>
      <p:sp>
        <p:nvSpPr>
          <p:cNvPr id="2" name="タイトル 1"/>
          <p:cNvSpPr>
            <a:spLocks noGrp="1"/>
          </p:cNvSpPr>
          <p:nvPr>
            <p:ph type="ctrTitle"/>
          </p:nvPr>
        </p:nvSpPr>
        <p:spPr>
          <a:xfrm>
            <a:off x="360000" y="1916833"/>
            <a:ext cx="7772400" cy="576063"/>
          </a:xfrm>
        </p:spPr>
        <p:txBody>
          <a:bodyPr>
            <a:noAutofit/>
          </a:bodyPr>
          <a:lstStyle>
            <a:lvl1pPr algn="l">
              <a:defRPr sz="2800"/>
            </a:lvl1pPr>
          </a:lstStyle>
          <a:p>
            <a:r>
              <a:rPr kumimoji="1" lang="ja-JP" altLang="en-US"/>
              <a:t>マスタ タイトルの書式設定</a:t>
            </a:r>
            <a:endParaRPr kumimoji="1" lang="ja-JP" altLang="en-US" dirty="0"/>
          </a:p>
        </p:txBody>
      </p:sp>
      <p:sp>
        <p:nvSpPr>
          <p:cNvPr id="3" name="サブタイトル 2"/>
          <p:cNvSpPr>
            <a:spLocks noGrp="1"/>
          </p:cNvSpPr>
          <p:nvPr>
            <p:ph type="subTitle" idx="1"/>
          </p:nvPr>
        </p:nvSpPr>
        <p:spPr>
          <a:xfrm>
            <a:off x="360000" y="2420888"/>
            <a:ext cx="6400800" cy="576064"/>
          </a:xfrm>
        </p:spPr>
        <p:txBody>
          <a:bodyPr>
            <a:normAutofit/>
          </a:bodyPr>
          <a:lstStyle>
            <a:lvl1pPr marL="0" indent="0" algn="l">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endParaRPr kumimoji="1" lang="ja-JP" altLang="en-US" dirty="0"/>
          </a:p>
        </p:txBody>
      </p:sp>
      <p:sp>
        <p:nvSpPr>
          <p:cNvPr id="10" name="日付プレースホルダ 3"/>
          <p:cNvSpPr>
            <a:spLocks noGrp="1"/>
          </p:cNvSpPr>
          <p:nvPr>
            <p:ph type="dt" sz="half" idx="10"/>
          </p:nvPr>
        </p:nvSpPr>
        <p:spPr>
          <a:xfrm>
            <a:off x="360000" y="2996952"/>
            <a:ext cx="1944216" cy="365125"/>
          </a:xfrm>
        </p:spPr>
        <p:txBody>
          <a:bodyPr/>
          <a:lstStyle>
            <a:lvl1pPr algn="r">
              <a:defRPr>
                <a:solidFill>
                  <a:schemeClr val="tx1"/>
                </a:solidFill>
              </a:defRPr>
            </a:lvl1pPr>
          </a:lstStyle>
          <a:p>
            <a:pPr algn="l"/>
            <a:endParaRPr lang="ja-JP" altLang="en-US" dirty="0"/>
          </a:p>
        </p:txBody>
      </p:sp>
      <p:sp>
        <p:nvSpPr>
          <p:cNvPr id="19" name="テキスト プレースホルダ 18"/>
          <p:cNvSpPr>
            <a:spLocks noGrp="1"/>
          </p:cNvSpPr>
          <p:nvPr>
            <p:ph type="body" sz="quarter" idx="13"/>
          </p:nvPr>
        </p:nvSpPr>
        <p:spPr>
          <a:xfrm>
            <a:off x="360000" y="1440000"/>
            <a:ext cx="5328270" cy="431950"/>
          </a:xfrm>
        </p:spPr>
        <p:txBody>
          <a:bodyPr>
            <a:normAutofit/>
          </a:bodyPr>
          <a:lstStyle>
            <a:lvl1pPr>
              <a:buNone/>
              <a:defRPr sz="1500" baseline="0"/>
            </a:lvl1pPr>
          </a:lstStyle>
          <a:p>
            <a:pPr lvl="0"/>
            <a:r>
              <a:rPr kumimoji="1" lang="ja-JP" altLang="en-US"/>
              <a:t>マスタ テキストの書式設定</a:t>
            </a:r>
          </a:p>
        </p:txBody>
      </p:sp>
      <p:cxnSp>
        <p:nvCxnSpPr>
          <p:cNvPr id="11" name="直線コネクタ 10"/>
          <p:cNvCxnSpPr/>
          <p:nvPr userDrawn="1"/>
        </p:nvCxnSpPr>
        <p:spPr>
          <a:xfrm>
            <a:off x="251520" y="3429000"/>
            <a:ext cx="864096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pic>
        <p:nvPicPr>
          <p:cNvPr id="13"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4"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pic>
        <p:nvPicPr>
          <p:cNvPr id="4"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5" name="直線コネクタ 4"/>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457200" y="274638"/>
            <a:ext cx="8229600" cy="427362"/>
          </a:xfrm>
        </p:spPr>
        <p:txBody>
          <a:bodyPr>
            <a:noAutofit/>
          </a:bodyPr>
          <a:lstStyle>
            <a:lvl1pPr>
              <a:defRPr sz="3200"/>
            </a:lvl1p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8"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0"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pic>
        <p:nvPicPr>
          <p:cNvPr id="4"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5" name="直線コネクタ 4"/>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縦書きタイトル 1"/>
          <p:cNvSpPr>
            <a:spLocks noGrp="1"/>
          </p:cNvSpPr>
          <p:nvPr>
            <p:ph type="title" orient="vert"/>
          </p:nvPr>
        </p:nvSpPr>
        <p:spPr>
          <a:xfrm>
            <a:off x="6629400" y="806401"/>
            <a:ext cx="2057400" cy="5319762"/>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802928"/>
            <a:ext cx="6019800" cy="532323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8"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0"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pic>
        <p:nvPicPr>
          <p:cNvPr id="7" name="Picture 2" descr="C:\Users\01004853\Desktop\ロゴマニュアル\0314_TEPCO_Basic_Elements\TEPCO_logo\tepco_logo_jpg\tepco_logo_s.jpg"/>
          <p:cNvPicPr>
            <a:picLocks noChangeAspect="1" noChangeArrowheads="1"/>
          </p:cNvPicPr>
          <p:nvPr userDrawn="1"/>
        </p:nvPicPr>
        <p:blipFill>
          <a:blip r:embed="rId3"/>
          <a:srcRect/>
          <a:stretch>
            <a:fillRect/>
          </a:stretch>
        </p:blipFill>
        <p:spPr bwMode="auto">
          <a:xfrm>
            <a:off x="7704514" y="6502288"/>
            <a:ext cx="1003886" cy="230400"/>
          </a:xfrm>
          <a:prstGeom prst="rect">
            <a:avLst/>
          </a:prstGeom>
          <a:noFill/>
        </p:spPr>
      </p:pic>
      <p:cxnSp>
        <p:nvCxnSpPr>
          <p:cNvPr id="6" name="直線コネクタ 5"/>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12" name="テキスト プレースホルダ 18"/>
          <p:cNvSpPr>
            <a:spLocks noGrp="1"/>
          </p:cNvSpPr>
          <p:nvPr>
            <p:ph type="body" sz="quarter" idx="13"/>
          </p:nvPr>
        </p:nvSpPr>
        <p:spPr>
          <a:xfrm>
            <a:off x="360000" y="324000"/>
            <a:ext cx="5328270" cy="431950"/>
          </a:xfrm>
        </p:spPr>
        <p:txBody>
          <a:bodyPr>
            <a:normAutofit/>
          </a:bodyPr>
          <a:lstStyle>
            <a:lvl1pPr>
              <a:buNone/>
              <a:defRPr sz="1800"/>
            </a:lvl1pPr>
          </a:lstStyle>
          <a:p>
            <a:pPr lvl="0"/>
            <a:r>
              <a:rPr kumimoji="1" lang="ja-JP" altLang="en-US"/>
              <a:t>マスタ テキストの書式設定</a:t>
            </a:r>
          </a:p>
        </p:txBody>
      </p:sp>
      <p:pic>
        <p:nvPicPr>
          <p:cNvPr id="8" name="Picture 2" descr="C:\Users\01004853\Desktop\20160330_パワーポイントテンプレート\0419_フッター素材\パワーポイントフッター素材-01_HD.jpg"/>
          <p:cNvPicPr>
            <a:picLocks noChangeAspect="1" noChangeArrowheads="1"/>
          </p:cNvPicPr>
          <p:nvPr userDrawn="1"/>
        </p:nvPicPr>
        <p:blipFill>
          <a:blip r:embed="rId4"/>
          <a:srcRect/>
          <a:stretch>
            <a:fillRect/>
          </a:stretch>
        </p:blipFill>
        <p:spPr bwMode="auto">
          <a:xfrm>
            <a:off x="435600" y="6568962"/>
            <a:ext cx="3133725" cy="115888"/>
          </a:xfrm>
          <a:prstGeom prst="rect">
            <a:avLst/>
          </a:prstGeom>
          <a:noFill/>
        </p:spPr>
      </p:pic>
      <p:sp>
        <p:nvSpPr>
          <p:cNvPr id="10" name="フッター プレースホルダ 19"/>
          <p:cNvSpPr txBox="1">
            <a:spLocks/>
          </p:cNvSpPr>
          <p:nvPr userDrawn="1"/>
        </p:nvSpPr>
        <p:spPr>
          <a:xfrm>
            <a:off x="3569325" y="6444344"/>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
        <p:nvSpPr>
          <p:cNvPr id="9" name="Text Box 12">
            <a:extLst>
              <a:ext uri="{FF2B5EF4-FFF2-40B4-BE49-F238E27FC236}">
                <a16:creationId xmlns:a16="http://schemas.microsoft.com/office/drawing/2014/main" id="{09D7491C-9B40-4B7F-8188-640FCE5E9C37}"/>
              </a:ext>
            </a:extLst>
          </p:cNvPr>
          <p:cNvSpPr txBox="1">
            <a:spLocks noChangeArrowheads="1"/>
          </p:cNvSpPr>
          <p:nvPr userDrawn="1">
            <p:custDataLst>
              <p:tags r:id="rId1"/>
            </p:custDataLst>
          </p:nvPr>
        </p:nvSpPr>
        <p:spPr bwMode="auto">
          <a:xfrm>
            <a:off x="8471122" y="225441"/>
            <a:ext cx="404814" cy="414337"/>
          </a:xfrm>
          <a:prstGeom prst="rect">
            <a:avLst/>
          </a:prstGeom>
          <a:noFill/>
          <a:ln>
            <a:solidFill>
              <a:schemeClr val="tx1"/>
            </a:solidFill>
          </a:ln>
          <a:extLst/>
        </p:spPr>
        <p:txBody>
          <a:bodyPr wrap="none" lIns="0" tIns="0" rIns="0" bIns="0" anchor="ctr"/>
          <a:lstStyle>
            <a:lvl1pPr>
              <a:defRPr kumimoji="1" sz="2000">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sz="2000">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sz="2000">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sz="2000">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sz="2000">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sz="2000">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sz="2000">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sz="2000">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sz="2000">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defRPr/>
            </a:pPr>
            <a:fld id="{779D1AEE-9A7E-40E8-891E-CE66E40B0C96}" type="slidenum">
              <a:rPr kumimoji="0" lang="zh-CN" altLang="en-US" sz="2000" b="1" smtClean="0"/>
              <a:pPr algn="ctr" eaLnBrk="1" hangingPunct="1">
                <a:defRPr/>
              </a:pPr>
              <a:t>‹#›</a:t>
            </a:fld>
            <a:endParaRPr kumimoji="0" lang="en-US" altLang="zh-CN" sz="2000" b="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4"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5" name="直線コネクタ 4"/>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457200" y="274638"/>
            <a:ext cx="8229600" cy="322962"/>
          </a:xfrm>
        </p:spPr>
        <p:txBody>
          <a:bodyPr>
            <a:noAutofit/>
          </a:bodyPr>
          <a:lstStyle>
            <a:lvl1pPr>
              <a:defRPr sz="3200"/>
            </a:lvl1p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pic>
        <p:nvPicPr>
          <p:cNvPr id="8"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0"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pic>
        <p:nvPicPr>
          <p:cNvPr id="4"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5" name="直線コネクタ 4"/>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dirty="0"/>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pic>
        <p:nvPicPr>
          <p:cNvPr id="8"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0"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pic>
        <p:nvPicPr>
          <p:cNvPr id="5"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6" name="直線コネクタ 5"/>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8"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457200" y="274638"/>
            <a:ext cx="8229600" cy="427362"/>
          </a:xfrm>
        </p:spPr>
        <p:txBody>
          <a:bodyPr>
            <a:noAutofit/>
          </a:bodyPr>
          <a:lstStyle>
            <a:lvl1pPr>
              <a:defRPr sz="3200"/>
            </a:lvl1p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9"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1"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7"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8" name="直線コネクタ 7"/>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10"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457200" y="274638"/>
            <a:ext cx="8229600" cy="427362"/>
          </a:xfrm>
        </p:spPr>
        <p:txBody>
          <a:bodyPr>
            <a:noAutofit/>
          </a:bodyPr>
          <a:lstStyle>
            <a:lvl1pPr>
              <a:defRPr sz="3200"/>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11"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3"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3"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4" name="直線コネクタ 3"/>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6"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457200" y="274638"/>
            <a:ext cx="8229600" cy="427362"/>
          </a:xfrm>
        </p:spPr>
        <p:txBody>
          <a:bodyPr>
            <a:noAutofit/>
          </a:bodyPr>
          <a:lstStyle>
            <a:lvl1pPr>
              <a:defRPr sz="3200"/>
            </a:lvl1pPr>
          </a:lstStyle>
          <a:p>
            <a:r>
              <a:rPr kumimoji="1" lang="ja-JP" altLang="en-US"/>
              <a:t>マスタ タイトルの書式設定</a:t>
            </a:r>
          </a:p>
        </p:txBody>
      </p:sp>
      <p:pic>
        <p:nvPicPr>
          <p:cNvPr id="7"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9"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pic>
        <p:nvPicPr>
          <p:cNvPr id="8"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9" name="直線コネクタ 8"/>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11"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457200" y="82679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802928"/>
            <a:ext cx="5111750" cy="53232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2089768"/>
            <a:ext cx="3008313" cy="40363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dirty="0"/>
              <a:t>マスタ テキストの書式設定</a:t>
            </a:r>
          </a:p>
        </p:txBody>
      </p:sp>
      <p:pic>
        <p:nvPicPr>
          <p:cNvPr id="12"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3"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pic>
        <p:nvPicPr>
          <p:cNvPr id="5" name="Picture 2" descr="C:\Users\01004853\Desktop\ロゴマニュアル\0314_TEPCO_Basic_Elements\TEPCO_logo\tepco_logo_jpg\tepco_logo_s.jpg"/>
          <p:cNvPicPr>
            <a:picLocks noChangeAspect="1" noChangeArrowheads="1"/>
          </p:cNvPicPr>
          <p:nvPr userDrawn="1"/>
        </p:nvPicPr>
        <p:blipFill>
          <a:blip r:embed="rId2"/>
          <a:srcRect/>
          <a:stretch>
            <a:fillRect/>
          </a:stretch>
        </p:blipFill>
        <p:spPr bwMode="auto">
          <a:xfrm>
            <a:off x="7711200" y="367200"/>
            <a:ext cx="1003886" cy="230400"/>
          </a:xfrm>
          <a:prstGeom prst="rect">
            <a:avLst/>
          </a:prstGeom>
          <a:noFill/>
        </p:spPr>
      </p:pic>
      <p:cxnSp>
        <p:nvCxnSpPr>
          <p:cNvPr id="6" name="直線コネクタ 5"/>
          <p:cNvCxnSpPr/>
          <p:nvPr userDrawn="1"/>
        </p:nvCxnSpPr>
        <p:spPr>
          <a:xfrm>
            <a:off x="252000" y="702000"/>
            <a:ext cx="8640000" cy="0"/>
          </a:xfrm>
          <a:prstGeom prst="line">
            <a:avLst/>
          </a:prstGeom>
          <a:ln w="38100">
            <a:solidFill>
              <a:srgbClr val="EB1E1E"/>
            </a:solidFill>
          </a:ln>
        </p:spPr>
        <p:style>
          <a:lnRef idx="1">
            <a:schemeClr val="accent1"/>
          </a:lnRef>
          <a:fillRef idx="0">
            <a:schemeClr val="accent1"/>
          </a:fillRef>
          <a:effectRef idx="0">
            <a:schemeClr val="accent1"/>
          </a:effectRef>
          <a:fontRef idx="minor">
            <a:schemeClr val="tx1"/>
          </a:fontRef>
        </p:style>
      </p:cxnSp>
      <p:sp>
        <p:nvSpPr>
          <p:cNvPr id="8" name="スライド番号プレースホルダ 5"/>
          <p:cNvSpPr>
            <a:spLocks noGrp="1"/>
          </p:cNvSpPr>
          <p:nvPr>
            <p:ph type="sldNum" sz="quarter" idx="12"/>
          </p:nvPr>
        </p:nvSpPr>
        <p:spPr>
          <a:xfrm>
            <a:off x="6696000" y="6336000"/>
            <a:ext cx="2133600" cy="365125"/>
          </a:xfrm>
        </p:spPr>
        <p:txBody>
          <a:bodyPr/>
          <a:lstStyle>
            <a:lvl1pPr>
              <a:defRPr>
                <a:solidFill>
                  <a:schemeClr val="tx1"/>
                </a:solidFill>
              </a:defRPr>
            </a:lvl1pPr>
          </a:lstStyle>
          <a:p>
            <a:fld id="{487A52DD-E1E1-4D6B-9ADD-D82D8699C3D4}" type="slidenum">
              <a:rPr lang="ja-JP" altLang="en-US" smtClean="0"/>
              <a:pPr/>
              <a:t>‹#›</a:t>
            </a:fld>
            <a:endParaRPr lang="ja-JP" altLang="en-US" dirty="0"/>
          </a:p>
        </p:txBody>
      </p:sp>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pic>
        <p:nvPicPr>
          <p:cNvPr id="9" name="Picture 2" descr="C:\Users\01004853\Desktop\20160330_パワーポイントテンプレート\0419_フッター素材\パワーポイントフッター素材-01_HD.jpg"/>
          <p:cNvPicPr>
            <a:picLocks noChangeAspect="1" noChangeArrowheads="1"/>
          </p:cNvPicPr>
          <p:nvPr userDrawn="1"/>
        </p:nvPicPr>
        <p:blipFill>
          <a:blip r:embed="rId3"/>
          <a:srcRect/>
          <a:stretch>
            <a:fillRect/>
          </a:stretch>
        </p:blipFill>
        <p:spPr bwMode="auto">
          <a:xfrm>
            <a:off x="435600" y="6386400"/>
            <a:ext cx="3133725" cy="115888"/>
          </a:xfrm>
          <a:prstGeom prst="rect">
            <a:avLst/>
          </a:prstGeom>
          <a:noFill/>
        </p:spPr>
      </p:pic>
      <p:sp>
        <p:nvSpPr>
          <p:cNvPr id="11" name="フッター プレースホルダ 19"/>
          <p:cNvSpPr txBox="1">
            <a:spLocks/>
          </p:cNvSpPr>
          <p:nvPr userDrawn="1"/>
        </p:nvSpPr>
        <p:spPr>
          <a:xfrm>
            <a:off x="3635896" y="6261781"/>
            <a:ext cx="3527425" cy="365125"/>
          </a:xfrm>
          <a:prstGeom prst="rect">
            <a:avLst/>
          </a:prstGeom>
        </p:spPr>
        <p:txBody>
          <a:bodyPr anchor="ct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r>
              <a:rPr lang="ja-JP" altLang="en-US" sz="800" dirty="0">
                <a:solidFill>
                  <a:srgbClr val="898989"/>
                </a:solidFill>
              </a:rPr>
              <a:t>秘密情報　目的外使用・複製・開示禁止　東京電力ホールディングス株式会社</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メイリオ" panose="020B0604030504040204" pitchFamily="50" charset="-128"/>
                <a:ea typeface="メイリオ" panose="020B0604030504040204" pitchFamily="50" charset="-128"/>
              </a:defRPr>
            </a:lvl1pPr>
          </a:lstStyle>
          <a:p>
            <a:endParaRPr lang="ja-JP" altLang="en-US" dirty="0"/>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メイリオ" panose="020B0604030504040204" pitchFamily="50" charset="-128"/>
                <a:ea typeface="メイリオ" panose="020B0604030504040204" pitchFamily="50" charset="-128"/>
              </a:defRPr>
            </a:lvl1pPr>
          </a:lstStyle>
          <a:p>
            <a:fld id="{487A52DD-E1E1-4D6B-9ADD-D82D8699C3D4}"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メイリオ" panose="020B0604030504040204" pitchFamily="50" charset="-128"/>
          <a:ea typeface="メイリオ" panose="020B0604030504040204" pitchFamily="50" charset="-128"/>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6.png"/><Relationship Id="rId5" Type="http://schemas.openxmlformats.org/officeDocument/2006/relationships/image" Target="../media/image22.png"/><Relationship Id="rId10" Type="http://schemas.openxmlformats.org/officeDocument/2006/relationships/image" Target="../media/image25.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1EC9EE7D-23EB-49E6-8065-DBA9C3171D30}"/>
              </a:ext>
            </a:extLst>
          </p:cNvPr>
          <p:cNvSpPr txBox="1"/>
          <p:nvPr/>
        </p:nvSpPr>
        <p:spPr>
          <a:xfrm>
            <a:off x="3786364" y="4557886"/>
            <a:ext cx="5251822" cy="1512594"/>
          </a:xfrm>
          <a:prstGeom prst="rect">
            <a:avLst/>
          </a:prstGeom>
          <a:noFill/>
        </p:spPr>
        <p:txBody>
          <a:bodyPr wrap="none" rtlCol="0">
            <a:spAutoFit/>
          </a:bodyPr>
          <a:lstStyle/>
          <a:p>
            <a:pPr algn="r"/>
            <a:r>
              <a:rPr lang="en-US" altLang="ja-JP" sz="1846" b="1" dirty="0"/>
              <a:t>July</a:t>
            </a:r>
            <a:r>
              <a:rPr lang="ja-JP" altLang="en-US" sz="1846" b="1" dirty="0"/>
              <a:t> </a:t>
            </a:r>
            <a:r>
              <a:rPr lang="en-US" altLang="ja-JP" sz="1846" b="1" dirty="0"/>
              <a:t>20, 2026</a:t>
            </a:r>
          </a:p>
          <a:p>
            <a:pPr algn="r"/>
            <a:r>
              <a:rPr lang="en-US" altLang="ja-JP" sz="1846" b="1" dirty="0"/>
              <a:t>Nuclear Reactor Safety Engineering Group, </a:t>
            </a:r>
          </a:p>
          <a:p>
            <a:pPr algn="r"/>
            <a:r>
              <a:rPr lang="en-US" altLang="ja-JP" sz="1846" b="1" dirty="0"/>
              <a:t>Nuclear Asset Management Department</a:t>
            </a:r>
          </a:p>
          <a:p>
            <a:pPr algn="r"/>
            <a:r>
              <a:rPr lang="en-US" altLang="ja-JP" sz="1846" b="1" dirty="0"/>
              <a:t>Tokyo Electric Power Company </a:t>
            </a:r>
            <a:r>
              <a:rPr lang="en-US" altLang="ja-JP" sz="1846" b="1" dirty="0" err="1"/>
              <a:t>Holdings,Inc</a:t>
            </a:r>
            <a:r>
              <a:rPr lang="en-US" altLang="ja-JP" sz="1846" b="1" dirty="0"/>
              <a:t>.</a:t>
            </a:r>
          </a:p>
          <a:p>
            <a:pPr algn="r"/>
            <a:r>
              <a:rPr lang="en-US" altLang="ja-JP" sz="1846" b="1" dirty="0" err="1"/>
              <a:t>Yohei</a:t>
            </a:r>
            <a:r>
              <a:rPr lang="en-US" altLang="ja-JP" sz="1846" b="1" dirty="0"/>
              <a:t> SOUMA</a:t>
            </a:r>
            <a:endParaRPr lang="ja-JP" altLang="en-US" sz="1846" b="1" dirty="0"/>
          </a:p>
        </p:txBody>
      </p:sp>
      <p:sp>
        <p:nvSpPr>
          <p:cNvPr id="4" name="正方形/長方形 3">
            <a:extLst>
              <a:ext uri="{FF2B5EF4-FFF2-40B4-BE49-F238E27FC236}">
                <a16:creationId xmlns:a16="http://schemas.microsoft.com/office/drawing/2014/main" id="{85C7D75D-33CF-4776-9202-441B59EF3346}"/>
              </a:ext>
            </a:extLst>
          </p:cNvPr>
          <p:cNvSpPr/>
          <p:nvPr/>
        </p:nvSpPr>
        <p:spPr>
          <a:xfrm>
            <a:off x="148409" y="1772816"/>
            <a:ext cx="8889777" cy="887935"/>
          </a:xfrm>
          <a:prstGeom prst="rect">
            <a:avLst/>
          </a:prstGeom>
        </p:spPr>
        <p:txBody>
          <a:bodyPr wrap="square">
            <a:spAutoFit/>
          </a:bodyPr>
          <a:lstStyle/>
          <a:p>
            <a:r>
              <a:rPr lang="en-US" altLang="ja-JP" sz="2585" b="1" dirty="0">
                <a:latin typeface="Meiryo UI" panose="020B0604030504040204" pitchFamily="50" charset="-128"/>
                <a:ea typeface="Meiryo UI" panose="020B0604030504040204" pitchFamily="50" charset="-128"/>
              </a:rPr>
              <a:t>Tsunami PRA and Its Protective Measures at the </a:t>
            </a:r>
            <a:r>
              <a:rPr lang="en-US" altLang="ja-JP" sz="2585" b="1" dirty="0" err="1">
                <a:latin typeface="Meiryo UI" panose="020B0604030504040204" pitchFamily="50" charset="-128"/>
                <a:ea typeface="Meiryo UI" panose="020B0604030504040204" pitchFamily="50" charset="-128"/>
              </a:rPr>
              <a:t>Kashiwazaki-Kariwa</a:t>
            </a:r>
            <a:r>
              <a:rPr lang="ja-JP" altLang="en-US" sz="2585" b="1" dirty="0">
                <a:latin typeface="Meiryo UI" panose="020B0604030504040204" pitchFamily="50" charset="-128"/>
                <a:ea typeface="Meiryo UI" panose="020B0604030504040204" pitchFamily="50" charset="-128"/>
              </a:rPr>
              <a:t> </a:t>
            </a:r>
            <a:r>
              <a:rPr lang="en-US" altLang="ja-JP" sz="2585" b="1" dirty="0">
                <a:latin typeface="Meiryo UI" panose="020B0604030504040204" pitchFamily="50" charset="-128"/>
                <a:ea typeface="Meiryo UI" panose="020B0604030504040204" pitchFamily="50" charset="-128"/>
              </a:rPr>
              <a:t>Nuclear Power Plant Unit 6/7</a:t>
            </a:r>
          </a:p>
        </p:txBody>
      </p:sp>
      <p:sp>
        <p:nvSpPr>
          <p:cNvPr id="3" name="正方形/長方形 2">
            <a:extLst>
              <a:ext uri="{FF2B5EF4-FFF2-40B4-BE49-F238E27FC236}">
                <a16:creationId xmlns:a16="http://schemas.microsoft.com/office/drawing/2014/main" id="{A58DA720-8129-42B0-8E8E-AAD8F1B1B8D7}"/>
              </a:ext>
            </a:extLst>
          </p:cNvPr>
          <p:cNvSpPr/>
          <p:nvPr/>
        </p:nvSpPr>
        <p:spPr>
          <a:xfrm>
            <a:off x="254223" y="476672"/>
            <a:ext cx="1490358" cy="400110"/>
          </a:xfrm>
          <a:prstGeom prst="rect">
            <a:avLst/>
          </a:prstGeom>
        </p:spPr>
        <p:txBody>
          <a:bodyPr wrap="square">
            <a:spAutoFit/>
          </a:bodyPr>
          <a:lstStyle/>
          <a:p>
            <a:r>
              <a:rPr lang="en-US" altLang="ja-JP" sz="2000" u="sng" dirty="0"/>
              <a:t>No.SO199</a:t>
            </a:r>
            <a:endParaRPr lang="ja-JP" altLang="en-US" sz="2000" u="sng" dirty="0"/>
          </a:p>
        </p:txBody>
      </p:sp>
    </p:spTree>
    <p:extLst>
      <p:ext uri="{BB962C8B-B14F-4D97-AF65-F5344CB8AC3E}">
        <p14:creationId xmlns:p14="http://schemas.microsoft.com/office/powerpoint/2010/main" val="641386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3D959C8-27BA-4FB6-B40F-3D6FFB498EE2}"/>
              </a:ext>
            </a:extLst>
          </p:cNvPr>
          <p:cNvSpPr>
            <a:spLocks noGrp="1"/>
          </p:cNvSpPr>
          <p:nvPr>
            <p:ph type="body" sz="quarter" idx="13"/>
          </p:nvPr>
        </p:nvSpPr>
        <p:spPr>
          <a:xfrm>
            <a:off x="360000" y="353208"/>
            <a:ext cx="5328270" cy="431950"/>
          </a:xfrm>
        </p:spPr>
        <p:txBody>
          <a:bodyPr>
            <a:normAutofit fontScale="85000" lnSpcReduction="10000"/>
          </a:bodyPr>
          <a:lstStyle/>
          <a:p>
            <a:r>
              <a:rPr lang="en-US" altLang="ja-JP" dirty="0">
                <a:latin typeface="Meiryo UI" panose="020B0604030504040204" pitchFamily="50" charset="-128"/>
                <a:ea typeface="Meiryo UI" panose="020B0604030504040204" pitchFamily="50" charset="-128"/>
              </a:rPr>
              <a:t>Protective Measures</a:t>
            </a:r>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identified through Tsunami PRA</a:t>
            </a:r>
            <a:endParaRPr kumimoji="1" lang="ja-JP" altLang="en-US" dirty="0"/>
          </a:p>
        </p:txBody>
      </p:sp>
      <p:sp>
        <p:nvSpPr>
          <p:cNvPr id="3" name="正方形/長方形 2">
            <a:extLst>
              <a:ext uri="{FF2B5EF4-FFF2-40B4-BE49-F238E27FC236}">
                <a16:creationId xmlns:a16="http://schemas.microsoft.com/office/drawing/2014/main" id="{E2876657-DE22-49D8-813C-1B2A7F19C03D}"/>
              </a:ext>
            </a:extLst>
          </p:cNvPr>
          <p:cNvSpPr/>
          <p:nvPr/>
        </p:nvSpPr>
        <p:spPr>
          <a:xfrm>
            <a:off x="179512" y="764704"/>
            <a:ext cx="8856984" cy="2585323"/>
          </a:xfrm>
          <a:prstGeom prst="rect">
            <a:avLst/>
          </a:prstGeom>
        </p:spPr>
        <p:txBody>
          <a:bodyPr wrap="square">
            <a:spAutoFit/>
          </a:bodyPr>
          <a:lstStyle/>
          <a:p>
            <a:pPr marL="285750" indent="-285750">
              <a:buClr>
                <a:schemeClr val="accent2"/>
              </a:buClr>
              <a:buFont typeface="Wingdings" panose="05000000000000000000" pitchFamily="2" charset="2"/>
              <a:buChar char="n"/>
            </a:pPr>
            <a:r>
              <a:rPr lang="en-US" altLang="ja-JP" dirty="0"/>
              <a:t>Based on the FV importance evaluation results, additional measures to enhance safety were examined.</a:t>
            </a:r>
          </a:p>
          <a:p>
            <a:pPr marL="285750" indent="-285750">
              <a:buClr>
                <a:schemeClr val="accent2"/>
              </a:buClr>
              <a:buFont typeface="Wingdings" panose="05000000000000000000" pitchFamily="2" charset="2"/>
              <a:buChar char="n"/>
            </a:pPr>
            <a:r>
              <a:rPr lang="en-US" altLang="ja-JP" dirty="0"/>
              <a:t>Failure to close the watertight doors between buildings and the watertight door leading to the process computer room was identified as one of the dominant contributors in the ranking.</a:t>
            </a:r>
          </a:p>
          <a:p>
            <a:pPr marL="742950" lvl="1" indent="-285750">
              <a:buClr>
                <a:schemeClr val="accent2"/>
              </a:buClr>
              <a:buFont typeface="Wingdings" panose="05000000000000000000" pitchFamily="2" charset="2"/>
              <a:buChar char="Ø"/>
            </a:pPr>
            <a:r>
              <a:rPr lang="en-US" altLang="ja-JP" b="1" u="sng" dirty="0"/>
              <a:t>Physical Countermeasures</a:t>
            </a:r>
            <a:r>
              <a:rPr lang="en-US" altLang="ja-JP" dirty="0"/>
              <a:t>: </a:t>
            </a:r>
          </a:p>
          <a:p>
            <a:pPr lvl="1">
              <a:buClr>
                <a:schemeClr val="accent2"/>
              </a:buClr>
            </a:pPr>
            <a:r>
              <a:rPr lang="ja-JP" altLang="en-US" dirty="0"/>
              <a:t>・</a:t>
            </a:r>
            <a:r>
              <a:rPr lang="en-US" altLang="ja-JP" dirty="0"/>
              <a:t>installing an alarm/buzzer that sounds when the door is opened</a:t>
            </a:r>
          </a:p>
          <a:p>
            <a:pPr lvl="1">
              <a:buClr>
                <a:schemeClr val="accent2"/>
              </a:buClr>
            </a:pPr>
            <a:r>
              <a:rPr lang="ja-JP" altLang="en-US" dirty="0"/>
              <a:t>・</a:t>
            </a:r>
            <a:r>
              <a:rPr lang="en-US" altLang="ja-JP" dirty="0"/>
              <a:t>implementing physical barriers that prevent access while the door remains open.</a:t>
            </a:r>
          </a:p>
          <a:p>
            <a:pPr marL="742950" lvl="1" indent="-285750">
              <a:buClr>
                <a:schemeClr val="accent2"/>
              </a:buClr>
              <a:buFont typeface="Wingdings" panose="05000000000000000000" pitchFamily="2" charset="2"/>
              <a:buChar char="Ø"/>
            </a:pPr>
            <a:r>
              <a:rPr lang="en-US" altLang="ja-JP" b="1" u="sng" dirty="0"/>
              <a:t>Training</a:t>
            </a:r>
            <a:r>
              <a:rPr lang="en-US" altLang="ja-JP" dirty="0"/>
              <a:t>: Provide training for operators and field personnel</a:t>
            </a:r>
          </a:p>
        </p:txBody>
      </p:sp>
      <p:graphicFrame>
        <p:nvGraphicFramePr>
          <p:cNvPr id="4" name="表 3">
            <a:extLst>
              <a:ext uri="{FF2B5EF4-FFF2-40B4-BE49-F238E27FC236}">
                <a16:creationId xmlns:a16="http://schemas.microsoft.com/office/drawing/2014/main" id="{007AA143-AE00-4260-B1BF-91A91B25FEB2}"/>
              </a:ext>
            </a:extLst>
          </p:cNvPr>
          <p:cNvGraphicFramePr>
            <a:graphicFrameLocks noGrp="1"/>
          </p:cNvGraphicFramePr>
          <p:nvPr>
            <p:extLst>
              <p:ext uri="{D42A27DB-BD31-4B8C-83A1-F6EECF244321}">
                <p14:modId xmlns:p14="http://schemas.microsoft.com/office/powerpoint/2010/main" val="1023786746"/>
              </p:ext>
            </p:extLst>
          </p:nvPr>
        </p:nvGraphicFramePr>
        <p:xfrm>
          <a:off x="1304520" y="3721227"/>
          <a:ext cx="6606968" cy="2655037"/>
        </p:xfrm>
        <a:graphic>
          <a:graphicData uri="http://schemas.openxmlformats.org/drawingml/2006/table">
            <a:tbl>
              <a:tblPr firstRow="1" firstCol="1" bandRow="1">
                <a:tableStyleId>{5C22544A-7EE6-4342-B048-85BDC9FD1C3A}</a:tableStyleId>
              </a:tblPr>
              <a:tblGrid>
                <a:gridCol w="712405">
                  <a:extLst>
                    <a:ext uri="{9D8B030D-6E8A-4147-A177-3AD203B41FA5}">
                      <a16:colId xmlns:a16="http://schemas.microsoft.com/office/drawing/2014/main" val="4025675884"/>
                    </a:ext>
                  </a:extLst>
                </a:gridCol>
                <a:gridCol w="3197361">
                  <a:extLst>
                    <a:ext uri="{9D8B030D-6E8A-4147-A177-3AD203B41FA5}">
                      <a16:colId xmlns:a16="http://schemas.microsoft.com/office/drawing/2014/main" val="2704666090"/>
                    </a:ext>
                  </a:extLst>
                </a:gridCol>
                <a:gridCol w="1621664">
                  <a:extLst>
                    <a:ext uri="{9D8B030D-6E8A-4147-A177-3AD203B41FA5}">
                      <a16:colId xmlns:a16="http://schemas.microsoft.com/office/drawing/2014/main" val="2145754594"/>
                    </a:ext>
                  </a:extLst>
                </a:gridCol>
                <a:gridCol w="1075538">
                  <a:extLst>
                    <a:ext uri="{9D8B030D-6E8A-4147-A177-3AD203B41FA5}">
                      <a16:colId xmlns:a16="http://schemas.microsoft.com/office/drawing/2014/main" val="1579780330"/>
                    </a:ext>
                  </a:extLst>
                </a:gridCol>
              </a:tblGrid>
              <a:tr h="241534">
                <a:tc>
                  <a:txBody>
                    <a:bodyPr/>
                    <a:lstStyle/>
                    <a:p>
                      <a:pPr algn="ctr">
                        <a:spcAft>
                          <a:spcPts val="0"/>
                        </a:spcAft>
                      </a:pPr>
                      <a:r>
                        <a:rPr lang="en-GB" sz="1600" dirty="0">
                          <a:effectLst/>
                        </a:rPr>
                        <a:t>Rank</a:t>
                      </a:r>
                      <a:endParaRPr lang="ja-JP" sz="16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600" dirty="0">
                          <a:effectLst/>
                        </a:rPr>
                        <a:t>Event</a:t>
                      </a:r>
                      <a:endParaRPr lang="ja-JP" sz="16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600" dirty="0">
                          <a:effectLst/>
                        </a:rPr>
                        <a:t>FV Importance</a:t>
                      </a:r>
                      <a:endParaRPr lang="ja-JP" sz="16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600" dirty="0">
                          <a:effectLst/>
                        </a:rPr>
                        <a:t>Factor</a:t>
                      </a:r>
                      <a:endParaRPr lang="ja-JP" sz="16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71881044"/>
                  </a:ext>
                </a:extLst>
              </a:tr>
              <a:tr h="344612">
                <a:tc>
                  <a:txBody>
                    <a:bodyPr/>
                    <a:lstStyle/>
                    <a:p>
                      <a:pPr algn="ctr">
                        <a:spcAft>
                          <a:spcPts val="0"/>
                        </a:spcAft>
                      </a:pPr>
                      <a:r>
                        <a:rPr lang="en-GB" sz="1200" dirty="0">
                          <a:effectLst/>
                        </a:rPr>
                        <a:t>1</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Seawall damage due to Tsunami</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8">
                  <a:txBody>
                    <a:bodyPr/>
                    <a:lstStyle/>
                    <a:p>
                      <a:pPr algn="ctr">
                        <a:spcAft>
                          <a:spcPts val="0"/>
                        </a:spcAft>
                      </a:pPr>
                      <a:r>
                        <a:rPr lang="en-GB" sz="1200" dirty="0">
                          <a:effectLst/>
                        </a:rPr>
                        <a:t>We will keep FV Importance confidential.</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Tsunami Damage</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3953179"/>
                  </a:ext>
                </a:extLst>
              </a:tr>
              <a:tr h="344612">
                <a:tc>
                  <a:txBody>
                    <a:bodyPr/>
                    <a:lstStyle/>
                    <a:p>
                      <a:pPr algn="ctr">
                        <a:spcAft>
                          <a:spcPts val="0"/>
                        </a:spcAft>
                      </a:pPr>
                      <a:r>
                        <a:rPr lang="en-GB" sz="1200" dirty="0">
                          <a:effectLst/>
                        </a:rPr>
                        <a:t>1</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6 unit </a:t>
                      </a:r>
                      <a:r>
                        <a:rPr lang="en-GB" sz="1200" dirty="0" err="1">
                          <a:effectLst/>
                        </a:rPr>
                        <a:t>startup</a:t>
                      </a:r>
                      <a:r>
                        <a:rPr lang="en-GB" sz="1200" dirty="0">
                          <a:effectLst/>
                        </a:rPr>
                        <a:t> transformers (6SA, 6SB) damaged by Tsunami</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spcAft>
                          <a:spcPts val="0"/>
                        </a:spcAft>
                      </a:pPr>
                      <a:r>
                        <a:rPr lang="en-GB" sz="1200">
                          <a:effectLst/>
                        </a:rPr>
                        <a:t>Tsunami Damage</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5565082"/>
                  </a:ext>
                </a:extLst>
              </a:tr>
              <a:tr h="344612">
                <a:tc>
                  <a:txBody>
                    <a:bodyPr/>
                    <a:lstStyle/>
                    <a:p>
                      <a:pPr algn="ctr">
                        <a:spcAft>
                          <a:spcPts val="0"/>
                        </a:spcAft>
                      </a:pPr>
                      <a:r>
                        <a:rPr lang="en-GB" sz="1200" dirty="0">
                          <a:effectLst/>
                        </a:rPr>
                        <a:t>2</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Watertight door left open (S/B-C/B), failure in closing operation</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spcAft>
                          <a:spcPts val="0"/>
                        </a:spcAft>
                      </a:pPr>
                      <a:r>
                        <a:rPr lang="en-GB" sz="1200">
                          <a:effectLst/>
                        </a:rPr>
                        <a:t>Human Error</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1298105"/>
                  </a:ext>
                </a:extLst>
              </a:tr>
              <a:tr h="172306">
                <a:tc>
                  <a:txBody>
                    <a:bodyPr/>
                    <a:lstStyle/>
                    <a:p>
                      <a:pPr algn="ctr">
                        <a:spcAft>
                          <a:spcPts val="0"/>
                        </a:spcAft>
                      </a:pPr>
                      <a:r>
                        <a:rPr lang="en-GB" sz="1200" dirty="0">
                          <a:effectLst/>
                        </a:rPr>
                        <a:t>3</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Watertight door left open (No.22)</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rowSpan="2">
                  <a:txBody>
                    <a:bodyPr/>
                    <a:lstStyle/>
                    <a:p>
                      <a:pPr algn="ctr">
                        <a:spcAft>
                          <a:spcPts val="0"/>
                        </a:spcAft>
                      </a:pPr>
                      <a:r>
                        <a:rPr lang="en-GB" sz="1200">
                          <a:effectLst/>
                        </a:rPr>
                        <a:t>Human Error</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9848210"/>
                  </a:ext>
                </a:extLst>
              </a:tr>
              <a:tr h="153055">
                <a:tc rowSpan="2">
                  <a:txBody>
                    <a:bodyPr/>
                    <a:lstStyle/>
                    <a:p>
                      <a:pPr algn="ctr">
                        <a:spcAft>
                          <a:spcPts val="0"/>
                        </a:spcAft>
                      </a:pPr>
                      <a:r>
                        <a:rPr lang="en-GB" sz="1200">
                          <a:effectLst/>
                        </a:rPr>
                        <a:t>3</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spcAft>
                          <a:spcPts val="0"/>
                        </a:spcAft>
                      </a:pPr>
                      <a:r>
                        <a:rPr lang="en-GB" sz="1200" dirty="0">
                          <a:effectLst/>
                        </a:rPr>
                        <a:t>Watertight door left open (No.66)</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pPr algn="ctr">
                        <a:spcAft>
                          <a:spcPts val="0"/>
                        </a:spcAft>
                      </a:pPr>
                      <a:endParaRPr lang="ja-JP" sz="11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9585969"/>
                  </a:ext>
                </a:extLst>
              </a:tr>
              <a:tr h="306111">
                <a:tc vMerge="1">
                  <a:txBody>
                    <a:bodyPr/>
                    <a:lstStyle/>
                    <a:p>
                      <a:pPr algn="ctr">
                        <a:spcAft>
                          <a:spcPts val="0"/>
                        </a:spcAft>
                      </a:pPr>
                      <a:r>
                        <a:rPr lang="en-GB" sz="1100">
                          <a:effectLst/>
                        </a:rPr>
                        <a:t>3</a:t>
                      </a:r>
                      <a:endParaRPr lang="ja-JP" sz="11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spcAft>
                          <a:spcPts val="0"/>
                        </a:spcAft>
                      </a:pPr>
                      <a:r>
                        <a:rPr lang="en-GB" sz="1100" dirty="0">
                          <a:effectLst/>
                        </a:rPr>
                        <a:t>Watertight door left open (No.66)</a:t>
                      </a:r>
                      <a:endParaRPr lang="ja-JP" sz="11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spcAft>
                          <a:spcPts val="0"/>
                        </a:spcAft>
                      </a:pPr>
                      <a:r>
                        <a:rPr lang="en-GB" sz="1200">
                          <a:effectLst/>
                        </a:rPr>
                        <a:t>Human Error</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1274857"/>
                  </a:ext>
                </a:extLst>
              </a:tr>
              <a:tr h="344612">
                <a:tc>
                  <a:txBody>
                    <a:bodyPr/>
                    <a:lstStyle/>
                    <a:p>
                      <a:pPr algn="ctr">
                        <a:spcAft>
                          <a:spcPts val="0"/>
                        </a:spcAft>
                      </a:pPr>
                      <a:r>
                        <a:rPr lang="en-GB" sz="1200">
                          <a:effectLst/>
                        </a:rPr>
                        <a:t>4</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C/B flooding due to Tsunami</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spcAft>
                          <a:spcPts val="0"/>
                        </a:spcAft>
                      </a:pPr>
                      <a:r>
                        <a:rPr lang="en-GB" sz="1200">
                          <a:effectLst/>
                        </a:rPr>
                        <a:t>Tsunami Damage</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9712642"/>
                  </a:ext>
                </a:extLst>
              </a:tr>
              <a:tr h="306111">
                <a:tc>
                  <a:txBody>
                    <a:bodyPr/>
                    <a:lstStyle/>
                    <a:p>
                      <a:pPr algn="ctr">
                        <a:spcAft>
                          <a:spcPts val="0"/>
                        </a:spcAft>
                      </a:pPr>
                      <a:r>
                        <a:rPr lang="en-GB" sz="1200">
                          <a:effectLst/>
                        </a:rPr>
                        <a:t>5</a:t>
                      </a:r>
                      <a:endParaRPr lang="ja-JP" sz="120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200" dirty="0">
                          <a:effectLst/>
                        </a:rPr>
                        <a:t>SPC system configuration error (excess)</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a:p>
                  </a:txBody>
                  <a:tcPr/>
                </a:tc>
                <a:tc>
                  <a:txBody>
                    <a:bodyPr/>
                    <a:lstStyle/>
                    <a:p>
                      <a:pPr algn="ctr">
                        <a:spcAft>
                          <a:spcPts val="0"/>
                        </a:spcAft>
                      </a:pPr>
                      <a:r>
                        <a:rPr lang="en-GB" sz="1200" dirty="0">
                          <a:effectLst/>
                        </a:rPr>
                        <a:t>Human Error</a:t>
                      </a:r>
                      <a:endParaRPr lang="ja-JP" sz="1200" dirty="0">
                        <a:effectLst/>
                        <a:latin typeface="Times New Roman" panose="02020603050405020304" pitchFamily="18" charset="0"/>
                        <a:ea typeface="PMingLiU"/>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5557497"/>
                  </a:ext>
                </a:extLst>
              </a:tr>
            </a:tbl>
          </a:graphicData>
        </a:graphic>
      </p:graphicFrame>
      <p:sp>
        <p:nvSpPr>
          <p:cNvPr id="7" name="正方形/長方形 6">
            <a:extLst>
              <a:ext uri="{FF2B5EF4-FFF2-40B4-BE49-F238E27FC236}">
                <a16:creationId xmlns:a16="http://schemas.microsoft.com/office/drawing/2014/main" id="{CCF86538-6DD4-4FA1-9301-B9803F9A7649}"/>
              </a:ext>
            </a:extLst>
          </p:cNvPr>
          <p:cNvSpPr/>
          <p:nvPr/>
        </p:nvSpPr>
        <p:spPr>
          <a:xfrm>
            <a:off x="2051720" y="3351895"/>
            <a:ext cx="6117119" cy="369332"/>
          </a:xfrm>
          <a:prstGeom prst="rect">
            <a:avLst/>
          </a:prstGeom>
        </p:spPr>
        <p:txBody>
          <a:bodyPr wrap="square">
            <a:spAutoFit/>
          </a:bodyPr>
          <a:lstStyle/>
          <a:p>
            <a:r>
              <a:rPr lang="en-US" altLang="ja-JP" dirty="0"/>
              <a:t>Results of FV Importance Analysis for Total CDF</a:t>
            </a:r>
            <a:endParaRPr lang="ja-JP" altLang="en-US" dirty="0"/>
          </a:p>
        </p:txBody>
      </p:sp>
    </p:spTree>
    <p:extLst>
      <p:ext uri="{BB962C8B-B14F-4D97-AF65-F5344CB8AC3E}">
        <p14:creationId xmlns:p14="http://schemas.microsoft.com/office/powerpoint/2010/main" val="3470931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12B7EDE-A34C-4656-847E-B4ACDBC389EE}"/>
              </a:ext>
            </a:extLst>
          </p:cNvPr>
          <p:cNvSpPr>
            <a:spLocks noGrp="1"/>
          </p:cNvSpPr>
          <p:nvPr>
            <p:ph type="body" sz="quarter" idx="13"/>
          </p:nvPr>
        </p:nvSpPr>
        <p:spPr>
          <a:xfrm>
            <a:off x="362456" y="339232"/>
            <a:ext cx="6228224" cy="495302"/>
          </a:xfrm>
        </p:spPr>
        <p:txBody>
          <a:bodyPr>
            <a:normAutofit/>
          </a:bodyPr>
          <a:lstStyle/>
          <a:p>
            <a:r>
              <a:rPr lang="en-US" altLang="ja-JP" dirty="0"/>
              <a:t>Recent Initiatives in Risk-Informed Decision Making</a:t>
            </a:r>
          </a:p>
        </p:txBody>
      </p:sp>
      <p:grpSp>
        <p:nvGrpSpPr>
          <p:cNvPr id="5" name="グループ化 4">
            <a:extLst>
              <a:ext uri="{FF2B5EF4-FFF2-40B4-BE49-F238E27FC236}">
                <a16:creationId xmlns:a16="http://schemas.microsoft.com/office/drawing/2014/main" id="{52BEE3A4-9BCA-4E82-BBE5-859424AFFF1A}"/>
              </a:ext>
            </a:extLst>
          </p:cNvPr>
          <p:cNvGrpSpPr/>
          <p:nvPr/>
        </p:nvGrpSpPr>
        <p:grpSpPr>
          <a:xfrm>
            <a:off x="1144401" y="3569376"/>
            <a:ext cx="3693590" cy="2915476"/>
            <a:chOff x="3104383" y="1530918"/>
            <a:chExt cx="2957264" cy="2242721"/>
          </a:xfrm>
        </p:grpSpPr>
        <p:pic>
          <p:nvPicPr>
            <p:cNvPr id="3" name="図 2">
              <a:extLst>
                <a:ext uri="{FF2B5EF4-FFF2-40B4-BE49-F238E27FC236}">
                  <a16:creationId xmlns:a16="http://schemas.microsoft.com/office/drawing/2014/main" id="{F0519769-4E98-428A-8D5A-852C5C07ED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23226" y="1530918"/>
              <a:ext cx="2543175" cy="1596390"/>
            </a:xfrm>
            <a:prstGeom prst="rect">
              <a:avLst/>
            </a:prstGeom>
            <a:noFill/>
            <a:ln>
              <a:noFill/>
            </a:ln>
          </p:spPr>
        </p:pic>
        <p:sp>
          <p:nvSpPr>
            <p:cNvPr id="4" name="正方形/長方形 3">
              <a:extLst>
                <a:ext uri="{FF2B5EF4-FFF2-40B4-BE49-F238E27FC236}">
                  <a16:creationId xmlns:a16="http://schemas.microsoft.com/office/drawing/2014/main" id="{7374D689-5204-457F-99FB-BBF5574C4DC0}"/>
                </a:ext>
              </a:extLst>
            </p:cNvPr>
            <p:cNvSpPr/>
            <p:nvPr/>
          </p:nvSpPr>
          <p:spPr>
            <a:xfrm>
              <a:off x="3104383" y="3127308"/>
              <a:ext cx="2957264" cy="646331"/>
            </a:xfrm>
            <a:prstGeom prst="rect">
              <a:avLst/>
            </a:prstGeom>
          </p:spPr>
          <p:txBody>
            <a:bodyPr wrap="square">
              <a:spAutoFit/>
            </a:bodyPr>
            <a:lstStyle/>
            <a:p>
              <a:r>
                <a:rPr lang="en-GB" altLang="ja-JP" dirty="0">
                  <a:solidFill>
                    <a:srgbClr val="000000"/>
                  </a:solidFill>
                  <a:latin typeface="Times New Roman" panose="02020603050405020304" pitchFamily="18" charset="0"/>
                  <a:ea typeface="游明朝" panose="02020400000000000000" pitchFamily="18" charset="-128"/>
                </a:rPr>
                <a:t>Risk Monitor Installed in the Main Control Room</a:t>
              </a:r>
              <a:endParaRPr lang="ja-JP" altLang="en-US" dirty="0"/>
            </a:p>
          </p:txBody>
        </p:sp>
      </p:grpSp>
      <p:sp>
        <p:nvSpPr>
          <p:cNvPr id="6" name="正方形/長方形 5">
            <a:extLst>
              <a:ext uri="{FF2B5EF4-FFF2-40B4-BE49-F238E27FC236}">
                <a16:creationId xmlns:a16="http://schemas.microsoft.com/office/drawing/2014/main" id="{C081573E-EB93-4646-B90B-522D318EF473}"/>
              </a:ext>
            </a:extLst>
          </p:cNvPr>
          <p:cNvSpPr/>
          <p:nvPr/>
        </p:nvSpPr>
        <p:spPr>
          <a:xfrm>
            <a:off x="362456" y="811818"/>
            <a:ext cx="8532480" cy="2554545"/>
          </a:xfrm>
          <a:prstGeom prst="rect">
            <a:avLst/>
          </a:prstGeom>
        </p:spPr>
        <p:txBody>
          <a:bodyPr wrap="square">
            <a:spAutoFit/>
          </a:bodyPr>
          <a:lstStyle/>
          <a:p>
            <a:pPr marL="285750" indent="-285750" algn="just">
              <a:spcAft>
                <a:spcPts val="0"/>
              </a:spcAft>
              <a:buClr>
                <a:schemeClr val="accent2"/>
              </a:buClr>
              <a:buFont typeface="Wingdings" panose="05000000000000000000" pitchFamily="2" charset="2"/>
              <a:buChar char="n"/>
            </a:pPr>
            <a:r>
              <a:rPr lang="en-US" altLang="ja-JP" sz="1600" dirty="0">
                <a:solidFill>
                  <a:srgbClr val="000000"/>
                </a:solidFill>
                <a:latin typeface="Meiryo UI" panose="020B0604030504040204" pitchFamily="50" charset="-128"/>
                <a:ea typeface="Meiryo UI" panose="020B0604030504040204" pitchFamily="50" charset="-128"/>
              </a:rPr>
              <a:t>Since 2026, a risk monitor has been installed in the Main Control Room.</a:t>
            </a:r>
          </a:p>
          <a:p>
            <a:pPr marL="285750" indent="-285750" algn="just">
              <a:spcAft>
                <a:spcPts val="0"/>
              </a:spcAft>
              <a:buClr>
                <a:schemeClr val="accent2"/>
              </a:buClr>
              <a:buFont typeface="Wingdings" panose="05000000000000000000" pitchFamily="2" charset="2"/>
              <a:buChar char="n"/>
            </a:pPr>
            <a:r>
              <a:rPr lang="en-US" altLang="ja-JP" sz="1600" dirty="0">
                <a:solidFill>
                  <a:srgbClr val="000000"/>
                </a:solidFill>
                <a:latin typeface="Meiryo UI" panose="020B0604030504040204" pitchFamily="50" charset="-128"/>
                <a:ea typeface="Meiryo UI" panose="020B0604030504040204" pitchFamily="50" charset="-128"/>
              </a:rPr>
              <a:t>In preparation for the implementation of online maintenance (OLM), efforts are underway to enable operators to perform risk assessments themselves </a:t>
            </a:r>
          </a:p>
          <a:p>
            <a:pPr marL="285750" indent="-285750" algn="just">
              <a:spcAft>
                <a:spcPts val="0"/>
              </a:spcAft>
              <a:buClr>
                <a:schemeClr val="accent2"/>
              </a:buClr>
              <a:buFont typeface="Wingdings" panose="05000000000000000000" pitchFamily="2" charset="2"/>
              <a:buChar char="n"/>
            </a:pPr>
            <a:r>
              <a:rPr lang="en-US" altLang="ja-JP" sz="1600" dirty="0">
                <a:solidFill>
                  <a:srgbClr val="000000"/>
                </a:solidFill>
                <a:latin typeface="Meiryo UI" panose="020B0604030504040204" pitchFamily="50" charset="-128"/>
                <a:ea typeface="Meiryo UI" panose="020B0604030504040204" pitchFamily="50" charset="-128"/>
              </a:rPr>
              <a:t>in order to better understand and manage risks during planning. By allowing operators to conduct evaluations on their own, it becomes possible to achieve assessments that more closely reflect actual on-site conditions.</a:t>
            </a:r>
          </a:p>
          <a:p>
            <a:pPr marL="285750" indent="-285750" algn="just">
              <a:spcAft>
                <a:spcPts val="0"/>
              </a:spcAft>
              <a:buClr>
                <a:schemeClr val="accent2"/>
              </a:buClr>
              <a:buFont typeface="Wingdings" panose="05000000000000000000" pitchFamily="2" charset="2"/>
              <a:buChar char="n"/>
            </a:pPr>
            <a:r>
              <a:rPr lang="en-US" altLang="ja-JP" sz="1600" dirty="0">
                <a:solidFill>
                  <a:srgbClr val="000000"/>
                </a:solidFill>
                <a:latin typeface="Meiryo UI" panose="020B0604030504040204" pitchFamily="50" charset="-128"/>
                <a:ea typeface="Meiryo UI" panose="020B0604030504040204" pitchFamily="50" charset="-128"/>
              </a:rPr>
              <a:t>Currently, the risk monitor is limited to internal PRA; however, the aim is to implement a full-scope PRA that also includes external events. Furthermore, efforts are being made not only to develop models but also to ensure that these models are designed with practical on-site application in mind.</a:t>
            </a:r>
          </a:p>
        </p:txBody>
      </p:sp>
      <p:grpSp>
        <p:nvGrpSpPr>
          <p:cNvPr id="13" name="グループ化 12">
            <a:extLst>
              <a:ext uri="{FF2B5EF4-FFF2-40B4-BE49-F238E27FC236}">
                <a16:creationId xmlns:a16="http://schemas.microsoft.com/office/drawing/2014/main" id="{4382EABF-917D-45B6-A6C4-6D1EB057C665}"/>
              </a:ext>
            </a:extLst>
          </p:cNvPr>
          <p:cNvGrpSpPr/>
          <p:nvPr/>
        </p:nvGrpSpPr>
        <p:grpSpPr>
          <a:xfrm>
            <a:off x="4780035" y="3411669"/>
            <a:ext cx="3621289" cy="2831073"/>
            <a:chOff x="5160255" y="3366363"/>
            <a:chExt cx="3621289" cy="2831073"/>
          </a:xfrm>
        </p:grpSpPr>
        <p:grpSp>
          <p:nvGrpSpPr>
            <p:cNvPr id="11" name="グループ化 10">
              <a:extLst>
                <a:ext uri="{FF2B5EF4-FFF2-40B4-BE49-F238E27FC236}">
                  <a16:creationId xmlns:a16="http://schemas.microsoft.com/office/drawing/2014/main" id="{E9E9D95B-F62A-4112-938C-8B53A0751EE2}"/>
                </a:ext>
              </a:extLst>
            </p:cNvPr>
            <p:cNvGrpSpPr/>
            <p:nvPr/>
          </p:nvGrpSpPr>
          <p:grpSpPr>
            <a:xfrm>
              <a:off x="5160255" y="3366363"/>
              <a:ext cx="3621289" cy="2831073"/>
              <a:chOff x="4628696" y="3493460"/>
              <a:chExt cx="3621289" cy="2831073"/>
            </a:xfrm>
          </p:grpSpPr>
          <p:grpSp>
            <p:nvGrpSpPr>
              <p:cNvPr id="9" name="グループ化 8">
                <a:extLst>
                  <a:ext uri="{FF2B5EF4-FFF2-40B4-BE49-F238E27FC236}">
                    <a16:creationId xmlns:a16="http://schemas.microsoft.com/office/drawing/2014/main" id="{1EB6ED82-54C5-4B56-9428-F2C956F90F99}"/>
                  </a:ext>
                </a:extLst>
              </p:cNvPr>
              <p:cNvGrpSpPr/>
              <p:nvPr/>
            </p:nvGrpSpPr>
            <p:grpSpPr>
              <a:xfrm>
                <a:off x="4628696" y="3493460"/>
                <a:ext cx="3621289" cy="2831073"/>
                <a:chOff x="4894725" y="3462755"/>
                <a:chExt cx="3621289" cy="2831073"/>
              </a:xfrm>
            </p:grpSpPr>
            <p:pic>
              <p:nvPicPr>
                <p:cNvPr id="7" name="図 6">
                  <a:extLst>
                    <a:ext uri="{FF2B5EF4-FFF2-40B4-BE49-F238E27FC236}">
                      <a16:creationId xmlns:a16="http://schemas.microsoft.com/office/drawing/2014/main" id="{2F159EF7-02D2-431A-8539-46EF761AB26F}"/>
                    </a:ext>
                  </a:extLst>
                </p:cNvPr>
                <p:cNvPicPr>
                  <a:picLocks noChangeAspect="1"/>
                </p:cNvPicPr>
                <p:nvPr/>
              </p:nvPicPr>
              <p:blipFill>
                <a:blip r:embed="rId3"/>
                <a:stretch>
                  <a:fillRect/>
                </a:stretch>
              </p:blipFill>
              <p:spPr>
                <a:xfrm>
                  <a:off x="4894725" y="3462755"/>
                  <a:ext cx="3621289" cy="2831073"/>
                </a:xfrm>
                <a:prstGeom prst="rect">
                  <a:avLst/>
                </a:prstGeom>
              </p:spPr>
            </p:pic>
            <p:sp>
              <p:nvSpPr>
                <p:cNvPr id="8" name="テキスト ボックス 7">
                  <a:extLst>
                    <a:ext uri="{FF2B5EF4-FFF2-40B4-BE49-F238E27FC236}">
                      <a16:creationId xmlns:a16="http://schemas.microsoft.com/office/drawing/2014/main" id="{1FAF4B6F-B28A-48E3-A8D6-8BCCA5761132}"/>
                    </a:ext>
                  </a:extLst>
                </p:cNvPr>
                <p:cNvSpPr txBox="1"/>
                <p:nvPr/>
              </p:nvSpPr>
              <p:spPr>
                <a:xfrm>
                  <a:off x="5296448" y="5889607"/>
                  <a:ext cx="2817841" cy="369332"/>
                </a:xfrm>
                <a:prstGeom prst="rect">
                  <a:avLst/>
                </a:prstGeom>
                <a:solidFill>
                  <a:schemeClr val="bg1"/>
                </a:solidFill>
                <a:ln>
                  <a:solidFill>
                    <a:schemeClr val="tx1"/>
                  </a:solidFill>
                </a:ln>
              </p:spPr>
              <p:txBody>
                <a:bodyPr wrap="square" rtlCol="0">
                  <a:spAutoFit/>
                </a:bodyPr>
                <a:lstStyle/>
                <a:p>
                  <a:r>
                    <a:rPr kumimoji="1" lang="en-US" altLang="ja-JP" dirty="0"/>
                    <a:t>Phoenix Risk Monitor</a:t>
                  </a:r>
                </a:p>
              </p:txBody>
            </p:sp>
          </p:grpSp>
          <p:sp>
            <p:nvSpPr>
              <p:cNvPr id="10" name="テキスト ボックス 9">
                <a:extLst>
                  <a:ext uri="{FF2B5EF4-FFF2-40B4-BE49-F238E27FC236}">
                    <a16:creationId xmlns:a16="http://schemas.microsoft.com/office/drawing/2014/main" id="{662A23E0-581A-42E4-8600-7E423CFBC46F}"/>
                  </a:ext>
                </a:extLst>
              </p:cNvPr>
              <p:cNvSpPr txBox="1"/>
              <p:nvPr/>
            </p:nvSpPr>
            <p:spPr>
              <a:xfrm>
                <a:off x="5076056" y="4879255"/>
                <a:ext cx="504056" cy="253916"/>
              </a:xfrm>
              <a:prstGeom prst="rect">
                <a:avLst/>
              </a:prstGeom>
              <a:solidFill>
                <a:schemeClr val="accent3">
                  <a:lumMod val="20000"/>
                  <a:lumOff val="80000"/>
                </a:schemeClr>
              </a:solidFill>
              <a:ln>
                <a:solidFill>
                  <a:schemeClr val="tx1"/>
                </a:solidFill>
              </a:ln>
            </p:spPr>
            <p:txBody>
              <a:bodyPr wrap="square" rtlCol="0">
                <a:spAutoFit/>
              </a:bodyPr>
              <a:lstStyle/>
              <a:p>
                <a:r>
                  <a:rPr kumimoji="1" lang="en-US" altLang="ja-JP" sz="1050" dirty="0"/>
                  <a:t>CDF</a:t>
                </a:r>
                <a:endParaRPr kumimoji="1" lang="ja-JP" altLang="en-US" sz="1050" dirty="0"/>
              </a:p>
            </p:txBody>
          </p:sp>
        </p:grpSp>
        <p:pic>
          <p:nvPicPr>
            <p:cNvPr id="12" name="図 11">
              <a:extLst>
                <a:ext uri="{FF2B5EF4-FFF2-40B4-BE49-F238E27FC236}">
                  <a16:creationId xmlns:a16="http://schemas.microsoft.com/office/drawing/2014/main" id="{2E82E986-DFEE-466F-8C58-592C31A574FD}"/>
                </a:ext>
              </a:extLst>
            </p:cNvPr>
            <p:cNvPicPr>
              <a:picLocks noChangeAspect="1"/>
            </p:cNvPicPr>
            <p:nvPr/>
          </p:nvPicPr>
          <p:blipFill>
            <a:blip r:embed="rId4"/>
            <a:stretch>
              <a:fillRect/>
            </a:stretch>
          </p:blipFill>
          <p:spPr>
            <a:xfrm>
              <a:off x="6535137" y="5388993"/>
              <a:ext cx="1675985" cy="324223"/>
            </a:xfrm>
            <a:prstGeom prst="rect">
              <a:avLst/>
            </a:prstGeom>
          </p:spPr>
        </p:pic>
      </p:grpSp>
    </p:spTree>
    <p:extLst>
      <p:ext uri="{BB962C8B-B14F-4D97-AF65-F5344CB8AC3E}">
        <p14:creationId xmlns:p14="http://schemas.microsoft.com/office/powerpoint/2010/main" val="169550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7636E34-0B82-44F7-BD47-C49146588B6D}"/>
              </a:ext>
            </a:extLst>
          </p:cNvPr>
          <p:cNvSpPr>
            <a:spLocks noGrp="1"/>
          </p:cNvSpPr>
          <p:nvPr>
            <p:ph type="body" sz="quarter" idx="13"/>
          </p:nvPr>
        </p:nvSpPr>
        <p:spPr/>
        <p:txBody>
          <a:bodyPr/>
          <a:lstStyle/>
          <a:p>
            <a:r>
              <a:rPr lang="en-US" altLang="ja-JP" dirty="0"/>
              <a:t>Conclusion</a:t>
            </a:r>
            <a:endParaRPr kumimoji="1" lang="ja-JP" altLang="en-US" dirty="0"/>
          </a:p>
        </p:txBody>
      </p:sp>
      <p:sp>
        <p:nvSpPr>
          <p:cNvPr id="3" name="正方形/長方形 2">
            <a:extLst>
              <a:ext uri="{FF2B5EF4-FFF2-40B4-BE49-F238E27FC236}">
                <a16:creationId xmlns:a16="http://schemas.microsoft.com/office/drawing/2014/main" id="{73BCCE76-04B7-48E0-890C-3756395128B7}"/>
              </a:ext>
            </a:extLst>
          </p:cNvPr>
          <p:cNvSpPr/>
          <p:nvPr/>
        </p:nvSpPr>
        <p:spPr>
          <a:xfrm>
            <a:off x="269756" y="767757"/>
            <a:ext cx="8604488" cy="2585323"/>
          </a:xfrm>
          <a:prstGeom prst="rect">
            <a:avLst/>
          </a:prstGeom>
        </p:spPr>
        <p:txBody>
          <a:bodyPr wrap="square">
            <a:spAutoFit/>
          </a:bodyPr>
          <a:lstStyle/>
          <a:p>
            <a:pPr marL="285750" indent="-285750">
              <a:buClr>
                <a:schemeClr val="accent2"/>
              </a:buClr>
              <a:buFont typeface="Wingdings" panose="05000000000000000000" pitchFamily="2" charset="2"/>
              <a:buChar char="n"/>
            </a:pPr>
            <a:r>
              <a:rPr lang="en-US" altLang="ja-JP" dirty="0">
                <a:latin typeface="Meiryo UI" panose="020B0604030504040204" pitchFamily="50" charset="-128"/>
                <a:ea typeface="Meiryo UI" panose="020B0604030504040204" pitchFamily="50" charset="-128"/>
                <a:cs typeface="Times New Roman" panose="02020603050405020304" pitchFamily="18" charset="0"/>
              </a:rPr>
              <a:t>We showed the significance of Tsunami PRA and its implementation status. In light of 1F accident, it is essential to appropriately evaluate Tsunami-induced risks and to identify plant vulnerabilities going forward. Through Tsunami PRA, clarifying accident scenarios enables the formulation of effective protective measures.</a:t>
            </a:r>
          </a:p>
          <a:p>
            <a:pPr marL="285750" indent="-285750">
              <a:buClr>
                <a:schemeClr val="accent2"/>
              </a:buClr>
              <a:buFont typeface="Wingdings" panose="05000000000000000000" pitchFamily="2" charset="2"/>
              <a:buChar char="n"/>
            </a:pPr>
            <a:endParaRPr lang="en-US" altLang="ja-JP" dirty="0">
              <a:latin typeface="Meiryo UI" panose="020B0604030504040204" pitchFamily="50" charset="-128"/>
              <a:ea typeface="Meiryo UI" panose="020B0604030504040204" pitchFamily="50" charset="-128"/>
              <a:cs typeface="Times New Roman" panose="02020603050405020304" pitchFamily="18" charset="0"/>
            </a:endParaRPr>
          </a:p>
          <a:p>
            <a:pPr marL="285750" indent="-285750">
              <a:buClr>
                <a:schemeClr val="accent2"/>
              </a:buClr>
              <a:buFont typeface="Wingdings" panose="05000000000000000000" pitchFamily="2" charset="2"/>
              <a:buChar char="n"/>
            </a:pPr>
            <a:r>
              <a:rPr lang="en-US" altLang="ja-JP" dirty="0">
                <a:latin typeface="Meiryo UI" panose="020B0604030504040204" pitchFamily="50" charset="-128"/>
                <a:ea typeface="Meiryo UI" panose="020B0604030504040204" pitchFamily="50" charset="-128"/>
                <a:cs typeface="Times New Roman" panose="02020603050405020304" pitchFamily="18" charset="0"/>
              </a:rPr>
              <a:t>Moving forward, it is important to utilize the knowledge gained to further enhance safety and to implement measures that rationally reduce Tsunami-related risks.</a:t>
            </a:r>
          </a:p>
        </p:txBody>
      </p:sp>
    </p:spTree>
    <p:extLst>
      <p:ext uri="{BB962C8B-B14F-4D97-AF65-F5344CB8AC3E}">
        <p14:creationId xmlns:p14="http://schemas.microsoft.com/office/powerpoint/2010/main" val="285421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E96E203-9A70-439C-84A1-21C600C57FCE}"/>
              </a:ext>
            </a:extLst>
          </p:cNvPr>
          <p:cNvSpPr>
            <a:spLocks noGrp="1"/>
          </p:cNvSpPr>
          <p:nvPr>
            <p:ph type="body" sz="quarter" idx="13"/>
          </p:nvPr>
        </p:nvSpPr>
        <p:spPr/>
        <p:txBody>
          <a:bodyPr>
            <a:normAutofit/>
          </a:bodyPr>
          <a:lstStyle/>
          <a:p>
            <a:r>
              <a:rPr lang="ja-JP" altLang="en-US" dirty="0"/>
              <a:t>参考：</a:t>
            </a:r>
            <a:r>
              <a:rPr lang="en-US" altLang="ja-JP" dirty="0"/>
              <a:t>Enhancement of Fragility Assessment</a:t>
            </a:r>
          </a:p>
        </p:txBody>
      </p:sp>
      <p:sp>
        <p:nvSpPr>
          <p:cNvPr id="11" name="Rectangle 2">
            <a:extLst>
              <a:ext uri="{FF2B5EF4-FFF2-40B4-BE49-F238E27FC236}">
                <a16:creationId xmlns:a16="http://schemas.microsoft.com/office/drawing/2014/main" id="{6254B8D8-6781-4F16-B365-9363067C6B51}"/>
              </a:ext>
            </a:extLst>
          </p:cNvPr>
          <p:cNvSpPr>
            <a:spLocks noChangeArrowheads="1"/>
          </p:cNvSpPr>
          <p:nvPr/>
        </p:nvSpPr>
        <p:spPr bwMode="auto">
          <a:xfrm>
            <a:off x="4728096" y="1780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a:endParaRPr lang="ja-JP" altLang="en-US"/>
          </a:p>
        </p:txBody>
      </p:sp>
      <p:sp>
        <p:nvSpPr>
          <p:cNvPr id="16" name="Rectangle 6">
            <a:extLst>
              <a:ext uri="{FF2B5EF4-FFF2-40B4-BE49-F238E27FC236}">
                <a16:creationId xmlns:a16="http://schemas.microsoft.com/office/drawing/2014/main" id="{7E1B3149-F182-486F-8FE9-D1BFEA92EBEC}"/>
              </a:ext>
            </a:extLst>
          </p:cNvPr>
          <p:cNvSpPr>
            <a:spLocks noChangeArrowheads="1"/>
          </p:cNvSpPr>
          <p:nvPr/>
        </p:nvSpPr>
        <p:spPr bwMode="auto">
          <a:xfrm>
            <a:off x="742396" y="358995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a:ln>
                  <a:noFill/>
                </a:ln>
                <a:solidFill>
                  <a:schemeClr val="tx1"/>
                </a:solidFill>
                <a:effectLst/>
                <a:latin typeface="Century" panose="02040604050505020304" pitchFamily="18" charset="0"/>
                <a:ea typeface="ＭＳ 明朝" panose="02020609040205080304" pitchFamily="17" charset="-128"/>
                <a:cs typeface="Times New Roman" panose="02020603050405020304" pitchFamily="18" charset="0"/>
              </a:rPr>
              <a:t>	</a:t>
            </a:r>
            <a:r>
              <a:rPr kumimoji="0" lang="en-US" altLang="ja-JP" sz="600" b="0" i="0" u="none" strike="noStrike" cap="none" normalizeH="0" baseline="0">
                <a:ln>
                  <a:noFill/>
                </a:ln>
                <a:solidFill>
                  <a:schemeClr val="tx1"/>
                </a:solidFill>
                <a:effectLst/>
              </a:rPr>
              <a:t> </a:t>
            </a:r>
            <a:endParaRPr kumimoji="0" lang="en-US" altLang="ja-JP" sz="1800" b="0" i="0" u="none" strike="noStrike" cap="none" normalizeH="0" baseline="0">
              <a:ln>
                <a:noFill/>
              </a:ln>
              <a:solidFill>
                <a:schemeClr val="tx1"/>
              </a:solidFill>
              <a:effectLst/>
              <a:latin typeface="Arial" panose="020B0604020202020204" pitchFamily="34" charset="0"/>
            </a:endParaRPr>
          </a:p>
        </p:txBody>
      </p:sp>
      <p:sp>
        <p:nvSpPr>
          <p:cNvPr id="17" name="Rectangle 8">
            <a:extLst>
              <a:ext uri="{FF2B5EF4-FFF2-40B4-BE49-F238E27FC236}">
                <a16:creationId xmlns:a16="http://schemas.microsoft.com/office/drawing/2014/main" id="{23A935DE-5FE1-47F2-A595-C24EC638AC8D}"/>
              </a:ext>
            </a:extLst>
          </p:cNvPr>
          <p:cNvSpPr>
            <a:spLocks noChangeArrowheads="1"/>
          </p:cNvSpPr>
          <p:nvPr/>
        </p:nvSpPr>
        <p:spPr bwMode="auto">
          <a:xfrm>
            <a:off x="2274402" y="315829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pSp>
        <p:nvGrpSpPr>
          <p:cNvPr id="3" name="グループ化 2">
            <a:extLst>
              <a:ext uri="{FF2B5EF4-FFF2-40B4-BE49-F238E27FC236}">
                <a16:creationId xmlns:a16="http://schemas.microsoft.com/office/drawing/2014/main" id="{5C3C4E45-BA0E-465F-88DC-B58474441DDB}"/>
              </a:ext>
            </a:extLst>
          </p:cNvPr>
          <p:cNvGrpSpPr/>
          <p:nvPr/>
        </p:nvGrpSpPr>
        <p:grpSpPr>
          <a:xfrm>
            <a:off x="909793" y="2924944"/>
            <a:ext cx="8006068" cy="2467393"/>
            <a:chOff x="1787814" y="1933752"/>
            <a:chExt cx="5831055" cy="2064894"/>
          </a:xfrm>
        </p:grpSpPr>
        <mc:AlternateContent xmlns:mc="http://schemas.openxmlformats.org/markup-compatibility/2006" xmlns:a14="http://schemas.microsoft.com/office/drawing/2010/main">
          <mc:Choice Requires="a14">
            <p:sp>
              <p:nvSpPr>
                <p:cNvPr id="12" name="オブジェクト 11">
                  <a:extLst>
                    <a:ext uri="{FF2B5EF4-FFF2-40B4-BE49-F238E27FC236}">
                      <a16:creationId xmlns:a16="http://schemas.microsoft.com/office/drawing/2014/main" id="{EEF8E805-1889-4C1F-868B-27C38A3FBC0E}"/>
                    </a:ext>
                  </a:extLst>
                </p:cNvPr>
                <p:cNvSpPr txBox="1"/>
                <p:nvPr/>
              </p:nvSpPr>
              <p:spPr bwMode="auto">
                <a:xfrm>
                  <a:off x="1879517" y="1933752"/>
                  <a:ext cx="3384550" cy="558800"/>
                </a:xfrm>
                <a:prstGeom prst="rect">
                  <a:avLst/>
                </a:prstGeom>
                <a:noFill/>
              </p:spPr>
              <p:txBody>
                <a:bodyPr>
                  <a:normAutofit fontScale="85000" lnSpcReduction="10000"/>
                </a:bodyPr>
                <a:lstStyle/>
                <a:p>
                  <a:pPr/>
                  <a14:m>
                    <m:oMathPara xmlns:m="http://schemas.openxmlformats.org/officeDocument/2006/math">
                      <m:oMathParaPr>
                        <m:jc m:val="left"/>
                      </m:oMathParaPr>
                      <m:oMath xmlns:m="http://schemas.openxmlformats.org/officeDocument/2006/math">
                        <m:r>
                          <a:rPr lang="ja-JP" altLang="en-US" i="1">
                            <a:solidFill>
                              <a:srgbClr val="000000"/>
                            </a:solidFill>
                            <a:latin typeface="Cambria Math" panose="02040503050406030204" pitchFamily="18" charset="0"/>
                          </a:rPr>
                          <m:t>𝐹</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nary>
                          <m:naryPr>
                            <m:ctrlPr>
                              <a:rPr lang="ja-JP" altLang="en-US" i="1">
                                <a:solidFill>
                                  <a:srgbClr val="000000"/>
                                </a:solidFill>
                                <a:latin typeface="Cambria Math" panose="02040503050406030204" pitchFamily="18" charset="0"/>
                              </a:rPr>
                            </m:ctrlPr>
                          </m:naryPr>
                          <m:sub>
                            <m:r>
                              <a:rPr lang="ja-JP" altLang="en-US" i="1">
                                <a:solidFill>
                                  <a:srgbClr val="000000"/>
                                </a:solidFill>
                                <a:latin typeface="Cambria Math" panose="02040503050406030204" pitchFamily="18" charset="0"/>
                              </a:rPr>
                              <m:t>0</m:t>
                            </m:r>
                          </m:sub>
                          <m:sup>
                            <m:r>
                              <a:rPr lang="ja-JP" altLang="en-US" i="1">
                                <a:solidFill>
                                  <a:srgbClr val="000000"/>
                                </a:solidFill>
                                <a:latin typeface="Cambria Math" panose="02040503050406030204" pitchFamily="18" charset="0"/>
                              </a:rPr>
                              <m:t>∞</m:t>
                            </m:r>
                          </m:sup>
                          <m:e>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d>
                              <m:dPr>
                                <m:ctrlPr>
                                  <a:rPr lang="ja-JP" altLang="en-US" i="1">
                                    <a:solidFill>
                                      <a:srgbClr val="000000"/>
                                    </a:solidFill>
                                    <a:latin typeface="Cambria Math" panose="02040503050406030204" pitchFamily="18" charset="0"/>
                                  </a:rPr>
                                </m:ctrlPr>
                              </m:dPr>
                              <m:e>
                                <m:nary>
                                  <m:naryPr>
                                    <m:ctrlPr>
                                      <a:rPr lang="ja-JP" altLang="en-US" i="1">
                                        <a:solidFill>
                                          <a:srgbClr val="000000"/>
                                        </a:solidFill>
                                        <a:latin typeface="Cambria Math" panose="02040503050406030204" pitchFamily="18" charset="0"/>
                                      </a:rPr>
                                    </m:ctrlPr>
                                  </m:naryPr>
                                  <m:sub>
                                    <m:r>
                                      <a:rPr lang="ja-JP" altLang="en-US" i="1">
                                        <a:solidFill>
                                          <a:srgbClr val="000000"/>
                                        </a:solidFill>
                                        <a:latin typeface="Cambria Math" panose="02040503050406030204" pitchFamily="18" charset="0"/>
                                      </a:rPr>
                                      <m:t>0</m:t>
                                    </m:r>
                                  </m:sub>
                                  <m:sup>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sup>
                                  <m:e>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𝑆</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𝑑𝑥</m:t>
                                    </m:r>
                                  </m:e>
                                </m:nary>
                              </m:e>
                            </m:d>
                          </m:e>
                        </m:nary>
                        <m:r>
                          <a:rPr lang="ja-JP" altLang="en-US" i="1">
                            <a:solidFill>
                              <a:srgbClr val="000000"/>
                            </a:solidFill>
                            <a:latin typeface="Cambria Math" panose="02040503050406030204" pitchFamily="18" charset="0"/>
                          </a:rPr>
                          <m:t>𝑑</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oMath>
                    </m:oMathPara>
                  </a14:m>
                  <a:endParaRPr lang="ja-JP" altLang="en-US" dirty="0"/>
                </a:p>
              </p:txBody>
            </p:sp>
          </mc:Choice>
          <mc:Fallback xmlns="">
            <p:sp>
              <p:nvSpPr>
                <p:cNvPr id="12" name="オブジェクト 11">
                  <a:extLst>
                    <a:ext uri="{FF2B5EF4-FFF2-40B4-BE49-F238E27FC236}">
                      <a16:creationId xmlns:a16="http://schemas.microsoft.com/office/drawing/2014/main" id="{EEF8E805-1889-4C1F-868B-27C38A3FBC0E}"/>
                    </a:ext>
                  </a:extLst>
                </p:cNvPr>
                <p:cNvSpPr txBox="1">
                  <a:spLocks noRot="1" noChangeAspect="1" noMove="1" noResize="1" noEditPoints="1" noAdjustHandles="1" noChangeArrowheads="1" noChangeShapeType="1" noTextEdit="1"/>
                </p:cNvSpPr>
                <p:nvPr/>
              </p:nvSpPr>
              <p:spPr bwMode="auto">
                <a:xfrm>
                  <a:off x="1879517" y="1933752"/>
                  <a:ext cx="3384550" cy="558800"/>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オブジェクト 14">
                  <a:extLst>
                    <a:ext uri="{FF2B5EF4-FFF2-40B4-BE49-F238E27FC236}">
                      <a16:creationId xmlns:a16="http://schemas.microsoft.com/office/drawing/2014/main" id="{4DDC6FDA-669B-4A4C-8951-3E216C9C61BD}"/>
                    </a:ext>
                  </a:extLst>
                </p:cNvPr>
                <p:cNvSpPr txBox="1"/>
                <p:nvPr/>
              </p:nvSpPr>
              <p:spPr bwMode="auto">
                <a:xfrm>
                  <a:off x="1822907" y="2523625"/>
                  <a:ext cx="5795962" cy="742950"/>
                </a:xfrm>
                <a:prstGeom prst="rect">
                  <a:avLst/>
                </a:prstGeom>
                <a:noFill/>
              </p:spPr>
              <p:txBody>
                <a:bodyPr>
                  <a:normAutofit/>
                </a:bodyPr>
                <a:lstStyle/>
                <a:p>
                  <a:pPr/>
                  <a14:m>
                    <m:oMathPara xmlns:m="http://schemas.openxmlformats.org/officeDocument/2006/math">
                      <m:oMathParaPr>
                        <m:jc m:val="left"/>
                      </m:oMathParaPr>
                      <m:oMath xmlns:m="http://schemas.openxmlformats.org/officeDocument/2006/math">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f>
                          <m:fPr>
                            <m:ctrlPr>
                              <a:rPr lang="ja-JP" altLang="en-US" i="1">
                                <a:solidFill>
                                  <a:srgbClr val="000000"/>
                                </a:solidFill>
                                <a:latin typeface="Cambria Math" panose="02040503050406030204" pitchFamily="18" charset="0"/>
                              </a:rPr>
                            </m:ctrlPr>
                          </m:fPr>
                          <m:num>
                            <m:r>
                              <a:rPr lang="ja-JP" altLang="en-US" i="1">
                                <a:solidFill>
                                  <a:srgbClr val="000000"/>
                                </a:solidFill>
                                <a:latin typeface="Cambria Math" panose="02040503050406030204" pitchFamily="18" charset="0"/>
                              </a:rPr>
                              <m:t>1</m:t>
                            </m:r>
                          </m:num>
                          <m:den>
                            <m:rad>
                              <m:radPr>
                                <m:degHide m:val="on"/>
                                <m:ctrlPr>
                                  <a:rPr lang="ja-JP" altLang="en-US" i="1">
                                    <a:solidFill>
                                      <a:srgbClr val="000000"/>
                                    </a:solidFill>
                                    <a:latin typeface="Cambria Math" panose="02040503050406030204" pitchFamily="18" charset="0"/>
                                  </a:rPr>
                                </m:ctrlPr>
                              </m:radPr>
                              <m:deg/>
                              <m:e>
                                <m:r>
                                  <a:rPr lang="ja-JP" altLang="en-US" i="1">
                                    <a:solidFill>
                                      <a:srgbClr val="000000"/>
                                    </a:solidFill>
                                    <a:latin typeface="Cambria Math" panose="02040503050406030204" pitchFamily="18" charset="0"/>
                                  </a:rPr>
                                  <m:t>2</m:t>
                                </m:r>
                                <m:r>
                                  <a:rPr lang="ja-JP" altLang="en-US" i="1">
                                    <a:solidFill>
                                      <a:srgbClr val="000000"/>
                                    </a:solidFill>
                                    <a:latin typeface="Cambria Math" panose="02040503050406030204" pitchFamily="18" charset="0"/>
                                  </a:rPr>
                                  <m:t>𝜋</m:t>
                                </m:r>
                              </m:e>
                            </m:rad>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𝛽</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den>
                        </m:f>
                        <m:func>
                          <m:funcPr>
                            <m:ctrlPr>
                              <a:rPr lang="ja-JP" altLang="en-US" i="1">
                                <a:solidFill>
                                  <a:srgbClr val="000000"/>
                                </a:solidFill>
                                <a:latin typeface="Cambria Math" panose="02040503050406030204" pitchFamily="18" charset="0"/>
                              </a:rPr>
                            </m:ctrlPr>
                          </m:funcPr>
                          <m:fName>
                            <m:r>
                              <m:rPr>
                                <m:sty m:val="p"/>
                              </m:rPr>
                              <a:rPr lang="ja-JP" altLang="en-US" i="0">
                                <a:solidFill>
                                  <a:srgbClr val="000000"/>
                                </a:solidFill>
                                <a:latin typeface="Cambria Math" panose="02040503050406030204" pitchFamily="18" charset="0"/>
                              </a:rPr>
                              <m:t>exp</m:t>
                            </m:r>
                          </m:fName>
                          <m:e>
                            <m:d>
                              <m:dPr>
                                <m:begChr m:val="{"/>
                                <m:endChr m:val="}"/>
                                <m:ctrlPr>
                                  <a:rPr lang="ja-JP" altLang="en-US" i="1">
                                    <a:solidFill>
                                      <a:srgbClr val="000000"/>
                                    </a:solidFill>
                                    <a:latin typeface="Cambria Math" panose="02040503050406030204" pitchFamily="18" charset="0"/>
                                  </a:rPr>
                                </m:ctrlPr>
                              </m:dPr>
                              <m:e>
                                <m:r>
                                  <a:rPr lang="ja-JP" altLang="en-US" i="1">
                                    <a:solidFill>
                                      <a:srgbClr val="000000"/>
                                    </a:solidFill>
                                    <a:latin typeface="Cambria Math" panose="02040503050406030204" pitchFamily="18" charset="0"/>
                                  </a:rPr>
                                  <m:t>−</m:t>
                                </m:r>
                                <m:f>
                                  <m:fPr>
                                    <m:ctrlPr>
                                      <a:rPr lang="ja-JP" altLang="en-US" i="1">
                                        <a:solidFill>
                                          <a:srgbClr val="000000"/>
                                        </a:solidFill>
                                        <a:latin typeface="Cambria Math" panose="02040503050406030204" pitchFamily="18" charset="0"/>
                                      </a:rPr>
                                    </m:ctrlPr>
                                  </m:fPr>
                                  <m:num>
                                    <m:r>
                                      <a:rPr lang="ja-JP" altLang="en-US" i="1">
                                        <a:solidFill>
                                          <a:srgbClr val="000000"/>
                                        </a:solidFill>
                                        <a:latin typeface="Cambria Math" panose="02040503050406030204" pitchFamily="18" charset="0"/>
                                      </a:rPr>
                                      <m:t>1</m:t>
                                    </m:r>
                                  </m:num>
                                  <m:den>
                                    <m:r>
                                      <a:rPr lang="ja-JP" altLang="en-US" i="1">
                                        <a:solidFill>
                                          <a:srgbClr val="000000"/>
                                        </a:solidFill>
                                        <a:latin typeface="Cambria Math" panose="02040503050406030204" pitchFamily="18" charset="0"/>
                                      </a:rPr>
                                      <m:t>2</m:t>
                                    </m:r>
                                  </m:den>
                                </m:f>
                                <m:sSup>
                                  <m:sSupPr>
                                    <m:ctrlPr>
                                      <a:rPr lang="ja-JP" altLang="en-US" i="1">
                                        <a:solidFill>
                                          <a:srgbClr val="000000"/>
                                        </a:solidFill>
                                        <a:latin typeface="Cambria Math" panose="02040503050406030204" pitchFamily="18" charset="0"/>
                                      </a:rPr>
                                    </m:ctrlPr>
                                  </m:sSupPr>
                                  <m:e>
                                    <m:d>
                                      <m:dPr>
                                        <m:ctrlPr>
                                          <a:rPr lang="ja-JP" altLang="en-US" i="1">
                                            <a:solidFill>
                                              <a:srgbClr val="000000"/>
                                            </a:solidFill>
                                            <a:latin typeface="Cambria Math" panose="02040503050406030204" pitchFamily="18" charset="0"/>
                                          </a:rPr>
                                        </m:ctrlPr>
                                      </m:dPr>
                                      <m:e>
                                        <m:f>
                                          <m:fPr>
                                            <m:ctrlPr>
                                              <a:rPr lang="ja-JP" altLang="en-US" i="1">
                                                <a:solidFill>
                                                  <a:srgbClr val="000000"/>
                                                </a:solidFill>
                                                <a:latin typeface="Cambria Math" panose="02040503050406030204" pitchFamily="18" charset="0"/>
                                              </a:rPr>
                                            </m:ctrlPr>
                                          </m:fPr>
                                          <m:num>
                                            <m:func>
                                              <m:funcPr>
                                                <m:ctrlPr>
                                                  <a:rPr lang="ja-JP" altLang="en-US" i="1">
                                                    <a:solidFill>
                                                      <a:srgbClr val="000000"/>
                                                    </a:solidFill>
                                                    <a:latin typeface="Cambria Math" panose="02040503050406030204" pitchFamily="18" charset="0"/>
                                                  </a:rPr>
                                                </m:ctrlPr>
                                              </m:funcPr>
                                              <m:fName>
                                                <m:r>
                                                  <m:rPr>
                                                    <m:sty m:val="p"/>
                                                  </m:rPr>
                                                  <a:rPr lang="ja-JP" altLang="en-US" i="0">
                                                    <a:solidFill>
                                                      <a:srgbClr val="000000"/>
                                                    </a:solidFill>
                                                    <a:latin typeface="Cambria Math" panose="02040503050406030204" pitchFamily="18" charset="0"/>
                                                  </a:rPr>
                                                  <m:t>ln</m:t>
                                                </m:r>
                                              </m:fName>
                                              <m:e>
                                                <m:r>
                                                  <a:rPr lang="ja-JP" altLang="en-US" i="1">
                                                    <a:solidFill>
                                                      <a:srgbClr val="000000"/>
                                                    </a:solidFill>
                                                    <a:latin typeface="Cambria Math" panose="02040503050406030204" pitchFamily="18" charset="0"/>
                                                  </a:rPr>
                                                  <m:t>(</m:t>
                                                </m:r>
                                              </m:e>
                                            </m:func>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𝑅</m:t>
                                                </m:r>
                                              </m:e>
                                              <m:sub>
                                                <m:r>
                                                  <a:rPr lang="ja-JP" altLang="en-US" i="1">
                                                    <a:solidFill>
                                                      <a:srgbClr val="000000"/>
                                                    </a:solidFill>
                                                    <a:latin typeface="Cambria Math" panose="02040503050406030204" pitchFamily="18" charset="0"/>
                                                  </a:rPr>
                                                  <m:t>𝑚</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num>
                                          <m:den>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𝛽</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den>
                                        </m:f>
                                      </m:e>
                                    </m:d>
                                  </m:e>
                                  <m:sup>
                                    <m:r>
                                      <a:rPr lang="ja-JP" altLang="en-US" i="1">
                                        <a:solidFill>
                                          <a:srgbClr val="000000"/>
                                        </a:solidFill>
                                        <a:latin typeface="Cambria Math" panose="02040503050406030204" pitchFamily="18" charset="0"/>
                                      </a:rPr>
                                      <m:t>2</m:t>
                                    </m:r>
                                  </m:sup>
                                </m:sSup>
                              </m:e>
                            </m:d>
                          </m:e>
                        </m:func>
                      </m:oMath>
                    </m:oMathPara>
                  </a14:m>
                  <a:endParaRPr lang="ja-JP" altLang="en-US" dirty="0"/>
                </a:p>
              </p:txBody>
            </p:sp>
          </mc:Choice>
          <mc:Fallback xmlns="">
            <p:sp>
              <p:nvSpPr>
                <p:cNvPr id="15" name="オブジェクト 14">
                  <a:extLst>
                    <a:ext uri="{FF2B5EF4-FFF2-40B4-BE49-F238E27FC236}">
                      <a16:creationId xmlns:a16="http://schemas.microsoft.com/office/drawing/2014/main" id="{4DDC6FDA-669B-4A4C-8951-3E216C9C61BD}"/>
                    </a:ext>
                  </a:extLst>
                </p:cNvPr>
                <p:cNvSpPr txBox="1">
                  <a:spLocks noRot="1" noChangeAspect="1" noMove="1" noResize="1" noEditPoints="1" noAdjustHandles="1" noChangeArrowheads="1" noChangeShapeType="1" noTextEdit="1"/>
                </p:cNvSpPr>
                <p:nvPr/>
              </p:nvSpPr>
              <p:spPr bwMode="auto">
                <a:xfrm>
                  <a:off x="1822907" y="2523625"/>
                  <a:ext cx="5795962" cy="742950"/>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オブジェクト 17">
                  <a:extLst>
                    <a:ext uri="{FF2B5EF4-FFF2-40B4-BE49-F238E27FC236}">
                      <a16:creationId xmlns:a16="http://schemas.microsoft.com/office/drawing/2014/main" id="{3EF1160F-A45E-48A4-B6AD-DA0E16E80511}"/>
                    </a:ext>
                  </a:extLst>
                </p:cNvPr>
                <p:cNvSpPr txBox="1"/>
                <p:nvPr/>
              </p:nvSpPr>
              <p:spPr bwMode="auto">
                <a:xfrm>
                  <a:off x="1787814" y="3295422"/>
                  <a:ext cx="3358505" cy="703224"/>
                </a:xfrm>
                <a:prstGeom prst="rect">
                  <a:avLst/>
                </a:prstGeom>
                <a:noFill/>
              </p:spPr>
              <p:txBody>
                <a:bodyPr>
                  <a:normAutofit/>
                </a:bodyPr>
                <a:lstStyle/>
                <a:p>
                  <a:pPr/>
                  <a14:m>
                    <m:oMathPara xmlns:m="http://schemas.openxmlformats.org/officeDocument/2006/math">
                      <m:oMathParaPr>
                        <m:jc m:val="centerGroup"/>
                      </m:oMathParaPr>
                      <m:oMath xmlns:m="http://schemas.openxmlformats.org/officeDocument/2006/math">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𝑆</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f>
                          <m:fPr>
                            <m:ctrlPr>
                              <a:rPr lang="ja-JP" altLang="en-US" i="1">
                                <a:solidFill>
                                  <a:srgbClr val="000000"/>
                                </a:solidFill>
                                <a:latin typeface="Cambria Math" panose="02040503050406030204" pitchFamily="18" charset="0"/>
                              </a:rPr>
                            </m:ctrlPr>
                          </m:fPr>
                          <m:num>
                            <m:r>
                              <a:rPr lang="ja-JP" altLang="en-US" i="1">
                                <a:solidFill>
                                  <a:srgbClr val="000000"/>
                                </a:solidFill>
                                <a:latin typeface="Cambria Math" panose="02040503050406030204" pitchFamily="18" charset="0"/>
                              </a:rPr>
                              <m:t>1</m:t>
                            </m:r>
                          </m:num>
                          <m:den>
                            <m:rad>
                              <m:radPr>
                                <m:degHide m:val="on"/>
                                <m:ctrlPr>
                                  <a:rPr lang="ja-JP" altLang="en-US" i="1">
                                    <a:solidFill>
                                      <a:srgbClr val="000000"/>
                                    </a:solidFill>
                                    <a:latin typeface="Cambria Math" panose="02040503050406030204" pitchFamily="18" charset="0"/>
                                  </a:rPr>
                                </m:ctrlPr>
                              </m:radPr>
                              <m:deg/>
                              <m:e>
                                <m:r>
                                  <a:rPr lang="ja-JP" altLang="en-US" i="1">
                                    <a:solidFill>
                                      <a:srgbClr val="000000"/>
                                    </a:solidFill>
                                    <a:latin typeface="Cambria Math" panose="02040503050406030204" pitchFamily="18" charset="0"/>
                                  </a:rPr>
                                  <m:t>2</m:t>
                                </m:r>
                                <m:r>
                                  <a:rPr lang="ja-JP" altLang="en-US" i="1">
                                    <a:solidFill>
                                      <a:srgbClr val="000000"/>
                                    </a:solidFill>
                                    <a:latin typeface="Cambria Math" panose="02040503050406030204" pitchFamily="18" charset="0"/>
                                  </a:rPr>
                                  <m:t>𝜋</m:t>
                                </m:r>
                              </m:e>
                            </m:rad>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𝛽</m:t>
                                </m:r>
                              </m:e>
                              <m:sub>
                                <m:r>
                                  <a:rPr lang="ja-JP" altLang="en-US" i="1">
                                    <a:solidFill>
                                      <a:srgbClr val="000000"/>
                                    </a:solidFill>
                                    <a:latin typeface="Cambria Math" panose="02040503050406030204" pitchFamily="18" charset="0"/>
                                  </a:rPr>
                                  <m:t>𝑆</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den>
                        </m:f>
                        <m:func>
                          <m:funcPr>
                            <m:ctrlPr>
                              <a:rPr lang="ja-JP" altLang="en-US" i="1">
                                <a:solidFill>
                                  <a:srgbClr val="000000"/>
                                </a:solidFill>
                                <a:latin typeface="Cambria Math" panose="02040503050406030204" pitchFamily="18" charset="0"/>
                              </a:rPr>
                            </m:ctrlPr>
                          </m:funcPr>
                          <m:fName>
                            <m:r>
                              <m:rPr>
                                <m:sty m:val="p"/>
                              </m:rPr>
                              <a:rPr lang="ja-JP" altLang="en-US" i="0">
                                <a:solidFill>
                                  <a:srgbClr val="000000"/>
                                </a:solidFill>
                                <a:latin typeface="Cambria Math" panose="02040503050406030204" pitchFamily="18" charset="0"/>
                              </a:rPr>
                              <m:t>exp</m:t>
                            </m:r>
                          </m:fName>
                          <m:e>
                            <m:d>
                              <m:dPr>
                                <m:begChr m:val="{"/>
                                <m:endChr m:val="}"/>
                                <m:ctrlPr>
                                  <a:rPr lang="ja-JP" altLang="en-US" i="1">
                                    <a:solidFill>
                                      <a:srgbClr val="000000"/>
                                    </a:solidFill>
                                    <a:latin typeface="Cambria Math" panose="02040503050406030204" pitchFamily="18" charset="0"/>
                                  </a:rPr>
                                </m:ctrlPr>
                              </m:dPr>
                              <m:e>
                                <m:r>
                                  <a:rPr lang="ja-JP" altLang="en-US" i="1">
                                    <a:solidFill>
                                      <a:srgbClr val="000000"/>
                                    </a:solidFill>
                                    <a:latin typeface="Cambria Math" panose="02040503050406030204" pitchFamily="18" charset="0"/>
                                  </a:rPr>
                                  <m:t>−</m:t>
                                </m:r>
                                <m:f>
                                  <m:fPr>
                                    <m:ctrlPr>
                                      <a:rPr lang="ja-JP" altLang="en-US" i="1">
                                        <a:solidFill>
                                          <a:srgbClr val="000000"/>
                                        </a:solidFill>
                                        <a:latin typeface="Cambria Math" panose="02040503050406030204" pitchFamily="18" charset="0"/>
                                      </a:rPr>
                                    </m:ctrlPr>
                                  </m:fPr>
                                  <m:num>
                                    <m:r>
                                      <a:rPr lang="ja-JP" altLang="en-US" i="1">
                                        <a:solidFill>
                                          <a:srgbClr val="000000"/>
                                        </a:solidFill>
                                        <a:latin typeface="Cambria Math" panose="02040503050406030204" pitchFamily="18" charset="0"/>
                                      </a:rPr>
                                      <m:t>1</m:t>
                                    </m:r>
                                  </m:num>
                                  <m:den>
                                    <m:r>
                                      <a:rPr lang="ja-JP" altLang="en-US" i="1">
                                        <a:solidFill>
                                          <a:srgbClr val="000000"/>
                                        </a:solidFill>
                                        <a:latin typeface="Cambria Math" panose="02040503050406030204" pitchFamily="18" charset="0"/>
                                      </a:rPr>
                                      <m:t>2</m:t>
                                    </m:r>
                                  </m:den>
                                </m:f>
                                <m:sSup>
                                  <m:sSupPr>
                                    <m:ctrlPr>
                                      <a:rPr lang="ja-JP" altLang="en-US" i="1">
                                        <a:solidFill>
                                          <a:srgbClr val="000000"/>
                                        </a:solidFill>
                                        <a:latin typeface="Cambria Math" panose="02040503050406030204" pitchFamily="18" charset="0"/>
                                      </a:rPr>
                                    </m:ctrlPr>
                                  </m:sSupPr>
                                  <m:e>
                                    <m:d>
                                      <m:dPr>
                                        <m:ctrlPr>
                                          <a:rPr lang="ja-JP" altLang="en-US" i="1">
                                            <a:solidFill>
                                              <a:srgbClr val="000000"/>
                                            </a:solidFill>
                                            <a:latin typeface="Cambria Math" panose="02040503050406030204" pitchFamily="18" charset="0"/>
                                          </a:rPr>
                                        </m:ctrlPr>
                                      </m:dPr>
                                      <m:e>
                                        <m:f>
                                          <m:fPr>
                                            <m:ctrlPr>
                                              <a:rPr lang="ja-JP" altLang="en-US" i="1">
                                                <a:solidFill>
                                                  <a:srgbClr val="000000"/>
                                                </a:solidFill>
                                                <a:latin typeface="Cambria Math" panose="02040503050406030204" pitchFamily="18" charset="0"/>
                                              </a:rPr>
                                            </m:ctrlPr>
                                          </m:fPr>
                                          <m:num>
                                            <m:func>
                                              <m:funcPr>
                                                <m:ctrlPr>
                                                  <a:rPr lang="ja-JP" altLang="en-US" i="1">
                                                    <a:solidFill>
                                                      <a:srgbClr val="000000"/>
                                                    </a:solidFill>
                                                    <a:latin typeface="Cambria Math" panose="02040503050406030204" pitchFamily="18" charset="0"/>
                                                  </a:rPr>
                                                </m:ctrlPr>
                                              </m:funcPr>
                                              <m:fName>
                                                <m:r>
                                                  <m:rPr>
                                                    <m:sty m:val="p"/>
                                                  </m:rPr>
                                                  <a:rPr lang="ja-JP" altLang="en-US" i="0">
                                                    <a:solidFill>
                                                      <a:srgbClr val="000000"/>
                                                    </a:solidFill>
                                                    <a:latin typeface="Cambria Math" panose="02040503050406030204" pitchFamily="18" charset="0"/>
                                                  </a:rPr>
                                                  <m:t>ln</m:t>
                                                </m:r>
                                              </m:fName>
                                              <m:e>
                                                <m:r>
                                                  <a:rPr lang="ja-JP" altLang="en-US" i="1">
                                                    <a:solidFill>
                                                      <a:srgbClr val="000000"/>
                                                    </a:solidFill>
                                                    <a:latin typeface="Cambria Math" panose="02040503050406030204" pitchFamily="18" charset="0"/>
                                                  </a:rPr>
                                                  <m:t>(</m:t>
                                                </m:r>
                                              </m:e>
                                            </m:func>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𝑆</m:t>
                                                </m:r>
                                              </m:e>
                                              <m:sub>
                                                <m:r>
                                                  <a:rPr lang="ja-JP" altLang="en-US" i="1">
                                                    <a:solidFill>
                                                      <a:srgbClr val="000000"/>
                                                    </a:solidFill>
                                                    <a:latin typeface="Cambria Math" panose="02040503050406030204" pitchFamily="18" charset="0"/>
                                                  </a:rPr>
                                                  <m:t>𝑚</m:t>
                                                </m:r>
                                              </m:sub>
                                            </m:sSub>
                                            <m:r>
                                              <a:rPr lang="ja-JP" altLang="en-US" i="1">
                                                <a:solidFill>
                                                  <a:srgbClr val="000000"/>
                                                </a:solidFill>
                                                <a:latin typeface="Cambria Math" panose="02040503050406030204" pitchFamily="18" charset="0"/>
                                              </a:rPr>
                                              <m:t>)</m:t>
                                            </m:r>
                                          </m:num>
                                          <m:den>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𝛽</m:t>
                                                </m:r>
                                              </m:e>
                                              <m:sub>
                                                <m:r>
                                                  <a:rPr lang="ja-JP" altLang="en-US" i="1">
                                                    <a:solidFill>
                                                      <a:srgbClr val="000000"/>
                                                    </a:solidFill>
                                                    <a:latin typeface="Cambria Math" panose="02040503050406030204" pitchFamily="18" charset="0"/>
                                                  </a:rPr>
                                                  <m:t>𝑆</m:t>
                                                </m:r>
                                              </m:sub>
                                            </m:sSub>
                                          </m:den>
                                        </m:f>
                                      </m:e>
                                    </m:d>
                                  </m:e>
                                  <m:sup>
                                    <m:r>
                                      <a:rPr lang="ja-JP" altLang="en-US" i="1">
                                        <a:solidFill>
                                          <a:srgbClr val="000000"/>
                                        </a:solidFill>
                                        <a:latin typeface="Cambria Math" panose="02040503050406030204" pitchFamily="18" charset="0"/>
                                      </a:rPr>
                                      <m:t>2</m:t>
                                    </m:r>
                                  </m:sup>
                                </m:sSup>
                              </m:e>
                            </m:d>
                          </m:e>
                        </m:func>
                      </m:oMath>
                    </m:oMathPara>
                  </a14:m>
                  <a:endParaRPr lang="ja-JP" altLang="en-US" dirty="0"/>
                </a:p>
              </p:txBody>
            </p:sp>
          </mc:Choice>
          <mc:Fallback xmlns="">
            <p:sp>
              <p:nvSpPr>
                <p:cNvPr id="18" name="オブジェクト 17">
                  <a:extLst>
                    <a:ext uri="{FF2B5EF4-FFF2-40B4-BE49-F238E27FC236}">
                      <a16:creationId xmlns:a16="http://schemas.microsoft.com/office/drawing/2014/main" id="{3EF1160F-A45E-48A4-B6AD-DA0E16E80511}"/>
                    </a:ext>
                  </a:extLst>
                </p:cNvPr>
                <p:cNvSpPr txBox="1">
                  <a:spLocks noRot="1" noChangeAspect="1" noMove="1" noResize="1" noEditPoints="1" noAdjustHandles="1" noChangeArrowheads="1" noChangeShapeType="1" noTextEdit="1"/>
                </p:cNvSpPr>
                <p:nvPr/>
              </p:nvSpPr>
              <p:spPr bwMode="auto">
                <a:xfrm>
                  <a:off x="1787814" y="3295422"/>
                  <a:ext cx="3358505" cy="703224"/>
                </a:xfrm>
                <a:prstGeom prst="rect">
                  <a:avLst/>
                </a:prstGeom>
                <a:blipFill>
                  <a:blip r:embed="rId5"/>
                  <a:stretch>
                    <a:fillRect/>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sp>
            <p:nvSpPr>
              <p:cNvPr id="8" name="正方形/長方形 7">
                <a:extLst>
                  <a:ext uri="{FF2B5EF4-FFF2-40B4-BE49-F238E27FC236}">
                    <a16:creationId xmlns:a16="http://schemas.microsoft.com/office/drawing/2014/main" id="{5897E59A-C698-423B-86E9-B5397048E57E}"/>
                  </a:ext>
                </a:extLst>
              </p:cNvPr>
              <p:cNvSpPr/>
              <p:nvPr/>
            </p:nvSpPr>
            <p:spPr>
              <a:xfrm>
                <a:off x="467544" y="847570"/>
                <a:ext cx="7957885" cy="1569660"/>
              </a:xfrm>
              <a:prstGeom prst="rect">
                <a:avLst/>
              </a:prstGeom>
            </p:spPr>
            <p:txBody>
              <a:bodyPr wrap="square">
                <a:spAutoFit/>
              </a:bodyPr>
              <a:lstStyle/>
              <a:p>
                <a:r>
                  <a:rPr lang="ja-JP" altLang="en-US" sz="1600" dirty="0"/>
                  <a:t>（</a:t>
                </a:r>
                <a:r>
                  <a:rPr lang="en-US" altLang="ja-JP" sz="1600" dirty="0"/>
                  <a:t>3-1-6</a:t>
                </a:r>
                <a:r>
                  <a:rPr lang="ja-JP" altLang="en-US" sz="1600" dirty="0"/>
                  <a:t>）式に示すように津波高さがある値 のときの現実的応答 </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𝑓</m:t>
                        </m:r>
                      </m:e>
                      <m:sub>
                        <m:r>
                          <a:rPr lang="ja-JP" altLang="en-US" sz="1600" i="1">
                            <a:solidFill>
                              <a:srgbClr val="000000"/>
                            </a:solidFill>
                            <a:latin typeface="Cambria Math" panose="02040503050406030204" pitchFamily="18" charset="0"/>
                          </a:rPr>
                          <m:t>𝑅</m:t>
                        </m:r>
                      </m:sub>
                    </m:sSub>
                    <m:r>
                      <a:rPr lang="ja-JP" altLang="en-US" sz="1600" i="1">
                        <a:solidFill>
                          <a:srgbClr val="000000"/>
                        </a:solidFill>
                        <a:latin typeface="Cambria Math" panose="02040503050406030204" pitchFamily="18" charset="0"/>
                      </a:rPr>
                      <m:t>(</m:t>
                    </m:r>
                    <m:r>
                      <a:rPr lang="ja-JP" altLang="en-US" sz="1600" i="1">
                        <a:solidFill>
                          <a:srgbClr val="000000"/>
                        </a:solidFill>
                        <a:latin typeface="Cambria Math" panose="02040503050406030204" pitchFamily="18" charset="0"/>
                      </a:rPr>
                      <m:t>𝐴</m:t>
                    </m:r>
                    <m:r>
                      <a:rPr lang="ja-JP" altLang="en-US" sz="1600" i="1">
                        <a:solidFill>
                          <a:srgbClr val="000000"/>
                        </a:solidFill>
                        <a:latin typeface="Cambria Math" panose="02040503050406030204" pitchFamily="18" charset="0"/>
                      </a:rPr>
                      <m:t>,</m:t>
                    </m:r>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𝑥</m:t>
                        </m:r>
                      </m:e>
                      <m:sub>
                        <m:r>
                          <a:rPr lang="ja-JP" altLang="en-US" sz="1600" i="1">
                            <a:solidFill>
                              <a:srgbClr val="000000"/>
                            </a:solidFill>
                            <a:latin typeface="Cambria Math" panose="02040503050406030204" pitchFamily="18" charset="0"/>
                          </a:rPr>
                          <m:t>𝑅</m:t>
                        </m:r>
                      </m:sub>
                    </m:sSub>
                    <m:r>
                      <a:rPr lang="ja-JP" altLang="en-US" sz="1600" i="1">
                        <a:solidFill>
                          <a:srgbClr val="000000"/>
                        </a:solidFill>
                        <a:latin typeface="Cambria Math" panose="02040503050406030204" pitchFamily="18" charset="0"/>
                      </a:rPr>
                      <m:t>)</m:t>
                    </m:r>
                  </m:oMath>
                </a14:m>
                <a:r>
                  <a:rPr lang="ja-JP" altLang="en-US" sz="1600" dirty="0"/>
                  <a:t>が現実的耐力</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𝑓</m:t>
                        </m:r>
                      </m:e>
                      <m:sub>
                        <m:r>
                          <a:rPr lang="ja-JP" altLang="en-US" sz="1600" i="1">
                            <a:solidFill>
                              <a:srgbClr val="000000"/>
                            </a:solidFill>
                            <a:latin typeface="Cambria Math" panose="02040503050406030204" pitchFamily="18" charset="0"/>
                          </a:rPr>
                          <m:t>𝑆</m:t>
                        </m:r>
                      </m:sub>
                    </m:sSub>
                    <m:r>
                      <a:rPr lang="ja-JP" altLang="en-US" sz="1600" i="1">
                        <a:solidFill>
                          <a:srgbClr val="000000"/>
                        </a:solidFill>
                        <a:latin typeface="Cambria Math" panose="02040503050406030204" pitchFamily="18" charset="0"/>
                      </a:rPr>
                      <m:t>(</m:t>
                    </m:r>
                    <m:r>
                      <a:rPr lang="ja-JP" altLang="en-US" sz="1600" i="1">
                        <a:solidFill>
                          <a:srgbClr val="000000"/>
                        </a:solidFill>
                        <a:latin typeface="Cambria Math" panose="02040503050406030204" pitchFamily="18" charset="0"/>
                      </a:rPr>
                      <m:t>𝑥</m:t>
                    </m:r>
                    <m:r>
                      <a:rPr lang="ja-JP" altLang="en-US" sz="1600" i="1">
                        <a:solidFill>
                          <a:srgbClr val="000000"/>
                        </a:solidFill>
                        <a:latin typeface="Cambria Math" panose="02040503050406030204" pitchFamily="18" charset="0"/>
                      </a:rPr>
                      <m:t>)</m:t>
                    </m:r>
                  </m:oMath>
                </a14:m>
                <a:r>
                  <a:rPr lang="ja-JP" altLang="en-US" sz="1600" dirty="0"/>
                  <a:t> を上回る条件付損傷確率として算定する。</a:t>
                </a:r>
                <a:endParaRPr lang="en-US" altLang="ja-JP" sz="1600" dirty="0"/>
              </a:p>
              <a:p>
                <a:endParaRPr lang="en-US" altLang="ja-JP" sz="1600" dirty="0"/>
              </a:p>
              <a:p>
                <a:r>
                  <a:rPr lang="ja-JP" altLang="en-US" sz="1600" dirty="0"/>
                  <a:t>現実的応答 は，中央値</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𝑅</m:t>
                        </m:r>
                      </m:e>
                      <m:sub>
                        <m:r>
                          <a:rPr lang="ja-JP" altLang="en-US" sz="1600" i="1">
                            <a:solidFill>
                              <a:srgbClr val="000000"/>
                            </a:solidFill>
                            <a:latin typeface="Cambria Math" panose="02040503050406030204" pitchFamily="18" charset="0"/>
                          </a:rPr>
                          <m:t>𝑚</m:t>
                        </m:r>
                      </m:sub>
                    </m:sSub>
                  </m:oMath>
                </a14:m>
                <a:r>
                  <a:rPr lang="ja-JP" altLang="en-US" sz="1600" dirty="0"/>
                  <a:t> ，対数標準偏差</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𝛽</m:t>
                        </m:r>
                      </m:e>
                      <m:sub>
                        <m:r>
                          <a:rPr lang="ja-JP" altLang="en-US" sz="1600" i="1">
                            <a:solidFill>
                              <a:srgbClr val="000000"/>
                            </a:solidFill>
                            <a:latin typeface="Cambria Math" panose="02040503050406030204" pitchFamily="18" charset="0"/>
                          </a:rPr>
                          <m:t>𝑅</m:t>
                        </m:r>
                      </m:sub>
                    </m:sSub>
                  </m:oMath>
                </a14:m>
                <a:r>
                  <a:rPr lang="ja-JP" altLang="en-US" sz="1600" dirty="0"/>
                  <a:t> の対数正規分布として次式で表される。</a:t>
                </a:r>
                <a:endParaRPr lang="en-US" altLang="ja-JP" sz="1600" dirty="0"/>
              </a:p>
              <a:p>
                <a:endParaRPr lang="en-US" altLang="ja-JP" sz="1600" dirty="0"/>
              </a:p>
              <a:p>
                <a:r>
                  <a:rPr lang="ja-JP" altLang="en-US" sz="1600" dirty="0"/>
                  <a:t>現実的耐力 も中央値</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𝑆</m:t>
                        </m:r>
                      </m:e>
                      <m:sub>
                        <m:r>
                          <a:rPr lang="ja-JP" altLang="en-US" sz="1600" i="1">
                            <a:solidFill>
                              <a:srgbClr val="000000"/>
                            </a:solidFill>
                            <a:latin typeface="Cambria Math" panose="02040503050406030204" pitchFamily="18" charset="0"/>
                          </a:rPr>
                          <m:t>𝑚</m:t>
                        </m:r>
                      </m:sub>
                    </m:sSub>
                  </m:oMath>
                </a14:m>
                <a:r>
                  <a:rPr lang="ja-JP" altLang="en-US" sz="1600" dirty="0"/>
                  <a:t> ，対数標準偏差</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𝛽</m:t>
                        </m:r>
                      </m:e>
                      <m:sub>
                        <m:r>
                          <a:rPr lang="ja-JP" altLang="en-US" sz="1600" i="1">
                            <a:solidFill>
                              <a:srgbClr val="000000"/>
                            </a:solidFill>
                            <a:latin typeface="Cambria Math" panose="02040503050406030204" pitchFamily="18" charset="0"/>
                          </a:rPr>
                          <m:t>𝑆</m:t>
                        </m:r>
                      </m:sub>
                    </m:sSub>
                  </m:oMath>
                </a14:m>
                <a:r>
                  <a:rPr lang="ja-JP" altLang="en-US" sz="1600" dirty="0"/>
                  <a:t> の対数正規分布として次式で表される。</a:t>
                </a:r>
              </a:p>
            </p:txBody>
          </p:sp>
        </mc:Choice>
        <mc:Fallback xmlns="">
          <p:sp>
            <p:nvSpPr>
              <p:cNvPr id="8" name="正方形/長方形 7">
                <a:extLst>
                  <a:ext uri="{FF2B5EF4-FFF2-40B4-BE49-F238E27FC236}">
                    <a16:creationId xmlns:a16="http://schemas.microsoft.com/office/drawing/2014/main" id="{5897E59A-C698-423B-86E9-B5397048E57E}"/>
                  </a:ext>
                </a:extLst>
              </p:cNvPr>
              <p:cNvSpPr>
                <a:spLocks noRot="1" noChangeAspect="1" noMove="1" noResize="1" noEditPoints="1" noAdjustHandles="1" noChangeArrowheads="1" noChangeShapeType="1" noTextEdit="1"/>
              </p:cNvSpPr>
              <p:nvPr/>
            </p:nvSpPr>
            <p:spPr>
              <a:xfrm>
                <a:off x="467544" y="847570"/>
                <a:ext cx="7957885" cy="1569660"/>
              </a:xfrm>
              <a:prstGeom prst="rect">
                <a:avLst/>
              </a:prstGeom>
              <a:blipFill>
                <a:blip r:embed="rId6"/>
                <a:stretch>
                  <a:fillRect l="-460" t="-1550" b="-348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486978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81CE827-6BD7-44C6-BE65-051B8877EFE7}"/>
              </a:ext>
            </a:extLst>
          </p:cNvPr>
          <p:cNvSpPr>
            <a:spLocks noGrp="1"/>
          </p:cNvSpPr>
          <p:nvPr>
            <p:ph type="body" sz="quarter" idx="13"/>
          </p:nvPr>
        </p:nvSpPr>
        <p:spPr/>
        <p:txBody>
          <a:bodyPr>
            <a:normAutofit/>
          </a:bodyPr>
          <a:lstStyle/>
          <a:p>
            <a:r>
              <a:rPr kumimoji="1" lang="en-US" altLang="ja-JP" sz="2000" dirty="0"/>
              <a:t>Table of Contents</a:t>
            </a:r>
            <a:endParaRPr kumimoji="1" lang="ja-JP" altLang="en-US" sz="2000" dirty="0"/>
          </a:p>
        </p:txBody>
      </p:sp>
      <p:sp>
        <p:nvSpPr>
          <p:cNvPr id="4" name="テキスト ボックス 3">
            <a:extLst>
              <a:ext uri="{FF2B5EF4-FFF2-40B4-BE49-F238E27FC236}">
                <a16:creationId xmlns:a16="http://schemas.microsoft.com/office/drawing/2014/main" id="{3F70A8E5-409B-4199-AC02-CB302C0D2DA7}"/>
              </a:ext>
            </a:extLst>
          </p:cNvPr>
          <p:cNvSpPr txBox="1"/>
          <p:nvPr/>
        </p:nvSpPr>
        <p:spPr>
          <a:xfrm>
            <a:off x="467544" y="1052736"/>
            <a:ext cx="7200800" cy="4093428"/>
          </a:xfrm>
          <a:prstGeom prst="rect">
            <a:avLst/>
          </a:prstGeom>
          <a:noFill/>
        </p:spPr>
        <p:txBody>
          <a:bodyPr wrap="square" rtlCol="0">
            <a:spAutoFit/>
          </a:bodyPr>
          <a:lstStyle/>
          <a:p>
            <a:pPr marL="342900" indent="-342900">
              <a:buClr>
                <a:schemeClr val="accent2"/>
              </a:buClr>
              <a:buFont typeface="Wingdings" panose="05000000000000000000" pitchFamily="2" charset="2"/>
              <a:buChar char="n"/>
            </a:pPr>
            <a:r>
              <a:rPr lang="en-US" altLang="ja-JP" sz="2000" dirty="0">
                <a:latin typeface="メイリオ" panose="020B0604030504040204" pitchFamily="50" charset="-128"/>
                <a:ea typeface="メイリオ" panose="020B0604030504040204" pitchFamily="50" charset="-128"/>
              </a:rPr>
              <a:t>Introduction</a:t>
            </a:r>
          </a:p>
          <a:p>
            <a:pPr marL="342900" indent="-342900">
              <a:buClr>
                <a:schemeClr val="accent2"/>
              </a:buClr>
              <a:buFont typeface="Wingdings" panose="05000000000000000000" pitchFamily="2" charset="2"/>
              <a:buChar char="n"/>
            </a:pPr>
            <a:endParaRPr kumimoji="1"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r>
              <a:rPr lang="en-US" altLang="ja-JP" sz="2000" dirty="0">
                <a:latin typeface="メイリオ" panose="020B0604030504040204" pitchFamily="50" charset="-128"/>
                <a:ea typeface="メイリオ" panose="020B0604030504040204" pitchFamily="50" charset="-128"/>
              </a:rPr>
              <a:t>Tsunami PRA</a:t>
            </a:r>
          </a:p>
          <a:p>
            <a:pPr marL="342900" indent="-342900">
              <a:buClr>
                <a:schemeClr val="accent2"/>
              </a:buClr>
              <a:buFont typeface="Wingdings" panose="05000000000000000000" pitchFamily="2" charset="2"/>
              <a:buChar char="n"/>
            </a:pPr>
            <a:endParaRPr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r>
              <a:rPr lang="en-US" altLang="ja-JP" sz="2000" dirty="0">
                <a:latin typeface="メイリオ" panose="020B0604030504040204" pitchFamily="50" charset="-128"/>
                <a:ea typeface="メイリオ" panose="020B0604030504040204" pitchFamily="50" charset="-128"/>
              </a:rPr>
              <a:t>Enhancement of Fragility Assessment</a:t>
            </a:r>
          </a:p>
          <a:p>
            <a:pPr marL="342900" indent="-342900">
              <a:buClr>
                <a:schemeClr val="accent2"/>
              </a:buClr>
              <a:buFont typeface="Wingdings" panose="05000000000000000000" pitchFamily="2" charset="2"/>
              <a:buChar char="n"/>
            </a:pPr>
            <a:endParaRPr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r>
              <a:rPr lang="en-US" altLang="ja-JP" sz="2000" dirty="0">
                <a:latin typeface="メイリオ" panose="020B0604030504040204" pitchFamily="50" charset="-128"/>
                <a:ea typeface="メイリオ" panose="020B0604030504040204" pitchFamily="50" charset="-128"/>
              </a:rPr>
              <a:t>Accident Sequence Evaluation</a:t>
            </a:r>
          </a:p>
          <a:p>
            <a:pPr marL="342900" indent="-342900">
              <a:buClr>
                <a:schemeClr val="accent2"/>
              </a:buClr>
              <a:buFont typeface="Wingdings" panose="05000000000000000000" pitchFamily="2" charset="2"/>
              <a:buChar char="n"/>
            </a:pPr>
            <a:endParaRPr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r>
              <a:rPr lang="en-US" altLang="ja-JP" sz="2000" dirty="0">
                <a:latin typeface="Meiryo UI" panose="020B0604030504040204" pitchFamily="50" charset="-128"/>
                <a:ea typeface="Meiryo UI" panose="020B0604030504040204" pitchFamily="50" charset="-128"/>
              </a:rPr>
              <a:t>Protective Measures</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identified through Tsunami PRA</a:t>
            </a:r>
            <a:endParaRPr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endParaRPr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r>
              <a:rPr lang="en-US" altLang="ja-JP" sz="2000" dirty="0">
                <a:latin typeface="メイリオ" panose="020B0604030504040204" pitchFamily="50" charset="-128"/>
                <a:ea typeface="メイリオ" panose="020B0604030504040204" pitchFamily="50" charset="-128"/>
              </a:rPr>
              <a:t>Recent</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Initiatives</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in</a:t>
            </a:r>
            <a:r>
              <a:rPr lang="ja-JP" altLang="en-US" sz="2000" dirty="0">
                <a:latin typeface="メイリオ" panose="020B0604030504040204" pitchFamily="50" charset="-128"/>
                <a:ea typeface="メイリオ" panose="020B0604030504040204" pitchFamily="50" charset="-128"/>
              </a:rPr>
              <a:t> </a:t>
            </a:r>
            <a:r>
              <a:rPr lang="en-US" altLang="ja-JP" sz="2000" dirty="0">
                <a:latin typeface="メイリオ" panose="020B0604030504040204" pitchFamily="50" charset="-128"/>
                <a:ea typeface="メイリオ" panose="020B0604030504040204" pitchFamily="50" charset="-128"/>
              </a:rPr>
              <a:t>Risk-Informed Decision Making</a:t>
            </a:r>
          </a:p>
          <a:p>
            <a:pPr marL="342900" indent="-342900">
              <a:buClr>
                <a:schemeClr val="accent2"/>
              </a:buClr>
              <a:buFont typeface="Wingdings" panose="05000000000000000000" pitchFamily="2" charset="2"/>
              <a:buChar char="n"/>
            </a:pPr>
            <a:endParaRPr lang="en-US" altLang="ja-JP" sz="2000" dirty="0">
              <a:latin typeface="メイリオ" panose="020B0604030504040204" pitchFamily="50" charset="-128"/>
              <a:ea typeface="メイリオ" panose="020B0604030504040204" pitchFamily="50" charset="-128"/>
            </a:endParaRPr>
          </a:p>
          <a:p>
            <a:pPr marL="342900" indent="-342900">
              <a:buClr>
                <a:schemeClr val="accent2"/>
              </a:buClr>
              <a:buFont typeface="Wingdings" panose="05000000000000000000" pitchFamily="2" charset="2"/>
              <a:buChar char="n"/>
            </a:pPr>
            <a:r>
              <a:rPr lang="en-US" altLang="ja-JP" sz="2000" dirty="0">
                <a:latin typeface="メイリオ" panose="020B0604030504040204" pitchFamily="50" charset="-128"/>
                <a:ea typeface="メイリオ" panose="020B0604030504040204" pitchFamily="50" charset="-128"/>
              </a:rPr>
              <a:t>Conclusion</a:t>
            </a:r>
            <a:endParaRPr kumimoji="1" lang="ja-JP" altLang="en-US"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8392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グラフィックス 14">
            <a:extLst>
              <a:ext uri="{FF2B5EF4-FFF2-40B4-BE49-F238E27FC236}">
                <a16:creationId xmlns:a16="http://schemas.microsoft.com/office/drawing/2014/main" id="{F2FDD18D-9958-43B5-A4A2-AA31CD58A89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63342" y="2514563"/>
            <a:ext cx="3890037" cy="3894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図 2">
            <a:extLst>
              <a:ext uri="{FF2B5EF4-FFF2-40B4-BE49-F238E27FC236}">
                <a16:creationId xmlns:a16="http://schemas.microsoft.com/office/drawing/2014/main" id="{B391AEA6-CD7D-41E4-8C10-E2F5FF5F5E1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5346" y="861084"/>
            <a:ext cx="4058799" cy="236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20">
            <a:extLst>
              <a:ext uri="{FF2B5EF4-FFF2-40B4-BE49-F238E27FC236}">
                <a16:creationId xmlns:a16="http://schemas.microsoft.com/office/drawing/2014/main" id="{378C111D-106F-4793-9474-8362471FE3A0}"/>
              </a:ext>
            </a:extLst>
          </p:cNvPr>
          <p:cNvSpPr txBox="1">
            <a:spLocks noChangeArrowheads="1"/>
          </p:cNvSpPr>
          <p:nvPr/>
        </p:nvSpPr>
        <p:spPr bwMode="auto">
          <a:xfrm>
            <a:off x="305346" y="856135"/>
            <a:ext cx="4058799" cy="369332"/>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r>
              <a:rPr lang="en-US" altLang="ja-JP" sz="1800" dirty="0" err="1">
                <a:latin typeface="Meiryo UI" panose="020B0604030504040204" pitchFamily="50" charset="-128"/>
                <a:ea typeface="Meiryo UI" panose="020B0604030504040204" pitchFamily="50" charset="-128"/>
                <a:cs typeface="Microsoft Sans Serif" panose="020B0604020202020204" pitchFamily="34" charset="0"/>
              </a:rPr>
              <a:t>Kashiwazaki-Kariwa</a:t>
            </a:r>
            <a:r>
              <a:rPr lang="en-US" altLang="ja-JP" sz="1800" dirty="0">
                <a:latin typeface="Meiryo UI" panose="020B0604030504040204" pitchFamily="50" charset="-128"/>
                <a:ea typeface="Meiryo UI" panose="020B0604030504040204" pitchFamily="50" charset="-128"/>
                <a:cs typeface="Microsoft Sans Serif" panose="020B0604020202020204" pitchFamily="34" charset="0"/>
              </a:rPr>
              <a:t> NPS</a:t>
            </a:r>
            <a:endParaRPr lang="en-US" altLang="zh-TW" sz="1800" dirty="0">
              <a:latin typeface="Meiryo UI" panose="020B0604030504040204" pitchFamily="50" charset="-128"/>
              <a:ea typeface="Meiryo UI" panose="020B0604030504040204" pitchFamily="50" charset="-128"/>
              <a:cs typeface="Microsoft Sans Serif" panose="020B0604020202020204" pitchFamily="34" charset="0"/>
            </a:endParaRPr>
          </a:p>
        </p:txBody>
      </p:sp>
      <p:sp>
        <p:nvSpPr>
          <p:cNvPr id="7" name="楕円 19">
            <a:extLst>
              <a:ext uri="{FF2B5EF4-FFF2-40B4-BE49-F238E27FC236}">
                <a16:creationId xmlns:a16="http://schemas.microsoft.com/office/drawing/2014/main" id="{468F9912-48E1-4001-8FB5-1ACF840DA95C}"/>
              </a:ext>
            </a:extLst>
          </p:cNvPr>
          <p:cNvSpPr/>
          <p:nvPr/>
        </p:nvSpPr>
        <p:spPr>
          <a:xfrm>
            <a:off x="4554333" y="4580845"/>
            <a:ext cx="156724" cy="1583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2292">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0D92C966-B549-4815-9500-870D6D82109C}"/>
              </a:ext>
            </a:extLst>
          </p:cNvPr>
          <p:cNvCxnSpPr>
            <a:cxnSpLocks/>
            <a:stCxn id="7" idx="2"/>
            <a:endCxn id="18" idx="1"/>
          </p:cNvCxnSpPr>
          <p:nvPr/>
        </p:nvCxnSpPr>
        <p:spPr>
          <a:xfrm>
            <a:off x="4554333" y="4660032"/>
            <a:ext cx="1267689" cy="914004"/>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9" name="楕円 19">
            <a:extLst>
              <a:ext uri="{FF2B5EF4-FFF2-40B4-BE49-F238E27FC236}">
                <a16:creationId xmlns:a16="http://schemas.microsoft.com/office/drawing/2014/main" id="{9A1B8832-7EEF-4BD0-92BE-8B4C70B2841A}"/>
              </a:ext>
            </a:extLst>
          </p:cNvPr>
          <p:cNvSpPr/>
          <p:nvPr/>
        </p:nvSpPr>
        <p:spPr>
          <a:xfrm>
            <a:off x="4572421" y="4458557"/>
            <a:ext cx="158373" cy="1583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2292">
              <a:latin typeface="Meiryo UI" panose="020B0604030504040204" pitchFamily="50" charset="-128"/>
              <a:ea typeface="Meiryo UI" panose="020B0604030504040204" pitchFamily="50" charset="-128"/>
            </a:endParaRPr>
          </a:p>
        </p:txBody>
      </p:sp>
      <p:cxnSp>
        <p:nvCxnSpPr>
          <p:cNvPr id="10" name="直線コネクタ 9">
            <a:extLst>
              <a:ext uri="{FF2B5EF4-FFF2-40B4-BE49-F238E27FC236}">
                <a16:creationId xmlns:a16="http://schemas.microsoft.com/office/drawing/2014/main" id="{19562F8F-448F-4161-9EB7-A084E7ED7A58}"/>
              </a:ext>
            </a:extLst>
          </p:cNvPr>
          <p:cNvCxnSpPr>
            <a:cxnSpLocks/>
            <a:stCxn id="9" idx="4"/>
            <a:endCxn id="21" idx="1"/>
          </p:cNvCxnSpPr>
          <p:nvPr/>
        </p:nvCxnSpPr>
        <p:spPr>
          <a:xfrm flipV="1">
            <a:off x="4651608" y="3750569"/>
            <a:ext cx="1195445" cy="86636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1" name="楕円 19">
            <a:extLst>
              <a:ext uri="{FF2B5EF4-FFF2-40B4-BE49-F238E27FC236}">
                <a16:creationId xmlns:a16="http://schemas.microsoft.com/office/drawing/2014/main" id="{70E288A7-0ECA-4E5F-97A9-D2E0487858F7}"/>
              </a:ext>
            </a:extLst>
          </p:cNvPr>
          <p:cNvSpPr/>
          <p:nvPr/>
        </p:nvSpPr>
        <p:spPr>
          <a:xfrm>
            <a:off x="4087695" y="4491555"/>
            <a:ext cx="158373" cy="1583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2292">
              <a:latin typeface="Meiryo UI" panose="020B0604030504040204" pitchFamily="50" charset="-128"/>
              <a:ea typeface="Meiryo UI" panose="020B0604030504040204" pitchFamily="50" charset="-128"/>
            </a:endParaRPr>
          </a:p>
        </p:txBody>
      </p:sp>
      <p:cxnSp>
        <p:nvCxnSpPr>
          <p:cNvPr id="12" name="直線コネクタ 11">
            <a:extLst>
              <a:ext uri="{FF2B5EF4-FFF2-40B4-BE49-F238E27FC236}">
                <a16:creationId xmlns:a16="http://schemas.microsoft.com/office/drawing/2014/main" id="{3772F498-C0ED-4CC6-8026-3A43D8842833}"/>
              </a:ext>
            </a:extLst>
          </p:cNvPr>
          <p:cNvCxnSpPr>
            <a:cxnSpLocks/>
            <a:stCxn id="11" idx="0"/>
          </p:cNvCxnSpPr>
          <p:nvPr/>
        </p:nvCxnSpPr>
        <p:spPr>
          <a:xfrm flipH="1" flipV="1">
            <a:off x="3420756" y="3257240"/>
            <a:ext cx="746126" cy="1234315"/>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3" name="Text Box 27">
            <a:extLst>
              <a:ext uri="{FF2B5EF4-FFF2-40B4-BE49-F238E27FC236}">
                <a16:creationId xmlns:a16="http://schemas.microsoft.com/office/drawing/2014/main" id="{8C73CABC-1E05-4605-99B9-F884FDE2494A}"/>
              </a:ext>
            </a:extLst>
          </p:cNvPr>
          <p:cNvSpPr txBox="1">
            <a:spLocks noChangeArrowheads="1"/>
          </p:cNvSpPr>
          <p:nvPr/>
        </p:nvSpPr>
        <p:spPr bwMode="auto">
          <a:xfrm>
            <a:off x="305346" y="1252336"/>
            <a:ext cx="4058799" cy="266717"/>
          </a:xfrm>
          <a:prstGeom prst="rect">
            <a:avLst/>
          </a:prstGeom>
          <a:solidFill>
            <a:srgbClr val="D9D9D9">
              <a:alpha val="54902"/>
            </a:srgbClr>
          </a:solidFill>
          <a:ln>
            <a:noFill/>
          </a:ln>
          <a:extLst/>
        </p:spPr>
        <p:txBody>
          <a:bodyPr wrap="square" lIns="34533" tIns="34533" rIns="34533" bIns="34533" anchor="ctr">
            <a:spAutoFit/>
          </a:bodyPr>
          <a:lstStyle>
            <a:lvl1pPr defTabSz="684213">
              <a:spcBef>
                <a:spcPct val="20000"/>
              </a:spcBef>
              <a:buFont typeface="Arial" panose="020B0604020202020204" pitchFamily="34" charset="0"/>
              <a:buChar char="•"/>
              <a:defRPr kumimoji="1" sz="3200">
                <a:solidFill>
                  <a:schemeClr val="tx1"/>
                </a:solidFill>
                <a:latin typeface="HG丸ｺﾞｼｯｸM-PRO" panose="020F0600000000000000" pitchFamily="50" charset="-128"/>
                <a:ea typeface="HG丸ｺﾞｼｯｸM-PRO" panose="020F0600000000000000" pitchFamily="50" charset="-128"/>
              </a:defRPr>
            </a:lvl1pPr>
            <a:lvl2pPr marL="742950" indent="-285750" defTabSz="684213">
              <a:spcBef>
                <a:spcPct val="20000"/>
              </a:spcBef>
              <a:buFont typeface="Arial" panose="020B0604020202020204" pitchFamily="34" charset="0"/>
              <a:buChar char="–"/>
              <a:defRPr kumimoji="1" sz="2800">
                <a:solidFill>
                  <a:schemeClr val="tx1"/>
                </a:solidFill>
                <a:latin typeface="HG丸ｺﾞｼｯｸM-PRO" panose="020F0600000000000000" pitchFamily="50" charset="-128"/>
                <a:ea typeface="HG丸ｺﾞｼｯｸM-PRO" panose="020F0600000000000000" pitchFamily="50" charset="-128"/>
              </a:defRPr>
            </a:lvl2pPr>
            <a:lvl3pPr marL="1143000" indent="-228600" defTabSz="684213">
              <a:spcBef>
                <a:spcPct val="20000"/>
              </a:spcBef>
              <a:buFont typeface="Arial" panose="020B0604020202020204" pitchFamily="34" charset="0"/>
              <a:buChar char="•"/>
              <a:defRPr kumimoji="1" sz="2400">
                <a:solidFill>
                  <a:schemeClr val="tx1"/>
                </a:solidFill>
                <a:latin typeface="HG丸ｺﾞｼｯｸM-PRO" panose="020F0600000000000000" pitchFamily="50" charset="-128"/>
                <a:ea typeface="HG丸ｺﾞｼｯｸM-PRO" panose="020F0600000000000000" pitchFamily="50" charset="-128"/>
              </a:defRPr>
            </a:lvl3pPr>
            <a:lvl4pPr marL="1600200" indent="-228600" defTabSz="684213">
              <a:spcBef>
                <a:spcPct val="20000"/>
              </a:spcBef>
              <a:buFont typeface="Arial" panose="020B0604020202020204" pitchFamily="34" charset="0"/>
              <a:buChar char="–"/>
              <a:defRPr kumimoji="1" sz="2000">
                <a:solidFill>
                  <a:schemeClr val="tx1"/>
                </a:solidFill>
                <a:latin typeface="HG丸ｺﾞｼｯｸM-PRO" panose="020F0600000000000000" pitchFamily="50" charset="-128"/>
                <a:ea typeface="HG丸ｺﾞｼｯｸM-PRO" panose="020F0600000000000000" pitchFamily="50" charset="-128"/>
              </a:defRPr>
            </a:lvl4pPr>
            <a:lvl5pPr marL="2057400" indent="-228600" defTabSz="684213">
              <a:spcBef>
                <a:spcPct val="20000"/>
              </a:spcBef>
              <a:buFont typeface="Arial" panose="020B0604020202020204" pitchFamily="34" charset="0"/>
              <a:buChar char="»"/>
              <a:defRPr kumimoji="1" sz="2000">
                <a:solidFill>
                  <a:schemeClr val="tx1"/>
                </a:solidFill>
                <a:latin typeface="HG丸ｺﾞｼｯｸM-PRO" panose="020F0600000000000000" pitchFamily="50" charset="-128"/>
                <a:ea typeface="HG丸ｺﾞｼｯｸM-PRO" panose="020F0600000000000000" pitchFamily="50" charset="-128"/>
              </a:defRPr>
            </a:lvl5pPr>
            <a:lvl6pPr marL="2514600" indent="-228600" defTabSz="684213" eaLnBrk="0" fontAlgn="base" hangingPunct="0">
              <a:spcBef>
                <a:spcPct val="20000"/>
              </a:spcBef>
              <a:spcAft>
                <a:spcPct val="0"/>
              </a:spcAft>
              <a:buFont typeface="Arial" panose="020B0604020202020204" pitchFamily="34" charset="0"/>
              <a:buChar char="»"/>
              <a:defRPr kumimoji="1" sz="2000">
                <a:solidFill>
                  <a:schemeClr val="tx1"/>
                </a:solidFill>
                <a:latin typeface="HG丸ｺﾞｼｯｸM-PRO" panose="020F0600000000000000" pitchFamily="50" charset="-128"/>
                <a:ea typeface="HG丸ｺﾞｼｯｸM-PRO" panose="020F0600000000000000" pitchFamily="50" charset="-128"/>
              </a:defRPr>
            </a:lvl6pPr>
            <a:lvl7pPr marL="2971800" indent="-228600" defTabSz="684213" eaLnBrk="0" fontAlgn="base" hangingPunct="0">
              <a:spcBef>
                <a:spcPct val="20000"/>
              </a:spcBef>
              <a:spcAft>
                <a:spcPct val="0"/>
              </a:spcAft>
              <a:buFont typeface="Arial" panose="020B0604020202020204" pitchFamily="34" charset="0"/>
              <a:buChar char="»"/>
              <a:defRPr kumimoji="1" sz="2000">
                <a:solidFill>
                  <a:schemeClr val="tx1"/>
                </a:solidFill>
                <a:latin typeface="HG丸ｺﾞｼｯｸM-PRO" panose="020F0600000000000000" pitchFamily="50" charset="-128"/>
                <a:ea typeface="HG丸ｺﾞｼｯｸM-PRO" panose="020F0600000000000000" pitchFamily="50" charset="-128"/>
              </a:defRPr>
            </a:lvl7pPr>
            <a:lvl8pPr marL="3429000" indent="-228600" defTabSz="684213" eaLnBrk="0" fontAlgn="base" hangingPunct="0">
              <a:spcBef>
                <a:spcPct val="20000"/>
              </a:spcBef>
              <a:spcAft>
                <a:spcPct val="0"/>
              </a:spcAft>
              <a:buFont typeface="Arial" panose="020B0604020202020204" pitchFamily="34" charset="0"/>
              <a:buChar char="»"/>
              <a:defRPr kumimoji="1" sz="2000">
                <a:solidFill>
                  <a:schemeClr val="tx1"/>
                </a:solidFill>
                <a:latin typeface="HG丸ｺﾞｼｯｸM-PRO" panose="020F0600000000000000" pitchFamily="50" charset="-128"/>
                <a:ea typeface="HG丸ｺﾞｼｯｸM-PRO" panose="020F0600000000000000" pitchFamily="50" charset="-128"/>
              </a:defRPr>
            </a:lvl8pPr>
            <a:lvl9pPr marL="3886200" indent="-228600" defTabSz="684213" eaLnBrk="0" fontAlgn="base" hangingPunct="0">
              <a:spcBef>
                <a:spcPct val="20000"/>
              </a:spcBef>
              <a:spcAft>
                <a:spcPct val="0"/>
              </a:spcAft>
              <a:buFont typeface="Arial" panose="020B0604020202020204" pitchFamily="34" charset="0"/>
              <a:buChar char="»"/>
              <a:defRPr kumimoji="1" sz="2000">
                <a:solidFill>
                  <a:schemeClr val="tx1"/>
                </a:solidFill>
                <a:latin typeface="HG丸ｺﾞｼｯｸM-PRO" panose="020F0600000000000000" pitchFamily="50" charset="-128"/>
                <a:ea typeface="HG丸ｺﾞｼｯｸM-PRO" panose="020F0600000000000000" pitchFamily="50" charset="-128"/>
              </a:defRPr>
            </a:lvl9pPr>
          </a:lstStyle>
          <a:p>
            <a:pPr algn="ctr">
              <a:lnSpc>
                <a:spcPct val="80000"/>
              </a:lnSpc>
              <a:spcBef>
                <a:spcPct val="0"/>
              </a:spcBef>
              <a:buNone/>
              <a:defRPr/>
            </a:pPr>
            <a:r>
              <a:rPr lang="en-US" altLang="ja-JP" sz="1600" dirty="0">
                <a:solidFill>
                  <a:srgbClr val="0000FF"/>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Times New Roman" panose="02020603050405020304" pitchFamily="18" charset="0"/>
              </a:rPr>
              <a:t> (Unit 6 is restarted)</a:t>
            </a:r>
          </a:p>
        </p:txBody>
      </p:sp>
      <p:grpSp>
        <p:nvGrpSpPr>
          <p:cNvPr id="14" name="グループ化 13">
            <a:extLst>
              <a:ext uri="{FF2B5EF4-FFF2-40B4-BE49-F238E27FC236}">
                <a16:creationId xmlns:a16="http://schemas.microsoft.com/office/drawing/2014/main" id="{FE6BBDCC-5C23-48D9-A1B3-971B0D477919}"/>
              </a:ext>
            </a:extLst>
          </p:cNvPr>
          <p:cNvGrpSpPr/>
          <p:nvPr/>
        </p:nvGrpSpPr>
        <p:grpSpPr>
          <a:xfrm>
            <a:off x="5818121" y="4751515"/>
            <a:ext cx="3277696" cy="1658033"/>
            <a:chOff x="5075238" y="4586288"/>
            <a:chExt cx="3779837" cy="2228850"/>
          </a:xfrm>
        </p:grpSpPr>
        <p:grpSp>
          <p:nvGrpSpPr>
            <p:cNvPr id="15" name="グループ化 5">
              <a:extLst>
                <a:ext uri="{FF2B5EF4-FFF2-40B4-BE49-F238E27FC236}">
                  <a16:creationId xmlns:a16="http://schemas.microsoft.com/office/drawing/2014/main" id="{0D465D92-1194-492B-9FB7-AA371BE8989E}"/>
                </a:ext>
              </a:extLst>
            </p:cNvPr>
            <p:cNvGrpSpPr>
              <a:grpSpLocks/>
            </p:cNvGrpSpPr>
            <p:nvPr/>
          </p:nvGrpSpPr>
          <p:grpSpPr bwMode="auto">
            <a:xfrm>
              <a:off x="5075238" y="4586288"/>
              <a:ext cx="3773487" cy="2211387"/>
              <a:chOff x="5296753" y="4093438"/>
              <a:chExt cx="3780580" cy="2215297"/>
            </a:xfrm>
          </p:grpSpPr>
          <p:pic>
            <p:nvPicPr>
              <p:cNvPr id="18" name="図 1">
                <a:extLst>
                  <a:ext uri="{FF2B5EF4-FFF2-40B4-BE49-F238E27FC236}">
                    <a16:creationId xmlns:a16="http://schemas.microsoft.com/office/drawing/2014/main" id="{252DB5F4-5A25-4A8E-96F4-EC96BD36048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5301260" y="4093438"/>
                <a:ext cx="3776073" cy="2215297"/>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9" name="テキスト ボックス 9">
                <a:extLst>
                  <a:ext uri="{FF2B5EF4-FFF2-40B4-BE49-F238E27FC236}">
                    <a16:creationId xmlns:a16="http://schemas.microsoft.com/office/drawing/2014/main" id="{8BBEE0C8-FBBF-49EE-B468-13EF640003F5}"/>
                  </a:ext>
                </a:extLst>
              </p:cNvPr>
              <p:cNvSpPr txBox="1">
                <a:spLocks noChangeArrowheads="1"/>
              </p:cNvSpPr>
              <p:nvPr/>
            </p:nvSpPr>
            <p:spPr bwMode="auto">
              <a:xfrm>
                <a:off x="5296753" y="4110629"/>
                <a:ext cx="3780580" cy="468954"/>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r>
                  <a:rPr lang="en-US" altLang="ja-JP" sz="1663" dirty="0">
                    <a:solidFill>
                      <a:schemeClr val="bg1"/>
                    </a:solidFill>
                    <a:latin typeface="Meiryo UI" panose="020B0604030504040204" pitchFamily="50" charset="-128"/>
                    <a:ea typeface="Meiryo UI" panose="020B0604030504040204" pitchFamily="50" charset="-128"/>
                    <a:cs typeface="Microsoft Sans Serif" panose="020B0604020202020204" pitchFamily="34" charset="0"/>
                  </a:rPr>
                  <a:t>Fukushima </a:t>
                </a:r>
                <a:r>
                  <a:rPr lang="en-US" altLang="ja-JP" sz="1663" dirty="0" err="1">
                    <a:solidFill>
                      <a:schemeClr val="bg1"/>
                    </a:solidFill>
                    <a:latin typeface="Meiryo UI" panose="020B0604030504040204" pitchFamily="50" charset="-128"/>
                    <a:ea typeface="Meiryo UI" panose="020B0604030504040204" pitchFamily="50" charset="-128"/>
                    <a:cs typeface="Microsoft Sans Serif" panose="020B0604020202020204" pitchFamily="34" charset="0"/>
                  </a:rPr>
                  <a:t>Daini</a:t>
                </a:r>
                <a:r>
                  <a:rPr lang="en-US" altLang="ja-JP" sz="1663" dirty="0">
                    <a:solidFill>
                      <a:schemeClr val="bg1"/>
                    </a:solidFill>
                    <a:latin typeface="Meiryo UI" panose="020B0604030504040204" pitchFamily="50" charset="-128"/>
                    <a:ea typeface="Meiryo UI" panose="020B0604030504040204" pitchFamily="50" charset="-128"/>
                    <a:cs typeface="Microsoft Sans Serif" panose="020B0604020202020204" pitchFamily="34" charset="0"/>
                  </a:rPr>
                  <a:t> NPS</a:t>
                </a:r>
                <a:endParaRPr lang="en-US" altLang="zh-TW" sz="1663" dirty="0">
                  <a:solidFill>
                    <a:schemeClr val="bg1"/>
                  </a:solidFill>
                  <a:latin typeface="Meiryo UI" panose="020B0604030504040204" pitchFamily="50" charset="-128"/>
                  <a:ea typeface="Meiryo UI" panose="020B0604030504040204" pitchFamily="50" charset="-128"/>
                  <a:cs typeface="Microsoft Sans Serif" panose="020B0604020202020204" pitchFamily="34" charset="0"/>
                </a:endParaRPr>
              </a:p>
            </p:txBody>
          </p:sp>
        </p:grpSp>
        <p:sp>
          <p:nvSpPr>
            <p:cNvPr id="16" name="正方形/長方形 140">
              <a:extLst>
                <a:ext uri="{FF2B5EF4-FFF2-40B4-BE49-F238E27FC236}">
                  <a16:creationId xmlns:a16="http://schemas.microsoft.com/office/drawing/2014/main" id="{C02460DB-9787-4712-BB60-14679B91A83F}"/>
                </a:ext>
              </a:extLst>
            </p:cNvPr>
            <p:cNvSpPr>
              <a:spLocks noChangeArrowheads="1"/>
            </p:cNvSpPr>
            <p:nvPr/>
          </p:nvSpPr>
          <p:spPr bwMode="auto">
            <a:xfrm>
              <a:off x="5075238" y="4973638"/>
              <a:ext cx="3779837" cy="1841500"/>
            </a:xfrm>
            <a:prstGeom prst="rect">
              <a:avLst/>
            </a:prstGeom>
            <a:solidFill>
              <a:srgbClr val="F2F2F2">
                <a:alpha val="61176"/>
              </a:srgbClr>
            </a:solidFill>
            <a:ln>
              <a:noFill/>
            </a:ln>
            <a:extLst>
              <a:ext uri="{91240B29-F687-4F45-9708-019B960494DF}">
                <a14:hiddenLine xmlns:a14="http://schemas.microsoft.com/office/drawing/2010/main" w="6350" algn="ctr">
                  <a:solidFill>
                    <a:srgbClr val="000000"/>
                  </a:solidFill>
                  <a:round/>
                  <a:headEnd/>
                  <a:tailEnd/>
                </a14:hiddenLine>
              </a:ext>
            </a:extLst>
          </p:spPr>
          <p:txBody>
            <a:bodyPr wrap="none" anchor="ct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endParaRPr lang="ja-JP" altLang="en-US" sz="1455">
                <a:latin typeface="Times New Roman" panose="02020603050405020304" pitchFamily="18" charset="0"/>
              </a:endParaRPr>
            </a:p>
          </p:txBody>
        </p:sp>
        <p:sp>
          <p:nvSpPr>
            <p:cNvPr id="17" name="テキスト ボックス 145">
              <a:extLst>
                <a:ext uri="{FF2B5EF4-FFF2-40B4-BE49-F238E27FC236}">
                  <a16:creationId xmlns:a16="http://schemas.microsoft.com/office/drawing/2014/main" id="{8FACCB9B-3A80-45DD-84A7-3B17A9F0C2B4}"/>
                </a:ext>
              </a:extLst>
            </p:cNvPr>
            <p:cNvSpPr>
              <a:spLocks noChangeArrowheads="1"/>
            </p:cNvSpPr>
            <p:nvPr/>
          </p:nvSpPr>
          <p:spPr bwMode="auto">
            <a:xfrm>
              <a:off x="6524625" y="5359400"/>
              <a:ext cx="1079500" cy="1081088"/>
            </a:xfrm>
            <a:prstGeom prst="ellipse">
              <a:avLst/>
            </a:prstGeom>
            <a:solidFill>
              <a:srgbClr val="E46C0A">
                <a:alpha val="6117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a:r>
                <a:rPr lang="en-US" altLang="ja-JP" sz="4157" dirty="0">
                  <a:latin typeface="Meiryo UI" panose="020B0604030504040204" pitchFamily="50" charset="-128"/>
                  <a:ea typeface="Meiryo UI" panose="020B0604030504040204" pitchFamily="50" charset="-128"/>
                </a:rPr>
                <a:t>4</a:t>
              </a:r>
              <a:r>
                <a:rPr lang="en-US" altLang="ja-JP" sz="1663" dirty="0">
                  <a:latin typeface="Meiryo UI" panose="020B0604030504040204" pitchFamily="50" charset="-128"/>
                  <a:ea typeface="Meiryo UI" panose="020B0604030504040204" pitchFamily="50" charset="-128"/>
                </a:rPr>
                <a:t>Units</a:t>
              </a:r>
              <a:endParaRPr lang="ja-JP" altLang="en-US" sz="1663" dirty="0">
                <a:latin typeface="Meiryo UI" panose="020B0604030504040204" pitchFamily="50" charset="-128"/>
                <a:ea typeface="Meiryo UI" panose="020B0604030504040204" pitchFamily="50" charset="-128"/>
              </a:endParaRPr>
            </a:p>
          </p:txBody>
        </p:sp>
      </p:grpSp>
      <p:grpSp>
        <p:nvGrpSpPr>
          <p:cNvPr id="20" name="グループ化 19">
            <a:extLst>
              <a:ext uri="{FF2B5EF4-FFF2-40B4-BE49-F238E27FC236}">
                <a16:creationId xmlns:a16="http://schemas.microsoft.com/office/drawing/2014/main" id="{DCED041D-BE94-424D-A39D-28B3D2FFD09C}"/>
              </a:ext>
            </a:extLst>
          </p:cNvPr>
          <p:cNvGrpSpPr/>
          <p:nvPr/>
        </p:nvGrpSpPr>
        <p:grpSpPr>
          <a:xfrm>
            <a:off x="5840057" y="2821660"/>
            <a:ext cx="3274330" cy="1851896"/>
            <a:chOff x="5140325" y="1977755"/>
            <a:chExt cx="3714750" cy="2482850"/>
          </a:xfrm>
        </p:grpSpPr>
        <p:pic>
          <p:nvPicPr>
            <p:cNvPr id="21" name="図 2">
              <a:extLst>
                <a:ext uri="{FF2B5EF4-FFF2-40B4-BE49-F238E27FC236}">
                  <a16:creationId xmlns:a16="http://schemas.microsoft.com/office/drawing/2014/main" id="{0099A0B7-A51D-497F-B763-DA6A3ED71A40}"/>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48262" y="1985693"/>
              <a:ext cx="3706813"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テキスト ボックス 24">
              <a:extLst>
                <a:ext uri="{FF2B5EF4-FFF2-40B4-BE49-F238E27FC236}">
                  <a16:creationId xmlns:a16="http://schemas.microsoft.com/office/drawing/2014/main" id="{19D0C62B-7491-4840-B218-5502E289433E}"/>
                </a:ext>
              </a:extLst>
            </p:cNvPr>
            <p:cNvSpPr txBox="1">
              <a:spLocks noChangeArrowheads="1"/>
            </p:cNvSpPr>
            <p:nvPr/>
          </p:nvSpPr>
          <p:spPr bwMode="auto">
            <a:xfrm>
              <a:off x="5140325" y="1977755"/>
              <a:ext cx="3714750" cy="495166"/>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r>
                <a:rPr lang="en-US" altLang="ja-JP" sz="1800" dirty="0">
                  <a:solidFill>
                    <a:schemeClr val="bg1"/>
                  </a:solidFill>
                  <a:latin typeface="Meiryo UI" panose="020B0604030504040204" pitchFamily="50" charset="-128"/>
                  <a:ea typeface="Meiryo UI" panose="020B0604030504040204" pitchFamily="50" charset="-128"/>
                  <a:cs typeface="Microsoft Sans Serif" panose="020B0604020202020204" pitchFamily="34" charset="0"/>
                </a:rPr>
                <a:t>Fukushima Daiichi NPS</a:t>
              </a:r>
              <a:endParaRPr lang="en-US" altLang="zh-TW" sz="1800" dirty="0">
                <a:solidFill>
                  <a:schemeClr val="bg1"/>
                </a:solidFill>
                <a:latin typeface="Meiryo UI" panose="020B0604030504040204" pitchFamily="50" charset="-128"/>
                <a:ea typeface="Meiryo UI" panose="020B0604030504040204" pitchFamily="50" charset="-128"/>
                <a:cs typeface="Microsoft Sans Serif" panose="020B0604020202020204" pitchFamily="34" charset="0"/>
              </a:endParaRPr>
            </a:p>
          </p:txBody>
        </p:sp>
        <p:sp>
          <p:nvSpPr>
            <p:cNvPr id="23" name="正方形/長方形 146">
              <a:extLst>
                <a:ext uri="{FF2B5EF4-FFF2-40B4-BE49-F238E27FC236}">
                  <a16:creationId xmlns:a16="http://schemas.microsoft.com/office/drawing/2014/main" id="{98CE291F-EC28-4286-934A-E4398F0F83CD}"/>
                </a:ext>
              </a:extLst>
            </p:cNvPr>
            <p:cNvSpPr>
              <a:spLocks noChangeArrowheads="1"/>
            </p:cNvSpPr>
            <p:nvPr/>
          </p:nvSpPr>
          <p:spPr bwMode="auto">
            <a:xfrm>
              <a:off x="5156198" y="2412652"/>
              <a:ext cx="3698877" cy="2041602"/>
            </a:xfrm>
            <a:prstGeom prst="rect">
              <a:avLst/>
            </a:prstGeom>
            <a:solidFill>
              <a:srgbClr val="F2F2F2">
                <a:alpha val="61176"/>
              </a:srgbClr>
            </a:solidFill>
            <a:ln>
              <a:noFill/>
            </a:ln>
            <a:extLst>
              <a:ext uri="{91240B29-F687-4F45-9708-019B960494DF}">
                <a14:hiddenLine xmlns:a14="http://schemas.microsoft.com/office/drawing/2010/main" w="6350" algn="ctr">
                  <a:solidFill>
                    <a:srgbClr val="000000"/>
                  </a:solidFill>
                  <a:round/>
                  <a:headEnd/>
                  <a:tailEnd/>
                </a14:hiddenLine>
              </a:ext>
            </a:extLst>
          </p:spPr>
          <p:txBody>
            <a:bodyPr wrap="none" anchor="ct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endParaRPr lang="ja-JP" altLang="en-US" sz="1800">
                <a:latin typeface="Times New Roman" panose="02020603050405020304" pitchFamily="18" charset="0"/>
              </a:endParaRPr>
            </a:p>
          </p:txBody>
        </p:sp>
        <p:sp>
          <p:nvSpPr>
            <p:cNvPr id="24" name="テキスト ボックス 23">
              <a:extLst>
                <a:ext uri="{FF2B5EF4-FFF2-40B4-BE49-F238E27FC236}">
                  <a16:creationId xmlns:a16="http://schemas.microsoft.com/office/drawing/2014/main" id="{A20C34B1-2A76-4DDB-A6FC-EC8382A8BEC3}"/>
                </a:ext>
              </a:extLst>
            </p:cNvPr>
            <p:cNvSpPr txBox="1"/>
            <p:nvPr/>
          </p:nvSpPr>
          <p:spPr>
            <a:xfrm>
              <a:off x="5223788" y="2367206"/>
              <a:ext cx="3574803" cy="495166"/>
            </a:xfrm>
            <a:prstGeom prst="rect">
              <a:avLst/>
            </a:prstGeom>
            <a:noFill/>
          </p:spPr>
          <p:txBody>
            <a:bodyPr wrap="square">
              <a:spAutoFit/>
            </a:bodyPr>
            <a:lstStyle/>
            <a:p>
              <a:pPr algn="ctr">
                <a:defRPr/>
              </a:pPr>
              <a:r>
                <a:rPr lang="en-US" altLang="ja-JP" sz="1800" dirty="0">
                  <a:solidFill>
                    <a:schemeClr val="accent6">
                      <a:lumMod val="7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(Decommissioning)</a:t>
              </a:r>
              <a:endParaRPr lang="ja-JP" altLang="en-US" sz="1800" dirty="0">
                <a:solidFill>
                  <a:schemeClr val="accent6">
                    <a:lumMod val="7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5" name="テキスト ボックス 141">
              <a:extLst>
                <a:ext uri="{FF2B5EF4-FFF2-40B4-BE49-F238E27FC236}">
                  <a16:creationId xmlns:a16="http://schemas.microsoft.com/office/drawing/2014/main" id="{78B37AE2-FAF3-493A-9431-69D7C4F7913F}"/>
                </a:ext>
              </a:extLst>
            </p:cNvPr>
            <p:cNvSpPr>
              <a:spLocks noChangeArrowheads="1"/>
            </p:cNvSpPr>
            <p:nvPr/>
          </p:nvSpPr>
          <p:spPr bwMode="auto">
            <a:xfrm>
              <a:off x="6494462" y="2879455"/>
              <a:ext cx="1081088" cy="1081088"/>
            </a:xfrm>
            <a:prstGeom prst="ellipse">
              <a:avLst/>
            </a:prstGeom>
            <a:solidFill>
              <a:srgbClr val="E46C0A">
                <a:alpha val="6117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a:r>
                <a:rPr lang="en-US" altLang="ja-JP" sz="4000" dirty="0">
                  <a:latin typeface="Meiryo UI" panose="020B0604030504040204" pitchFamily="50" charset="-128"/>
                  <a:ea typeface="Meiryo UI" panose="020B0604030504040204" pitchFamily="50" charset="-128"/>
                </a:rPr>
                <a:t>6</a:t>
              </a:r>
              <a:r>
                <a:rPr lang="en-US" altLang="ja-JP" sz="1800" dirty="0">
                  <a:latin typeface="Meiryo UI" panose="020B0604030504040204" pitchFamily="50" charset="-128"/>
                  <a:ea typeface="Meiryo UI" panose="020B0604030504040204" pitchFamily="50" charset="-128"/>
                </a:rPr>
                <a:t>Units</a:t>
              </a:r>
              <a:endParaRPr lang="ja-JP" altLang="en-US" sz="1800" dirty="0">
                <a:latin typeface="Meiryo UI" panose="020B0604030504040204" pitchFamily="50" charset="-128"/>
                <a:ea typeface="Meiryo UI" panose="020B0604030504040204" pitchFamily="50" charset="-128"/>
              </a:endParaRPr>
            </a:p>
          </p:txBody>
        </p:sp>
      </p:grpSp>
      <p:sp>
        <p:nvSpPr>
          <p:cNvPr id="26" name="テキスト ボックス 147">
            <a:extLst>
              <a:ext uri="{FF2B5EF4-FFF2-40B4-BE49-F238E27FC236}">
                <a16:creationId xmlns:a16="http://schemas.microsoft.com/office/drawing/2014/main" id="{5AD41C56-8759-469C-B085-6948DC8A9AFF}"/>
              </a:ext>
            </a:extLst>
          </p:cNvPr>
          <p:cNvSpPr>
            <a:spLocks noChangeArrowheads="1"/>
          </p:cNvSpPr>
          <p:nvPr/>
        </p:nvSpPr>
        <p:spPr bwMode="auto">
          <a:xfrm>
            <a:off x="1940218" y="1783277"/>
            <a:ext cx="1123458" cy="1123458"/>
          </a:xfrm>
          <a:prstGeom prst="ellipse">
            <a:avLst/>
          </a:prstGeom>
          <a:solidFill>
            <a:srgbClr val="99FFCC">
              <a:alpha val="58823"/>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lIns="0" tIns="0" rIns="0" bIns="0" anchor="ctr"/>
          <a:lstStyle>
            <a:lvl1pP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ＭＳ Ｐゴシック" panose="020B0600070205080204" pitchFamily="50" charset="-128"/>
                <a:ea typeface="ＭＳ Ｐゴシック" panose="020B0600070205080204" pitchFamily="50" charset="-128"/>
              </a:defRPr>
            </a:lvl9pPr>
          </a:lstStyle>
          <a:p>
            <a:pPr algn="ctr"/>
            <a:r>
              <a:rPr lang="en-US" altLang="ja-JP" sz="4572" dirty="0">
                <a:latin typeface="Meiryo UI" panose="020B0604030504040204" pitchFamily="50" charset="-128"/>
                <a:ea typeface="Meiryo UI" panose="020B0604030504040204" pitchFamily="50" charset="-128"/>
              </a:rPr>
              <a:t>7</a:t>
            </a:r>
            <a:r>
              <a:rPr lang="en-US" altLang="ja-JP" sz="2205" dirty="0">
                <a:latin typeface="Meiryo UI" panose="020B0604030504040204" pitchFamily="50" charset="-128"/>
                <a:ea typeface="Meiryo UI" panose="020B0604030504040204" pitchFamily="50" charset="-128"/>
              </a:rPr>
              <a:t>units</a:t>
            </a:r>
            <a:endParaRPr lang="ja-JP" altLang="en-US" sz="1663" dirty="0">
              <a:latin typeface="Meiryo UI" panose="020B0604030504040204" pitchFamily="50" charset="-128"/>
              <a:ea typeface="Meiryo UI" panose="020B0604030504040204" pitchFamily="50" charset="-128"/>
            </a:endParaRPr>
          </a:p>
        </p:txBody>
      </p:sp>
      <p:sp>
        <p:nvSpPr>
          <p:cNvPr id="27" name="楕円 19">
            <a:extLst>
              <a:ext uri="{FF2B5EF4-FFF2-40B4-BE49-F238E27FC236}">
                <a16:creationId xmlns:a16="http://schemas.microsoft.com/office/drawing/2014/main" id="{BC9D5712-B072-458E-8AF2-63B3DB95135E}"/>
              </a:ext>
            </a:extLst>
          </p:cNvPr>
          <p:cNvSpPr/>
          <p:nvPr/>
        </p:nvSpPr>
        <p:spPr>
          <a:xfrm>
            <a:off x="4707666" y="3605350"/>
            <a:ext cx="158373" cy="1583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2292">
              <a:latin typeface="Meiryo UI" panose="020B0604030504040204" pitchFamily="50" charset="-128"/>
              <a:ea typeface="Meiryo UI" panose="020B0604030504040204" pitchFamily="50" charset="-128"/>
            </a:endParaRPr>
          </a:p>
        </p:txBody>
      </p:sp>
      <p:cxnSp>
        <p:nvCxnSpPr>
          <p:cNvPr id="28" name="直線コネクタ 27">
            <a:extLst>
              <a:ext uri="{FF2B5EF4-FFF2-40B4-BE49-F238E27FC236}">
                <a16:creationId xmlns:a16="http://schemas.microsoft.com/office/drawing/2014/main" id="{935D23F2-BEDF-473B-AA79-C47B2BC827EB}"/>
              </a:ext>
            </a:extLst>
          </p:cNvPr>
          <p:cNvCxnSpPr>
            <a:cxnSpLocks/>
            <a:stCxn id="27" idx="7"/>
          </p:cNvCxnSpPr>
          <p:nvPr/>
        </p:nvCxnSpPr>
        <p:spPr>
          <a:xfrm flipV="1">
            <a:off x="4842846" y="2018336"/>
            <a:ext cx="1924955" cy="1610207"/>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9" name="楕円 19">
            <a:extLst>
              <a:ext uri="{FF2B5EF4-FFF2-40B4-BE49-F238E27FC236}">
                <a16:creationId xmlns:a16="http://schemas.microsoft.com/office/drawing/2014/main" id="{7D40E1B9-59E9-4DCD-8255-2286EE1C3460}"/>
              </a:ext>
            </a:extLst>
          </p:cNvPr>
          <p:cNvSpPr/>
          <p:nvPr/>
        </p:nvSpPr>
        <p:spPr>
          <a:xfrm>
            <a:off x="4374004" y="4916013"/>
            <a:ext cx="158373" cy="15837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2292">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C570FDA4-EFFB-4F8A-8D81-FBE33C0AE086}"/>
              </a:ext>
            </a:extLst>
          </p:cNvPr>
          <p:cNvSpPr txBox="1"/>
          <p:nvPr/>
        </p:nvSpPr>
        <p:spPr>
          <a:xfrm>
            <a:off x="4019205" y="5038103"/>
            <a:ext cx="1106431" cy="412292"/>
          </a:xfrm>
          <a:prstGeom prst="rect">
            <a:avLst/>
          </a:prstGeom>
          <a:noFill/>
        </p:spPr>
        <p:txBody>
          <a:bodyPr wrap="square" rtlCol="0">
            <a:spAutoFit/>
          </a:bodyPr>
          <a:lstStyle/>
          <a:p>
            <a:r>
              <a:rPr lang="en-US" altLang="ja-JP" sz="2079" dirty="0">
                <a:latin typeface="Meiryo UI" panose="020B0604030504040204" pitchFamily="50" charset="-128"/>
                <a:ea typeface="Meiryo UI" panose="020B0604030504040204" pitchFamily="50" charset="-128"/>
              </a:rPr>
              <a:t>Tokyo</a:t>
            </a:r>
            <a:endParaRPr lang="ja-JP" altLang="en-US" sz="2079" dirty="0">
              <a:latin typeface="Meiryo UI" panose="020B0604030504040204" pitchFamily="50" charset="-128"/>
              <a:ea typeface="Meiryo UI" panose="020B0604030504040204" pitchFamily="50" charset="-128"/>
            </a:endParaRPr>
          </a:p>
        </p:txBody>
      </p:sp>
      <p:pic>
        <p:nvPicPr>
          <p:cNvPr id="31" name="Picture 1127" descr="完成予想図">
            <a:extLst>
              <a:ext uri="{FF2B5EF4-FFF2-40B4-BE49-F238E27FC236}">
                <a16:creationId xmlns:a16="http://schemas.microsoft.com/office/drawing/2014/main" id="{ABC9EFEE-1651-4AF7-8CC6-BD022A7EF8B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31246" y="834244"/>
            <a:ext cx="2753737" cy="19264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pic>
      <p:sp>
        <p:nvSpPr>
          <p:cNvPr id="32" name="Text Box 27">
            <a:extLst>
              <a:ext uri="{FF2B5EF4-FFF2-40B4-BE49-F238E27FC236}">
                <a16:creationId xmlns:a16="http://schemas.microsoft.com/office/drawing/2014/main" id="{F035EEAC-2A4A-4789-907A-81A666EEFDA4}"/>
              </a:ext>
            </a:extLst>
          </p:cNvPr>
          <p:cNvSpPr txBox="1">
            <a:spLocks noChangeArrowheads="1"/>
          </p:cNvSpPr>
          <p:nvPr/>
        </p:nvSpPr>
        <p:spPr bwMode="auto">
          <a:xfrm>
            <a:off x="6012159" y="840159"/>
            <a:ext cx="2769097" cy="298475"/>
          </a:xfrm>
          <a:prstGeom prst="rect">
            <a:avLst/>
          </a:prstGeom>
          <a:solidFill>
            <a:srgbClr val="D9D9D9">
              <a:alpha val="54902"/>
            </a:srgbClr>
          </a:solidFill>
          <a:ln>
            <a:noFill/>
          </a:ln>
        </p:spPr>
        <p:txBody>
          <a:bodyPr wrap="square" lIns="38066" tIns="38066" rIns="38066" bIns="38066" anchor="ctr">
            <a:spAutoFit/>
          </a:bodyPr>
          <a:lstStyle>
            <a:defPPr>
              <a:defRPr lang="ja-JP"/>
            </a:defPPr>
            <a:lvl1pPr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1pPr>
            <a:lvl2pPr marL="520700" indent="-63500"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2pPr>
            <a:lvl3pPr marL="1041400" indent="-127000"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3pPr>
            <a:lvl4pPr marL="1563688" indent="-192088"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4pPr>
            <a:lvl5pPr marL="2084388" indent="-255588"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5pPr>
            <a:lvl6pPr marL="22860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6pPr>
            <a:lvl7pPr marL="27432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7pPr>
            <a:lvl8pPr marL="32004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8pPr>
            <a:lvl9pPr marL="36576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9pPr>
          </a:lstStyle>
          <a:p>
            <a:pPr algn="ctr" eaLnBrk="1" hangingPunct="1">
              <a:lnSpc>
                <a:spcPct val="80000"/>
              </a:lnSpc>
              <a:spcBef>
                <a:spcPct val="0"/>
              </a:spcBef>
              <a:buFontTx/>
              <a:buNone/>
              <a:defRPr/>
            </a:pPr>
            <a:r>
              <a:rPr lang="ja-JP" altLang="en-US" sz="1800" dirty="0">
                <a:solidFill>
                  <a:schemeClr val="accent2">
                    <a:lumMod val="7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t>
            </a:r>
            <a:r>
              <a:rPr lang="en-US" altLang="ja-JP" sz="1800" dirty="0">
                <a:solidFill>
                  <a:schemeClr val="accent2">
                    <a:lumMod val="7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Under Construction)</a:t>
            </a:r>
          </a:p>
        </p:txBody>
      </p:sp>
      <p:sp>
        <p:nvSpPr>
          <p:cNvPr id="33" name="テキスト ボックス 147">
            <a:extLst>
              <a:ext uri="{FF2B5EF4-FFF2-40B4-BE49-F238E27FC236}">
                <a16:creationId xmlns:a16="http://schemas.microsoft.com/office/drawing/2014/main" id="{B8F58F56-6CFD-4394-BECF-09DAD266F749}"/>
              </a:ext>
            </a:extLst>
          </p:cNvPr>
          <p:cNvSpPr>
            <a:spLocks noChangeArrowheads="1"/>
          </p:cNvSpPr>
          <p:nvPr/>
        </p:nvSpPr>
        <p:spPr bwMode="auto">
          <a:xfrm>
            <a:off x="7050705" y="2086226"/>
            <a:ext cx="928326" cy="797559"/>
          </a:xfrm>
          <a:prstGeom prst="ellipse">
            <a:avLst/>
          </a:prstGeom>
          <a:solidFill>
            <a:schemeClr val="tx2">
              <a:lumMod val="40000"/>
              <a:lumOff val="60000"/>
              <a:alpha val="58823"/>
            </a:schemeClr>
          </a:solidFill>
          <a:ln>
            <a:noFill/>
          </a:ln>
        </p:spPr>
        <p:txBody>
          <a:bodyPr wrap="none" lIns="0" tIns="0" rIns="0" bIns="0" anchor="ctr"/>
          <a:lstStyle>
            <a:defPPr>
              <a:defRPr lang="ja-JP"/>
            </a:defPPr>
            <a:lvl1pPr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1pPr>
            <a:lvl2pPr marL="520700" indent="-63500"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2pPr>
            <a:lvl3pPr marL="1041400" indent="-127000"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3pPr>
            <a:lvl4pPr marL="1563688" indent="-192088"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4pPr>
            <a:lvl5pPr marL="2084388" indent="-255588" algn="l" defTabSz="1041400" rtl="0" eaLnBrk="0" fontAlgn="base" hangingPunct="0">
              <a:spcBef>
                <a:spcPct val="0"/>
              </a:spcBef>
              <a:spcAft>
                <a:spcPct val="0"/>
              </a:spcAft>
              <a:defRPr kumimoji="1" sz="2000" kern="1200">
                <a:solidFill>
                  <a:schemeClr val="tx1"/>
                </a:solidFill>
                <a:latin typeface="Times New Roman" panose="020B0604020202020204" pitchFamily="34" charset="0"/>
                <a:ea typeface="Times New Roman" panose="020B0600070205080204" pitchFamily="50" charset="-128"/>
                <a:cs typeface="Times New Roman"/>
              </a:defRPr>
            </a:lvl5pPr>
            <a:lvl6pPr marL="22860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6pPr>
            <a:lvl7pPr marL="27432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7pPr>
            <a:lvl8pPr marL="32004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8pPr>
            <a:lvl9pPr marL="3657600" algn="l" defTabSz="914400" rtl="0" eaLnBrk="1" latinLnBrk="0" hangingPunct="1">
              <a:defRPr kumimoji="1" sz="2000" kern="1200">
                <a:solidFill>
                  <a:schemeClr val="tx1"/>
                </a:solidFill>
                <a:latin typeface="Times New Roman" panose="020B0604020202020204" pitchFamily="34" charset="0"/>
                <a:ea typeface="Times New Roman" panose="020B0600070205080204" pitchFamily="50" charset="-128"/>
                <a:cs typeface="Times New Roman"/>
              </a:defRPr>
            </a:lvl9pPr>
          </a:lstStyle>
          <a:p>
            <a:pPr algn="ctr">
              <a:defRPr/>
            </a:pPr>
            <a:r>
              <a:rPr lang="en-US" altLang="ja-JP" sz="4000" dirty="0">
                <a:latin typeface="Meiryo UI" panose="020B0604030504040204" pitchFamily="50" charset="-128"/>
                <a:ea typeface="Meiryo UI" panose="020B0604030504040204" pitchFamily="50" charset="-128"/>
              </a:rPr>
              <a:t>1</a:t>
            </a:r>
            <a:r>
              <a:rPr lang="en-US" altLang="ja-JP" sz="1800" dirty="0">
                <a:latin typeface="Meiryo UI" panose="020B0604030504040204" pitchFamily="50" charset="-128"/>
                <a:ea typeface="Meiryo UI" panose="020B0604030504040204" pitchFamily="50" charset="-128"/>
              </a:rPr>
              <a:t>unit</a:t>
            </a:r>
            <a:endParaRPr lang="ja-JP" altLang="en-US" sz="1800" dirty="0">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525E5C4B-684C-49B9-8D1C-5F3D6AC8F2BD}"/>
              </a:ext>
            </a:extLst>
          </p:cNvPr>
          <p:cNvSpPr txBox="1"/>
          <p:nvPr/>
        </p:nvSpPr>
        <p:spPr>
          <a:xfrm>
            <a:off x="5932020" y="5026041"/>
            <a:ext cx="3150975" cy="369332"/>
          </a:xfrm>
          <a:prstGeom prst="rect">
            <a:avLst/>
          </a:prstGeom>
          <a:noFill/>
        </p:spPr>
        <p:txBody>
          <a:bodyPr wrap="square">
            <a:spAutoFit/>
          </a:bodyPr>
          <a:lstStyle/>
          <a:p>
            <a:pPr algn="ctr">
              <a:defRPr/>
            </a:pPr>
            <a:r>
              <a:rPr lang="en-US" altLang="ja-JP" sz="1800" dirty="0">
                <a:solidFill>
                  <a:schemeClr val="accent6">
                    <a:lumMod val="7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(Decommissioning)</a:t>
            </a:r>
            <a:endParaRPr lang="ja-JP" altLang="en-US" sz="1800" dirty="0">
              <a:solidFill>
                <a:schemeClr val="accent6">
                  <a:lumMod val="7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86D6E91E-6B30-4D88-ACBB-213731206E90}"/>
              </a:ext>
            </a:extLst>
          </p:cNvPr>
          <p:cNvSpPr txBox="1"/>
          <p:nvPr/>
        </p:nvSpPr>
        <p:spPr>
          <a:xfrm>
            <a:off x="4332468" y="4024255"/>
            <a:ext cx="1940974" cy="412292"/>
          </a:xfrm>
          <a:prstGeom prst="rect">
            <a:avLst/>
          </a:prstGeom>
          <a:noFill/>
        </p:spPr>
        <p:txBody>
          <a:bodyPr wrap="square" rtlCol="0">
            <a:spAutoFit/>
          </a:bodyPr>
          <a:lstStyle/>
          <a:p>
            <a:r>
              <a:rPr lang="en-US" altLang="ja-JP" sz="2079" dirty="0">
                <a:latin typeface="Meiryo UI" panose="020B0604030504040204" pitchFamily="50" charset="-128"/>
                <a:ea typeface="Meiryo UI" panose="020B0604030504040204" pitchFamily="50" charset="-128"/>
              </a:rPr>
              <a:t>Fukushima</a:t>
            </a:r>
            <a:endParaRPr lang="ja-JP" altLang="en-US" sz="2079"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5D8537A-E194-44F5-BD2F-43015C8F3851}"/>
              </a:ext>
            </a:extLst>
          </p:cNvPr>
          <p:cNvSpPr txBox="1"/>
          <p:nvPr/>
        </p:nvSpPr>
        <p:spPr>
          <a:xfrm>
            <a:off x="4788024" y="3528411"/>
            <a:ext cx="1940974" cy="412292"/>
          </a:xfrm>
          <a:prstGeom prst="rect">
            <a:avLst/>
          </a:prstGeom>
          <a:noFill/>
        </p:spPr>
        <p:txBody>
          <a:bodyPr wrap="square" rtlCol="0">
            <a:spAutoFit/>
          </a:bodyPr>
          <a:lstStyle/>
          <a:p>
            <a:r>
              <a:rPr lang="en-US" altLang="ja-JP" sz="2079" dirty="0">
                <a:latin typeface="Meiryo UI" panose="020B0604030504040204" pitchFamily="50" charset="-128"/>
                <a:ea typeface="Meiryo UI" panose="020B0604030504040204" pitchFamily="50" charset="-128"/>
              </a:rPr>
              <a:t>Aomori</a:t>
            </a:r>
            <a:endParaRPr lang="ja-JP" altLang="en-US" sz="2079" dirty="0">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439B616E-AAEE-424C-9A3D-73F29B0BD66D}"/>
              </a:ext>
            </a:extLst>
          </p:cNvPr>
          <p:cNvSpPr txBox="1"/>
          <p:nvPr/>
        </p:nvSpPr>
        <p:spPr>
          <a:xfrm>
            <a:off x="2995029" y="4285409"/>
            <a:ext cx="1306875" cy="412292"/>
          </a:xfrm>
          <a:prstGeom prst="rect">
            <a:avLst/>
          </a:prstGeom>
          <a:noFill/>
        </p:spPr>
        <p:txBody>
          <a:bodyPr wrap="square" rtlCol="0">
            <a:spAutoFit/>
          </a:bodyPr>
          <a:lstStyle/>
          <a:p>
            <a:r>
              <a:rPr lang="en-US" altLang="ja-JP" sz="2079" dirty="0">
                <a:latin typeface="Meiryo UI" panose="020B0604030504040204" pitchFamily="50" charset="-128"/>
                <a:ea typeface="Meiryo UI" panose="020B0604030504040204" pitchFamily="50" charset="-128"/>
              </a:rPr>
              <a:t>Niigata</a:t>
            </a:r>
            <a:endParaRPr lang="ja-JP" altLang="en-US" sz="2079" dirty="0">
              <a:latin typeface="Meiryo UI" panose="020B0604030504040204" pitchFamily="50" charset="-128"/>
              <a:ea typeface="Meiryo UI" panose="020B0604030504040204" pitchFamily="50" charset="-128"/>
            </a:endParaRPr>
          </a:p>
        </p:txBody>
      </p:sp>
      <p:sp>
        <p:nvSpPr>
          <p:cNvPr id="41" name="テキスト プレースホルダー 1">
            <a:extLst>
              <a:ext uri="{FF2B5EF4-FFF2-40B4-BE49-F238E27FC236}">
                <a16:creationId xmlns:a16="http://schemas.microsoft.com/office/drawing/2014/main" id="{6F6832AF-906E-489C-9532-352D40C2D0D2}"/>
              </a:ext>
            </a:extLst>
          </p:cNvPr>
          <p:cNvSpPr>
            <a:spLocks noGrp="1"/>
          </p:cNvSpPr>
          <p:nvPr>
            <p:ph type="body" sz="quarter" idx="13"/>
          </p:nvPr>
        </p:nvSpPr>
        <p:spPr>
          <a:xfrm>
            <a:off x="360000" y="324000"/>
            <a:ext cx="7020312" cy="431950"/>
          </a:xfrm>
        </p:spPr>
        <p:txBody>
          <a:bodyPr>
            <a:normAutofit/>
          </a:bodyPr>
          <a:lstStyle/>
          <a:p>
            <a:r>
              <a:rPr lang="en-US" altLang="ja-JP" sz="2000" dirty="0"/>
              <a:t>1. Introduction: TEPCO Overview </a:t>
            </a:r>
            <a:endParaRPr kumimoji="1" lang="ja-JP" altLang="en-US" sz="2000" dirty="0"/>
          </a:p>
        </p:txBody>
      </p:sp>
      <p:sp>
        <p:nvSpPr>
          <p:cNvPr id="39" name="正方形/長方形 38">
            <a:extLst>
              <a:ext uri="{FF2B5EF4-FFF2-40B4-BE49-F238E27FC236}">
                <a16:creationId xmlns:a16="http://schemas.microsoft.com/office/drawing/2014/main" id="{F06315BF-9BBB-4123-A689-264A77C5414A}"/>
              </a:ext>
            </a:extLst>
          </p:cNvPr>
          <p:cNvSpPr/>
          <p:nvPr/>
        </p:nvSpPr>
        <p:spPr>
          <a:xfrm>
            <a:off x="272152" y="3182516"/>
            <a:ext cx="3057627" cy="1077218"/>
          </a:xfrm>
          <a:prstGeom prst="rect">
            <a:avLst/>
          </a:prstGeom>
        </p:spPr>
        <p:txBody>
          <a:bodyPr wrap="square">
            <a:spAutoFit/>
          </a:bodyPr>
          <a:lstStyle/>
          <a:p>
            <a:r>
              <a:rPr lang="en-US" altLang="ja-JP" sz="1600" u="sng" dirty="0"/>
              <a:t>KK-7: Restart Preparation</a:t>
            </a:r>
          </a:p>
          <a:p>
            <a:r>
              <a:rPr lang="en-US" altLang="ja-JP" sz="1600" u="sng" dirty="0"/>
              <a:t>KK-6:Restart</a:t>
            </a:r>
          </a:p>
          <a:p>
            <a:r>
              <a:rPr lang="en-US" altLang="ja-JP" sz="1600" u="sng" dirty="0"/>
              <a:t>KK-1~KK-5: in a state of long-term shutdown.</a:t>
            </a:r>
            <a:endParaRPr lang="ja-JP" altLang="en-US" sz="1600" u="sng" dirty="0"/>
          </a:p>
        </p:txBody>
      </p:sp>
      <p:pic>
        <p:nvPicPr>
          <p:cNvPr id="42" name="図 41">
            <a:extLst>
              <a:ext uri="{FF2B5EF4-FFF2-40B4-BE49-F238E27FC236}">
                <a16:creationId xmlns:a16="http://schemas.microsoft.com/office/drawing/2014/main" id="{8ECDA168-87B9-4424-A4C3-63DE3889AC31}"/>
              </a:ext>
            </a:extLst>
          </p:cNvPr>
          <p:cNvPicPr>
            <a:picLocks noChangeAspect="1"/>
          </p:cNvPicPr>
          <p:nvPr/>
        </p:nvPicPr>
        <p:blipFill>
          <a:blip r:embed="rId8"/>
          <a:stretch>
            <a:fillRect/>
          </a:stretch>
        </p:blipFill>
        <p:spPr>
          <a:xfrm>
            <a:off x="387430" y="5892017"/>
            <a:ext cx="3329967" cy="620604"/>
          </a:xfrm>
          <a:prstGeom prst="rect">
            <a:avLst/>
          </a:prstGeom>
        </p:spPr>
      </p:pic>
    </p:spTree>
    <p:extLst>
      <p:ext uri="{BB962C8B-B14F-4D97-AF65-F5344CB8AC3E}">
        <p14:creationId xmlns:p14="http://schemas.microsoft.com/office/powerpoint/2010/main" val="3796665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C5E0B92-10AB-41F7-BC15-FF4737810267}"/>
              </a:ext>
            </a:extLst>
          </p:cNvPr>
          <p:cNvSpPr>
            <a:spLocks noGrp="1"/>
          </p:cNvSpPr>
          <p:nvPr>
            <p:ph type="body" sz="quarter" idx="13"/>
          </p:nvPr>
        </p:nvSpPr>
        <p:spPr>
          <a:xfrm>
            <a:off x="360000" y="116632"/>
            <a:ext cx="7884408" cy="639318"/>
          </a:xfrm>
        </p:spPr>
        <p:txBody>
          <a:bodyPr>
            <a:normAutofit fontScale="92500" lnSpcReduction="10000"/>
          </a:bodyPr>
          <a:lstStyle/>
          <a:p>
            <a:r>
              <a:rPr lang="en-US" altLang="ja-JP" dirty="0"/>
              <a:t>Overview of the Fukushima Daiichi NPS accident</a:t>
            </a:r>
          </a:p>
          <a:p>
            <a:r>
              <a:rPr lang="en-US" altLang="ja-JP" dirty="0"/>
              <a:t>Progression of the Accident and Lessons Learned</a:t>
            </a:r>
          </a:p>
          <a:p>
            <a:endParaRPr kumimoji="1" lang="ja-JP" altLang="en-US" dirty="0"/>
          </a:p>
        </p:txBody>
      </p:sp>
      <p:sp>
        <p:nvSpPr>
          <p:cNvPr id="3" name="Text Box 4">
            <a:extLst>
              <a:ext uri="{FF2B5EF4-FFF2-40B4-BE49-F238E27FC236}">
                <a16:creationId xmlns:a16="http://schemas.microsoft.com/office/drawing/2014/main" id="{D7B0C588-4830-4FDD-9695-EC15746C569D}"/>
              </a:ext>
            </a:extLst>
          </p:cNvPr>
          <p:cNvSpPr txBox="1">
            <a:spLocks noChangeArrowheads="1"/>
          </p:cNvSpPr>
          <p:nvPr/>
        </p:nvSpPr>
        <p:spPr bwMode="auto">
          <a:xfrm>
            <a:off x="252686" y="1056992"/>
            <a:ext cx="8892480" cy="2751522"/>
          </a:xfrm>
          <a:prstGeom prst="rect">
            <a:avLst/>
          </a:prstGeom>
          <a:noFill/>
          <a:ln w="12700">
            <a:noFill/>
            <a:miter lim="800000"/>
            <a:headEnd type="none" w="sm" len="sm"/>
            <a:tailEnd type="none" w="sm" len="sm"/>
          </a:ln>
          <a:effectLst/>
          <a:extLst/>
        </p:spPr>
        <p:txBody>
          <a:bodyPr wrap="square">
            <a:spAutoFit/>
          </a:bodyPr>
          <a:lstStyle>
            <a:lvl1pPr marL="292100" indent="-292100">
              <a:spcBef>
                <a:spcPct val="20000"/>
              </a:spcBef>
              <a:buFont typeface="Arial" panose="020B0604020202020204" pitchFamily="34" charset="0"/>
              <a:buChar char="•"/>
              <a:defRPr kumimoji="1" sz="3200">
                <a:solidFill>
                  <a:schemeClr val="tx1"/>
                </a:solidFill>
                <a:latin typeface="Arial" panose="020B0604020202020204" pitchFamily="34" charset="0"/>
                <a:ea typeface="ＭＳ Ｐゴシック" panose="020B0600070205080204" pitchFamily="50" charset="-128"/>
              </a:defRPr>
            </a:lvl1pPr>
            <a:lvl2pPr marL="596900" indent="-114300">
              <a:spcBef>
                <a:spcPct val="20000"/>
              </a:spcBef>
              <a:buFont typeface="Arial" panose="020B0604020202020204" pitchFamily="34" charset="0"/>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Clr>
                <a:schemeClr val="accent2"/>
              </a:buClr>
              <a:buFont typeface="Wingdings" panose="05000000000000000000" pitchFamily="2" charset="2"/>
              <a:buChar char="n"/>
            </a:pPr>
            <a:r>
              <a:rPr lang="en-US" altLang="ja-JP" sz="1600" dirty="0">
                <a:latin typeface="Meiryo UI" panose="020B0604030504040204" pitchFamily="50" charset="-128"/>
                <a:ea typeface="Meiryo UI" panose="020B0604030504040204" pitchFamily="50" charset="-128"/>
              </a:rPr>
              <a:t>Tsunami impact</a:t>
            </a:r>
          </a:p>
          <a:p>
            <a:pPr eaLnBrk="1" hangingPunct="1">
              <a:buClr>
                <a:schemeClr val="accent2"/>
              </a:buClr>
              <a:buFont typeface="Wingdings" panose="05000000000000000000" pitchFamily="2" charset="2"/>
              <a:buChar char="Ø"/>
            </a:pPr>
            <a:r>
              <a:rPr lang="en-US" altLang="ja-JP" sz="1600" dirty="0">
                <a:latin typeface="Meiryo UI" panose="020B0604030504040204" pitchFamily="50" charset="-128"/>
                <a:ea typeface="Meiryo UI" panose="020B0604030504040204" pitchFamily="50" charset="-128"/>
              </a:rPr>
              <a:t>Approximately 50 minutes after the earthquake, the plant was directly hit by a large tsunami.</a:t>
            </a:r>
          </a:p>
          <a:p>
            <a:pPr eaLnBrk="1" hangingPunct="1">
              <a:buClr>
                <a:schemeClr val="accent2"/>
              </a:buClr>
              <a:buFont typeface="Wingdings" panose="05000000000000000000" pitchFamily="2" charset="2"/>
              <a:buChar char="Ø"/>
            </a:pPr>
            <a:r>
              <a:rPr lang="en-US" altLang="ja-JP" sz="1600" u="sng" dirty="0">
                <a:latin typeface="Meiryo UI" panose="020B0604030504040204" pitchFamily="50" charset="-128"/>
                <a:ea typeface="Meiryo UI" panose="020B0604030504040204" pitchFamily="50" charset="-128"/>
              </a:rPr>
              <a:t>Nuclear power plant was flooded, and the power supply facilities were rendered inoperable, resulting in the loss of important safety functions such as those for injecting water into the reactor and monitoring its condition</a:t>
            </a:r>
            <a:r>
              <a:rPr lang="en-US" altLang="ja-JP" sz="1600" dirty="0">
                <a:latin typeface="Meiryo UI" panose="020B0604030504040204" pitchFamily="50" charset="-128"/>
                <a:ea typeface="Meiryo UI" panose="020B0604030504040204" pitchFamily="50" charset="-128"/>
              </a:rPr>
              <a:t>.</a:t>
            </a:r>
          </a:p>
          <a:p>
            <a:pPr eaLnBrk="1" hangingPunct="1">
              <a:buClr>
                <a:schemeClr val="accent2"/>
              </a:buClr>
              <a:buFont typeface="Wingdings" panose="05000000000000000000" pitchFamily="2" charset="2"/>
              <a:buChar char="Ø"/>
            </a:pPr>
            <a:r>
              <a:rPr lang="en-US" altLang="ja-JP" sz="1600" u="sng" dirty="0">
                <a:latin typeface="Meiryo UI" panose="020B0604030504040204" pitchFamily="50" charset="-128"/>
                <a:ea typeface="Meiryo UI" panose="020B0604030504040204" pitchFamily="50" charset="-128"/>
              </a:rPr>
              <a:t>Units 1 through 3, which were in operation, failed to cool the reactor cores after shutdown, leading to severe accident</a:t>
            </a:r>
            <a:r>
              <a:rPr lang="en-US" altLang="ja-JP" sz="1600" dirty="0">
                <a:latin typeface="Meiryo UI" panose="020B0604030504040204" pitchFamily="50" charset="-128"/>
                <a:ea typeface="Meiryo UI" panose="020B0604030504040204" pitchFamily="50" charset="-128"/>
              </a:rPr>
              <a:t>.</a:t>
            </a:r>
          </a:p>
          <a:p>
            <a:pPr eaLnBrk="1" hangingPunct="1">
              <a:buClr>
                <a:schemeClr val="accent2"/>
              </a:buClr>
              <a:buFont typeface="Wingdings" panose="05000000000000000000" pitchFamily="2" charset="2"/>
              <a:buChar char="Ø"/>
            </a:pPr>
            <a:r>
              <a:rPr lang="en-US" altLang="ja-JP" sz="1600" u="sng" dirty="0">
                <a:latin typeface="Meiryo UI" panose="020B0604030504040204" pitchFamily="50" charset="-128"/>
                <a:ea typeface="Meiryo UI" panose="020B0604030504040204" pitchFamily="50" charset="-128"/>
              </a:rPr>
              <a:t>A major factor in the failure to cool the reactor was the loss of power, which made it impossible to operate and control the “cooling” system</a:t>
            </a:r>
            <a:r>
              <a:rPr lang="en-US" altLang="ja-JP" sz="1600" dirty="0">
                <a:latin typeface="Meiryo UI" panose="020B0604030504040204" pitchFamily="50" charset="-128"/>
                <a:ea typeface="Meiryo UI" panose="020B0604030504040204" pitchFamily="50" charset="-128"/>
              </a:rPr>
              <a:t>.</a:t>
            </a:r>
          </a:p>
        </p:txBody>
      </p:sp>
      <p:sp>
        <p:nvSpPr>
          <p:cNvPr id="4" name="テキスト ボックス 3">
            <a:extLst>
              <a:ext uri="{FF2B5EF4-FFF2-40B4-BE49-F238E27FC236}">
                <a16:creationId xmlns:a16="http://schemas.microsoft.com/office/drawing/2014/main" id="{75FF0E18-D408-45D5-9A54-9F43679BF57E}"/>
              </a:ext>
            </a:extLst>
          </p:cNvPr>
          <p:cNvSpPr txBox="1"/>
          <p:nvPr/>
        </p:nvSpPr>
        <p:spPr>
          <a:xfrm>
            <a:off x="216893" y="773512"/>
            <a:ext cx="1797864" cy="400110"/>
          </a:xfrm>
          <a:prstGeom prst="rect">
            <a:avLst/>
          </a:prstGeom>
          <a:noFill/>
        </p:spPr>
        <p:txBody>
          <a:bodyPr wrap="none" rtlCol="0">
            <a:spAutoFit/>
          </a:bodyPr>
          <a:lstStyle/>
          <a:p>
            <a:r>
              <a:rPr lang="en-US" altLang="ja-JP" sz="2000" b="1" dirty="0">
                <a:latin typeface="Meiryo UI" panose="020B0604030504040204" pitchFamily="50" charset="-128"/>
                <a:ea typeface="Meiryo UI" panose="020B0604030504040204" pitchFamily="50" charset="-128"/>
              </a:rPr>
              <a:t>Progression</a:t>
            </a:r>
          </a:p>
        </p:txBody>
      </p:sp>
      <p:sp>
        <p:nvSpPr>
          <p:cNvPr id="5" name="Text Box 4">
            <a:extLst>
              <a:ext uri="{FF2B5EF4-FFF2-40B4-BE49-F238E27FC236}">
                <a16:creationId xmlns:a16="http://schemas.microsoft.com/office/drawing/2014/main" id="{644753F9-307C-4E1D-BE7A-D0CF369B0213}"/>
              </a:ext>
            </a:extLst>
          </p:cNvPr>
          <p:cNvSpPr txBox="1">
            <a:spLocks noChangeArrowheads="1"/>
          </p:cNvSpPr>
          <p:nvPr/>
        </p:nvSpPr>
        <p:spPr bwMode="auto">
          <a:xfrm>
            <a:off x="360000" y="4378274"/>
            <a:ext cx="8784000" cy="2142125"/>
          </a:xfrm>
          <a:prstGeom prst="rect">
            <a:avLst/>
          </a:prstGeom>
          <a:noFill/>
          <a:ln w="12700">
            <a:noFill/>
            <a:miter lim="800000"/>
            <a:headEnd type="none" w="sm" len="sm"/>
            <a:tailEnd type="none" w="sm" len="sm"/>
          </a:ln>
          <a:effectLst/>
          <a:extLst/>
        </p:spPr>
        <p:txBody>
          <a:bodyPr wrap="square">
            <a:spAutoFit/>
          </a:bodyPr>
          <a:lstStyle>
            <a:lvl1pPr marL="292100" indent="-292100">
              <a:spcBef>
                <a:spcPct val="20000"/>
              </a:spcBef>
              <a:buFont typeface="Arial" panose="020B0604020202020204" pitchFamily="34" charset="0"/>
              <a:buChar char="•"/>
              <a:defRPr kumimoji="1" sz="3200">
                <a:solidFill>
                  <a:schemeClr val="tx1"/>
                </a:solidFill>
                <a:latin typeface="Arial" panose="020B0604020202020204" pitchFamily="34" charset="0"/>
                <a:ea typeface="ＭＳ Ｐゴシック" panose="020B0600070205080204" pitchFamily="50" charset="-128"/>
              </a:defRPr>
            </a:lvl1pPr>
            <a:lvl2pPr marL="596900" indent="-114300">
              <a:spcBef>
                <a:spcPct val="20000"/>
              </a:spcBef>
              <a:buFont typeface="Arial" panose="020B0604020202020204" pitchFamily="34" charset="0"/>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Clr>
                <a:schemeClr val="accent2"/>
              </a:buClr>
              <a:buFont typeface="Wingdings" panose="05000000000000000000" pitchFamily="2" charset="2"/>
              <a:buChar char="n"/>
            </a:pPr>
            <a:r>
              <a:rPr lang="en-US" altLang="ja-JP" sz="1800" u="sng" dirty="0">
                <a:latin typeface="Meiryo UI" panose="020B0604030504040204" pitchFamily="50" charset="-128"/>
                <a:ea typeface="Meiryo UI" panose="020B0604030504040204" pitchFamily="50" charset="-128"/>
              </a:rPr>
              <a:t>(1) Protection against tsunami was weak.</a:t>
            </a:r>
          </a:p>
          <a:p>
            <a:pPr eaLnBrk="1" hangingPunct="1">
              <a:buClr>
                <a:schemeClr val="accent2"/>
              </a:buClr>
              <a:buFont typeface="Wingdings" panose="05000000000000000000" pitchFamily="2" charset="2"/>
              <a:buChar char="n"/>
            </a:pPr>
            <a:r>
              <a:rPr lang="en-US" altLang="ja-JP" sz="1800" u="sng" dirty="0">
                <a:latin typeface="Meiryo UI" panose="020B0604030504040204" pitchFamily="50" charset="-128"/>
                <a:ea typeface="Meiryo UI" panose="020B0604030504040204" pitchFamily="50" charset="-128"/>
              </a:rPr>
              <a:t>(2) There were insufficient means for restoring power, injecting water into reactors, etc., and cooling them in the event that all power sources were lost.</a:t>
            </a:r>
          </a:p>
          <a:p>
            <a:pPr eaLnBrk="1" hangingPunct="1">
              <a:buClr>
                <a:schemeClr val="accent2"/>
              </a:buClr>
              <a:buFont typeface="Wingdings" panose="05000000000000000000" pitchFamily="2" charset="2"/>
              <a:buChar char="n"/>
            </a:pPr>
            <a:r>
              <a:rPr lang="en-US" altLang="ja-JP" sz="1800" u="sng" dirty="0">
                <a:latin typeface="Meiryo UI" panose="020B0604030504040204" pitchFamily="50" charset="-128"/>
                <a:ea typeface="Meiryo UI" panose="020B0604030504040204" pitchFamily="50" charset="-128"/>
              </a:rPr>
              <a:t>(3) There were insufficient measures in place to prevent hydrogen explosions after core damage or to reduce the release of radioactive materials.</a:t>
            </a:r>
          </a:p>
        </p:txBody>
      </p:sp>
      <p:sp>
        <p:nvSpPr>
          <p:cNvPr id="6" name="テキスト ボックス 5">
            <a:extLst>
              <a:ext uri="{FF2B5EF4-FFF2-40B4-BE49-F238E27FC236}">
                <a16:creationId xmlns:a16="http://schemas.microsoft.com/office/drawing/2014/main" id="{59FB0C36-0C96-446E-A47D-CDF00785B389}"/>
              </a:ext>
            </a:extLst>
          </p:cNvPr>
          <p:cNvSpPr txBox="1"/>
          <p:nvPr/>
        </p:nvSpPr>
        <p:spPr>
          <a:xfrm>
            <a:off x="360000" y="4077232"/>
            <a:ext cx="1260153" cy="400110"/>
          </a:xfrm>
          <a:prstGeom prst="rect">
            <a:avLst/>
          </a:prstGeom>
          <a:noFill/>
        </p:spPr>
        <p:txBody>
          <a:bodyPr wrap="none" rtlCol="0">
            <a:spAutoFit/>
          </a:bodyPr>
          <a:lstStyle/>
          <a:p>
            <a:r>
              <a:rPr lang="en-US" altLang="ja-JP" sz="2000" b="1" dirty="0">
                <a:latin typeface="Meiryo UI" panose="020B0604030504040204" pitchFamily="50" charset="-128"/>
                <a:ea typeface="Meiryo UI" panose="020B0604030504040204" pitchFamily="50" charset="-128"/>
              </a:rPr>
              <a:t>Lessons</a:t>
            </a:r>
            <a:endParaRPr kumimoji="1" lang="ja-JP" altLang="en-US" sz="2000" b="1" dirty="0">
              <a:latin typeface="Meiryo UI" panose="020B0604030504040204" pitchFamily="50" charset="-128"/>
              <a:ea typeface="Meiryo UI" panose="020B0604030504040204" pitchFamily="50" charset="-128"/>
            </a:endParaRPr>
          </a:p>
        </p:txBody>
      </p:sp>
      <p:sp>
        <p:nvSpPr>
          <p:cNvPr id="8" name="矢印: 下 7">
            <a:extLst>
              <a:ext uri="{FF2B5EF4-FFF2-40B4-BE49-F238E27FC236}">
                <a16:creationId xmlns:a16="http://schemas.microsoft.com/office/drawing/2014/main" id="{A3CDE34B-A8F0-41B4-85AF-9F26260A2601}"/>
              </a:ext>
            </a:extLst>
          </p:cNvPr>
          <p:cNvSpPr/>
          <p:nvPr/>
        </p:nvSpPr>
        <p:spPr>
          <a:xfrm>
            <a:off x="4410894" y="3792352"/>
            <a:ext cx="576064" cy="569760"/>
          </a:xfrm>
          <a:prstGeom prst="downArrow">
            <a:avLst/>
          </a:prstGeom>
          <a:solidFill>
            <a:schemeClr val="accent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80599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C5E0B92-10AB-41F7-BC15-FF4737810267}"/>
              </a:ext>
            </a:extLst>
          </p:cNvPr>
          <p:cNvSpPr>
            <a:spLocks noGrp="1"/>
          </p:cNvSpPr>
          <p:nvPr>
            <p:ph type="body" sz="quarter" idx="13"/>
          </p:nvPr>
        </p:nvSpPr>
        <p:spPr>
          <a:xfrm>
            <a:off x="360000" y="116632"/>
            <a:ext cx="7884408" cy="639318"/>
          </a:xfrm>
        </p:spPr>
        <p:txBody>
          <a:bodyPr>
            <a:normAutofit fontScale="92500" lnSpcReduction="10000"/>
          </a:bodyPr>
          <a:lstStyle/>
          <a:p>
            <a:r>
              <a:rPr lang="en-US" altLang="ja-JP" dirty="0"/>
              <a:t>Overview of the Fukushima Daiichi NPS accident</a:t>
            </a:r>
          </a:p>
          <a:p>
            <a:r>
              <a:rPr lang="en-US" altLang="ja-JP" dirty="0"/>
              <a:t>Progression of the Accident and Lessons Learned</a:t>
            </a:r>
          </a:p>
        </p:txBody>
      </p:sp>
      <p:grpSp>
        <p:nvGrpSpPr>
          <p:cNvPr id="115" name="グループ化 114">
            <a:extLst>
              <a:ext uri="{FF2B5EF4-FFF2-40B4-BE49-F238E27FC236}">
                <a16:creationId xmlns:a16="http://schemas.microsoft.com/office/drawing/2014/main" id="{3F4B59D6-1B8E-42EA-9823-400FBA01422E}"/>
              </a:ext>
            </a:extLst>
          </p:cNvPr>
          <p:cNvGrpSpPr/>
          <p:nvPr/>
        </p:nvGrpSpPr>
        <p:grpSpPr>
          <a:xfrm>
            <a:off x="996425" y="761699"/>
            <a:ext cx="5421773" cy="3822630"/>
            <a:chOff x="775774" y="798800"/>
            <a:chExt cx="5421773" cy="3822630"/>
          </a:xfrm>
        </p:grpSpPr>
        <p:grpSp>
          <p:nvGrpSpPr>
            <p:cNvPr id="116" name="グループ化 115">
              <a:extLst>
                <a:ext uri="{FF2B5EF4-FFF2-40B4-BE49-F238E27FC236}">
                  <a16:creationId xmlns:a16="http://schemas.microsoft.com/office/drawing/2014/main" id="{8387EF53-BBF6-49DF-8487-C0235DAC36E9}"/>
                </a:ext>
              </a:extLst>
            </p:cNvPr>
            <p:cNvGrpSpPr>
              <a:grpSpLocks noChangeAspect="1"/>
            </p:cNvGrpSpPr>
            <p:nvPr/>
          </p:nvGrpSpPr>
          <p:grpSpPr>
            <a:xfrm>
              <a:off x="775774" y="805342"/>
              <a:ext cx="5421773" cy="3816088"/>
              <a:chOff x="224840" y="745227"/>
              <a:chExt cx="5825807" cy="4100465"/>
            </a:xfrm>
          </p:grpSpPr>
          <p:pic>
            <p:nvPicPr>
              <p:cNvPr id="120" name="Picture 2" descr="https://www.tepco.co.jp/niigata_hq/kk-np/safety/images/img_index-j_09r1.jpg">
                <a:extLst>
                  <a:ext uri="{FF2B5EF4-FFF2-40B4-BE49-F238E27FC236}">
                    <a16:creationId xmlns:a16="http://schemas.microsoft.com/office/drawing/2014/main" id="{A84DC5E9-4648-4030-AC6E-CCE1C165AF3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569"/>
              <a:stretch/>
            </p:blipFill>
            <p:spPr bwMode="auto">
              <a:xfrm>
                <a:off x="326381" y="745227"/>
                <a:ext cx="5724266" cy="4064953"/>
              </a:xfrm>
              <a:prstGeom prst="rect">
                <a:avLst/>
              </a:prstGeom>
              <a:noFill/>
              <a:extLst>
                <a:ext uri="{909E8E84-426E-40DD-AFC4-6F175D3DCCD1}">
                  <a14:hiddenFill xmlns:a14="http://schemas.microsoft.com/office/drawing/2010/main">
                    <a:solidFill>
                      <a:srgbClr val="FFFFFF"/>
                    </a:solidFill>
                  </a14:hiddenFill>
                </a:ext>
              </a:extLst>
            </p:spPr>
          </p:pic>
          <p:sp>
            <p:nvSpPr>
              <p:cNvPr id="121" name="正方形/長方形 120">
                <a:extLst>
                  <a:ext uri="{FF2B5EF4-FFF2-40B4-BE49-F238E27FC236}">
                    <a16:creationId xmlns:a16="http://schemas.microsoft.com/office/drawing/2014/main" id="{7A44827E-8FE5-41F9-9537-1142CA146F2E}"/>
                  </a:ext>
                </a:extLst>
              </p:cNvPr>
              <p:cNvSpPr/>
              <p:nvPr/>
            </p:nvSpPr>
            <p:spPr bwMode="auto">
              <a:xfrm>
                <a:off x="224840" y="4136995"/>
                <a:ext cx="2078158" cy="708697"/>
              </a:xfrm>
              <a:prstGeom prst="rect">
                <a:avLst/>
              </a:prstGeom>
              <a:solidFill>
                <a:srgbClr val="FFFFFF"/>
              </a:solidFill>
              <a:ln w="3175">
                <a:no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ndParaRPr>
              </a:p>
            </p:txBody>
          </p:sp>
          <p:sp>
            <p:nvSpPr>
              <p:cNvPr id="122" name="正方形/長方形 121">
                <a:extLst>
                  <a:ext uri="{FF2B5EF4-FFF2-40B4-BE49-F238E27FC236}">
                    <a16:creationId xmlns:a16="http://schemas.microsoft.com/office/drawing/2014/main" id="{AD6EA00A-73EA-4758-BAB9-42A4F155443C}"/>
                  </a:ext>
                </a:extLst>
              </p:cNvPr>
              <p:cNvSpPr/>
              <p:nvPr/>
            </p:nvSpPr>
            <p:spPr bwMode="auto">
              <a:xfrm>
                <a:off x="326380" y="2107493"/>
                <a:ext cx="956203" cy="386752"/>
              </a:xfrm>
              <a:prstGeom prst="rect">
                <a:avLst/>
              </a:prstGeom>
              <a:solidFill>
                <a:srgbClr val="FFFFFF"/>
              </a:solidFill>
              <a:ln w="3175">
                <a:no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ndParaRPr>
              </a:p>
            </p:txBody>
          </p:sp>
        </p:grpSp>
        <p:sp>
          <p:nvSpPr>
            <p:cNvPr id="117" name="テキスト ボックス 116">
              <a:extLst>
                <a:ext uri="{FF2B5EF4-FFF2-40B4-BE49-F238E27FC236}">
                  <a16:creationId xmlns:a16="http://schemas.microsoft.com/office/drawing/2014/main" id="{CC7E96D9-60DA-4636-813A-1CBF30ECFEC3}"/>
                </a:ext>
              </a:extLst>
            </p:cNvPr>
            <p:cNvSpPr txBox="1"/>
            <p:nvPr/>
          </p:nvSpPr>
          <p:spPr>
            <a:xfrm>
              <a:off x="3204789" y="1961533"/>
              <a:ext cx="416781" cy="246221"/>
            </a:xfrm>
            <a:prstGeom prst="rect">
              <a:avLst/>
            </a:prstGeom>
            <a:solidFill>
              <a:srgbClr val="FFFFFF"/>
            </a:solid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Reactor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Building</a:t>
              </a:r>
              <a:endParaRPr kumimoji="0" lang="ja-JP" altLang="en-US" sz="8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18" name="テキスト ボックス 117">
              <a:extLst>
                <a:ext uri="{FF2B5EF4-FFF2-40B4-BE49-F238E27FC236}">
                  <a16:creationId xmlns:a16="http://schemas.microsoft.com/office/drawing/2014/main" id="{F1480CB0-708C-42B3-B9AB-4A200D9C2C41}"/>
                </a:ext>
              </a:extLst>
            </p:cNvPr>
            <p:cNvSpPr txBox="1"/>
            <p:nvPr/>
          </p:nvSpPr>
          <p:spPr>
            <a:xfrm>
              <a:off x="2752551" y="2373154"/>
              <a:ext cx="418384" cy="246221"/>
            </a:xfrm>
            <a:prstGeom prst="rect">
              <a:avLst/>
            </a:prstGeom>
            <a:solidFill>
              <a:srgbClr val="FFFFFF"/>
            </a:solid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Turbine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Building</a:t>
              </a:r>
              <a:endParaRPr kumimoji="0" lang="ja-JP" altLang="en-US" sz="8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19" name="正方形/長方形 118">
              <a:extLst>
                <a:ext uri="{FF2B5EF4-FFF2-40B4-BE49-F238E27FC236}">
                  <a16:creationId xmlns:a16="http://schemas.microsoft.com/office/drawing/2014/main" id="{615924DC-1F52-4646-AAE0-EB94D97853A1}"/>
                </a:ext>
              </a:extLst>
            </p:cNvPr>
            <p:cNvSpPr/>
            <p:nvPr/>
          </p:nvSpPr>
          <p:spPr bwMode="auto">
            <a:xfrm>
              <a:off x="870272" y="798800"/>
              <a:ext cx="1371963" cy="846059"/>
            </a:xfrm>
            <a:prstGeom prst="rect">
              <a:avLst/>
            </a:prstGeom>
            <a:solidFill>
              <a:srgbClr val="FFFFFF"/>
            </a:solidFill>
            <a:ln w="3175">
              <a:no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ndParaRPr>
            </a:p>
          </p:txBody>
        </p:sp>
      </p:grpSp>
      <p:pic>
        <p:nvPicPr>
          <p:cNvPr id="123" name="Picture 4" descr="5～7号機側 防潮堤">
            <a:extLst>
              <a:ext uri="{FF2B5EF4-FFF2-40B4-BE49-F238E27FC236}">
                <a16:creationId xmlns:a16="http://schemas.microsoft.com/office/drawing/2014/main" id="{93085011-B94E-4806-BC05-25347F13378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382" y="4886325"/>
            <a:ext cx="2959403" cy="1584000"/>
          </a:xfrm>
          <a:prstGeom prst="rect">
            <a:avLst/>
          </a:prstGeom>
          <a:noFill/>
          <a:ln w="25400">
            <a:solidFill>
              <a:srgbClr val="0070C0"/>
            </a:solidFill>
          </a:ln>
          <a:extLst>
            <a:ext uri="{909E8E84-426E-40DD-AFC4-6F175D3DCCD1}">
              <a14:hiddenFill xmlns:a14="http://schemas.microsoft.com/office/drawing/2010/main">
                <a:solidFill>
                  <a:srgbClr val="FFFFFF"/>
                </a:solidFill>
              </a14:hiddenFill>
            </a:ext>
          </a:extLst>
        </p:spPr>
      </p:pic>
      <p:pic>
        <p:nvPicPr>
          <p:cNvPr id="124" name="Picture 8" descr="防潮壁・防潮板">
            <a:extLst>
              <a:ext uri="{FF2B5EF4-FFF2-40B4-BE49-F238E27FC236}">
                <a16:creationId xmlns:a16="http://schemas.microsoft.com/office/drawing/2014/main" id="{53A7A33A-033D-42FC-B55E-AD07FB815B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5683" y="4886325"/>
            <a:ext cx="2574000" cy="1584000"/>
          </a:xfrm>
          <a:prstGeom prst="rect">
            <a:avLst/>
          </a:prstGeom>
          <a:noFill/>
          <a:ln w="25400">
            <a:solidFill>
              <a:srgbClr val="0070C0"/>
            </a:solidFill>
          </a:ln>
          <a:extLst>
            <a:ext uri="{909E8E84-426E-40DD-AFC4-6F175D3DCCD1}">
              <a14:hiddenFill xmlns:a14="http://schemas.microsoft.com/office/drawing/2010/main">
                <a:solidFill>
                  <a:srgbClr val="FFFFFF"/>
                </a:solidFill>
              </a14:hiddenFill>
            </a:ext>
          </a:extLst>
        </p:spPr>
      </p:pic>
      <p:pic>
        <p:nvPicPr>
          <p:cNvPr id="125" name="Picture 14" descr="空冷式ガスタービン発電機車(GTG)">
            <a:extLst>
              <a:ext uri="{FF2B5EF4-FFF2-40B4-BE49-F238E27FC236}">
                <a16:creationId xmlns:a16="http://schemas.microsoft.com/office/drawing/2014/main" id="{EA7125FC-8DA9-407A-ACB7-99B326D8629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224" y="2874052"/>
            <a:ext cx="2376000" cy="1584000"/>
          </a:xfrm>
          <a:prstGeom prst="rect">
            <a:avLst/>
          </a:prstGeom>
          <a:noFill/>
          <a:ln w="25400">
            <a:solidFill>
              <a:srgbClr val="FF3300"/>
            </a:solidFill>
          </a:ln>
          <a:extLst>
            <a:ext uri="{909E8E84-426E-40DD-AFC4-6F175D3DCCD1}">
              <a14:hiddenFill xmlns:a14="http://schemas.microsoft.com/office/drawing/2010/main">
                <a:solidFill>
                  <a:srgbClr val="FFFFFF"/>
                </a:solidFill>
              </a14:hiddenFill>
            </a:ext>
          </a:extLst>
        </p:spPr>
      </p:pic>
      <p:pic>
        <p:nvPicPr>
          <p:cNvPr id="126" name="Picture 20" descr="貯水池">
            <a:extLst>
              <a:ext uri="{FF2B5EF4-FFF2-40B4-BE49-F238E27FC236}">
                <a16:creationId xmlns:a16="http://schemas.microsoft.com/office/drawing/2014/main" id="{6C190B2D-0645-4101-8F31-9E13F56AFB5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44112" y="1031013"/>
            <a:ext cx="2376000" cy="1584000"/>
          </a:xfrm>
          <a:prstGeom prst="rect">
            <a:avLst/>
          </a:prstGeom>
          <a:noFill/>
          <a:ln w="25400">
            <a:solidFill>
              <a:srgbClr val="FF9900"/>
            </a:solidFill>
          </a:ln>
          <a:extLst>
            <a:ext uri="{909E8E84-426E-40DD-AFC4-6F175D3DCCD1}">
              <a14:hiddenFill xmlns:a14="http://schemas.microsoft.com/office/drawing/2010/main">
                <a:solidFill>
                  <a:srgbClr val="FFFFFF"/>
                </a:solidFill>
              </a14:hiddenFill>
            </a:ext>
          </a:extLst>
        </p:spPr>
      </p:pic>
      <p:pic>
        <p:nvPicPr>
          <p:cNvPr id="127" name="Picture 22" descr="代替海水熱交換器車">
            <a:extLst>
              <a:ext uri="{FF2B5EF4-FFF2-40B4-BE49-F238E27FC236}">
                <a16:creationId xmlns:a16="http://schemas.microsoft.com/office/drawing/2014/main" id="{FD75E3B0-4462-494A-9110-C0511F9012E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44112" y="2702488"/>
            <a:ext cx="2376000" cy="1584000"/>
          </a:xfrm>
          <a:prstGeom prst="rect">
            <a:avLst/>
          </a:prstGeom>
          <a:noFill/>
          <a:ln w="25400">
            <a:solidFill>
              <a:srgbClr val="FF9900"/>
            </a:solidFill>
          </a:ln>
          <a:extLst>
            <a:ext uri="{909E8E84-426E-40DD-AFC4-6F175D3DCCD1}">
              <a14:hiddenFill xmlns:a14="http://schemas.microsoft.com/office/drawing/2010/main">
                <a:solidFill>
                  <a:srgbClr val="FFFFFF"/>
                </a:solidFill>
              </a14:hiddenFill>
            </a:ext>
          </a:extLst>
        </p:spPr>
      </p:pic>
      <p:pic>
        <p:nvPicPr>
          <p:cNvPr id="128" name="Picture 24" descr="フィルタベント設備">
            <a:extLst>
              <a:ext uri="{FF2B5EF4-FFF2-40B4-BE49-F238E27FC236}">
                <a16:creationId xmlns:a16="http://schemas.microsoft.com/office/drawing/2014/main" id="{CCF79A51-E61D-4A53-8A09-42E94EE2EFF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8858" y="1211696"/>
            <a:ext cx="1188732" cy="1584000"/>
          </a:xfrm>
          <a:prstGeom prst="rect">
            <a:avLst/>
          </a:prstGeom>
          <a:noFill/>
          <a:ln w="25400">
            <a:solidFill>
              <a:srgbClr val="FF3300"/>
            </a:solidFill>
          </a:ln>
          <a:extLst>
            <a:ext uri="{909E8E84-426E-40DD-AFC4-6F175D3DCCD1}">
              <a14:hiddenFill xmlns:a14="http://schemas.microsoft.com/office/drawing/2010/main">
                <a:solidFill>
                  <a:srgbClr val="FFFFFF"/>
                </a:solidFill>
              </a14:hiddenFill>
            </a:ext>
          </a:extLst>
        </p:spPr>
      </p:pic>
      <p:sp>
        <p:nvSpPr>
          <p:cNvPr id="129" name="テキスト ボックス 128">
            <a:extLst>
              <a:ext uri="{FF2B5EF4-FFF2-40B4-BE49-F238E27FC236}">
                <a16:creationId xmlns:a16="http://schemas.microsoft.com/office/drawing/2014/main" id="{2EF591EB-BFA7-4BB0-9133-2369569665DD}"/>
              </a:ext>
            </a:extLst>
          </p:cNvPr>
          <p:cNvSpPr txBox="1"/>
          <p:nvPr/>
        </p:nvSpPr>
        <p:spPr>
          <a:xfrm>
            <a:off x="1997908" y="4642994"/>
            <a:ext cx="2756652" cy="184666"/>
          </a:xfrm>
          <a:prstGeom prst="rect">
            <a:avLst/>
          </a:prstGeom>
          <a:solidFill>
            <a:srgbClr val="FFFFFF"/>
          </a:solid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1" i="0" u="sng" strike="noStrike" kern="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(1) Tsunami inundation measures</a:t>
            </a:r>
            <a:endParaRPr kumimoji="0" lang="ja-JP" altLang="en-US" sz="1200" b="1" i="0" u="sng" strike="noStrike" kern="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endParaRPr>
          </a:p>
        </p:txBody>
      </p:sp>
      <p:sp>
        <p:nvSpPr>
          <p:cNvPr id="130" name="テキスト ボックス 129">
            <a:extLst>
              <a:ext uri="{FF2B5EF4-FFF2-40B4-BE49-F238E27FC236}">
                <a16:creationId xmlns:a16="http://schemas.microsoft.com/office/drawing/2014/main" id="{A8635B9A-53E4-424E-83C7-5EEF4732AF92}"/>
              </a:ext>
            </a:extLst>
          </p:cNvPr>
          <p:cNvSpPr txBox="1"/>
          <p:nvPr/>
        </p:nvSpPr>
        <p:spPr>
          <a:xfrm>
            <a:off x="6131523" y="705420"/>
            <a:ext cx="2670603" cy="338554"/>
          </a:xfrm>
          <a:prstGeom prst="rect">
            <a:avLst/>
          </a:prstGeom>
          <a:noFill/>
        </p:spPr>
        <p:txBody>
          <a:bodyPr wrap="none" lIns="0" tIns="0" rIns="0" bIns="0" rtlCol="0">
            <a:spAutoFit/>
          </a:bodyPr>
          <a:lstStyle/>
          <a:p>
            <a:r>
              <a:rPr lang="en-US" altLang="ja-JP" sz="1100" b="1" u="sng" dirty="0">
                <a:solidFill>
                  <a:srgbClr val="FF9900"/>
                </a:solidFill>
                <a:latin typeface="Meiryo UI" panose="020B0604030504040204" pitchFamily="50" charset="-128"/>
                <a:ea typeface="Meiryo UI" panose="020B0604030504040204" pitchFamily="50" charset="-128"/>
              </a:rPr>
              <a:t>(2) Multiplexing and diversification </a:t>
            </a:r>
          </a:p>
          <a:p>
            <a:r>
              <a:rPr lang="en-US" altLang="ja-JP" sz="1100" b="1" u="sng" dirty="0">
                <a:solidFill>
                  <a:srgbClr val="FF9900"/>
                </a:solidFill>
                <a:latin typeface="Meiryo UI" panose="020B0604030504040204" pitchFamily="50" charset="-128"/>
                <a:ea typeface="Meiryo UI" panose="020B0604030504040204" pitchFamily="50" charset="-128"/>
              </a:rPr>
              <a:t>of power and cooling functions</a:t>
            </a:r>
            <a:endParaRPr lang="ja-JP" altLang="en-US" sz="1100" b="1" u="sng" dirty="0">
              <a:solidFill>
                <a:srgbClr val="FF9900"/>
              </a:solidFill>
              <a:latin typeface="Meiryo UI" panose="020B0604030504040204" pitchFamily="50" charset="-128"/>
              <a:ea typeface="Meiryo UI" panose="020B0604030504040204" pitchFamily="50" charset="-128"/>
            </a:endParaRPr>
          </a:p>
        </p:txBody>
      </p:sp>
      <p:sp>
        <p:nvSpPr>
          <p:cNvPr id="131" name="テキスト ボックス 130">
            <a:extLst>
              <a:ext uri="{FF2B5EF4-FFF2-40B4-BE49-F238E27FC236}">
                <a16:creationId xmlns:a16="http://schemas.microsoft.com/office/drawing/2014/main" id="{C706436D-59BD-4B78-81B9-11C984787772}"/>
              </a:ext>
            </a:extLst>
          </p:cNvPr>
          <p:cNvSpPr txBox="1"/>
          <p:nvPr/>
        </p:nvSpPr>
        <p:spPr>
          <a:xfrm>
            <a:off x="101429" y="773239"/>
            <a:ext cx="2343590" cy="369332"/>
          </a:xfrm>
          <a:prstGeom prst="rect">
            <a:avLst/>
          </a:prstGeom>
          <a:solidFill>
            <a:srgbClr val="FFFFFF"/>
          </a:solidFill>
        </p:spPr>
        <p:txBody>
          <a:bodyPr wrap="non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1" i="0" u="sng" strike="noStrike" kern="0" cap="none" spc="0" normalizeH="0" baseline="0" noProof="0" dirty="0">
                <a:ln>
                  <a:noFill/>
                </a:ln>
                <a:solidFill>
                  <a:srgbClr val="FF3300"/>
                </a:solidFill>
                <a:effectLst/>
                <a:uLnTx/>
                <a:uFillTx/>
                <a:latin typeface="Meiryo UI" panose="020B0604030504040204" pitchFamily="50" charset="-128"/>
                <a:ea typeface="Meiryo UI" panose="020B0604030504040204" pitchFamily="50" charset="-128"/>
              </a:rPr>
              <a:t>(3) Measures in anticipation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1" i="0" u="sng" strike="noStrike" kern="0" cap="none" spc="0" normalizeH="0" baseline="0" noProof="0" dirty="0">
                <a:ln>
                  <a:noFill/>
                </a:ln>
                <a:solidFill>
                  <a:srgbClr val="FF3300"/>
                </a:solidFill>
                <a:effectLst/>
                <a:uLnTx/>
                <a:uFillTx/>
                <a:latin typeface="Meiryo UI" panose="020B0604030504040204" pitchFamily="50" charset="-128"/>
                <a:ea typeface="Meiryo UI" panose="020B0604030504040204" pitchFamily="50" charset="-128"/>
              </a:rPr>
              <a:t>of serious accidents</a:t>
            </a:r>
            <a:endParaRPr kumimoji="0" lang="ja-JP" altLang="en-US" sz="1200" b="1" i="0" u="sng" strike="noStrike" kern="0" cap="none" spc="0" normalizeH="0" baseline="0" noProof="0" dirty="0">
              <a:ln>
                <a:noFill/>
              </a:ln>
              <a:solidFill>
                <a:srgbClr val="FF3300"/>
              </a:solidFill>
              <a:effectLst/>
              <a:uLnTx/>
              <a:uFillTx/>
              <a:latin typeface="Meiryo UI" panose="020B0604030504040204" pitchFamily="50" charset="-128"/>
              <a:ea typeface="Meiryo UI" panose="020B0604030504040204" pitchFamily="50" charset="-128"/>
            </a:endParaRPr>
          </a:p>
        </p:txBody>
      </p:sp>
      <p:sp>
        <p:nvSpPr>
          <p:cNvPr id="132" name="フリーフォーム: 図形 131">
            <a:extLst>
              <a:ext uri="{FF2B5EF4-FFF2-40B4-BE49-F238E27FC236}">
                <a16:creationId xmlns:a16="http://schemas.microsoft.com/office/drawing/2014/main" id="{817679F1-3936-493F-BB5A-0D259163BFEA}"/>
              </a:ext>
            </a:extLst>
          </p:cNvPr>
          <p:cNvSpPr/>
          <p:nvPr/>
        </p:nvSpPr>
        <p:spPr bwMode="auto">
          <a:xfrm>
            <a:off x="2639868" y="3150243"/>
            <a:ext cx="834814" cy="1729894"/>
          </a:xfrm>
          <a:custGeom>
            <a:avLst/>
            <a:gdLst>
              <a:gd name="connsiteX0" fmla="*/ 444500 w 577850"/>
              <a:gd name="connsiteY0" fmla="*/ 0 h 1517650"/>
              <a:gd name="connsiteX1" fmla="*/ 0 w 577850"/>
              <a:gd name="connsiteY1" fmla="*/ 876300 h 1517650"/>
              <a:gd name="connsiteX2" fmla="*/ 577850 w 577850"/>
              <a:gd name="connsiteY2" fmla="*/ 1517650 h 1517650"/>
              <a:gd name="connsiteX0" fmla="*/ 444500 w 444500"/>
              <a:gd name="connsiteY0" fmla="*/ 0 h 876300"/>
              <a:gd name="connsiteX1" fmla="*/ 0 w 444500"/>
              <a:gd name="connsiteY1" fmla="*/ 876300 h 876300"/>
            </a:gdLst>
            <a:ahLst/>
            <a:cxnLst>
              <a:cxn ang="0">
                <a:pos x="connsiteX0" y="connsiteY0"/>
              </a:cxn>
              <a:cxn ang="0">
                <a:pos x="connsiteX1" y="connsiteY1"/>
              </a:cxn>
            </a:cxnLst>
            <a:rect l="l" t="t" r="r" b="b"/>
            <a:pathLst>
              <a:path w="444500" h="876300">
                <a:moveTo>
                  <a:pt x="444500" y="0"/>
                </a:moveTo>
                <a:lnTo>
                  <a:pt x="0" y="876300"/>
                </a:lnTo>
              </a:path>
            </a:pathLst>
          </a:custGeom>
          <a:noFill/>
          <a:ln w="12700">
            <a:solidFill>
              <a:srgbClr val="0070C0"/>
            </a:solidFill>
            <a:round/>
            <a:headEnd type="oval"/>
            <a:tailEnd/>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sp>
        <p:nvSpPr>
          <p:cNvPr id="133" name="テキスト ボックス 132">
            <a:extLst>
              <a:ext uri="{FF2B5EF4-FFF2-40B4-BE49-F238E27FC236}">
                <a16:creationId xmlns:a16="http://schemas.microsoft.com/office/drawing/2014/main" id="{85A45A08-4973-47DD-A7C0-879A025BEC3B}"/>
              </a:ext>
            </a:extLst>
          </p:cNvPr>
          <p:cNvSpPr txBox="1"/>
          <p:nvPr/>
        </p:nvSpPr>
        <p:spPr>
          <a:xfrm>
            <a:off x="3920968" y="5730266"/>
            <a:ext cx="798864" cy="211203"/>
          </a:xfrm>
          <a:prstGeom prst="rect">
            <a:avLst/>
          </a:prstGeom>
          <a:solidFill>
            <a:srgbClr val="FFFFFF"/>
          </a:solidFill>
          <a:ln>
            <a:solidFill>
              <a:srgbClr val="0070C0"/>
            </a:solidFill>
          </a:ln>
        </p:spPr>
        <p:txBody>
          <a:bodyPr wrap="non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Flood Barrier</a:t>
            </a:r>
            <a:endParaRPr kumimoji="0"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34" name="テキスト ボックス 133">
            <a:extLst>
              <a:ext uri="{FF2B5EF4-FFF2-40B4-BE49-F238E27FC236}">
                <a16:creationId xmlns:a16="http://schemas.microsoft.com/office/drawing/2014/main" id="{1DCBBA0C-6C65-4657-A42E-371672F7630E}"/>
              </a:ext>
            </a:extLst>
          </p:cNvPr>
          <p:cNvSpPr txBox="1"/>
          <p:nvPr/>
        </p:nvSpPr>
        <p:spPr>
          <a:xfrm>
            <a:off x="4951089" y="5479022"/>
            <a:ext cx="798864" cy="211203"/>
          </a:xfrm>
          <a:prstGeom prst="rect">
            <a:avLst/>
          </a:prstGeom>
          <a:solidFill>
            <a:srgbClr val="FFFFFF"/>
          </a:solidFill>
          <a:ln>
            <a:solidFill>
              <a:srgbClr val="0070C0"/>
            </a:solidFill>
          </a:ln>
        </p:spPr>
        <p:txBody>
          <a:bodyPr wrap="non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Flood Barrier</a:t>
            </a:r>
            <a:endParaRPr kumimoji="0"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35" name="テキスト ボックス 134">
            <a:extLst>
              <a:ext uri="{FF2B5EF4-FFF2-40B4-BE49-F238E27FC236}">
                <a16:creationId xmlns:a16="http://schemas.microsoft.com/office/drawing/2014/main" id="{6AD4759B-CAD6-4AC1-AAD4-2DF328EB7E54}"/>
              </a:ext>
            </a:extLst>
          </p:cNvPr>
          <p:cNvSpPr txBox="1"/>
          <p:nvPr/>
        </p:nvSpPr>
        <p:spPr>
          <a:xfrm>
            <a:off x="1497887" y="4886325"/>
            <a:ext cx="718393" cy="257369"/>
          </a:xfrm>
          <a:prstGeom prst="rect">
            <a:avLst/>
          </a:prstGeom>
          <a:noFill/>
          <a:ln>
            <a:noFill/>
          </a:ln>
        </p:spPr>
        <p:txBody>
          <a:bodyPr wrap="none" lIns="36000" tIns="36000" rIns="36000" bIns="36000" rtlCol="0">
            <a:spAutoFit/>
          </a:bodyPr>
          <a:lstStyle/>
          <a:p>
            <a:r>
              <a:rPr lang="en-US" altLang="ja-JP" sz="1200" dirty="0">
                <a:solidFill>
                  <a:srgbClr val="000000"/>
                </a:solidFill>
                <a:latin typeface="Meiryo UI" panose="020B0604030504040204" pitchFamily="50" charset="-128"/>
                <a:ea typeface="Meiryo UI" panose="020B0604030504040204" pitchFamily="50" charset="-128"/>
              </a:rPr>
              <a:t>Seawalls</a:t>
            </a: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36" name="テキスト ボックス 135">
            <a:extLst>
              <a:ext uri="{FF2B5EF4-FFF2-40B4-BE49-F238E27FC236}">
                <a16:creationId xmlns:a16="http://schemas.microsoft.com/office/drawing/2014/main" id="{9AB200DC-C8A4-49EF-A179-603CC1795616}"/>
              </a:ext>
            </a:extLst>
          </p:cNvPr>
          <p:cNvSpPr txBox="1"/>
          <p:nvPr/>
        </p:nvSpPr>
        <p:spPr>
          <a:xfrm>
            <a:off x="853434" y="1211697"/>
            <a:ext cx="839580" cy="257369"/>
          </a:xfrm>
          <a:prstGeom prst="rect">
            <a:avLst/>
          </a:prstGeom>
          <a:noFill/>
          <a:ln>
            <a:noFill/>
          </a:ln>
        </p:spPr>
        <p:txBody>
          <a:bodyPr wrap="none" lIns="36000" tIns="36000" rIns="36000" bIns="36000" rtlCol="0">
            <a:spAutoFit/>
          </a:bodyPr>
          <a:lstStyle/>
          <a:p>
            <a:r>
              <a:rPr lang="en-US" altLang="ja-JP" sz="1200" dirty="0">
                <a:solidFill>
                  <a:srgbClr val="000000"/>
                </a:solidFill>
                <a:latin typeface="Meiryo UI" panose="020B0604030504040204" pitchFamily="50" charset="-128"/>
                <a:ea typeface="Meiryo UI" panose="020B0604030504040204" pitchFamily="50" charset="-128"/>
              </a:rPr>
              <a:t>Filter Vent</a:t>
            </a: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37" name="テキスト ボックス 136">
            <a:extLst>
              <a:ext uri="{FF2B5EF4-FFF2-40B4-BE49-F238E27FC236}">
                <a16:creationId xmlns:a16="http://schemas.microsoft.com/office/drawing/2014/main" id="{D29600D8-F559-413A-B2F1-1A825B991710}"/>
              </a:ext>
            </a:extLst>
          </p:cNvPr>
          <p:cNvSpPr txBox="1"/>
          <p:nvPr/>
        </p:nvSpPr>
        <p:spPr>
          <a:xfrm>
            <a:off x="304213" y="2874052"/>
            <a:ext cx="1938022" cy="442035"/>
          </a:xfrm>
          <a:prstGeom prst="rect">
            <a:avLst/>
          </a:prstGeom>
          <a:noFill/>
          <a:ln>
            <a:noFill/>
          </a:ln>
        </p:spPr>
        <p:txBody>
          <a:bodyPr wrap="none" lIns="36000" tIns="36000" rIns="36000" bIns="36000" rtlCol="0">
            <a:spAutoFit/>
          </a:bodyPr>
          <a:lstStyle/>
          <a:p>
            <a:r>
              <a:rPr lang="en-US" altLang="ja-JP" sz="1200" dirty="0">
                <a:solidFill>
                  <a:srgbClr val="000000"/>
                </a:solidFill>
                <a:latin typeface="Meiryo UI" panose="020B0604030504040204" pitchFamily="50" charset="-128"/>
                <a:ea typeface="Meiryo UI" panose="020B0604030504040204" pitchFamily="50" charset="-128"/>
              </a:rPr>
              <a:t>Air-Cooled Gas Turbine </a:t>
            </a:r>
          </a:p>
          <a:p>
            <a:r>
              <a:rPr lang="en-US" altLang="ja-JP" sz="1200" dirty="0">
                <a:solidFill>
                  <a:srgbClr val="000000"/>
                </a:solidFill>
                <a:latin typeface="Meiryo UI" panose="020B0604030504040204" pitchFamily="50" charset="-128"/>
                <a:ea typeface="Meiryo UI" panose="020B0604030504040204" pitchFamily="50" charset="-128"/>
              </a:rPr>
              <a:t>Generator Trucks (GTGs)</a:t>
            </a: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38" name="テキスト ボックス 137">
            <a:extLst>
              <a:ext uri="{FF2B5EF4-FFF2-40B4-BE49-F238E27FC236}">
                <a16:creationId xmlns:a16="http://schemas.microsoft.com/office/drawing/2014/main" id="{6CEAEFC9-DD77-4CFA-969B-D7EB1BF47309}"/>
              </a:ext>
            </a:extLst>
          </p:cNvPr>
          <p:cNvSpPr txBox="1"/>
          <p:nvPr/>
        </p:nvSpPr>
        <p:spPr>
          <a:xfrm>
            <a:off x="6547877" y="2702488"/>
            <a:ext cx="2168470" cy="442035"/>
          </a:xfrm>
          <a:prstGeom prst="rect">
            <a:avLst/>
          </a:prstGeom>
          <a:noFill/>
          <a:ln>
            <a:noFill/>
          </a:ln>
        </p:spPr>
        <p:txBody>
          <a:bodyPr wrap="none" lIns="36000" tIns="36000" rIns="36000" bIns="36000" rtlCol="0">
            <a:spAutoFit/>
          </a:bodyPr>
          <a:lstStyle/>
          <a:p>
            <a:r>
              <a:rPr lang="en-US" altLang="ja-JP" sz="1200" dirty="0">
                <a:solidFill>
                  <a:srgbClr val="000000"/>
                </a:solidFill>
                <a:latin typeface="Meiryo UI" panose="020B0604030504040204" pitchFamily="50" charset="-128"/>
                <a:ea typeface="Meiryo UI" panose="020B0604030504040204" pitchFamily="50" charset="-128"/>
              </a:rPr>
              <a:t>Alternative Heat Exchanger </a:t>
            </a:r>
          </a:p>
          <a:p>
            <a:r>
              <a:rPr lang="en-US" altLang="ja-JP" sz="1200" dirty="0">
                <a:solidFill>
                  <a:srgbClr val="000000"/>
                </a:solidFill>
                <a:latin typeface="Meiryo UI" panose="020B0604030504040204" pitchFamily="50" charset="-128"/>
                <a:ea typeface="Meiryo UI" panose="020B0604030504040204" pitchFamily="50" charset="-128"/>
              </a:rPr>
              <a:t>Trucks</a:t>
            </a: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139" name="テキスト ボックス 138">
            <a:extLst>
              <a:ext uri="{FF2B5EF4-FFF2-40B4-BE49-F238E27FC236}">
                <a16:creationId xmlns:a16="http://schemas.microsoft.com/office/drawing/2014/main" id="{E0AB320E-E0E9-4032-9E6D-D2B831EA84C5}"/>
              </a:ext>
            </a:extLst>
          </p:cNvPr>
          <p:cNvSpPr txBox="1"/>
          <p:nvPr/>
        </p:nvSpPr>
        <p:spPr>
          <a:xfrm>
            <a:off x="6799709" y="1031013"/>
            <a:ext cx="1664806" cy="257369"/>
          </a:xfrm>
          <a:prstGeom prst="rect">
            <a:avLst/>
          </a:prstGeom>
          <a:noFill/>
          <a:ln>
            <a:noFill/>
          </a:ln>
        </p:spPr>
        <p:txBody>
          <a:bodyPr wrap="none" lIns="36000" tIns="36000" rIns="36000" bIns="36000" rtlCol="0">
            <a:spAutoFit/>
          </a:bodyPr>
          <a:lstStyle/>
          <a:p>
            <a:r>
              <a:rPr lang="en-US" altLang="ja-JP" sz="1200" dirty="0">
                <a:solidFill>
                  <a:srgbClr val="000000"/>
                </a:solidFill>
                <a:latin typeface="Meiryo UI" panose="020B0604030504040204" pitchFamily="50" charset="-128"/>
                <a:ea typeface="Meiryo UI" panose="020B0604030504040204" pitchFamily="50" charset="-128"/>
              </a:rPr>
              <a:t>Freshwater Reservoir</a:t>
            </a:r>
            <a:endParaRPr lang="ja-JP" altLang="en-US" sz="1200" dirty="0">
              <a:solidFill>
                <a:srgbClr val="000000"/>
              </a:solidFill>
              <a:latin typeface="Meiryo UI" panose="020B0604030504040204" pitchFamily="50" charset="-128"/>
              <a:ea typeface="Meiryo UI" panose="020B0604030504040204" pitchFamily="50" charset="-128"/>
            </a:endParaRPr>
          </a:p>
        </p:txBody>
      </p:sp>
      <p:pic>
        <p:nvPicPr>
          <p:cNvPr id="140" name="Picture 6" descr="配管貫通部の止水処理">
            <a:extLst>
              <a:ext uri="{FF2B5EF4-FFF2-40B4-BE49-F238E27FC236}">
                <a16:creationId xmlns:a16="http://schemas.microsoft.com/office/drawing/2014/main" id="{CBFBCD73-652C-487C-B8DF-11D535CC94D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872728" y="5725689"/>
            <a:ext cx="1116955" cy="744636"/>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141" name="テキスト ボックス 140">
            <a:extLst>
              <a:ext uri="{FF2B5EF4-FFF2-40B4-BE49-F238E27FC236}">
                <a16:creationId xmlns:a16="http://schemas.microsoft.com/office/drawing/2014/main" id="{96CBD328-6558-4188-B51E-D8ECEB099E1C}"/>
              </a:ext>
            </a:extLst>
          </p:cNvPr>
          <p:cNvSpPr txBox="1"/>
          <p:nvPr/>
        </p:nvSpPr>
        <p:spPr>
          <a:xfrm>
            <a:off x="4860028" y="6186865"/>
            <a:ext cx="1170761" cy="318924"/>
          </a:xfrm>
          <a:prstGeom prst="rect">
            <a:avLst/>
          </a:prstGeom>
          <a:noFill/>
          <a:ln>
            <a:noFill/>
          </a:ln>
        </p:spPr>
        <p:txBody>
          <a:bodyPr wrap="none" lIns="36000" tIns="36000" rIns="36000" bIns="36000" rtlCol="0">
            <a:spAutoFit/>
          </a:bodyPr>
          <a:lstStyle/>
          <a:p>
            <a:r>
              <a:rPr lang="en-US" altLang="ja-JP" sz="800" dirty="0">
                <a:solidFill>
                  <a:srgbClr val="FFFFFF"/>
                </a:solidFill>
                <a:latin typeface="Meiryo UI" panose="020B0604030504040204" pitchFamily="50" charset="-128"/>
                <a:ea typeface="Meiryo UI" panose="020B0604030504040204" pitchFamily="50" charset="-128"/>
              </a:rPr>
              <a:t>Watertight treatment </a:t>
            </a:r>
          </a:p>
          <a:p>
            <a:r>
              <a:rPr lang="en-US" altLang="ja-JP" sz="800" dirty="0">
                <a:solidFill>
                  <a:srgbClr val="FFFFFF"/>
                </a:solidFill>
                <a:latin typeface="Meiryo UI" panose="020B0604030504040204" pitchFamily="50" charset="-128"/>
                <a:ea typeface="Meiryo UI" panose="020B0604030504040204" pitchFamily="50" charset="-128"/>
              </a:rPr>
              <a:t>of pipe penetrations</a:t>
            </a:r>
            <a:endParaRPr lang="ja-JP" altLang="en-US" sz="800" dirty="0">
              <a:solidFill>
                <a:srgbClr val="FFFFFF"/>
              </a:solidFill>
              <a:latin typeface="Meiryo UI" panose="020B0604030504040204" pitchFamily="50" charset="-128"/>
              <a:ea typeface="Meiryo UI" panose="020B0604030504040204" pitchFamily="50" charset="-128"/>
            </a:endParaRPr>
          </a:p>
        </p:txBody>
      </p:sp>
      <p:sp>
        <p:nvSpPr>
          <p:cNvPr id="142" name="フリーフォーム: 図形 141">
            <a:extLst>
              <a:ext uri="{FF2B5EF4-FFF2-40B4-BE49-F238E27FC236}">
                <a16:creationId xmlns:a16="http://schemas.microsoft.com/office/drawing/2014/main" id="{1B9104AA-F7DE-4E17-9CA6-8DAB6CDE6485}"/>
              </a:ext>
            </a:extLst>
          </p:cNvPr>
          <p:cNvSpPr/>
          <p:nvPr/>
        </p:nvSpPr>
        <p:spPr bwMode="auto">
          <a:xfrm>
            <a:off x="4748243" y="5034225"/>
            <a:ext cx="206375" cy="101600"/>
          </a:xfrm>
          <a:custGeom>
            <a:avLst/>
            <a:gdLst>
              <a:gd name="connsiteX0" fmla="*/ 0 w 206375"/>
              <a:gd name="connsiteY0" fmla="*/ 0 h 101600"/>
              <a:gd name="connsiteX1" fmla="*/ 206375 w 206375"/>
              <a:gd name="connsiteY1" fmla="*/ 101600 h 101600"/>
            </a:gdLst>
            <a:ahLst/>
            <a:cxnLst>
              <a:cxn ang="0">
                <a:pos x="connsiteX0" y="connsiteY0"/>
              </a:cxn>
              <a:cxn ang="0">
                <a:pos x="connsiteX1" y="connsiteY1"/>
              </a:cxn>
            </a:cxnLst>
            <a:rect l="l" t="t" r="r" b="b"/>
            <a:pathLst>
              <a:path w="206375" h="101600">
                <a:moveTo>
                  <a:pt x="0" y="0"/>
                </a:moveTo>
                <a:lnTo>
                  <a:pt x="206375" y="101600"/>
                </a:lnTo>
              </a:path>
            </a:pathLst>
          </a:custGeom>
          <a:noFill/>
          <a:ln w="12700">
            <a:solidFill>
              <a:srgbClr val="000000"/>
            </a:solidFill>
            <a:round/>
            <a:headEnd/>
            <a:tailEnd type="oval"/>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pic>
        <p:nvPicPr>
          <p:cNvPr id="143" name="Picture 2" descr="Emergency Preparedness and Training">
            <a:extLst>
              <a:ext uri="{FF2B5EF4-FFF2-40B4-BE49-F238E27FC236}">
                <a16:creationId xmlns:a16="http://schemas.microsoft.com/office/drawing/2014/main" id="{68BD4746-1A72-4897-A087-F3B2CA8639D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53433" y="4880137"/>
            <a:ext cx="2373033" cy="1584000"/>
          </a:xfrm>
          <a:prstGeom prst="rect">
            <a:avLst/>
          </a:prstGeom>
          <a:noFill/>
          <a:ln w="25400">
            <a:solidFill>
              <a:srgbClr val="000000"/>
            </a:solidFill>
          </a:ln>
          <a:extLst>
            <a:ext uri="{909E8E84-426E-40DD-AFC4-6F175D3DCCD1}">
              <a14:hiddenFill xmlns:a14="http://schemas.microsoft.com/office/drawing/2010/main">
                <a:solidFill>
                  <a:srgbClr val="FFFFFF"/>
                </a:solidFill>
              </a14:hiddenFill>
            </a:ext>
          </a:extLst>
        </p:spPr>
      </p:pic>
      <p:sp>
        <p:nvSpPr>
          <p:cNvPr id="144" name="テキスト ボックス 143">
            <a:extLst>
              <a:ext uri="{FF2B5EF4-FFF2-40B4-BE49-F238E27FC236}">
                <a16:creationId xmlns:a16="http://schemas.microsoft.com/office/drawing/2014/main" id="{5B85449E-B1FF-4450-8D62-8A885DC9B8FD}"/>
              </a:ext>
            </a:extLst>
          </p:cNvPr>
          <p:cNvSpPr txBox="1"/>
          <p:nvPr/>
        </p:nvSpPr>
        <p:spPr>
          <a:xfrm>
            <a:off x="3817380" y="4929453"/>
            <a:ext cx="991224" cy="211203"/>
          </a:xfrm>
          <a:prstGeom prst="rect">
            <a:avLst/>
          </a:prstGeom>
          <a:solidFill>
            <a:srgbClr val="FFFFFF"/>
          </a:solidFill>
          <a:ln>
            <a:solidFill>
              <a:srgbClr val="000000"/>
            </a:solidFill>
          </a:ln>
        </p:spPr>
        <p:txBody>
          <a:bodyPr wrap="non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Reactor Building</a:t>
            </a:r>
            <a:endParaRPr kumimoji="0"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45" name="テキスト ボックス 144">
            <a:extLst>
              <a:ext uri="{FF2B5EF4-FFF2-40B4-BE49-F238E27FC236}">
                <a16:creationId xmlns:a16="http://schemas.microsoft.com/office/drawing/2014/main" id="{31F2D4D7-F572-4C35-B45A-C78B6C6CFF47}"/>
              </a:ext>
            </a:extLst>
          </p:cNvPr>
          <p:cNvSpPr txBox="1"/>
          <p:nvPr/>
        </p:nvSpPr>
        <p:spPr>
          <a:xfrm>
            <a:off x="6256718" y="4453021"/>
            <a:ext cx="2766463" cy="369332"/>
          </a:xfrm>
          <a:prstGeom prst="rect">
            <a:avLst/>
          </a:prstGeom>
          <a:noFill/>
        </p:spPr>
        <p:txBody>
          <a:bodyPr wrap="none" lIns="0" tIns="0" rIns="0" bIns="0" rtlCol="0">
            <a:spAutoFit/>
          </a:bodyPr>
          <a:lstStyle/>
          <a:p>
            <a:r>
              <a:rPr lang="en-US" altLang="ja-JP" sz="1200" b="1" u="sng" dirty="0">
                <a:solidFill>
                  <a:srgbClr val="000000"/>
                </a:solidFill>
                <a:latin typeface="Meiryo UI" panose="020B0604030504040204" pitchFamily="50" charset="-128"/>
                <a:ea typeface="Meiryo UI" panose="020B0604030504040204" pitchFamily="50" charset="-128"/>
              </a:rPr>
              <a:t>(4) Comprehensive treatment of </a:t>
            </a:r>
          </a:p>
          <a:p>
            <a:r>
              <a:rPr lang="en-US" altLang="ja-JP" sz="1200" b="1" u="sng" dirty="0">
                <a:solidFill>
                  <a:srgbClr val="000000"/>
                </a:solidFill>
                <a:latin typeface="Meiryo UI" panose="020B0604030504040204" pitchFamily="50" charset="-128"/>
                <a:ea typeface="Meiryo UI" panose="020B0604030504040204" pitchFamily="50" charset="-128"/>
              </a:rPr>
              <a:t>various kinds of external hazards</a:t>
            </a:r>
          </a:p>
        </p:txBody>
      </p:sp>
      <p:sp>
        <p:nvSpPr>
          <p:cNvPr id="146" name="テキスト ボックス 145">
            <a:extLst>
              <a:ext uri="{FF2B5EF4-FFF2-40B4-BE49-F238E27FC236}">
                <a16:creationId xmlns:a16="http://schemas.microsoft.com/office/drawing/2014/main" id="{485CE551-6CFD-470E-81EC-B56B5C95172E}"/>
              </a:ext>
            </a:extLst>
          </p:cNvPr>
          <p:cNvSpPr txBox="1"/>
          <p:nvPr/>
        </p:nvSpPr>
        <p:spPr>
          <a:xfrm>
            <a:off x="6617366" y="6022102"/>
            <a:ext cx="2045166" cy="442035"/>
          </a:xfrm>
          <a:prstGeom prst="rect">
            <a:avLst/>
          </a:prstGeom>
          <a:noFill/>
          <a:ln>
            <a:noFill/>
          </a:ln>
        </p:spPr>
        <p:txBody>
          <a:bodyPr wrap="none" lIns="36000" tIns="36000" rIns="36000" bIns="36000" rtlCol="0">
            <a:spAutoFit/>
          </a:bodyPr>
          <a:lstStyle/>
          <a:p>
            <a:r>
              <a:rPr lang="en-US" altLang="ja-JP" sz="1200" dirty="0">
                <a:solidFill>
                  <a:srgbClr val="FFFFFF"/>
                </a:solidFill>
                <a:latin typeface="Meiryo UI" panose="020B0604030504040204" pitchFamily="50" charset="-128"/>
                <a:ea typeface="Meiryo UI" panose="020B0604030504040204" pitchFamily="50" charset="-128"/>
              </a:rPr>
              <a:t>Comprehensive Protocols</a:t>
            </a:r>
          </a:p>
          <a:p>
            <a:r>
              <a:rPr lang="en-US" altLang="ja-JP" sz="1200" dirty="0">
                <a:solidFill>
                  <a:srgbClr val="FFFFFF"/>
                </a:solidFill>
                <a:latin typeface="Meiryo UI" panose="020B0604030504040204" pitchFamily="50" charset="-128"/>
                <a:ea typeface="Meiryo UI" panose="020B0604030504040204" pitchFamily="50" charset="-128"/>
              </a:rPr>
              <a:t>Regular Training and Drills</a:t>
            </a:r>
            <a:endParaRPr lang="ja-JP" altLang="en-US" sz="1200" dirty="0">
              <a:solidFill>
                <a:srgbClr val="FFFFFF"/>
              </a:solidFill>
              <a:latin typeface="Meiryo UI" panose="020B0604030504040204" pitchFamily="50" charset="-128"/>
              <a:ea typeface="Meiryo UI" panose="020B0604030504040204" pitchFamily="50" charset="-128"/>
            </a:endParaRPr>
          </a:p>
        </p:txBody>
      </p:sp>
      <p:sp>
        <p:nvSpPr>
          <p:cNvPr id="147" name="フリーフォーム: 図形 146">
            <a:extLst>
              <a:ext uri="{FF2B5EF4-FFF2-40B4-BE49-F238E27FC236}">
                <a16:creationId xmlns:a16="http://schemas.microsoft.com/office/drawing/2014/main" id="{8CB8E5CE-669E-4C01-AD3A-2473CD7B8546}"/>
              </a:ext>
            </a:extLst>
          </p:cNvPr>
          <p:cNvSpPr/>
          <p:nvPr/>
        </p:nvSpPr>
        <p:spPr bwMode="auto">
          <a:xfrm>
            <a:off x="3608395" y="2266950"/>
            <a:ext cx="2101850" cy="2603500"/>
          </a:xfrm>
          <a:custGeom>
            <a:avLst/>
            <a:gdLst>
              <a:gd name="connsiteX0" fmla="*/ 0 w 2101850"/>
              <a:gd name="connsiteY0" fmla="*/ 0 h 2603500"/>
              <a:gd name="connsiteX1" fmla="*/ 2101850 w 2101850"/>
              <a:gd name="connsiteY1" fmla="*/ 260350 h 2603500"/>
              <a:gd name="connsiteX2" fmla="*/ 2101850 w 2101850"/>
              <a:gd name="connsiteY2" fmla="*/ 2603500 h 2603500"/>
            </a:gdLst>
            <a:ahLst/>
            <a:cxnLst>
              <a:cxn ang="0">
                <a:pos x="connsiteX0" y="connsiteY0"/>
              </a:cxn>
              <a:cxn ang="0">
                <a:pos x="connsiteX1" y="connsiteY1"/>
              </a:cxn>
              <a:cxn ang="0">
                <a:pos x="connsiteX2" y="connsiteY2"/>
              </a:cxn>
            </a:cxnLst>
            <a:rect l="l" t="t" r="r" b="b"/>
            <a:pathLst>
              <a:path w="2101850" h="2603500">
                <a:moveTo>
                  <a:pt x="0" y="0"/>
                </a:moveTo>
                <a:lnTo>
                  <a:pt x="2101850" y="260350"/>
                </a:lnTo>
                <a:lnTo>
                  <a:pt x="2101850" y="2603500"/>
                </a:lnTo>
              </a:path>
            </a:pathLst>
          </a:custGeom>
          <a:noFill/>
          <a:ln w="12700">
            <a:solidFill>
              <a:srgbClr val="0070C0"/>
            </a:solidFill>
            <a:round/>
            <a:headEnd type="oval"/>
            <a:tailEnd/>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sp>
        <p:nvSpPr>
          <p:cNvPr id="148" name="フリーフォーム: 図形 147">
            <a:extLst>
              <a:ext uri="{FF2B5EF4-FFF2-40B4-BE49-F238E27FC236}">
                <a16:creationId xmlns:a16="http://schemas.microsoft.com/office/drawing/2014/main" id="{69B9BFA0-02D5-4F73-BD7E-96B2A8E62DB6}"/>
              </a:ext>
            </a:extLst>
          </p:cNvPr>
          <p:cNvSpPr/>
          <p:nvPr/>
        </p:nvSpPr>
        <p:spPr bwMode="auto">
          <a:xfrm>
            <a:off x="1867590" y="1949450"/>
            <a:ext cx="1279894" cy="196850"/>
          </a:xfrm>
          <a:custGeom>
            <a:avLst/>
            <a:gdLst>
              <a:gd name="connsiteX0" fmla="*/ 1193800 w 1193800"/>
              <a:gd name="connsiteY0" fmla="*/ 196850 h 196850"/>
              <a:gd name="connsiteX1" fmla="*/ 895350 w 1193800"/>
              <a:gd name="connsiteY1" fmla="*/ 0 h 196850"/>
              <a:gd name="connsiteX2" fmla="*/ 0 w 1193800"/>
              <a:gd name="connsiteY2" fmla="*/ 0 h 196850"/>
              <a:gd name="connsiteX0" fmla="*/ 1193800 w 1193800"/>
              <a:gd name="connsiteY0" fmla="*/ 196850 h 196850"/>
              <a:gd name="connsiteX1" fmla="*/ 917562 w 1193800"/>
              <a:gd name="connsiteY1" fmla="*/ 0 h 196850"/>
              <a:gd name="connsiteX2" fmla="*/ 0 w 1193800"/>
              <a:gd name="connsiteY2" fmla="*/ 0 h 196850"/>
            </a:gdLst>
            <a:ahLst/>
            <a:cxnLst>
              <a:cxn ang="0">
                <a:pos x="connsiteX0" y="connsiteY0"/>
              </a:cxn>
              <a:cxn ang="0">
                <a:pos x="connsiteX1" y="connsiteY1"/>
              </a:cxn>
              <a:cxn ang="0">
                <a:pos x="connsiteX2" y="connsiteY2"/>
              </a:cxn>
            </a:cxnLst>
            <a:rect l="l" t="t" r="r" b="b"/>
            <a:pathLst>
              <a:path w="1193800" h="196850">
                <a:moveTo>
                  <a:pt x="1193800" y="196850"/>
                </a:moveTo>
                <a:lnTo>
                  <a:pt x="917562" y="0"/>
                </a:lnTo>
                <a:lnTo>
                  <a:pt x="0" y="0"/>
                </a:lnTo>
              </a:path>
            </a:pathLst>
          </a:custGeom>
          <a:noFill/>
          <a:ln w="12700">
            <a:solidFill>
              <a:srgbClr val="FF3300"/>
            </a:solidFill>
            <a:round/>
            <a:headEnd type="oval"/>
            <a:tailEnd/>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sp>
        <p:nvSpPr>
          <p:cNvPr id="149" name="フリーフォーム: 図形 148">
            <a:extLst>
              <a:ext uri="{FF2B5EF4-FFF2-40B4-BE49-F238E27FC236}">
                <a16:creationId xmlns:a16="http://schemas.microsoft.com/office/drawing/2014/main" id="{5B4BEDB0-95A6-41C2-9B7C-1031270D9DA6}"/>
              </a:ext>
            </a:extLst>
          </p:cNvPr>
          <p:cNvSpPr/>
          <p:nvPr/>
        </p:nvSpPr>
        <p:spPr bwMode="auto">
          <a:xfrm>
            <a:off x="2476500" y="2895600"/>
            <a:ext cx="1224000" cy="0"/>
          </a:xfrm>
          <a:custGeom>
            <a:avLst/>
            <a:gdLst>
              <a:gd name="connsiteX0" fmla="*/ 1130300 w 1130300"/>
              <a:gd name="connsiteY0" fmla="*/ 0 h 0"/>
              <a:gd name="connsiteX1" fmla="*/ 0 w 1130300"/>
              <a:gd name="connsiteY1" fmla="*/ 0 h 0"/>
            </a:gdLst>
            <a:ahLst/>
            <a:cxnLst>
              <a:cxn ang="0">
                <a:pos x="connsiteX0" y="connsiteY0"/>
              </a:cxn>
              <a:cxn ang="0">
                <a:pos x="connsiteX1" y="connsiteY1"/>
              </a:cxn>
            </a:cxnLst>
            <a:rect l="l" t="t" r="r" b="b"/>
            <a:pathLst>
              <a:path w="1130300">
                <a:moveTo>
                  <a:pt x="1130300" y="0"/>
                </a:moveTo>
                <a:lnTo>
                  <a:pt x="0" y="0"/>
                </a:lnTo>
              </a:path>
            </a:pathLst>
          </a:custGeom>
          <a:noFill/>
          <a:ln w="12700">
            <a:solidFill>
              <a:srgbClr val="FF3300"/>
            </a:solidFill>
            <a:round/>
            <a:headEnd type="oval"/>
            <a:tailEnd/>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sp>
        <p:nvSpPr>
          <p:cNvPr id="150" name="フリーフォーム: 図形 149">
            <a:extLst>
              <a:ext uri="{FF2B5EF4-FFF2-40B4-BE49-F238E27FC236}">
                <a16:creationId xmlns:a16="http://schemas.microsoft.com/office/drawing/2014/main" id="{EAA58331-F572-45E8-AF60-A973E8BB6482}"/>
              </a:ext>
            </a:extLst>
          </p:cNvPr>
          <p:cNvSpPr/>
          <p:nvPr/>
        </p:nvSpPr>
        <p:spPr bwMode="auto">
          <a:xfrm>
            <a:off x="5345430" y="1147763"/>
            <a:ext cx="1098682" cy="233362"/>
          </a:xfrm>
          <a:custGeom>
            <a:avLst/>
            <a:gdLst>
              <a:gd name="connsiteX0" fmla="*/ 0 w 1162050"/>
              <a:gd name="connsiteY0" fmla="*/ 233362 h 233362"/>
              <a:gd name="connsiteX1" fmla="*/ 719138 w 1162050"/>
              <a:gd name="connsiteY1" fmla="*/ 0 h 233362"/>
              <a:gd name="connsiteX2" fmla="*/ 1162050 w 1162050"/>
              <a:gd name="connsiteY2" fmla="*/ 0 h 233362"/>
            </a:gdLst>
            <a:ahLst/>
            <a:cxnLst>
              <a:cxn ang="0">
                <a:pos x="connsiteX0" y="connsiteY0"/>
              </a:cxn>
              <a:cxn ang="0">
                <a:pos x="connsiteX1" y="connsiteY1"/>
              </a:cxn>
              <a:cxn ang="0">
                <a:pos x="connsiteX2" y="connsiteY2"/>
              </a:cxn>
            </a:cxnLst>
            <a:rect l="l" t="t" r="r" b="b"/>
            <a:pathLst>
              <a:path w="1162050" h="233362">
                <a:moveTo>
                  <a:pt x="0" y="233362"/>
                </a:moveTo>
                <a:lnTo>
                  <a:pt x="719138" y="0"/>
                </a:lnTo>
                <a:lnTo>
                  <a:pt x="1162050" y="0"/>
                </a:lnTo>
              </a:path>
            </a:pathLst>
          </a:custGeom>
          <a:noFill/>
          <a:ln w="12700">
            <a:solidFill>
              <a:srgbClr val="FF9900"/>
            </a:solidFill>
            <a:round/>
            <a:headEnd type="oval"/>
            <a:tailEnd/>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sp>
        <p:nvSpPr>
          <p:cNvPr id="151" name="フリーフォーム: 図形 150">
            <a:extLst>
              <a:ext uri="{FF2B5EF4-FFF2-40B4-BE49-F238E27FC236}">
                <a16:creationId xmlns:a16="http://schemas.microsoft.com/office/drawing/2014/main" id="{DC41409C-4F06-4E23-9120-3F98CABFEC35}"/>
              </a:ext>
            </a:extLst>
          </p:cNvPr>
          <p:cNvSpPr/>
          <p:nvPr/>
        </p:nvSpPr>
        <p:spPr bwMode="auto">
          <a:xfrm>
            <a:off x="4797743" y="1538288"/>
            <a:ext cx="1646369" cy="1238250"/>
          </a:xfrm>
          <a:custGeom>
            <a:avLst/>
            <a:gdLst>
              <a:gd name="connsiteX0" fmla="*/ 0 w 1704975"/>
              <a:gd name="connsiteY0" fmla="*/ 0 h 1238250"/>
              <a:gd name="connsiteX1" fmla="*/ 1704975 w 1704975"/>
              <a:gd name="connsiteY1" fmla="*/ 1238250 h 1238250"/>
            </a:gdLst>
            <a:ahLst/>
            <a:cxnLst>
              <a:cxn ang="0">
                <a:pos x="connsiteX0" y="connsiteY0"/>
              </a:cxn>
              <a:cxn ang="0">
                <a:pos x="connsiteX1" y="connsiteY1"/>
              </a:cxn>
            </a:cxnLst>
            <a:rect l="l" t="t" r="r" b="b"/>
            <a:pathLst>
              <a:path w="1704975" h="1238250">
                <a:moveTo>
                  <a:pt x="0" y="0"/>
                </a:moveTo>
                <a:lnTo>
                  <a:pt x="1704975" y="1238250"/>
                </a:lnTo>
              </a:path>
            </a:pathLst>
          </a:custGeom>
          <a:noFill/>
          <a:ln w="12700">
            <a:solidFill>
              <a:srgbClr val="FF9900"/>
            </a:solidFill>
            <a:round/>
            <a:headEnd type="oval"/>
            <a:tailEnd/>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dirty="0">
              <a:solidFill>
                <a:srgbClr val="000000"/>
              </a:solidFill>
              <a:ea typeface="HG丸ｺﾞｼｯｸM-PRO" panose="020F0600000000000000" pitchFamily="50" charset="-128"/>
            </a:endParaRPr>
          </a:p>
        </p:txBody>
      </p:sp>
    </p:spTree>
    <p:extLst>
      <p:ext uri="{BB962C8B-B14F-4D97-AF65-F5344CB8AC3E}">
        <p14:creationId xmlns:p14="http://schemas.microsoft.com/office/powerpoint/2010/main" val="3268930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BF2B0128-A8EE-4010-A892-511F375EE92A}"/>
              </a:ext>
            </a:extLst>
          </p:cNvPr>
          <p:cNvSpPr>
            <a:spLocks noGrp="1"/>
          </p:cNvSpPr>
          <p:nvPr>
            <p:ph type="body" sz="quarter" idx="13"/>
          </p:nvPr>
        </p:nvSpPr>
        <p:spPr/>
        <p:txBody>
          <a:bodyPr/>
          <a:lstStyle/>
          <a:p>
            <a:r>
              <a:rPr kumimoji="1" lang="en-US" altLang="ja-JP" dirty="0"/>
              <a:t>State-of-</a:t>
            </a:r>
            <a:r>
              <a:rPr lang="en-US" altLang="ja-JP" dirty="0"/>
              <a:t>Art </a:t>
            </a:r>
            <a:r>
              <a:rPr kumimoji="1" lang="en-US" altLang="ja-JP" dirty="0"/>
              <a:t>PRA model</a:t>
            </a:r>
            <a:endParaRPr kumimoji="1" lang="ja-JP" altLang="en-US" dirty="0"/>
          </a:p>
        </p:txBody>
      </p:sp>
      <p:sp>
        <p:nvSpPr>
          <p:cNvPr id="19" name="曲折矢印 4">
            <a:extLst>
              <a:ext uri="{FF2B5EF4-FFF2-40B4-BE49-F238E27FC236}">
                <a16:creationId xmlns:a16="http://schemas.microsoft.com/office/drawing/2014/main" id="{976C98B6-2648-42FD-B435-9894127D79AE}"/>
              </a:ext>
            </a:extLst>
          </p:cNvPr>
          <p:cNvSpPr/>
          <p:nvPr/>
        </p:nvSpPr>
        <p:spPr>
          <a:xfrm flipV="1">
            <a:off x="914400" y="3055022"/>
            <a:ext cx="3990477" cy="782704"/>
          </a:xfrm>
          <a:prstGeom prst="bentArrow">
            <a:avLst>
              <a:gd name="adj1" fmla="val 12116"/>
              <a:gd name="adj2" fmla="val 11072"/>
              <a:gd name="adj3" fmla="val 20201"/>
              <a:gd name="adj4" fmla="val 22187"/>
            </a:avLst>
          </a:prstGeom>
          <a:gradFill flip="none" rotWithShape="1">
            <a:gsLst>
              <a:gs pos="0">
                <a:schemeClr val="bg1"/>
              </a:gs>
              <a:gs pos="50000">
                <a:schemeClr val="accent3">
                  <a:lumMod val="100000"/>
                </a:schemeClr>
              </a:gs>
              <a:gs pos="100000">
                <a:schemeClr val="accent3">
                  <a:lumMod val="75000"/>
                </a:schemeClr>
              </a:gs>
            </a:gsLst>
            <a:lin ang="0" scaled="1"/>
            <a:tileRect/>
          </a:gradFill>
          <a:ln w="12700">
            <a:solidFill>
              <a:schemeClr val="accent3">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右矢印 8">
            <a:extLst>
              <a:ext uri="{FF2B5EF4-FFF2-40B4-BE49-F238E27FC236}">
                <a16:creationId xmlns:a16="http://schemas.microsoft.com/office/drawing/2014/main" id="{9BA96B27-C99B-4A5E-BD37-7AA794E0598F}"/>
              </a:ext>
            </a:extLst>
          </p:cNvPr>
          <p:cNvSpPr/>
          <p:nvPr/>
        </p:nvSpPr>
        <p:spPr>
          <a:xfrm rot="21029163">
            <a:off x="1071703" y="1693308"/>
            <a:ext cx="7342818" cy="643147"/>
          </a:xfrm>
          <a:custGeom>
            <a:avLst/>
            <a:gdLst>
              <a:gd name="connsiteX0" fmla="*/ 0 w 1683522"/>
              <a:gd name="connsiteY0" fmla="*/ 262783 h 1051133"/>
              <a:gd name="connsiteX1" fmla="*/ 1260294 w 1683522"/>
              <a:gd name="connsiteY1" fmla="*/ 262783 h 1051133"/>
              <a:gd name="connsiteX2" fmla="*/ 1260294 w 1683522"/>
              <a:gd name="connsiteY2" fmla="*/ 0 h 1051133"/>
              <a:gd name="connsiteX3" fmla="*/ 1683522 w 1683522"/>
              <a:gd name="connsiteY3" fmla="*/ 525567 h 1051133"/>
              <a:gd name="connsiteX4" fmla="*/ 1260294 w 1683522"/>
              <a:gd name="connsiteY4" fmla="*/ 1051133 h 1051133"/>
              <a:gd name="connsiteX5" fmla="*/ 1260294 w 1683522"/>
              <a:gd name="connsiteY5" fmla="*/ 788350 h 1051133"/>
              <a:gd name="connsiteX6" fmla="*/ 0 w 1683522"/>
              <a:gd name="connsiteY6" fmla="*/ 788350 h 1051133"/>
              <a:gd name="connsiteX7" fmla="*/ 0 w 1683522"/>
              <a:gd name="connsiteY7" fmla="*/ 262783 h 1051133"/>
              <a:gd name="connsiteX0" fmla="*/ 0 w 1683522"/>
              <a:gd name="connsiteY0" fmla="*/ 262783 h 1051133"/>
              <a:gd name="connsiteX1" fmla="*/ 1260294 w 1683522"/>
              <a:gd name="connsiteY1" fmla="*/ 262783 h 1051133"/>
              <a:gd name="connsiteX2" fmla="*/ 1260294 w 1683522"/>
              <a:gd name="connsiteY2" fmla="*/ 0 h 1051133"/>
              <a:gd name="connsiteX3" fmla="*/ 1683522 w 1683522"/>
              <a:gd name="connsiteY3" fmla="*/ 525567 h 1051133"/>
              <a:gd name="connsiteX4" fmla="*/ 1260294 w 1683522"/>
              <a:gd name="connsiteY4" fmla="*/ 1051133 h 1051133"/>
              <a:gd name="connsiteX5" fmla="*/ 1260294 w 1683522"/>
              <a:gd name="connsiteY5" fmla="*/ 788350 h 1051133"/>
              <a:gd name="connsiteX6" fmla="*/ 0 w 1683522"/>
              <a:gd name="connsiteY6" fmla="*/ 262783 h 105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522" h="1051133">
                <a:moveTo>
                  <a:pt x="0" y="262783"/>
                </a:moveTo>
                <a:lnTo>
                  <a:pt x="1260294" y="262783"/>
                </a:lnTo>
                <a:lnTo>
                  <a:pt x="1260294" y="0"/>
                </a:lnTo>
                <a:lnTo>
                  <a:pt x="1683522" y="525567"/>
                </a:lnTo>
                <a:lnTo>
                  <a:pt x="1260294" y="1051133"/>
                </a:lnTo>
                <a:lnTo>
                  <a:pt x="1260294" y="788350"/>
                </a:lnTo>
                <a:lnTo>
                  <a:pt x="0" y="262783"/>
                </a:lnTo>
                <a:close/>
              </a:path>
            </a:pathLst>
          </a:custGeom>
          <a:gradFill flip="none" rotWithShape="1">
            <a:gsLst>
              <a:gs pos="0">
                <a:schemeClr val="tx2">
                  <a:lumMod val="20000"/>
                  <a:lumOff val="80000"/>
                </a:schemeClr>
              </a:gs>
              <a:gs pos="50000">
                <a:schemeClr val="accent1">
                  <a:lumMod val="60000"/>
                  <a:lumOff val="40000"/>
                </a:schemeClr>
              </a:gs>
              <a:gs pos="100000">
                <a:schemeClr val="tx2">
                  <a:lumMod val="75000"/>
                </a:schemeClr>
              </a:gs>
            </a:gsLst>
            <a:lin ang="0" scaled="1"/>
            <a:tileRect/>
          </a:gradFill>
          <a:ln w="95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z</a:t>
            </a:r>
            <a:endParaRPr kumimoji="1" lang="ja-JP" altLang="en-US" dirty="0"/>
          </a:p>
        </p:txBody>
      </p:sp>
      <p:cxnSp>
        <p:nvCxnSpPr>
          <p:cNvPr id="21" name="直線矢印コネクタ 20">
            <a:extLst>
              <a:ext uri="{FF2B5EF4-FFF2-40B4-BE49-F238E27FC236}">
                <a16:creationId xmlns:a16="http://schemas.microsoft.com/office/drawing/2014/main" id="{482F7A65-6123-4635-80D9-44F3F88E18EB}"/>
              </a:ext>
            </a:extLst>
          </p:cNvPr>
          <p:cNvCxnSpPr/>
          <p:nvPr/>
        </p:nvCxnSpPr>
        <p:spPr>
          <a:xfrm>
            <a:off x="649480" y="2538101"/>
            <a:ext cx="8631253" cy="0"/>
          </a:xfrm>
          <a:prstGeom prst="straightConnector1">
            <a:avLst/>
          </a:prstGeom>
          <a:ln w="381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D65F26FB-28D2-4FA2-962A-4DB38ED07006}"/>
              </a:ext>
            </a:extLst>
          </p:cNvPr>
          <p:cNvSpPr txBox="1"/>
          <p:nvPr/>
        </p:nvSpPr>
        <p:spPr>
          <a:xfrm>
            <a:off x="6544346" y="2677337"/>
            <a:ext cx="1872829" cy="523220"/>
          </a:xfrm>
          <a:prstGeom prst="rect">
            <a:avLst/>
          </a:prstGeom>
          <a:noFill/>
        </p:spPr>
        <p:txBody>
          <a:bodyPr wrap="square" rtlCol="0">
            <a:spAutoFit/>
          </a:bodyPr>
          <a:lstStyle/>
          <a:p>
            <a:pPr algn="ctr"/>
            <a:r>
              <a:rPr kumimoji="1" lang="en-US" altLang="ja-JP" sz="1400" b="0" dirty="0">
                <a:solidFill>
                  <a:srgbClr val="FF0000"/>
                </a:solidFill>
              </a:rPr>
              <a:t>State-of-the-Art</a:t>
            </a:r>
          </a:p>
          <a:p>
            <a:pPr algn="ctr"/>
            <a:r>
              <a:rPr lang="en-US" altLang="ja-JP" sz="1400" dirty="0">
                <a:solidFill>
                  <a:srgbClr val="FF0000"/>
                </a:solidFill>
              </a:rPr>
              <a:t>PRA model</a:t>
            </a:r>
            <a:endParaRPr kumimoji="1" lang="ja-JP" altLang="en-US" sz="1400" b="0" dirty="0">
              <a:solidFill>
                <a:srgbClr val="FF0000"/>
              </a:solidFill>
            </a:endParaRPr>
          </a:p>
        </p:txBody>
      </p:sp>
      <p:sp>
        <p:nvSpPr>
          <p:cNvPr id="23" name="円/楕円 14">
            <a:extLst>
              <a:ext uri="{FF2B5EF4-FFF2-40B4-BE49-F238E27FC236}">
                <a16:creationId xmlns:a16="http://schemas.microsoft.com/office/drawing/2014/main" id="{68D96C77-F5EC-4887-B8D0-1FE26ECA57FB}"/>
              </a:ext>
            </a:extLst>
          </p:cNvPr>
          <p:cNvSpPr/>
          <p:nvPr/>
        </p:nvSpPr>
        <p:spPr>
          <a:xfrm>
            <a:off x="2507903" y="2580957"/>
            <a:ext cx="4034727" cy="717527"/>
          </a:xfrm>
          <a:prstGeom prst="ellipse">
            <a:avLst/>
          </a:prstGeom>
          <a:noFill/>
          <a:ln w="38100">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r>
              <a:rPr kumimoji="1" lang="en-US" altLang="ja-JP" sz="1400" dirty="0">
                <a:solidFill>
                  <a:schemeClr val="tx1"/>
                </a:solidFill>
                <a:latin typeface="HG丸ｺﾞｼｯｸM-PRO" panose="020F0600000000000000" pitchFamily="50" charset="-128"/>
                <a:ea typeface="HG丸ｺﾞｼｯｸM-PRO" panose="020F0600000000000000" pitchFamily="50" charset="-128"/>
              </a:rPr>
              <a:t>PRA at U.S</a:t>
            </a:r>
            <a:r>
              <a:rPr kumimoji="1" lang="ja-JP" altLang="en-US" sz="1400" dirty="0">
                <a:solidFill>
                  <a:schemeClr val="tx1"/>
                </a:solidFill>
                <a:latin typeface="HG丸ｺﾞｼｯｸM-PRO" panose="020F0600000000000000" pitchFamily="50" charset="-128"/>
                <a:ea typeface="HG丸ｺﾞｼｯｸM-PRO" panose="020F0600000000000000" pitchFamily="50" charset="-128"/>
              </a:rPr>
              <a:t>）</a:t>
            </a:r>
            <a:endParaRPr kumimoji="1" lang="en-US" altLang="ja-JP" sz="1400" dirty="0">
              <a:solidFill>
                <a:schemeClr val="tx1"/>
              </a:solidFill>
              <a:latin typeface="HG丸ｺﾞｼｯｸM-PRO" panose="020F0600000000000000" pitchFamily="50" charset="-128"/>
              <a:ea typeface="HG丸ｺﾞｼｯｸM-PRO" panose="020F0600000000000000" pitchFamily="50" charset="-128"/>
            </a:endParaRPr>
          </a:p>
          <a:p>
            <a:pPr algn="r"/>
            <a:r>
              <a:rPr kumimoji="1" lang="en-US" altLang="ja-JP" sz="1400" dirty="0">
                <a:solidFill>
                  <a:schemeClr val="tx1"/>
                </a:solidFill>
                <a:latin typeface="HG丸ｺﾞｼｯｸM-PRO" panose="020F0600000000000000" pitchFamily="50" charset="-128"/>
                <a:ea typeface="HG丸ｺﾞｼｯｸM-PRO" panose="020F0600000000000000" pitchFamily="50" charset="-128"/>
              </a:rPr>
              <a:t>State of practice</a:t>
            </a:r>
            <a:endParaRPr kumimoji="1"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cxnSp>
        <p:nvCxnSpPr>
          <p:cNvPr id="24" name="直線矢印コネクタ 23">
            <a:extLst>
              <a:ext uri="{FF2B5EF4-FFF2-40B4-BE49-F238E27FC236}">
                <a16:creationId xmlns:a16="http://schemas.microsoft.com/office/drawing/2014/main" id="{43A0FE2A-1F2A-4D04-81B1-3CB9B9B66101}"/>
              </a:ext>
            </a:extLst>
          </p:cNvPr>
          <p:cNvCxnSpPr/>
          <p:nvPr/>
        </p:nvCxnSpPr>
        <p:spPr>
          <a:xfrm flipV="1">
            <a:off x="709301" y="1468641"/>
            <a:ext cx="2016807" cy="966911"/>
          </a:xfrm>
          <a:prstGeom prst="straightConnector1">
            <a:avLst/>
          </a:prstGeom>
          <a:ln w="381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sp>
        <p:nvSpPr>
          <p:cNvPr id="25" name="テキスト ボックス 24">
            <a:extLst>
              <a:ext uri="{FF2B5EF4-FFF2-40B4-BE49-F238E27FC236}">
                <a16:creationId xmlns:a16="http://schemas.microsoft.com/office/drawing/2014/main" id="{AB779B63-92D1-4CD5-86D8-B5A26E1506B2}"/>
              </a:ext>
            </a:extLst>
          </p:cNvPr>
          <p:cNvSpPr txBox="1"/>
          <p:nvPr/>
        </p:nvSpPr>
        <p:spPr>
          <a:xfrm>
            <a:off x="257695" y="846119"/>
            <a:ext cx="2177856" cy="1154162"/>
          </a:xfrm>
          <a:prstGeom prst="rect">
            <a:avLst/>
          </a:prstGeom>
          <a:noFill/>
        </p:spPr>
        <p:txBody>
          <a:bodyPr wrap="square" rtlCol="0">
            <a:spAutoFit/>
          </a:bodyPr>
          <a:lstStyle/>
          <a:p>
            <a:r>
              <a:rPr lang="en-US" altLang="ja-JP" sz="1400" dirty="0"/>
              <a:t>Evaluation</a:t>
            </a:r>
            <a:r>
              <a:rPr lang="ja-JP" altLang="en-US" sz="1400" dirty="0"/>
              <a:t> </a:t>
            </a:r>
            <a:r>
              <a:rPr lang="en-US" altLang="ja-JP" sz="1400" dirty="0"/>
              <a:t>scope</a:t>
            </a:r>
            <a:endParaRPr kumimoji="1" lang="en-US" altLang="ja-JP" sz="1400" b="0" dirty="0"/>
          </a:p>
          <a:p>
            <a:r>
              <a:rPr kumimoji="1" lang="ja-JP" altLang="en-US" sz="1100" b="0" dirty="0"/>
              <a:t>・</a:t>
            </a:r>
            <a:r>
              <a:rPr lang="en-US" altLang="ja-JP" sz="1100" dirty="0"/>
              <a:t>Internal</a:t>
            </a:r>
            <a:r>
              <a:rPr lang="ja-JP" altLang="en-US" sz="1100" dirty="0"/>
              <a:t> </a:t>
            </a:r>
            <a:r>
              <a:rPr kumimoji="1" lang="en-US" altLang="ja-JP" sz="1100" b="0" dirty="0"/>
              <a:t>L1,L2</a:t>
            </a:r>
          </a:p>
          <a:p>
            <a:r>
              <a:rPr kumimoji="1" lang="ja-JP" altLang="en-US" sz="1100" b="0" dirty="0"/>
              <a:t>・</a:t>
            </a:r>
            <a:r>
              <a:rPr kumimoji="1" lang="en-US" altLang="ja-JP" sz="1100" b="0" dirty="0"/>
              <a:t>seismic L1</a:t>
            </a:r>
            <a:r>
              <a:rPr kumimoji="1" lang="ja-JP" altLang="en-US" sz="1100" b="0" dirty="0"/>
              <a:t>（</a:t>
            </a:r>
            <a:r>
              <a:rPr kumimoji="1" lang="en-US" altLang="ja-JP" sz="1100" b="0" dirty="0"/>
              <a:t>,L2</a:t>
            </a:r>
            <a:r>
              <a:rPr kumimoji="1" lang="ja-JP" altLang="en-US" sz="1100" b="0" dirty="0"/>
              <a:t>）</a:t>
            </a:r>
            <a:endParaRPr kumimoji="1" lang="en-US" altLang="ja-JP" sz="1100" b="0" dirty="0"/>
          </a:p>
          <a:p>
            <a:r>
              <a:rPr kumimoji="1" lang="ja-JP" altLang="en-US" sz="1100" b="0" dirty="0"/>
              <a:t>・</a:t>
            </a:r>
            <a:r>
              <a:rPr lang="en-US" altLang="ja-JP" sz="1100" dirty="0" err="1"/>
              <a:t>tunami</a:t>
            </a:r>
            <a:r>
              <a:rPr lang="ja-JP" altLang="en-US" sz="1100" dirty="0"/>
              <a:t> </a:t>
            </a:r>
            <a:r>
              <a:rPr kumimoji="1" lang="en-US" altLang="ja-JP" sz="1100" b="0" dirty="0"/>
              <a:t>L1</a:t>
            </a:r>
            <a:r>
              <a:rPr kumimoji="1" lang="ja-JP" altLang="en-US" sz="1100" b="0" dirty="0"/>
              <a:t>（</a:t>
            </a:r>
            <a:r>
              <a:rPr kumimoji="1" lang="en-US" altLang="ja-JP" sz="1100" b="0" dirty="0"/>
              <a:t>,L2</a:t>
            </a:r>
            <a:r>
              <a:rPr kumimoji="1" lang="ja-JP" altLang="en-US" sz="1100" b="0" dirty="0"/>
              <a:t>）</a:t>
            </a:r>
            <a:endParaRPr kumimoji="1" lang="en-US" altLang="ja-JP" sz="1100" b="0" dirty="0"/>
          </a:p>
          <a:p>
            <a:r>
              <a:rPr kumimoji="1" lang="ja-JP" altLang="en-US" sz="1100" b="0" dirty="0"/>
              <a:t>・</a:t>
            </a:r>
            <a:r>
              <a:rPr lang="en-US" altLang="ja-JP" sz="1100" dirty="0"/>
              <a:t>internal</a:t>
            </a:r>
            <a:r>
              <a:rPr lang="ja-JP" altLang="en-US" sz="1100" dirty="0"/>
              <a:t> </a:t>
            </a:r>
            <a:r>
              <a:rPr lang="en-US" altLang="ja-JP" sz="1100" dirty="0"/>
              <a:t>flood</a:t>
            </a:r>
            <a:r>
              <a:rPr kumimoji="1" lang="en-US" altLang="ja-JP" sz="1100" b="0" dirty="0"/>
              <a:t>L1</a:t>
            </a:r>
            <a:r>
              <a:rPr kumimoji="1" lang="ja-JP" altLang="en-US" sz="1100" b="0" dirty="0"/>
              <a:t>（</a:t>
            </a:r>
            <a:r>
              <a:rPr kumimoji="1" lang="en-US" altLang="ja-JP" sz="1100" b="0" dirty="0"/>
              <a:t>,L2</a:t>
            </a:r>
            <a:r>
              <a:rPr kumimoji="1" lang="ja-JP" altLang="en-US" sz="1100" b="0" dirty="0"/>
              <a:t>）</a:t>
            </a:r>
            <a:endParaRPr kumimoji="1" lang="en-US" altLang="ja-JP" sz="1100" b="0" dirty="0"/>
          </a:p>
          <a:p>
            <a:r>
              <a:rPr kumimoji="1" lang="ja-JP" altLang="en-US" sz="1100" b="0" dirty="0"/>
              <a:t>・</a:t>
            </a:r>
            <a:r>
              <a:rPr lang="en-US" altLang="ja-JP" sz="1100" dirty="0"/>
              <a:t>fire</a:t>
            </a:r>
            <a:r>
              <a:rPr lang="ja-JP" altLang="en-US" sz="1100" dirty="0"/>
              <a:t> </a:t>
            </a:r>
            <a:r>
              <a:rPr kumimoji="1" lang="en-US" altLang="ja-JP" sz="1100" b="0" dirty="0"/>
              <a:t>L1</a:t>
            </a:r>
            <a:r>
              <a:rPr kumimoji="1" lang="ja-JP" altLang="en-US" sz="1100" b="0" dirty="0"/>
              <a:t>（</a:t>
            </a:r>
            <a:r>
              <a:rPr kumimoji="1" lang="en-US" altLang="ja-JP" sz="1100" b="0" dirty="0"/>
              <a:t>,L2</a:t>
            </a:r>
            <a:r>
              <a:rPr kumimoji="1" lang="ja-JP" altLang="en-US" sz="1100" b="0" dirty="0"/>
              <a:t>）　</a:t>
            </a:r>
            <a:r>
              <a:rPr kumimoji="1" lang="en-US" altLang="ja-JP" sz="1100" b="0" dirty="0"/>
              <a:t>etc.</a:t>
            </a:r>
          </a:p>
        </p:txBody>
      </p:sp>
      <p:sp>
        <p:nvSpPr>
          <p:cNvPr id="26" name="テキスト ボックス 25">
            <a:extLst>
              <a:ext uri="{FF2B5EF4-FFF2-40B4-BE49-F238E27FC236}">
                <a16:creationId xmlns:a16="http://schemas.microsoft.com/office/drawing/2014/main" id="{507F186D-9F6F-48D3-A8E7-56B0D42C32EB}"/>
              </a:ext>
            </a:extLst>
          </p:cNvPr>
          <p:cNvSpPr txBox="1"/>
          <p:nvPr/>
        </p:nvSpPr>
        <p:spPr>
          <a:xfrm>
            <a:off x="3645966" y="1206882"/>
            <a:ext cx="1872829" cy="584775"/>
          </a:xfrm>
          <a:prstGeom prst="rect">
            <a:avLst/>
          </a:prstGeom>
          <a:noFill/>
        </p:spPr>
        <p:txBody>
          <a:bodyPr wrap="square" rtlCol="0">
            <a:spAutoFit/>
          </a:bodyPr>
          <a:lstStyle/>
          <a:p>
            <a:pPr algn="ctr"/>
            <a:r>
              <a:rPr kumimoji="1" lang="en-US" altLang="ja-JP" sz="1600" dirty="0">
                <a:solidFill>
                  <a:srgbClr val="FF0000"/>
                </a:solidFill>
              </a:rPr>
              <a:t>Enhancement of PRA model</a:t>
            </a:r>
            <a:endParaRPr kumimoji="1" lang="ja-JP" altLang="en-US" sz="1600" dirty="0">
              <a:solidFill>
                <a:srgbClr val="FF0000"/>
              </a:solidFill>
            </a:endParaRPr>
          </a:p>
        </p:txBody>
      </p:sp>
      <p:sp>
        <p:nvSpPr>
          <p:cNvPr id="27" name="テキスト ボックス 26">
            <a:extLst>
              <a:ext uri="{FF2B5EF4-FFF2-40B4-BE49-F238E27FC236}">
                <a16:creationId xmlns:a16="http://schemas.microsoft.com/office/drawing/2014/main" id="{9E7E8304-893D-4520-91DA-0C2796CB4C1C}"/>
              </a:ext>
            </a:extLst>
          </p:cNvPr>
          <p:cNvSpPr txBox="1"/>
          <p:nvPr/>
        </p:nvSpPr>
        <p:spPr>
          <a:xfrm>
            <a:off x="125185" y="2650995"/>
            <a:ext cx="1076375" cy="307777"/>
          </a:xfrm>
          <a:prstGeom prst="rect">
            <a:avLst/>
          </a:prstGeom>
          <a:noFill/>
          <a:ln w="38100" cmpd="dbl">
            <a:solidFill>
              <a:schemeClr val="tx1"/>
            </a:solidFill>
          </a:ln>
        </p:spPr>
        <p:txBody>
          <a:bodyPr wrap="square" rtlCol="0">
            <a:spAutoFit/>
          </a:bodyPr>
          <a:lstStyle/>
          <a:p>
            <a:pPr algn="ctr"/>
            <a:r>
              <a:rPr lang="en-US" altLang="ja-JP" sz="1400" dirty="0"/>
              <a:t>EP</a:t>
            </a:r>
            <a:r>
              <a:rPr lang="ja-JP" altLang="en-US" sz="1400" dirty="0"/>
              <a:t> </a:t>
            </a:r>
            <a:r>
              <a:rPr lang="en-US" altLang="ja-JP" sz="1400" dirty="0"/>
              <a:t>model</a:t>
            </a:r>
            <a:endParaRPr kumimoji="1" lang="ja-JP" altLang="en-US" sz="1400" dirty="0"/>
          </a:p>
        </p:txBody>
      </p:sp>
      <p:graphicFrame>
        <p:nvGraphicFramePr>
          <p:cNvPr id="28" name="表 27">
            <a:extLst>
              <a:ext uri="{FF2B5EF4-FFF2-40B4-BE49-F238E27FC236}">
                <a16:creationId xmlns:a16="http://schemas.microsoft.com/office/drawing/2014/main" id="{2885D261-D453-4A7A-8E05-923433586FAD}"/>
              </a:ext>
            </a:extLst>
          </p:cNvPr>
          <p:cNvGraphicFramePr>
            <a:graphicFrameLocks noGrp="1"/>
          </p:cNvGraphicFramePr>
          <p:nvPr>
            <p:extLst>
              <p:ext uri="{D42A27DB-BD31-4B8C-83A1-F6EECF244321}">
                <p14:modId xmlns:p14="http://schemas.microsoft.com/office/powerpoint/2010/main" val="90278095"/>
              </p:ext>
            </p:extLst>
          </p:nvPr>
        </p:nvGraphicFramePr>
        <p:xfrm>
          <a:off x="73299" y="3198886"/>
          <a:ext cx="8997402" cy="762000"/>
        </p:xfrm>
        <a:graphic>
          <a:graphicData uri="http://schemas.openxmlformats.org/drawingml/2006/table">
            <a:tbl>
              <a:tblPr firstRow="1" bandRow="1">
                <a:tableStyleId>{2D5ABB26-0587-4C30-8999-92F81FD0307C}</a:tableStyleId>
              </a:tblPr>
              <a:tblGrid>
                <a:gridCol w="2454858">
                  <a:extLst>
                    <a:ext uri="{9D8B030D-6E8A-4147-A177-3AD203B41FA5}">
                      <a16:colId xmlns:a16="http://schemas.microsoft.com/office/drawing/2014/main" val="20000"/>
                    </a:ext>
                  </a:extLst>
                </a:gridCol>
                <a:gridCol w="1635636">
                  <a:extLst>
                    <a:ext uri="{9D8B030D-6E8A-4147-A177-3AD203B41FA5}">
                      <a16:colId xmlns:a16="http://schemas.microsoft.com/office/drawing/2014/main" val="20001"/>
                    </a:ext>
                  </a:extLst>
                </a:gridCol>
                <a:gridCol w="1635636">
                  <a:extLst>
                    <a:ext uri="{9D8B030D-6E8A-4147-A177-3AD203B41FA5}">
                      <a16:colId xmlns:a16="http://schemas.microsoft.com/office/drawing/2014/main" val="20002"/>
                    </a:ext>
                  </a:extLst>
                </a:gridCol>
                <a:gridCol w="1635636">
                  <a:extLst>
                    <a:ext uri="{9D8B030D-6E8A-4147-A177-3AD203B41FA5}">
                      <a16:colId xmlns:a16="http://schemas.microsoft.com/office/drawing/2014/main" val="20003"/>
                    </a:ext>
                  </a:extLst>
                </a:gridCol>
                <a:gridCol w="1635636">
                  <a:extLst>
                    <a:ext uri="{9D8B030D-6E8A-4147-A177-3AD203B41FA5}">
                      <a16:colId xmlns:a16="http://schemas.microsoft.com/office/drawing/2014/main" val="20004"/>
                    </a:ext>
                  </a:extLst>
                </a:gridCol>
              </a:tblGrid>
              <a:tr h="0">
                <a:tc>
                  <a:txBody>
                    <a:bodyPr/>
                    <a:lstStyle/>
                    <a:p>
                      <a:pPr algn="r"/>
                      <a:r>
                        <a:rPr kumimoji="1" lang="en-US" altLang="ja-JP" sz="1400" b="1" dirty="0">
                          <a:latin typeface="HG丸ｺﾞｼｯｸM-PRO" panose="020F0600000000000000" pitchFamily="50" charset="-128"/>
                          <a:ea typeface="HG丸ｺﾞｼｯｸM-PRO" panose="020F0600000000000000" pitchFamily="50" charset="-128"/>
                        </a:rPr>
                        <a:t>Schedule</a:t>
                      </a:r>
                      <a:endParaRPr kumimoji="1" lang="ja-JP" altLang="en-US" sz="1400" b="1" dirty="0">
                        <a:latin typeface="HG丸ｺﾞｼｯｸM-PRO" panose="020F0600000000000000" pitchFamily="50" charset="-128"/>
                        <a:ea typeface="HG丸ｺﾞｼｯｸM-PRO" panose="020F0600000000000000" pitchFamily="50" charset="-128"/>
                      </a:endParaRPr>
                    </a:p>
                  </a:txBody>
                  <a:tcPr/>
                </a:tc>
                <a:tc gridSpan="2">
                  <a:txBody>
                    <a:bodyPr/>
                    <a:lstStyle/>
                    <a:p>
                      <a:endParaRPr kumimoji="1" lang="ja-JP" altLang="en-US" sz="1400" b="0" dirty="0">
                        <a:latin typeface="HG丸ｺﾞｼｯｸM-PRO" panose="020F0600000000000000" pitchFamily="50" charset="-128"/>
                        <a:ea typeface="HG丸ｺﾞｼｯｸM-PRO" panose="020F0600000000000000" pitchFamily="50" charset="-128"/>
                      </a:endParaRPr>
                    </a:p>
                  </a:txBody>
                  <a:tcPr/>
                </a:tc>
                <a:tc hMerge="1">
                  <a:txBody>
                    <a:bodyPr/>
                    <a:lstStyle/>
                    <a:p>
                      <a:endParaRPr kumimoji="1" lang="ja-JP" altLang="en-US"/>
                    </a:p>
                  </a:txBody>
                  <a:tcPr/>
                </a:tc>
                <a:tc>
                  <a:txBody>
                    <a:bodyPr/>
                    <a:lstStyle/>
                    <a:p>
                      <a:endParaRPr kumimoji="1" lang="ja-JP" altLang="en-US" sz="1400" b="0" dirty="0">
                        <a:latin typeface="HG丸ｺﾞｼｯｸM-PRO" panose="020F0600000000000000" pitchFamily="50" charset="-128"/>
                        <a:ea typeface="HG丸ｺﾞｼｯｸM-PRO" panose="020F0600000000000000" pitchFamily="50" charset="-128"/>
                      </a:endParaRPr>
                    </a:p>
                  </a:txBody>
                  <a:tcPr/>
                </a:tc>
                <a:tc>
                  <a:txBody>
                    <a:bodyPr/>
                    <a:lstStyle/>
                    <a:p>
                      <a:endParaRPr kumimoji="1" lang="ja-JP" altLang="en-US" sz="1400" b="0"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10000"/>
                  </a:ext>
                </a:extLst>
              </a:tr>
              <a:tr h="154200">
                <a:tc>
                  <a:txBody>
                    <a:bodyPr/>
                    <a:lstStyle/>
                    <a:p>
                      <a:pPr>
                        <a:lnSpc>
                          <a:spcPts val="1400"/>
                        </a:lnSpc>
                      </a:pPr>
                      <a:r>
                        <a:rPr kumimoji="1" lang="en-US" altLang="ja-JP" sz="1400" b="0" dirty="0">
                          <a:latin typeface="HG丸ｺﾞｼｯｸM-PRO" panose="020F0600000000000000" pitchFamily="50" charset="-128"/>
                          <a:ea typeface="HG丸ｺﾞｼｯｸM-PRO" panose="020F0600000000000000" pitchFamily="50" charset="-128"/>
                        </a:rPr>
                        <a:t>Update</a:t>
                      </a:r>
                      <a:endParaRPr kumimoji="1" lang="ja-JP" altLang="en-US" sz="1400" b="0" dirty="0">
                        <a:latin typeface="HG丸ｺﾞｼｯｸM-PRO" panose="020F0600000000000000" pitchFamily="50" charset="-128"/>
                        <a:ea typeface="HG丸ｺﾞｼｯｸM-PRO" panose="020F0600000000000000" pitchFamily="50" charset="-128"/>
                      </a:endParaRPr>
                    </a:p>
                  </a:txBody>
                  <a:tcPr anchor="ctr"/>
                </a:tc>
                <a:tc>
                  <a:txBody>
                    <a:bodyPr/>
                    <a:lstStyle/>
                    <a:p>
                      <a:pPr algn="r"/>
                      <a:endParaRPr kumimoji="1" lang="ja-JP" altLang="en-US" sz="1200" b="0" dirty="0">
                        <a:latin typeface="HG丸ｺﾞｼｯｸM-PRO" panose="020F0600000000000000" pitchFamily="50" charset="-128"/>
                        <a:ea typeface="HG丸ｺﾞｼｯｸM-PRO" panose="020F0600000000000000" pitchFamily="50" charset="-128"/>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dirty="0">
                        <a:latin typeface="HG丸ｺﾞｼｯｸM-PRO" panose="020F0600000000000000" pitchFamily="50" charset="-128"/>
                        <a:ea typeface="HG丸ｺﾞｼｯｸM-PRO" panose="020F0600000000000000" pitchFamily="50" charset="-128"/>
                      </a:endParaRPr>
                    </a:p>
                  </a:txBody>
                  <a:tcPr anchor="ctr"/>
                </a:tc>
                <a:tc>
                  <a:txBody>
                    <a:bodyPr/>
                    <a:lstStyle/>
                    <a:p>
                      <a:endParaRPr kumimoji="1" lang="en-US" altLang="ja-JP" sz="800" b="0" dirty="0">
                        <a:latin typeface="HG丸ｺﾞｼｯｸM-PRO" panose="020F0600000000000000" pitchFamily="50" charset="-128"/>
                        <a:ea typeface="HG丸ｺﾞｼｯｸM-PRO" panose="020F0600000000000000" pitchFamily="50" charset="-128"/>
                      </a:endParaRPr>
                    </a:p>
                    <a:p>
                      <a:endParaRPr kumimoji="1" lang="en-US" altLang="ja-JP" sz="800" b="0" dirty="0">
                        <a:latin typeface="HG丸ｺﾞｼｯｸM-PRO" panose="020F0600000000000000" pitchFamily="50" charset="-128"/>
                        <a:ea typeface="HG丸ｺﾞｼｯｸM-PRO" panose="020F0600000000000000" pitchFamily="50" charset="-128"/>
                      </a:endParaRPr>
                    </a:p>
                    <a:p>
                      <a:endParaRPr kumimoji="1" lang="en-US" altLang="ja-JP" sz="800" b="0" dirty="0">
                        <a:latin typeface="HG丸ｺﾞｼｯｸM-PRO" panose="020F0600000000000000" pitchFamily="50" charset="-128"/>
                        <a:ea typeface="HG丸ｺﾞｼｯｸM-PRO" panose="020F0600000000000000" pitchFamily="50" charset="-128"/>
                      </a:endParaRPr>
                    </a:p>
                  </a:txBody>
                  <a:tcPr/>
                </a:tc>
                <a:tc>
                  <a:txBody>
                    <a:bodyPr/>
                    <a:lstStyle/>
                    <a:p>
                      <a:pPr algn="r"/>
                      <a:r>
                        <a:rPr kumimoji="1" lang="en-US" altLang="ja-JP" sz="1200" b="0" dirty="0" err="1">
                          <a:latin typeface="HG丸ｺﾞｼｯｸM-PRO" panose="020F0600000000000000" pitchFamily="50" charset="-128"/>
                          <a:ea typeface="HG丸ｺﾞｼｯｸM-PRO" panose="020F0600000000000000" pitchFamily="50" charset="-128"/>
                        </a:rPr>
                        <a:t>Futher</a:t>
                      </a:r>
                      <a:r>
                        <a:rPr kumimoji="1" lang="ja-JP" altLang="en-US" sz="1200" b="0" dirty="0">
                          <a:latin typeface="HG丸ｺﾞｼｯｸM-PRO" panose="020F0600000000000000" pitchFamily="50" charset="-128"/>
                          <a:ea typeface="HG丸ｺﾞｼｯｸM-PRO" panose="020F0600000000000000" pitchFamily="50" charset="-128"/>
                        </a:rPr>
                        <a:t> </a:t>
                      </a:r>
                      <a:r>
                        <a:rPr kumimoji="1" lang="en-US" altLang="ja-JP" sz="1200" b="0" dirty="0">
                          <a:latin typeface="HG丸ｺﾞｼｯｸM-PRO" panose="020F0600000000000000" pitchFamily="50" charset="-128"/>
                          <a:ea typeface="HG丸ｺﾞｼｯｸM-PRO" panose="020F0600000000000000" pitchFamily="50" charset="-128"/>
                        </a:rPr>
                        <a:t>enhancement</a:t>
                      </a:r>
                    </a:p>
                  </a:txBody>
                  <a:tcPr anchor="ctr"/>
                </a:tc>
                <a:extLst>
                  <a:ext uri="{0D108BD9-81ED-4DB2-BD59-A6C34878D82A}">
                    <a16:rowId xmlns:a16="http://schemas.microsoft.com/office/drawing/2014/main" val="10001"/>
                  </a:ext>
                </a:extLst>
              </a:tr>
            </a:tbl>
          </a:graphicData>
        </a:graphic>
      </p:graphicFrame>
      <p:sp>
        <p:nvSpPr>
          <p:cNvPr id="29" name="右矢印 5">
            <a:extLst>
              <a:ext uri="{FF2B5EF4-FFF2-40B4-BE49-F238E27FC236}">
                <a16:creationId xmlns:a16="http://schemas.microsoft.com/office/drawing/2014/main" id="{67974C6C-AAFD-4181-A817-A975207CED15}"/>
              </a:ext>
            </a:extLst>
          </p:cNvPr>
          <p:cNvSpPr/>
          <p:nvPr/>
        </p:nvSpPr>
        <p:spPr>
          <a:xfrm>
            <a:off x="6159500" y="3605440"/>
            <a:ext cx="1508844" cy="230097"/>
          </a:xfrm>
          <a:prstGeom prst="rightArrow">
            <a:avLst>
              <a:gd name="adj1" fmla="val 50000"/>
              <a:gd name="adj2" fmla="val 77321"/>
            </a:avLst>
          </a:prstGeom>
          <a:pattFill prst="dkVert">
            <a:fgClr>
              <a:schemeClr val="accent3">
                <a:lumMod val="50000"/>
              </a:schemeClr>
            </a:fgClr>
            <a:bgClr>
              <a:schemeClr val="bg1"/>
            </a:bgClr>
          </a:pattFill>
          <a:ln w="12700">
            <a:solidFill>
              <a:schemeClr val="accent3">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08788ACD-64B4-4112-90FA-AC91C15E51EF}"/>
              </a:ext>
            </a:extLst>
          </p:cNvPr>
          <p:cNvSpPr txBox="1"/>
          <p:nvPr/>
        </p:nvSpPr>
        <p:spPr>
          <a:xfrm>
            <a:off x="4953000" y="3466206"/>
            <a:ext cx="1206500" cy="369332"/>
          </a:xfrm>
          <a:prstGeom prst="rect">
            <a:avLst/>
          </a:prstGeom>
          <a:noFill/>
        </p:spPr>
        <p:txBody>
          <a:bodyPr wrap="square" lIns="0" tIns="0" rIns="0" bIns="0" rtlCol="0">
            <a:spAutoFit/>
          </a:bodyPr>
          <a:lstStyle/>
          <a:p>
            <a:pPr algn="ctr"/>
            <a:r>
              <a:rPr lang="en-US" altLang="ja-JP" sz="1200" dirty="0"/>
              <a:t>SAR</a:t>
            </a:r>
            <a:r>
              <a:rPr lang="ja-JP" altLang="en-US" sz="1200" dirty="0"/>
              <a:t> </a:t>
            </a:r>
            <a:r>
              <a:rPr lang="en-US" altLang="ja-JP" sz="1200" dirty="0"/>
              <a:t>safety</a:t>
            </a:r>
            <a:r>
              <a:rPr lang="ja-JP" altLang="en-US" sz="1200" dirty="0"/>
              <a:t> </a:t>
            </a:r>
            <a:r>
              <a:rPr lang="en-US" altLang="ja-JP" sz="1200" dirty="0" err="1"/>
              <a:t>reveiw</a:t>
            </a:r>
            <a:endParaRPr kumimoji="1" lang="en-US" altLang="ja-JP" sz="1200" b="0" dirty="0"/>
          </a:p>
        </p:txBody>
      </p:sp>
      <p:sp>
        <p:nvSpPr>
          <p:cNvPr id="34" name="テキスト ボックス 33">
            <a:extLst>
              <a:ext uri="{FF2B5EF4-FFF2-40B4-BE49-F238E27FC236}">
                <a16:creationId xmlns:a16="http://schemas.microsoft.com/office/drawing/2014/main" id="{DDB4D513-1023-4893-B0CC-162EC8CB5BC6}"/>
              </a:ext>
            </a:extLst>
          </p:cNvPr>
          <p:cNvSpPr txBox="1"/>
          <p:nvPr/>
        </p:nvSpPr>
        <p:spPr>
          <a:xfrm>
            <a:off x="229823" y="4032310"/>
            <a:ext cx="8346753" cy="2308324"/>
          </a:xfrm>
          <a:prstGeom prst="rect">
            <a:avLst/>
          </a:prstGeom>
          <a:noFill/>
        </p:spPr>
        <p:txBody>
          <a:bodyPr wrap="square" rtlCol="0">
            <a:spAutoFit/>
          </a:bodyPr>
          <a:lstStyle/>
          <a:p>
            <a:pPr marL="285750" indent="-285750">
              <a:buFont typeface="Wingdings" panose="05000000000000000000" pitchFamily="2" charset="2"/>
              <a:buChar char="Ø"/>
            </a:pPr>
            <a:r>
              <a:rPr lang="en-US" altLang="ja-JP" dirty="0">
                <a:latin typeface="メイリオ" panose="020B0604030504040204" pitchFamily="50" charset="-128"/>
                <a:ea typeface="メイリオ" panose="020B0604030504040204" pitchFamily="50" charset="-128"/>
              </a:rPr>
              <a:t>Following  1F accident, the new regulatory requirements mandated PRA for internal events, Seismic, and tsunamis, and Establishment Permission (EP) models were developed accordingly.</a:t>
            </a:r>
          </a:p>
          <a:p>
            <a:pPr marL="285750" indent="-285750">
              <a:buFont typeface="Wingdings" panose="05000000000000000000" pitchFamily="2" charset="2"/>
              <a:buChar char="Ø"/>
            </a:pPr>
            <a:r>
              <a:rPr lang="en-US" altLang="ja-JP" dirty="0">
                <a:latin typeface="メイリオ" panose="020B0604030504040204" pitchFamily="50" charset="-128"/>
                <a:ea typeface="メイリオ" panose="020B0604030504040204" pitchFamily="50" charset="-128"/>
              </a:rPr>
              <a:t>Subsequently, these models have been enhanced to support the development of more sophisticated safety measures and additional risk reduction strategies.</a:t>
            </a:r>
          </a:p>
          <a:p>
            <a:pPr marL="285750" indent="-285750">
              <a:buFont typeface="Wingdings" panose="05000000000000000000" pitchFamily="2" charset="2"/>
              <a:buChar char="Ø"/>
            </a:pPr>
            <a:r>
              <a:rPr lang="en-US" altLang="ja-JP" dirty="0">
                <a:latin typeface="メイリオ" panose="020B0604030504040204" pitchFamily="50" charset="-128"/>
                <a:ea typeface="メイリオ" panose="020B0604030504040204" pitchFamily="50" charset="-128"/>
              </a:rPr>
              <a:t>This presentation introduces our advanced tsunami PRA model as an example of the PRA models that have undergone such enhancements.</a:t>
            </a:r>
          </a:p>
        </p:txBody>
      </p:sp>
    </p:spTree>
    <p:extLst>
      <p:ext uri="{BB962C8B-B14F-4D97-AF65-F5344CB8AC3E}">
        <p14:creationId xmlns:p14="http://schemas.microsoft.com/office/powerpoint/2010/main" val="3774745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4AD5EB0-724D-4539-B389-0C07861EA4F3}"/>
              </a:ext>
            </a:extLst>
          </p:cNvPr>
          <p:cNvSpPr>
            <a:spLocks noGrp="1"/>
          </p:cNvSpPr>
          <p:nvPr>
            <p:ph type="body" sz="quarter" idx="13"/>
          </p:nvPr>
        </p:nvSpPr>
        <p:spPr>
          <a:xfrm>
            <a:off x="359999" y="94555"/>
            <a:ext cx="7092321" cy="661395"/>
          </a:xfrm>
        </p:spPr>
        <p:txBody>
          <a:bodyPr>
            <a:normAutofit fontScale="92500" lnSpcReduction="10000"/>
          </a:bodyPr>
          <a:lstStyle/>
          <a:p>
            <a:r>
              <a:rPr lang="en-US" altLang="ja-JP" dirty="0"/>
              <a:t>Safety measures and PRA at KK NPS</a:t>
            </a:r>
          </a:p>
          <a:p>
            <a:r>
              <a:rPr lang="en-US" altLang="ja-JP" dirty="0"/>
              <a:t>Tsunami PRA</a:t>
            </a:r>
          </a:p>
        </p:txBody>
      </p:sp>
      <p:sp>
        <p:nvSpPr>
          <p:cNvPr id="3" name="Text Box 4">
            <a:extLst>
              <a:ext uri="{FF2B5EF4-FFF2-40B4-BE49-F238E27FC236}">
                <a16:creationId xmlns:a16="http://schemas.microsoft.com/office/drawing/2014/main" id="{210B1D28-B529-400C-97F2-47E35E490FD5}"/>
              </a:ext>
            </a:extLst>
          </p:cNvPr>
          <p:cNvSpPr txBox="1">
            <a:spLocks noChangeArrowheads="1"/>
          </p:cNvSpPr>
          <p:nvPr/>
        </p:nvSpPr>
        <p:spPr bwMode="auto">
          <a:xfrm>
            <a:off x="134744" y="709273"/>
            <a:ext cx="9144000" cy="1514261"/>
          </a:xfrm>
          <a:prstGeom prst="rect">
            <a:avLst/>
          </a:prstGeom>
          <a:noFill/>
          <a:ln w="12700">
            <a:noFill/>
            <a:miter lim="800000"/>
            <a:headEnd type="none" w="sm" len="sm"/>
            <a:tailEnd type="none" w="sm" len="sm"/>
          </a:ln>
          <a:effectLst/>
          <a:extLst/>
        </p:spPr>
        <p:txBody>
          <a:bodyPr wrap="square">
            <a:spAutoFit/>
          </a:bodyPr>
          <a:lstStyle>
            <a:lvl1pPr marL="292100" indent="-292100">
              <a:spcBef>
                <a:spcPct val="20000"/>
              </a:spcBef>
              <a:buFont typeface="Arial" panose="020B0604020202020204" pitchFamily="34" charset="0"/>
              <a:buChar char="•"/>
              <a:defRPr kumimoji="1" sz="3200">
                <a:solidFill>
                  <a:schemeClr val="tx1"/>
                </a:solidFill>
                <a:latin typeface="Arial" panose="020B0604020202020204" pitchFamily="34" charset="0"/>
                <a:ea typeface="ＭＳ Ｐゴシック" panose="020B0600070205080204" pitchFamily="50" charset="-128"/>
              </a:defRPr>
            </a:lvl1pPr>
            <a:lvl2pPr marL="596900" indent="-114300">
              <a:spcBef>
                <a:spcPct val="20000"/>
              </a:spcBef>
              <a:buFont typeface="Arial" panose="020B0604020202020204" pitchFamily="34" charset="0"/>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ＭＳ Ｐゴシック" panose="020B0600070205080204" pitchFamily="50" charset="-128"/>
              </a:defRPr>
            </a:lvl9pPr>
          </a:lstStyle>
          <a:p>
            <a:pPr>
              <a:buClr>
                <a:schemeClr val="accent2"/>
              </a:buClr>
              <a:buFont typeface="Wingdings" panose="05000000000000000000" pitchFamily="2" charset="2"/>
              <a:buChar char="n"/>
            </a:pPr>
            <a:r>
              <a:rPr lang="en-US" altLang="ja-JP" sz="1400" dirty="0">
                <a:solidFill>
                  <a:srgbClr val="000000"/>
                </a:solidFill>
                <a:latin typeface="Meiryo UI" panose="020B0604030504040204" pitchFamily="50" charset="-128"/>
                <a:ea typeface="Meiryo UI" panose="020B0604030504040204" pitchFamily="50" charset="-128"/>
              </a:rPr>
              <a:t>Tsunami is recognized as a natural phenomenon with large uncertainties. </a:t>
            </a:r>
          </a:p>
          <a:p>
            <a:pPr>
              <a:buClr>
                <a:schemeClr val="accent2"/>
              </a:buClr>
              <a:buFont typeface="Wingdings" panose="05000000000000000000" pitchFamily="2" charset="2"/>
              <a:buChar char="n"/>
            </a:pPr>
            <a:r>
              <a:rPr lang="en-US" altLang="ja-JP" sz="1400" dirty="0">
                <a:solidFill>
                  <a:srgbClr val="000000"/>
                </a:solidFill>
                <a:latin typeface="Meiryo UI" panose="020B0604030504040204" pitchFamily="50" charset="-128"/>
                <a:ea typeface="Meiryo UI" panose="020B0604030504040204" pitchFamily="50" charset="-128"/>
              </a:rPr>
              <a:t>Tsunami PRA is a technique that can evaluate such uncertain events and quantify the risk.</a:t>
            </a:r>
          </a:p>
          <a:p>
            <a:pPr>
              <a:buClr>
                <a:schemeClr val="accent2"/>
              </a:buClr>
              <a:buFont typeface="Wingdings" panose="05000000000000000000" pitchFamily="2" charset="2"/>
              <a:buChar char="n"/>
            </a:pPr>
            <a:r>
              <a:rPr lang="en-US" altLang="ja-JP" sz="1400" dirty="0">
                <a:solidFill>
                  <a:srgbClr val="000000"/>
                </a:solidFill>
                <a:latin typeface="Meiryo UI" panose="020B0604030504040204" pitchFamily="50" charset="-128"/>
                <a:ea typeface="Meiryo UI" panose="020B0604030504040204" pitchFamily="50" charset="-128"/>
              </a:rPr>
              <a:t>Quantified risks play a role in providing knowledge that can be used to make decisions on countermeasures in risk management of nuclear power plants.</a:t>
            </a:r>
          </a:p>
          <a:p>
            <a:pPr>
              <a:buClr>
                <a:schemeClr val="accent2"/>
              </a:buClr>
              <a:buFont typeface="Wingdings" panose="05000000000000000000" pitchFamily="2" charset="2"/>
              <a:buChar char="n"/>
            </a:pPr>
            <a:r>
              <a:rPr lang="en-US" altLang="ja-JP" sz="1400" dirty="0">
                <a:solidFill>
                  <a:srgbClr val="000000"/>
                </a:solidFill>
                <a:latin typeface="Meiryo UI" panose="020B0604030504040204" pitchFamily="50" charset="-128"/>
                <a:ea typeface="Meiryo UI" panose="020B0604030504040204" pitchFamily="50" charset="-128"/>
              </a:rPr>
              <a:t>The main considerations for the tsunami PRA are (1) tsunami hazard assessment, (2) fragility assessment, and (3) accident sequence assessment.</a:t>
            </a:r>
          </a:p>
        </p:txBody>
      </p:sp>
      <p:grpSp>
        <p:nvGrpSpPr>
          <p:cNvPr id="45" name="グループ化 44">
            <a:extLst>
              <a:ext uri="{FF2B5EF4-FFF2-40B4-BE49-F238E27FC236}">
                <a16:creationId xmlns:a16="http://schemas.microsoft.com/office/drawing/2014/main" id="{80C47A66-E342-410B-93AF-A004B20999CE}"/>
              </a:ext>
            </a:extLst>
          </p:cNvPr>
          <p:cNvGrpSpPr/>
          <p:nvPr/>
        </p:nvGrpSpPr>
        <p:grpSpPr>
          <a:xfrm>
            <a:off x="6278708" y="3132216"/>
            <a:ext cx="2775600" cy="3276898"/>
            <a:chOff x="6278708" y="3132216"/>
            <a:chExt cx="2775600" cy="3276898"/>
          </a:xfrm>
        </p:grpSpPr>
        <p:sp>
          <p:nvSpPr>
            <p:cNvPr id="46" name="テキスト ボックス 45">
              <a:extLst>
                <a:ext uri="{FF2B5EF4-FFF2-40B4-BE49-F238E27FC236}">
                  <a16:creationId xmlns:a16="http://schemas.microsoft.com/office/drawing/2014/main" id="{AE0EFCAA-2A6E-408B-9599-0CCD2E321791}"/>
                </a:ext>
              </a:extLst>
            </p:cNvPr>
            <p:cNvSpPr txBox="1"/>
            <p:nvPr/>
          </p:nvSpPr>
          <p:spPr>
            <a:xfrm>
              <a:off x="6278708" y="3132216"/>
              <a:ext cx="2775600" cy="3261360"/>
            </a:xfrm>
            <a:prstGeom prst="rect">
              <a:avLst/>
            </a:prstGeom>
            <a:solidFill>
              <a:srgbClr val="FFE575">
                <a:lumMod val="40000"/>
                <a:lumOff val="60000"/>
              </a:srgbClr>
            </a:solidFill>
            <a:ln>
              <a:solidFill>
                <a:srgbClr val="000000"/>
              </a:solidFill>
            </a:ln>
          </p:spPr>
          <p:txBody>
            <a:bodyPr wrap="square" rtlCol="0">
              <a:no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200" b="0" i="0" u="sng"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(3) Accident sequence assessment</a:t>
              </a:r>
              <a:r>
                <a:rPr kumimoji="0" lang="ja-JP" altLang="en-US" sz="12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600"/>
                </a:spcBef>
                <a:spcAft>
                  <a:spcPts val="0"/>
                </a:spcAft>
                <a:buClrTx/>
                <a:buSzTx/>
                <a:buFontTx/>
                <a:buNone/>
                <a:tabLst/>
                <a:defRPr/>
              </a:pPr>
              <a:r>
                <a:rPr kumimoji="0" lang="en-US" altLang="ja-JP" sz="11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Quantify the frequency of core damage (CDF) caused by loss of safety function (reactor cooling, depressurization, power supply etc.). </a:t>
              </a:r>
              <a:endParaRPr kumimoji="0" lang="ja-JP" altLang="en-US" sz="11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grpSp>
          <p:nvGrpSpPr>
            <p:cNvPr id="47" name="グループ化 46">
              <a:extLst>
                <a:ext uri="{FF2B5EF4-FFF2-40B4-BE49-F238E27FC236}">
                  <a16:creationId xmlns:a16="http://schemas.microsoft.com/office/drawing/2014/main" id="{F403CA70-0FF6-4663-86BA-B5A995ABC4BE}"/>
                </a:ext>
              </a:extLst>
            </p:cNvPr>
            <p:cNvGrpSpPr>
              <a:grpSpLocks noChangeAspect="1"/>
            </p:cNvGrpSpPr>
            <p:nvPr/>
          </p:nvGrpSpPr>
          <p:grpSpPr>
            <a:xfrm>
              <a:off x="6740814" y="4636991"/>
              <a:ext cx="2159966" cy="1517317"/>
              <a:chOff x="6127036" y="4791456"/>
              <a:chExt cx="1883108" cy="1322832"/>
            </a:xfrm>
          </p:grpSpPr>
          <p:sp>
            <p:nvSpPr>
              <p:cNvPr id="53" name="フリーフォーム 3">
                <a:extLst>
                  <a:ext uri="{FF2B5EF4-FFF2-40B4-BE49-F238E27FC236}">
                    <a16:creationId xmlns:a16="http://schemas.microsoft.com/office/drawing/2014/main" id="{7E877343-436B-484F-AB0D-0A4170EA7844}"/>
                  </a:ext>
                </a:extLst>
              </p:cNvPr>
              <p:cNvSpPr/>
              <p:nvPr/>
            </p:nvSpPr>
            <p:spPr bwMode="auto">
              <a:xfrm>
                <a:off x="6127036" y="4791456"/>
                <a:ext cx="1883108" cy="1322832"/>
              </a:xfrm>
              <a:custGeom>
                <a:avLst/>
                <a:gdLst>
                  <a:gd name="connsiteX0" fmla="*/ 0 w 1426464"/>
                  <a:gd name="connsiteY0" fmla="*/ 0 h 1018032"/>
                  <a:gd name="connsiteX1" fmla="*/ 0 w 1426464"/>
                  <a:gd name="connsiteY1" fmla="*/ 1018032 h 1018032"/>
                  <a:gd name="connsiteX2" fmla="*/ 1426464 w 1426464"/>
                  <a:gd name="connsiteY2" fmla="*/ 1018032 h 1018032"/>
                </a:gdLst>
                <a:ahLst/>
                <a:cxnLst>
                  <a:cxn ang="0">
                    <a:pos x="connsiteX0" y="connsiteY0"/>
                  </a:cxn>
                  <a:cxn ang="0">
                    <a:pos x="connsiteX1" y="connsiteY1"/>
                  </a:cxn>
                  <a:cxn ang="0">
                    <a:pos x="connsiteX2" y="connsiteY2"/>
                  </a:cxn>
                </a:cxnLst>
                <a:rect l="l" t="t" r="r" b="b"/>
                <a:pathLst>
                  <a:path w="1426464" h="1018032">
                    <a:moveTo>
                      <a:pt x="0" y="0"/>
                    </a:moveTo>
                    <a:lnTo>
                      <a:pt x="0" y="1018032"/>
                    </a:lnTo>
                    <a:lnTo>
                      <a:pt x="1426464" y="1018032"/>
                    </a:lnTo>
                  </a:path>
                </a:pathLst>
              </a:custGeom>
              <a:noFill/>
              <a:ln w="12700">
                <a:solidFill>
                  <a:srgbClr val="000000"/>
                </a:solidFill>
                <a:round/>
                <a:headEnd type="triangle"/>
                <a:tailEnd type="triangle"/>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16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sp>
            <p:nvSpPr>
              <p:cNvPr id="54" name="フリーフォーム 7">
                <a:extLst>
                  <a:ext uri="{FF2B5EF4-FFF2-40B4-BE49-F238E27FC236}">
                    <a16:creationId xmlns:a16="http://schemas.microsoft.com/office/drawing/2014/main" id="{392A20FD-49C0-4F03-9021-B105C6EF3B1C}"/>
                  </a:ext>
                </a:extLst>
              </p:cNvPr>
              <p:cNvSpPr/>
              <p:nvPr/>
            </p:nvSpPr>
            <p:spPr bwMode="auto">
              <a:xfrm>
                <a:off x="6242304" y="4791456"/>
                <a:ext cx="1633728" cy="1316736"/>
              </a:xfrm>
              <a:custGeom>
                <a:avLst/>
                <a:gdLst>
                  <a:gd name="connsiteX0" fmla="*/ 0 w 1633728"/>
                  <a:gd name="connsiteY0" fmla="*/ 0 h 1316736"/>
                  <a:gd name="connsiteX1" fmla="*/ 1633728 w 1633728"/>
                  <a:gd name="connsiteY1"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Lst>
                <a:ahLst/>
                <a:cxnLst>
                  <a:cxn ang="0">
                    <a:pos x="connsiteX0" y="connsiteY0"/>
                  </a:cxn>
                  <a:cxn ang="0">
                    <a:pos x="connsiteX1" y="connsiteY1"/>
                  </a:cxn>
                  <a:cxn ang="0">
                    <a:pos x="connsiteX2" y="connsiteY2"/>
                  </a:cxn>
                </a:cxnLst>
                <a:rect l="l" t="t" r="r" b="b"/>
                <a:pathLst>
                  <a:path w="1633728" h="1316736">
                    <a:moveTo>
                      <a:pt x="0" y="0"/>
                    </a:moveTo>
                    <a:cubicBezTo>
                      <a:pt x="239776" y="245872"/>
                      <a:pt x="412496" y="418592"/>
                      <a:pt x="804672" y="475488"/>
                    </a:cubicBezTo>
                    <a:cubicBezTo>
                      <a:pt x="1306576" y="493776"/>
                      <a:pt x="1424432" y="993648"/>
                      <a:pt x="1633728" y="1316736"/>
                    </a:cubicBezTo>
                  </a:path>
                </a:pathLst>
              </a:custGeom>
              <a:noFill/>
              <a:ln w="3175">
                <a:solidFill>
                  <a:srgbClr val="0000FF"/>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16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sp>
            <p:nvSpPr>
              <p:cNvPr id="55" name="フリーフォーム 11">
                <a:extLst>
                  <a:ext uri="{FF2B5EF4-FFF2-40B4-BE49-F238E27FC236}">
                    <a16:creationId xmlns:a16="http://schemas.microsoft.com/office/drawing/2014/main" id="{FA4EECF6-2C8D-49B3-85BD-5272414E7622}"/>
                  </a:ext>
                </a:extLst>
              </p:cNvPr>
              <p:cNvSpPr/>
              <p:nvPr/>
            </p:nvSpPr>
            <p:spPr bwMode="auto">
              <a:xfrm>
                <a:off x="6163056" y="4998720"/>
                <a:ext cx="1780032" cy="1091223"/>
              </a:xfrm>
              <a:custGeom>
                <a:avLst/>
                <a:gdLst>
                  <a:gd name="connsiteX0" fmla="*/ 0 w 1780032"/>
                  <a:gd name="connsiteY0" fmla="*/ 1091184 h 1091184"/>
                  <a:gd name="connsiteX1" fmla="*/ 1780032 w 1780032"/>
                  <a:gd name="connsiteY1"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213"/>
                  <a:gd name="connsiteX1" fmla="*/ 762000 w 1780032"/>
                  <a:gd name="connsiteY1" fmla="*/ 487680 h 1091213"/>
                  <a:gd name="connsiteX2" fmla="*/ 1780032 w 1780032"/>
                  <a:gd name="connsiteY2" fmla="*/ 0 h 1091213"/>
                  <a:gd name="connsiteX0" fmla="*/ 0 w 1780032"/>
                  <a:gd name="connsiteY0" fmla="*/ 1091184 h 1091223"/>
                  <a:gd name="connsiteX1" fmla="*/ 762000 w 1780032"/>
                  <a:gd name="connsiteY1" fmla="*/ 487680 h 1091223"/>
                  <a:gd name="connsiteX2" fmla="*/ 1780032 w 1780032"/>
                  <a:gd name="connsiteY2" fmla="*/ 0 h 1091223"/>
                </a:gdLst>
                <a:ahLst/>
                <a:cxnLst>
                  <a:cxn ang="0">
                    <a:pos x="connsiteX0" y="connsiteY0"/>
                  </a:cxn>
                  <a:cxn ang="0">
                    <a:pos x="connsiteX1" y="connsiteY1"/>
                  </a:cxn>
                  <a:cxn ang="0">
                    <a:pos x="connsiteX2" y="connsiteY2"/>
                  </a:cxn>
                </a:cxnLst>
                <a:rect l="l" t="t" r="r" b="b"/>
                <a:pathLst>
                  <a:path w="1780032" h="1091223">
                    <a:moveTo>
                      <a:pt x="0" y="1091184"/>
                    </a:moveTo>
                    <a:cubicBezTo>
                      <a:pt x="613664" y="1095248"/>
                      <a:pt x="642112" y="782320"/>
                      <a:pt x="762000" y="487680"/>
                    </a:cubicBezTo>
                    <a:cubicBezTo>
                      <a:pt x="869696" y="26416"/>
                      <a:pt x="1306576" y="22352"/>
                      <a:pt x="1780032" y="0"/>
                    </a:cubicBezTo>
                  </a:path>
                </a:pathLst>
              </a:custGeom>
              <a:noFill/>
              <a:ln w="3175">
                <a:solidFill>
                  <a:srgbClr val="0000FF"/>
                </a:solidFill>
                <a:prstDash val="sysDash"/>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16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sp>
            <p:nvSpPr>
              <p:cNvPr id="56" name="フリーフォーム 16">
                <a:extLst>
                  <a:ext uri="{FF2B5EF4-FFF2-40B4-BE49-F238E27FC236}">
                    <a16:creationId xmlns:a16="http://schemas.microsoft.com/office/drawing/2014/main" id="{A9127C8C-C12C-469C-8E6A-5A6EAB8031CD}"/>
                  </a:ext>
                </a:extLst>
              </p:cNvPr>
              <p:cNvSpPr/>
              <p:nvPr/>
            </p:nvSpPr>
            <p:spPr bwMode="auto">
              <a:xfrm>
                <a:off x="6534912" y="5419344"/>
                <a:ext cx="1341120" cy="688848"/>
              </a:xfrm>
              <a:custGeom>
                <a:avLst/>
                <a:gdLst>
                  <a:gd name="connsiteX0" fmla="*/ 0 w 1341120"/>
                  <a:gd name="connsiteY0" fmla="*/ 682752 h 688848"/>
                  <a:gd name="connsiteX1" fmla="*/ 670560 w 1341120"/>
                  <a:gd name="connsiteY1" fmla="*/ 0 h 688848"/>
                  <a:gd name="connsiteX2" fmla="*/ 1341120 w 1341120"/>
                  <a:gd name="connsiteY2"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341120 w 1341120"/>
                  <a:gd name="connsiteY3"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341120 w 1341120"/>
                  <a:gd name="connsiteY3"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341120 w 1341120"/>
                  <a:gd name="connsiteY3"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341120 w 1341120"/>
                  <a:gd name="connsiteY3"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24128 w 1341120"/>
                  <a:gd name="connsiteY3" fmla="*/ 140208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24128 w 1341120"/>
                  <a:gd name="connsiteY3" fmla="*/ 140208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42416 w 1341120"/>
                  <a:gd name="connsiteY3" fmla="*/ 164592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42416 w 1341120"/>
                  <a:gd name="connsiteY3" fmla="*/ 164592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42416 w 1341120"/>
                  <a:gd name="connsiteY3" fmla="*/ 164592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20272 w 1341120"/>
                  <a:gd name="connsiteY3" fmla="*/ 164592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1020272 w 1341120"/>
                  <a:gd name="connsiteY3" fmla="*/ 164592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2591 w 1341120"/>
                  <a:gd name="connsiteY3" fmla="*/ 142448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2591 w 1341120"/>
                  <a:gd name="connsiteY3" fmla="*/ 142448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8127 w 1341120"/>
                  <a:gd name="connsiteY3" fmla="*/ 125840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8127 w 1341120"/>
                  <a:gd name="connsiteY3" fmla="*/ 125840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8127 w 1341120"/>
                  <a:gd name="connsiteY3" fmla="*/ 125840 h 688848"/>
                  <a:gd name="connsiteX4" fmla="*/ 1341120 w 1341120"/>
                  <a:gd name="connsiteY4" fmla="*/ 688848 h 688848"/>
                  <a:gd name="connsiteX0" fmla="*/ 0 w 1330048"/>
                  <a:gd name="connsiteY0" fmla="*/ 682752 h 688848"/>
                  <a:gd name="connsiteX1" fmla="*/ 341376 w 1330048"/>
                  <a:gd name="connsiteY1" fmla="*/ 377952 h 688848"/>
                  <a:gd name="connsiteX2" fmla="*/ 670560 w 1330048"/>
                  <a:gd name="connsiteY2" fmla="*/ 0 h 688848"/>
                  <a:gd name="connsiteX3" fmla="*/ 998127 w 1330048"/>
                  <a:gd name="connsiteY3" fmla="*/ 125840 h 688848"/>
                  <a:gd name="connsiteX4" fmla="*/ 1330048 w 1330048"/>
                  <a:gd name="connsiteY4" fmla="*/ 688848 h 688848"/>
                  <a:gd name="connsiteX0" fmla="*/ 0 w 1252543"/>
                  <a:gd name="connsiteY0" fmla="*/ 682752 h 694384"/>
                  <a:gd name="connsiteX1" fmla="*/ 341376 w 1252543"/>
                  <a:gd name="connsiteY1" fmla="*/ 377952 h 694384"/>
                  <a:gd name="connsiteX2" fmla="*/ 670560 w 1252543"/>
                  <a:gd name="connsiteY2" fmla="*/ 0 h 694384"/>
                  <a:gd name="connsiteX3" fmla="*/ 998127 w 1252543"/>
                  <a:gd name="connsiteY3" fmla="*/ 125840 h 694384"/>
                  <a:gd name="connsiteX4" fmla="*/ 1252543 w 1252543"/>
                  <a:gd name="connsiteY4" fmla="*/ 694384 h 694384"/>
                  <a:gd name="connsiteX0" fmla="*/ 0 w 1341120"/>
                  <a:gd name="connsiteY0" fmla="*/ 682752 h 688848"/>
                  <a:gd name="connsiteX1" fmla="*/ 341376 w 1341120"/>
                  <a:gd name="connsiteY1" fmla="*/ 377952 h 688848"/>
                  <a:gd name="connsiteX2" fmla="*/ 670560 w 1341120"/>
                  <a:gd name="connsiteY2" fmla="*/ 0 h 688848"/>
                  <a:gd name="connsiteX3" fmla="*/ 998127 w 1341120"/>
                  <a:gd name="connsiteY3" fmla="*/ 125840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8127 w 1341120"/>
                  <a:gd name="connsiteY3" fmla="*/ 125840 h 688848"/>
                  <a:gd name="connsiteX4" fmla="*/ 1341120 w 1341120"/>
                  <a:gd name="connsiteY4" fmla="*/ 688848 h 688848"/>
                  <a:gd name="connsiteX0" fmla="*/ 0 w 1341120"/>
                  <a:gd name="connsiteY0" fmla="*/ 682752 h 688848"/>
                  <a:gd name="connsiteX1" fmla="*/ 341376 w 1341120"/>
                  <a:gd name="connsiteY1" fmla="*/ 377952 h 688848"/>
                  <a:gd name="connsiteX2" fmla="*/ 670560 w 1341120"/>
                  <a:gd name="connsiteY2" fmla="*/ 0 h 688848"/>
                  <a:gd name="connsiteX3" fmla="*/ 998127 w 1341120"/>
                  <a:gd name="connsiteY3" fmla="*/ 125840 h 688848"/>
                  <a:gd name="connsiteX4" fmla="*/ 1341120 w 1341120"/>
                  <a:gd name="connsiteY4" fmla="*/ 688848 h 688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1120" h="688848">
                    <a:moveTo>
                      <a:pt x="0" y="682752"/>
                    </a:moveTo>
                    <a:cubicBezTo>
                      <a:pt x="213360" y="633984"/>
                      <a:pt x="219456" y="505968"/>
                      <a:pt x="341376" y="377952"/>
                    </a:cubicBezTo>
                    <a:cubicBezTo>
                      <a:pt x="402336" y="221488"/>
                      <a:pt x="457200" y="10160"/>
                      <a:pt x="670560" y="0"/>
                    </a:cubicBezTo>
                    <a:cubicBezTo>
                      <a:pt x="829056" y="10160"/>
                      <a:pt x="873471" y="30896"/>
                      <a:pt x="998127" y="125840"/>
                    </a:cubicBezTo>
                    <a:cubicBezTo>
                      <a:pt x="1125375" y="283984"/>
                      <a:pt x="1237136" y="514096"/>
                      <a:pt x="1341120" y="688848"/>
                    </a:cubicBezTo>
                  </a:path>
                </a:pathLst>
              </a:custGeom>
              <a:noFill/>
              <a:ln w="25400">
                <a:solidFill>
                  <a:srgbClr val="E45800"/>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16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grpSp>
        <p:sp>
          <p:nvSpPr>
            <p:cNvPr id="48" name="テキスト ボックス 47">
              <a:extLst>
                <a:ext uri="{FF2B5EF4-FFF2-40B4-BE49-F238E27FC236}">
                  <a16:creationId xmlns:a16="http://schemas.microsoft.com/office/drawing/2014/main" id="{5CF06F59-E61D-4666-9C66-F82B22A5F959}"/>
                </a:ext>
              </a:extLst>
            </p:cNvPr>
            <p:cNvSpPr txBox="1"/>
            <p:nvPr/>
          </p:nvSpPr>
          <p:spPr>
            <a:xfrm>
              <a:off x="7245960" y="6132115"/>
              <a:ext cx="1330236" cy="276999"/>
            </a:xfrm>
            <a:prstGeom prst="rect">
              <a:avLst/>
            </a:prstGeom>
            <a:noFill/>
          </p:spPr>
          <p:txBody>
            <a:bodyPr wrap="none" rtlCol="0">
              <a:spAutoFit/>
            </a:bodyPr>
            <a:lstStyle/>
            <a:p>
              <a:pPr marL="0" marR="0" lvl="0" indent="0" defTabSz="914400" eaLnBrk="1" fontAlgn="auto" latinLnBrk="0" hangingPunct="1">
                <a:lnSpc>
                  <a:spcPct val="100000"/>
                </a:lnSpc>
                <a:spcBef>
                  <a:spcPts val="200"/>
                </a:spcBef>
                <a:spcAft>
                  <a:spcPts val="0"/>
                </a:spcAft>
                <a:buClrTx/>
                <a:buSzTx/>
                <a:buFontTx/>
                <a:buNone/>
                <a:tabLst/>
                <a:defRPr/>
              </a:pPr>
              <a:r>
                <a:rPr kumimoji="0" lang="en-US" altLang="ja-JP" sz="12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Tsunami height</a:t>
              </a:r>
              <a:endParaRPr kumimoji="0" lang="ja-JP" altLang="en-US" sz="12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EFBABC57-4F99-4CB5-94ED-BF585675B162}"/>
                </a:ext>
              </a:extLst>
            </p:cNvPr>
            <p:cNvSpPr txBox="1"/>
            <p:nvPr/>
          </p:nvSpPr>
          <p:spPr>
            <a:xfrm>
              <a:off x="6436920" y="4559712"/>
              <a:ext cx="346249" cy="1664879"/>
            </a:xfrm>
            <a:prstGeom prst="rect">
              <a:avLst/>
            </a:prstGeom>
            <a:noFill/>
          </p:spPr>
          <p:txBody>
            <a:bodyPr vert="vert270" wrap="none"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Core damage frequency</a:t>
              </a:r>
              <a:endParaRPr kumimoji="0" lang="ja-JP" altLang="en-US"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50" name="テキスト ボックス 49">
              <a:extLst>
                <a:ext uri="{FF2B5EF4-FFF2-40B4-BE49-F238E27FC236}">
                  <a16:creationId xmlns:a16="http://schemas.microsoft.com/office/drawing/2014/main" id="{B52B020C-C5F7-4E03-8A4A-1ABDCCE0F92A}"/>
                </a:ext>
              </a:extLst>
            </p:cNvPr>
            <p:cNvSpPr txBox="1"/>
            <p:nvPr/>
          </p:nvSpPr>
          <p:spPr>
            <a:xfrm>
              <a:off x="6645435" y="4446784"/>
              <a:ext cx="2257348" cy="261610"/>
            </a:xfrm>
            <a:prstGeom prst="rect">
              <a:avLst/>
            </a:prstGeom>
            <a:noFill/>
          </p:spPr>
          <p:txBody>
            <a:bodyPr wrap="none"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1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Core damage frequency curve</a:t>
              </a:r>
              <a:endParaRPr kumimoji="0" lang="ja-JP" altLang="en-US" sz="11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125DFFD0-7155-4650-BC38-F618BA425D03}"/>
                </a:ext>
              </a:extLst>
            </p:cNvPr>
            <p:cNvSpPr txBox="1"/>
            <p:nvPr/>
          </p:nvSpPr>
          <p:spPr>
            <a:xfrm>
              <a:off x="6692435" y="5044836"/>
              <a:ext cx="866081"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Core damage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frequency curve</a:t>
              </a:r>
              <a:endParaRPr kumimoji="0" lang="ja-JP" altLang="en-US" sz="10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52" name="フリーフォーム 23551">
              <a:extLst>
                <a:ext uri="{FF2B5EF4-FFF2-40B4-BE49-F238E27FC236}">
                  <a16:creationId xmlns:a16="http://schemas.microsoft.com/office/drawing/2014/main" id="{12D3B3A5-1C7B-4493-8537-46E8D91B7AF8}"/>
                </a:ext>
              </a:extLst>
            </p:cNvPr>
            <p:cNvSpPr/>
            <p:nvPr/>
          </p:nvSpPr>
          <p:spPr bwMode="auto">
            <a:xfrm>
              <a:off x="6774800" y="5387736"/>
              <a:ext cx="1043940" cy="53340"/>
            </a:xfrm>
            <a:custGeom>
              <a:avLst/>
              <a:gdLst>
                <a:gd name="connsiteX0" fmla="*/ 0 w 1043940"/>
                <a:gd name="connsiteY0" fmla="*/ 0 h 53340"/>
                <a:gd name="connsiteX1" fmla="*/ 990600 w 1043940"/>
                <a:gd name="connsiteY1" fmla="*/ 0 h 53340"/>
                <a:gd name="connsiteX2" fmla="*/ 1043940 w 1043940"/>
                <a:gd name="connsiteY2" fmla="*/ 53340 h 53340"/>
              </a:gdLst>
              <a:ahLst/>
              <a:cxnLst>
                <a:cxn ang="0">
                  <a:pos x="connsiteX0" y="connsiteY0"/>
                </a:cxn>
                <a:cxn ang="0">
                  <a:pos x="connsiteX1" y="connsiteY1"/>
                </a:cxn>
                <a:cxn ang="0">
                  <a:pos x="connsiteX2" y="connsiteY2"/>
                </a:cxn>
              </a:cxnLst>
              <a:rect l="l" t="t" r="r" b="b"/>
              <a:pathLst>
                <a:path w="1043940" h="53340">
                  <a:moveTo>
                    <a:pt x="0" y="0"/>
                  </a:moveTo>
                  <a:lnTo>
                    <a:pt x="990600" y="0"/>
                  </a:lnTo>
                  <a:lnTo>
                    <a:pt x="1043940" y="53340"/>
                  </a:lnTo>
                </a:path>
              </a:pathLst>
            </a:custGeom>
            <a:noFill/>
            <a:ln w="3175">
              <a:solidFill>
                <a:srgbClr val="000000"/>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16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grpSp>
      <p:grpSp>
        <p:nvGrpSpPr>
          <p:cNvPr id="57" name="グループ化 56">
            <a:extLst>
              <a:ext uri="{FF2B5EF4-FFF2-40B4-BE49-F238E27FC236}">
                <a16:creationId xmlns:a16="http://schemas.microsoft.com/office/drawing/2014/main" id="{4690B31C-2344-4019-9E13-28AB9C0A4A20}"/>
              </a:ext>
            </a:extLst>
          </p:cNvPr>
          <p:cNvGrpSpPr/>
          <p:nvPr/>
        </p:nvGrpSpPr>
        <p:grpSpPr>
          <a:xfrm>
            <a:off x="3167779" y="3132216"/>
            <a:ext cx="2775600" cy="3261360"/>
            <a:chOff x="3167779" y="3132216"/>
            <a:chExt cx="2775600" cy="3261360"/>
          </a:xfrm>
          <a:solidFill>
            <a:srgbClr val="FFE575">
              <a:lumMod val="40000"/>
              <a:lumOff val="60000"/>
            </a:srgbClr>
          </a:solidFill>
        </p:grpSpPr>
        <p:sp>
          <p:nvSpPr>
            <p:cNvPr id="58" name="テキスト ボックス 57">
              <a:extLst>
                <a:ext uri="{FF2B5EF4-FFF2-40B4-BE49-F238E27FC236}">
                  <a16:creationId xmlns:a16="http://schemas.microsoft.com/office/drawing/2014/main" id="{D7F23494-16C5-4203-80C8-65533A566058}"/>
                </a:ext>
              </a:extLst>
            </p:cNvPr>
            <p:cNvSpPr txBox="1"/>
            <p:nvPr/>
          </p:nvSpPr>
          <p:spPr>
            <a:xfrm>
              <a:off x="3167779" y="3132216"/>
              <a:ext cx="2775600" cy="3261360"/>
            </a:xfrm>
            <a:prstGeom prst="rect">
              <a:avLst/>
            </a:prstGeom>
            <a:grpFill/>
            <a:ln>
              <a:solidFill>
                <a:srgbClr val="000000"/>
              </a:solidFill>
            </a:ln>
          </p:spPr>
          <p:txBody>
            <a:bodyPr wrap="square" rtlCol="0">
              <a:no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600" b="0" i="0" u="sng"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(2) Fragility assessment</a:t>
              </a:r>
              <a:r>
                <a:rPr kumimoji="0" lang="ja-JP" altLang="en-US" sz="16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endParaRPr kumimoji="0" lang="en-US" altLang="ja-JP" sz="16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600"/>
                </a:spcBef>
                <a:spcAft>
                  <a:spcPts val="0"/>
                </a:spcAft>
                <a:buClrTx/>
                <a:buSzTx/>
                <a:buFontTx/>
                <a:buNone/>
                <a:tabLst/>
                <a:defRPr/>
              </a:pPr>
              <a:r>
                <a:rPr kumimoji="0" lang="en-US" altLang="ja-JP"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Quantify damage probabilities due to effects (flooding, submersion, wave pressure, wave force, etc.) based on tsunami height for SSC(Structure, System and Component)s where maintenance/loss of functionality affects accident scenarios.</a:t>
              </a:r>
              <a:endParaRPr kumimoji="0"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grpSp>
          <p:nvGrpSpPr>
            <p:cNvPr id="59" name="グループ化 58">
              <a:extLst>
                <a:ext uri="{FF2B5EF4-FFF2-40B4-BE49-F238E27FC236}">
                  <a16:creationId xmlns:a16="http://schemas.microsoft.com/office/drawing/2014/main" id="{650DAFD4-7A97-418C-BDCE-B936A024984C}"/>
                </a:ext>
              </a:extLst>
            </p:cNvPr>
            <p:cNvGrpSpPr>
              <a:grpSpLocks noChangeAspect="1"/>
            </p:cNvGrpSpPr>
            <p:nvPr/>
          </p:nvGrpSpPr>
          <p:grpSpPr>
            <a:xfrm>
              <a:off x="3626761" y="4627592"/>
              <a:ext cx="2159966" cy="1517317"/>
              <a:chOff x="6126354" y="4783262"/>
              <a:chExt cx="1883108" cy="1322832"/>
            </a:xfrm>
            <a:grpFill/>
          </p:grpSpPr>
          <p:sp>
            <p:nvSpPr>
              <p:cNvPr id="63" name="フリーフォーム 55">
                <a:extLst>
                  <a:ext uri="{FF2B5EF4-FFF2-40B4-BE49-F238E27FC236}">
                    <a16:creationId xmlns:a16="http://schemas.microsoft.com/office/drawing/2014/main" id="{EB1CAE30-31CA-4EEE-911A-BA20E4A86AA2}"/>
                  </a:ext>
                </a:extLst>
              </p:cNvPr>
              <p:cNvSpPr/>
              <p:nvPr/>
            </p:nvSpPr>
            <p:spPr bwMode="auto">
              <a:xfrm>
                <a:off x="6126354" y="4783262"/>
                <a:ext cx="1883108" cy="1322832"/>
              </a:xfrm>
              <a:custGeom>
                <a:avLst/>
                <a:gdLst>
                  <a:gd name="connsiteX0" fmla="*/ 0 w 1426464"/>
                  <a:gd name="connsiteY0" fmla="*/ 0 h 1018032"/>
                  <a:gd name="connsiteX1" fmla="*/ 0 w 1426464"/>
                  <a:gd name="connsiteY1" fmla="*/ 1018032 h 1018032"/>
                  <a:gd name="connsiteX2" fmla="*/ 1426464 w 1426464"/>
                  <a:gd name="connsiteY2" fmla="*/ 1018032 h 1018032"/>
                </a:gdLst>
                <a:ahLst/>
                <a:cxnLst>
                  <a:cxn ang="0">
                    <a:pos x="connsiteX0" y="connsiteY0"/>
                  </a:cxn>
                  <a:cxn ang="0">
                    <a:pos x="connsiteX1" y="connsiteY1"/>
                  </a:cxn>
                  <a:cxn ang="0">
                    <a:pos x="connsiteX2" y="connsiteY2"/>
                  </a:cxn>
                </a:cxnLst>
                <a:rect l="l" t="t" r="r" b="b"/>
                <a:pathLst>
                  <a:path w="1426464" h="1018032">
                    <a:moveTo>
                      <a:pt x="0" y="0"/>
                    </a:moveTo>
                    <a:lnTo>
                      <a:pt x="0" y="1018032"/>
                    </a:lnTo>
                    <a:lnTo>
                      <a:pt x="1426464" y="1018032"/>
                    </a:lnTo>
                  </a:path>
                </a:pathLst>
              </a:custGeom>
              <a:grpFill/>
              <a:ln w="12700">
                <a:solidFill>
                  <a:srgbClr val="000000"/>
                </a:solidFill>
                <a:round/>
                <a:headEnd type="triangle"/>
                <a:tailEnd type="triangle"/>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24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sp>
            <p:nvSpPr>
              <p:cNvPr id="64" name="フリーフォーム 57">
                <a:extLst>
                  <a:ext uri="{FF2B5EF4-FFF2-40B4-BE49-F238E27FC236}">
                    <a16:creationId xmlns:a16="http://schemas.microsoft.com/office/drawing/2014/main" id="{DC6AEE9F-DF57-4CD1-94EC-654C3E451370}"/>
                  </a:ext>
                </a:extLst>
              </p:cNvPr>
              <p:cNvSpPr/>
              <p:nvPr/>
            </p:nvSpPr>
            <p:spPr bwMode="auto">
              <a:xfrm>
                <a:off x="6162375" y="4990527"/>
                <a:ext cx="1780032" cy="1091223"/>
              </a:xfrm>
              <a:custGeom>
                <a:avLst/>
                <a:gdLst>
                  <a:gd name="connsiteX0" fmla="*/ 0 w 1780032"/>
                  <a:gd name="connsiteY0" fmla="*/ 1091184 h 1091184"/>
                  <a:gd name="connsiteX1" fmla="*/ 1780032 w 1780032"/>
                  <a:gd name="connsiteY1"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184"/>
                  <a:gd name="connsiteX1" fmla="*/ 762000 w 1780032"/>
                  <a:gd name="connsiteY1" fmla="*/ 487680 h 1091184"/>
                  <a:gd name="connsiteX2" fmla="*/ 1780032 w 1780032"/>
                  <a:gd name="connsiteY2" fmla="*/ 0 h 1091184"/>
                  <a:gd name="connsiteX0" fmla="*/ 0 w 1780032"/>
                  <a:gd name="connsiteY0" fmla="*/ 1091184 h 1091213"/>
                  <a:gd name="connsiteX1" fmla="*/ 762000 w 1780032"/>
                  <a:gd name="connsiteY1" fmla="*/ 487680 h 1091213"/>
                  <a:gd name="connsiteX2" fmla="*/ 1780032 w 1780032"/>
                  <a:gd name="connsiteY2" fmla="*/ 0 h 1091213"/>
                  <a:gd name="connsiteX0" fmla="*/ 0 w 1780032"/>
                  <a:gd name="connsiteY0" fmla="*/ 1091184 h 1091223"/>
                  <a:gd name="connsiteX1" fmla="*/ 762000 w 1780032"/>
                  <a:gd name="connsiteY1" fmla="*/ 487680 h 1091223"/>
                  <a:gd name="connsiteX2" fmla="*/ 1780032 w 1780032"/>
                  <a:gd name="connsiteY2" fmla="*/ 0 h 1091223"/>
                </a:gdLst>
                <a:ahLst/>
                <a:cxnLst>
                  <a:cxn ang="0">
                    <a:pos x="connsiteX0" y="connsiteY0"/>
                  </a:cxn>
                  <a:cxn ang="0">
                    <a:pos x="connsiteX1" y="connsiteY1"/>
                  </a:cxn>
                  <a:cxn ang="0">
                    <a:pos x="connsiteX2" y="connsiteY2"/>
                  </a:cxn>
                </a:cxnLst>
                <a:rect l="l" t="t" r="r" b="b"/>
                <a:pathLst>
                  <a:path w="1780032" h="1091223">
                    <a:moveTo>
                      <a:pt x="0" y="1091184"/>
                    </a:moveTo>
                    <a:cubicBezTo>
                      <a:pt x="613664" y="1095248"/>
                      <a:pt x="642112" y="782320"/>
                      <a:pt x="762000" y="487680"/>
                    </a:cubicBezTo>
                    <a:cubicBezTo>
                      <a:pt x="869696" y="26416"/>
                      <a:pt x="1306576" y="22352"/>
                      <a:pt x="1780032" y="0"/>
                    </a:cubicBezTo>
                  </a:path>
                </a:pathLst>
              </a:custGeom>
              <a:grpFill/>
              <a:ln w="25400">
                <a:solidFill>
                  <a:srgbClr val="0000FF"/>
                </a:solidFill>
                <a:prstDash val="sysDash"/>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24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grpSp>
        <p:sp>
          <p:nvSpPr>
            <p:cNvPr id="60" name="テキスト ボックス 59">
              <a:extLst>
                <a:ext uri="{FF2B5EF4-FFF2-40B4-BE49-F238E27FC236}">
                  <a16:creationId xmlns:a16="http://schemas.microsoft.com/office/drawing/2014/main" id="{2317B865-A743-4373-BFB2-E015C01AFC5D}"/>
                </a:ext>
              </a:extLst>
            </p:cNvPr>
            <p:cNvSpPr txBox="1"/>
            <p:nvPr/>
          </p:nvSpPr>
          <p:spPr>
            <a:xfrm>
              <a:off x="4132689" y="6132115"/>
              <a:ext cx="1149674" cy="246221"/>
            </a:xfrm>
            <a:prstGeom prst="rect">
              <a:avLst/>
            </a:prstGeom>
            <a:grpFill/>
          </p:spPr>
          <p:txBody>
            <a:bodyPr wrap="none" rtlCol="0">
              <a:spAutoFit/>
            </a:bodyPr>
            <a:lstStyle/>
            <a:p>
              <a:pPr marL="0" marR="0" lvl="0" indent="0" defTabSz="914400" eaLnBrk="1" fontAlgn="auto" latinLnBrk="0" hangingPunct="1">
                <a:lnSpc>
                  <a:spcPct val="100000"/>
                </a:lnSpc>
                <a:spcBef>
                  <a:spcPts val="200"/>
                </a:spcBef>
                <a:spcAft>
                  <a:spcPts val="0"/>
                </a:spcAft>
                <a:buClrTx/>
                <a:buSzTx/>
                <a:buFontTx/>
                <a:buNone/>
                <a:tabLst/>
                <a:defRPr/>
              </a:pPr>
              <a:r>
                <a:rPr kumimoji="0" lang="en-US" altLang="ja-JP" sz="10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Tsunami height</a:t>
              </a:r>
              <a:endParaRPr kumimoji="0" lang="ja-JP" altLang="en-US" sz="10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61" name="テキスト ボックス 60">
              <a:extLst>
                <a:ext uri="{FF2B5EF4-FFF2-40B4-BE49-F238E27FC236}">
                  <a16:creationId xmlns:a16="http://schemas.microsoft.com/office/drawing/2014/main" id="{E9C4EFFB-7D0C-4854-B884-B63486C09EA2}"/>
                </a:ext>
              </a:extLst>
            </p:cNvPr>
            <p:cNvSpPr txBox="1"/>
            <p:nvPr/>
          </p:nvSpPr>
          <p:spPr>
            <a:xfrm>
              <a:off x="3250169" y="4721661"/>
              <a:ext cx="346249" cy="1374735"/>
            </a:xfrm>
            <a:prstGeom prst="rect">
              <a:avLst/>
            </a:prstGeom>
            <a:grpFill/>
          </p:spPr>
          <p:txBody>
            <a:bodyPr vert="vert270" wrap="none"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Damage probability</a:t>
              </a:r>
              <a:endParaRPr kumimoji="0" lang="ja-JP" altLang="en-US"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62" name="テキスト ボックス 61">
              <a:extLst>
                <a:ext uri="{FF2B5EF4-FFF2-40B4-BE49-F238E27FC236}">
                  <a16:creationId xmlns:a16="http://schemas.microsoft.com/office/drawing/2014/main" id="{6735BA94-8C54-423A-A295-CD027D0832C3}"/>
                </a:ext>
              </a:extLst>
            </p:cNvPr>
            <p:cNvSpPr txBox="1"/>
            <p:nvPr/>
          </p:nvSpPr>
          <p:spPr>
            <a:xfrm>
              <a:off x="4245173" y="4581436"/>
              <a:ext cx="1116011" cy="253916"/>
            </a:xfrm>
            <a:prstGeom prst="rect">
              <a:avLst/>
            </a:prstGeom>
            <a:grpFill/>
          </p:spPr>
          <p:txBody>
            <a:bodyPr wrap="none"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Fragility curve</a:t>
              </a:r>
              <a:endParaRPr kumimoji="0" lang="ja-JP" altLang="en-US"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grpSp>
      <p:grpSp>
        <p:nvGrpSpPr>
          <p:cNvPr id="65" name="グループ化 64">
            <a:extLst>
              <a:ext uri="{FF2B5EF4-FFF2-40B4-BE49-F238E27FC236}">
                <a16:creationId xmlns:a16="http://schemas.microsoft.com/office/drawing/2014/main" id="{03747EC2-74BB-48BF-8C6A-425444FAABED}"/>
              </a:ext>
            </a:extLst>
          </p:cNvPr>
          <p:cNvGrpSpPr/>
          <p:nvPr/>
        </p:nvGrpSpPr>
        <p:grpSpPr>
          <a:xfrm>
            <a:off x="56849" y="3132216"/>
            <a:ext cx="2775600" cy="3261509"/>
            <a:chOff x="56849" y="3132216"/>
            <a:chExt cx="2775600" cy="3261509"/>
          </a:xfrm>
        </p:grpSpPr>
        <p:sp>
          <p:nvSpPr>
            <p:cNvPr id="66" name="テキスト ボックス 65">
              <a:extLst>
                <a:ext uri="{FF2B5EF4-FFF2-40B4-BE49-F238E27FC236}">
                  <a16:creationId xmlns:a16="http://schemas.microsoft.com/office/drawing/2014/main" id="{89A715A0-1A18-4706-BC92-0E0A4B735D93}"/>
                </a:ext>
              </a:extLst>
            </p:cNvPr>
            <p:cNvSpPr txBox="1"/>
            <p:nvPr/>
          </p:nvSpPr>
          <p:spPr>
            <a:xfrm>
              <a:off x="56849" y="3132216"/>
              <a:ext cx="2775600" cy="3261360"/>
            </a:xfrm>
            <a:prstGeom prst="rect">
              <a:avLst/>
            </a:prstGeom>
            <a:noFill/>
            <a:ln w="19050">
              <a:solidFill>
                <a:srgbClr val="000000"/>
              </a:solidFill>
            </a:ln>
          </p:spPr>
          <p:txBody>
            <a:bodyPr wrap="square" rtlCol="0">
              <a:no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600" b="0" i="0" u="sng"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(1) Tsunami hazard assessment</a:t>
              </a:r>
              <a:r>
                <a:rPr kumimoji="0" lang="ja-JP" altLang="en-US" sz="16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endParaRPr kumimoji="0" lang="en-US" altLang="ja-JP" sz="16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600"/>
                </a:spcBef>
                <a:spcAft>
                  <a:spcPts val="0"/>
                </a:spcAft>
                <a:buClrTx/>
                <a:buSzTx/>
                <a:buFontTx/>
                <a:buNone/>
                <a:tabLst/>
                <a:defRPr/>
              </a:pPr>
              <a:r>
                <a:rPr kumimoji="0" lang="en-US" altLang="ja-JP" sz="12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Quantify the height and frequency (probability) of future tsunamis reaching nuclear power plants.</a:t>
              </a:r>
              <a:endParaRPr kumimoji="0" lang="ja-JP" altLang="en-US" sz="12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grpSp>
          <p:nvGrpSpPr>
            <p:cNvPr id="67" name="グループ化 66">
              <a:extLst>
                <a:ext uri="{FF2B5EF4-FFF2-40B4-BE49-F238E27FC236}">
                  <a16:creationId xmlns:a16="http://schemas.microsoft.com/office/drawing/2014/main" id="{772DEE35-739C-4A4B-8638-D21B1C041606}"/>
                </a:ext>
              </a:extLst>
            </p:cNvPr>
            <p:cNvGrpSpPr>
              <a:grpSpLocks noChangeAspect="1"/>
            </p:cNvGrpSpPr>
            <p:nvPr/>
          </p:nvGrpSpPr>
          <p:grpSpPr>
            <a:xfrm>
              <a:off x="516613" y="4636991"/>
              <a:ext cx="2159966" cy="1517317"/>
              <a:chOff x="6127036" y="4791456"/>
              <a:chExt cx="1883108" cy="1322832"/>
            </a:xfrm>
          </p:grpSpPr>
          <p:sp>
            <p:nvSpPr>
              <p:cNvPr id="71" name="フリーフォーム 67">
                <a:extLst>
                  <a:ext uri="{FF2B5EF4-FFF2-40B4-BE49-F238E27FC236}">
                    <a16:creationId xmlns:a16="http://schemas.microsoft.com/office/drawing/2014/main" id="{FD6A8BF0-765F-4095-A615-31295509B0B2}"/>
                  </a:ext>
                </a:extLst>
              </p:cNvPr>
              <p:cNvSpPr/>
              <p:nvPr/>
            </p:nvSpPr>
            <p:spPr bwMode="auto">
              <a:xfrm>
                <a:off x="6127036" y="4791456"/>
                <a:ext cx="1883108" cy="1322832"/>
              </a:xfrm>
              <a:custGeom>
                <a:avLst/>
                <a:gdLst>
                  <a:gd name="connsiteX0" fmla="*/ 0 w 1426464"/>
                  <a:gd name="connsiteY0" fmla="*/ 0 h 1018032"/>
                  <a:gd name="connsiteX1" fmla="*/ 0 w 1426464"/>
                  <a:gd name="connsiteY1" fmla="*/ 1018032 h 1018032"/>
                  <a:gd name="connsiteX2" fmla="*/ 1426464 w 1426464"/>
                  <a:gd name="connsiteY2" fmla="*/ 1018032 h 1018032"/>
                </a:gdLst>
                <a:ahLst/>
                <a:cxnLst>
                  <a:cxn ang="0">
                    <a:pos x="connsiteX0" y="connsiteY0"/>
                  </a:cxn>
                  <a:cxn ang="0">
                    <a:pos x="connsiteX1" y="connsiteY1"/>
                  </a:cxn>
                  <a:cxn ang="0">
                    <a:pos x="connsiteX2" y="connsiteY2"/>
                  </a:cxn>
                </a:cxnLst>
                <a:rect l="l" t="t" r="r" b="b"/>
                <a:pathLst>
                  <a:path w="1426464" h="1018032">
                    <a:moveTo>
                      <a:pt x="0" y="0"/>
                    </a:moveTo>
                    <a:lnTo>
                      <a:pt x="0" y="1018032"/>
                    </a:lnTo>
                    <a:lnTo>
                      <a:pt x="1426464" y="1018032"/>
                    </a:lnTo>
                  </a:path>
                </a:pathLst>
              </a:custGeom>
              <a:noFill/>
              <a:ln w="12700">
                <a:solidFill>
                  <a:srgbClr val="000000"/>
                </a:solidFill>
                <a:round/>
                <a:headEnd type="triangle"/>
                <a:tailEnd type="triangle"/>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24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sp>
            <p:nvSpPr>
              <p:cNvPr id="72" name="フリーフォーム 68">
                <a:extLst>
                  <a:ext uri="{FF2B5EF4-FFF2-40B4-BE49-F238E27FC236}">
                    <a16:creationId xmlns:a16="http://schemas.microsoft.com/office/drawing/2014/main" id="{029FA58E-38CB-47B2-A894-27EA471FF976}"/>
                  </a:ext>
                </a:extLst>
              </p:cNvPr>
              <p:cNvSpPr/>
              <p:nvPr/>
            </p:nvSpPr>
            <p:spPr bwMode="auto">
              <a:xfrm>
                <a:off x="6242304" y="4791456"/>
                <a:ext cx="1633728" cy="1316736"/>
              </a:xfrm>
              <a:custGeom>
                <a:avLst/>
                <a:gdLst>
                  <a:gd name="connsiteX0" fmla="*/ 0 w 1633728"/>
                  <a:gd name="connsiteY0" fmla="*/ 0 h 1316736"/>
                  <a:gd name="connsiteX1" fmla="*/ 1633728 w 1633728"/>
                  <a:gd name="connsiteY1"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 name="connsiteX0" fmla="*/ 0 w 1633728"/>
                  <a:gd name="connsiteY0" fmla="*/ 0 h 1316736"/>
                  <a:gd name="connsiteX1" fmla="*/ 804672 w 1633728"/>
                  <a:gd name="connsiteY1" fmla="*/ 475488 h 1316736"/>
                  <a:gd name="connsiteX2" fmla="*/ 1633728 w 1633728"/>
                  <a:gd name="connsiteY2" fmla="*/ 1316736 h 1316736"/>
                </a:gdLst>
                <a:ahLst/>
                <a:cxnLst>
                  <a:cxn ang="0">
                    <a:pos x="connsiteX0" y="connsiteY0"/>
                  </a:cxn>
                  <a:cxn ang="0">
                    <a:pos x="connsiteX1" y="connsiteY1"/>
                  </a:cxn>
                  <a:cxn ang="0">
                    <a:pos x="connsiteX2" y="connsiteY2"/>
                  </a:cxn>
                </a:cxnLst>
                <a:rect l="l" t="t" r="r" b="b"/>
                <a:pathLst>
                  <a:path w="1633728" h="1316736">
                    <a:moveTo>
                      <a:pt x="0" y="0"/>
                    </a:moveTo>
                    <a:cubicBezTo>
                      <a:pt x="239776" y="245872"/>
                      <a:pt x="412496" y="418592"/>
                      <a:pt x="804672" y="475488"/>
                    </a:cubicBezTo>
                    <a:cubicBezTo>
                      <a:pt x="1306576" y="493776"/>
                      <a:pt x="1424432" y="993648"/>
                      <a:pt x="1633728" y="1316736"/>
                    </a:cubicBezTo>
                  </a:path>
                </a:pathLst>
              </a:custGeom>
              <a:noFill/>
              <a:ln w="25400">
                <a:solidFill>
                  <a:srgbClr val="0000FF"/>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ja-JP" altLang="en-US" sz="2400" b="1" i="0" u="none" strike="noStrike" kern="0" cap="none" spc="0" normalizeH="0" baseline="0" noProof="0">
                  <a:ln>
                    <a:noFill/>
                  </a:ln>
                  <a:solidFill>
                    <a:srgbClr val="000000"/>
                  </a:solidFill>
                  <a:effectLst/>
                  <a:uLnTx/>
                  <a:uFillTx/>
                  <a:ea typeface="HG丸ｺﾞｼｯｸM-PRO" panose="020F0600000000000000" pitchFamily="50" charset="-128"/>
                </a:endParaRPr>
              </a:p>
            </p:txBody>
          </p:sp>
        </p:grpSp>
        <p:sp>
          <p:nvSpPr>
            <p:cNvPr id="68" name="テキスト ボックス 67">
              <a:extLst>
                <a:ext uri="{FF2B5EF4-FFF2-40B4-BE49-F238E27FC236}">
                  <a16:creationId xmlns:a16="http://schemas.microsoft.com/office/drawing/2014/main" id="{D2C7A66A-D605-4932-9D5C-CA91B027A7C6}"/>
                </a:ext>
              </a:extLst>
            </p:cNvPr>
            <p:cNvSpPr txBox="1"/>
            <p:nvPr/>
          </p:nvSpPr>
          <p:spPr>
            <a:xfrm>
              <a:off x="1021759" y="6132115"/>
              <a:ext cx="1245854" cy="261610"/>
            </a:xfrm>
            <a:prstGeom prst="rect">
              <a:avLst/>
            </a:prstGeom>
            <a:noFill/>
          </p:spPr>
          <p:txBody>
            <a:bodyPr wrap="none" rtlCol="0">
              <a:spAutoFit/>
            </a:bodyPr>
            <a:lstStyle/>
            <a:p>
              <a:pPr marL="0" marR="0" lvl="0" indent="0" defTabSz="914400" eaLnBrk="1" fontAlgn="auto" latinLnBrk="0" hangingPunct="1">
                <a:lnSpc>
                  <a:spcPct val="100000"/>
                </a:lnSpc>
                <a:spcBef>
                  <a:spcPts val="200"/>
                </a:spcBef>
                <a:spcAft>
                  <a:spcPts val="0"/>
                </a:spcAft>
                <a:buClrTx/>
                <a:buSzTx/>
                <a:buFontTx/>
                <a:buNone/>
                <a:tabLst/>
                <a:defRPr/>
              </a:pPr>
              <a:r>
                <a:rPr kumimoji="0" lang="en-US" altLang="ja-JP"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Tsunami height</a:t>
              </a:r>
              <a:endParaRPr kumimoji="0" lang="ja-JP" altLang="en-US"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54CF43D0-BE8D-4FD7-A1F5-BB47BC5116CF}"/>
                </a:ext>
              </a:extLst>
            </p:cNvPr>
            <p:cNvSpPr txBox="1"/>
            <p:nvPr/>
          </p:nvSpPr>
          <p:spPr>
            <a:xfrm>
              <a:off x="212719" y="4536469"/>
              <a:ext cx="346249" cy="1711366"/>
            </a:xfrm>
            <a:prstGeom prst="rect">
              <a:avLst/>
            </a:prstGeom>
            <a:noFill/>
          </p:spPr>
          <p:txBody>
            <a:bodyPr vert="vert270" wrap="none"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Frequency of occurrence</a:t>
              </a:r>
              <a:endParaRPr kumimoji="0" lang="ja-JP" altLang="en-US"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101AD0C1-65E2-4E64-BDA2-CA38227CDB33}"/>
                </a:ext>
              </a:extLst>
            </p:cNvPr>
            <p:cNvSpPr txBox="1"/>
            <p:nvPr/>
          </p:nvSpPr>
          <p:spPr>
            <a:xfrm>
              <a:off x="1002318" y="4446784"/>
              <a:ext cx="1095172" cy="261610"/>
            </a:xfrm>
            <a:prstGeom prst="rect">
              <a:avLst/>
            </a:prstGeom>
            <a:noFill/>
          </p:spPr>
          <p:txBody>
            <a:bodyPr wrap="none" rtlCol="0">
              <a:spAutoFit/>
            </a:bodyP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US" altLang="ja-JP"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Hazard curve</a:t>
              </a:r>
              <a:endParaRPr kumimoji="0" lang="ja-JP" altLang="en-US" sz="105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grpSp>
      <p:cxnSp>
        <p:nvCxnSpPr>
          <p:cNvPr id="73" name="直線矢印コネクタ 72">
            <a:extLst>
              <a:ext uri="{FF2B5EF4-FFF2-40B4-BE49-F238E27FC236}">
                <a16:creationId xmlns:a16="http://schemas.microsoft.com/office/drawing/2014/main" id="{E66C00AB-5E1F-43C3-8097-5B1413C88314}"/>
              </a:ext>
            </a:extLst>
          </p:cNvPr>
          <p:cNvCxnSpPr>
            <a:stCxn id="66" idx="3"/>
            <a:endCxn id="58" idx="1"/>
          </p:cNvCxnSpPr>
          <p:nvPr/>
        </p:nvCxnSpPr>
        <p:spPr bwMode="auto">
          <a:xfrm>
            <a:off x="2832449" y="4762896"/>
            <a:ext cx="335330" cy="0"/>
          </a:xfrm>
          <a:prstGeom prst="straightConnector1">
            <a:avLst/>
          </a:prstGeom>
          <a:solidFill>
            <a:srgbClr val="FFE575"/>
          </a:solidFill>
          <a:ln w="12700" cap="flat" cmpd="sng" algn="ctr">
            <a:solidFill>
              <a:srgbClr val="000000"/>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 name="直線矢印コネクタ 73">
            <a:extLst>
              <a:ext uri="{FF2B5EF4-FFF2-40B4-BE49-F238E27FC236}">
                <a16:creationId xmlns:a16="http://schemas.microsoft.com/office/drawing/2014/main" id="{A2D0917C-B710-4CB5-AB9C-2B194CC8013B}"/>
              </a:ext>
            </a:extLst>
          </p:cNvPr>
          <p:cNvCxnSpPr>
            <a:stCxn id="58" idx="3"/>
            <a:endCxn id="46" idx="1"/>
          </p:cNvCxnSpPr>
          <p:nvPr/>
        </p:nvCxnSpPr>
        <p:spPr bwMode="auto">
          <a:xfrm>
            <a:off x="5943379" y="4762896"/>
            <a:ext cx="335329" cy="0"/>
          </a:xfrm>
          <a:prstGeom prst="straightConnector1">
            <a:avLst/>
          </a:prstGeom>
          <a:solidFill>
            <a:srgbClr val="FFE575"/>
          </a:solidFill>
          <a:ln w="12700" cap="flat" cmpd="sng" algn="ctr">
            <a:solidFill>
              <a:srgbClr val="000000"/>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正方形/長方形 74">
            <a:extLst>
              <a:ext uri="{FF2B5EF4-FFF2-40B4-BE49-F238E27FC236}">
                <a16:creationId xmlns:a16="http://schemas.microsoft.com/office/drawing/2014/main" id="{F1BFA3E7-930E-4E56-9178-284618FA5CB2}"/>
              </a:ext>
            </a:extLst>
          </p:cNvPr>
          <p:cNvSpPr/>
          <p:nvPr/>
        </p:nvSpPr>
        <p:spPr bwMode="auto">
          <a:xfrm>
            <a:off x="3042960" y="3086496"/>
            <a:ext cx="6055320" cy="3382884"/>
          </a:xfrm>
          <a:prstGeom prst="rect">
            <a:avLst/>
          </a:prstGeom>
          <a:noFill/>
          <a:ln w="3175">
            <a:solidFill>
              <a:srgbClr val="000000"/>
            </a:solidFill>
            <a:prstDash val="dash"/>
            <a:round/>
            <a:headEnd/>
            <a:tailEnd/>
          </a:ln>
          <a:effectLst/>
          <a:extLst/>
        </p:spPr>
        <p:txBody>
          <a:bodyPr vert="horz" wrap="square" lIns="91440" tIns="45720" rIns="91440" bIns="45720" numCol="1" rtlCol="0" anchor="t" anchorCtr="0" compatLnSpc="1">
            <a:prstTxWarp prst="textNoShape">
              <a:avLst/>
            </a:prstTxWarp>
          </a:bodyPr>
          <a:lstStyle/>
          <a:p>
            <a:pPr algn="ctr"/>
            <a:endParaRPr lang="ja-JP" altLang="en-US">
              <a:solidFill>
                <a:prstClr val="black"/>
              </a:solidFill>
              <a:latin typeface="Calibri"/>
            </a:endParaRPr>
          </a:p>
        </p:txBody>
      </p:sp>
      <p:sp>
        <p:nvSpPr>
          <p:cNvPr id="77" name="右矢印 94">
            <a:extLst>
              <a:ext uri="{FF2B5EF4-FFF2-40B4-BE49-F238E27FC236}">
                <a16:creationId xmlns:a16="http://schemas.microsoft.com/office/drawing/2014/main" id="{58F63EC3-81DB-4A42-8BE3-68FFD786D9FD}"/>
              </a:ext>
            </a:extLst>
          </p:cNvPr>
          <p:cNvSpPr/>
          <p:nvPr/>
        </p:nvSpPr>
        <p:spPr bwMode="auto">
          <a:xfrm rot="5400000">
            <a:off x="6232968" y="2889282"/>
            <a:ext cx="216000" cy="191903"/>
          </a:xfrm>
          <a:prstGeom prst="rightArrow">
            <a:avLst/>
          </a:prstGeom>
          <a:solidFill>
            <a:srgbClr val="FFFFFF">
              <a:lumMod val="85000"/>
            </a:srgbClr>
          </a:solidFill>
          <a:ln w="3175">
            <a:solidFill>
              <a:srgbClr val="000000"/>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ndParaRPr>
          </a:p>
        </p:txBody>
      </p:sp>
      <p:sp>
        <p:nvSpPr>
          <p:cNvPr id="78" name="右矢印 96">
            <a:extLst>
              <a:ext uri="{FF2B5EF4-FFF2-40B4-BE49-F238E27FC236}">
                <a16:creationId xmlns:a16="http://schemas.microsoft.com/office/drawing/2014/main" id="{4BA55459-F2E5-4FC8-8A51-029B9CEFB4C7}"/>
              </a:ext>
            </a:extLst>
          </p:cNvPr>
          <p:cNvSpPr/>
          <p:nvPr/>
        </p:nvSpPr>
        <p:spPr bwMode="auto">
          <a:xfrm rot="16200000">
            <a:off x="5845352" y="2879131"/>
            <a:ext cx="216000" cy="191903"/>
          </a:xfrm>
          <a:prstGeom prst="rightArrow">
            <a:avLst/>
          </a:prstGeom>
          <a:solidFill>
            <a:srgbClr val="FFFFFF">
              <a:lumMod val="85000"/>
            </a:srgbClr>
          </a:solidFill>
          <a:ln w="3175">
            <a:solidFill>
              <a:srgbClr val="000000"/>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ndParaRPr>
          </a:p>
        </p:txBody>
      </p:sp>
      <p:grpSp>
        <p:nvGrpSpPr>
          <p:cNvPr id="5" name="グループ化 4">
            <a:extLst>
              <a:ext uri="{FF2B5EF4-FFF2-40B4-BE49-F238E27FC236}">
                <a16:creationId xmlns:a16="http://schemas.microsoft.com/office/drawing/2014/main" id="{98206577-57AE-4486-8312-11618BBF62E2}"/>
              </a:ext>
            </a:extLst>
          </p:cNvPr>
          <p:cNvGrpSpPr/>
          <p:nvPr/>
        </p:nvGrpSpPr>
        <p:grpSpPr>
          <a:xfrm>
            <a:off x="76138" y="2179916"/>
            <a:ext cx="9041431" cy="658336"/>
            <a:chOff x="56849" y="2178716"/>
            <a:chExt cx="9041431" cy="658336"/>
          </a:xfrm>
        </p:grpSpPr>
        <p:sp>
          <p:nvSpPr>
            <p:cNvPr id="44" name="テキスト ボックス 43">
              <a:extLst>
                <a:ext uri="{FF2B5EF4-FFF2-40B4-BE49-F238E27FC236}">
                  <a16:creationId xmlns:a16="http://schemas.microsoft.com/office/drawing/2014/main" id="{0155D381-730F-4626-A4F6-E2F59DC3C65B}"/>
                </a:ext>
              </a:extLst>
            </p:cNvPr>
            <p:cNvSpPr txBox="1"/>
            <p:nvPr/>
          </p:nvSpPr>
          <p:spPr>
            <a:xfrm>
              <a:off x="2903638" y="2277230"/>
              <a:ext cx="6060850" cy="430887"/>
            </a:xfrm>
            <a:prstGeom prst="rect">
              <a:avLst/>
            </a:prstGeom>
            <a:noFill/>
            <a:ln>
              <a:solidFill>
                <a:srgbClr val="000000"/>
              </a:solidFill>
            </a:ln>
          </p:spPr>
          <p:txBody>
            <a:bodyPr wrap="square" rtlCol="0">
              <a:spAutoFit/>
            </a:bodyPr>
            <a:lstStyle/>
            <a:p>
              <a:pPr>
                <a:spcBef>
                  <a:spcPts val="200"/>
                </a:spcBef>
              </a:pPr>
              <a:r>
                <a:rPr lang="en-US" altLang="ja-JP" sz="1100" dirty="0">
                  <a:solidFill>
                    <a:srgbClr val="000000"/>
                  </a:solidFill>
                  <a:latin typeface="Meiryo UI" panose="020B0604030504040204" pitchFamily="50" charset="-128"/>
                  <a:ea typeface="Meiryo UI" panose="020B0604030504040204" pitchFamily="50" charset="-128"/>
                </a:rPr>
                <a:t>General analysis and establishment of accident scenarios</a:t>
              </a:r>
              <a:r>
                <a:rPr lang="ja-JP" altLang="en-US" sz="1100" dirty="0">
                  <a:solidFill>
                    <a:srgbClr val="000000"/>
                  </a:solidFill>
                  <a:latin typeface="Meiryo UI" panose="020B0604030504040204" pitchFamily="50" charset="-128"/>
                  <a:ea typeface="Meiryo UI" panose="020B0604030504040204" pitchFamily="50" charset="-128"/>
                </a:rPr>
                <a:t>（</a:t>
              </a:r>
              <a:r>
                <a:rPr lang="en-US" altLang="ja-JP" sz="1100" dirty="0">
                  <a:solidFill>
                    <a:srgbClr val="000000"/>
                  </a:solidFill>
                  <a:latin typeface="Meiryo UI" panose="020B0604030504040204" pitchFamily="50" charset="-128"/>
                  <a:ea typeface="Meiryo UI" panose="020B0604030504040204" pitchFamily="50" charset="-128"/>
                </a:rPr>
                <a:t>Extensive analysis and selection of accident scenarios and screening of accident scenarios</a:t>
              </a:r>
              <a:r>
                <a:rPr lang="ja-JP" altLang="en-US" sz="1100" dirty="0">
                  <a:solidFill>
                    <a:srgbClr val="000000"/>
                  </a:solidFill>
                  <a:latin typeface="Meiryo UI" panose="020B0604030504040204" pitchFamily="50" charset="-128"/>
                  <a:ea typeface="Meiryo UI" panose="020B0604030504040204" pitchFamily="50" charset="-128"/>
                </a:rPr>
                <a:t>）</a:t>
              </a:r>
            </a:p>
          </p:txBody>
        </p:sp>
        <p:sp>
          <p:nvSpPr>
            <p:cNvPr id="79" name="右矢印 45">
              <a:extLst>
                <a:ext uri="{FF2B5EF4-FFF2-40B4-BE49-F238E27FC236}">
                  <a16:creationId xmlns:a16="http://schemas.microsoft.com/office/drawing/2014/main" id="{DBAC9FEE-9E96-4738-8DC1-592602BE5D6F}"/>
                </a:ext>
              </a:extLst>
            </p:cNvPr>
            <p:cNvSpPr/>
            <p:nvPr/>
          </p:nvSpPr>
          <p:spPr bwMode="auto">
            <a:xfrm>
              <a:off x="2693519" y="2280340"/>
              <a:ext cx="216000" cy="191903"/>
            </a:xfrm>
            <a:prstGeom prst="rightArrow">
              <a:avLst/>
            </a:prstGeom>
            <a:solidFill>
              <a:srgbClr val="FFFFFF">
                <a:lumMod val="85000"/>
              </a:srgbClr>
            </a:solidFill>
            <a:ln w="3175">
              <a:solidFill>
                <a:srgbClr val="000000"/>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ndParaRPr>
            </a:p>
          </p:txBody>
        </p:sp>
        <p:grpSp>
          <p:nvGrpSpPr>
            <p:cNvPr id="4" name="グループ化 3">
              <a:extLst>
                <a:ext uri="{FF2B5EF4-FFF2-40B4-BE49-F238E27FC236}">
                  <a16:creationId xmlns:a16="http://schemas.microsoft.com/office/drawing/2014/main" id="{313328AE-1DD9-4FFE-A974-B66F3A3E7C65}"/>
                </a:ext>
              </a:extLst>
            </p:cNvPr>
            <p:cNvGrpSpPr/>
            <p:nvPr/>
          </p:nvGrpSpPr>
          <p:grpSpPr>
            <a:xfrm>
              <a:off x="56849" y="2178716"/>
              <a:ext cx="9041431" cy="658336"/>
              <a:chOff x="56849" y="2178716"/>
              <a:chExt cx="9041431" cy="658336"/>
            </a:xfrm>
          </p:grpSpPr>
          <p:sp>
            <p:nvSpPr>
              <p:cNvPr id="43" name="テキスト ボックス 42">
                <a:extLst>
                  <a:ext uri="{FF2B5EF4-FFF2-40B4-BE49-F238E27FC236}">
                    <a16:creationId xmlns:a16="http://schemas.microsoft.com/office/drawing/2014/main" id="{C7FD4823-9A43-4272-8B5A-3BFA79333718}"/>
                  </a:ext>
                </a:extLst>
              </p:cNvPr>
              <p:cNvSpPr txBox="1"/>
              <p:nvPr/>
            </p:nvSpPr>
            <p:spPr>
              <a:xfrm>
                <a:off x="90993" y="2280489"/>
                <a:ext cx="2608406" cy="456535"/>
              </a:xfrm>
              <a:prstGeom prst="rect">
                <a:avLst/>
              </a:prstGeom>
              <a:noFill/>
              <a:ln>
                <a:solidFill>
                  <a:srgbClr val="000000"/>
                </a:solidFill>
              </a:ln>
            </p:spPr>
            <p:txBody>
              <a:bodyPr wrap="none" rtlCol="0" anchor="ctr">
                <a:spAutoFit/>
              </a:bodyPr>
              <a:lstStyle/>
              <a:p>
                <a:pPr>
                  <a:spcBef>
                    <a:spcPts val="200"/>
                  </a:spcBef>
                </a:pPr>
                <a:r>
                  <a:rPr lang="en-US" altLang="ja-JP" sz="1100" dirty="0">
                    <a:solidFill>
                      <a:srgbClr val="000000"/>
                    </a:solidFill>
                    <a:latin typeface="Meiryo UI" panose="020B0604030504040204" pitchFamily="50" charset="-128"/>
                    <a:ea typeface="Meiryo UI" panose="020B0604030504040204" pitchFamily="50" charset="-128"/>
                  </a:rPr>
                  <a:t>Plant </a:t>
                </a:r>
                <a:r>
                  <a:rPr lang="en-US" altLang="ja-JP" sz="1100" dirty="0" err="1">
                    <a:solidFill>
                      <a:srgbClr val="000000"/>
                    </a:solidFill>
                    <a:latin typeface="Meiryo UI" panose="020B0604030504040204" pitchFamily="50" charset="-128"/>
                    <a:ea typeface="Meiryo UI" panose="020B0604030504040204" pitchFamily="50" charset="-128"/>
                  </a:rPr>
                  <a:t>walkdown</a:t>
                </a:r>
                <a:endParaRPr lang="en-US" altLang="ja-JP" sz="1100" dirty="0">
                  <a:solidFill>
                    <a:srgbClr val="000000"/>
                  </a:solidFill>
                  <a:latin typeface="Meiryo UI" panose="020B0604030504040204" pitchFamily="50" charset="-128"/>
                  <a:ea typeface="Meiryo UI" panose="020B0604030504040204" pitchFamily="50" charset="-128"/>
                </a:endParaRPr>
              </a:p>
              <a:p>
                <a:pPr>
                  <a:spcBef>
                    <a:spcPts val="200"/>
                  </a:spcBef>
                </a:pPr>
                <a:r>
                  <a:rPr lang="ja-JP" altLang="en-US" sz="1100" dirty="0">
                    <a:solidFill>
                      <a:srgbClr val="000000"/>
                    </a:solidFill>
                    <a:latin typeface="Meiryo UI" panose="020B0604030504040204" pitchFamily="50" charset="-128"/>
                    <a:ea typeface="Meiryo UI" panose="020B0604030504040204" pitchFamily="50" charset="-128"/>
                  </a:rPr>
                  <a:t>（</a:t>
                </a:r>
                <a:r>
                  <a:rPr lang="en-US" altLang="ja-JP" sz="1100" dirty="0">
                    <a:solidFill>
                      <a:srgbClr val="000000"/>
                    </a:solidFill>
                    <a:latin typeface="Meiryo UI" panose="020B0604030504040204" pitchFamily="50" charset="-128"/>
                    <a:ea typeface="Meiryo UI" panose="020B0604030504040204" pitchFamily="50" charset="-128"/>
                  </a:rPr>
                  <a:t>Plant </a:t>
                </a:r>
                <a:r>
                  <a:rPr lang="en-US" altLang="ja-JP" sz="1100" dirty="0" err="1">
                    <a:solidFill>
                      <a:srgbClr val="000000"/>
                    </a:solidFill>
                    <a:latin typeface="Meiryo UI" panose="020B0604030504040204" pitchFamily="50" charset="-128"/>
                    <a:ea typeface="Meiryo UI" panose="020B0604030504040204" pitchFamily="50" charset="-128"/>
                  </a:rPr>
                  <a:t>walkdown</a:t>
                </a:r>
                <a:r>
                  <a:rPr lang="en-US" altLang="ja-JP" sz="1100" dirty="0">
                    <a:solidFill>
                      <a:srgbClr val="000000"/>
                    </a:solidFill>
                    <a:latin typeface="Meiryo UI" panose="020B0604030504040204" pitchFamily="50" charset="-128"/>
                    <a:ea typeface="Meiryo UI" panose="020B0604030504040204" pitchFamily="50" charset="-128"/>
                  </a:rPr>
                  <a:t> on actual plant</a:t>
                </a:r>
                <a:r>
                  <a:rPr lang="ja-JP" altLang="en-US" sz="1100" dirty="0">
                    <a:solidFill>
                      <a:srgbClr val="000000"/>
                    </a:solidFill>
                    <a:latin typeface="Meiryo UI" panose="020B0604030504040204" pitchFamily="50" charset="-128"/>
                    <a:ea typeface="Meiryo UI" panose="020B0604030504040204" pitchFamily="50" charset="-128"/>
                  </a:rPr>
                  <a:t>）</a:t>
                </a:r>
              </a:p>
            </p:txBody>
          </p:sp>
          <p:sp>
            <p:nvSpPr>
              <p:cNvPr id="76" name="正方形/長方形 75">
                <a:extLst>
                  <a:ext uri="{FF2B5EF4-FFF2-40B4-BE49-F238E27FC236}">
                    <a16:creationId xmlns:a16="http://schemas.microsoft.com/office/drawing/2014/main" id="{C7911B99-0F8B-4EFE-A6E2-747DF0AE1E3A}"/>
                  </a:ext>
                </a:extLst>
              </p:cNvPr>
              <p:cNvSpPr/>
              <p:nvPr/>
            </p:nvSpPr>
            <p:spPr bwMode="auto">
              <a:xfrm>
                <a:off x="56849" y="2178716"/>
                <a:ext cx="9041431" cy="658336"/>
              </a:xfrm>
              <a:prstGeom prst="rect">
                <a:avLst/>
              </a:prstGeom>
              <a:noFill/>
              <a:ln w="3175">
                <a:solidFill>
                  <a:srgbClr val="000000"/>
                </a:solidFill>
                <a:prstDash val="dash"/>
                <a:round/>
                <a:headEnd/>
                <a:tailEnd/>
              </a:ln>
              <a:effectLst/>
              <a:extLst/>
            </p:spPr>
            <p:txBody>
              <a:bodyPr vert="horz" wrap="square" lIns="91440" tIns="45720" rIns="91440" bIns="45720" numCol="1" rtlCol="0" anchor="t" anchorCtr="0" compatLnSpc="1">
                <a:prstTxWarp prst="textNoShape">
                  <a:avLst/>
                </a:prstTxWarp>
              </a:bodyPr>
              <a:lstStyle/>
              <a:p>
                <a:pPr algn="ctr"/>
                <a:endParaRPr lang="ja-JP" altLang="en-US">
                  <a:solidFill>
                    <a:prstClr val="black"/>
                  </a:solidFill>
                  <a:latin typeface="Calibri"/>
                </a:endParaRPr>
              </a:p>
            </p:txBody>
          </p:sp>
          <p:sp>
            <p:nvSpPr>
              <p:cNvPr id="80" name="右矢印 46">
                <a:extLst>
                  <a:ext uri="{FF2B5EF4-FFF2-40B4-BE49-F238E27FC236}">
                    <a16:creationId xmlns:a16="http://schemas.microsoft.com/office/drawing/2014/main" id="{7725207E-5B26-4ABD-B58D-EABA3991A4FA}"/>
                  </a:ext>
                </a:extLst>
              </p:cNvPr>
              <p:cNvSpPr/>
              <p:nvPr/>
            </p:nvSpPr>
            <p:spPr bwMode="auto">
              <a:xfrm rot="10800000">
                <a:off x="2690447" y="2563119"/>
                <a:ext cx="216000" cy="191903"/>
              </a:xfrm>
              <a:prstGeom prst="rightArrow">
                <a:avLst/>
              </a:prstGeom>
              <a:solidFill>
                <a:srgbClr val="FFFFFF">
                  <a:lumMod val="85000"/>
                </a:srgbClr>
              </a:solidFill>
              <a:ln w="3175">
                <a:solidFill>
                  <a:srgbClr val="000000"/>
                </a:solidFill>
                <a:round/>
                <a:headEnd/>
                <a:tailEnd/>
              </a:ln>
              <a:effectLst/>
              <a:ex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ndParaRPr>
              </a:p>
            </p:txBody>
          </p:sp>
        </p:grpSp>
      </p:grpSp>
      <p:sp>
        <p:nvSpPr>
          <p:cNvPr id="81" name="フリーフォーム: 図形 80">
            <a:extLst>
              <a:ext uri="{FF2B5EF4-FFF2-40B4-BE49-F238E27FC236}">
                <a16:creationId xmlns:a16="http://schemas.microsoft.com/office/drawing/2014/main" id="{59064BAC-E71B-4124-8BF2-8BEFFAF756C7}"/>
              </a:ext>
            </a:extLst>
          </p:cNvPr>
          <p:cNvSpPr/>
          <p:nvPr/>
        </p:nvSpPr>
        <p:spPr bwMode="auto">
          <a:xfrm>
            <a:off x="1447800" y="6172200"/>
            <a:ext cx="4830908" cy="358139"/>
          </a:xfrm>
          <a:custGeom>
            <a:avLst/>
            <a:gdLst>
              <a:gd name="connsiteX0" fmla="*/ 0 w 4808220"/>
              <a:gd name="connsiteY0" fmla="*/ 236220 h 388620"/>
              <a:gd name="connsiteX1" fmla="*/ 0 w 4808220"/>
              <a:gd name="connsiteY1" fmla="*/ 388620 h 388620"/>
              <a:gd name="connsiteX2" fmla="*/ 4671060 w 4808220"/>
              <a:gd name="connsiteY2" fmla="*/ 388620 h 388620"/>
              <a:gd name="connsiteX3" fmla="*/ 4671060 w 4808220"/>
              <a:gd name="connsiteY3" fmla="*/ 0 h 388620"/>
              <a:gd name="connsiteX4" fmla="*/ 4808220 w 4808220"/>
              <a:gd name="connsiteY4" fmla="*/ 0 h 388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8220" h="388620">
                <a:moveTo>
                  <a:pt x="0" y="236220"/>
                </a:moveTo>
                <a:lnTo>
                  <a:pt x="0" y="388620"/>
                </a:lnTo>
                <a:lnTo>
                  <a:pt x="4671060" y="388620"/>
                </a:lnTo>
                <a:lnTo>
                  <a:pt x="4671060" y="0"/>
                </a:lnTo>
                <a:lnTo>
                  <a:pt x="4808220" y="0"/>
                </a:lnTo>
              </a:path>
            </a:pathLst>
          </a:custGeom>
          <a:noFill/>
          <a:ln w="12700">
            <a:solidFill>
              <a:srgbClr val="000000"/>
            </a:solidFill>
            <a:round/>
            <a:headEnd/>
            <a:tailEnd type="triangle"/>
          </a:ln>
          <a:effectLst/>
          <a:ex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400" b="1">
              <a:solidFill>
                <a:srgbClr val="000000"/>
              </a:solidFill>
              <a:ea typeface="HG丸ｺﾞｼｯｸM-PRO" panose="020F0600000000000000" pitchFamily="50" charset="-128"/>
            </a:endParaRPr>
          </a:p>
        </p:txBody>
      </p:sp>
    </p:spTree>
    <p:extLst>
      <p:ext uri="{BB962C8B-B14F-4D97-AF65-F5344CB8AC3E}">
        <p14:creationId xmlns:p14="http://schemas.microsoft.com/office/powerpoint/2010/main" val="1406451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E96E203-9A70-439C-84A1-21C600C57FCE}"/>
              </a:ext>
            </a:extLst>
          </p:cNvPr>
          <p:cNvSpPr>
            <a:spLocks noGrp="1"/>
          </p:cNvSpPr>
          <p:nvPr>
            <p:ph type="body" sz="quarter" idx="13"/>
          </p:nvPr>
        </p:nvSpPr>
        <p:spPr/>
        <p:txBody>
          <a:bodyPr/>
          <a:lstStyle/>
          <a:p>
            <a:r>
              <a:rPr lang="en-US" altLang="ja-JP" dirty="0"/>
              <a:t>Enhancement of Fragility Assessment</a:t>
            </a:r>
          </a:p>
        </p:txBody>
      </p:sp>
      <mc:AlternateContent xmlns:mc="http://schemas.openxmlformats.org/markup-compatibility/2006">
        <mc:Choice xmlns:a14="http://schemas.microsoft.com/office/drawing/2010/main" Requires="a14">
          <p:sp>
            <p:nvSpPr>
              <p:cNvPr id="10" name="テキスト ボックス 9">
                <a:extLst>
                  <a:ext uri="{FF2B5EF4-FFF2-40B4-BE49-F238E27FC236}">
                    <a16:creationId xmlns:a16="http://schemas.microsoft.com/office/drawing/2014/main" id="{A1B6A500-B329-417C-B257-CAD1B24F8E5A}"/>
                  </a:ext>
                </a:extLst>
              </p:cNvPr>
              <p:cNvSpPr txBox="1"/>
              <p:nvPr/>
            </p:nvSpPr>
            <p:spPr>
              <a:xfrm>
                <a:off x="280805" y="778387"/>
                <a:ext cx="8460472" cy="2585323"/>
              </a:xfrm>
              <a:prstGeom prst="rect">
                <a:avLst/>
              </a:prstGeom>
              <a:noFill/>
            </p:spPr>
            <p:txBody>
              <a:bodyPr wrap="square" rtlCol="0">
                <a:spAutoFit/>
              </a:bodyPr>
              <a:lstStyle/>
              <a:p>
                <a:pPr marL="285750" indent="-285750">
                  <a:buClr>
                    <a:schemeClr val="accent2"/>
                  </a:buClr>
                  <a:buFont typeface="Wingdings" panose="05000000000000000000" pitchFamily="2" charset="2"/>
                  <a:buChar char="n"/>
                </a:pPr>
                <a:r>
                  <a:rPr lang="en-US" altLang="ja-JP" dirty="0">
                    <a:latin typeface="Meiryo UI" panose="020B0604030504040204" pitchFamily="50" charset="-128"/>
                    <a:ea typeface="Meiryo UI" panose="020B0604030504040204" pitchFamily="50" charset="-128"/>
                  </a:rPr>
                  <a:t>We applied enhanced fragility assessment.</a:t>
                </a:r>
              </a:p>
              <a:p>
                <a:pPr marL="285750" indent="-285750">
                  <a:buClr>
                    <a:schemeClr val="accent2"/>
                  </a:buClr>
                  <a:buFont typeface="Wingdings" panose="05000000000000000000" pitchFamily="2" charset="2"/>
                  <a:buChar char="n"/>
                </a:pPr>
                <a:r>
                  <a:rPr lang="en-US" altLang="ja-JP" dirty="0">
                    <a:latin typeface="Meiryo UI" panose="020B0604030504040204" pitchFamily="50" charset="-128"/>
                    <a:ea typeface="Meiryo UI" panose="020B0604030504040204" pitchFamily="50" charset="-128"/>
                  </a:rPr>
                  <a:t>Fragility curves are developed by calculating the probability that the actual response exceeds the actual structural capacity, resulting in damage.</a:t>
                </a:r>
              </a:p>
              <a:p>
                <a:pPr marL="285750" indent="-285750">
                  <a:buClr>
                    <a:schemeClr val="accent2"/>
                  </a:buClr>
                  <a:buFont typeface="Wingdings" panose="05000000000000000000" pitchFamily="2" charset="2"/>
                  <a:buChar char="n"/>
                </a:pPr>
                <a:r>
                  <a:rPr lang="en-US" altLang="ja-JP" dirty="0">
                    <a:latin typeface="Meiryo UI" panose="020B0604030504040204" pitchFamily="50" charset="-128"/>
                    <a:ea typeface="Meiryo UI" panose="020B0604030504040204" pitchFamily="50" charset="-128"/>
                  </a:rPr>
                  <a:t>Figure shows the concept used to calculate the damage probability</a:t>
                </a:r>
                <a14:m>
                  <m:oMath xmlns:m="http://schemas.openxmlformats.org/officeDocument/2006/math">
                    <m:r>
                      <a:rPr lang="ja-JP" altLang="en-US" i="1">
                        <a:solidFill>
                          <a:srgbClr val="000000"/>
                        </a:solidFill>
                        <a:latin typeface="Cambria Math" panose="02040503050406030204" pitchFamily="18" charset="0"/>
                      </a:rPr>
                      <m:t>𝐹</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oMath>
                </a14:m>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for an arbitrary tsunami height </a:t>
                </a:r>
                <a:r>
                  <a:rPr lang="en-US" altLang="ja-JP" i="1" dirty="0">
                    <a:latin typeface="Meiryo UI" panose="020B0604030504040204" pitchFamily="50" charset="-128"/>
                    <a:ea typeface="Meiryo UI" panose="020B0604030504040204" pitchFamily="50" charset="-128"/>
                  </a:rPr>
                  <a:t>A</a:t>
                </a:r>
                <a:r>
                  <a:rPr lang="en-US" altLang="ja-JP" dirty="0">
                    <a:latin typeface="Meiryo UI" panose="020B0604030504040204" pitchFamily="50" charset="-128"/>
                    <a:ea typeface="Meiryo UI" panose="020B0604030504040204" pitchFamily="50" charset="-128"/>
                  </a:rPr>
                  <a:t>. As expressed in Equation ,</a:t>
                </a:r>
                <a14:m>
                  <m:oMath xmlns:m="http://schemas.openxmlformats.org/officeDocument/2006/math">
                    <m:r>
                      <a:rPr lang="ja-JP" altLang="en-US" i="1">
                        <a:solidFill>
                          <a:srgbClr val="000000"/>
                        </a:solidFill>
                        <a:latin typeface="Cambria Math" panose="02040503050406030204" pitchFamily="18" charset="0"/>
                      </a:rPr>
                      <m:t>𝐹</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oMath>
                </a14:m>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is defined as the conditional probability of failure that the realistic response </a:t>
                </a:r>
                <a14:m>
                  <m:oMath xmlns:m="http://schemas.openxmlformats.org/officeDocument/2006/math">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 </m:t>
                    </m:r>
                  </m:oMath>
                </a14:m>
                <a:r>
                  <a:rPr lang="en-US" altLang="ja-JP" dirty="0">
                    <a:latin typeface="Meiryo UI" panose="020B0604030504040204" pitchFamily="50" charset="-128"/>
                    <a:ea typeface="Meiryo UI" panose="020B0604030504040204" pitchFamily="50" charset="-128"/>
                  </a:rPr>
                  <a:t>exceeds the realistic capacity </a:t>
                </a:r>
                <a14:m>
                  <m:oMath xmlns:m="http://schemas.openxmlformats.org/officeDocument/2006/math">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𝑆</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oMath>
                </a14:m>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at a given tsunami height.</a:t>
                </a:r>
                <a:endParaRPr kumimoji="1" lang="ja-JP" altLang="en-US" dirty="0">
                  <a:latin typeface="Meiryo UI" panose="020B0604030504040204" pitchFamily="50" charset="-128"/>
                  <a:ea typeface="Meiryo UI" panose="020B0604030504040204" pitchFamily="50" charset="-128"/>
                </a:endParaRPr>
              </a:p>
            </p:txBody>
          </p:sp>
        </mc:Choice>
        <mc:Fallback>
          <p:sp>
            <p:nvSpPr>
              <p:cNvPr id="10" name="テキスト ボックス 9">
                <a:extLst>
                  <a:ext uri="{FF2B5EF4-FFF2-40B4-BE49-F238E27FC236}">
                    <a16:creationId xmlns:a16="http://schemas.microsoft.com/office/drawing/2014/main" id="{A1B6A500-B329-417C-B257-CAD1B24F8E5A}"/>
                  </a:ext>
                </a:extLst>
              </p:cNvPr>
              <p:cNvSpPr txBox="1">
                <a:spLocks noRot="1" noChangeAspect="1" noMove="1" noResize="1" noEditPoints="1" noAdjustHandles="1" noChangeArrowheads="1" noChangeShapeType="1" noTextEdit="1"/>
              </p:cNvSpPr>
              <p:nvPr/>
            </p:nvSpPr>
            <p:spPr>
              <a:xfrm>
                <a:off x="280805" y="778387"/>
                <a:ext cx="8460472" cy="2585323"/>
              </a:xfrm>
              <a:prstGeom prst="rect">
                <a:avLst/>
              </a:prstGeom>
              <a:blipFill>
                <a:blip r:embed="rId3"/>
                <a:stretch>
                  <a:fillRect l="-432" t="-1179" r="-144" b="-3066"/>
                </a:stretch>
              </a:blipFill>
            </p:spPr>
            <p:txBody>
              <a:bodyPr/>
              <a:lstStyle/>
              <a:p>
                <a:r>
                  <a:rPr lang="ja-JP" altLang="en-US">
                    <a:noFill/>
                  </a:rPr>
                  <a:t> </a:t>
                </a:r>
              </a:p>
            </p:txBody>
          </p:sp>
        </mc:Fallback>
      </mc:AlternateContent>
      <p:sp>
        <p:nvSpPr>
          <p:cNvPr id="11" name="Rectangle 2">
            <a:extLst>
              <a:ext uri="{FF2B5EF4-FFF2-40B4-BE49-F238E27FC236}">
                <a16:creationId xmlns:a16="http://schemas.microsoft.com/office/drawing/2014/main" id="{6254B8D8-6781-4F16-B365-9363067C6B51}"/>
              </a:ext>
            </a:extLst>
          </p:cNvPr>
          <p:cNvSpPr>
            <a:spLocks noChangeArrowheads="1"/>
          </p:cNvSpPr>
          <p:nvPr/>
        </p:nvSpPr>
        <p:spPr bwMode="auto">
          <a:xfrm>
            <a:off x="4728096" y="1780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a:endParaRPr lang="ja-JP" altLang="en-US"/>
          </a:p>
        </p:txBody>
      </p:sp>
      <p:sp>
        <p:nvSpPr>
          <p:cNvPr id="17" name="Rectangle 8">
            <a:extLst>
              <a:ext uri="{FF2B5EF4-FFF2-40B4-BE49-F238E27FC236}">
                <a16:creationId xmlns:a16="http://schemas.microsoft.com/office/drawing/2014/main" id="{23A935DE-5FE1-47F2-A595-C24EC638AC8D}"/>
              </a:ext>
            </a:extLst>
          </p:cNvPr>
          <p:cNvSpPr>
            <a:spLocks noChangeArrowheads="1"/>
          </p:cNvSpPr>
          <p:nvPr/>
        </p:nvSpPr>
        <p:spPr bwMode="auto">
          <a:xfrm>
            <a:off x="2274402" y="315829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mc:AlternateContent xmlns:mc="http://schemas.openxmlformats.org/markup-compatibility/2006" xmlns:a14="http://schemas.microsoft.com/office/drawing/2010/main">
        <mc:Choice Requires="a14">
          <p:sp>
            <p:nvSpPr>
              <p:cNvPr id="12" name="オブジェクト 11">
                <a:extLst>
                  <a:ext uri="{FF2B5EF4-FFF2-40B4-BE49-F238E27FC236}">
                    <a16:creationId xmlns:a16="http://schemas.microsoft.com/office/drawing/2014/main" id="{EEF8E805-1889-4C1F-868B-27C38A3FBC0E}"/>
                  </a:ext>
                </a:extLst>
              </p:cNvPr>
              <p:cNvSpPr txBox="1"/>
              <p:nvPr/>
            </p:nvSpPr>
            <p:spPr bwMode="auto">
              <a:xfrm>
                <a:off x="4511041" y="5813341"/>
                <a:ext cx="4187248" cy="667724"/>
              </a:xfrm>
              <a:prstGeom prst="rect">
                <a:avLst/>
              </a:prstGeom>
              <a:noFill/>
            </p:spPr>
            <p:txBody>
              <a:bodyPr>
                <a:normAutofit fontScale="85000" lnSpcReduction="10000"/>
              </a:bodyPr>
              <a:lstStyle/>
              <a:p>
                <a:pPr/>
                <a14:m>
                  <m:oMathPara xmlns:m="http://schemas.openxmlformats.org/officeDocument/2006/math">
                    <m:oMathParaPr>
                      <m:jc m:val="centerGroup"/>
                    </m:oMathParaPr>
                    <m:oMath xmlns:m="http://schemas.openxmlformats.org/officeDocument/2006/math">
                      <m:r>
                        <a:rPr lang="ja-JP" altLang="en-US" i="1">
                          <a:solidFill>
                            <a:srgbClr val="000000"/>
                          </a:solidFill>
                          <a:latin typeface="Cambria Math" panose="02040503050406030204" pitchFamily="18" charset="0"/>
                        </a:rPr>
                        <m:t>𝐹</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nary>
                        <m:naryPr>
                          <m:ctrlPr>
                            <a:rPr lang="ja-JP" altLang="en-US" i="1">
                              <a:solidFill>
                                <a:srgbClr val="000000"/>
                              </a:solidFill>
                              <a:latin typeface="Cambria Math" panose="02040503050406030204" pitchFamily="18" charset="0"/>
                            </a:rPr>
                          </m:ctrlPr>
                        </m:naryPr>
                        <m:sub>
                          <m:r>
                            <a:rPr lang="ja-JP" altLang="en-US" i="1">
                              <a:solidFill>
                                <a:srgbClr val="000000"/>
                              </a:solidFill>
                              <a:latin typeface="Cambria Math" panose="02040503050406030204" pitchFamily="18" charset="0"/>
                            </a:rPr>
                            <m:t>0</m:t>
                          </m:r>
                        </m:sub>
                        <m:sup>
                          <m:r>
                            <a:rPr lang="ja-JP" altLang="en-US" i="1">
                              <a:solidFill>
                                <a:srgbClr val="000000"/>
                              </a:solidFill>
                              <a:latin typeface="Cambria Math" panose="02040503050406030204" pitchFamily="18" charset="0"/>
                            </a:rPr>
                            <m:t>∞</m:t>
                          </m:r>
                        </m:sup>
                        <m:e>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𝐴</m:t>
                          </m:r>
                          <m:r>
                            <a:rPr lang="ja-JP" altLang="en-US" i="1">
                              <a:solidFill>
                                <a:srgbClr val="000000"/>
                              </a:solidFill>
                              <a:latin typeface="Cambria Math" panose="02040503050406030204" pitchFamily="18" charset="0"/>
                            </a:rPr>
                            <m:t>,</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r>
                            <a:rPr lang="ja-JP" altLang="en-US" i="1">
                              <a:solidFill>
                                <a:srgbClr val="000000"/>
                              </a:solidFill>
                              <a:latin typeface="Cambria Math" panose="02040503050406030204" pitchFamily="18" charset="0"/>
                            </a:rPr>
                            <m:t>)</m:t>
                          </m:r>
                          <m:d>
                            <m:dPr>
                              <m:ctrlPr>
                                <a:rPr lang="ja-JP" altLang="en-US" i="1">
                                  <a:solidFill>
                                    <a:srgbClr val="000000"/>
                                  </a:solidFill>
                                  <a:latin typeface="Cambria Math" panose="02040503050406030204" pitchFamily="18" charset="0"/>
                                </a:rPr>
                              </m:ctrlPr>
                            </m:dPr>
                            <m:e>
                              <m:nary>
                                <m:naryPr>
                                  <m:ctrlPr>
                                    <a:rPr lang="ja-JP" altLang="en-US" i="1">
                                      <a:solidFill>
                                        <a:srgbClr val="000000"/>
                                      </a:solidFill>
                                      <a:latin typeface="Cambria Math" panose="02040503050406030204" pitchFamily="18" charset="0"/>
                                    </a:rPr>
                                  </m:ctrlPr>
                                </m:naryPr>
                                <m:sub>
                                  <m:r>
                                    <a:rPr lang="ja-JP" altLang="en-US" i="1">
                                      <a:solidFill>
                                        <a:srgbClr val="000000"/>
                                      </a:solidFill>
                                      <a:latin typeface="Cambria Math" panose="02040503050406030204" pitchFamily="18" charset="0"/>
                                    </a:rPr>
                                    <m:t>0</m:t>
                                  </m:r>
                                </m:sub>
                                <m:sup>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sup>
                                <m:e>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𝑓</m:t>
                                      </m:r>
                                    </m:e>
                                    <m:sub>
                                      <m:r>
                                        <a:rPr lang="ja-JP" altLang="en-US" i="1">
                                          <a:solidFill>
                                            <a:srgbClr val="000000"/>
                                          </a:solidFill>
                                          <a:latin typeface="Cambria Math" panose="02040503050406030204" pitchFamily="18" charset="0"/>
                                        </a:rPr>
                                        <m:t>𝑆</m:t>
                                      </m:r>
                                    </m:sub>
                                  </m:sSub>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𝑥</m:t>
                                  </m:r>
                                  <m:r>
                                    <a:rPr lang="ja-JP" altLang="en-US" i="1">
                                      <a:solidFill>
                                        <a:srgbClr val="000000"/>
                                      </a:solidFill>
                                      <a:latin typeface="Cambria Math" panose="02040503050406030204" pitchFamily="18" charset="0"/>
                                    </a:rPr>
                                    <m:t>)</m:t>
                                  </m:r>
                                  <m:r>
                                    <a:rPr lang="ja-JP" altLang="en-US" i="1">
                                      <a:solidFill>
                                        <a:srgbClr val="000000"/>
                                      </a:solidFill>
                                      <a:latin typeface="Cambria Math" panose="02040503050406030204" pitchFamily="18" charset="0"/>
                                    </a:rPr>
                                    <m:t>𝑑𝑥</m:t>
                                  </m:r>
                                </m:e>
                              </m:nary>
                            </m:e>
                          </m:d>
                        </m:e>
                      </m:nary>
                      <m:r>
                        <a:rPr lang="ja-JP" altLang="en-US" i="1">
                          <a:solidFill>
                            <a:srgbClr val="000000"/>
                          </a:solidFill>
                          <a:latin typeface="Cambria Math" panose="02040503050406030204" pitchFamily="18" charset="0"/>
                        </a:rPr>
                        <m:t>𝑑</m:t>
                      </m:r>
                      <m:sSub>
                        <m:sSubPr>
                          <m:ctrlPr>
                            <a:rPr lang="ja-JP" altLang="en-US" i="1">
                              <a:solidFill>
                                <a:srgbClr val="000000"/>
                              </a:solidFill>
                              <a:latin typeface="Cambria Math" panose="02040503050406030204" pitchFamily="18" charset="0"/>
                            </a:rPr>
                          </m:ctrlPr>
                        </m:sSubPr>
                        <m:e>
                          <m:r>
                            <a:rPr lang="ja-JP" altLang="en-US" i="1">
                              <a:solidFill>
                                <a:srgbClr val="000000"/>
                              </a:solidFill>
                              <a:latin typeface="Cambria Math" panose="02040503050406030204" pitchFamily="18" charset="0"/>
                            </a:rPr>
                            <m:t>𝑥</m:t>
                          </m:r>
                        </m:e>
                        <m:sub>
                          <m:r>
                            <a:rPr lang="ja-JP" altLang="en-US" i="1">
                              <a:solidFill>
                                <a:srgbClr val="000000"/>
                              </a:solidFill>
                              <a:latin typeface="Cambria Math" panose="02040503050406030204" pitchFamily="18" charset="0"/>
                            </a:rPr>
                            <m:t>𝑅</m:t>
                          </m:r>
                        </m:sub>
                      </m:sSub>
                    </m:oMath>
                  </m:oMathPara>
                </a14:m>
                <a:endParaRPr lang="ja-JP" altLang="en-US" dirty="0"/>
              </a:p>
            </p:txBody>
          </p:sp>
        </mc:Choice>
        <mc:Fallback xmlns="">
          <p:sp>
            <p:nvSpPr>
              <p:cNvPr id="12" name="オブジェクト 11">
                <a:extLst>
                  <a:ext uri="{FF2B5EF4-FFF2-40B4-BE49-F238E27FC236}">
                    <a16:creationId xmlns:a16="http://schemas.microsoft.com/office/drawing/2014/main" id="{EEF8E805-1889-4C1F-868B-27C38A3FBC0E}"/>
                  </a:ext>
                </a:extLst>
              </p:cNvPr>
              <p:cNvSpPr txBox="1">
                <a:spLocks noRot="1" noChangeAspect="1" noMove="1" noResize="1" noEditPoints="1" noAdjustHandles="1" noChangeArrowheads="1" noChangeShapeType="1" noTextEdit="1"/>
              </p:cNvSpPr>
              <p:nvPr/>
            </p:nvSpPr>
            <p:spPr bwMode="auto">
              <a:xfrm>
                <a:off x="4511041" y="5813341"/>
                <a:ext cx="4187248" cy="667724"/>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正方形/長方形 7">
                <a:extLst>
                  <a:ext uri="{FF2B5EF4-FFF2-40B4-BE49-F238E27FC236}">
                    <a16:creationId xmlns:a16="http://schemas.microsoft.com/office/drawing/2014/main" id="{5897E59A-C698-423B-86E9-B5397048E57E}"/>
                  </a:ext>
                </a:extLst>
              </p:cNvPr>
              <p:cNvSpPr/>
              <p:nvPr/>
            </p:nvSpPr>
            <p:spPr>
              <a:xfrm>
                <a:off x="9440438" y="2695413"/>
                <a:ext cx="3263899" cy="3785652"/>
              </a:xfrm>
              <a:prstGeom prst="rect">
                <a:avLst/>
              </a:prstGeom>
            </p:spPr>
            <p:txBody>
              <a:bodyPr wrap="square">
                <a:spAutoFit/>
              </a:bodyPr>
              <a:lstStyle/>
              <a:p>
                <a:r>
                  <a:rPr lang="ja-JP" altLang="en-US" sz="1600" dirty="0"/>
                  <a:t>任意の津波高さ</a:t>
                </a:r>
                <a:r>
                  <a:rPr lang="en-US" altLang="ja-JP" sz="1600" dirty="0"/>
                  <a:t>A</a:t>
                </a:r>
                <a:r>
                  <a:rPr lang="ja-JP" altLang="en-US" sz="1600" dirty="0"/>
                  <a:t> に対する損傷確率</a:t>
                </a:r>
                <a14:m>
                  <m:oMath xmlns:m="http://schemas.openxmlformats.org/officeDocument/2006/math">
                    <m:r>
                      <a:rPr lang="ja-JP" altLang="en-US" sz="1600" i="1">
                        <a:solidFill>
                          <a:srgbClr val="000000"/>
                        </a:solidFill>
                        <a:latin typeface="Cambria Math" panose="02040503050406030204" pitchFamily="18" charset="0"/>
                      </a:rPr>
                      <m:t>𝐹</m:t>
                    </m:r>
                    <m:r>
                      <a:rPr lang="ja-JP" altLang="en-US" sz="1600" i="1">
                        <a:solidFill>
                          <a:srgbClr val="000000"/>
                        </a:solidFill>
                        <a:latin typeface="Cambria Math" panose="02040503050406030204" pitchFamily="18" charset="0"/>
                      </a:rPr>
                      <m:t>(</m:t>
                    </m:r>
                    <m:r>
                      <a:rPr lang="ja-JP" altLang="en-US" sz="1600" i="1">
                        <a:solidFill>
                          <a:srgbClr val="000000"/>
                        </a:solidFill>
                        <a:latin typeface="Cambria Math" panose="02040503050406030204" pitchFamily="18" charset="0"/>
                      </a:rPr>
                      <m:t>𝐴</m:t>
                    </m:r>
                    <m:r>
                      <a:rPr lang="ja-JP" altLang="en-US" sz="1600" i="1">
                        <a:solidFill>
                          <a:srgbClr val="000000"/>
                        </a:solidFill>
                        <a:latin typeface="Cambria Math" panose="02040503050406030204" pitchFamily="18" charset="0"/>
                      </a:rPr>
                      <m:t>)</m:t>
                    </m:r>
                  </m:oMath>
                </a14:m>
                <a:r>
                  <a:rPr lang="ja-JP" altLang="en-US" sz="1600" dirty="0"/>
                  <a:t> の算定方法の概念を図 </a:t>
                </a:r>
                <a:r>
                  <a:rPr lang="en-US" altLang="ja-JP" sz="1600" dirty="0"/>
                  <a:t>5</a:t>
                </a:r>
                <a:r>
                  <a:rPr lang="ja-JP" altLang="en-US" sz="1600" dirty="0"/>
                  <a:t>に示す。 は，（</a:t>
                </a:r>
                <a:r>
                  <a:rPr lang="en-US" altLang="ja-JP" sz="1600" dirty="0"/>
                  <a:t>3-1-6</a:t>
                </a:r>
                <a:r>
                  <a:rPr lang="ja-JP" altLang="en-US" sz="1600" dirty="0"/>
                  <a:t>）式に示すように津波高さがある値 のときの現実的応答 </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𝑓</m:t>
                        </m:r>
                      </m:e>
                      <m:sub>
                        <m:r>
                          <a:rPr lang="ja-JP" altLang="en-US" sz="1600" i="1">
                            <a:solidFill>
                              <a:srgbClr val="000000"/>
                            </a:solidFill>
                            <a:latin typeface="Cambria Math" panose="02040503050406030204" pitchFamily="18" charset="0"/>
                          </a:rPr>
                          <m:t>𝑅</m:t>
                        </m:r>
                      </m:sub>
                    </m:sSub>
                    <m:r>
                      <a:rPr lang="ja-JP" altLang="en-US" sz="1600" i="1">
                        <a:solidFill>
                          <a:srgbClr val="000000"/>
                        </a:solidFill>
                        <a:latin typeface="Cambria Math" panose="02040503050406030204" pitchFamily="18" charset="0"/>
                      </a:rPr>
                      <m:t>(</m:t>
                    </m:r>
                    <m:r>
                      <a:rPr lang="ja-JP" altLang="en-US" sz="1600" i="1">
                        <a:solidFill>
                          <a:srgbClr val="000000"/>
                        </a:solidFill>
                        <a:latin typeface="Cambria Math" panose="02040503050406030204" pitchFamily="18" charset="0"/>
                      </a:rPr>
                      <m:t>𝐴</m:t>
                    </m:r>
                    <m:r>
                      <a:rPr lang="ja-JP" altLang="en-US" sz="1600" i="1">
                        <a:solidFill>
                          <a:srgbClr val="000000"/>
                        </a:solidFill>
                        <a:latin typeface="Cambria Math" panose="02040503050406030204" pitchFamily="18" charset="0"/>
                      </a:rPr>
                      <m:t>,</m:t>
                    </m:r>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𝑥</m:t>
                        </m:r>
                      </m:e>
                      <m:sub>
                        <m:r>
                          <a:rPr lang="ja-JP" altLang="en-US" sz="1600" i="1">
                            <a:solidFill>
                              <a:srgbClr val="000000"/>
                            </a:solidFill>
                            <a:latin typeface="Cambria Math" panose="02040503050406030204" pitchFamily="18" charset="0"/>
                          </a:rPr>
                          <m:t>𝑅</m:t>
                        </m:r>
                      </m:sub>
                    </m:sSub>
                    <m:r>
                      <a:rPr lang="ja-JP" altLang="en-US" sz="1600" i="1">
                        <a:solidFill>
                          <a:srgbClr val="000000"/>
                        </a:solidFill>
                        <a:latin typeface="Cambria Math" panose="02040503050406030204" pitchFamily="18" charset="0"/>
                      </a:rPr>
                      <m:t>)</m:t>
                    </m:r>
                  </m:oMath>
                </a14:m>
                <a:r>
                  <a:rPr lang="ja-JP" altLang="en-US" sz="1600" dirty="0"/>
                  <a:t>が現実的耐力</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𝑓</m:t>
                        </m:r>
                      </m:e>
                      <m:sub>
                        <m:r>
                          <a:rPr lang="ja-JP" altLang="en-US" sz="1600" i="1">
                            <a:solidFill>
                              <a:srgbClr val="000000"/>
                            </a:solidFill>
                            <a:latin typeface="Cambria Math" panose="02040503050406030204" pitchFamily="18" charset="0"/>
                          </a:rPr>
                          <m:t>𝑆</m:t>
                        </m:r>
                      </m:sub>
                    </m:sSub>
                    <m:r>
                      <a:rPr lang="ja-JP" altLang="en-US" sz="1600" i="1">
                        <a:solidFill>
                          <a:srgbClr val="000000"/>
                        </a:solidFill>
                        <a:latin typeface="Cambria Math" panose="02040503050406030204" pitchFamily="18" charset="0"/>
                      </a:rPr>
                      <m:t>(</m:t>
                    </m:r>
                    <m:r>
                      <a:rPr lang="ja-JP" altLang="en-US" sz="1600" i="1">
                        <a:solidFill>
                          <a:srgbClr val="000000"/>
                        </a:solidFill>
                        <a:latin typeface="Cambria Math" panose="02040503050406030204" pitchFamily="18" charset="0"/>
                      </a:rPr>
                      <m:t>𝑥</m:t>
                    </m:r>
                    <m:r>
                      <a:rPr lang="ja-JP" altLang="en-US" sz="1600" i="1">
                        <a:solidFill>
                          <a:srgbClr val="000000"/>
                        </a:solidFill>
                        <a:latin typeface="Cambria Math" panose="02040503050406030204" pitchFamily="18" charset="0"/>
                      </a:rPr>
                      <m:t>)</m:t>
                    </m:r>
                  </m:oMath>
                </a14:m>
                <a:r>
                  <a:rPr lang="ja-JP" altLang="en-US" sz="1600" dirty="0"/>
                  <a:t> を上回る条件付損傷確率として算定する。</a:t>
                </a:r>
                <a:endParaRPr lang="en-US" altLang="ja-JP" sz="1600" dirty="0"/>
              </a:p>
              <a:p>
                <a:endParaRPr lang="en-US" altLang="ja-JP" sz="1600" dirty="0"/>
              </a:p>
              <a:p>
                <a:r>
                  <a:rPr lang="ja-JP" altLang="en-US" sz="1600" dirty="0"/>
                  <a:t>現実的応答 は，中央値</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𝑅</m:t>
                        </m:r>
                      </m:e>
                      <m:sub>
                        <m:r>
                          <a:rPr lang="ja-JP" altLang="en-US" sz="1600" i="1">
                            <a:solidFill>
                              <a:srgbClr val="000000"/>
                            </a:solidFill>
                            <a:latin typeface="Cambria Math" panose="02040503050406030204" pitchFamily="18" charset="0"/>
                          </a:rPr>
                          <m:t>𝑚</m:t>
                        </m:r>
                      </m:sub>
                    </m:sSub>
                  </m:oMath>
                </a14:m>
                <a:r>
                  <a:rPr lang="ja-JP" altLang="en-US" sz="1600" dirty="0"/>
                  <a:t> ，対数標準偏差</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𝛽</m:t>
                        </m:r>
                      </m:e>
                      <m:sub>
                        <m:r>
                          <a:rPr lang="ja-JP" altLang="en-US" sz="1600" i="1">
                            <a:solidFill>
                              <a:srgbClr val="000000"/>
                            </a:solidFill>
                            <a:latin typeface="Cambria Math" panose="02040503050406030204" pitchFamily="18" charset="0"/>
                          </a:rPr>
                          <m:t>𝑅</m:t>
                        </m:r>
                      </m:sub>
                    </m:sSub>
                  </m:oMath>
                </a14:m>
                <a:r>
                  <a:rPr lang="ja-JP" altLang="en-US" sz="1600" dirty="0"/>
                  <a:t> の対数正規分布として次式で表される。</a:t>
                </a:r>
                <a:endParaRPr lang="en-US" altLang="ja-JP" sz="1600" dirty="0"/>
              </a:p>
              <a:p>
                <a:endParaRPr lang="en-US" altLang="ja-JP" sz="1600" dirty="0"/>
              </a:p>
              <a:p>
                <a:r>
                  <a:rPr lang="ja-JP" altLang="en-US" sz="1600" dirty="0"/>
                  <a:t>現実的耐力 も中央値</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𝑆</m:t>
                        </m:r>
                      </m:e>
                      <m:sub>
                        <m:r>
                          <a:rPr lang="ja-JP" altLang="en-US" sz="1600" i="1">
                            <a:solidFill>
                              <a:srgbClr val="000000"/>
                            </a:solidFill>
                            <a:latin typeface="Cambria Math" panose="02040503050406030204" pitchFamily="18" charset="0"/>
                          </a:rPr>
                          <m:t>𝑚</m:t>
                        </m:r>
                      </m:sub>
                    </m:sSub>
                  </m:oMath>
                </a14:m>
                <a:r>
                  <a:rPr lang="ja-JP" altLang="en-US" sz="1600" dirty="0"/>
                  <a:t> ，対数標準偏差</a:t>
                </a:r>
                <a14:m>
                  <m:oMath xmlns:m="http://schemas.openxmlformats.org/officeDocument/2006/math">
                    <m:sSub>
                      <m:sSubPr>
                        <m:ctrlPr>
                          <a:rPr lang="ja-JP" altLang="en-US" sz="1600" i="1">
                            <a:solidFill>
                              <a:srgbClr val="000000"/>
                            </a:solidFill>
                            <a:latin typeface="Cambria Math" panose="02040503050406030204" pitchFamily="18" charset="0"/>
                          </a:rPr>
                        </m:ctrlPr>
                      </m:sSubPr>
                      <m:e>
                        <m:r>
                          <a:rPr lang="ja-JP" altLang="en-US" sz="1600" i="1">
                            <a:solidFill>
                              <a:srgbClr val="000000"/>
                            </a:solidFill>
                            <a:latin typeface="Cambria Math" panose="02040503050406030204" pitchFamily="18" charset="0"/>
                          </a:rPr>
                          <m:t>𝛽</m:t>
                        </m:r>
                      </m:e>
                      <m:sub>
                        <m:r>
                          <a:rPr lang="ja-JP" altLang="en-US" sz="1600" i="1">
                            <a:solidFill>
                              <a:srgbClr val="000000"/>
                            </a:solidFill>
                            <a:latin typeface="Cambria Math" panose="02040503050406030204" pitchFamily="18" charset="0"/>
                          </a:rPr>
                          <m:t>𝑆</m:t>
                        </m:r>
                      </m:sub>
                    </m:sSub>
                  </m:oMath>
                </a14:m>
                <a:r>
                  <a:rPr lang="ja-JP" altLang="en-US" sz="1600" dirty="0"/>
                  <a:t> の対数正規分布として次式で表される。</a:t>
                </a:r>
              </a:p>
            </p:txBody>
          </p:sp>
        </mc:Choice>
        <mc:Fallback xmlns="">
          <p:sp>
            <p:nvSpPr>
              <p:cNvPr id="8" name="正方形/長方形 7">
                <a:extLst>
                  <a:ext uri="{FF2B5EF4-FFF2-40B4-BE49-F238E27FC236}">
                    <a16:creationId xmlns:a16="http://schemas.microsoft.com/office/drawing/2014/main" id="{5897E59A-C698-423B-86E9-B5397048E57E}"/>
                  </a:ext>
                </a:extLst>
              </p:cNvPr>
              <p:cNvSpPr>
                <a:spLocks noRot="1" noChangeAspect="1" noMove="1" noResize="1" noEditPoints="1" noAdjustHandles="1" noChangeArrowheads="1" noChangeShapeType="1" noTextEdit="1"/>
              </p:cNvSpPr>
              <p:nvPr/>
            </p:nvSpPr>
            <p:spPr>
              <a:xfrm>
                <a:off x="9440438" y="2695413"/>
                <a:ext cx="3263899" cy="3785652"/>
              </a:xfrm>
              <a:prstGeom prst="rect">
                <a:avLst/>
              </a:prstGeom>
              <a:blipFill>
                <a:blip r:embed="rId5"/>
                <a:stretch>
                  <a:fillRect l="-1121" t="-644" r="-187" b="-966"/>
                </a:stretch>
              </a:blipFill>
            </p:spPr>
            <p:txBody>
              <a:bodyPr/>
              <a:lstStyle/>
              <a:p>
                <a:r>
                  <a:rPr lang="ja-JP" altLang="en-US">
                    <a:noFill/>
                  </a:rPr>
                  <a:t> </a:t>
                </a:r>
              </a:p>
            </p:txBody>
          </p:sp>
        </mc:Fallback>
      </mc:AlternateContent>
      <p:sp>
        <p:nvSpPr>
          <p:cNvPr id="27" name="テキスト ボックス 26">
            <a:extLst>
              <a:ext uri="{FF2B5EF4-FFF2-40B4-BE49-F238E27FC236}">
                <a16:creationId xmlns:a16="http://schemas.microsoft.com/office/drawing/2014/main" id="{859A6938-EF44-4AC8-BA2A-49716111C380}"/>
              </a:ext>
            </a:extLst>
          </p:cNvPr>
          <p:cNvSpPr txBox="1"/>
          <p:nvPr/>
        </p:nvSpPr>
        <p:spPr>
          <a:xfrm>
            <a:off x="6064050" y="3933056"/>
            <a:ext cx="1604294" cy="369332"/>
          </a:xfrm>
          <a:prstGeom prst="rect">
            <a:avLst/>
          </a:prstGeom>
          <a:noFill/>
        </p:spPr>
        <p:txBody>
          <a:bodyPr wrap="square" rtlCol="0">
            <a:spAutoFit/>
          </a:bodyPr>
          <a:lstStyle/>
          <a:p>
            <a:endParaRPr kumimoji="1" lang="ja-JP" altLang="en-US" dirty="0">
              <a:latin typeface="メイリオ" panose="020B0604030504040204" pitchFamily="50" charset="-128"/>
              <a:ea typeface="メイリオ" panose="020B0604030504040204" pitchFamily="50" charset="-128"/>
            </a:endParaRPr>
          </a:p>
        </p:txBody>
      </p:sp>
      <p:grpSp>
        <p:nvGrpSpPr>
          <p:cNvPr id="35" name="グループ化 34">
            <a:extLst>
              <a:ext uri="{FF2B5EF4-FFF2-40B4-BE49-F238E27FC236}">
                <a16:creationId xmlns:a16="http://schemas.microsoft.com/office/drawing/2014/main" id="{B33F7479-B44D-41F4-8AB6-C4CC8894C15E}"/>
              </a:ext>
            </a:extLst>
          </p:cNvPr>
          <p:cNvGrpSpPr/>
          <p:nvPr/>
        </p:nvGrpSpPr>
        <p:grpSpPr>
          <a:xfrm>
            <a:off x="464754" y="3030285"/>
            <a:ext cx="8138919" cy="2735478"/>
            <a:chOff x="499169" y="3062891"/>
            <a:chExt cx="8138919" cy="2735478"/>
          </a:xfrm>
        </p:grpSpPr>
        <p:grpSp>
          <p:nvGrpSpPr>
            <p:cNvPr id="26" name="グループ化 25">
              <a:extLst>
                <a:ext uri="{FF2B5EF4-FFF2-40B4-BE49-F238E27FC236}">
                  <a16:creationId xmlns:a16="http://schemas.microsoft.com/office/drawing/2014/main" id="{4F7778CB-D73C-4111-8E0E-72E26DA188F2}"/>
                </a:ext>
              </a:extLst>
            </p:cNvPr>
            <p:cNvGrpSpPr/>
            <p:nvPr/>
          </p:nvGrpSpPr>
          <p:grpSpPr>
            <a:xfrm>
              <a:off x="499169" y="3062891"/>
              <a:ext cx="8138919" cy="2735478"/>
              <a:chOff x="499169" y="3062891"/>
              <a:chExt cx="8138919" cy="2735478"/>
            </a:xfrm>
          </p:grpSpPr>
          <p:grpSp>
            <p:nvGrpSpPr>
              <p:cNvPr id="13" name="グループ化 12">
                <a:extLst>
                  <a:ext uri="{FF2B5EF4-FFF2-40B4-BE49-F238E27FC236}">
                    <a16:creationId xmlns:a16="http://schemas.microsoft.com/office/drawing/2014/main" id="{FF01EBF8-A323-4F7B-9EEC-5486213A384A}"/>
                  </a:ext>
                </a:extLst>
              </p:cNvPr>
              <p:cNvGrpSpPr/>
              <p:nvPr/>
            </p:nvGrpSpPr>
            <p:grpSpPr>
              <a:xfrm>
                <a:off x="499169" y="3288667"/>
                <a:ext cx="8138919" cy="2509702"/>
                <a:chOff x="499169" y="3288667"/>
                <a:chExt cx="8138919" cy="2509702"/>
              </a:xfrm>
            </p:grpSpPr>
            <p:grpSp>
              <p:nvGrpSpPr>
                <p:cNvPr id="4" name="グループ化 3">
                  <a:extLst>
                    <a:ext uri="{FF2B5EF4-FFF2-40B4-BE49-F238E27FC236}">
                      <a16:creationId xmlns:a16="http://schemas.microsoft.com/office/drawing/2014/main" id="{F1B6433D-98E0-47F8-BBEF-13732104FC42}"/>
                    </a:ext>
                  </a:extLst>
                </p:cNvPr>
                <p:cNvGrpSpPr/>
                <p:nvPr/>
              </p:nvGrpSpPr>
              <p:grpSpPr>
                <a:xfrm>
                  <a:off x="499169" y="3288667"/>
                  <a:ext cx="8138919" cy="2509702"/>
                  <a:chOff x="410966" y="3874935"/>
                  <a:chExt cx="8553791" cy="2590173"/>
                </a:xfrm>
              </p:grpSpPr>
              <p:grpSp>
                <p:nvGrpSpPr>
                  <p:cNvPr id="7" name="グループ化 6">
                    <a:extLst>
                      <a:ext uri="{FF2B5EF4-FFF2-40B4-BE49-F238E27FC236}">
                        <a16:creationId xmlns:a16="http://schemas.microsoft.com/office/drawing/2014/main" id="{1759A671-F817-4EA1-8664-696F96FD6F96}"/>
                      </a:ext>
                    </a:extLst>
                  </p:cNvPr>
                  <p:cNvGrpSpPr/>
                  <p:nvPr/>
                </p:nvGrpSpPr>
                <p:grpSpPr>
                  <a:xfrm>
                    <a:off x="410966" y="3874935"/>
                    <a:ext cx="3816141" cy="2590173"/>
                    <a:chOff x="427943" y="3704016"/>
                    <a:chExt cx="3816141" cy="2590173"/>
                  </a:xfrm>
                </p:grpSpPr>
                <p:pic>
                  <p:nvPicPr>
                    <p:cNvPr id="5" name="図 4">
                      <a:extLst>
                        <a:ext uri="{FF2B5EF4-FFF2-40B4-BE49-F238E27FC236}">
                          <a16:creationId xmlns:a16="http://schemas.microsoft.com/office/drawing/2014/main" id="{BCC304A0-E27F-4EAE-B0CC-034D6E54E2D3}"/>
                        </a:ext>
                      </a:extLst>
                    </p:cNvPr>
                    <p:cNvPicPr/>
                    <p:nvPr/>
                  </p:nvPicPr>
                  <p:blipFill>
                    <a:blip r:embed="rId6"/>
                    <a:stretch>
                      <a:fillRect/>
                    </a:stretch>
                  </p:blipFill>
                  <p:spPr>
                    <a:xfrm>
                      <a:off x="427943" y="3704016"/>
                      <a:ext cx="3802848" cy="2169097"/>
                    </a:xfrm>
                    <a:prstGeom prst="rect">
                      <a:avLst/>
                    </a:prstGeom>
                  </p:spPr>
                </p:pic>
                <p:sp>
                  <p:nvSpPr>
                    <p:cNvPr id="6" name="正方形/長方形 5">
                      <a:extLst>
                        <a:ext uri="{FF2B5EF4-FFF2-40B4-BE49-F238E27FC236}">
                          <a16:creationId xmlns:a16="http://schemas.microsoft.com/office/drawing/2014/main" id="{D8360C3C-581B-4AFD-AFF6-CB3A706571E2}"/>
                        </a:ext>
                      </a:extLst>
                    </p:cNvPr>
                    <p:cNvSpPr/>
                    <p:nvPr/>
                  </p:nvSpPr>
                  <p:spPr>
                    <a:xfrm>
                      <a:off x="660361" y="5913015"/>
                      <a:ext cx="3583723" cy="381174"/>
                    </a:xfrm>
                    <a:prstGeom prst="rect">
                      <a:avLst/>
                    </a:prstGeom>
                  </p:spPr>
                  <p:txBody>
                    <a:bodyPr wrap="none">
                      <a:spAutoFit/>
                    </a:bodyPr>
                    <a:lstStyle/>
                    <a:p>
                      <a:r>
                        <a:rPr lang="en-GB" altLang="ja-JP" dirty="0">
                          <a:solidFill>
                            <a:srgbClr val="000000"/>
                          </a:solidFill>
                          <a:latin typeface="Times New Roman" panose="02020603050405020304" pitchFamily="18" charset="0"/>
                          <a:ea typeface="游明朝" panose="02020400000000000000" pitchFamily="18" charset="-128"/>
                        </a:rPr>
                        <a:t>Conventional Equipment Fragility </a:t>
                      </a:r>
                      <a:endParaRPr lang="ja-JP" altLang="en-US" dirty="0"/>
                    </a:p>
                  </p:txBody>
                </p:sp>
              </p:grpSp>
              <p:grpSp>
                <p:nvGrpSpPr>
                  <p:cNvPr id="20" name="グループ化 19">
                    <a:extLst>
                      <a:ext uri="{FF2B5EF4-FFF2-40B4-BE49-F238E27FC236}">
                        <a16:creationId xmlns:a16="http://schemas.microsoft.com/office/drawing/2014/main" id="{3875B57D-F8D7-40C3-A12D-60FA85117CE3}"/>
                      </a:ext>
                    </a:extLst>
                  </p:cNvPr>
                  <p:cNvGrpSpPr/>
                  <p:nvPr/>
                </p:nvGrpSpPr>
                <p:grpSpPr>
                  <a:xfrm>
                    <a:off x="4775373" y="3926197"/>
                    <a:ext cx="4189384" cy="2538911"/>
                    <a:chOff x="4223165" y="4063563"/>
                    <a:chExt cx="4789828" cy="2538911"/>
                  </a:xfrm>
                </p:grpSpPr>
                <p:pic>
                  <p:nvPicPr>
                    <p:cNvPr id="9" name="図 8">
                      <a:extLst>
                        <a:ext uri="{FF2B5EF4-FFF2-40B4-BE49-F238E27FC236}">
                          <a16:creationId xmlns:a16="http://schemas.microsoft.com/office/drawing/2014/main" id="{8B8B1B6D-5FC9-4D42-B22C-F3D6B5088EE7}"/>
                        </a:ext>
                      </a:extLst>
                    </p:cNvPr>
                    <p:cNvPicPr>
                      <a:picLocks noChangeAspect="1"/>
                    </p:cNvPicPr>
                    <p:nvPr/>
                  </p:nvPicPr>
                  <p:blipFill>
                    <a:blip r:embed="rId7"/>
                    <a:stretch>
                      <a:fillRect/>
                    </a:stretch>
                  </p:blipFill>
                  <p:spPr>
                    <a:xfrm>
                      <a:off x="4223165" y="4063563"/>
                      <a:ext cx="4789828" cy="2047619"/>
                    </a:xfrm>
                    <a:prstGeom prst="rect">
                      <a:avLst/>
                    </a:prstGeom>
                  </p:spPr>
                </p:pic>
                <p:sp>
                  <p:nvSpPr>
                    <p:cNvPr id="19" name="正方形/長方形 18">
                      <a:extLst>
                        <a:ext uri="{FF2B5EF4-FFF2-40B4-BE49-F238E27FC236}">
                          <a16:creationId xmlns:a16="http://schemas.microsoft.com/office/drawing/2014/main" id="{F32B18F2-EDD8-4983-8604-6D82F6DFAE8F}"/>
                        </a:ext>
                      </a:extLst>
                    </p:cNvPr>
                    <p:cNvSpPr/>
                    <p:nvPr/>
                  </p:nvSpPr>
                  <p:spPr>
                    <a:xfrm>
                      <a:off x="4573087" y="6221300"/>
                      <a:ext cx="3712127" cy="381174"/>
                    </a:xfrm>
                    <a:prstGeom prst="rect">
                      <a:avLst/>
                    </a:prstGeom>
                  </p:spPr>
                  <p:txBody>
                    <a:bodyPr wrap="none">
                      <a:spAutoFit/>
                    </a:bodyPr>
                    <a:lstStyle/>
                    <a:p>
                      <a:r>
                        <a:rPr lang="en-GB" altLang="ja-JP" dirty="0">
                          <a:solidFill>
                            <a:srgbClr val="000000"/>
                          </a:solidFill>
                          <a:latin typeface="Times New Roman" panose="02020603050405020304" pitchFamily="18" charset="0"/>
                          <a:ea typeface="游明朝" panose="02020400000000000000" pitchFamily="18" charset="-128"/>
                        </a:rPr>
                        <a:t>Advanced Equipment Fragility </a:t>
                      </a:r>
                      <a:endParaRPr lang="ja-JP" altLang="en-US" dirty="0"/>
                    </a:p>
                  </p:txBody>
                </p:sp>
              </p:grpSp>
              <p:sp>
                <p:nvSpPr>
                  <p:cNvPr id="21" name="矢印: 右 20">
                    <a:extLst>
                      <a:ext uri="{FF2B5EF4-FFF2-40B4-BE49-F238E27FC236}">
                        <a16:creationId xmlns:a16="http://schemas.microsoft.com/office/drawing/2014/main" id="{946A1ADD-BFA4-44D3-B976-04F9B94A45D8}"/>
                      </a:ext>
                    </a:extLst>
                  </p:cNvPr>
                  <p:cNvSpPr/>
                  <p:nvPr/>
                </p:nvSpPr>
                <p:spPr>
                  <a:xfrm>
                    <a:off x="3922350" y="4743482"/>
                    <a:ext cx="613182" cy="55245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860676B4-775D-4049-BDB7-361F0918D449}"/>
                    </a:ext>
                  </a:extLst>
                </p:cNvPr>
                <p:cNvSpPr txBox="1"/>
                <p:nvPr/>
              </p:nvSpPr>
              <p:spPr>
                <a:xfrm>
                  <a:off x="4511041" y="3972609"/>
                  <a:ext cx="358233" cy="553998"/>
                </a:xfrm>
                <a:prstGeom prst="rect">
                  <a:avLst/>
                </a:prstGeom>
                <a:solidFill>
                  <a:schemeClr val="bg1"/>
                </a:solidFill>
              </p:spPr>
              <p:txBody>
                <a:bodyPr wrap="square" rtlCol="0">
                  <a:spAutoFit/>
                </a:bodyPr>
                <a:lstStyle/>
                <a:p>
                  <a:r>
                    <a:rPr lang="en-US" altLang="ja-JP" sz="600" dirty="0">
                      <a:latin typeface="Meiryo UI" panose="020B0604030504040204" pitchFamily="50" charset="-128"/>
                      <a:ea typeface="Meiryo UI" panose="020B0604030504040204" pitchFamily="50" charset="-128"/>
                    </a:rPr>
                    <a:t>Probability</a:t>
                  </a:r>
                </a:p>
                <a:p>
                  <a:r>
                    <a:rPr lang="en-US" altLang="ja-JP" sz="600" dirty="0">
                      <a:latin typeface="Meiryo UI" panose="020B0604030504040204" pitchFamily="50" charset="-128"/>
                      <a:ea typeface="Meiryo UI" panose="020B0604030504040204" pitchFamily="50" charset="-128"/>
                    </a:rPr>
                    <a:t>Density</a:t>
                  </a:r>
                  <a:endParaRPr kumimoji="1" lang="ja-JP" altLang="en-US" sz="600" dirty="0">
                    <a:latin typeface="Meiryo UI" panose="020B0604030504040204" pitchFamily="50" charset="-128"/>
                    <a:ea typeface="Meiryo UI" panose="020B0604030504040204" pitchFamily="50" charset="-128"/>
                  </a:endParaRPr>
                </a:p>
              </p:txBody>
            </p:sp>
          </p:grpSp>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ECAB5A6C-BDAE-4A1A-92E6-33D027FD5056}"/>
                      </a:ext>
                    </a:extLst>
                  </p:cNvPr>
                  <p:cNvSpPr txBox="1"/>
                  <p:nvPr/>
                </p:nvSpPr>
                <p:spPr>
                  <a:xfrm>
                    <a:off x="4920799" y="3062891"/>
                    <a:ext cx="2309603" cy="646331"/>
                  </a:xfrm>
                  <a:prstGeom prst="rect">
                    <a:avLst/>
                  </a:prstGeom>
                  <a:solidFill>
                    <a:schemeClr val="bg1"/>
                  </a:solidFill>
                </p:spPr>
                <p:txBody>
                  <a:bodyPr wrap="square" rtlCol="0">
                    <a:spAutoFit/>
                  </a:bodyPr>
                  <a:lstStyle/>
                  <a:p>
                    <a:r>
                      <a:rPr lang="en-US" altLang="ja-JP" sz="1200" dirty="0">
                        <a:latin typeface="メイリオ" panose="020B0604030504040204" pitchFamily="50" charset="-128"/>
                        <a:ea typeface="メイリオ" panose="020B0604030504040204" pitchFamily="50" charset="-128"/>
                      </a:rPr>
                      <a:t>Probability distribution </a:t>
                    </a:r>
                    <a14:m>
                      <m:oMath xmlns:m="http://schemas.openxmlformats.org/officeDocument/2006/math">
                        <m:sSub>
                          <m:sSubPr>
                            <m:ctrlPr>
                              <a:rPr lang="ja-JP" altLang="en-US" sz="1200" i="1">
                                <a:solidFill>
                                  <a:srgbClr val="000000"/>
                                </a:solidFill>
                                <a:latin typeface="Cambria Math" panose="02040503050406030204" pitchFamily="18" charset="0"/>
                              </a:rPr>
                            </m:ctrlPr>
                          </m:sSubPr>
                          <m:e>
                            <m:r>
                              <a:rPr lang="ja-JP" altLang="en-US" sz="1200" i="1">
                                <a:solidFill>
                                  <a:srgbClr val="000000"/>
                                </a:solidFill>
                                <a:latin typeface="Cambria Math" panose="02040503050406030204" pitchFamily="18" charset="0"/>
                              </a:rPr>
                              <m:t>𝑓</m:t>
                            </m:r>
                          </m:e>
                          <m:sub>
                            <m:r>
                              <a:rPr lang="ja-JP" altLang="en-US" sz="1200" i="1">
                                <a:solidFill>
                                  <a:srgbClr val="000000"/>
                                </a:solidFill>
                                <a:latin typeface="Cambria Math" panose="02040503050406030204" pitchFamily="18" charset="0"/>
                              </a:rPr>
                              <m:t>𝑅</m:t>
                            </m:r>
                          </m:sub>
                        </m:sSub>
                        <m:r>
                          <a:rPr lang="ja-JP" altLang="en-US" sz="1200" i="1">
                            <a:solidFill>
                              <a:srgbClr val="000000"/>
                            </a:solidFill>
                            <a:latin typeface="Cambria Math" panose="02040503050406030204" pitchFamily="18" charset="0"/>
                          </a:rPr>
                          <m:t> </m:t>
                        </m:r>
                      </m:oMath>
                    </a14:m>
                    <a:r>
                      <a:rPr lang="en-US" altLang="ja-JP" sz="1200" dirty="0">
                        <a:latin typeface="メイリオ" panose="020B0604030504040204" pitchFamily="50" charset="-128"/>
                        <a:ea typeface="メイリオ" panose="020B0604030504040204" pitchFamily="50" charset="-128"/>
                      </a:rPr>
                      <a:t>of the realistic response for a tsunami height of A</a:t>
                    </a:r>
                    <a:endParaRPr kumimoji="1" lang="ja-JP" altLang="en-US" sz="1200" dirty="0">
                      <a:latin typeface="メイリオ" panose="020B0604030504040204" pitchFamily="50" charset="-128"/>
                      <a:ea typeface="メイリオ" panose="020B0604030504040204" pitchFamily="50" charset="-128"/>
                    </a:endParaRPr>
                  </a:p>
                </p:txBody>
              </p:sp>
            </mc:Choice>
            <mc:Fallback xmlns="">
              <p:sp>
                <p:nvSpPr>
                  <p:cNvPr id="25" name="テキスト ボックス 24">
                    <a:extLst>
                      <a:ext uri="{FF2B5EF4-FFF2-40B4-BE49-F238E27FC236}">
                        <a16:creationId xmlns:a16="http://schemas.microsoft.com/office/drawing/2014/main" id="{ECAB5A6C-BDAE-4A1A-92E6-33D027FD5056}"/>
                      </a:ext>
                    </a:extLst>
                  </p:cNvPr>
                  <p:cNvSpPr txBox="1">
                    <a:spLocks noRot="1" noChangeAspect="1" noMove="1" noResize="1" noEditPoints="1" noAdjustHandles="1" noChangeArrowheads="1" noChangeShapeType="1" noTextEdit="1"/>
                  </p:cNvSpPr>
                  <p:nvPr/>
                </p:nvSpPr>
                <p:spPr>
                  <a:xfrm>
                    <a:off x="4920799" y="3062891"/>
                    <a:ext cx="2309603" cy="646331"/>
                  </a:xfrm>
                  <a:prstGeom prst="rect">
                    <a:avLst/>
                  </a:prstGeom>
                  <a:blipFill>
                    <a:blip r:embed="rId10"/>
                    <a:stretch>
                      <a:fillRect b="-6604"/>
                    </a:stretch>
                  </a:blipFill>
                </p:spPr>
                <p:txBody>
                  <a:bodyPr/>
                  <a:lstStyle/>
                  <a:p>
                    <a:r>
                      <a:rPr lang="ja-JP" altLang="en-US">
                        <a:noFill/>
                      </a:rPr>
                      <a:t> </a:t>
                    </a:r>
                  </a:p>
                </p:txBody>
              </p:sp>
            </mc:Fallback>
          </mc:AlternateContent>
        </p:grpSp>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BC177781-E476-4C6B-9A38-BF2BB1B0C82E}"/>
                    </a:ext>
                  </a:extLst>
                </p:cNvPr>
                <p:cNvSpPr/>
                <p:nvPr/>
              </p:nvSpPr>
              <p:spPr>
                <a:xfrm>
                  <a:off x="6138004" y="3809817"/>
                  <a:ext cx="2263599" cy="461665"/>
                </a:xfrm>
                <a:prstGeom prst="rect">
                  <a:avLst/>
                </a:prstGeom>
                <a:solidFill>
                  <a:schemeClr val="bg1"/>
                </a:solidFill>
              </p:spPr>
              <p:txBody>
                <a:bodyPr wrap="square">
                  <a:spAutoFit/>
                </a:bodyPr>
                <a:lstStyle/>
                <a:p>
                  <a:r>
                    <a:rPr lang="en-US" altLang="ja-JP" sz="1200" dirty="0">
                      <a:latin typeface="メイリオ" panose="020B0604030504040204" pitchFamily="50" charset="-128"/>
                      <a:ea typeface="メイリオ" panose="020B0604030504040204" pitchFamily="50" charset="-128"/>
                    </a:rPr>
                    <a:t>Probability distribution of the realistic capacity</a:t>
                  </a:r>
                  <a:r>
                    <a:rPr lang="ja-JP" altLang="en-US" sz="1200" dirty="0">
                      <a:solidFill>
                        <a:srgbClr val="000000"/>
                      </a:solidFill>
                      <a:latin typeface="メイリオ" panose="020B0604030504040204" pitchFamily="50" charset="-128"/>
                      <a:ea typeface="メイリオ" panose="020B0604030504040204" pitchFamily="50" charset="-128"/>
                    </a:rPr>
                    <a:t> </a:t>
                  </a:r>
                  <a14:m>
                    <m:oMath xmlns:m="http://schemas.openxmlformats.org/officeDocument/2006/math">
                      <m:sSub>
                        <m:sSubPr>
                          <m:ctrlPr>
                            <a:rPr lang="ja-JP" altLang="en-US" sz="1200" i="1">
                              <a:solidFill>
                                <a:srgbClr val="000000"/>
                              </a:solidFill>
                              <a:latin typeface="Cambria Math" panose="02040503050406030204" pitchFamily="18" charset="0"/>
                            </a:rPr>
                          </m:ctrlPr>
                        </m:sSubPr>
                        <m:e>
                          <m:r>
                            <a:rPr lang="ja-JP" altLang="en-US" sz="1200" i="1">
                              <a:solidFill>
                                <a:srgbClr val="000000"/>
                              </a:solidFill>
                              <a:latin typeface="Cambria Math" panose="02040503050406030204" pitchFamily="18" charset="0"/>
                            </a:rPr>
                            <m:t>𝑓</m:t>
                          </m:r>
                        </m:e>
                        <m:sub>
                          <m:r>
                            <a:rPr lang="ja-JP" altLang="en-US" sz="1200" i="1">
                              <a:solidFill>
                                <a:srgbClr val="000000"/>
                              </a:solidFill>
                              <a:latin typeface="Cambria Math" panose="02040503050406030204" pitchFamily="18" charset="0"/>
                            </a:rPr>
                            <m:t>𝑆</m:t>
                          </m:r>
                        </m:sub>
                      </m:sSub>
                      <m:r>
                        <a:rPr lang="ja-JP" altLang="en-US" sz="1200" i="1">
                          <a:solidFill>
                            <a:srgbClr val="000000"/>
                          </a:solidFill>
                          <a:latin typeface="Cambria Math" panose="02040503050406030204" pitchFamily="18" charset="0"/>
                        </a:rPr>
                        <m:t>(</m:t>
                      </m:r>
                      <m:r>
                        <a:rPr lang="ja-JP" altLang="en-US" sz="1200" i="1">
                          <a:solidFill>
                            <a:srgbClr val="000000"/>
                          </a:solidFill>
                          <a:latin typeface="Cambria Math" panose="02040503050406030204" pitchFamily="18" charset="0"/>
                        </a:rPr>
                        <m:t>𝑥</m:t>
                      </m:r>
                      <m:r>
                        <a:rPr lang="ja-JP" altLang="en-US" sz="1200" i="1">
                          <a:solidFill>
                            <a:srgbClr val="000000"/>
                          </a:solidFill>
                          <a:latin typeface="Cambria Math" panose="02040503050406030204" pitchFamily="18" charset="0"/>
                        </a:rPr>
                        <m:t>)</m:t>
                      </m:r>
                    </m:oMath>
                  </a14:m>
                  <a:r>
                    <a:rPr lang="ja-JP" altLang="en-US" sz="1200" dirty="0">
                      <a:latin typeface="メイリオ" panose="020B0604030504040204" pitchFamily="50" charset="-128"/>
                      <a:ea typeface="メイリオ" panose="020B0604030504040204" pitchFamily="50" charset="-128"/>
                    </a:rPr>
                    <a:t> </a:t>
                  </a:r>
                </a:p>
              </p:txBody>
            </p:sp>
          </mc:Choice>
          <mc:Fallback xmlns="">
            <p:sp>
              <p:nvSpPr>
                <p:cNvPr id="34" name="正方形/長方形 33">
                  <a:extLst>
                    <a:ext uri="{FF2B5EF4-FFF2-40B4-BE49-F238E27FC236}">
                      <a16:creationId xmlns:a16="http://schemas.microsoft.com/office/drawing/2014/main" id="{BC177781-E476-4C6B-9A38-BF2BB1B0C82E}"/>
                    </a:ext>
                  </a:extLst>
                </p:cNvPr>
                <p:cNvSpPr>
                  <a:spLocks noRot="1" noChangeAspect="1" noMove="1" noResize="1" noEditPoints="1" noAdjustHandles="1" noChangeArrowheads="1" noChangeShapeType="1" noTextEdit="1"/>
                </p:cNvSpPr>
                <p:nvPr/>
              </p:nvSpPr>
              <p:spPr>
                <a:xfrm>
                  <a:off x="6138004" y="3809817"/>
                  <a:ext cx="2263599" cy="461665"/>
                </a:xfrm>
                <a:prstGeom prst="rect">
                  <a:avLst/>
                </a:prstGeom>
                <a:blipFill>
                  <a:blip r:embed="rId11"/>
                  <a:stretch>
                    <a:fillRect l="-270" t="-1316" b="-10526"/>
                  </a:stretch>
                </a:blipFill>
              </p:spPr>
              <p:txBody>
                <a:bodyPr/>
                <a:lstStyle/>
                <a:p>
                  <a:r>
                    <a:rPr lang="ja-JP" altLang="en-US">
                      <a:noFill/>
                    </a:rPr>
                    <a:t> </a:t>
                  </a:r>
                </a:p>
              </p:txBody>
            </p:sp>
          </mc:Fallback>
        </mc:AlternateContent>
      </p:grpSp>
    </p:spTree>
    <p:extLst>
      <p:ext uri="{BB962C8B-B14F-4D97-AF65-F5344CB8AC3E}">
        <p14:creationId xmlns:p14="http://schemas.microsoft.com/office/powerpoint/2010/main" val="2306499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2CA96726-D005-4AD8-B1B9-B1274519E05F}"/>
              </a:ext>
            </a:extLst>
          </p:cNvPr>
          <p:cNvSpPr>
            <a:spLocks noGrp="1"/>
          </p:cNvSpPr>
          <p:nvPr>
            <p:ph type="body" sz="quarter" idx="13"/>
          </p:nvPr>
        </p:nvSpPr>
        <p:spPr/>
        <p:txBody>
          <a:bodyPr/>
          <a:lstStyle/>
          <a:p>
            <a:r>
              <a:rPr lang="en-US" altLang="ja-JP" dirty="0"/>
              <a:t>Accident Sequence Evaluation</a:t>
            </a:r>
          </a:p>
        </p:txBody>
      </p:sp>
      <p:sp>
        <p:nvSpPr>
          <p:cNvPr id="6" name="テキスト ボックス 5">
            <a:extLst>
              <a:ext uri="{FF2B5EF4-FFF2-40B4-BE49-F238E27FC236}">
                <a16:creationId xmlns:a16="http://schemas.microsoft.com/office/drawing/2014/main" id="{1F95B1AC-D931-4C79-AC21-9C24195B1563}"/>
              </a:ext>
            </a:extLst>
          </p:cNvPr>
          <p:cNvSpPr txBox="1"/>
          <p:nvPr/>
        </p:nvSpPr>
        <p:spPr>
          <a:xfrm>
            <a:off x="360000" y="836712"/>
            <a:ext cx="8784000" cy="1754326"/>
          </a:xfrm>
          <a:prstGeom prst="rect">
            <a:avLst/>
          </a:prstGeom>
          <a:noFill/>
        </p:spPr>
        <p:txBody>
          <a:bodyPr wrap="square" rtlCol="0">
            <a:spAutoFit/>
          </a:bodyPr>
          <a:lstStyle/>
          <a:p>
            <a:pPr marL="285750" indent="-285750">
              <a:buClr>
                <a:schemeClr val="accent2"/>
              </a:buClr>
              <a:buFont typeface="Wingdings" panose="05000000000000000000" pitchFamily="2" charset="2"/>
              <a:buChar char="n"/>
            </a:pPr>
            <a:r>
              <a:rPr lang="en-US" altLang="ja-JP" dirty="0">
                <a:latin typeface="メイリオ" panose="020B0604030504040204" pitchFamily="50" charset="-128"/>
                <a:ea typeface="メイリオ" panose="020B0604030504040204" pitchFamily="50" charset="-128"/>
              </a:rPr>
              <a:t>After conducting the hazard assessment and fragility assessment, initiating events and the SSCs that lead to these events were identified based on damage to SSCs caused by the Tsunami. </a:t>
            </a:r>
          </a:p>
          <a:p>
            <a:pPr marL="285750" indent="-285750">
              <a:buClr>
                <a:schemeClr val="accent2"/>
              </a:buClr>
              <a:buFont typeface="Wingdings" panose="05000000000000000000" pitchFamily="2" charset="2"/>
              <a:buChar char="n"/>
            </a:pPr>
            <a:r>
              <a:rPr lang="en-US" altLang="ja-JP" dirty="0">
                <a:latin typeface="メイリオ" panose="020B0604030504040204" pitchFamily="50" charset="-128"/>
                <a:ea typeface="メイリオ" panose="020B0604030504040204" pitchFamily="50" charset="-128"/>
              </a:rPr>
              <a:t>A hierarchical Event Tree was developed to represent tsunami event progression, with emphasis on the severity of the impact on the plant for the defined initiating event.</a:t>
            </a:r>
          </a:p>
        </p:txBody>
      </p:sp>
      <p:sp>
        <p:nvSpPr>
          <p:cNvPr id="5" name="吹き出し: 四角形 4">
            <a:extLst>
              <a:ext uri="{FF2B5EF4-FFF2-40B4-BE49-F238E27FC236}">
                <a16:creationId xmlns:a16="http://schemas.microsoft.com/office/drawing/2014/main" id="{A1947765-DAC4-44CF-AF9D-6BF9CC4F9FF8}"/>
              </a:ext>
            </a:extLst>
          </p:cNvPr>
          <p:cNvSpPr/>
          <p:nvPr/>
        </p:nvSpPr>
        <p:spPr>
          <a:xfrm>
            <a:off x="3923928" y="2258670"/>
            <a:ext cx="5112568" cy="535325"/>
          </a:xfrm>
          <a:prstGeom prst="wedgeRectCallout">
            <a:avLst>
              <a:gd name="adj1" fmla="val -56620"/>
              <a:gd name="adj2" fmla="val 52123"/>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t>Reproduction of tsunami-induced event progression using a hierarchical Event Tree (ET).</a:t>
            </a:r>
            <a:endParaRPr kumimoji="1" lang="ja-JP" altLang="en-US" dirty="0"/>
          </a:p>
        </p:txBody>
      </p:sp>
      <p:grpSp>
        <p:nvGrpSpPr>
          <p:cNvPr id="14" name="グループ化 13">
            <a:extLst>
              <a:ext uri="{FF2B5EF4-FFF2-40B4-BE49-F238E27FC236}">
                <a16:creationId xmlns:a16="http://schemas.microsoft.com/office/drawing/2014/main" id="{8C496B54-988B-4706-945F-37C899F6B88E}"/>
              </a:ext>
            </a:extLst>
          </p:cNvPr>
          <p:cNvGrpSpPr/>
          <p:nvPr/>
        </p:nvGrpSpPr>
        <p:grpSpPr>
          <a:xfrm>
            <a:off x="344991" y="2996952"/>
            <a:ext cx="8568952" cy="3154697"/>
            <a:chOff x="344991" y="2996952"/>
            <a:chExt cx="8568952" cy="3154697"/>
          </a:xfrm>
        </p:grpSpPr>
        <p:grpSp>
          <p:nvGrpSpPr>
            <p:cNvPr id="3" name="グループ化 2">
              <a:extLst>
                <a:ext uri="{FF2B5EF4-FFF2-40B4-BE49-F238E27FC236}">
                  <a16:creationId xmlns:a16="http://schemas.microsoft.com/office/drawing/2014/main" id="{21B2186B-9165-40F4-BA2C-C99D691C62EA}"/>
                </a:ext>
              </a:extLst>
            </p:cNvPr>
            <p:cNvGrpSpPr/>
            <p:nvPr/>
          </p:nvGrpSpPr>
          <p:grpSpPr>
            <a:xfrm>
              <a:off x="344991" y="2996952"/>
              <a:ext cx="8568952" cy="3154697"/>
              <a:chOff x="344991" y="2996952"/>
              <a:chExt cx="8568952" cy="3154697"/>
            </a:xfrm>
          </p:grpSpPr>
          <p:pic>
            <p:nvPicPr>
              <p:cNvPr id="9" name="図 8">
                <a:extLst>
                  <a:ext uri="{FF2B5EF4-FFF2-40B4-BE49-F238E27FC236}">
                    <a16:creationId xmlns:a16="http://schemas.microsoft.com/office/drawing/2014/main" id="{2B49785E-46FE-4A74-897E-B3DA70A3288F}"/>
                  </a:ext>
                </a:extLst>
              </p:cNvPr>
              <p:cNvPicPr/>
              <p:nvPr/>
            </p:nvPicPr>
            <p:blipFill>
              <a:blip r:embed="rId3"/>
              <a:stretch>
                <a:fillRect/>
              </a:stretch>
            </p:blipFill>
            <p:spPr>
              <a:xfrm>
                <a:off x="344991" y="2996952"/>
                <a:ext cx="8568952" cy="3154697"/>
              </a:xfrm>
              <a:prstGeom prst="rect">
                <a:avLst/>
              </a:prstGeom>
            </p:spPr>
          </p:pic>
          <p:sp>
            <p:nvSpPr>
              <p:cNvPr id="4" name="正方形/長方形 3">
                <a:extLst>
                  <a:ext uri="{FF2B5EF4-FFF2-40B4-BE49-F238E27FC236}">
                    <a16:creationId xmlns:a16="http://schemas.microsoft.com/office/drawing/2014/main" id="{6DF6A9C9-A8BB-4427-850C-A711790E0065}"/>
                  </a:ext>
                </a:extLst>
              </p:cNvPr>
              <p:cNvSpPr/>
              <p:nvPr/>
            </p:nvSpPr>
            <p:spPr>
              <a:xfrm>
                <a:off x="354464" y="313233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err="1">
                    <a:solidFill>
                      <a:schemeClr val="tx1"/>
                    </a:solidFill>
                  </a:rPr>
                  <a:t>tunami</a:t>
                </a:r>
                <a:endParaRPr kumimoji="1" lang="ja-JP" altLang="en-US" sz="1200" dirty="0">
                  <a:solidFill>
                    <a:schemeClr val="tx1"/>
                  </a:solidFill>
                </a:endParaRPr>
              </a:p>
            </p:txBody>
          </p:sp>
          <p:sp>
            <p:nvSpPr>
              <p:cNvPr id="7" name="正方形/長方形 6">
                <a:extLst>
                  <a:ext uri="{FF2B5EF4-FFF2-40B4-BE49-F238E27FC236}">
                    <a16:creationId xmlns:a16="http://schemas.microsoft.com/office/drawing/2014/main" id="{187D2A5B-DF97-4669-B473-79B11AA836DA}"/>
                  </a:ext>
                </a:extLst>
              </p:cNvPr>
              <p:cNvSpPr/>
              <p:nvPr/>
            </p:nvSpPr>
            <p:spPr>
              <a:xfrm>
                <a:off x="1038072" y="313233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solidFill>
                      <a:schemeClr val="tx1"/>
                    </a:solidFill>
                  </a:rPr>
                  <a:t>Sea wall</a:t>
                </a:r>
                <a:endParaRPr kumimoji="1" lang="ja-JP" altLang="en-US" sz="1000" dirty="0">
                  <a:solidFill>
                    <a:schemeClr val="tx1"/>
                  </a:solidFill>
                </a:endParaRPr>
              </a:p>
            </p:txBody>
          </p:sp>
          <p:sp>
            <p:nvSpPr>
              <p:cNvPr id="8" name="正方形/長方形 7">
                <a:extLst>
                  <a:ext uri="{FF2B5EF4-FFF2-40B4-BE49-F238E27FC236}">
                    <a16:creationId xmlns:a16="http://schemas.microsoft.com/office/drawing/2014/main" id="{09BEB5A0-579C-494B-8D35-702D3C61EDF1}"/>
                  </a:ext>
                </a:extLst>
              </p:cNvPr>
              <p:cNvSpPr/>
              <p:nvPr/>
            </p:nvSpPr>
            <p:spPr>
              <a:xfrm>
                <a:off x="1705592" y="3132088"/>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C/B f</a:t>
                </a:r>
                <a:r>
                  <a:rPr kumimoji="1" lang="en-US" altLang="ja-JP" sz="900" dirty="0">
                    <a:solidFill>
                      <a:schemeClr val="tx1"/>
                    </a:solidFill>
                  </a:rPr>
                  <a:t>looding 1</a:t>
                </a:r>
                <a:endParaRPr kumimoji="1" lang="ja-JP" altLang="en-US" sz="900" dirty="0">
                  <a:solidFill>
                    <a:schemeClr val="tx1"/>
                  </a:solidFill>
                </a:endParaRPr>
              </a:p>
            </p:txBody>
          </p:sp>
        </p:grpSp>
        <p:sp>
          <p:nvSpPr>
            <p:cNvPr id="11" name="正方形/長方形 10">
              <a:extLst>
                <a:ext uri="{FF2B5EF4-FFF2-40B4-BE49-F238E27FC236}">
                  <a16:creationId xmlns:a16="http://schemas.microsoft.com/office/drawing/2014/main" id="{5548C56E-D443-4218-BAFD-CF00F7B6CDF5}"/>
                </a:ext>
              </a:extLst>
            </p:cNvPr>
            <p:cNvSpPr/>
            <p:nvPr/>
          </p:nvSpPr>
          <p:spPr>
            <a:xfrm>
              <a:off x="2373959" y="313109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C/B f</a:t>
              </a:r>
              <a:r>
                <a:rPr kumimoji="1" lang="en-US" altLang="ja-JP" sz="900" dirty="0">
                  <a:solidFill>
                    <a:schemeClr val="tx1"/>
                  </a:solidFill>
                </a:rPr>
                <a:t>looding 2</a:t>
              </a:r>
              <a:endParaRPr kumimoji="1" lang="ja-JP" altLang="en-US" sz="900" dirty="0">
                <a:solidFill>
                  <a:schemeClr val="tx1"/>
                </a:solidFill>
              </a:endParaRPr>
            </a:p>
          </p:txBody>
        </p:sp>
        <p:sp>
          <p:nvSpPr>
            <p:cNvPr id="12" name="正方形/長方形 11">
              <a:extLst>
                <a:ext uri="{FF2B5EF4-FFF2-40B4-BE49-F238E27FC236}">
                  <a16:creationId xmlns:a16="http://schemas.microsoft.com/office/drawing/2014/main" id="{60883842-BE74-4A70-A8C7-DC0ACCD4F417}"/>
                </a:ext>
              </a:extLst>
            </p:cNvPr>
            <p:cNvSpPr/>
            <p:nvPr/>
          </p:nvSpPr>
          <p:spPr>
            <a:xfrm>
              <a:off x="3703227" y="313109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R/B f</a:t>
              </a:r>
              <a:r>
                <a:rPr kumimoji="1" lang="en-US" altLang="ja-JP" sz="900" dirty="0">
                  <a:solidFill>
                    <a:schemeClr val="tx1"/>
                  </a:solidFill>
                </a:rPr>
                <a:t>looding 2</a:t>
              </a:r>
              <a:endParaRPr kumimoji="1" lang="ja-JP" altLang="en-US" sz="900" dirty="0">
                <a:solidFill>
                  <a:schemeClr val="tx1"/>
                </a:solidFill>
              </a:endParaRPr>
            </a:p>
          </p:txBody>
        </p:sp>
      </p:grpSp>
      <p:sp>
        <p:nvSpPr>
          <p:cNvPr id="15" name="正方形/長方形 14">
            <a:extLst>
              <a:ext uri="{FF2B5EF4-FFF2-40B4-BE49-F238E27FC236}">
                <a16:creationId xmlns:a16="http://schemas.microsoft.com/office/drawing/2014/main" id="{1DDDDB28-7803-48E7-8154-694887DD6721}"/>
              </a:ext>
            </a:extLst>
          </p:cNvPr>
          <p:cNvSpPr/>
          <p:nvPr/>
        </p:nvSpPr>
        <p:spPr>
          <a:xfrm>
            <a:off x="3048094" y="313109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R/B f</a:t>
            </a:r>
            <a:r>
              <a:rPr kumimoji="1" lang="en-US" altLang="ja-JP" sz="900" dirty="0">
                <a:solidFill>
                  <a:schemeClr val="tx1"/>
                </a:solidFill>
              </a:rPr>
              <a:t>looding 1</a:t>
            </a:r>
            <a:endParaRPr kumimoji="1" lang="ja-JP" altLang="en-US" sz="900" dirty="0">
              <a:solidFill>
                <a:schemeClr val="tx1"/>
              </a:solidFill>
            </a:endParaRPr>
          </a:p>
        </p:txBody>
      </p:sp>
      <p:sp>
        <p:nvSpPr>
          <p:cNvPr id="16" name="正方形/長方形 15">
            <a:extLst>
              <a:ext uri="{FF2B5EF4-FFF2-40B4-BE49-F238E27FC236}">
                <a16:creationId xmlns:a16="http://schemas.microsoft.com/office/drawing/2014/main" id="{F96BAF87-B660-4312-8325-41CBBE48C0B4}"/>
              </a:ext>
            </a:extLst>
          </p:cNvPr>
          <p:cNvSpPr/>
          <p:nvPr/>
        </p:nvSpPr>
        <p:spPr>
          <a:xfrm>
            <a:off x="4386835" y="313109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T/B f</a:t>
            </a:r>
            <a:r>
              <a:rPr kumimoji="1" lang="en-US" altLang="ja-JP" sz="900" dirty="0">
                <a:solidFill>
                  <a:schemeClr val="tx1"/>
                </a:solidFill>
              </a:rPr>
              <a:t>looding 1</a:t>
            </a:r>
            <a:endParaRPr kumimoji="1" lang="ja-JP" altLang="en-US" sz="900" dirty="0">
              <a:solidFill>
                <a:schemeClr val="tx1"/>
              </a:solidFill>
            </a:endParaRPr>
          </a:p>
        </p:txBody>
      </p:sp>
      <p:sp>
        <p:nvSpPr>
          <p:cNvPr id="25" name="正方形/長方形 24">
            <a:extLst>
              <a:ext uri="{FF2B5EF4-FFF2-40B4-BE49-F238E27FC236}">
                <a16:creationId xmlns:a16="http://schemas.microsoft.com/office/drawing/2014/main" id="{CC4B20CB-5A8E-47B6-BA60-4CF7B49AF46E}"/>
              </a:ext>
            </a:extLst>
          </p:cNvPr>
          <p:cNvSpPr/>
          <p:nvPr/>
        </p:nvSpPr>
        <p:spPr>
          <a:xfrm>
            <a:off x="5070443" y="3131096"/>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T/B f</a:t>
            </a:r>
            <a:r>
              <a:rPr kumimoji="1" lang="en-US" altLang="ja-JP" sz="900" dirty="0">
                <a:solidFill>
                  <a:schemeClr val="tx1"/>
                </a:solidFill>
              </a:rPr>
              <a:t>looding 2</a:t>
            </a:r>
            <a:endParaRPr kumimoji="1" lang="ja-JP" altLang="en-US" sz="900" dirty="0">
              <a:solidFill>
                <a:schemeClr val="tx1"/>
              </a:solidFill>
            </a:endParaRPr>
          </a:p>
        </p:txBody>
      </p:sp>
      <p:sp>
        <p:nvSpPr>
          <p:cNvPr id="27" name="正方形/長方形 26">
            <a:extLst>
              <a:ext uri="{FF2B5EF4-FFF2-40B4-BE49-F238E27FC236}">
                <a16:creationId xmlns:a16="http://schemas.microsoft.com/office/drawing/2014/main" id="{AA8631EF-3B04-442E-B3B3-1E9F42A5434F}"/>
              </a:ext>
            </a:extLst>
          </p:cNvPr>
          <p:cNvSpPr/>
          <p:nvPr/>
        </p:nvSpPr>
        <p:spPr>
          <a:xfrm>
            <a:off x="5725576" y="3128368"/>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solidFill>
              </a:rPr>
              <a:t>D/G</a:t>
            </a:r>
            <a:endParaRPr kumimoji="1" lang="ja-JP" altLang="en-US" sz="900" dirty="0">
              <a:solidFill>
                <a:schemeClr val="tx1"/>
              </a:solidFill>
            </a:endParaRPr>
          </a:p>
        </p:txBody>
      </p:sp>
      <p:sp>
        <p:nvSpPr>
          <p:cNvPr id="28" name="正方形/長方形 27">
            <a:extLst>
              <a:ext uri="{FF2B5EF4-FFF2-40B4-BE49-F238E27FC236}">
                <a16:creationId xmlns:a16="http://schemas.microsoft.com/office/drawing/2014/main" id="{3F7EA7F3-BB04-443A-BC8A-4AFEF9B4EA43}"/>
              </a:ext>
            </a:extLst>
          </p:cNvPr>
          <p:cNvSpPr/>
          <p:nvPr/>
        </p:nvSpPr>
        <p:spPr>
          <a:xfrm>
            <a:off x="6393096" y="3128368"/>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900" dirty="0">
                <a:solidFill>
                  <a:schemeClr val="tx1"/>
                </a:solidFill>
              </a:rPr>
              <a:t>LOPA</a:t>
            </a:r>
            <a:endParaRPr kumimoji="1" lang="ja-JP" altLang="en-US" sz="900" dirty="0">
              <a:solidFill>
                <a:schemeClr val="tx1"/>
              </a:solidFill>
            </a:endParaRPr>
          </a:p>
        </p:txBody>
      </p:sp>
      <p:sp>
        <p:nvSpPr>
          <p:cNvPr id="29" name="正方形/長方形 28">
            <a:extLst>
              <a:ext uri="{FF2B5EF4-FFF2-40B4-BE49-F238E27FC236}">
                <a16:creationId xmlns:a16="http://schemas.microsoft.com/office/drawing/2014/main" id="{6298C1DD-C87C-4719-98AC-A91382AB34DF}"/>
              </a:ext>
            </a:extLst>
          </p:cNvPr>
          <p:cNvSpPr/>
          <p:nvPr/>
        </p:nvSpPr>
        <p:spPr>
          <a:xfrm>
            <a:off x="7075427" y="3128368"/>
            <a:ext cx="683608" cy="28803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solidFill>
              </a:rPr>
              <a:t>Tag</a:t>
            </a:r>
            <a:endParaRPr kumimoji="1" lang="ja-JP" altLang="en-US" sz="900" dirty="0">
              <a:solidFill>
                <a:schemeClr val="tx1"/>
              </a:solidFill>
            </a:endParaRPr>
          </a:p>
        </p:txBody>
      </p:sp>
    </p:spTree>
    <p:extLst>
      <p:ext uri="{BB962C8B-B14F-4D97-AF65-F5344CB8AC3E}">
        <p14:creationId xmlns:p14="http://schemas.microsoft.com/office/powerpoint/2010/main" val="42107723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VaVJRppsPEqIfw6e2ereqw"/>
</p:tagLst>
</file>

<file path=ppt/theme/theme1.xml><?xml version="1.0" encoding="utf-8"?>
<a:theme xmlns:a="http://schemas.openxmlformats.org/drawingml/2006/main" name="TEPCO_HD_powerpoint-temp_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2">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kumimoji="1" dirty="0">
            <a:latin typeface="メイリオ" panose="020B0604030504040204" pitchFamily="50" charset="-128"/>
            <a:ea typeface="メイリオ" panose="020B0604030504040204" pitchFamily="50"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TEPCO_HD_powerpoint-temp_03</Template>
  <TotalTime>5123</TotalTime>
  <Words>2543</Words>
  <Application>Microsoft Office PowerPoint</Application>
  <PresentationFormat>画面に合わせる (4:3)</PresentationFormat>
  <Paragraphs>284</Paragraphs>
  <Slides>13</Slides>
  <Notes>11</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13</vt:i4>
      </vt:variant>
    </vt:vector>
  </HeadingPairs>
  <TitlesOfParts>
    <vt:vector size="28" baseType="lpstr">
      <vt:lpstr>HG丸ｺﾞｼｯｸM-PRO</vt:lpstr>
      <vt:lpstr>Meiryo UI</vt:lpstr>
      <vt:lpstr>ＭＳ Ｐゴシック</vt:lpstr>
      <vt:lpstr>ＭＳ 明朝</vt:lpstr>
      <vt:lpstr>PMingLiU</vt:lpstr>
      <vt:lpstr>メイリオ</vt:lpstr>
      <vt:lpstr>游明朝</vt:lpstr>
      <vt:lpstr>Arial</vt:lpstr>
      <vt:lpstr>Calibri</vt:lpstr>
      <vt:lpstr>Cambria Math</vt:lpstr>
      <vt:lpstr>Century</vt:lpstr>
      <vt:lpstr>Microsoft Sans Serif</vt:lpstr>
      <vt:lpstr>Times New Roman</vt:lpstr>
      <vt:lpstr>Wingdings</vt:lpstr>
      <vt:lpstr>TEPCO_HD_powerpoint-temp_03</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(株)博報堂ＤＹホールディングス</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プレゼンテーションタイトル</dc:title>
  <dc:creator>熊谷 能成</dc:creator>
  <cp:lastModifiedBy>相馬 陽平/Yohei　SOUMA</cp:lastModifiedBy>
  <cp:revision>360</cp:revision>
  <cp:lastPrinted>2026-07-17T11:36:38Z</cp:lastPrinted>
  <dcterms:created xsi:type="dcterms:W3CDTF">2016-03-30T05:33:46Z</dcterms:created>
  <dcterms:modified xsi:type="dcterms:W3CDTF">2026-07-18T01:29:26Z</dcterms:modified>
</cp:coreProperties>
</file>