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eith Attila" initials="BA" lastIdx="3" clrIdx="0"/>
  <p:cmAuthor id="1" name="Siklóssy Tamás" initials="ST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20E"/>
    <a:srgbClr val="000000"/>
    <a:srgbClr val="296D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0660B408-B3CF-4A94-85FC-2B1E0A45F4A2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Közepesen sötét stílus 3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Közepesen sötét stílus 3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Közepesen sötét stílus 3 – 4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Közepesen sötét stílus 3 – 2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Sötét stílus 1 – 1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ötét stílus 1 – 2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ötét stílus 1 – 3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ötét stílus 2 – 1./2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Sötét stílus 2 – 3./4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5411" autoAdjust="0"/>
  </p:normalViewPr>
  <p:slideViewPr>
    <p:cSldViewPr snapToGrid="0">
      <p:cViewPr varScale="1">
        <p:scale>
          <a:sx n="112" d="100"/>
          <a:sy n="112" d="100"/>
        </p:scale>
        <p:origin x="-514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14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N&#243;ri\Paksi%20Atomer&#337;m&#369;\2023_Rendelkez&#233;sre%20&#225;ll&#225;s%20elemz&#233;se\T&#225;pv&#237;zrendszer\Eredm&#233;nyek_TV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N&#243;ri\Paksi%20Atomer&#337;m&#369;\2023_Rendelkez&#233;sre%20&#225;ll&#225;s%20elemz&#233;se\T&#225;pv&#237;zrendszer\Eredm&#233;nyek_T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F3D-4744-9B52-9C4AA8B4728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F3D-4744-9B52-9C4AA8B4728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F3D-4744-9B52-9C4AA8B4728A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F3D-4744-9B52-9C4AA8B4728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F3D-4744-9B52-9C4AA8B472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W!$D$5:$D$8</c:f>
              <c:strCache>
                <c:ptCount val="4"/>
                <c:pt idx="0">
                  <c:v>100% derate</c:v>
                </c:pt>
                <c:pt idx="1">
                  <c:v>50% derate</c:v>
                </c:pt>
                <c:pt idx="2">
                  <c:v>30% derate</c:v>
                </c:pt>
                <c:pt idx="3">
                  <c:v>3% derate</c:v>
                </c:pt>
              </c:strCache>
            </c:strRef>
          </c:cat>
          <c:val>
            <c:numRef>
              <c:f>W!$F$5:$F$8</c:f>
              <c:numCache>
                <c:formatCode>0.0</c:formatCode>
                <c:ptCount val="4"/>
                <c:pt idx="0">
                  <c:v>25.750732905474997</c:v>
                </c:pt>
                <c:pt idx="1">
                  <c:v>5.3199316332190105E-2</c:v>
                </c:pt>
                <c:pt idx="2">
                  <c:v>12.083036209492114</c:v>
                </c:pt>
                <c:pt idx="3">
                  <c:v>62.113031568700691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4E-46AC-AF28-1F5F1576611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4-488C-AAAC-6416ADEC57DE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4-488C-AAAC-6416ADEC57D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44-488C-AAAC-6416ADEC57DE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44-488C-AAAC-6416ADEC57DE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44-488C-AAAC-6416ADEC57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Q!$D$5:$D$8</c:f>
              <c:strCache>
                <c:ptCount val="4"/>
                <c:pt idx="0">
                  <c:v>100% derate</c:v>
                </c:pt>
                <c:pt idx="1">
                  <c:v>50% derate</c:v>
                </c:pt>
                <c:pt idx="2">
                  <c:v>30% derate</c:v>
                </c:pt>
                <c:pt idx="3">
                  <c:v>3% derate</c:v>
                </c:pt>
              </c:strCache>
            </c:strRef>
          </c:cat>
          <c:val>
            <c:numRef>
              <c:f>Q!$F$5:$F$8</c:f>
              <c:numCache>
                <c:formatCode>0.0</c:formatCode>
                <c:ptCount val="4"/>
                <c:pt idx="0">
                  <c:v>85.630944367361337</c:v>
                </c:pt>
                <c:pt idx="1">
                  <c:v>4.9913224256911158E-2</c:v>
                </c:pt>
                <c:pt idx="2">
                  <c:v>10.761107981994607</c:v>
                </c:pt>
                <c:pt idx="3">
                  <c:v>3.5580344263871537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F544-488C-AAAC-6416ADEC57D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F8202-C1B4-4270-B8C1-BA0F08A7A6D4}" type="datetimeFigureOut">
              <a:rPr lang="hu-HU" smtClean="0"/>
              <a:t>2026. 07. 11.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55063-F99B-4A8E-AFBA-F00152BA01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7821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CB8BF-A96C-431A-9EFA-BE31D5B59196}" type="datetimeFigureOut">
              <a:rPr lang="hu-HU" smtClean="0"/>
              <a:t>2026. 07. 11.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79DBE-BBEE-4CE1-9C07-17DA2E62B3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62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4000"/>
            <a:ext cx="9144000" cy="229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4873500"/>
            <a:ext cx="9144000" cy="40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2000" y="675000"/>
            <a:ext cx="8640000" cy="216000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200" spc="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noProof="0" dirty="0" smtClean="0"/>
              <a:t>Editing presentation title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000" y="3023999"/>
            <a:ext cx="8640000" cy="396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200" b="1" cap="none" spc="0" baseline="0">
                <a:solidFill>
                  <a:srgbClr val="AA020E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 dirty="0" smtClean="0"/>
              <a:t>Editing lecturer/author(s)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fld id="{E042B76C-FDDD-4EDD-ABEF-35779A1AB0D9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7579F4A7-FA0F-402C-804D-484DB65B6725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2000" y="2848500"/>
            <a:ext cx="864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 hely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1619" y="4219200"/>
            <a:ext cx="8640762" cy="324000"/>
          </a:xfrm>
        </p:spPr>
        <p:txBody>
          <a:bodyPr anchor="ctr">
            <a:noAutofit/>
          </a:bodyPr>
          <a:lstStyle>
            <a:lvl1pPr algn="r">
              <a:defRPr sz="16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Editing occasion of presentation</a:t>
            </a:r>
            <a:endParaRPr lang="en-US" noProof="0" dirty="0"/>
          </a:p>
        </p:txBody>
      </p:sp>
      <p:sp>
        <p:nvSpPr>
          <p:cNvPr id="17" name="Szöveg helye 16"/>
          <p:cNvSpPr>
            <a:spLocks noGrp="1"/>
          </p:cNvSpPr>
          <p:nvPr>
            <p:ph type="body" sz="quarter" idx="14" hasCustomPrompt="1"/>
          </p:nvPr>
        </p:nvSpPr>
        <p:spPr>
          <a:xfrm>
            <a:off x="251619" y="4561200"/>
            <a:ext cx="8640762" cy="306000"/>
          </a:xfrm>
        </p:spPr>
        <p:txBody>
          <a:bodyPr anchor="ctr">
            <a:noAutofit/>
          </a:bodyPr>
          <a:lstStyle>
            <a:lvl1pPr algn="r">
              <a:defRPr sz="140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Editing location and date of presentation</a:t>
            </a:r>
            <a:endParaRPr lang="en-US" noProof="0" dirty="0"/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3438000"/>
            <a:ext cx="8640000" cy="306000"/>
          </a:xfrm>
        </p:spPr>
        <p:txBody>
          <a:bodyPr lIns="90000" rIns="90000">
            <a:noAutofit/>
          </a:bodyPr>
          <a:lstStyle>
            <a:lvl1pPr marL="0" indent="0" algn="ctr">
              <a:defRPr sz="1400">
                <a:solidFill>
                  <a:srgbClr val="296D07"/>
                </a:solidFill>
              </a:defRPr>
            </a:lvl1pPr>
          </a:lstStyle>
          <a:p>
            <a:pPr lvl="0"/>
            <a:r>
              <a:rPr lang="en-US" noProof="0" dirty="0" smtClean="0"/>
              <a:t>Editing e-mail addresses of lecturer/author(s)</a:t>
            </a:r>
            <a:endParaRPr lang="en-US" noProof="0" dirty="0"/>
          </a:p>
        </p:txBody>
      </p:sp>
      <p:pic>
        <p:nvPicPr>
          <p:cNvPr id="18" name="Kép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39" y="54000"/>
            <a:ext cx="517812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1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öszönet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000" y="685800"/>
            <a:ext cx="8640000" cy="2286001"/>
          </a:xfr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4200" b="1" kern="1200" spc="0" baseline="0" dirty="0">
                <a:solidFill>
                  <a:srgbClr val="296D0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 smtClean="0"/>
              <a:t>Thanks</a:t>
            </a:r>
            <a:endParaRPr lang="en-US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2000" y="2983500"/>
            <a:ext cx="864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ép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31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000" y="189000"/>
            <a:ext cx="7740000" cy="810000"/>
          </a:xfrm>
        </p:spPr>
        <p:txBody>
          <a:bodyPr/>
          <a:lstStyle/>
          <a:p>
            <a:r>
              <a:rPr lang="en-US" noProof="0" dirty="0" smtClean="0"/>
              <a:t>Editing slide title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2">
                    <a:lumMod val="50000"/>
                  </a:schemeClr>
                </a:solidFill>
              </a:defRPr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 sz="1600">
                <a:solidFill>
                  <a:schemeClr val="accent2">
                    <a:lumMod val="50000"/>
                  </a:schemeClr>
                </a:solidFill>
              </a:defRPr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 sz="1400">
                <a:solidFill>
                  <a:schemeClr val="accent2">
                    <a:lumMod val="50000"/>
                  </a:schemeClr>
                </a:solidFill>
              </a:defRPr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 sz="1300" b="0"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6DD4-97DB-4257-B923-6016AE4C3AEB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823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4000"/>
            <a:ext cx="9144000" cy="229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4873500"/>
            <a:ext cx="9144000" cy="40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000" y="675000"/>
            <a:ext cx="8640000" cy="2295000"/>
          </a:xfr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4200" b="1" kern="1200" spc="0" baseline="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 smtClean="0"/>
              <a:t>Editing section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2000" y="3159000"/>
            <a:ext cx="8640000" cy="1548000"/>
          </a:xfrm>
        </p:spPr>
        <p:txBody>
          <a:bodyPr lIns="91440" rIns="91440" anchor="ctr" anchorCtr="0">
            <a:normAutofit/>
          </a:bodyPr>
          <a:lstStyle>
            <a:lvl1pPr marL="0" indent="0" algn="ctr">
              <a:buNone/>
              <a:defRPr lang="hu-HU" sz="2200" b="1" kern="1200" cap="none" spc="0" baseline="0" dirty="0" smtClean="0">
                <a:solidFill>
                  <a:srgbClr val="296D07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Editing text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9356-FDC8-4AC7-AA8A-64EFAA9B01FD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2000" y="2983500"/>
            <a:ext cx="864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9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2000" y="189000"/>
            <a:ext cx="7740000" cy="810000"/>
          </a:xfrm>
        </p:spPr>
        <p:txBody>
          <a:bodyPr/>
          <a:lstStyle/>
          <a:p>
            <a:r>
              <a:rPr lang="en-US" noProof="0" dirty="0" smtClean="0"/>
              <a:t>Editing slide title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80000" y="1080000"/>
            <a:ext cx="4212000" cy="3744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 sz="1800"/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/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/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/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/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FD65-1264-490E-8F0C-CEFDBDB1A07B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252000" y="1080000"/>
            <a:ext cx="4212000" cy="3744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 sz="1800"/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/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/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/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/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644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52000" y="189000"/>
            <a:ext cx="7740000" cy="810000"/>
          </a:xfrm>
        </p:spPr>
        <p:txBody>
          <a:bodyPr/>
          <a:lstStyle/>
          <a:p>
            <a:r>
              <a:rPr lang="en-US" noProof="0" dirty="0" smtClean="0"/>
              <a:t>Editing slide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2000" y="1080000"/>
            <a:ext cx="4212000" cy="540000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b="0" cap="none" baseline="0">
                <a:solidFill>
                  <a:srgbClr val="AA020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smtClean="0"/>
              <a:t>Editing header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1998" y="1620000"/>
            <a:ext cx="4212000" cy="3204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 sz="1800"/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/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/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/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/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80000" y="1080000"/>
            <a:ext cx="4212000" cy="540000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b="0" cap="none" baseline="0">
                <a:solidFill>
                  <a:srgbClr val="AA020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smtClean="0"/>
              <a:t>Editing header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80000" y="1620000"/>
            <a:ext cx="4212000" cy="3204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 sz="1800"/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/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/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/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/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9AC1-D3AF-45F3-815A-33E236163D48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082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Editing slide title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68E5-6071-415F-BFF7-44B9E4C9B707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749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14000"/>
            <a:ext cx="9144000" cy="229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873500"/>
            <a:ext cx="9144000" cy="40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5BFB-DB6E-4733-897A-33CCE085E61C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52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le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ép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32000" y="188999"/>
            <a:ext cx="5760000" cy="4284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/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Arial" panose="020B0604020202020204" pitchFamily="34" charset="0"/>
              <a:buChar char="•"/>
              <a:tabLst/>
              <a:defRPr/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Palatino Linotype" panose="02040502050505030304" pitchFamily="18" charset="0"/>
              <a:buChar char="◦"/>
              <a:tabLst/>
              <a:defRPr/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AA020E"/>
              </a:buClr>
              <a:buSzPct val="120000"/>
              <a:buFont typeface="Wingdings" panose="05000000000000000000" pitchFamily="2" charset="2"/>
              <a:buChar char="§"/>
              <a:tabLst/>
              <a:defRPr/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A020E"/>
              </a:buClr>
              <a:buSzPct val="140000"/>
              <a:buFont typeface="Palatino Linotype" panose="02040502050505030304" pitchFamily="18" charset="0"/>
              <a:buChar char="▫"/>
              <a:tabLst/>
              <a:defRPr/>
            </a:lvl5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26000" cy="5143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826013" y="0"/>
            <a:ext cx="5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2000" y="189000"/>
            <a:ext cx="2520000" cy="1620000"/>
          </a:xfrm>
        </p:spPr>
        <p:txBody>
          <a:bodyPr anchor="b">
            <a:normAutofit/>
          </a:bodyPr>
          <a:lstStyle>
            <a:lvl1pPr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noProof="0" dirty="0" smtClean="0"/>
              <a:t>Title</a:t>
            </a:r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4914000"/>
            <a:ext cx="864000" cy="229500"/>
          </a:xfrm>
        </p:spPr>
        <p:txBody>
          <a:bodyPr/>
          <a:lstStyle>
            <a:lvl1pPr algn="l">
              <a:defRPr/>
            </a:lvl1pPr>
          </a:lstStyle>
          <a:p>
            <a:fld id="{4529AB84-CBF1-47C7-81F1-F0801BE0F729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88000" y="4914000"/>
            <a:ext cx="6030000" cy="229500"/>
          </a:xfrm>
        </p:spPr>
        <p:txBody>
          <a:bodyPr/>
          <a:lstStyle>
            <a:lvl1pPr algn="ctr">
              <a:defRPr>
                <a:solidFill>
                  <a:srgbClr val="296D07"/>
                </a:solidFill>
              </a:defRPr>
            </a:lvl1pPr>
          </a:lstStyle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4800" y="4914000"/>
            <a:ext cx="864000" cy="2295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79F4A7-FA0F-402C-804D-484DB65B6725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Szöveg helye 19"/>
          <p:cNvSpPr>
            <a:spLocks noGrp="1"/>
          </p:cNvSpPr>
          <p:nvPr>
            <p:ph type="body" sz="quarter" idx="13" hasCustomPrompt="1"/>
          </p:nvPr>
        </p:nvSpPr>
        <p:spPr>
          <a:xfrm>
            <a:off x="3132000" y="4554000"/>
            <a:ext cx="5760000" cy="288000"/>
          </a:xfrm>
        </p:spPr>
        <p:txBody>
          <a:bodyPr anchor="ctr">
            <a:noAutofit/>
          </a:bodyPr>
          <a:lstStyle>
            <a:lvl1pPr algn="ctr">
              <a:defRPr sz="1800" baseline="0">
                <a:solidFill>
                  <a:srgbClr val="AA020E"/>
                </a:solidFill>
              </a:defRPr>
            </a:lvl1pPr>
          </a:lstStyle>
          <a:p>
            <a:pPr lvl="0"/>
            <a:r>
              <a:rPr lang="en-US" noProof="0" dirty="0" smtClean="0"/>
              <a:t>Editing content title</a:t>
            </a:r>
            <a:endParaRPr lang="en-US" noProof="0" dirty="0"/>
          </a:p>
        </p:txBody>
      </p:sp>
      <p:cxnSp>
        <p:nvCxnSpPr>
          <p:cNvPr id="23" name="Straight Connector 8"/>
          <p:cNvCxnSpPr/>
          <p:nvPr userDrawn="1"/>
        </p:nvCxnSpPr>
        <p:spPr>
          <a:xfrm>
            <a:off x="3132000" y="4851900"/>
            <a:ext cx="576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DD7B12AF-7FC4-F680-B0AA-833AB14A532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62000" y="1881900"/>
            <a:ext cx="2520000" cy="2970000"/>
          </a:xfrm>
        </p:spPr>
        <p:txBody>
          <a:bodyPr/>
          <a:lstStyle>
            <a:lvl1pPr marL="91440" marR="0" indent="-914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A020E"/>
              </a:buClr>
              <a:buSzPct val="100000"/>
              <a:buFont typeface="Calibri" panose="020F0502020204030204" pitchFamily="34" charset="0"/>
              <a:buChar char=" "/>
              <a:tabLst/>
              <a:defRPr>
                <a:solidFill>
                  <a:schemeClr val="bg1"/>
                </a:solidFill>
              </a:defRPr>
            </a:lvl1pPr>
            <a:lvl2pPr marL="360000" marR="0" indent="-21600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SzPct val="120000"/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2pPr>
            <a:lvl3pPr marL="720000" marR="0" indent="-216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bg1"/>
              </a:buClr>
              <a:buSzPct val="120000"/>
              <a:buFont typeface="Palatino Linotype" panose="02040502050505030304" pitchFamily="18" charset="0"/>
              <a:buChar char="◦"/>
              <a:tabLst/>
              <a:defRPr>
                <a:solidFill>
                  <a:schemeClr val="bg1"/>
                </a:solidFill>
              </a:defRPr>
            </a:lvl3pPr>
            <a:lvl4pPr marL="1080000" marR="0" indent="-23400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bg1"/>
              </a:buClr>
              <a:buSzPct val="120000"/>
              <a:buFont typeface="Wingdings" panose="05000000000000000000" pitchFamily="2" charset="2"/>
              <a:buChar char="§"/>
              <a:tabLst/>
              <a:defRPr>
                <a:solidFill>
                  <a:schemeClr val="bg1"/>
                </a:solidFill>
              </a:defRPr>
            </a:lvl4pPr>
            <a:lvl5pPr marL="1440000" marR="0" indent="-21600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bg1"/>
              </a:buClr>
              <a:buSzPct val="140000"/>
              <a:buFont typeface="Palatino Linotype" panose="02040502050505030304" pitchFamily="18" charset="0"/>
              <a:buChar char="▫"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Editing short description of content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3460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dia megnevezéss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  <p:sp>
        <p:nvSpPr>
          <p:cNvPr id="15" name="Tartalom helye 14"/>
          <p:cNvSpPr>
            <a:spLocks noGrp="1"/>
          </p:cNvSpPr>
          <p:nvPr>
            <p:ph sz="quarter" idx="13" hasCustomPrompt="1"/>
          </p:nvPr>
        </p:nvSpPr>
        <p:spPr>
          <a:xfrm>
            <a:off x="252000" y="189000"/>
            <a:ext cx="8640000" cy="3942000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8" name="Rectangle 7"/>
          <p:cNvSpPr/>
          <p:nvPr/>
        </p:nvSpPr>
        <p:spPr>
          <a:xfrm>
            <a:off x="0" y="4914000"/>
            <a:ext cx="9144000" cy="229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873500"/>
            <a:ext cx="9144000" cy="40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000" y="4212000"/>
            <a:ext cx="8640000" cy="288000"/>
          </a:xfrm>
        </p:spPr>
        <p:txBody>
          <a:bodyPr tIns="0" bIns="0" anchor="ctr">
            <a:noAutofit/>
          </a:bodyPr>
          <a:lstStyle>
            <a:lvl1pPr algn="ctr">
              <a:defRPr sz="1800" b="0" baseline="0">
                <a:solidFill>
                  <a:srgbClr val="AA020E"/>
                </a:solidFill>
              </a:defRPr>
            </a:lvl1pPr>
          </a:lstStyle>
          <a:p>
            <a:r>
              <a:rPr lang="en-US" noProof="0" dirty="0" smtClean="0"/>
              <a:t>Editing content title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2000" y="4563000"/>
            <a:ext cx="8640000" cy="252000"/>
          </a:xfrm>
        </p:spPr>
        <p:txBody>
          <a:bodyPr lIns="91440" tIns="0" rIns="9144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dirty="0" smtClean="0"/>
              <a:t>Editing short description of content</a:t>
            </a:r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EAFC-D20B-4832-8A5C-4ABCA53A1AE7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0" name="Straight Connector 8"/>
          <p:cNvCxnSpPr/>
          <p:nvPr userDrawn="1"/>
        </p:nvCxnSpPr>
        <p:spPr>
          <a:xfrm>
            <a:off x="252000" y="4522500"/>
            <a:ext cx="864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36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4000"/>
            <a:ext cx="9144000" cy="229500"/>
          </a:xfrm>
          <a:prstGeom prst="rect">
            <a:avLst/>
          </a:prstGeom>
          <a:solidFill>
            <a:srgbClr val="296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873500"/>
            <a:ext cx="9144000" cy="40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00" y="189000"/>
            <a:ext cx="7740000" cy="810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 dirty="0" smtClean="0"/>
              <a:t>Editing slide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00" y="1080000"/>
            <a:ext cx="8640000" cy="3744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dirty="0" smtClean="0"/>
              <a:t>Editing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4914000"/>
            <a:ext cx="864000" cy="229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rgbClr val="FFFFFF"/>
                </a:solidFill>
              </a:defRPr>
            </a:lvl1pPr>
          </a:lstStyle>
          <a:p>
            <a:fld id="{C0CC6E71-D7ED-45C6-8C0D-3A25D93876C7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2000" y="4914000"/>
            <a:ext cx="7200000" cy="229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cap="none" baseline="0">
                <a:solidFill>
                  <a:srgbClr val="FFFFFF"/>
                </a:solidFill>
              </a:defRPr>
            </a:lvl1pPr>
          </a:lstStyle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0000" y="4914000"/>
            <a:ext cx="864000" cy="229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7579F4A7-FA0F-402C-804D-484DB65B6725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52000" y="1012500"/>
            <a:ext cx="8640000" cy="0"/>
          </a:xfrm>
          <a:prstGeom prst="line">
            <a:avLst/>
          </a:prstGeom>
          <a:ln w="19050">
            <a:solidFill>
              <a:srgbClr val="296D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ép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400" y="198000"/>
            <a:ext cx="810000" cy="31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06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 spc="-50" baseline="0">
          <a:solidFill>
            <a:srgbClr val="296D07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AA020E"/>
        </a:buClr>
        <a:buSzPct val="100000"/>
        <a:buFont typeface="Calibri" panose="020F0502020204030204" pitchFamily="34" charset="0"/>
        <a:buChar char=" 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360000" indent="-21600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>
          <a:srgbClr val="AA020E"/>
        </a:buClr>
        <a:buSzPct val="120000"/>
        <a:buFont typeface="Arial" panose="020B0604020202020204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720000" indent="-216000" algn="l" defTabSz="914400" rtl="0" eaLnBrk="1" latinLnBrk="0" hangingPunct="1">
        <a:lnSpc>
          <a:spcPct val="110000"/>
        </a:lnSpc>
        <a:spcBef>
          <a:spcPts val="500"/>
        </a:spcBef>
        <a:spcAft>
          <a:spcPts val="0"/>
        </a:spcAft>
        <a:buClr>
          <a:srgbClr val="AA020E"/>
        </a:buClr>
        <a:buSzPct val="120000"/>
        <a:buFont typeface="Palatino Linotype" panose="02040502050505030304" pitchFamily="18" charset="0"/>
        <a:buChar char="◦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80000" indent="-234000" algn="l" defTabSz="914400" rtl="0" eaLnBrk="1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AA020E"/>
        </a:buClr>
        <a:buSzPct val="120000"/>
        <a:buFont typeface="Wingdings" panose="05000000000000000000" pitchFamily="2" charset="2"/>
        <a:buChar char="§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440000" indent="-216000" algn="l" defTabSz="914400" rtl="0" eaLnBrk="1" latinLnBrk="0" hangingPunct="1">
        <a:lnSpc>
          <a:spcPct val="110000"/>
        </a:lnSpc>
        <a:spcBef>
          <a:spcPts val="300"/>
        </a:spcBef>
        <a:spcAft>
          <a:spcPts val="0"/>
        </a:spcAft>
        <a:buClr>
          <a:srgbClr val="AA020E"/>
        </a:buClr>
        <a:buSzPct val="140000"/>
        <a:buFont typeface="Palatino Linotype" panose="02040502050505030304" pitchFamily="18" charset="0"/>
        <a:buChar char="▫"/>
        <a:defRPr sz="13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klossyt@nubiki.h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Initiatives to Enhance Generation Safety of </a:t>
            </a:r>
            <a:r>
              <a:rPr lang="en-US" dirty="0" err="1" smtClean="0"/>
              <a:t>Paks</a:t>
            </a:r>
            <a:r>
              <a:rPr lang="en-US" dirty="0" smtClean="0"/>
              <a:t> NPP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Tamas </a:t>
            </a:r>
            <a:r>
              <a:rPr lang="en-US" u="sng" dirty="0" err="1" smtClean="0"/>
              <a:t>Siklossy</a:t>
            </a:r>
            <a:r>
              <a:rPr lang="en-US" dirty="0" smtClean="0"/>
              <a:t>, Attila Bareith, et. al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PSAM18</a:t>
            </a:r>
            <a:endParaRPr lang="en-US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Pittsburgh, Pennsylvania, USA, July 19-24. 2026</a:t>
            </a:r>
            <a:endParaRPr lang="en-US" dirty="0"/>
          </a:p>
        </p:txBody>
      </p:sp>
      <p:sp>
        <p:nvSpPr>
          <p:cNvPr id="6" name="Szöveg hely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hu-HU" dirty="0" err="1" smtClean="0">
                <a:hlinkClick r:id="rId2"/>
              </a:rPr>
              <a:t>siklossyt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nubiki.hu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7032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GB" dirty="0" smtClean="0">
                <a:solidFill>
                  <a:srgbClr val="AA020E"/>
                </a:solidFill>
              </a:rPr>
              <a:t>SPV program:</a:t>
            </a:r>
          </a:p>
          <a:p>
            <a:pPr lvl="2"/>
            <a:r>
              <a:rPr lang="en-GB" dirty="0" smtClean="0">
                <a:solidFill>
                  <a:srgbClr val="C00000"/>
                </a:solidFill>
              </a:rPr>
              <a:t>Living program</a:t>
            </a:r>
            <a:r>
              <a:rPr lang="en-GB" dirty="0" smtClean="0"/>
              <a:t> throughout the remaining plant lifetime</a:t>
            </a:r>
          </a:p>
          <a:p>
            <a:pPr lvl="2"/>
            <a:r>
              <a:rPr lang="en-GB" dirty="0" smtClean="0">
                <a:solidFill>
                  <a:srgbClr val="C00000"/>
                </a:solidFill>
              </a:rPr>
              <a:t>Regular review</a:t>
            </a:r>
            <a:r>
              <a:rPr lang="en-GB" dirty="0" smtClean="0"/>
              <a:t>: (1) operating experience; (2) equipment reliability categorization updates;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GB" dirty="0" smtClean="0"/>
              <a:t>(3) newly developed GRA models and review PSA and GRA model updates</a:t>
            </a:r>
          </a:p>
          <a:p>
            <a:pPr lvl="2"/>
            <a:r>
              <a:rPr lang="en-GB" dirty="0" smtClean="0"/>
              <a:t>Identification of situational SPVs: </a:t>
            </a:r>
            <a:r>
              <a:rPr lang="en-GB" dirty="0" smtClean="0">
                <a:solidFill>
                  <a:srgbClr val="C00000"/>
                </a:solidFill>
              </a:rPr>
              <a:t>trip/</a:t>
            </a:r>
            <a:r>
              <a:rPr lang="en-GB" dirty="0" err="1" smtClean="0">
                <a:solidFill>
                  <a:srgbClr val="C00000"/>
                </a:solidFill>
              </a:rPr>
              <a:t>derate</a:t>
            </a:r>
            <a:r>
              <a:rPr lang="en-GB" dirty="0" smtClean="0">
                <a:solidFill>
                  <a:srgbClr val="C00000"/>
                </a:solidFill>
              </a:rPr>
              <a:t> monitor</a:t>
            </a:r>
            <a:r>
              <a:rPr lang="en-GB" dirty="0" smtClean="0"/>
              <a:t> under development</a:t>
            </a:r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GRA program:</a:t>
            </a:r>
          </a:p>
          <a:p>
            <a:pPr lvl="2"/>
            <a:r>
              <a:rPr lang="en-GB" dirty="0" smtClean="0"/>
              <a:t>Analysis of remaining systems ongoing, when completed:</a:t>
            </a:r>
          </a:p>
          <a:p>
            <a:pPr lvl="3"/>
            <a:r>
              <a:rPr lang="en-GB" dirty="0" smtClean="0">
                <a:solidFill>
                  <a:srgbClr val="C00000"/>
                </a:solidFill>
              </a:rPr>
              <a:t>Consolidate aggregate generation risk</a:t>
            </a:r>
            <a:r>
              <a:rPr lang="en-GB" dirty="0" smtClean="0"/>
              <a:t> for all modelled systems</a:t>
            </a:r>
          </a:p>
          <a:p>
            <a:pPr lvl="3"/>
            <a:r>
              <a:rPr lang="en-GB" dirty="0" smtClean="0">
                <a:solidFill>
                  <a:srgbClr val="C00000"/>
                </a:solidFill>
              </a:rPr>
              <a:t>Develop recommendations</a:t>
            </a:r>
            <a:r>
              <a:rPr lang="en-GB" dirty="0" smtClean="0"/>
              <a:t> for improving generation safety</a:t>
            </a:r>
            <a:endParaRPr lang="en-GB" dirty="0" smtClean="0"/>
          </a:p>
          <a:p>
            <a:pPr lvl="2"/>
            <a:r>
              <a:rPr lang="en-GB" dirty="0" smtClean="0">
                <a:solidFill>
                  <a:srgbClr val="C00000"/>
                </a:solidFill>
              </a:rPr>
              <a:t>Model refinements</a:t>
            </a:r>
            <a:r>
              <a:rPr lang="en-GB" dirty="0" smtClean="0"/>
              <a:t> planned:</a:t>
            </a:r>
          </a:p>
          <a:p>
            <a:pPr lvl="3"/>
            <a:r>
              <a:rPr lang="en-GB" dirty="0" smtClean="0"/>
              <a:t>Input data review (repair times, cable failure rates, power ascension times)</a:t>
            </a:r>
          </a:p>
          <a:p>
            <a:pPr lvl="3"/>
            <a:r>
              <a:rPr lang="en-GB" dirty="0" smtClean="0"/>
              <a:t>More detailed human reliability analysis (erroneous interventions)</a:t>
            </a:r>
          </a:p>
          <a:p>
            <a:pPr lvl="3"/>
            <a:r>
              <a:rPr lang="en-GB" dirty="0" smtClean="0"/>
              <a:t>Completeness and modelling uncertainty characterization</a:t>
            </a:r>
            <a:endParaRPr lang="en-GB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2DDE-5BBF-43E1-BE59-3637A9B8210E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345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GB" dirty="0" smtClean="0"/>
              <a:t>PSA methods successfully extended to </a:t>
            </a:r>
            <a:r>
              <a:rPr lang="en-GB" dirty="0" smtClean="0">
                <a:solidFill>
                  <a:srgbClr val="AA020E"/>
                </a:solidFill>
              </a:rPr>
              <a:t>generation safety</a:t>
            </a:r>
            <a:r>
              <a:rPr lang="en-GB" dirty="0" smtClean="0"/>
              <a:t> at </a:t>
            </a:r>
            <a:r>
              <a:rPr lang="en-GB" dirty="0" err="1" smtClean="0"/>
              <a:t>Paks</a:t>
            </a:r>
            <a:r>
              <a:rPr lang="en-GB" dirty="0" smtClean="0"/>
              <a:t> NPP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SPV identification</a:t>
            </a:r>
            <a:r>
              <a:rPr lang="en-GB" dirty="0" smtClean="0"/>
              <a:t>:</a:t>
            </a:r>
          </a:p>
          <a:p>
            <a:pPr lvl="3"/>
            <a:r>
              <a:rPr lang="en-GB" dirty="0" smtClean="0"/>
              <a:t>469 potential SPVs found using PSA and GRA</a:t>
            </a:r>
          </a:p>
          <a:p>
            <a:pPr lvl="3"/>
            <a:r>
              <a:rPr lang="en-GB" dirty="0" smtClean="0"/>
              <a:t>Dominant types: cables and I&amp;C components</a:t>
            </a:r>
          </a:p>
          <a:p>
            <a:pPr lvl="3"/>
            <a:r>
              <a:rPr lang="en-GB" dirty="0" smtClean="0"/>
              <a:t>Combination of the three approaches is essential for prudent identification of SPVs</a:t>
            </a:r>
            <a:endParaRPr lang="en-GB" dirty="0" smtClean="0"/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GRA</a:t>
            </a:r>
            <a:r>
              <a:rPr lang="en-GB" dirty="0" smtClean="0"/>
              <a:t>:</a:t>
            </a:r>
          </a:p>
          <a:p>
            <a:pPr lvl="3"/>
            <a:r>
              <a:rPr lang="en-GB" dirty="0" smtClean="0"/>
              <a:t>13 BOP + 1 safety system modelled</a:t>
            </a:r>
          </a:p>
          <a:p>
            <a:pPr lvl="3"/>
            <a:r>
              <a:rPr lang="en-GB" dirty="0" smtClean="0"/>
              <a:t>MWh-based risk metrics provide deeper insights than frequency alone</a:t>
            </a:r>
          </a:p>
          <a:p>
            <a:pPr lvl="3"/>
            <a:r>
              <a:rPr lang="en-GB" dirty="0" smtClean="0"/>
              <a:t>Results show good agreement with plant operating experience</a:t>
            </a:r>
          </a:p>
          <a:p>
            <a:pPr lvl="3"/>
            <a:r>
              <a:rPr lang="en-GB" dirty="0" smtClean="0"/>
              <a:t>Electrical and I&amp;C components and cables contribute the most to generation risk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Key cross-cutting lesson</a:t>
            </a:r>
            <a:r>
              <a:rPr lang="en-GB" dirty="0" smtClean="0"/>
              <a:t>: existing PSA model of BOP systems required substantial restructuring and additions for generation safety applications, particularly regarding spurious actuations – more challenging than expected</a:t>
            </a:r>
            <a:endParaRPr lang="en-GB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138A-0C15-4B45-AEB9-37C92C9EBBFF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38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attention!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9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Motivation and background</a:t>
            </a:r>
          </a:p>
          <a:p>
            <a:pPr lvl="1"/>
            <a:r>
              <a:rPr lang="en-US" dirty="0" smtClean="0"/>
              <a:t>Identification of Single Point Vulnerabilities</a:t>
            </a:r>
          </a:p>
          <a:p>
            <a:pPr lvl="2"/>
            <a:r>
              <a:rPr lang="en-US" dirty="0" smtClean="0"/>
              <a:t>Objectives and scope</a:t>
            </a:r>
          </a:p>
          <a:p>
            <a:pPr lvl="2"/>
            <a:r>
              <a:rPr lang="en-US" dirty="0" smtClean="0"/>
              <a:t>Methodology</a:t>
            </a:r>
          </a:p>
          <a:p>
            <a:pPr lvl="2"/>
            <a:r>
              <a:rPr lang="en-US" dirty="0" smtClean="0"/>
              <a:t>Key findings and lessons learned</a:t>
            </a:r>
          </a:p>
          <a:p>
            <a:pPr lvl="1"/>
            <a:r>
              <a:rPr lang="en-US" dirty="0" smtClean="0"/>
              <a:t>Generation Risk Assessment</a:t>
            </a:r>
          </a:p>
          <a:p>
            <a:pPr lvl="2"/>
            <a:r>
              <a:rPr lang="en-US" dirty="0" smtClean="0"/>
              <a:t>Objectives and scope</a:t>
            </a:r>
          </a:p>
          <a:p>
            <a:pPr lvl="2"/>
            <a:r>
              <a:rPr lang="en-US" dirty="0" smtClean="0"/>
              <a:t>Methodology</a:t>
            </a:r>
          </a:p>
          <a:p>
            <a:pPr lvl="2"/>
            <a:r>
              <a:rPr lang="en-US" dirty="0" smtClean="0"/>
              <a:t>Key findings and lessons learned</a:t>
            </a:r>
          </a:p>
          <a:p>
            <a:pPr lvl="1"/>
            <a:r>
              <a:rPr lang="en-US" dirty="0" smtClean="0"/>
              <a:t>Future plans</a:t>
            </a:r>
          </a:p>
          <a:p>
            <a:pPr lvl="1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C473-16CB-4EEE-8328-DA7345546291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3348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 and Background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Four VVER-440 units in operation for ~40 years in </a:t>
            </a:r>
            <a:r>
              <a:rPr lang="en-GB" dirty="0" err="1" smtClean="0"/>
              <a:t>Paks</a:t>
            </a:r>
            <a:r>
              <a:rPr lang="en-GB" dirty="0" smtClean="0"/>
              <a:t> (</a:t>
            </a:r>
            <a:r>
              <a:rPr lang="en-GB" dirty="0" err="1" smtClean="0"/>
              <a:t>Paks</a:t>
            </a:r>
            <a:r>
              <a:rPr lang="en-GB" dirty="0" smtClean="0"/>
              <a:t> NPP), Hungary</a:t>
            </a:r>
          </a:p>
          <a:p>
            <a:pPr lvl="1"/>
            <a:r>
              <a:rPr lang="en-GB" dirty="0" smtClean="0"/>
              <a:t>Ageing -&gt; more frequent corrective maintenance -&gt; </a:t>
            </a:r>
            <a:r>
              <a:rPr lang="en-GB" dirty="0" smtClean="0">
                <a:solidFill>
                  <a:srgbClr val="AA020E"/>
                </a:solidFill>
              </a:rPr>
              <a:t>generation losses</a:t>
            </a:r>
          </a:p>
          <a:p>
            <a:pPr lvl="1"/>
            <a:r>
              <a:rPr lang="en-GB" dirty="0" smtClean="0"/>
              <a:t>Importance of systematically identifying the </a:t>
            </a:r>
            <a:r>
              <a:rPr lang="en-GB" dirty="0" smtClean="0">
                <a:solidFill>
                  <a:srgbClr val="AA020E"/>
                </a:solidFill>
              </a:rPr>
              <a:t>dominant failure modes</a:t>
            </a:r>
            <a:r>
              <a:rPr lang="en-GB" dirty="0" smtClean="0"/>
              <a:t> leading to generation losses -&gt; enables implementation of targeted measures to enhance plant availability and achieve tangible economic benefits</a:t>
            </a:r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PSA methods</a:t>
            </a:r>
            <a:r>
              <a:rPr lang="en-GB" dirty="0" smtClean="0"/>
              <a:t> extended beyond their traditional focus on nuclear safety to support the assessment and management of generation safety</a:t>
            </a:r>
          </a:p>
          <a:p>
            <a:pPr lvl="1"/>
            <a:r>
              <a:rPr lang="en-GB" dirty="0" smtClean="0"/>
              <a:t>Two complementary analytical initiatives launched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Single Point Vulnerability (SPV) identification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Generation Risk Assessment (GRA)</a:t>
            </a:r>
            <a:endParaRPr lang="en-GB" dirty="0">
              <a:solidFill>
                <a:srgbClr val="AA020E"/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474B-2AE3-4164-A83E-C1E3924BC71B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36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SPV Identification – Objectives and Scope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>
                <a:solidFill>
                  <a:srgbClr val="AA020E"/>
                </a:solidFill>
              </a:rPr>
              <a:t>SPV definition</a:t>
            </a:r>
            <a:r>
              <a:rPr lang="en-GB" dirty="0" smtClean="0"/>
              <a:t>: „</a:t>
            </a:r>
            <a:r>
              <a:rPr lang="en-GB" i="1" dirty="0" smtClean="0"/>
              <a:t>Individual component failures that may directly cause an automatic reactor trip or require the operator to immediately shut down the unit</a:t>
            </a:r>
            <a:r>
              <a:rPr lang="en-GB" dirty="0" smtClean="0"/>
              <a:t>”</a:t>
            </a:r>
            <a:br>
              <a:rPr lang="en-GB" dirty="0" smtClean="0"/>
            </a:br>
            <a:r>
              <a:rPr lang="en-GB" dirty="0" smtClean="0"/>
              <a:t>Covers: automatic protection signal-initiated trips + procedure-driven manual shutdowns</a:t>
            </a:r>
          </a:p>
          <a:p>
            <a:pPr lvl="1"/>
            <a:r>
              <a:rPr lang="en-GB" dirty="0" smtClean="0"/>
              <a:t>Three categories of SPVs: active / passive /situational (all covered to some extent)</a:t>
            </a:r>
          </a:p>
          <a:p>
            <a:pPr lvl="1"/>
            <a:r>
              <a:rPr lang="en-GB" dirty="0" smtClean="0"/>
              <a:t>Goal of SPV program in </a:t>
            </a:r>
            <a:r>
              <a:rPr lang="en-GB" dirty="0" err="1" smtClean="0"/>
              <a:t>Paks</a:t>
            </a:r>
            <a:r>
              <a:rPr lang="en-GB" dirty="0" smtClean="0"/>
              <a:t> NPP: eliminate SPVs, or reduce trip risk</a:t>
            </a:r>
          </a:p>
          <a:p>
            <a:pPr lvl="1"/>
            <a:r>
              <a:rPr lang="en-GB" dirty="0" smtClean="0"/>
              <a:t>Firs step (Goal of the present work): </a:t>
            </a:r>
            <a:r>
              <a:rPr lang="en-GB" dirty="0" smtClean="0">
                <a:solidFill>
                  <a:srgbClr val="AA020E"/>
                </a:solidFill>
              </a:rPr>
              <a:t>systematic identification of SPVs</a:t>
            </a:r>
            <a:endParaRPr lang="en-GB" dirty="0">
              <a:solidFill>
                <a:srgbClr val="AA020E"/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190FA-A843-43CB-9A8A-CD2173F901A5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314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SPV Identification – Methodology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2000" y="1080000"/>
            <a:ext cx="8640000" cy="384001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GB" dirty="0" smtClean="0"/>
              <a:t>Basis: EPRI SPV Guide Rev.2, WANO GL 2019-02 and INPO AP-913</a:t>
            </a:r>
          </a:p>
          <a:p>
            <a:pPr lvl="1"/>
            <a:r>
              <a:rPr lang="en-GB" dirty="0" smtClean="0"/>
              <a:t>Methodological framework – three </a:t>
            </a:r>
            <a:r>
              <a:rPr lang="en-GB" dirty="0" smtClean="0"/>
              <a:t>mutually reinforcing approaches: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Systematic component-by-component review</a:t>
            </a:r>
          </a:p>
          <a:p>
            <a:pPr lvl="3"/>
            <a:r>
              <a:rPr lang="en-GB" dirty="0" smtClean="0"/>
              <a:t>Within the equipment reliability program (criticality categorization process)</a:t>
            </a:r>
          </a:p>
          <a:p>
            <a:pPr lvl="3"/>
            <a:r>
              <a:rPr lang="en-GB" dirty="0" smtClean="0"/>
              <a:t>System engineering perspective (bottom-up approach)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Analysis of operating experience</a:t>
            </a:r>
          </a:p>
          <a:p>
            <a:pPr lvl="3"/>
            <a:r>
              <a:rPr lang="en-GB" dirty="0" smtClean="0"/>
              <a:t>Review of trip records and event investigation reports from the past ten years</a:t>
            </a:r>
          </a:p>
          <a:p>
            <a:pPr lvl="2"/>
            <a:r>
              <a:rPr lang="en-GB" dirty="0" smtClean="0">
                <a:solidFill>
                  <a:srgbClr val="AA020E"/>
                </a:solidFill>
              </a:rPr>
              <a:t>Targeted evaluation of the PSA (and GRA) model</a:t>
            </a:r>
          </a:p>
          <a:p>
            <a:pPr lvl="3"/>
            <a:r>
              <a:rPr lang="en-GB" dirty="0" smtClean="0"/>
              <a:t>Focus: support system dependencies and instrumentation and control interactions</a:t>
            </a:r>
          </a:p>
          <a:p>
            <a:pPr lvl="3"/>
            <a:r>
              <a:rPr lang="en-GB" dirty="0" smtClean="0"/>
              <a:t>SPV leads to the occurrence of an initiating event</a:t>
            </a:r>
          </a:p>
          <a:p>
            <a:pPr lvl="3"/>
            <a:r>
              <a:rPr lang="en-GB" dirty="0" smtClean="0"/>
              <a:t>Fault tree representation for initiating events  - PSA model restructured and supplemented</a:t>
            </a:r>
          </a:p>
          <a:p>
            <a:pPr lvl="4"/>
            <a:r>
              <a:rPr lang="en-GB" dirty="0" smtClean="0"/>
              <a:t>IEs – single basic events in internal events PSA, decomposition of IEs is  internal hazards PSA</a:t>
            </a:r>
          </a:p>
          <a:p>
            <a:pPr lvl="4"/>
            <a:r>
              <a:rPr lang="en-GB" dirty="0" smtClean="0"/>
              <a:t>Evaluation of spurious actuation of plant protection system</a:t>
            </a:r>
          </a:p>
          <a:p>
            <a:pPr marL="504000" lvl="2" indent="0">
              <a:buNone/>
            </a:pPr>
            <a:r>
              <a:rPr lang="en-GB" dirty="0" smtClean="0"/>
              <a:t>SPV candidates confirmed by multidisciplinary expert panel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FC86-94BA-4175-9FC7-1B5A63BE8F33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216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2000" y="189000"/>
            <a:ext cx="8778488" cy="810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SPV Identification – Key Findings and Lessons Learned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44000" lvl="1" indent="0">
              <a:buNone/>
            </a:pPr>
            <a:r>
              <a:rPr lang="en-GB" dirty="0" smtClean="0">
                <a:solidFill>
                  <a:srgbClr val="AA020E"/>
                </a:solidFill>
              </a:rPr>
              <a:t>Results (SPVs identified)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Method 1</a:t>
            </a:r>
            <a:r>
              <a:rPr lang="en-GB" dirty="0" smtClean="0"/>
              <a:t> (component-by-component review): initial list established; limited → rev.</a:t>
            </a:r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Method 2</a:t>
            </a:r>
            <a:r>
              <a:rPr lang="en-GB" dirty="0" smtClean="0"/>
              <a:t> (operating experience): </a:t>
            </a:r>
            <a:r>
              <a:rPr lang="en-GB" dirty="0" smtClean="0">
                <a:solidFill>
                  <a:srgbClr val="AA020E"/>
                </a:solidFill>
              </a:rPr>
              <a:t>22 SPVs</a:t>
            </a:r>
            <a:r>
              <a:rPr lang="en-GB" dirty="0" smtClean="0"/>
              <a:t> (2 situational), all </a:t>
            </a:r>
            <a:r>
              <a:rPr lang="en-GB" dirty="0" smtClean="0">
                <a:solidFill>
                  <a:srgbClr val="C00000"/>
                </a:solidFill>
              </a:rPr>
              <a:t>electrical and I&amp;C comp.</a:t>
            </a:r>
          </a:p>
          <a:p>
            <a:pPr lvl="1"/>
            <a:r>
              <a:rPr lang="en-GB" dirty="0" smtClean="0">
                <a:solidFill>
                  <a:srgbClr val="AA020E"/>
                </a:solidFill>
              </a:rPr>
              <a:t>Method 3</a:t>
            </a:r>
            <a:r>
              <a:rPr lang="en-GB" dirty="0" smtClean="0"/>
              <a:t> (PSA &amp; GRA model evaluation): </a:t>
            </a:r>
            <a:r>
              <a:rPr lang="en-GB" dirty="0" smtClean="0">
                <a:solidFill>
                  <a:srgbClr val="AA020E"/>
                </a:solidFill>
              </a:rPr>
              <a:t>469 SPVs</a:t>
            </a:r>
            <a:r>
              <a:rPr lang="en-GB" dirty="0" smtClean="0"/>
              <a:t> (GRA: 304; PSA: 165)</a:t>
            </a:r>
          </a:p>
          <a:p>
            <a:pPr lvl="2"/>
            <a:r>
              <a:rPr lang="en-GB" dirty="0" smtClean="0"/>
              <a:t>Cables: 241 | Contact output devices: 220 | Transmitters: 8</a:t>
            </a:r>
          </a:p>
          <a:p>
            <a:pPr lvl="2"/>
            <a:r>
              <a:rPr lang="en-GB" dirty="0" smtClean="0"/>
              <a:t>Single failures may lead to the following </a:t>
            </a:r>
            <a:r>
              <a:rPr lang="en-GB" dirty="0" smtClean="0">
                <a:solidFill>
                  <a:srgbClr val="AA020E"/>
                </a:solidFill>
              </a:rPr>
              <a:t>initiating events</a:t>
            </a:r>
            <a:r>
              <a:rPr lang="en-GB" dirty="0" smtClean="0"/>
              <a:t>:</a:t>
            </a:r>
          </a:p>
          <a:p>
            <a:pPr lvl="3"/>
            <a:r>
              <a:rPr lang="en-GB" dirty="0" smtClean="0"/>
              <a:t>Loss of </a:t>
            </a:r>
            <a:r>
              <a:rPr lang="en-GB" dirty="0" err="1" smtClean="0"/>
              <a:t>feedwater</a:t>
            </a:r>
            <a:r>
              <a:rPr lang="en-GB" dirty="0" smtClean="0"/>
              <a:t> pumps</a:t>
            </a:r>
          </a:p>
          <a:p>
            <a:pPr lvl="3"/>
            <a:r>
              <a:rPr lang="en-GB" dirty="0" smtClean="0"/>
              <a:t>Inadvertent atmospheric relief valve opening</a:t>
            </a:r>
          </a:p>
          <a:p>
            <a:pPr lvl="3"/>
            <a:r>
              <a:rPr lang="en-GB" dirty="0" smtClean="0"/>
              <a:t>RCP intermediate cooling failure</a:t>
            </a:r>
          </a:p>
          <a:p>
            <a:pPr lvl="3"/>
            <a:r>
              <a:rPr lang="en-GB" dirty="0" smtClean="0"/>
              <a:t>Loss of both turbine generators</a:t>
            </a:r>
          </a:p>
          <a:p>
            <a:pPr lvl="3"/>
            <a:r>
              <a:rPr lang="en-GB" dirty="0" smtClean="0"/>
              <a:t>Inadvertent reactor trip</a:t>
            </a:r>
          </a:p>
          <a:p>
            <a:pPr lvl="3"/>
            <a:r>
              <a:rPr lang="en-GB" dirty="0" smtClean="0"/>
              <a:t>Interface LOCA</a:t>
            </a:r>
            <a:endParaRPr lang="en-GB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0C6C-4784-4C53-B0B0-2981D0289B36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216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 – Objectives and Scope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Quantify </a:t>
            </a:r>
            <a:r>
              <a:rPr lang="en-GB" dirty="0" smtClean="0">
                <a:solidFill>
                  <a:srgbClr val="C00000"/>
                </a:solidFill>
              </a:rPr>
              <a:t>likelihood and magnitude of future generation losses</a:t>
            </a:r>
            <a:r>
              <a:rPr lang="en-GB" dirty="0" smtClean="0"/>
              <a:t> primarily due to component failures, in terms of:</a:t>
            </a:r>
          </a:p>
          <a:p>
            <a:pPr lvl="2"/>
            <a:r>
              <a:rPr lang="en-GB" dirty="0" smtClean="0"/>
              <a:t>Expected annual frequency of unplanned outages and </a:t>
            </a:r>
            <a:r>
              <a:rPr lang="en-GB" dirty="0" err="1" smtClean="0"/>
              <a:t>derates</a:t>
            </a:r>
            <a:r>
              <a:rPr lang="en-GB" dirty="0" smtClean="0"/>
              <a:t> [events/year]</a:t>
            </a:r>
          </a:p>
          <a:p>
            <a:pPr lvl="2"/>
            <a:r>
              <a:rPr lang="en-GB" dirty="0" smtClean="0"/>
              <a:t>Annual generation risk, considering restoration time [EFPH/year, MWh/year]</a:t>
            </a:r>
          </a:p>
          <a:p>
            <a:pPr lvl="1"/>
            <a:r>
              <a:rPr lang="en-GB" dirty="0" smtClean="0"/>
              <a:t>Identifies </a:t>
            </a:r>
            <a:r>
              <a:rPr lang="en-GB" dirty="0" smtClean="0">
                <a:solidFill>
                  <a:srgbClr val="C00000"/>
                </a:solidFill>
              </a:rPr>
              <a:t>dominant risk contributors</a:t>
            </a:r>
            <a:r>
              <a:rPr lang="en-GB" dirty="0" smtClean="0"/>
              <a:t> </a:t>
            </a:r>
            <a:r>
              <a:rPr lang="en-GB" dirty="0" smtClean="0"/>
              <a:t>→ supports risk-informed </a:t>
            </a:r>
            <a:r>
              <a:rPr lang="en-GB" dirty="0" smtClean="0"/>
              <a:t>preventive maintenance, capital investment, and plant life time management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GRA at </a:t>
            </a:r>
            <a:r>
              <a:rPr lang="en-GB" dirty="0" err="1" smtClean="0">
                <a:solidFill>
                  <a:srgbClr val="C00000"/>
                </a:solidFill>
              </a:rPr>
              <a:t>Paks</a:t>
            </a:r>
            <a:r>
              <a:rPr lang="en-GB" dirty="0" smtClean="0">
                <a:solidFill>
                  <a:srgbClr val="C00000"/>
                </a:solidFill>
              </a:rPr>
              <a:t> NPP:</a:t>
            </a:r>
          </a:p>
          <a:p>
            <a:pPr lvl="2"/>
            <a:r>
              <a:rPr lang="en-GB" dirty="0" smtClean="0"/>
              <a:t>Focus: balance-of-plant systems (dominant contributors to generation loss)</a:t>
            </a:r>
          </a:p>
          <a:p>
            <a:pPr lvl="2"/>
            <a:r>
              <a:rPr lang="en-GB" dirty="0" smtClean="0"/>
              <a:t>To date: </a:t>
            </a:r>
            <a:r>
              <a:rPr lang="en-GB" dirty="0" smtClean="0">
                <a:solidFill>
                  <a:srgbClr val="C00000"/>
                </a:solidFill>
              </a:rPr>
              <a:t>13 BOP systems + 1 safety-related system</a:t>
            </a:r>
            <a:r>
              <a:rPr lang="en-GB" dirty="0" smtClean="0"/>
              <a:t> modelled</a:t>
            </a:r>
          </a:p>
          <a:p>
            <a:pPr lvl="2"/>
            <a:r>
              <a:rPr lang="en-GB" dirty="0" smtClean="0"/>
              <a:t>Platform: </a:t>
            </a:r>
            <a:r>
              <a:rPr lang="en-GB" dirty="0" err="1" smtClean="0"/>
              <a:t>RiskSpectrum</a:t>
            </a:r>
            <a:r>
              <a:rPr lang="en-GB" dirty="0" smtClean="0"/>
              <a:t> PSA (consistent with nuclear safety PSA)</a:t>
            </a:r>
          </a:p>
          <a:p>
            <a:pPr lvl="2"/>
            <a:r>
              <a:rPr lang="en-GB" dirty="0" smtClean="0"/>
              <a:t>Goal: support risk-informed asset management &amp; maintenance activities, </a:t>
            </a:r>
            <a:r>
              <a:rPr lang="en-GB" dirty="0" smtClean="0">
                <a:solidFill>
                  <a:srgbClr val="C00000"/>
                </a:solidFill>
              </a:rPr>
              <a:t>identify SPVs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9B51-879A-4D1C-920C-D13DB719BE26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2163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 – Methodology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44000" lvl="1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Analysis steps:</a:t>
            </a:r>
          </a:p>
          <a:p>
            <a:pPr marL="486900" lvl="1" indent="-342900">
              <a:buFont typeface="+mj-lt"/>
              <a:buAutoNum type="arabicParenR"/>
            </a:pPr>
            <a:r>
              <a:rPr lang="en-GB" dirty="0" smtClean="0"/>
              <a:t>System selection and review of basic technological information</a:t>
            </a:r>
          </a:p>
          <a:p>
            <a:pPr marL="486900" lvl="1" indent="-342900">
              <a:buFont typeface="+mj-lt"/>
              <a:buAutoNum type="arabicParenR"/>
            </a:pPr>
            <a:r>
              <a:rPr lang="en-GB" dirty="0" smtClean="0"/>
              <a:t>Definition of </a:t>
            </a:r>
            <a:r>
              <a:rPr lang="en-GB" dirty="0" smtClean="0">
                <a:solidFill>
                  <a:srgbClr val="C00000"/>
                </a:solidFill>
              </a:rPr>
              <a:t>GRA-related functional failures</a:t>
            </a:r>
            <a:r>
              <a:rPr lang="en-GB" dirty="0" smtClean="0"/>
              <a:t> (i.e. possible deviation from normal operation)</a:t>
            </a:r>
          </a:p>
          <a:p>
            <a:pPr marL="486900" lvl="1" indent="-342900">
              <a:buFont typeface="+mj-lt"/>
              <a:buAutoNum type="arabicParenR"/>
            </a:pPr>
            <a:r>
              <a:rPr lang="en-GB" dirty="0" smtClean="0">
                <a:solidFill>
                  <a:srgbClr val="C00000"/>
                </a:solidFill>
              </a:rPr>
              <a:t>Event logic model development</a:t>
            </a:r>
          </a:p>
          <a:p>
            <a:pPr marL="846900" lvl="2" indent="-342900">
              <a:buFont typeface="+mj-lt"/>
              <a:buAutoNum type="alphaLcParenR"/>
            </a:pPr>
            <a:r>
              <a:rPr lang="en-GB" dirty="0" smtClean="0"/>
              <a:t>FMECA → fault trees for GRA-related functional failures</a:t>
            </a:r>
          </a:p>
          <a:p>
            <a:pPr marL="846900" lvl="2" indent="-342900">
              <a:buFont typeface="+mj-lt"/>
              <a:buAutoNum type="alphaLcParenR"/>
            </a:pPr>
            <a:r>
              <a:rPr lang="en-GB" dirty="0" smtClean="0"/>
              <a:t>Event trees (to support quantification), where headings collect top events related to the same </a:t>
            </a:r>
            <a:r>
              <a:rPr lang="en-GB" dirty="0" err="1" smtClean="0"/>
              <a:t>derate</a:t>
            </a:r>
            <a:r>
              <a:rPr lang="en-GB" dirty="0" smtClean="0"/>
              <a:t> level</a:t>
            </a:r>
          </a:p>
          <a:p>
            <a:pPr marL="846900" lvl="2" indent="-342900">
              <a:buFont typeface="+mj-lt"/>
              <a:buAutoNum type="alphaLcParenR"/>
            </a:pPr>
            <a:r>
              <a:rPr lang="en-GB" dirty="0" smtClean="0"/>
              <a:t>Human reliability analysis (Type A, B, C errors)</a:t>
            </a:r>
          </a:p>
          <a:p>
            <a:pPr marL="846900" lvl="2" indent="-342900">
              <a:buFont typeface="+mj-lt"/>
              <a:buAutoNum type="alphaLcParenR"/>
            </a:pPr>
            <a:r>
              <a:rPr lang="en-GB" dirty="0" smtClean="0"/>
              <a:t>Data analysis (reliability data and repair times from plant PSA or past plant experience)</a:t>
            </a:r>
          </a:p>
          <a:p>
            <a:pPr marL="486900" lvl="1" indent="-342900">
              <a:buFont typeface="+mj-lt"/>
              <a:buAutoNum type="arabicParenR"/>
            </a:pPr>
            <a:r>
              <a:rPr lang="en-GB" dirty="0" smtClean="0">
                <a:solidFill>
                  <a:srgbClr val="C00000"/>
                </a:solidFill>
              </a:rPr>
              <a:t>Risk quantification</a:t>
            </a:r>
            <a:r>
              <a:rPr lang="en-GB" dirty="0" smtClean="0"/>
              <a:t> and interpretation of results (Unconditional Failure Intensity (W) method)</a:t>
            </a:r>
          </a:p>
          <a:p>
            <a:pPr marL="144000" lvl="1" indent="0">
              <a:buNone/>
            </a:pPr>
            <a:endParaRPr lang="en-GB" dirty="0" smtClean="0"/>
          </a:p>
          <a:p>
            <a:pPr marL="144000" lvl="1" indent="0">
              <a:buNone/>
            </a:pPr>
            <a:r>
              <a:rPr lang="en-GB" dirty="0" smtClean="0"/>
              <a:t>Overall framework is consistent with the EPRI GRA methodology; </a:t>
            </a:r>
            <a:r>
              <a:rPr lang="en-GB" dirty="0" smtClean="0">
                <a:solidFill>
                  <a:srgbClr val="C00000"/>
                </a:solidFill>
              </a:rPr>
              <a:t>key </a:t>
            </a:r>
            <a:r>
              <a:rPr lang="en-GB" dirty="0" smtClean="0">
                <a:solidFill>
                  <a:srgbClr val="C00000"/>
                </a:solidFill>
              </a:rPr>
              <a:t>distinctive features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Comprehensive electrical and I&amp;C modelling (detailed electrical circuit analysis for each system)</a:t>
            </a:r>
          </a:p>
          <a:p>
            <a:pPr lvl="1"/>
            <a:r>
              <a:rPr lang="en-GB" dirty="0" smtClean="0"/>
              <a:t>Cable failures modelled item-wised based on plant cable registry (ADRIA database)</a:t>
            </a:r>
          </a:p>
          <a:p>
            <a:pPr marL="144000" lvl="1" indent="0">
              <a:buNone/>
            </a:pPr>
            <a:r>
              <a:rPr lang="en-GB" dirty="0" smtClean="0"/>
              <a:t>-&gt; </a:t>
            </a:r>
            <a:r>
              <a:rPr lang="en-GB" dirty="0" smtClean="0">
                <a:solidFill>
                  <a:srgbClr val="C00000"/>
                </a:solidFill>
              </a:rPr>
              <a:t>Spurious actuations modelled comprehensively</a:t>
            </a:r>
            <a:r>
              <a:rPr lang="en-GB" dirty="0" smtClean="0"/>
              <a:t> that goes significantly beyond typical GRA practice</a:t>
            </a:r>
            <a:endParaRPr lang="en-GB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533B-A2F9-406A-865F-666619429792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4159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 </a:t>
            </a:r>
            <a:r>
              <a:rPr lang="en-US" dirty="0"/>
              <a:t>– Key Findings and Lessons Learned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2000" y="1080000"/>
            <a:ext cx="6428200" cy="37440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Exemplary results for the main </a:t>
            </a:r>
            <a:r>
              <a:rPr lang="en-GB" dirty="0" err="1" smtClean="0">
                <a:solidFill>
                  <a:srgbClr val="C00000"/>
                </a:solidFill>
              </a:rPr>
              <a:t>feedwater</a:t>
            </a:r>
            <a:r>
              <a:rPr lang="en-GB" dirty="0" smtClean="0">
                <a:solidFill>
                  <a:srgbClr val="C00000"/>
                </a:solidFill>
              </a:rPr>
              <a:t> system (MFWS)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GRA-related functional failures:</a:t>
            </a:r>
          </a:p>
          <a:p>
            <a:pPr lvl="2"/>
            <a:r>
              <a:rPr lang="en-GB" dirty="0" smtClean="0"/>
              <a:t>Loss of main </a:t>
            </a:r>
            <a:r>
              <a:rPr lang="en-GB" dirty="0" err="1" smtClean="0"/>
              <a:t>feedwater</a:t>
            </a:r>
            <a:r>
              <a:rPr lang="en-GB" dirty="0" smtClean="0"/>
              <a:t> pumps → 30% or 100% </a:t>
            </a:r>
            <a:r>
              <a:rPr lang="en-GB" dirty="0" err="1" smtClean="0"/>
              <a:t>derate</a:t>
            </a:r>
            <a:endParaRPr lang="en-GB" dirty="0" smtClean="0"/>
          </a:p>
          <a:p>
            <a:pPr lvl="2"/>
            <a:r>
              <a:rPr lang="en-GB" dirty="0" smtClean="0"/>
              <a:t>Water level increases in HP preheater (spurious actuation) → 3% / 50% / 100% </a:t>
            </a:r>
            <a:r>
              <a:rPr lang="en-GB" dirty="0" err="1" smtClean="0"/>
              <a:t>derate</a:t>
            </a:r>
            <a:endParaRPr lang="en-GB" dirty="0" smtClean="0"/>
          </a:p>
          <a:p>
            <a:pPr lvl="2"/>
            <a:r>
              <a:rPr lang="en-GB" dirty="0" smtClean="0"/>
              <a:t>Spurious control valve closure → 100% </a:t>
            </a:r>
            <a:r>
              <a:rPr lang="en-GB" dirty="0" err="1" smtClean="0"/>
              <a:t>derate</a:t>
            </a:r>
            <a:endParaRPr lang="en-GB" dirty="0" smtClean="0"/>
          </a:p>
          <a:p>
            <a:pPr lvl="2"/>
            <a:r>
              <a:rPr lang="en-GB" dirty="0" smtClean="0"/>
              <a:t>HP preheater pipe rupture → 100% </a:t>
            </a:r>
            <a:r>
              <a:rPr lang="en-GB" dirty="0" err="1" smtClean="0"/>
              <a:t>derate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Aggregate results</a:t>
            </a:r>
            <a:r>
              <a:rPr lang="en-GB" dirty="0" smtClean="0"/>
              <a:t> (all </a:t>
            </a:r>
            <a:r>
              <a:rPr lang="en-GB" dirty="0" err="1" smtClean="0"/>
              <a:t>derate</a:t>
            </a:r>
            <a:r>
              <a:rPr lang="en-GB" dirty="0" smtClean="0"/>
              <a:t> levels):</a:t>
            </a:r>
          </a:p>
          <a:p>
            <a:pPr lvl="2"/>
            <a:r>
              <a:rPr lang="en-GB" dirty="0" smtClean="0"/>
              <a:t>Annual f</a:t>
            </a:r>
            <a:r>
              <a:rPr lang="en-GB" dirty="0" smtClean="0"/>
              <a:t>requency of generation loss: 6.17×10⁻¹ events/year</a:t>
            </a:r>
          </a:p>
          <a:p>
            <a:pPr lvl="2"/>
            <a:r>
              <a:rPr lang="en-GB" dirty="0" smtClean="0"/>
              <a:t>Annual expected generation loss: 1.91×10¹ EFPH | 9.55×10³ MWh</a:t>
            </a:r>
          </a:p>
          <a:p>
            <a:pPr lvl="1"/>
            <a:r>
              <a:rPr lang="en-GB" dirty="0" smtClean="0"/>
              <a:t>Dominant contributors: cable failures (water level measurement, control valve cables)</a:t>
            </a:r>
          </a:p>
          <a:p>
            <a:pPr lvl="1"/>
            <a:r>
              <a:rPr lang="en-GB" dirty="0" smtClean="0"/>
              <a:t>Good agreement with OPEX (</a:t>
            </a:r>
            <a:r>
              <a:rPr lang="en-GB" dirty="0" smtClean="0"/>
              <a:t>same order of magnitude</a:t>
            </a:r>
            <a:r>
              <a:rPr lang="en-GB" dirty="0" smtClean="0"/>
              <a:t>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7F19-0D90-4A05-815F-5E3C05156D44}" type="datetime1">
              <a:rPr lang="en-US" noProof="0" smtClean="0"/>
              <a:t>7/11/2026</a:t>
            </a:fld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Initiatives to Enhance Generation Safety of Paks NPP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F4A7-FA0F-402C-804D-484DB65B6725}" type="slidenum">
              <a:rPr lang="en-US" noProof="0" smtClean="0"/>
              <a:pPr/>
              <a:t>9</a:t>
            </a:fld>
            <a:endParaRPr lang="en-US" noProof="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xdr="http://schemas.openxmlformats.org/drawingml/2006/spreadsheetDrawing" xmlns:a16="http://schemas.microsoft.com/office/drawing/2014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id="{00000000-0008-0000-06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9505968"/>
              </p:ext>
            </p:extLst>
          </p:nvPr>
        </p:nvGraphicFramePr>
        <p:xfrm>
          <a:off x="6670358" y="1327245"/>
          <a:ext cx="2473642" cy="16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xdr="http://schemas.openxmlformats.org/drawingml/2006/spreadsheetDrawing" xmlns:a16="http://schemas.microsoft.com/office/drawing/2014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id="{00000000-0008-0000-07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614522"/>
              </p:ext>
            </p:extLst>
          </p:nvPr>
        </p:nvGraphicFramePr>
        <p:xfrm>
          <a:off x="6680200" y="3432412"/>
          <a:ext cx="2463800" cy="143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Egyenes összekötő nyíllal 10"/>
          <p:cNvCxnSpPr/>
          <p:nvPr/>
        </p:nvCxnSpPr>
        <p:spPr>
          <a:xfrm flipV="1">
            <a:off x="5950424" y="2518013"/>
            <a:ext cx="832513" cy="89392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>
            <a:endCxn id="8" idx="1"/>
          </p:cNvCxnSpPr>
          <p:nvPr/>
        </p:nvCxnSpPr>
        <p:spPr>
          <a:xfrm>
            <a:off x="5581934" y="3789529"/>
            <a:ext cx="1098266" cy="36027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399598"/>
      </p:ext>
    </p:extLst>
  </p:cSld>
  <p:clrMapOvr>
    <a:masterClrMapping/>
  </p:clrMapOvr>
</p:sld>
</file>

<file path=ppt/theme/theme1.xml><?xml version="1.0" encoding="utf-8"?>
<a:theme xmlns:a="http://schemas.openxmlformats.org/drawingml/2006/main" name="NUBIKI_sablon_angol_egylogo_nagybetu_16-9">
  <a:themeElements>
    <a:clrScheme name="Egyéni 1. séma">
      <a:dk1>
        <a:srgbClr val="143603"/>
      </a:dk1>
      <a:lt1>
        <a:sysClr val="window" lastClr="FFFFFF"/>
      </a:lt1>
      <a:dk2>
        <a:srgbClr val="296D07"/>
      </a:dk2>
      <a:lt2>
        <a:srgbClr val="E2DFCC"/>
      </a:lt2>
      <a:accent1>
        <a:srgbClr val="99CB38"/>
      </a:accent1>
      <a:accent2>
        <a:srgbClr val="296D0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296D07"/>
      </a:hlink>
      <a:folHlink>
        <a:srgbClr val="B26B02"/>
      </a:folHlink>
    </a:clrScheme>
    <a:fontScheme name="Elemi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NUBIKI_sablon_magyar_egylogo_nagybetu_16-9_75" id="{64243F3A-8560-453E-9261-C6635E5E239B}" vid="{F8F1BB82-C5B9-41EA-B2DD-6F064FE06BD3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NUBIKI_sablon_angol_egylogo_nagybetu_16-9</Template>
  <TotalTime>220</TotalTime>
  <Words>1063</Words>
  <Application>Microsoft Office PowerPoint</Application>
  <PresentationFormat>Diavetítés a képernyőre (16:9 oldalarány)</PresentationFormat>
  <Paragraphs>151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NUBIKI_sablon_angol_egylogo_nagybetu_16-9</vt:lpstr>
      <vt:lpstr>Initiatives to Enhance Generation Safety of Paks NPP</vt:lpstr>
      <vt:lpstr>Content</vt:lpstr>
      <vt:lpstr>Motivation and Background</vt:lpstr>
      <vt:lpstr>SPV Identification – Objectives and Scope</vt:lpstr>
      <vt:lpstr>SPV Identification – Methodology</vt:lpstr>
      <vt:lpstr>SPV Identification – Key Findings and Lessons Learned</vt:lpstr>
      <vt:lpstr>GRA – Objectives and Scope</vt:lpstr>
      <vt:lpstr>GRA – Methodology</vt:lpstr>
      <vt:lpstr>GRA – Key Findings and Lessons Learned</vt:lpstr>
      <vt:lpstr>Future Plans</vt:lpstr>
      <vt:lpstr>Conclusions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Bareith Attila</dc:creator>
  <cp:lastModifiedBy>Bareith Attila</cp:lastModifiedBy>
  <cp:revision>24</cp:revision>
  <dcterms:created xsi:type="dcterms:W3CDTF">2026-07-07T12:35:28Z</dcterms:created>
  <dcterms:modified xsi:type="dcterms:W3CDTF">2026-07-11T19:03:57Z</dcterms:modified>
</cp:coreProperties>
</file>