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95" r:id="rId5"/>
    <p:sldId id="294" r:id="rId6"/>
    <p:sldId id="296" r:id="rId7"/>
    <p:sldId id="297" r:id="rId8"/>
    <p:sldId id="301" r:id="rId9"/>
    <p:sldId id="302" r:id="rId10"/>
    <p:sldId id="305" r:id="rId11"/>
    <p:sldId id="299" r:id="rId12"/>
    <p:sldId id="303" r:id="rId13"/>
    <p:sldId id="304" r:id="rId14"/>
    <p:sldId id="306" r:id="rId15"/>
    <p:sldId id="307" r:id="rId16"/>
    <p:sldId id="308" r:id="rId17"/>
    <p:sldId id="309" r:id="rId18"/>
    <p:sldId id="279" r:id="rId19"/>
  </p:sldIdLst>
  <p:sldSz cx="12192000" cy="6858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Inter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E6809F-BC76-70D6-90BC-072A169D3EB8}" name="Anders Olsson" initials="AO" userId="S::anders.olsson@vysusgroup.com::6567f75c-ba22-4343-88ae-a5e43eeebe0c" providerId="AD"/>
  <p188:author id="{86D218AC-9FE0-1CFA-830C-BFAA636FFC97}" name="Dawn Rowan" initials="DR" userId="S::Dawn.Rowan@vysusgroup.com::fe639b3b-bfc5-43aa-b4b2-37c43e8471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A9"/>
    <a:srgbClr val="005454"/>
    <a:srgbClr val="AFABAB"/>
    <a:srgbClr val="E7E6E6"/>
    <a:srgbClr val="1D1D1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83706" autoAdjust="0"/>
  </p:normalViewPr>
  <p:slideViewPr>
    <p:cSldViewPr snapToGrid="0" snapToObjects="1" showGuides="1">
      <p:cViewPr varScale="1">
        <p:scale>
          <a:sx n="58" d="100"/>
          <a:sy n="58" d="100"/>
        </p:scale>
        <p:origin x="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366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972E79-764F-478A-8475-C9B0A08DB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02CD3-1402-4EB8-AE6A-A755C3ADBD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91178-2F9C-411D-A8AB-514659716F1F}" type="datetimeFigureOut">
              <a:rPr lang="en-GB" smtClean="0">
                <a:latin typeface="Arial" panose="020B0604020202020204" pitchFamily="34" charset="0"/>
              </a:rPr>
              <a:t>15/07/2026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4570E-E6FE-4490-AE6C-AAC744EA86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49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F5A77B6-E083-E244-AB98-BDBBE6A205FF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FEC855F-0203-2041-896E-C41C6E082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25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svg"/><Relationship Id="rId3" Type="http://schemas.openxmlformats.org/officeDocument/2006/relationships/image" Target="../media/image11.emf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emf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emf"/><Relationship Id="rId21" Type="http://schemas.openxmlformats.org/officeDocument/2006/relationships/image" Target="../media/image28.sv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svg"/><Relationship Id="rId2" Type="http://schemas.openxmlformats.org/officeDocument/2006/relationships/image" Target="../media/image2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emf"/><Relationship Id="rId10" Type="http://schemas.openxmlformats.org/officeDocument/2006/relationships/image" Target="../media/image17.svg"/><Relationship Id="rId19" Type="http://schemas.openxmlformats.org/officeDocument/2006/relationships/image" Target="../media/image26.sv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26" Type="http://schemas.openxmlformats.org/officeDocument/2006/relationships/image" Target="../media/image54.svg"/><Relationship Id="rId39" Type="http://schemas.openxmlformats.org/officeDocument/2006/relationships/image" Target="../media/image67.png"/><Relationship Id="rId21" Type="http://schemas.openxmlformats.org/officeDocument/2006/relationships/image" Target="../media/image49.png"/><Relationship Id="rId34" Type="http://schemas.openxmlformats.org/officeDocument/2006/relationships/image" Target="../media/image62.sv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38" Type="http://schemas.openxmlformats.org/officeDocument/2006/relationships/image" Target="../media/image66.svg"/><Relationship Id="rId2" Type="http://schemas.openxmlformats.org/officeDocument/2006/relationships/image" Target="../media/image30.png"/><Relationship Id="rId16" Type="http://schemas.openxmlformats.org/officeDocument/2006/relationships/image" Target="../media/image44.svg"/><Relationship Id="rId20" Type="http://schemas.openxmlformats.org/officeDocument/2006/relationships/image" Target="../media/image48.svg"/><Relationship Id="rId29" Type="http://schemas.openxmlformats.org/officeDocument/2006/relationships/image" Target="../media/image5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24" Type="http://schemas.openxmlformats.org/officeDocument/2006/relationships/image" Target="../media/image52.svg"/><Relationship Id="rId32" Type="http://schemas.openxmlformats.org/officeDocument/2006/relationships/image" Target="../media/image60.svg"/><Relationship Id="rId37" Type="http://schemas.openxmlformats.org/officeDocument/2006/relationships/image" Target="../media/image65.png"/><Relationship Id="rId40" Type="http://schemas.openxmlformats.org/officeDocument/2006/relationships/image" Target="../media/image68.sv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svg"/><Relationship Id="rId36" Type="http://schemas.openxmlformats.org/officeDocument/2006/relationships/image" Target="../media/image64.svg"/><Relationship Id="rId10" Type="http://schemas.openxmlformats.org/officeDocument/2006/relationships/image" Target="../media/image38.sv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Relationship Id="rId22" Type="http://schemas.openxmlformats.org/officeDocument/2006/relationships/image" Target="../media/image50.svg"/><Relationship Id="rId27" Type="http://schemas.openxmlformats.org/officeDocument/2006/relationships/image" Target="../media/image55.png"/><Relationship Id="rId30" Type="http://schemas.openxmlformats.org/officeDocument/2006/relationships/image" Target="../media/image58.svg"/><Relationship Id="rId35" Type="http://schemas.openxmlformats.org/officeDocument/2006/relationships/image" Target="../media/image63.png"/><Relationship Id="rId8" Type="http://schemas.openxmlformats.org/officeDocument/2006/relationships/image" Target="../media/image36.svg"/><Relationship Id="rId3" Type="http://schemas.openxmlformats.org/officeDocument/2006/relationships/image" Target="../media/image3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E02CDD-2480-3F45-B6F6-2D5DD8C3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795" y="3229896"/>
            <a:ext cx="10572762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134D6E6B-003C-8044-9BDE-14C4124D0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744" y="666209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Month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54F2A97D-29FE-C540-9B98-F712B06E5E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44" y="788652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0346645-F17B-D84F-8BE8-A2EB4ADC46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7065" y="666209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8DC038EE-3FAB-0949-A0D5-29E356E2F9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7065" y="788652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Position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05E0686-9355-475E-9B53-E1D4504A11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838" y="1525702"/>
            <a:ext cx="2475188" cy="3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46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montage 1">
    <p:bg>
      <p:bgPr>
        <a:solidFill>
          <a:srgbClr val="00E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28DBD-A9D2-48C1-AC23-DA8B669821AC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E187-539D-4218-89DD-6449316AC8FF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77926-D9FC-4E3D-8C44-BBF89F3AA85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7E43F06-209F-47A2-92E1-E83F89BE92B8}"/>
              </a:ext>
            </a:extLst>
          </p:cNvPr>
          <p:cNvSpPr txBox="1"/>
          <p:nvPr userDrawn="1"/>
        </p:nvSpPr>
        <p:spPr>
          <a:xfrm>
            <a:off x="623518" y="593615"/>
            <a:ext cx="9675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5454"/>
                </a:solidFill>
              </a:rPr>
              <a:t>Pushing performance beyond expectations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5CC2944-14D6-498D-87B3-4D3A54024F86}"/>
              </a:ext>
            </a:extLst>
          </p:cNvPr>
          <p:cNvCxnSpPr>
            <a:cxnSpLocks/>
          </p:cNvCxnSpPr>
          <p:nvPr userDrawn="1"/>
        </p:nvCxnSpPr>
        <p:spPr>
          <a:xfrm>
            <a:off x="725367" y="4628975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478AD7A-A747-4395-AE8D-F8F4E01118B1}"/>
              </a:ext>
            </a:extLst>
          </p:cNvPr>
          <p:cNvCxnSpPr>
            <a:cxnSpLocks/>
          </p:cNvCxnSpPr>
          <p:nvPr userDrawn="1"/>
        </p:nvCxnSpPr>
        <p:spPr>
          <a:xfrm>
            <a:off x="725367" y="6178650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933568F-3159-49F9-8124-4BDDC5F2CB17}"/>
              </a:ext>
            </a:extLst>
          </p:cNvPr>
          <p:cNvCxnSpPr>
            <a:cxnSpLocks/>
          </p:cNvCxnSpPr>
          <p:nvPr userDrawn="1"/>
        </p:nvCxnSpPr>
        <p:spPr>
          <a:xfrm>
            <a:off x="725367" y="3067328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B04BC91-933B-424D-B623-B567C5FA4F15}"/>
              </a:ext>
            </a:extLst>
          </p:cNvPr>
          <p:cNvCxnSpPr>
            <a:cxnSpLocks/>
          </p:cNvCxnSpPr>
          <p:nvPr userDrawn="1"/>
        </p:nvCxnSpPr>
        <p:spPr>
          <a:xfrm>
            <a:off x="725367" y="1377986"/>
            <a:ext cx="223158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4C28DD6-914D-4AD0-92D0-EBB6F1995646}"/>
              </a:ext>
            </a:extLst>
          </p:cNvPr>
          <p:cNvCxnSpPr>
            <a:cxnSpLocks/>
          </p:cNvCxnSpPr>
          <p:nvPr userDrawn="1"/>
        </p:nvCxnSpPr>
        <p:spPr>
          <a:xfrm>
            <a:off x="3215680" y="4628975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E047D5-DED8-464A-B4E8-F8EDEF36B5DE}"/>
              </a:ext>
            </a:extLst>
          </p:cNvPr>
          <p:cNvCxnSpPr>
            <a:cxnSpLocks/>
          </p:cNvCxnSpPr>
          <p:nvPr userDrawn="1"/>
        </p:nvCxnSpPr>
        <p:spPr>
          <a:xfrm>
            <a:off x="3215680" y="6178650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76C6EA9-7E1D-439A-91DA-22FA8859250D}"/>
              </a:ext>
            </a:extLst>
          </p:cNvPr>
          <p:cNvCxnSpPr>
            <a:cxnSpLocks/>
          </p:cNvCxnSpPr>
          <p:nvPr userDrawn="1"/>
        </p:nvCxnSpPr>
        <p:spPr>
          <a:xfrm>
            <a:off x="3215680" y="3067328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CE11A41-9B40-4400-9163-A2724DB09F82}"/>
              </a:ext>
            </a:extLst>
          </p:cNvPr>
          <p:cNvCxnSpPr>
            <a:cxnSpLocks/>
          </p:cNvCxnSpPr>
          <p:nvPr userDrawn="1"/>
        </p:nvCxnSpPr>
        <p:spPr>
          <a:xfrm>
            <a:off x="3215680" y="1377986"/>
            <a:ext cx="223158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91734EA-3351-459A-9932-B7CC8CFA0752}"/>
              </a:ext>
            </a:extLst>
          </p:cNvPr>
          <p:cNvCxnSpPr>
            <a:cxnSpLocks/>
          </p:cNvCxnSpPr>
          <p:nvPr userDrawn="1"/>
        </p:nvCxnSpPr>
        <p:spPr>
          <a:xfrm>
            <a:off x="5699745" y="4628975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59D82D1-92B1-4042-9E85-08897E2718CE}"/>
              </a:ext>
            </a:extLst>
          </p:cNvPr>
          <p:cNvCxnSpPr>
            <a:cxnSpLocks/>
          </p:cNvCxnSpPr>
          <p:nvPr userDrawn="1"/>
        </p:nvCxnSpPr>
        <p:spPr>
          <a:xfrm>
            <a:off x="5699745" y="6178650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8FD129C-694D-4178-9DAC-26048953FB30}"/>
              </a:ext>
            </a:extLst>
          </p:cNvPr>
          <p:cNvCxnSpPr>
            <a:cxnSpLocks/>
          </p:cNvCxnSpPr>
          <p:nvPr userDrawn="1"/>
        </p:nvCxnSpPr>
        <p:spPr>
          <a:xfrm>
            <a:off x="5699745" y="3067328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98B5485-31B8-46DB-A756-DBFBFA529498}"/>
              </a:ext>
            </a:extLst>
          </p:cNvPr>
          <p:cNvCxnSpPr>
            <a:cxnSpLocks/>
          </p:cNvCxnSpPr>
          <p:nvPr userDrawn="1"/>
        </p:nvCxnSpPr>
        <p:spPr>
          <a:xfrm>
            <a:off x="5699745" y="1377986"/>
            <a:ext cx="223158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1E5272B-6221-4023-A09E-C0738E8F132C}"/>
              </a:ext>
            </a:extLst>
          </p:cNvPr>
          <p:cNvCxnSpPr>
            <a:cxnSpLocks/>
          </p:cNvCxnSpPr>
          <p:nvPr userDrawn="1"/>
        </p:nvCxnSpPr>
        <p:spPr>
          <a:xfrm>
            <a:off x="8184232" y="4628975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377A6FE-61AE-4770-9C9C-D19C26E34C79}"/>
              </a:ext>
            </a:extLst>
          </p:cNvPr>
          <p:cNvCxnSpPr>
            <a:cxnSpLocks/>
          </p:cNvCxnSpPr>
          <p:nvPr userDrawn="1"/>
        </p:nvCxnSpPr>
        <p:spPr>
          <a:xfrm>
            <a:off x="8184232" y="6178650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2B217C0-D384-4B62-B7DD-629FCDBCF7D8}"/>
              </a:ext>
            </a:extLst>
          </p:cNvPr>
          <p:cNvCxnSpPr>
            <a:cxnSpLocks/>
          </p:cNvCxnSpPr>
          <p:nvPr userDrawn="1"/>
        </p:nvCxnSpPr>
        <p:spPr>
          <a:xfrm>
            <a:off x="8184232" y="3067328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4E998F0-D5E9-40BA-BF3C-E2A91CC9728A}"/>
              </a:ext>
            </a:extLst>
          </p:cNvPr>
          <p:cNvCxnSpPr>
            <a:cxnSpLocks/>
          </p:cNvCxnSpPr>
          <p:nvPr userDrawn="1"/>
        </p:nvCxnSpPr>
        <p:spPr>
          <a:xfrm>
            <a:off x="8184232" y="1377986"/>
            <a:ext cx="223158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BBF6E499-5424-42B8-8F69-1576C625B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290" y="4753214"/>
            <a:ext cx="380324" cy="46953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3F649BF-E614-4C4F-8DA3-45F5F2DEA6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361" y="3162717"/>
            <a:ext cx="333372" cy="450756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750AE944-2495-468D-B88D-3B40B9FB67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0120" y="3172658"/>
            <a:ext cx="452494" cy="452494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423E36DE-8A29-4816-87B8-36424877F3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3433" y="1476664"/>
            <a:ext cx="410512" cy="444519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B9C23668-7CBE-494C-B51E-D5D32F0A1B19}"/>
              </a:ext>
            </a:extLst>
          </p:cNvPr>
          <p:cNvSpPr txBox="1"/>
          <p:nvPr userDrawn="1"/>
        </p:nvSpPr>
        <p:spPr>
          <a:xfrm>
            <a:off x="636156" y="1465126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300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A8F148A-9650-442F-9860-01FB933FE012}"/>
              </a:ext>
            </a:extLst>
          </p:cNvPr>
          <p:cNvSpPr txBox="1"/>
          <p:nvPr userDrawn="1"/>
        </p:nvSpPr>
        <p:spPr>
          <a:xfrm>
            <a:off x="609049" y="2092694"/>
            <a:ext cx="205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5454"/>
                </a:solidFill>
                <a:effectLst/>
                <a:latin typeface="+mn-lt"/>
              </a:rPr>
              <a:t>Our Nuclear team has performed more than 300 Probabilistic Safety Assessments in Europe, Asia, North &amp; South America.</a:t>
            </a:r>
            <a:endParaRPr lang="en-GB" sz="100" dirty="0">
              <a:solidFill>
                <a:srgbClr val="005454"/>
              </a:solidFill>
              <a:latin typeface="+mn-lt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C6745B2-CA9B-4C49-9C8B-96A925536639}"/>
              </a:ext>
            </a:extLst>
          </p:cNvPr>
          <p:cNvSpPr txBox="1"/>
          <p:nvPr userDrawn="1"/>
        </p:nvSpPr>
        <p:spPr>
          <a:xfrm>
            <a:off x="3157170" y="1473251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2 million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BCE8456-AA3C-476A-97E8-A8A47CDBC2A5}"/>
              </a:ext>
            </a:extLst>
          </p:cNvPr>
          <p:cNvSpPr txBox="1"/>
          <p:nvPr userDrawn="1"/>
        </p:nvSpPr>
        <p:spPr>
          <a:xfrm>
            <a:off x="3130063" y="2100819"/>
            <a:ext cx="1724527" cy="868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Our Asset Management Consulting team has carried out over 2 million asset assessments.</a:t>
            </a:r>
            <a:endParaRPr lang="en-GB" sz="1000" dirty="0">
              <a:solidFill>
                <a:schemeClr val="tx2"/>
              </a:solidFill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E425993-AE65-42EE-AA06-DA9019C61C10}"/>
              </a:ext>
            </a:extLst>
          </p:cNvPr>
          <p:cNvSpPr txBox="1"/>
          <p:nvPr userDrawn="1"/>
        </p:nvSpPr>
        <p:spPr>
          <a:xfrm>
            <a:off x="5624910" y="1464472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100MW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7A61B59-F7E0-4530-8A9F-8A274441B791}"/>
              </a:ext>
            </a:extLst>
          </p:cNvPr>
          <p:cNvSpPr txBox="1"/>
          <p:nvPr userDrawn="1"/>
        </p:nvSpPr>
        <p:spPr>
          <a:xfrm>
            <a:off x="5597804" y="2092040"/>
            <a:ext cx="20503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Our Grid Connection team has provided technical support for the Hornsdale Power Reserve, one of the world’s largest lithium-ion batteries.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A2D2F11-4823-4C29-9C9E-3680E44726CB}"/>
              </a:ext>
            </a:extLst>
          </p:cNvPr>
          <p:cNvSpPr txBox="1"/>
          <p:nvPr userDrawn="1"/>
        </p:nvSpPr>
        <p:spPr>
          <a:xfrm>
            <a:off x="663263" y="3148351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1st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7B16991-949A-402B-AE2B-DAAC0170F088}"/>
              </a:ext>
            </a:extLst>
          </p:cNvPr>
          <p:cNvSpPr txBox="1"/>
          <p:nvPr userDrawn="1"/>
        </p:nvSpPr>
        <p:spPr>
          <a:xfrm>
            <a:off x="636156" y="3775919"/>
            <a:ext cx="2107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We have one of the world’s largest dedicated grid connection consultancies in Australia.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9DA8248-0FD9-493E-926C-AD1DF4F48D8B}"/>
              </a:ext>
            </a:extLst>
          </p:cNvPr>
          <p:cNvSpPr txBox="1"/>
          <p:nvPr userDrawn="1"/>
        </p:nvSpPr>
        <p:spPr>
          <a:xfrm>
            <a:off x="3157170" y="3157263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$1bn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027D9D9-0FBF-414A-9FDE-D53A60BFDD21}"/>
              </a:ext>
            </a:extLst>
          </p:cNvPr>
          <p:cNvSpPr txBox="1"/>
          <p:nvPr userDrawn="1"/>
        </p:nvSpPr>
        <p:spPr>
          <a:xfrm>
            <a:off x="3130063" y="3784831"/>
            <a:ext cx="217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Our Asset Management Consultancy team has advised </a:t>
            </a:r>
          </a:p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on asset evaluations in excess of $1 billion over the past 12 months.</a:t>
            </a:r>
            <a:endParaRPr lang="en-GB" sz="100" i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D3D94F9-337D-4FD9-B340-2AB1CEAB4F8B}"/>
              </a:ext>
            </a:extLst>
          </p:cNvPr>
          <p:cNvSpPr txBox="1"/>
          <p:nvPr userDrawn="1"/>
        </p:nvSpPr>
        <p:spPr>
          <a:xfrm>
            <a:off x="5624909" y="3148484"/>
            <a:ext cx="221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30% </a:t>
            </a:r>
            <a:r>
              <a:rPr lang="en-GB" sz="2000" dirty="0">
                <a:solidFill>
                  <a:srgbClr val="005454"/>
                </a:solidFill>
                <a:latin typeface="+mj-lt"/>
              </a:rPr>
              <a:t>reduction</a:t>
            </a:r>
            <a:endParaRPr lang="en-GB" sz="2400" dirty="0">
              <a:solidFill>
                <a:srgbClr val="005454"/>
              </a:solidFill>
              <a:latin typeface="+mj-lt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C4902C1-63E5-4A12-AC73-6C203574849A}"/>
              </a:ext>
            </a:extLst>
          </p:cNvPr>
          <p:cNvSpPr txBox="1"/>
          <p:nvPr userDrawn="1"/>
        </p:nvSpPr>
        <p:spPr>
          <a:xfrm>
            <a:off x="5597803" y="3776052"/>
            <a:ext cx="2016733" cy="70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Our maintenance optimisation strategies can help you reduce costs by approximately 30%.</a:t>
            </a:r>
            <a:endParaRPr lang="en-GB" sz="1000" dirty="0">
              <a:solidFill>
                <a:schemeClr val="tx2"/>
              </a:solidFill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637454A-60A3-4237-A4E4-1E93BE62CC45}"/>
              </a:ext>
            </a:extLst>
          </p:cNvPr>
          <p:cNvSpPr txBox="1"/>
          <p:nvPr userDrawn="1"/>
        </p:nvSpPr>
        <p:spPr>
          <a:xfrm>
            <a:off x="8141610" y="3143530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5454"/>
                </a:solidFill>
                <a:latin typeface="+mj-lt"/>
              </a:rPr>
              <a:t>100+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1E3257C-C96D-4143-B2D1-284B80F6A25B}"/>
              </a:ext>
            </a:extLst>
          </p:cNvPr>
          <p:cNvSpPr txBox="1"/>
          <p:nvPr userDrawn="1"/>
        </p:nvSpPr>
        <p:spPr>
          <a:xfrm>
            <a:off x="8114503" y="3771098"/>
            <a:ext cx="1541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Over the past 2 years our ModuSpec team has completed 100+ rig intake projects.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334E8F-3905-43EA-B56F-94636F7930B1}"/>
              </a:ext>
            </a:extLst>
          </p:cNvPr>
          <p:cNvSpPr txBox="1"/>
          <p:nvPr userDrawn="1"/>
        </p:nvSpPr>
        <p:spPr>
          <a:xfrm>
            <a:off x="662645" y="4718585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50%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4139348-4B58-4105-AD2E-0E2AEE503E71}"/>
              </a:ext>
            </a:extLst>
          </p:cNvPr>
          <p:cNvSpPr txBox="1"/>
          <p:nvPr userDrawn="1"/>
        </p:nvSpPr>
        <p:spPr>
          <a:xfrm>
            <a:off x="635538" y="5346153"/>
            <a:ext cx="22315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Our Survey and GeoEngineering team has supported approximately 50% of the UK's offshore wind projects.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  <a:p>
            <a:endParaRPr lang="en-GB" sz="1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F16E3E4-A661-442B-81EE-5103B416DCEA}"/>
              </a:ext>
            </a:extLst>
          </p:cNvPr>
          <p:cNvSpPr txBox="1"/>
          <p:nvPr userDrawn="1"/>
        </p:nvSpPr>
        <p:spPr>
          <a:xfrm>
            <a:off x="3160948" y="4726455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60%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38FFEC6-5F49-45E1-B0F3-E39DF3BE76A7}"/>
              </a:ext>
            </a:extLst>
          </p:cNvPr>
          <p:cNvSpPr txBox="1"/>
          <p:nvPr userDrawn="1"/>
        </p:nvSpPr>
        <p:spPr>
          <a:xfrm>
            <a:off x="3133841" y="5354023"/>
            <a:ext cx="2012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Our ModuSpec team has supported over 60% of new build rigs in the North Sea.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9C2F44-5A52-43AD-BE9D-146278E94F62}"/>
              </a:ext>
            </a:extLst>
          </p:cNvPr>
          <p:cNvSpPr txBox="1"/>
          <p:nvPr userDrawn="1"/>
        </p:nvSpPr>
        <p:spPr>
          <a:xfrm>
            <a:off x="5628688" y="4717676"/>
            <a:ext cx="1791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60GW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9C40EF8-870A-40DF-AA78-B08E69EE1E24}"/>
              </a:ext>
            </a:extLst>
          </p:cNvPr>
          <p:cNvSpPr txBox="1"/>
          <p:nvPr userDrawn="1"/>
        </p:nvSpPr>
        <p:spPr>
          <a:xfrm>
            <a:off x="5601581" y="5345244"/>
            <a:ext cx="1509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We have supported over 60GW of offshore wind projects.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CB2F1C3-737E-497F-8522-E7B149DB40C8}"/>
              </a:ext>
            </a:extLst>
          </p:cNvPr>
          <p:cNvSpPr txBox="1"/>
          <p:nvPr userDrawn="1"/>
        </p:nvSpPr>
        <p:spPr>
          <a:xfrm>
            <a:off x="8145387" y="4712722"/>
            <a:ext cx="180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&gt;1,000 </a:t>
            </a:r>
            <a:r>
              <a:rPr lang="en-GB" sz="1800" dirty="0">
                <a:solidFill>
                  <a:srgbClr val="005454"/>
                </a:solidFill>
                <a:latin typeface="+mj-lt"/>
              </a:rPr>
              <a:t>hours</a:t>
            </a:r>
            <a:endParaRPr lang="en-GB" sz="2400" dirty="0">
              <a:solidFill>
                <a:srgbClr val="005454"/>
              </a:solidFill>
              <a:latin typeface="+mj-lt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43688A0-D0DD-4BFA-ABE2-E986ED53A745}"/>
              </a:ext>
            </a:extLst>
          </p:cNvPr>
          <p:cNvSpPr txBox="1"/>
          <p:nvPr userDrawn="1"/>
        </p:nvSpPr>
        <p:spPr>
          <a:xfrm>
            <a:off x="8118281" y="5340290"/>
            <a:ext cx="1716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545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Over 1,000 hours spent every year in safety and risk workshop facilitation.</a:t>
            </a:r>
            <a:endParaRPr lang="en-GB" sz="1000" dirty="0">
              <a:solidFill>
                <a:srgbClr val="00545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1" name="Graphic 140">
            <a:extLst>
              <a:ext uri="{FF2B5EF4-FFF2-40B4-BE49-F238E27FC236}">
                <a16:creationId xmlns:a16="http://schemas.microsoft.com/office/drawing/2014/main" id="{EEBA1FEE-3831-447B-B4BB-736D1C78D5E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33579" y="3148484"/>
            <a:ext cx="482242" cy="445595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2AA7EFDF-6750-4B2F-B3EE-6BFB8EFF050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8142" y="4743435"/>
            <a:ext cx="327749" cy="45337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FC177F6-2705-4F89-83E7-F4BDFA2BB4C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95851" y="3162716"/>
            <a:ext cx="255441" cy="45621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8ED165C-2FE7-49A7-BCDE-BA6C4270463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527831" y="1507479"/>
            <a:ext cx="404499" cy="426482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F4713E7-C5B6-6A02-5A56-5CEB359AF8D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64477" y="1464210"/>
            <a:ext cx="492479" cy="49247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7EA68DA-B6DB-FBF1-4779-587EC780D7B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36152" y="4753214"/>
            <a:ext cx="315140" cy="43593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9AACA61-A7AF-1614-9E83-47EC543756F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80353" y="4770527"/>
            <a:ext cx="468871" cy="4688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18C9DA-8439-96D7-307A-2F5841EED353}"/>
              </a:ext>
            </a:extLst>
          </p:cNvPr>
          <p:cNvSpPr txBox="1"/>
          <p:nvPr userDrawn="1"/>
        </p:nvSpPr>
        <p:spPr>
          <a:xfrm>
            <a:off x="8141610" y="1459518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5454"/>
                </a:solidFill>
                <a:latin typeface="+mj-lt"/>
              </a:rPr>
              <a:t>1st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45D6BE-F7BE-CB55-BFB7-A859A6F47AD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46950" y="1473251"/>
            <a:ext cx="468871" cy="4688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A7263A-53B2-430B-6810-E75761E21E8C}"/>
              </a:ext>
            </a:extLst>
          </p:cNvPr>
          <p:cNvSpPr txBox="1"/>
          <p:nvPr userDrawn="1"/>
        </p:nvSpPr>
        <p:spPr>
          <a:xfrm>
            <a:off x="8110574" y="2089657"/>
            <a:ext cx="23386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5454"/>
                </a:solidFill>
                <a:effectLst/>
                <a:latin typeface="+mn-lt"/>
                <a:ea typeface="Calibri" panose="020F0502020204030204" pitchFamily="34" charset="0"/>
              </a:rPr>
              <a:t>Vysus was the first to perform risk analysis of unmanned platforms on the Norwegian Continental Shelf. The challenge was to balance maritime regulation with local regulations.</a:t>
            </a:r>
            <a:endParaRPr lang="en-GB" sz="1000" dirty="0">
              <a:solidFill>
                <a:srgbClr val="005454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42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3498" userDrawn="1">
          <p15:clr>
            <a:srgbClr val="FBAE40"/>
          </p15:clr>
        </p15:guide>
        <p15:guide id="9" orient="horz" pos="3884" userDrawn="1">
          <p15:clr>
            <a:srgbClr val="FBAE40"/>
          </p15:clr>
        </p15:guide>
        <p15:guide id="10" pos="1867" userDrawn="1">
          <p15:clr>
            <a:srgbClr val="FBAE40"/>
          </p15:clr>
        </p15:guide>
        <p15:guide id="11" pos="3432" userDrawn="1">
          <p15:clr>
            <a:srgbClr val="FBAE40"/>
          </p15:clr>
        </p15:guide>
        <p15:guide id="12" pos="3591" userDrawn="1">
          <p15:clr>
            <a:srgbClr val="FBAE40"/>
          </p15:clr>
        </p15:guide>
        <p15:guide id="13" pos="4997" userDrawn="1">
          <p15:clr>
            <a:srgbClr val="FBAE40"/>
          </p15:clr>
        </p15:guide>
        <p15:guide id="14" pos="515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mont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Background pattern&#10;&#10;Description automatically generated">
            <a:extLst>
              <a:ext uri="{FF2B5EF4-FFF2-40B4-BE49-F238E27FC236}">
                <a16:creationId xmlns:a16="http://schemas.microsoft.com/office/drawing/2014/main" id="{0C70DBD6-E029-45BE-B03F-227846E852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871" b="6551"/>
          <a:stretch/>
        </p:blipFill>
        <p:spPr>
          <a:xfrm>
            <a:off x="0" y="283741"/>
            <a:ext cx="803275" cy="1545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28DBD-A9D2-48C1-AC23-DA8B669821AC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E187-539D-4218-89DD-6449316AC8FF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77926-D9FC-4E3D-8C44-BBF89F3AA85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739CCE4-D7D3-4C19-9B81-4CCE46F9C07A}"/>
              </a:ext>
            </a:extLst>
          </p:cNvPr>
          <p:cNvSpPr txBox="1"/>
          <p:nvPr userDrawn="1"/>
        </p:nvSpPr>
        <p:spPr>
          <a:xfrm>
            <a:off x="623518" y="593615"/>
            <a:ext cx="9675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5454"/>
                </a:solidFill>
              </a:rPr>
              <a:t>Pushing performance beyond expectations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4633589-2254-B042-019D-9F1DFBBFA2BF}"/>
              </a:ext>
            </a:extLst>
          </p:cNvPr>
          <p:cNvCxnSpPr>
            <a:cxnSpLocks/>
          </p:cNvCxnSpPr>
          <p:nvPr userDrawn="1"/>
        </p:nvCxnSpPr>
        <p:spPr>
          <a:xfrm>
            <a:off x="725367" y="4628975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31116D5-EAAD-FD4A-5696-06FD669E26F8}"/>
              </a:ext>
            </a:extLst>
          </p:cNvPr>
          <p:cNvCxnSpPr>
            <a:cxnSpLocks/>
          </p:cNvCxnSpPr>
          <p:nvPr userDrawn="1"/>
        </p:nvCxnSpPr>
        <p:spPr>
          <a:xfrm>
            <a:off x="725367" y="6178650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930BFD8-D282-89F2-CFA2-C107F8CC0FEC}"/>
              </a:ext>
            </a:extLst>
          </p:cNvPr>
          <p:cNvCxnSpPr>
            <a:cxnSpLocks/>
          </p:cNvCxnSpPr>
          <p:nvPr userDrawn="1"/>
        </p:nvCxnSpPr>
        <p:spPr>
          <a:xfrm>
            <a:off x="725367" y="3067328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AD156E4-BA87-F902-6955-E40AB038248F}"/>
              </a:ext>
            </a:extLst>
          </p:cNvPr>
          <p:cNvCxnSpPr>
            <a:cxnSpLocks/>
          </p:cNvCxnSpPr>
          <p:nvPr userDrawn="1"/>
        </p:nvCxnSpPr>
        <p:spPr>
          <a:xfrm>
            <a:off x="725367" y="1377986"/>
            <a:ext cx="223158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8441376-4A5E-D822-D81A-DDE8095160A7}"/>
              </a:ext>
            </a:extLst>
          </p:cNvPr>
          <p:cNvCxnSpPr>
            <a:cxnSpLocks/>
          </p:cNvCxnSpPr>
          <p:nvPr userDrawn="1"/>
        </p:nvCxnSpPr>
        <p:spPr>
          <a:xfrm>
            <a:off x="3215680" y="4628975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A4446DB-6030-342C-3A59-57E646048B56}"/>
              </a:ext>
            </a:extLst>
          </p:cNvPr>
          <p:cNvCxnSpPr>
            <a:cxnSpLocks/>
          </p:cNvCxnSpPr>
          <p:nvPr userDrawn="1"/>
        </p:nvCxnSpPr>
        <p:spPr>
          <a:xfrm>
            <a:off x="3215680" y="6178650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B3D76A5-885B-88E6-C8AC-70AC3440BF90}"/>
              </a:ext>
            </a:extLst>
          </p:cNvPr>
          <p:cNvCxnSpPr>
            <a:cxnSpLocks/>
          </p:cNvCxnSpPr>
          <p:nvPr userDrawn="1"/>
        </p:nvCxnSpPr>
        <p:spPr>
          <a:xfrm>
            <a:off x="3215680" y="3067328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634DC32-117B-90D5-C784-61C64FCF38F3}"/>
              </a:ext>
            </a:extLst>
          </p:cNvPr>
          <p:cNvCxnSpPr>
            <a:cxnSpLocks/>
          </p:cNvCxnSpPr>
          <p:nvPr userDrawn="1"/>
        </p:nvCxnSpPr>
        <p:spPr>
          <a:xfrm>
            <a:off x="3215680" y="1377986"/>
            <a:ext cx="223158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697B0BB-8BB5-6F0F-30FA-A4CABCA56541}"/>
              </a:ext>
            </a:extLst>
          </p:cNvPr>
          <p:cNvCxnSpPr>
            <a:cxnSpLocks/>
          </p:cNvCxnSpPr>
          <p:nvPr userDrawn="1"/>
        </p:nvCxnSpPr>
        <p:spPr>
          <a:xfrm>
            <a:off x="5699745" y="4628975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3B9DA99-40B0-947D-259B-80069A95C807}"/>
              </a:ext>
            </a:extLst>
          </p:cNvPr>
          <p:cNvCxnSpPr>
            <a:cxnSpLocks/>
          </p:cNvCxnSpPr>
          <p:nvPr userDrawn="1"/>
        </p:nvCxnSpPr>
        <p:spPr>
          <a:xfrm>
            <a:off x="5699745" y="6178650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6B278AD-15D5-638C-575A-9C3DB5C6E55E}"/>
              </a:ext>
            </a:extLst>
          </p:cNvPr>
          <p:cNvCxnSpPr>
            <a:cxnSpLocks/>
          </p:cNvCxnSpPr>
          <p:nvPr userDrawn="1"/>
        </p:nvCxnSpPr>
        <p:spPr>
          <a:xfrm>
            <a:off x="5699745" y="3067328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D2A53AD-7486-4E77-8CC6-248812EB81A4}"/>
              </a:ext>
            </a:extLst>
          </p:cNvPr>
          <p:cNvCxnSpPr>
            <a:cxnSpLocks/>
          </p:cNvCxnSpPr>
          <p:nvPr userDrawn="1"/>
        </p:nvCxnSpPr>
        <p:spPr>
          <a:xfrm>
            <a:off x="5699745" y="1377986"/>
            <a:ext cx="223158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5A0DB07-4A1D-8AA7-26D4-7E300FDFA067}"/>
              </a:ext>
            </a:extLst>
          </p:cNvPr>
          <p:cNvCxnSpPr>
            <a:cxnSpLocks/>
          </p:cNvCxnSpPr>
          <p:nvPr userDrawn="1"/>
        </p:nvCxnSpPr>
        <p:spPr>
          <a:xfrm>
            <a:off x="8184232" y="4628975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3875C8-2FCD-E70F-5014-710CF8F372CD}"/>
              </a:ext>
            </a:extLst>
          </p:cNvPr>
          <p:cNvCxnSpPr>
            <a:cxnSpLocks/>
          </p:cNvCxnSpPr>
          <p:nvPr userDrawn="1"/>
        </p:nvCxnSpPr>
        <p:spPr>
          <a:xfrm>
            <a:off x="8184232" y="6178650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906003F-8599-550C-7B5B-0F26E7D9A5C5}"/>
              </a:ext>
            </a:extLst>
          </p:cNvPr>
          <p:cNvCxnSpPr>
            <a:cxnSpLocks/>
          </p:cNvCxnSpPr>
          <p:nvPr userDrawn="1"/>
        </p:nvCxnSpPr>
        <p:spPr>
          <a:xfrm>
            <a:off x="8184232" y="3067328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9F4D61B-B114-8A97-4312-C4FFF998DCBA}"/>
              </a:ext>
            </a:extLst>
          </p:cNvPr>
          <p:cNvCxnSpPr>
            <a:cxnSpLocks/>
          </p:cNvCxnSpPr>
          <p:nvPr userDrawn="1"/>
        </p:nvCxnSpPr>
        <p:spPr>
          <a:xfrm>
            <a:off x="8184232" y="1377986"/>
            <a:ext cx="223158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5B8636A9-CA40-09DE-8ABE-357A68FA96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290" y="4753214"/>
            <a:ext cx="380324" cy="46953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281FE16-235C-6964-5D50-B51C86895B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361" y="3162717"/>
            <a:ext cx="333372" cy="450756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C0E97E02-53D9-DD55-A42E-75E8ACBFFC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0120" y="3172658"/>
            <a:ext cx="452494" cy="452494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82260579-CF57-C420-9B8E-8DCD8205C21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43433" y="1476664"/>
            <a:ext cx="410512" cy="444519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0940B137-DD8B-7572-03C4-32128940787A}"/>
              </a:ext>
            </a:extLst>
          </p:cNvPr>
          <p:cNvSpPr txBox="1"/>
          <p:nvPr userDrawn="1"/>
        </p:nvSpPr>
        <p:spPr>
          <a:xfrm>
            <a:off x="636156" y="1465126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300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4924364-8513-D466-3490-3EC2D8227B7A}"/>
              </a:ext>
            </a:extLst>
          </p:cNvPr>
          <p:cNvSpPr txBox="1"/>
          <p:nvPr userDrawn="1"/>
        </p:nvSpPr>
        <p:spPr>
          <a:xfrm>
            <a:off x="609049" y="2092694"/>
            <a:ext cx="205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5454"/>
                </a:solidFill>
                <a:effectLst/>
                <a:latin typeface="+mn-lt"/>
              </a:rPr>
              <a:t>Our Nuclear team has performed more than 300 Probabilistic Safety Assessments in Europe, Asia, North &amp; South America.</a:t>
            </a:r>
            <a:endParaRPr lang="en-GB" sz="100" dirty="0">
              <a:solidFill>
                <a:srgbClr val="005454"/>
              </a:solidFill>
              <a:latin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D3F3666-9562-67C6-465F-C78094BB89D6}"/>
              </a:ext>
            </a:extLst>
          </p:cNvPr>
          <p:cNvSpPr txBox="1"/>
          <p:nvPr userDrawn="1"/>
        </p:nvSpPr>
        <p:spPr>
          <a:xfrm>
            <a:off x="3157170" y="1473251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2 million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97848BB-345D-F797-4D8D-47D93E7F4B8E}"/>
              </a:ext>
            </a:extLst>
          </p:cNvPr>
          <p:cNvSpPr txBox="1"/>
          <p:nvPr userDrawn="1"/>
        </p:nvSpPr>
        <p:spPr>
          <a:xfrm>
            <a:off x="3130063" y="2100819"/>
            <a:ext cx="1724527" cy="868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Our Asset Management Consulting team has carried out over 2 million asset assessments.</a:t>
            </a:r>
            <a:endParaRPr lang="en-GB" sz="1000" dirty="0">
              <a:solidFill>
                <a:schemeClr val="tx2"/>
              </a:solidFill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3EACDD3-D8C8-1863-318F-95346213A37B}"/>
              </a:ext>
            </a:extLst>
          </p:cNvPr>
          <p:cNvSpPr txBox="1"/>
          <p:nvPr userDrawn="1"/>
        </p:nvSpPr>
        <p:spPr>
          <a:xfrm>
            <a:off x="5624910" y="1464472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100MW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5D9EE60-6D3D-8F8D-FF38-3B8934F1003F}"/>
              </a:ext>
            </a:extLst>
          </p:cNvPr>
          <p:cNvSpPr txBox="1"/>
          <p:nvPr userDrawn="1"/>
        </p:nvSpPr>
        <p:spPr>
          <a:xfrm>
            <a:off x="5597804" y="2092040"/>
            <a:ext cx="20503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Our Grid Connection team has provided technical support for the Hornsdale Power Reserve, one of the world’s largest lithium-ion batteries.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06BF8AD-62BA-75F3-EBF6-D5029E16D02D}"/>
              </a:ext>
            </a:extLst>
          </p:cNvPr>
          <p:cNvSpPr txBox="1"/>
          <p:nvPr userDrawn="1"/>
        </p:nvSpPr>
        <p:spPr>
          <a:xfrm>
            <a:off x="663263" y="3148351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1st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90A0ACE-CB7E-CCA6-AD2C-C5E9C74D8512}"/>
              </a:ext>
            </a:extLst>
          </p:cNvPr>
          <p:cNvSpPr txBox="1"/>
          <p:nvPr userDrawn="1"/>
        </p:nvSpPr>
        <p:spPr>
          <a:xfrm>
            <a:off x="636156" y="3775919"/>
            <a:ext cx="2107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We have one of the world’s largest dedicated grid connection consultancies in Australia.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5F1AA25-0301-E054-DFF1-5857E7AFFD5C}"/>
              </a:ext>
            </a:extLst>
          </p:cNvPr>
          <p:cNvSpPr txBox="1"/>
          <p:nvPr userDrawn="1"/>
        </p:nvSpPr>
        <p:spPr>
          <a:xfrm>
            <a:off x="3157170" y="3157263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$1bn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20BFADE-6A59-AD2F-D1A7-0D47B6D69F52}"/>
              </a:ext>
            </a:extLst>
          </p:cNvPr>
          <p:cNvSpPr txBox="1"/>
          <p:nvPr userDrawn="1"/>
        </p:nvSpPr>
        <p:spPr>
          <a:xfrm>
            <a:off x="3130063" y="3784831"/>
            <a:ext cx="217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Our Asset Management Consultancy team has advised </a:t>
            </a:r>
          </a:p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on asset evaluations in excess of $1 billion over the past 12 months.</a:t>
            </a:r>
            <a:endParaRPr lang="en-GB" sz="100" i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2679F72-8A67-F1E0-DCAD-E4F940FF5A03}"/>
              </a:ext>
            </a:extLst>
          </p:cNvPr>
          <p:cNvSpPr txBox="1"/>
          <p:nvPr userDrawn="1"/>
        </p:nvSpPr>
        <p:spPr>
          <a:xfrm>
            <a:off x="5624909" y="3148484"/>
            <a:ext cx="221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30% </a:t>
            </a:r>
            <a:r>
              <a:rPr lang="en-GB" sz="2000" dirty="0">
                <a:solidFill>
                  <a:srgbClr val="005454"/>
                </a:solidFill>
                <a:latin typeface="+mj-lt"/>
              </a:rPr>
              <a:t>reduction</a:t>
            </a:r>
            <a:endParaRPr lang="en-GB" sz="2400" dirty="0">
              <a:solidFill>
                <a:srgbClr val="005454"/>
              </a:solidFill>
              <a:latin typeface="+mj-l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B31E379-75B3-DCE4-CC23-3ABB427C861C}"/>
              </a:ext>
            </a:extLst>
          </p:cNvPr>
          <p:cNvSpPr txBox="1"/>
          <p:nvPr userDrawn="1"/>
        </p:nvSpPr>
        <p:spPr>
          <a:xfrm>
            <a:off x="5597803" y="3776052"/>
            <a:ext cx="2016733" cy="70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Our maintenance optimisation strategies can help you reduce costs by approximately 30%.</a:t>
            </a:r>
            <a:endParaRPr lang="en-GB" sz="1000" dirty="0">
              <a:solidFill>
                <a:schemeClr val="tx2"/>
              </a:solidFill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20FAFB0-44A9-B658-99F1-1127FD3D7F1F}"/>
              </a:ext>
            </a:extLst>
          </p:cNvPr>
          <p:cNvSpPr txBox="1"/>
          <p:nvPr userDrawn="1"/>
        </p:nvSpPr>
        <p:spPr>
          <a:xfrm>
            <a:off x="8141610" y="3143530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5454"/>
                </a:solidFill>
                <a:latin typeface="+mj-lt"/>
              </a:rPr>
              <a:t>100+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B79FC92-DBC8-54CE-FF28-65B213507AFE}"/>
              </a:ext>
            </a:extLst>
          </p:cNvPr>
          <p:cNvSpPr txBox="1"/>
          <p:nvPr userDrawn="1"/>
        </p:nvSpPr>
        <p:spPr>
          <a:xfrm>
            <a:off x="8114503" y="3771098"/>
            <a:ext cx="1541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Over the past 2 years our ModuSpec team has completed 100+ rig intake projects.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6FB8B2B-1740-9BDD-B103-5B112EE64BB3}"/>
              </a:ext>
            </a:extLst>
          </p:cNvPr>
          <p:cNvSpPr txBox="1"/>
          <p:nvPr userDrawn="1"/>
        </p:nvSpPr>
        <p:spPr>
          <a:xfrm>
            <a:off x="662645" y="4718585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50%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3D6BD96-73B3-00BF-F039-9F5D8603BE4A}"/>
              </a:ext>
            </a:extLst>
          </p:cNvPr>
          <p:cNvSpPr txBox="1"/>
          <p:nvPr userDrawn="1"/>
        </p:nvSpPr>
        <p:spPr>
          <a:xfrm>
            <a:off x="635538" y="5346153"/>
            <a:ext cx="22315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Our Survey and GeoEngineering team has supported approximately 50% of the UK's offshore wind projects.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  <a:p>
            <a:endParaRPr lang="en-GB" sz="1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197627-9DBE-D075-C648-23910CA97C3A}"/>
              </a:ext>
            </a:extLst>
          </p:cNvPr>
          <p:cNvSpPr txBox="1"/>
          <p:nvPr userDrawn="1"/>
        </p:nvSpPr>
        <p:spPr>
          <a:xfrm>
            <a:off x="3160948" y="4726455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60%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07DA8F9-F712-6A4B-8AF9-CE44B681FF99}"/>
              </a:ext>
            </a:extLst>
          </p:cNvPr>
          <p:cNvSpPr txBox="1"/>
          <p:nvPr userDrawn="1"/>
        </p:nvSpPr>
        <p:spPr>
          <a:xfrm>
            <a:off x="3133841" y="5354023"/>
            <a:ext cx="2012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Our ModuSpec team has supported over 60% of new build rigs in the North Sea.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CE3CA0B-6583-FE1C-B933-86BBE1226918}"/>
              </a:ext>
            </a:extLst>
          </p:cNvPr>
          <p:cNvSpPr txBox="1"/>
          <p:nvPr userDrawn="1"/>
        </p:nvSpPr>
        <p:spPr>
          <a:xfrm>
            <a:off x="5628688" y="4717676"/>
            <a:ext cx="1791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60GW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56364BC-64C9-E2E1-3BF9-AD5040CAB9CD}"/>
              </a:ext>
            </a:extLst>
          </p:cNvPr>
          <p:cNvSpPr txBox="1"/>
          <p:nvPr userDrawn="1"/>
        </p:nvSpPr>
        <p:spPr>
          <a:xfrm>
            <a:off x="5601581" y="5345244"/>
            <a:ext cx="1509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We have supported over 60GW of offshore wind projects.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0C82B78-00BF-BFD8-438D-955969302FD1}"/>
              </a:ext>
            </a:extLst>
          </p:cNvPr>
          <p:cNvSpPr txBox="1"/>
          <p:nvPr userDrawn="1"/>
        </p:nvSpPr>
        <p:spPr>
          <a:xfrm>
            <a:off x="8145387" y="4712722"/>
            <a:ext cx="180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&gt;1,000 </a:t>
            </a:r>
            <a:r>
              <a:rPr lang="en-GB" sz="1800" dirty="0">
                <a:solidFill>
                  <a:srgbClr val="005454"/>
                </a:solidFill>
                <a:latin typeface="+mj-lt"/>
              </a:rPr>
              <a:t>hours</a:t>
            </a:r>
            <a:endParaRPr lang="en-GB" sz="2400" dirty="0">
              <a:solidFill>
                <a:srgbClr val="005454"/>
              </a:solidFill>
              <a:latin typeface="+mj-lt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D15E42A-6BA8-EF91-0C46-FC3709290877}"/>
              </a:ext>
            </a:extLst>
          </p:cNvPr>
          <p:cNvSpPr txBox="1"/>
          <p:nvPr userDrawn="1"/>
        </p:nvSpPr>
        <p:spPr>
          <a:xfrm>
            <a:off x="8118281" y="5340290"/>
            <a:ext cx="1716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545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Over 1,000 hours spent every year in safety and risk workshop facilitation.</a:t>
            </a:r>
            <a:endParaRPr lang="en-GB" sz="1000" dirty="0">
              <a:solidFill>
                <a:srgbClr val="00545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4" name="Graphic 103">
            <a:extLst>
              <a:ext uri="{FF2B5EF4-FFF2-40B4-BE49-F238E27FC236}">
                <a16:creationId xmlns:a16="http://schemas.microsoft.com/office/drawing/2014/main" id="{C1F7706A-7F42-FAF1-623A-DE9A41F1500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33579" y="3148484"/>
            <a:ext cx="482242" cy="445595"/>
          </a:xfrm>
          <a:prstGeom prst="rect">
            <a:avLst/>
          </a:prstGeom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EFE85952-7AE5-9582-263A-CC7A9EE22CA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38142" y="4743435"/>
            <a:ext cx="327749" cy="453373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3E07D96D-5D95-AE3D-19BF-C165168CA4B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95851" y="3162716"/>
            <a:ext cx="255441" cy="456211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D5E83D35-2029-1099-F23D-1014EFA3F21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27831" y="1507479"/>
            <a:ext cx="404499" cy="426482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5047B907-FE71-85C2-13F1-1A783A41AE5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64477" y="1464210"/>
            <a:ext cx="492479" cy="492479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E1324A8E-F159-D924-2F24-A25F774CFBC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36152" y="4753214"/>
            <a:ext cx="315140" cy="435931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5BE8D8E9-BE11-75D0-2761-1E860123D4B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980353" y="4770527"/>
            <a:ext cx="468871" cy="468871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62AE9D65-83F2-F0B5-A140-305366693AEE}"/>
              </a:ext>
            </a:extLst>
          </p:cNvPr>
          <p:cNvSpPr txBox="1"/>
          <p:nvPr userDrawn="1"/>
        </p:nvSpPr>
        <p:spPr>
          <a:xfrm>
            <a:off x="8141610" y="1459518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5454"/>
                </a:solidFill>
                <a:latin typeface="+mj-lt"/>
              </a:rPr>
              <a:t>1st</a:t>
            </a:r>
          </a:p>
        </p:txBody>
      </p:sp>
      <p:pic>
        <p:nvPicPr>
          <p:cNvPr id="112" name="Graphic 111">
            <a:extLst>
              <a:ext uri="{FF2B5EF4-FFF2-40B4-BE49-F238E27FC236}">
                <a16:creationId xmlns:a16="http://schemas.microsoft.com/office/drawing/2014/main" id="{292A2729-2B23-BDE7-E646-01A5F12A0EC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946950" y="1473251"/>
            <a:ext cx="468871" cy="468871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031253A8-4F18-A38A-7797-7A1C22719DD5}"/>
              </a:ext>
            </a:extLst>
          </p:cNvPr>
          <p:cNvSpPr txBox="1"/>
          <p:nvPr userDrawn="1"/>
        </p:nvSpPr>
        <p:spPr>
          <a:xfrm>
            <a:off x="8110574" y="2089657"/>
            <a:ext cx="23386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5454"/>
                </a:solidFill>
                <a:effectLst/>
                <a:latin typeface="+mn-lt"/>
                <a:ea typeface="Calibri" panose="020F0502020204030204" pitchFamily="34" charset="0"/>
              </a:rPr>
              <a:t>Vysus was the first to perform risk analysis of unmanned platforms on the Norwegian Continental Shelf. The challenge was to balance maritime regulation with local regulations.</a:t>
            </a:r>
            <a:endParaRPr lang="en-GB" sz="1000" dirty="0">
              <a:solidFill>
                <a:srgbClr val="005454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6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3498" userDrawn="1">
          <p15:clr>
            <a:srgbClr val="FBAE40"/>
          </p15:clr>
        </p15:guide>
        <p15:guide id="9" orient="horz" pos="3884" userDrawn="1">
          <p15:clr>
            <a:srgbClr val="FBAE40"/>
          </p15:clr>
        </p15:guide>
        <p15:guide id="10" pos="1867" userDrawn="1">
          <p15:clr>
            <a:srgbClr val="FBAE40"/>
          </p15:clr>
        </p15:guide>
        <p15:guide id="11" pos="3432" userDrawn="1">
          <p15:clr>
            <a:srgbClr val="FBAE40"/>
          </p15:clr>
        </p15:guide>
        <p15:guide id="12" pos="3591" userDrawn="1">
          <p15:clr>
            <a:srgbClr val="FBAE40"/>
          </p15:clr>
        </p15:guide>
        <p15:guide id="13" pos="4997" userDrawn="1">
          <p15:clr>
            <a:srgbClr val="FBAE40"/>
          </p15:clr>
        </p15:guide>
        <p15:guide id="14" pos="515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 value ch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7BFAEBB-7FF1-467E-8EAC-9E1338AA0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DC001-6456-4C84-8B01-48BBD7099B1F}"/>
              </a:ext>
            </a:extLst>
          </p:cNvPr>
          <p:cNvSpPr>
            <a:spLocks noGrp="1"/>
          </p:cNvSpPr>
          <p:nvPr userDrawn="1"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8CD15-18E7-4D19-9C0B-4CACCB073BE7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819C5-B53C-4784-BBCA-39917F514D68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AE96BA-5191-E420-4BE0-03EABDC106D4}"/>
              </a:ext>
            </a:extLst>
          </p:cNvPr>
          <p:cNvGrpSpPr/>
          <p:nvPr userDrawn="1"/>
        </p:nvGrpSpPr>
        <p:grpSpPr>
          <a:xfrm>
            <a:off x="-157189" y="1302007"/>
            <a:ext cx="12461257" cy="5012309"/>
            <a:chOff x="-157189" y="1302007"/>
            <a:chExt cx="12461257" cy="5012309"/>
          </a:xfrm>
        </p:grpSpPr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64355238-7A29-47AD-B358-8087E935C8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V="1">
              <a:off x="-157189" y="3778638"/>
              <a:ext cx="6682512" cy="50371"/>
            </a:xfrm>
            <a:prstGeom prst="rect">
              <a:avLst/>
            </a:prstGeom>
          </p:spPr>
        </p:pic>
        <p:pic>
          <p:nvPicPr>
            <p:cNvPr id="133" name="Graphic 132">
              <a:extLst>
                <a:ext uri="{FF2B5EF4-FFF2-40B4-BE49-F238E27FC236}">
                  <a16:creationId xmlns:a16="http://schemas.microsoft.com/office/drawing/2014/main" id="{0C4C2412-31C4-4134-8C95-006DEF15A3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05086" y="2358473"/>
              <a:ext cx="333879" cy="212468"/>
            </a:xfrm>
            <a:prstGeom prst="rect">
              <a:avLst/>
            </a:prstGeom>
          </p:spPr>
        </p:pic>
        <p:pic>
          <p:nvPicPr>
            <p:cNvPr id="134" name="Graphic 133">
              <a:extLst>
                <a:ext uri="{FF2B5EF4-FFF2-40B4-BE49-F238E27FC236}">
                  <a16:creationId xmlns:a16="http://schemas.microsoft.com/office/drawing/2014/main" id="{5B9EBA70-AD13-49C6-AF2F-DE3F7D847F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56294" y="2387989"/>
              <a:ext cx="251945" cy="233510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DA59651-4499-2166-DD9B-7CB26724299E}"/>
                </a:ext>
              </a:extLst>
            </p:cNvPr>
            <p:cNvSpPr/>
            <p:nvPr/>
          </p:nvSpPr>
          <p:spPr>
            <a:xfrm>
              <a:off x="7037048" y="2653550"/>
              <a:ext cx="236770" cy="492459"/>
            </a:xfrm>
            <a:custGeom>
              <a:avLst/>
              <a:gdLst>
                <a:gd name="connsiteX0" fmla="*/ 236770 w 236770"/>
                <a:gd name="connsiteY0" fmla="*/ 0 h 492459"/>
                <a:gd name="connsiteX1" fmla="*/ 0 w 236770"/>
                <a:gd name="connsiteY1" fmla="*/ 492459 h 49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770" h="492459">
                  <a:moveTo>
                    <a:pt x="236770" y="0"/>
                  </a:moveTo>
                  <a:lnTo>
                    <a:pt x="0" y="492459"/>
                  </a:lnTo>
                </a:path>
              </a:pathLst>
            </a:custGeom>
            <a:ln w="6863" cap="flat">
              <a:solidFill>
                <a:srgbClr val="00E2A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B00C05-9445-634D-770C-4B01CA676D97}"/>
                </a:ext>
              </a:extLst>
            </p:cNvPr>
            <p:cNvSpPr/>
            <p:nvPr/>
          </p:nvSpPr>
          <p:spPr>
            <a:xfrm rot="20692413">
              <a:off x="7456513" y="2656211"/>
              <a:ext cx="106005" cy="524721"/>
            </a:xfrm>
            <a:custGeom>
              <a:avLst/>
              <a:gdLst>
                <a:gd name="connsiteX0" fmla="*/ 106005 w 106005"/>
                <a:gd name="connsiteY0" fmla="*/ 524722 h 524721"/>
                <a:gd name="connsiteX1" fmla="*/ 0 w 106005"/>
                <a:gd name="connsiteY1" fmla="*/ 0 h 5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005" h="524721">
                  <a:moveTo>
                    <a:pt x="106005" y="524722"/>
                  </a:moveTo>
                  <a:lnTo>
                    <a:pt x="0" y="0"/>
                  </a:lnTo>
                </a:path>
              </a:pathLst>
            </a:custGeom>
            <a:ln w="6863" cap="flat">
              <a:solidFill>
                <a:srgbClr val="00E2A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pic>
          <p:nvPicPr>
            <p:cNvPr id="136" name="Graphic 135">
              <a:extLst>
                <a:ext uri="{FF2B5EF4-FFF2-40B4-BE49-F238E27FC236}">
                  <a16:creationId xmlns:a16="http://schemas.microsoft.com/office/drawing/2014/main" id="{DA49CAB3-1C6F-4FA6-89B8-02BE0D6F8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011150" y="3427339"/>
              <a:ext cx="249248" cy="267052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E8686C3B-854E-4AFC-A1FE-975285E32F8D}"/>
                </a:ext>
              </a:extLst>
            </p:cNvPr>
            <p:cNvGrpSpPr/>
            <p:nvPr userDrawn="1"/>
          </p:nvGrpSpPr>
          <p:grpSpPr>
            <a:xfrm>
              <a:off x="809854" y="3560865"/>
              <a:ext cx="720457" cy="2534172"/>
              <a:chOff x="733496" y="3728480"/>
              <a:chExt cx="720457" cy="2534172"/>
            </a:xfrm>
          </p:grpSpPr>
          <p:pic>
            <p:nvPicPr>
              <p:cNvPr id="152" name="Graphic 151">
                <a:extLst>
                  <a:ext uri="{FF2B5EF4-FFF2-40B4-BE49-F238E27FC236}">
                    <a16:creationId xmlns:a16="http://schemas.microsoft.com/office/drawing/2014/main" id="{8D1372DB-5DE9-4D36-B590-5ED18B4B950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33496" y="3728480"/>
                <a:ext cx="720457" cy="257307"/>
              </a:xfrm>
              <a:prstGeom prst="rect">
                <a:avLst/>
              </a:prstGeom>
            </p:spPr>
          </p:pic>
          <p:pic>
            <p:nvPicPr>
              <p:cNvPr id="153" name="Graphic 152">
                <a:extLst>
                  <a:ext uri="{FF2B5EF4-FFF2-40B4-BE49-F238E27FC236}">
                    <a16:creationId xmlns:a16="http://schemas.microsoft.com/office/drawing/2014/main" id="{9B0CDCDB-2D52-465F-B660-3C218ABCB7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29625" y="4034031"/>
                <a:ext cx="181139" cy="2047414"/>
              </a:xfrm>
              <a:prstGeom prst="rect">
                <a:avLst/>
              </a:prstGeom>
            </p:spPr>
          </p:pic>
          <p:pic>
            <p:nvPicPr>
              <p:cNvPr id="154" name="Graphic 153">
                <a:extLst>
                  <a:ext uri="{FF2B5EF4-FFF2-40B4-BE49-F238E27FC236}">
                    <a16:creationId xmlns:a16="http://schemas.microsoft.com/office/drawing/2014/main" id="{D4DEEBFB-2E91-444C-8AA4-55B86A3B35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84616" y="6113119"/>
                <a:ext cx="550067" cy="149533"/>
              </a:xfrm>
              <a:prstGeom prst="rect">
                <a:avLst/>
              </a:prstGeom>
            </p:spPr>
          </p:pic>
        </p:grpSp>
        <p:pic>
          <p:nvPicPr>
            <p:cNvPr id="138" name="Graphic 137">
              <a:extLst>
                <a:ext uri="{FF2B5EF4-FFF2-40B4-BE49-F238E27FC236}">
                  <a16:creationId xmlns:a16="http://schemas.microsoft.com/office/drawing/2014/main" id="{3BB1916A-7261-4098-8471-9ADAFE588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729063" y="3451982"/>
              <a:ext cx="920476" cy="2482863"/>
            </a:xfrm>
            <a:prstGeom prst="rect">
              <a:avLst/>
            </a:prstGeom>
          </p:spPr>
        </p:pic>
        <p:pic>
          <p:nvPicPr>
            <p:cNvPr id="139" name="Graphic 138">
              <a:extLst>
                <a:ext uri="{FF2B5EF4-FFF2-40B4-BE49-F238E27FC236}">
                  <a16:creationId xmlns:a16="http://schemas.microsoft.com/office/drawing/2014/main" id="{DB39985D-7B8A-4B80-8155-0D16D10E6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915376" y="3236190"/>
              <a:ext cx="720255" cy="1463559"/>
            </a:xfrm>
            <a:prstGeom prst="rect">
              <a:avLst/>
            </a:prstGeom>
          </p:spPr>
        </p:pic>
        <p:pic>
          <p:nvPicPr>
            <p:cNvPr id="140" name="Graphic 139">
              <a:extLst>
                <a:ext uri="{FF2B5EF4-FFF2-40B4-BE49-F238E27FC236}">
                  <a16:creationId xmlns:a16="http://schemas.microsoft.com/office/drawing/2014/main" id="{28E035B9-4F7D-44A7-BE5A-3B8DF08EB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000097" y="3282521"/>
              <a:ext cx="774982" cy="2091819"/>
            </a:xfrm>
            <a:prstGeom prst="rect">
              <a:avLst/>
            </a:prstGeom>
          </p:spPr>
        </p:pic>
        <p:pic>
          <p:nvPicPr>
            <p:cNvPr id="141" name="Graphic 140">
              <a:extLst>
                <a:ext uri="{FF2B5EF4-FFF2-40B4-BE49-F238E27FC236}">
                  <a16:creationId xmlns:a16="http://schemas.microsoft.com/office/drawing/2014/main" id="{24A7AA19-5E60-4326-BAE5-4042D2351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4583983" y="3300035"/>
              <a:ext cx="249248" cy="845276"/>
            </a:xfrm>
            <a:prstGeom prst="rect">
              <a:avLst/>
            </a:prstGeom>
          </p:spPr>
        </p:pic>
        <p:pic>
          <p:nvPicPr>
            <p:cNvPr id="142" name="Graphic 141">
              <a:extLst>
                <a:ext uri="{FF2B5EF4-FFF2-40B4-BE49-F238E27FC236}">
                  <a16:creationId xmlns:a16="http://schemas.microsoft.com/office/drawing/2014/main" id="{9B9F2E85-97F6-47AF-943D-433F107095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036748" y="3297761"/>
              <a:ext cx="397110" cy="845276"/>
            </a:xfrm>
            <a:prstGeom prst="rect">
              <a:avLst/>
            </a:prstGeom>
          </p:spPr>
        </p:pic>
        <p:pic>
          <p:nvPicPr>
            <p:cNvPr id="143" name="Graphic 142">
              <a:extLst>
                <a:ext uri="{FF2B5EF4-FFF2-40B4-BE49-F238E27FC236}">
                  <a16:creationId xmlns:a16="http://schemas.microsoft.com/office/drawing/2014/main" id="{E1510367-0501-4CFE-A1DE-D484B6C22E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500247" y="3842098"/>
              <a:ext cx="166432" cy="296457"/>
            </a:xfrm>
            <a:prstGeom prst="rect">
              <a:avLst/>
            </a:prstGeom>
          </p:spPr>
        </p:pic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8DC13076-FB9F-4E52-BEB3-93826CE3C4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5694848" y="4009261"/>
              <a:ext cx="342552" cy="122802"/>
            </a:xfrm>
            <a:prstGeom prst="rect">
              <a:avLst/>
            </a:prstGeom>
          </p:spPr>
        </p:pic>
        <p:pic>
          <p:nvPicPr>
            <p:cNvPr id="145" name="Graphic 144">
              <a:extLst>
                <a:ext uri="{FF2B5EF4-FFF2-40B4-BE49-F238E27FC236}">
                  <a16:creationId xmlns:a16="http://schemas.microsoft.com/office/drawing/2014/main" id="{FBA20549-60D6-4019-BAEA-189017748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9541409" y="3147676"/>
              <a:ext cx="430020" cy="587345"/>
            </a:xfrm>
            <a:prstGeom prst="rect">
              <a:avLst/>
            </a:prstGeom>
          </p:spPr>
        </p:pic>
        <p:pic>
          <p:nvPicPr>
            <p:cNvPr id="146" name="Graphic 145">
              <a:extLst>
                <a:ext uri="{FF2B5EF4-FFF2-40B4-BE49-F238E27FC236}">
                  <a16:creationId xmlns:a16="http://schemas.microsoft.com/office/drawing/2014/main" id="{797C3DDF-E5FC-4E81-90F6-3C6EF889E4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0301016" y="3269075"/>
              <a:ext cx="831767" cy="463870"/>
            </a:xfrm>
            <a:prstGeom prst="rect">
              <a:avLst/>
            </a:prstGeom>
          </p:spPr>
        </p:pic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4810687E-2CE3-4C19-A705-0F792EE78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6580892" y="3185672"/>
              <a:ext cx="682597" cy="547161"/>
            </a:xfrm>
            <a:prstGeom prst="rect">
              <a:avLst/>
            </a:prstGeom>
          </p:spPr>
        </p:pic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B252CDC3-947D-40FC-A31D-BE70523CA7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7528012" y="3234330"/>
              <a:ext cx="816184" cy="1545539"/>
            </a:xfrm>
            <a:prstGeom prst="rect">
              <a:avLst/>
            </a:prstGeom>
          </p:spPr>
        </p:pic>
        <p:pic>
          <p:nvPicPr>
            <p:cNvPr id="149" name="Graphic 148">
              <a:extLst>
                <a:ext uri="{FF2B5EF4-FFF2-40B4-BE49-F238E27FC236}">
                  <a16:creationId xmlns:a16="http://schemas.microsoft.com/office/drawing/2014/main" id="{F28BF9A3-7A30-4ACA-BE07-6419EE8F14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8220747" y="3313288"/>
              <a:ext cx="538284" cy="419545"/>
            </a:xfrm>
            <a:prstGeom prst="rect">
              <a:avLst/>
            </a:prstGeom>
          </p:spPr>
        </p:pic>
        <p:sp>
          <p:nvSpPr>
            <p:cNvPr id="151" name="Graphic 59">
              <a:extLst>
                <a:ext uri="{FF2B5EF4-FFF2-40B4-BE49-F238E27FC236}">
                  <a16:creationId xmlns:a16="http://schemas.microsoft.com/office/drawing/2014/main" id="{38500785-A810-4180-9979-E10D0733916C}"/>
                </a:ext>
              </a:extLst>
            </p:cNvPr>
            <p:cNvSpPr/>
            <p:nvPr/>
          </p:nvSpPr>
          <p:spPr>
            <a:xfrm>
              <a:off x="0" y="3649589"/>
              <a:ext cx="12304068" cy="1511232"/>
            </a:xfrm>
            <a:custGeom>
              <a:avLst/>
              <a:gdLst>
                <a:gd name="connsiteX0" fmla="*/ 12192890 w 12192889"/>
                <a:gd name="connsiteY0" fmla="*/ 88502 h 1513040"/>
                <a:gd name="connsiteX1" fmla="*/ 8112032 w 12192889"/>
                <a:gd name="connsiteY1" fmla="*/ 80814 h 1513040"/>
                <a:gd name="connsiteX2" fmla="*/ 8115527 w 12192889"/>
                <a:gd name="connsiteY2" fmla="*/ 117536 h 1513040"/>
                <a:gd name="connsiteX3" fmla="*/ 8042019 w 12192889"/>
                <a:gd name="connsiteY3" fmla="*/ 135198 h 1513040"/>
                <a:gd name="connsiteX4" fmla="*/ 7936173 w 12192889"/>
                <a:gd name="connsiteY4" fmla="*/ 0 h 1513040"/>
                <a:gd name="connsiteX5" fmla="*/ 7715268 w 12192889"/>
                <a:gd name="connsiteY5" fmla="*/ 81068 h 1513040"/>
                <a:gd name="connsiteX6" fmla="*/ 7251096 w 12192889"/>
                <a:gd name="connsiteY6" fmla="*/ 81831 h 1513040"/>
                <a:gd name="connsiteX7" fmla="*/ 7083813 w 12192889"/>
                <a:gd name="connsiteY7" fmla="*/ 82212 h 1513040"/>
                <a:gd name="connsiteX8" fmla="*/ 6003750 w 12192889"/>
                <a:gd name="connsiteY8" fmla="*/ 83737 h 1513040"/>
                <a:gd name="connsiteX9" fmla="*/ 5909276 w 12192889"/>
                <a:gd name="connsiteY9" fmla="*/ 83737 h 1513040"/>
                <a:gd name="connsiteX10" fmla="*/ 5831385 w 12192889"/>
                <a:gd name="connsiteY10" fmla="*/ 154640 h 1513040"/>
                <a:gd name="connsiteX11" fmla="*/ 5814994 w 12192889"/>
                <a:gd name="connsiteY11" fmla="*/ 196063 h 1513040"/>
                <a:gd name="connsiteX12" fmla="*/ 5767852 w 12192889"/>
                <a:gd name="connsiteY12" fmla="*/ 293078 h 1513040"/>
                <a:gd name="connsiteX13" fmla="*/ 5676682 w 12192889"/>
                <a:gd name="connsiteY13" fmla="*/ 366904 h 1513040"/>
                <a:gd name="connsiteX14" fmla="*/ 5598917 w 12192889"/>
                <a:gd name="connsiteY14" fmla="*/ 450894 h 1513040"/>
                <a:gd name="connsiteX15" fmla="*/ 5510098 w 12192889"/>
                <a:gd name="connsiteY15" fmla="*/ 489459 h 1513040"/>
                <a:gd name="connsiteX16" fmla="*/ 4120629 w 12192889"/>
                <a:gd name="connsiteY16" fmla="*/ 492000 h 1513040"/>
                <a:gd name="connsiteX17" fmla="*/ 3879458 w 12192889"/>
                <a:gd name="connsiteY17" fmla="*/ 580819 h 1513040"/>
                <a:gd name="connsiteX18" fmla="*/ 3478691 w 12192889"/>
                <a:gd name="connsiteY18" fmla="*/ 581328 h 1513040"/>
                <a:gd name="connsiteX19" fmla="*/ 3428500 w 12192889"/>
                <a:gd name="connsiteY19" fmla="*/ 584759 h 1513040"/>
                <a:gd name="connsiteX20" fmla="*/ 3325322 w 12192889"/>
                <a:gd name="connsiteY20" fmla="*/ 741876 h 1513040"/>
                <a:gd name="connsiteX21" fmla="*/ 3318079 w 12192889"/>
                <a:gd name="connsiteY21" fmla="*/ 788255 h 1513040"/>
                <a:gd name="connsiteX22" fmla="*/ 3252450 w 12192889"/>
                <a:gd name="connsiteY22" fmla="*/ 825676 h 1513040"/>
                <a:gd name="connsiteX23" fmla="*/ 3212106 w 12192889"/>
                <a:gd name="connsiteY23" fmla="*/ 827582 h 1513040"/>
                <a:gd name="connsiteX24" fmla="*/ 2912738 w 12192889"/>
                <a:gd name="connsiteY24" fmla="*/ 826502 h 1513040"/>
                <a:gd name="connsiteX25" fmla="*/ 2699330 w 12192889"/>
                <a:gd name="connsiteY25" fmla="*/ 825041 h 1513040"/>
                <a:gd name="connsiteX26" fmla="*/ 2486939 w 12192889"/>
                <a:gd name="connsiteY26" fmla="*/ 838954 h 1513040"/>
                <a:gd name="connsiteX27" fmla="*/ 2398946 w 12192889"/>
                <a:gd name="connsiteY27" fmla="*/ 898612 h 1513040"/>
                <a:gd name="connsiteX28" fmla="*/ 2214255 w 12192889"/>
                <a:gd name="connsiteY28" fmla="*/ 1301412 h 1513040"/>
                <a:gd name="connsiteX29" fmla="*/ 2001801 w 12192889"/>
                <a:gd name="connsiteY29" fmla="*/ 1513040 h 1513040"/>
                <a:gd name="connsiteX30" fmla="*/ 773897 w 12192889"/>
                <a:gd name="connsiteY30" fmla="*/ 1513040 h 1513040"/>
                <a:gd name="connsiteX31" fmla="*/ 0 w 12192889"/>
                <a:gd name="connsiteY31" fmla="*/ 1512850 h 1513040"/>
                <a:gd name="connsiteX0" fmla="*/ 12546903 w 12546903"/>
                <a:gd name="connsiteY0" fmla="*/ 88502 h 1513040"/>
                <a:gd name="connsiteX1" fmla="*/ 8466045 w 12546903"/>
                <a:gd name="connsiteY1" fmla="*/ 80814 h 1513040"/>
                <a:gd name="connsiteX2" fmla="*/ 8469540 w 12546903"/>
                <a:gd name="connsiteY2" fmla="*/ 117536 h 1513040"/>
                <a:gd name="connsiteX3" fmla="*/ 8396032 w 12546903"/>
                <a:gd name="connsiteY3" fmla="*/ 135198 h 1513040"/>
                <a:gd name="connsiteX4" fmla="*/ 8290186 w 12546903"/>
                <a:gd name="connsiteY4" fmla="*/ 0 h 1513040"/>
                <a:gd name="connsiteX5" fmla="*/ 8069281 w 12546903"/>
                <a:gd name="connsiteY5" fmla="*/ 81068 h 1513040"/>
                <a:gd name="connsiteX6" fmla="*/ 7605109 w 12546903"/>
                <a:gd name="connsiteY6" fmla="*/ 81831 h 1513040"/>
                <a:gd name="connsiteX7" fmla="*/ 7437826 w 12546903"/>
                <a:gd name="connsiteY7" fmla="*/ 82212 h 1513040"/>
                <a:gd name="connsiteX8" fmla="*/ 6357763 w 12546903"/>
                <a:gd name="connsiteY8" fmla="*/ 83737 h 1513040"/>
                <a:gd name="connsiteX9" fmla="*/ 6263289 w 12546903"/>
                <a:gd name="connsiteY9" fmla="*/ 83737 h 1513040"/>
                <a:gd name="connsiteX10" fmla="*/ 6185398 w 12546903"/>
                <a:gd name="connsiteY10" fmla="*/ 154640 h 1513040"/>
                <a:gd name="connsiteX11" fmla="*/ 6169007 w 12546903"/>
                <a:gd name="connsiteY11" fmla="*/ 196063 h 1513040"/>
                <a:gd name="connsiteX12" fmla="*/ 6121865 w 12546903"/>
                <a:gd name="connsiteY12" fmla="*/ 293078 h 1513040"/>
                <a:gd name="connsiteX13" fmla="*/ 6030695 w 12546903"/>
                <a:gd name="connsiteY13" fmla="*/ 366904 h 1513040"/>
                <a:gd name="connsiteX14" fmla="*/ 5952930 w 12546903"/>
                <a:gd name="connsiteY14" fmla="*/ 450894 h 1513040"/>
                <a:gd name="connsiteX15" fmla="*/ 5864111 w 12546903"/>
                <a:gd name="connsiteY15" fmla="*/ 489459 h 1513040"/>
                <a:gd name="connsiteX16" fmla="*/ 4474642 w 12546903"/>
                <a:gd name="connsiteY16" fmla="*/ 492000 h 1513040"/>
                <a:gd name="connsiteX17" fmla="*/ 4233471 w 12546903"/>
                <a:gd name="connsiteY17" fmla="*/ 580819 h 1513040"/>
                <a:gd name="connsiteX18" fmla="*/ 3832704 w 12546903"/>
                <a:gd name="connsiteY18" fmla="*/ 581328 h 1513040"/>
                <a:gd name="connsiteX19" fmla="*/ 3782513 w 12546903"/>
                <a:gd name="connsiteY19" fmla="*/ 584759 h 1513040"/>
                <a:gd name="connsiteX20" fmla="*/ 3679335 w 12546903"/>
                <a:gd name="connsiteY20" fmla="*/ 741876 h 1513040"/>
                <a:gd name="connsiteX21" fmla="*/ 3672092 w 12546903"/>
                <a:gd name="connsiteY21" fmla="*/ 788255 h 1513040"/>
                <a:gd name="connsiteX22" fmla="*/ 3606463 w 12546903"/>
                <a:gd name="connsiteY22" fmla="*/ 825676 h 1513040"/>
                <a:gd name="connsiteX23" fmla="*/ 3566119 w 12546903"/>
                <a:gd name="connsiteY23" fmla="*/ 827582 h 1513040"/>
                <a:gd name="connsiteX24" fmla="*/ 3266751 w 12546903"/>
                <a:gd name="connsiteY24" fmla="*/ 826502 h 1513040"/>
                <a:gd name="connsiteX25" fmla="*/ 3053343 w 12546903"/>
                <a:gd name="connsiteY25" fmla="*/ 825041 h 1513040"/>
                <a:gd name="connsiteX26" fmla="*/ 2840952 w 12546903"/>
                <a:gd name="connsiteY26" fmla="*/ 838954 h 1513040"/>
                <a:gd name="connsiteX27" fmla="*/ 2752959 w 12546903"/>
                <a:gd name="connsiteY27" fmla="*/ 898612 h 1513040"/>
                <a:gd name="connsiteX28" fmla="*/ 2568268 w 12546903"/>
                <a:gd name="connsiteY28" fmla="*/ 1301412 h 1513040"/>
                <a:gd name="connsiteX29" fmla="*/ 2355814 w 12546903"/>
                <a:gd name="connsiteY29" fmla="*/ 1513040 h 1513040"/>
                <a:gd name="connsiteX30" fmla="*/ 1127910 w 12546903"/>
                <a:gd name="connsiteY30" fmla="*/ 1513040 h 1513040"/>
                <a:gd name="connsiteX31" fmla="*/ 0 w 12546903"/>
                <a:gd name="connsiteY31" fmla="*/ 1509675 h 1513040"/>
                <a:gd name="connsiteX0" fmla="*/ 12191303 w 12191303"/>
                <a:gd name="connsiteY0" fmla="*/ 93264 h 1513040"/>
                <a:gd name="connsiteX1" fmla="*/ 8466045 w 12191303"/>
                <a:gd name="connsiteY1" fmla="*/ 80814 h 1513040"/>
                <a:gd name="connsiteX2" fmla="*/ 8469540 w 12191303"/>
                <a:gd name="connsiteY2" fmla="*/ 117536 h 1513040"/>
                <a:gd name="connsiteX3" fmla="*/ 8396032 w 12191303"/>
                <a:gd name="connsiteY3" fmla="*/ 135198 h 1513040"/>
                <a:gd name="connsiteX4" fmla="*/ 8290186 w 12191303"/>
                <a:gd name="connsiteY4" fmla="*/ 0 h 1513040"/>
                <a:gd name="connsiteX5" fmla="*/ 8069281 w 12191303"/>
                <a:gd name="connsiteY5" fmla="*/ 81068 h 1513040"/>
                <a:gd name="connsiteX6" fmla="*/ 7605109 w 12191303"/>
                <a:gd name="connsiteY6" fmla="*/ 81831 h 1513040"/>
                <a:gd name="connsiteX7" fmla="*/ 7437826 w 12191303"/>
                <a:gd name="connsiteY7" fmla="*/ 82212 h 1513040"/>
                <a:gd name="connsiteX8" fmla="*/ 6357763 w 12191303"/>
                <a:gd name="connsiteY8" fmla="*/ 83737 h 1513040"/>
                <a:gd name="connsiteX9" fmla="*/ 6263289 w 12191303"/>
                <a:gd name="connsiteY9" fmla="*/ 83737 h 1513040"/>
                <a:gd name="connsiteX10" fmla="*/ 6185398 w 12191303"/>
                <a:gd name="connsiteY10" fmla="*/ 154640 h 1513040"/>
                <a:gd name="connsiteX11" fmla="*/ 6169007 w 12191303"/>
                <a:gd name="connsiteY11" fmla="*/ 196063 h 1513040"/>
                <a:gd name="connsiteX12" fmla="*/ 6121865 w 12191303"/>
                <a:gd name="connsiteY12" fmla="*/ 293078 h 1513040"/>
                <a:gd name="connsiteX13" fmla="*/ 6030695 w 12191303"/>
                <a:gd name="connsiteY13" fmla="*/ 366904 h 1513040"/>
                <a:gd name="connsiteX14" fmla="*/ 5952930 w 12191303"/>
                <a:gd name="connsiteY14" fmla="*/ 450894 h 1513040"/>
                <a:gd name="connsiteX15" fmla="*/ 5864111 w 12191303"/>
                <a:gd name="connsiteY15" fmla="*/ 489459 h 1513040"/>
                <a:gd name="connsiteX16" fmla="*/ 4474642 w 12191303"/>
                <a:gd name="connsiteY16" fmla="*/ 492000 h 1513040"/>
                <a:gd name="connsiteX17" fmla="*/ 4233471 w 12191303"/>
                <a:gd name="connsiteY17" fmla="*/ 580819 h 1513040"/>
                <a:gd name="connsiteX18" fmla="*/ 3832704 w 12191303"/>
                <a:gd name="connsiteY18" fmla="*/ 581328 h 1513040"/>
                <a:gd name="connsiteX19" fmla="*/ 3782513 w 12191303"/>
                <a:gd name="connsiteY19" fmla="*/ 584759 h 1513040"/>
                <a:gd name="connsiteX20" fmla="*/ 3679335 w 12191303"/>
                <a:gd name="connsiteY20" fmla="*/ 741876 h 1513040"/>
                <a:gd name="connsiteX21" fmla="*/ 3672092 w 12191303"/>
                <a:gd name="connsiteY21" fmla="*/ 788255 h 1513040"/>
                <a:gd name="connsiteX22" fmla="*/ 3606463 w 12191303"/>
                <a:gd name="connsiteY22" fmla="*/ 825676 h 1513040"/>
                <a:gd name="connsiteX23" fmla="*/ 3566119 w 12191303"/>
                <a:gd name="connsiteY23" fmla="*/ 827582 h 1513040"/>
                <a:gd name="connsiteX24" fmla="*/ 3266751 w 12191303"/>
                <a:gd name="connsiteY24" fmla="*/ 826502 h 1513040"/>
                <a:gd name="connsiteX25" fmla="*/ 3053343 w 12191303"/>
                <a:gd name="connsiteY25" fmla="*/ 825041 h 1513040"/>
                <a:gd name="connsiteX26" fmla="*/ 2840952 w 12191303"/>
                <a:gd name="connsiteY26" fmla="*/ 838954 h 1513040"/>
                <a:gd name="connsiteX27" fmla="*/ 2752959 w 12191303"/>
                <a:gd name="connsiteY27" fmla="*/ 898612 h 1513040"/>
                <a:gd name="connsiteX28" fmla="*/ 2568268 w 12191303"/>
                <a:gd name="connsiteY28" fmla="*/ 1301412 h 1513040"/>
                <a:gd name="connsiteX29" fmla="*/ 2355814 w 12191303"/>
                <a:gd name="connsiteY29" fmla="*/ 1513040 h 1513040"/>
                <a:gd name="connsiteX30" fmla="*/ 1127910 w 12191303"/>
                <a:gd name="connsiteY30" fmla="*/ 1513040 h 1513040"/>
                <a:gd name="connsiteX31" fmla="*/ 0 w 12191303"/>
                <a:gd name="connsiteY31" fmla="*/ 1509675 h 1513040"/>
                <a:gd name="connsiteX0" fmla="*/ 12191303 w 12191303"/>
                <a:gd name="connsiteY0" fmla="*/ 93264 h 1513040"/>
                <a:gd name="connsiteX1" fmla="*/ 9218628 w 12191303"/>
                <a:gd name="connsiteY1" fmla="*/ 80814 h 1513040"/>
                <a:gd name="connsiteX2" fmla="*/ 8469540 w 12191303"/>
                <a:gd name="connsiteY2" fmla="*/ 117536 h 1513040"/>
                <a:gd name="connsiteX3" fmla="*/ 8396032 w 12191303"/>
                <a:gd name="connsiteY3" fmla="*/ 135198 h 1513040"/>
                <a:gd name="connsiteX4" fmla="*/ 8290186 w 12191303"/>
                <a:gd name="connsiteY4" fmla="*/ 0 h 1513040"/>
                <a:gd name="connsiteX5" fmla="*/ 8069281 w 12191303"/>
                <a:gd name="connsiteY5" fmla="*/ 81068 h 1513040"/>
                <a:gd name="connsiteX6" fmla="*/ 7605109 w 12191303"/>
                <a:gd name="connsiteY6" fmla="*/ 81831 h 1513040"/>
                <a:gd name="connsiteX7" fmla="*/ 7437826 w 12191303"/>
                <a:gd name="connsiteY7" fmla="*/ 82212 h 1513040"/>
                <a:gd name="connsiteX8" fmla="*/ 6357763 w 12191303"/>
                <a:gd name="connsiteY8" fmla="*/ 83737 h 1513040"/>
                <a:gd name="connsiteX9" fmla="*/ 6263289 w 12191303"/>
                <a:gd name="connsiteY9" fmla="*/ 83737 h 1513040"/>
                <a:gd name="connsiteX10" fmla="*/ 6185398 w 12191303"/>
                <a:gd name="connsiteY10" fmla="*/ 154640 h 1513040"/>
                <a:gd name="connsiteX11" fmla="*/ 6169007 w 12191303"/>
                <a:gd name="connsiteY11" fmla="*/ 196063 h 1513040"/>
                <a:gd name="connsiteX12" fmla="*/ 6121865 w 12191303"/>
                <a:gd name="connsiteY12" fmla="*/ 293078 h 1513040"/>
                <a:gd name="connsiteX13" fmla="*/ 6030695 w 12191303"/>
                <a:gd name="connsiteY13" fmla="*/ 366904 h 1513040"/>
                <a:gd name="connsiteX14" fmla="*/ 5952930 w 12191303"/>
                <a:gd name="connsiteY14" fmla="*/ 450894 h 1513040"/>
                <a:gd name="connsiteX15" fmla="*/ 5864111 w 12191303"/>
                <a:gd name="connsiteY15" fmla="*/ 489459 h 1513040"/>
                <a:gd name="connsiteX16" fmla="*/ 4474642 w 12191303"/>
                <a:gd name="connsiteY16" fmla="*/ 492000 h 1513040"/>
                <a:gd name="connsiteX17" fmla="*/ 4233471 w 12191303"/>
                <a:gd name="connsiteY17" fmla="*/ 580819 h 1513040"/>
                <a:gd name="connsiteX18" fmla="*/ 3832704 w 12191303"/>
                <a:gd name="connsiteY18" fmla="*/ 581328 h 1513040"/>
                <a:gd name="connsiteX19" fmla="*/ 3782513 w 12191303"/>
                <a:gd name="connsiteY19" fmla="*/ 584759 h 1513040"/>
                <a:gd name="connsiteX20" fmla="*/ 3679335 w 12191303"/>
                <a:gd name="connsiteY20" fmla="*/ 741876 h 1513040"/>
                <a:gd name="connsiteX21" fmla="*/ 3672092 w 12191303"/>
                <a:gd name="connsiteY21" fmla="*/ 788255 h 1513040"/>
                <a:gd name="connsiteX22" fmla="*/ 3606463 w 12191303"/>
                <a:gd name="connsiteY22" fmla="*/ 825676 h 1513040"/>
                <a:gd name="connsiteX23" fmla="*/ 3566119 w 12191303"/>
                <a:gd name="connsiteY23" fmla="*/ 827582 h 1513040"/>
                <a:gd name="connsiteX24" fmla="*/ 3266751 w 12191303"/>
                <a:gd name="connsiteY24" fmla="*/ 826502 h 1513040"/>
                <a:gd name="connsiteX25" fmla="*/ 3053343 w 12191303"/>
                <a:gd name="connsiteY25" fmla="*/ 825041 h 1513040"/>
                <a:gd name="connsiteX26" fmla="*/ 2840952 w 12191303"/>
                <a:gd name="connsiteY26" fmla="*/ 838954 h 1513040"/>
                <a:gd name="connsiteX27" fmla="*/ 2752959 w 12191303"/>
                <a:gd name="connsiteY27" fmla="*/ 898612 h 1513040"/>
                <a:gd name="connsiteX28" fmla="*/ 2568268 w 12191303"/>
                <a:gd name="connsiteY28" fmla="*/ 1301412 h 1513040"/>
                <a:gd name="connsiteX29" fmla="*/ 2355814 w 12191303"/>
                <a:gd name="connsiteY29" fmla="*/ 1513040 h 1513040"/>
                <a:gd name="connsiteX30" fmla="*/ 1127910 w 12191303"/>
                <a:gd name="connsiteY30" fmla="*/ 1513040 h 1513040"/>
                <a:gd name="connsiteX31" fmla="*/ 0 w 12191303"/>
                <a:gd name="connsiteY31" fmla="*/ 1509675 h 1513040"/>
                <a:gd name="connsiteX0" fmla="*/ 11857016 w 11857016"/>
                <a:gd name="connsiteY0" fmla="*/ 95071 h 1513040"/>
                <a:gd name="connsiteX1" fmla="*/ 9218628 w 11857016"/>
                <a:gd name="connsiteY1" fmla="*/ 80814 h 1513040"/>
                <a:gd name="connsiteX2" fmla="*/ 8469540 w 11857016"/>
                <a:gd name="connsiteY2" fmla="*/ 117536 h 1513040"/>
                <a:gd name="connsiteX3" fmla="*/ 8396032 w 11857016"/>
                <a:gd name="connsiteY3" fmla="*/ 135198 h 1513040"/>
                <a:gd name="connsiteX4" fmla="*/ 8290186 w 11857016"/>
                <a:gd name="connsiteY4" fmla="*/ 0 h 1513040"/>
                <a:gd name="connsiteX5" fmla="*/ 8069281 w 11857016"/>
                <a:gd name="connsiteY5" fmla="*/ 81068 h 1513040"/>
                <a:gd name="connsiteX6" fmla="*/ 7605109 w 11857016"/>
                <a:gd name="connsiteY6" fmla="*/ 81831 h 1513040"/>
                <a:gd name="connsiteX7" fmla="*/ 7437826 w 11857016"/>
                <a:gd name="connsiteY7" fmla="*/ 82212 h 1513040"/>
                <a:gd name="connsiteX8" fmla="*/ 6357763 w 11857016"/>
                <a:gd name="connsiteY8" fmla="*/ 83737 h 1513040"/>
                <a:gd name="connsiteX9" fmla="*/ 6263289 w 11857016"/>
                <a:gd name="connsiteY9" fmla="*/ 83737 h 1513040"/>
                <a:gd name="connsiteX10" fmla="*/ 6185398 w 11857016"/>
                <a:gd name="connsiteY10" fmla="*/ 154640 h 1513040"/>
                <a:gd name="connsiteX11" fmla="*/ 6169007 w 11857016"/>
                <a:gd name="connsiteY11" fmla="*/ 196063 h 1513040"/>
                <a:gd name="connsiteX12" fmla="*/ 6121865 w 11857016"/>
                <a:gd name="connsiteY12" fmla="*/ 293078 h 1513040"/>
                <a:gd name="connsiteX13" fmla="*/ 6030695 w 11857016"/>
                <a:gd name="connsiteY13" fmla="*/ 366904 h 1513040"/>
                <a:gd name="connsiteX14" fmla="*/ 5952930 w 11857016"/>
                <a:gd name="connsiteY14" fmla="*/ 450894 h 1513040"/>
                <a:gd name="connsiteX15" fmla="*/ 5864111 w 11857016"/>
                <a:gd name="connsiteY15" fmla="*/ 489459 h 1513040"/>
                <a:gd name="connsiteX16" fmla="*/ 4474642 w 11857016"/>
                <a:gd name="connsiteY16" fmla="*/ 492000 h 1513040"/>
                <a:gd name="connsiteX17" fmla="*/ 4233471 w 11857016"/>
                <a:gd name="connsiteY17" fmla="*/ 580819 h 1513040"/>
                <a:gd name="connsiteX18" fmla="*/ 3832704 w 11857016"/>
                <a:gd name="connsiteY18" fmla="*/ 581328 h 1513040"/>
                <a:gd name="connsiteX19" fmla="*/ 3782513 w 11857016"/>
                <a:gd name="connsiteY19" fmla="*/ 584759 h 1513040"/>
                <a:gd name="connsiteX20" fmla="*/ 3679335 w 11857016"/>
                <a:gd name="connsiteY20" fmla="*/ 741876 h 1513040"/>
                <a:gd name="connsiteX21" fmla="*/ 3672092 w 11857016"/>
                <a:gd name="connsiteY21" fmla="*/ 788255 h 1513040"/>
                <a:gd name="connsiteX22" fmla="*/ 3606463 w 11857016"/>
                <a:gd name="connsiteY22" fmla="*/ 825676 h 1513040"/>
                <a:gd name="connsiteX23" fmla="*/ 3566119 w 11857016"/>
                <a:gd name="connsiteY23" fmla="*/ 827582 h 1513040"/>
                <a:gd name="connsiteX24" fmla="*/ 3266751 w 11857016"/>
                <a:gd name="connsiteY24" fmla="*/ 826502 h 1513040"/>
                <a:gd name="connsiteX25" fmla="*/ 3053343 w 11857016"/>
                <a:gd name="connsiteY25" fmla="*/ 825041 h 1513040"/>
                <a:gd name="connsiteX26" fmla="*/ 2840952 w 11857016"/>
                <a:gd name="connsiteY26" fmla="*/ 838954 h 1513040"/>
                <a:gd name="connsiteX27" fmla="*/ 2752959 w 11857016"/>
                <a:gd name="connsiteY27" fmla="*/ 898612 h 1513040"/>
                <a:gd name="connsiteX28" fmla="*/ 2568268 w 11857016"/>
                <a:gd name="connsiteY28" fmla="*/ 1301412 h 1513040"/>
                <a:gd name="connsiteX29" fmla="*/ 2355814 w 11857016"/>
                <a:gd name="connsiteY29" fmla="*/ 1513040 h 1513040"/>
                <a:gd name="connsiteX30" fmla="*/ 1127910 w 11857016"/>
                <a:gd name="connsiteY30" fmla="*/ 1513040 h 1513040"/>
                <a:gd name="connsiteX31" fmla="*/ 0 w 11857016"/>
                <a:gd name="connsiteY31" fmla="*/ 1509675 h 1513040"/>
                <a:gd name="connsiteX0" fmla="*/ 11916523 w 11916523"/>
                <a:gd name="connsiteY0" fmla="*/ 95071 h 1513040"/>
                <a:gd name="connsiteX1" fmla="*/ 9218628 w 11916523"/>
                <a:gd name="connsiteY1" fmla="*/ 80814 h 1513040"/>
                <a:gd name="connsiteX2" fmla="*/ 8469540 w 11916523"/>
                <a:gd name="connsiteY2" fmla="*/ 117536 h 1513040"/>
                <a:gd name="connsiteX3" fmla="*/ 8396032 w 11916523"/>
                <a:gd name="connsiteY3" fmla="*/ 135198 h 1513040"/>
                <a:gd name="connsiteX4" fmla="*/ 8290186 w 11916523"/>
                <a:gd name="connsiteY4" fmla="*/ 0 h 1513040"/>
                <a:gd name="connsiteX5" fmla="*/ 8069281 w 11916523"/>
                <a:gd name="connsiteY5" fmla="*/ 81068 h 1513040"/>
                <a:gd name="connsiteX6" fmla="*/ 7605109 w 11916523"/>
                <a:gd name="connsiteY6" fmla="*/ 81831 h 1513040"/>
                <a:gd name="connsiteX7" fmla="*/ 7437826 w 11916523"/>
                <a:gd name="connsiteY7" fmla="*/ 82212 h 1513040"/>
                <a:gd name="connsiteX8" fmla="*/ 6357763 w 11916523"/>
                <a:gd name="connsiteY8" fmla="*/ 83737 h 1513040"/>
                <a:gd name="connsiteX9" fmla="*/ 6263289 w 11916523"/>
                <a:gd name="connsiteY9" fmla="*/ 83737 h 1513040"/>
                <a:gd name="connsiteX10" fmla="*/ 6185398 w 11916523"/>
                <a:gd name="connsiteY10" fmla="*/ 154640 h 1513040"/>
                <a:gd name="connsiteX11" fmla="*/ 6169007 w 11916523"/>
                <a:gd name="connsiteY11" fmla="*/ 196063 h 1513040"/>
                <a:gd name="connsiteX12" fmla="*/ 6121865 w 11916523"/>
                <a:gd name="connsiteY12" fmla="*/ 293078 h 1513040"/>
                <a:gd name="connsiteX13" fmla="*/ 6030695 w 11916523"/>
                <a:gd name="connsiteY13" fmla="*/ 366904 h 1513040"/>
                <a:gd name="connsiteX14" fmla="*/ 5952930 w 11916523"/>
                <a:gd name="connsiteY14" fmla="*/ 450894 h 1513040"/>
                <a:gd name="connsiteX15" fmla="*/ 5864111 w 11916523"/>
                <a:gd name="connsiteY15" fmla="*/ 489459 h 1513040"/>
                <a:gd name="connsiteX16" fmla="*/ 4474642 w 11916523"/>
                <a:gd name="connsiteY16" fmla="*/ 492000 h 1513040"/>
                <a:gd name="connsiteX17" fmla="*/ 4233471 w 11916523"/>
                <a:gd name="connsiteY17" fmla="*/ 580819 h 1513040"/>
                <a:gd name="connsiteX18" fmla="*/ 3832704 w 11916523"/>
                <a:gd name="connsiteY18" fmla="*/ 581328 h 1513040"/>
                <a:gd name="connsiteX19" fmla="*/ 3782513 w 11916523"/>
                <a:gd name="connsiteY19" fmla="*/ 584759 h 1513040"/>
                <a:gd name="connsiteX20" fmla="*/ 3679335 w 11916523"/>
                <a:gd name="connsiteY20" fmla="*/ 741876 h 1513040"/>
                <a:gd name="connsiteX21" fmla="*/ 3672092 w 11916523"/>
                <a:gd name="connsiteY21" fmla="*/ 788255 h 1513040"/>
                <a:gd name="connsiteX22" fmla="*/ 3606463 w 11916523"/>
                <a:gd name="connsiteY22" fmla="*/ 825676 h 1513040"/>
                <a:gd name="connsiteX23" fmla="*/ 3566119 w 11916523"/>
                <a:gd name="connsiteY23" fmla="*/ 827582 h 1513040"/>
                <a:gd name="connsiteX24" fmla="*/ 3266751 w 11916523"/>
                <a:gd name="connsiteY24" fmla="*/ 826502 h 1513040"/>
                <a:gd name="connsiteX25" fmla="*/ 3053343 w 11916523"/>
                <a:gd name="connsiteY25" fmla="*/ 825041 h 1513040"/>
                <a:gd name="connsiteX26" fmla="*/ 2840952 w 11916523"/>
                <a:gd name="connsiteY26" fmla="*/ 838954 h 1513040"/>
                <a:gd name="connsiteX27" fmla="*/ 2752959 w 11916523"/>
                <a:gd name="connsiteY27" fmla="*/ 898612 h 1513040"/>
                <a:gd name="connsiteX28" fmla="*/ 2568268 w 11916523"/>
                <a:gd name="connsiteY28" fmla="*/ 1301412 h 1513040"/>
                <a:gd name="connsiteX29" fmla="*/ 2355814 w 11916523"/>
                <a:gd name="connsiteY29" fmla="*/ 1513040 h 1513040"/>
                <a:gd name="connsiteX30" fmla="*/ 1127910 w 11916523"/>
                <a:gd name="connsiteY30" fmla="*/ 1513040 h 1513040"/>
                <a:gd name="connsiteX31" fmla="*/ 0 w 11916523"/>
                <a:gd name="connsiteY31" fmla="*/ 1509675 h 1513040"/>
                <a:gd name="connsiteX0" fmla="*/ 11916523 w 11916523"/>
                <a:gd name="connsiteY0" fmla="*/ 95071 h 1513040"/>
                <a:gd name="connsiteX1" fmla="*/ 9218628 w 11916523"/>
                <a:gd name="connsiteY1" fmla="*/ 80814 h 1513040"/>
                <a:gd name="connsiteX2" fmla="*/ 9216873 w 11916523"/>
                <a:gd name="connsiteY2" fmla="*/ 110307 h 1513040"/>
                <a:gd name="connsiteX3" fmla="*/ 8396032 w 11916523"/>
                <a:gd name="connsiteY3" fmla="*/ 135198 h 1513040"/>
                <a:gd name="connsiteX4" fmla="*/ 8290186 w 11916523"/>
                <a:gd name="connsiteY4" fmla="*/ 0 h 1513040"/>
                <a:gd name="connsiteX5" fmla="*/ 8069281 w 11916523"/>
                <a:gd name="connsiteY5" fmla="*/ 81068 h 1513040"/>
                <a:gd name="connsiteX6" fmla="*/ 7605109 w 11916523"/>
                <a:gd name="connsiteY6" fmla="*/ 81831 h 1513040"/>
                <a:gd name="connsiteX7" fmla="*/ 7437826 w 11916523"/>
                <a:gd name="connsiteY7" fmla="*/ 82212 h 1513040"/>
                <a:gd name="connsiteX8" fmla="*/ 6357763 w 11916523"/>
                <a:gd name="connsiteY8" fmla="*/ 83737 h 1513040"/>
                <a:gd name="connsiteX9" fmla="*/ 6263289 w 11916523"/>
                <a:gd name="connsiteY9" fmla="*/ 83737 h 1513040"/>
                <a:gd name="connsiteX10" fmla="*/ 6185398 w 11916523"/>
                <a:gd name="connsiteY10" fmla="*/ 154640 h 1513040"/>
                <a:gd name="connsiteX11" fmla="*/ 6169007 w 11916523"/>
                <a:gd name="connsiteY11" fmla="*/ 196063 h 1513040"/>
                <a:gd name="connsiteX12" fmla="*/ 6121865 w 11916523"/>
                <a:gd name="connsiteY12" fmla="*/ 293078 h 1513040"/>
                <a:gd name="connsiteX13" fmla="*/ 6030695 w 11916523"/>
                <a:gd name="connsiteY13" fmla="*/ 366904 h 1513040"/>
                <a:gd name="connsiteX14" fmla="*/ 5952930 w 11916523"/>
                <a:gd name="connsiteY14" fmla="*/ 450894 h 1513040"/>
                <a:gd name="connsiteX15" fmla="*/ 5864111 w 11916523"/>
                <a:gd name="connsiteY15" fmla="*/ 489459 h 1513040"/>
                <a:gd name="connsiteX16" fmla="*/ 4474642 w 11916523"/>
                <a:gd name="connsiteY16" fmla="*/ 492000 h 1513040"/>
                <a:gd name="connsiteX17" fmla="*/ 4233471 w 11916523"/>
                <a:gd name="connsiteY17" fmla="*/ 580819 h 1513040"/>
                <a:gd name="connsiteX18" fmla="*/ 3832704 w 11916523"/>
                <a:gd name="connsiteY18" fmla="*/ 581328 h 1513040"/>
                <a:gd name="connsiteX19" fmla="*/ 3782513 w 11916523"/>
                <a:gd name="connsiteY19" fmla="*/ 584759 h 1513040"/>
                <a:gd name="connsiteX20" fmla="*/ 3679335 w 11916523"/>
                <a:gd name="connsiteY20" fmla="*/ 741876 h 1513040"/>
                <a:gd name="connsiteX21" fmla="*/ 3672092 w 11916523"/>
                <a:gd name="connsiteY21" fmla="*/ 788255 h 1513040"/>
                <a:gd name="connsiteX22" fmla="*/ 3606463 w 11916523"/>
                <a:gd name="connsiteY22" fmla="*/ 825676 h 1513040"/>
                <a:gd name="connsiteX23" fmla="*/ 3566119 w 11916523"/>
                <a:gd name="connsiteY23" fmla="*/ 827582 h 1513040"/>
                <a:gd name="connsiteX24" fmla="*/ 3266751 w 11916523"/>
                <a:gd name="connsiteY24" fmla="*/ 826502 h 1513040"/>
                <a:gd name="connsiteX25" fmla="*/ 3053343 w 11916523"/>
                <a:gd name="connsiteY25" fmla="*/ 825041 h 1513040"/>
                <a:gd name="connsiteX26" fmla="*/ 2840952 w 11916523"/>
                <a:gd name="connsiteY26" fmla="*/ 838954 h 1513040"/>
                <a:gd name="connsiteX27" fmla="*/ 2752959 w 11916523"/>
                <a:gd name="connsiteY27" fmla="*/ 898612 h 1513040"/>
                <a:gd name="connsiteX28" fmla="*/ 2568268 w 11916523"/>
                <a:gd name="connsiteY28" fmla="*/ 1301412 h 1513040"/>
                <a:gd name="connsiteX29" fmla="*/ 2355814 w 11916523"/>
                <a:gd name="connsiteY29" fmla="*/ 1513040 h 1513040"/>
                <a:gd name="connsiteX30" fmla="*/ 1127910 w 11916523"/>
                <a:gd name="connsiteY30" fmla="*/ 1513040 h 1513040"/>
                <a:gd name="connsiteX31" fmla="*/ 0 w 11916523"/>
                <a:gd name="connsiteY31" fmla="*/ 1509675 h 1513040"/>
                <a:gd name="connsiteX0" fmla="*/ 11916523 w 11916523"/>
                <a:gd name="connsiteY0" fmla="*/ 95071 h 1513040"/>
                <a:gd name="connsiteX1" fmla="*/ 9218628 w 11916523"/>
                <a:gd name="connsiteY1" fmla="*/ 80814 h 1513040"/>
                <a:gd name="connsiteX2" fmla="*/ 9216873 w 11916523"/>
                <a:gd name="connsiteY2" fmla="*/ 110307 h 1513040"/>
                <a:gd name="connsiteX3" fmla="*/ 9132864 w 11916523"/>
                <a:gd name="connsiteY3" fmla="*/ 140619 h 1513040"/>
                <a:gd name="connsiteX4" fmla="*/ 8290186 w 11916523"/>
                <a:gd name="connsiteY4" fmla="*/ 0 h 1513040"/>
                <a:gd name="connsiteX5" fmla="*/ 8069281 w 11916523"/>
                <a:gd name="connsiteY5" fmla="*/ 81068 h 1513040"/>
                <a:gd name="connsiteX6" fmla="*/ 7605109 w 11916523"/>
                <a:gd name="connsiteY6" fmla="*/ 81831 h 1513040"/>
                <a:gd name="connsiteX7" fmla="*/ 7437826 w 11916523"/>
                <a:gd name="connsiteY7" fmla="*/ 82212 h 1513040"/>
                <a:gd name="connsiteX8" fmla="*/ 6357763 w 11916523"/>
                <a:gd name="connsiteY8" fmla="*/ 83737 h 1513040"/>
                <a:gd name="connsiteX9" fmla="*/ 6263289 w 11916523"/>
                <a:gd name="connsiteY9" fmla="*/ 83737 h 1513040"/>
                <a:gd name="connsiteX10" fmla="*/ 6185398 w 11916523"/>
                <a:gd name="connsiteY10" fmla="*/ 154640 h 1513040"/>
                <a:gd name="connsiteX11" fmla="*/ 6169007 w 11916523"/>
                <a:gd name="connsiteY11" fmla="*/ 196063 h 1513040"/>
                <a:gd name="connsiteX12" fmla="*/ 6121865 w 11916523"/>
                <a:gd name="connsiteY12" fmla="*/ 293078 h 1513040"/>
                <a:gd name="connsiteX13" fmla="*/ 6030695 w 11916523"/>
                <a:gd name="connsiteY13" fmla="*/ 366904 h 1513040"/>
                <a:gd name="connsiteX14" fmla="*/ 5952930 w 11916523"/>
                <a:gd name="connsiteY14" fmla="*/ 450894 h 1513040"/>
                <a:gd name="connsiteX15" fmla="*/ 5864111 w 11916523"/>
                <a:gd name="connsiteY15" fmla="*/ 489459 h 1513040"/>
                <a:gd name="connsiteX16" fmla="*/ 4474642 w 11916523"/>
                <a:gd name="connsiteY16" fmla="*/ 492000 h 1513040"/>
                <a:gd name="connsiteX17" fmla="*/ 4233471 w 11916523"/>
                <a:gd name="connsiteY17" fmla="*/ 580819 h 1513040"/>
                <a:gd name="connsiteX18" fmla="*/ 3832704 w 11916523"/>
                <a:gd name="connsiteY18" fmla="*/ 581328 h 1513040"/>
                <a:gd name="connsiteX19" fmla="*/ 3782513 w 11916523"/>
                <a:gd name="connsiteY19" fmla="*/ 584759 h 1513040"/>
                <a:gd name="connsiteX20" fmla="*/ 3679335 w 11916523"/>
                <a:gd name="connsiteY20" fmla="*/ 741876 h 1513040"/>
                <a:gd name="connsiteX21" fmla="*/ 3672092 w 11916523"/>
                <a:gd name="connsiteY21" fmla="*/ 788255 h 1513040"/>
                <a:gd name="connsiteX22" fmla="*/ 3606463 w 11916523"/>
                <a:gd name="connsiteY22" fmla="*/ 825676 h 1513040"/>
                <a:gd name="connsiteX23" fmla="*/ 3566119 w 11916523"/>
                <a:gd name="connsiteY23" fmla="*/ 827582 h 1513040"/>
                <a:gd name="connsiteX24" fmla="*/ 3266751 w 11916523"/>
                <a:gd name="connsiteY24" fmla="*/ 826502 h 1513040"/>
                <a:gd name="connsiteX25" fmla="*/ 3053343 w 11916523"/>
                <a:gd name="connsiteY25" fmla="*/ 825041 h 1513040"/>
                <a:gd name="connsiteX26" fmla="*/ 2840952 w 11916523"/>
                <a:gd name="connsiteY26" fmla="*/ 838954 h 1513040"/>
                <a:gd name="connsiteX27" fmla="*/ 2752959 w 11916523"/>
                <a:gd name="connsiteY27" fmla="*/ 898612 h 1513040"/>
                <a:gd name="connsiteX28" fmla="*/ 2568268 w 11916523"/>
                <a:gd name="connsiteY28" fmla="*/ 1301412 h 1513040"/>
                <a:gd name="connsiteX29" fmla="*/ 2355814 w 11916523"/>
                <a:gd name="connsiteY29" fmla="*/ 1513040 h 1513040"/>
                <a:gd name="connsiteX30" fmla="*/ 1127910 w 11916523"/>
                <a:gd name="connsiteY30" fmla="*/ 1513040 h 1513040"/>
                <a:gd name="connsiteX31" fmla="*/ 0 w 11916523"/>
                <a:gd name="connsiteY31" fmla="*/ 1509675 h 1513040"/>
                <a:gd name="connsiteX0" fmla="*/ 11916523 w 11916523"/>
                <a:gd name="connsiteY0" fmla="*/ 87842 h 1505811"/>
                <a:gd name="connsiteX1" fmla="*/ 9218628 w 11916523"/>
                <a:gd name="connsiteY1" fmla="*/ 73585 h 1505811"/>
                <a:gd name="connsiteX2" fmla="*/ 9216873 w 11916523"/>
                <a:gd name="connsiteY2" fmla="*/ 103078 h 1505811"/>
                <a:gd name="connsiteX3" fmla="*/ 9132864 w 11916523"/>
                <a:gd name="connsiteY3" fmla="*/ 133390 h 1505811"/>
                <a:gd name="connsiteX4" fmla="*/ 8981513 w 11916523"/>
                <a:gd name="connsiteY4" fmla="*/ 0 h 1505811"/>
                <a:gd name="connsiteX5" fmla="*/ 8069281 w 11916523"/>
                <a:gd name="connsiteY5" fmla="*/ 73839 h 1505811"/>
                <a:gd name="connsiteX6" fmla="*/ 7605109 w 11916523"/>
                <a:gd name="connsiteY6" fmla="*/ 74602 h 1505811"/>
                <a:gd name="connsiteX7" fmla="*/ 7437826 w 11916523"/>
                <a:gd name="connsiteY7" fmla="*/ 74983 h 1505811"/>
                <a:gd name="connsiteX8" fmla="*/ 6357763 w 11916523"/>
                <a:gd name="connsiteY8" fmla="*/ 76508 h 1505811"/>
                <a:gd name="connsiteX9" fmla="*/ 6263289 w 11916523"/>
                <a:gd name="connsiteY9" fmla="*/ 76508 h 1505811"/>
                <a:gd name="connsiteX10" fmla="*/ 6185398 w 11916523"/>
                <a:gd name="connsiteY10" fmla="*/ 147411 h 1505811"/>
                <a:gd name="connsiteX11" fmla="*/ 6169007 w 11916523"/>
                <a:gd name="connsiteY11" fmla="*/ 188834 h 1505811"/>
                <a:gd name="connsiteX12" fmla="*/ 6121865 w 11916523"/>
                <a:gd name="connsiteY12" fmla="*/ 285849 h 1505811"/>
                <a:gd name="connsiteX13" fmla="*/ 6030695 w 11916523"/>
                <a:gd name="connsiteY13" fmla="*/ 359675 h 1505811"/>
                <a:gd name="connsiteX14" fmla="*/ 5952930 w 11916523"/>
                <a:gd name="connsiteY14" fmla="*/ 443665 h 1505811"/>
                <a:gd name="connsiteX15" fmla="*/ 5864111 w 11916523"/>
                <a:gd name="connsiteY15" fmla="*/ 482230 h 1505811"/>
                <a:gd name="connsiteX16" fmla="*/ 4474642 w 11916523"/>
                <a:gd name="connsiteY16" fmla="*/ 484771 h 1505811"/>
                <a:gd name="connsiteX17" fmla="*/ 4233471 w 11916523"/>
                <a:gd name="connsiteY17" fmla="*/ 573590 h 1505811"/>
                <a:gd name="connsiteX18" fmla="*/ 3832704 w 11916523"/>
                <a:gd name="connsiteY18" fmla="*/ 574099 h 1505811"/>
                <a:gd name="connsiteX19" fmla="*/ 3782513 w 11916523"/>
                <a:gd name="connsiteY19" fmla="*/ 577530 h 1505811"/>
                <a:gd name="connsiteX20" fmla="*/ 3679335 w 11916523"/>
                <a:gd name="connsiteY20" fmla="*/ 734647 h 1505811"/>
                <a:gd name="connsiteX21" fmla="*/ 3672092 w 11916523"/>
                <a:gd name="connsiteY21" fmla="*/ 781026 h 1505811"/>
                <a:gd name="connsiteX22" fmla="*/ 3606463 w 11916523"/>
                <a:gd name="connsiteY22" fmla="*/ 818447 h 1505811"/>
                <a:gd name="connsiteX23" fmla="*/ 3566119 w 11916523"/>
                <a:gd name="connsiteY23" fmla="*/ 820353 h 1505811"/>
                <a:gd name="connsiteX24" fmla="*/ 3266751 w 11916523"/>
                <a:gd name="connsiteY24" fmla="*/ 819273 h 1505811"/>
                <a:gd name="connsiteX25" fmla="*/ 3053343 w 11916523"/>
                <a:gd name="connsiteY25" fmla="*/ 817812 h 1505811"/>
                <a:gd name="connsiteX26" fmla="*/ 2840952 w 11916523"/>
                <a:gd name="connsiteY26" fmla="*/ 831725 h 1505811"/>
                <a:gd name="connsiteX27" fmla="*/ 2752959 w 11916523"/>
                <a:gd name="connsiteY27" fmla="*/ 891383 h 1505811"/>
                <a:gd name="connsiteX28" fmla="*/ 2568268 w 11916523"/>
                <a:gd name="connsiteY28" fmla="*/ 1294183 h 1505811"/>
                <a:gd name="connsiteX29" fmla="*/ 2355814 w 11916523"/>
                <a:gd name="connsiteY29" fmla="*/ 1505811 h 1505811"/>
                <a:gd name="connsiteX30" fmla="*/ 1127910 w 11916523"/>
                <a:gd name="connsiteY30" fmla="*/ 1505811 h 1505811"/>
                <a:gd name="connsiteX31" fmla="*/ 0 w 11916523"/>
                <a:gd name="connsiteY31" fmla="*/ 1502446 h 1505811"/>
                <a:gd name="connsiteX0" fmla="*/ 11916523 w 11916523"/>
                <a:gd name="connsiteY0" fmla="*/ 87842 h 1505811"/>
                <a:gd name="connsiteX1" fmla="*/ 9218628 w 11916523"/>
                <a:gd name="connsiteY1" fmla="*/ 73585 h 1505811"/>
                <a:gd name="connsiteX2" fmla="*/ 9216873 w 11916523"/>
                <a:gd name="connsiteY2" fmla="*/ 103078 h 1505811"/>
                <a:gd name="connsiteX3" fmla="*/ 9132864 w 11916523"/>
                <a:gd name="connsiteY3" fmla="*/ 133390 h 1505811"/>
                <a:gd name="connsiteX4" fmla="*/ 8981513 w 11916523"/>
                <a:gd name="connsiteY4" fmla="*/ 0 h 1505811"/>
                <a:gd name="connsiteX5" fmla="*/ 8694101 w 11916523"/>
                <a:gd name="connsiteY5" fmla="*/ 75647 h 1505811"/>
                <a:gd name="connsiteX6" fmla="*/ 7605109 w 11916523"/>
                <a:gd name="connsiteY6" fmla="*/ 74602 h 1505811"/>
                <a:gd name="connsiteX7" fmla="*/ 7437826 w 11916523"/>
                <a:gd name="connsiteY7" fmla="*/ 74983 h 1505811"/>
                <a:gd name="connsiteX8" fmla="*/ 6357763 w 11916523"/>
                <a:gd name="connsiteY8" fmla="*/ 76508 h 1505811"/>
                <a:gd name="connsiteX9" fmla="*/ 6263289 w 11916523"/>
                <a:gd name="connsiteY9" fmla="*/ 76508 h 1505811"/>
                <a:gd name="connsiteX10" fmla="*/ 6185398 w 11916523"/>
                <a:gd name="connsiteY10" fmla="*/ 147411 h 1505811"/>
                <a:gd name="connsiteX11" fmla="*/ 6169007 w 11916523"/>
                <a:gd name="connsiteY11" fmla="*/ 188834 h 1505811"/>
                <a:gd name="connsiteX12" fmla="*/ 6121865 w 11916523"/>
                <a:gd name="connsiteY12" fmla="*/ 285849 h 1505811"/>
                <a:gd name="connsiteX13" fmla="*/ 6030695 w 11916523"/>
                <a:gd name="connsiteY13" fmla="*/ 359675 h 1505811"/>
                <a:gd name="connsiteX14" fmla="*/ 5952930 w 11916523"/>
                <a:gd name="connsiteY14" fmla="*/ 443665 h 1505811"/>
                <a:gd name="connsiteX15" fmla="*/ 5864111 w 11916523"/>
                <a:gd name="connsiteY15" fmla="*/ 482230 h 1505811"/>
                <a:gd name="connsiteX16" fmla="*/ 4474642 w 11916523"/>
                <a:gd name="connsiteY16" fmla="*/ 484771 h 1505811"/>
                <a:gd name="connsiteX17" fmla="*/ 4233471 w 11916523"/>
                <a:gd name="connsiteY17" fmla="*/ 573590 h 1505811"/>
                <a:gd name="connsiteX18" fmla="*/ 3832704 w 11916523"/>
                <a:gd name="connsiteY18" fmla="*/ 574099 h 1505811"/>
                <a:gd name="connsiteX19" fmla="*/ 3782513 w 11916523"/>
                <a:gd name="connsiteY19" fmla="*/ 577530 h 1505811"/>
                <a:gd name="connsiteX20" fmla="*/ 3679335 w 11916523"/>
                <a:gd name="connsiteY20" fmla="*/ 734647 h 1505811"/>
                <a:gd name="connsiteX21" fmla="*/ 3672092 w 11916523"/>
                <a:gd name="connsiteY21" fmla="*/ 781026 h 1505811"/>
                <a:gd name="connsiteX22" fmla="*/ 3606463 w 11916523"/>
                <a:gd name="connsiteY22" fmla="*/ 818447 h 1505811"/>
                <a:gd name="connsiteX23" fmla="*/ 3566119 w 11916523"/>
                <a:gd name="connsiteY23" fmla="*/ 820353 h 1505811"/>
                <a:gd name="connsiteX24" fmla="*/ 3266751 w 11916523"/>
                <a:gd name="connsiteY24" fmla="*/ 819273 h 1505811"/>
                <a:gd name="connsiteX25" fmla="*/ 3053343 w 11916523"/>
                <a:gd name="connsiteY25" fmla="*/ 817812 h 1505811"/>
                <a:gd name="connsiteX26" fmla="*/ 2840952 w 11916523"/>
                <a:gd name="connsiteY26" fmla="*/ 831725 h 1505811"/>
                <a:gd name="connsiteX27" fmla="*/ 2752959 w 11916523"/>
                <a:gd name="connsiteY27" fmla="*/ 891383 h 1505811"/>
                <a:gd name="connsiteX28" fmla="*/ 2568268 w 11916523"/>
                <a:gd name="connsiteY28" fmla="*/ 1294183 h 1505811"/>
                <a:gd name="connsiteX29" fmla="*/ 2355814 w 11916523"/>
                <a:gd name="connsiteY29" fmla="*/ 1505811 h 1505811"/>
                <a:gd name="connsiteX30" fmla="*/ 1127910 w 11916523"/>
                <a:gd name="connsiteY30" fmla="*/ 1505811 h 1505811"/>
                <a:gd name="connsiteX31" fmla="*/ 0 w 11916523"/>
                <a:gd name="connsiteY31" fmla="*/ 1502446 h 1505811"/>
                <a:gd name="connsiteX0" fmla="*/ 11916523 w 11916523"/>
                <a:gd name="connsiteY0" fmla="*/ 93263 h 1511232"/>
                <a:gd name="connsiteX1" fmla="*/ 9218628 w 11916523"/>
                <a:gd name="connsiteY1" fmla="*/ 79006 h 1511232"/>
                <a:gd name="connsiteX2" fmla="*/ 9216873 w 11916523"/>
                <a:gd name="connsiteY2" fmla="*/ 108499 h 1511232"/>
                <a:gd name="connsiteX3" fmla="*/ 9132864 w 11916523"/>
                <a:gd name="connsiteY3" fmla="*/ 138811 h 1511232"/>
                <a:gd name="connsiteX4" fmla="*/ 8936008 w 11916523"/>
                <a:gd name="connsiteY4" fmla="*/ 0 h 1511232"/>
                <a:gd name="connsiteX5" fmla="*/ 8694101 w 11916523"/>
                <a:gd name="connsiteY5" fmla="*/ 81068 h 1511232"/>
                <a:gd name="connsiteX6" fmla="*/ 7605109 w 11916523"/>
                <a:gd name="connsiteY6" fmla="*/ 80023 h 1511232"/>
                <a:gd name="connsiteX7" fmla="*/ 7437826 w 11916523"/>
                <a:gd name="connsiteY7" fmla="*/ 80404 h 1511232"/>
                <a:gd name="connsiteX8" fmla="*/ 6357763 w 11916523"/>
                <a:gd name="connsiteY8" fmla="*/ 81929 h 1511232"/>
                <a:gd name="connsiteX9" fmla="*/ 6263289 w 11916523"/>
                <a:gd name="connsiteY9" fmla="*/ 81929 h 1511232"/>
                <a:gd name="connsiteX10" fmla="*/ 6185398 w 11916523"/>
                <a:gd name="connsiteY10" fmla="*/ 152832 h 1511232"/>
                <a:gd name="connsiteX11" fmla="*/ 6169007 w 11916523"/>
                <a:gd name="connsiteY11" fmla="*/ 194255 h 1511232"/>
                <a:gd name="connsiteX12" fmla="*/ 6121865 w 11916523"/>
                <a:gd name="connsiteY12" fmla="*/ 291270 h 1511232"/>
                <a:gd name="connsiteX13" fmla="*/ 6030695 w 11916523"/>
                <a:gd name="connsiteY13" fmla="*/ 365096 h 1511232"/>
                <a:gd name="connsiteX14" fmla="*/ 5952930 w 11916523"/>
                <a:gd name="connsiteY14" fmla="*/ 449086 h 1511232"/>
                <a:gd name="connsiteX15" fmla="*/ 5864111 w 11916523"/>
                <a:gd name="connsiteY15" fmla="*/ 487651 h 1511232"/>
                <a:gd name="connsiteX16" fmla="*/ 4474642 w 11916523"/>
                <a:gd name="connsiteY16" fmla="*/ 490192 h 1511232"/>
                <a:gd name="connsiteX17" fmla="*/ 4233471 w 11916523"/>
                <a:gd name="connsiteY17" fmla="*/ 579011 h 1511232"/>
                <a:gd name="connsiteX18" fmla="*/ 3832704 w 11916523"/>
                <a:gd name="connsiteY18" fmla="*/ 579520 h 1511232"/>
                <a:gd name="connsiteX19" fmla="*/ 3782513 w 11916523"/>
                <a:gd name="connsiteY19" fmla="*/ 582951 h 1511232"/>
                <a:gd name="connsiteX20" fmla="*/ 3679335 w 11916523"/>
                <a:gd name="connsiteY20" fmla="*/ 740068 h 1511232"/>
                <a:gd name="connsiteX21" fmla="*/ 3672092 w 11916523"/>
                <a:gd name="connsiteY21" fmla="*/ 786447 h 1511232"/>
                <a:gd name="connsiteX22" fmla="*/ 3606463 w 11916523"/>
                <a:gd name="connsiteY22" fmla="*/ 823868 h 1511232"/>
                <a:gd name="connsiteX23" fmla="*/ 3566119 w 11916523"/>
                <a:gd name="connsiteY23" fmla="*/ 825774 h 1511232"/>
                <a:gd name="connsiteX24" fmla="*/ 3266751 w 11916523"/>
                <a:gd name="connsiteY24" fmla="*/ 824694 h 1511232"/>
                <a:gd name="connsiteX25" fmla="*/ 3053343 w 11916523"/>
                <a:gd name="connsiteY25" fmla="*/ 823233 h 1511232"/>
                <a:gd name="connsiteX26" fmla="*/ 2840952 w 11916523"/>
                <a:gd name="connsiteY26" fmla="*/ 837146 h 1511232"/>
                <a:gd name="connsiteX27" fmla="*/ 2752959 w 11916523"/>
                <a:gd name="connsiteY27" fmla="*/ 896804 h 1511232"/>
                <a:gd name="connsiteX28" fmla="*/ 2568268 w 11916523"/>
                <a:gd name="connsiteY28" fmla="*/ 1299604 h 1511232"/>
                <a:gd name="connsiteX29" fmla="*/ 2355814 w 11916523"/>
                <a:gd name="connsiteY29" fmla="*/ 1511232 h 1511232"/>
                <a:gd name="connsiteX30" fmla="*/ 1127910 w 11916523"/>
                <a:gd name="connsiteY30" fmla="*/ 1511232 h 1511232"/>
                <a:gd name="connsiteX31" fmla="*/ 0 w 11916523"/>
                <a:gd name="connsiteY31" fmla="*/ 1507867 h 1511232"/>
                <a:gd name="connsiteX0" fmla="*/ 11916523 w 11916523"/>
                <a:gd name="connsiteY0" fmla="*/ 93263 h 1511232"/>
                <a:gd name="connsiteX1" fmla="*/ 9218628 w 11916523"/>
                <a:gd name="connsiteY1" fmla="*/ 79006 h 1511232"/>
                <a:gd name="connsiteX2" fmla="*/ 9216873 w 11916523"/>
                <a:gd name="connsiteY2" fmla="*/ 108499 h 1511232"/>
                <a:gd name="connsiteX3" fmla="*/ 9132864 w 11916523"/>
                <a:gd name="connsiteY3" fmla="*/ 138811 h 1511232"/>
                <a:gd name="connsiteX4" fmla="*/ 8936008 w 11916523"/>
                <a:gd name="connsiteY4" fmla="*/ 0 h 1511232"/>
                <a:gd name="connsiteX5" fmla="*/ 8725605 w 11916523"/>
                <a:gd name="connsiteY5" fmla="*/ 77454 h 1511232"/>
                <a:gd name="connsiteX6" fmla="*/ 7605109 w 11916523"/>
                <a:gd name="connsiteY6" fmla="*/ 80023 h 1511232"/>
                <a:gd name="connsiteX7" fmla="*/ 7437826 w 11916523"/>
                <a:gd name="connsiteY7" fmla="*/ 80404 h 1511232"/>
                <a:gd name="connsiteX8" fmla="*/ 6357763 w 11916523"/>
                <a:gd name="connsiteY8" fmla="*/ 81929 h 1511232"/>
                <a:gd name="connsiteX9" fmla="*/ 6263289 w 11916523"/>
                <a:gd name="connsiteY9" fmla="*/ 81929 h 1511232"/>
                <a:gd name="connsiteX10" fmla="*/ 6185398 w 11916523"/>
                <a:gd name="connsiteY10" fmla="*/ 152832 h 1511232"/>
                <a:gd name="connsiteX11" fmla="*/ 6169007 w 11916523"/>
                <a:gd name="connsiteY11" fmla="*/ 194255 h 1511232"/>
                <a:gd name="connsiteX12" fmla="*/ 6121865 w 11916523"/>
                <a:gd name="connsiteY12" fmla="*/ 291270 h 1511232"/>
                <a:gd name="connsiteX13" fmla="*/ 6030695 w 11916523"/>
                <a:gd name="connsiteY13" fmla="*/ 365096 h 1511232"/>
                <a:gd name="connsiteX14" fmla="*/ 5952930 w 11916523"/>
                <a:gd name="connsiteY14" fmla="*/ 449086 h 1511232"/>
                <a:gd name="connsiteX15" fmla="*/ 5864111 w 11916523"/>
                <a:gd name="connsiteY15" fmla="*/ 487651 h 1511232"/>
                <a:gd name="connsiteX16" fmla="*/ 4474642 w 11916523"/>
                <a:gd name="connsiteY16" fmla="*/ 490192 h 1511232"/>
                <a:gd name="connsiteX17" fmla="*/ 4233471 w 11916523"/>
                <a:gd name="connsiteY17" fmla="*/ 579011 h 1511232"/>
                <a:gd name="connsiteX18" fmla="*/ 3832704 w 11916523"/>
                <a:gd name="connsiteY18" fmla="*/ 579520 h 1511232"/>
                <a:gd name="connsiteX19" fmla="*/ 3782513 w 11916523"/>
                <a:gd name="connsiteY19" fmla="*/ 582951 h 1511232"/>
                <a:gd name="connsiteX20" fmla="*/ 3679335 w 11916523"/>
                <a:gd name="connsiteY20" fmla="*/ 740068 h 1511232"/>
                <a:gd name="connsiteX21" fmla="*/ 3672092 w 11916523"/>
                <a:gd name="connsiteY21" fmla="*/ 786447 h 1511232"/>
                <a:gd name="connsiteX22" fmla="*/ 3606463 w 11916523"/>
                <a:gd name="connsiteY22" fmla="*/ 823868 h 1511232"/>
                <a:gd name="connsiteX23" fmla="*/ 3566119 w 11916523"/>
                <a:gd name="connsiteY23" fmla="*/ 825774 h 1511232"/>
                <a:gd name="connsiteX24" fmla="*/ 3266751 w 11916523"/>
                <a:gd name="connsiteY24" fmla="*/ 824694 h 1511232"/>
                <a:gd name="connsiteX25" fmla="*/ 3053343 w 11916523"/>
                <a:gd name="connsiteY25" fmla="*/ 823233 h 1511232"/>
                <a:gd name="connsiteX26" fmla="*/ 2840952 w 11916523"/>
                <a:gd name="connsiteY26" fmla="*/ 837146 h 1511232"/>
                <a:gd name="connsiteX27" fmla="*/ 2752959 w 11916523"/>
                <a:gd name="connsiteY27" fmla="*/ 896804 h 1511232"/>
                <a:gd name="connsiteX28" fmla="*/ 2568268 w 11916523"/>
                <a:gd name="connsiteY28" fmla="*/ 1299604 h 1511232"/>
                <a:gd name="connsiteX29" fmla="*/ 2355814 w 11916523"/>
                <a:gd name="connsiteY29" fmla="*/ 1511232 h 1511232"/>
                <a:gd name="connsiteX30" fmla="*/ 1127910 w 11916523"/>
                <a:gd name="connsiteY30" fmla="*/ 1511232 h 1511232"/>
                <a:gd name="connsiteX31" fmla="*/ 0 w 11916523"/>
                <a:gd name="connsiteY31" fmla="*/ 1507867 h 151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916523" h="1511232">
                  <a:moveTo>
                    <a:pt x="11916523" y="93263"/>
                  </a:moveTo>
                  <a:lnTo>
                    <a:pt x="9218628" y="79006"/>
                  </a:lnTo>
                  <a:lnTo>
                    <a:pt x="9216873" y="108499"/>
                  </a:lnTo>
                  <a:lnTo>
                    <a:pt x="9132864" y="138811"/>
                  </a:lnTo>
                  <a:lnTo>
                    <a:pt x="8936008" y="0"/>
                  </a:lnTo>
                  <a:lnTo>
                    <a:pt x="8725605" y="77454"/>
                  </a:lnTo>
                  <a:lnTo>
                    <a:pt x="7605109" y="80023"/>
                  </a:lnTo>
                  <a:lnTo>
                    <a:pt x="7437826" y="80404"/>
                  </a:lnTo>
                  <a:lnTo>
                    <a:pt x="6357763" y="81929"/>
                  </a:lnTo>
                  <a:lnTo>
                    <a:pt x="6263289" y="81929"/>
                  </a:lnTo>
                  <a:cubicBezTo>
                    <a:pt x="6230697" y="81929"/>
                    <a:pt x="6213543" y="91332"/>
                    <a:pt x="6185398" y="152832"/>
                  </a:cubicBezTo>
                  <a:cubicBezTo>
                    <a:pt x="6180125" y="164395"/>
                    <a:pt x="6174597" y="178054"/>
                    <a:pt x="6169007" y="194255"/>
                  </a:cubicBezTo>
                  <a:cubicBezTo>
                    <a:pt x="6155792" y="232502"/>
                    <a:pt x="6141243" y="264459"/>
                    <a:pt x="6121865" y="291270"/>
                  </a:cubicBezTo>
                  <a:cubicBezTo>
                    <a:pt x="6099501" y="322274"/>
                    <a:pt x="6070784" y="346290"/>
                    <a:pt x="6030695" y="365096"/>
                  </a:cubicBezTo>
                  <a:cubicBezTo>
                    <a:pt x="6004519" y="377357"/>
                    <a:pt x="5982346" y="417637"/>
                    <a:pt x="5952930" y="449086"/>
                  </a:cubicBezTo>
                  <a:cubicBezTo>
                    <a:pt x="5931647" y="472022"/>
                    <a:pt x="5885395" y="487651"/>
                    <a:pt x="5864111" y="487651"/>
                  </a:cubicBezTo>
                  <a:lnTo>
                    <a:pt x="4474642" y="490192"/>
                  </a:lnTo>
                  <a:cubicBezTo>
                    <a:pt x="4237727" y="490192"/>
                    <a:pt x="4339444" y="579011"/>
                    <a:pt x="4233471" y="579011"/>
                  </a:cubicBezTo>
                  <a:lnTo>
                    <a:pt x="3832704" y="579520"/>
                  </a:lnTo>
                  <a:cubicBezTo>
                    <a:pt x="3815804" y="579393"/>
                    <a:pt x="3798968" y="582061"/>
                    <a:pt x="3782513" y="582951"/>
                  </a:cubicBezTo>
                  <a:cubicBezTo>
                    <a:pt x="3686896" y="588160"/>
                    <a:pt x="3689056" y="679775"/>
                    <a:pt x="3679335" y="740068"/>
                  </a:cubicBezTo>
                  <a:cubicBezTo>
                    <a:pt x="3677239" y="753029"/>
                    <a:pt x="3680098" y="774693"/>
                    <a:pt x="3672092" y="786447"/>
                  </a:cubicBezTo>
                  <a:cubicBezTo>
                    <a:pt x="3660656" y="803283"/>
                    <a:pt x="3631749" y="817896"/>
                    <a:pt x="3606463" y="823868"/>
                  </a:cubicBezTo>
                  <a:cubicBezTo>
                    <a:pt x="3593057" y="827045"/>
                    <a:pt x="3580605" y="825329"/>
                    <a:pt x="3566119" y="825774"/>
                  </a:cubicBezTo>
                  <a:cubicBezTo>
                    <a:pt x="3529270" y="826918"/>
                    <a:pt x="3309318" y="824694"/>
                    <a:pt x="3266751" y="824694"/>
                  </a:cubicBezTo>
                  <a:lnTo>
                    <a:pt x="3053343" y="823233"/>
                  </a:lnTo>
                  <a:cubicBezTo>
                    <a:pt x="3007028" y="821962"/>
                    <a:pt x="2879644" y="819357"/>
                    <a:pt x="2840952" y="837146"/>
                  </a:cubicBezTo>
                  <a:cubicBezTo>
                    <a:pt x="2809122" y="851759"/>
                    <a:pt x="2768271" y="875076"/>
                    <a:pt x="2752959" y="896804"/>
                  </a:cubicBezTo>
                  <a:cubicBezTo>
                    <a:pt x="2663505" y="1023807"/>
                    <a:pt x="2630785" y="1159958"/>
                    <a:pt x="2568268" y="1299604"/>
                  </a:cubicBezTo>
                  <a:cubicBezTo>
                    <a:pt x="2465535" y="1529212"/>
                    <a:pt x="2414137" y="1505578"/>
                    <a:pt x="2355814" y="1511232"/>
                  </a:cubicBezTo>
                  <a:lnTo>
                    <a:pt x="1127910" y="1511232"/>
                  </a:lnTo>
                  <a:lnTo>
                    <a:pt x="0" y="1507867"/>
                  </a:lnTo>
                </a:path>
              </a:pathLst>
            </a:custGeom>
            <a:noFill/>
            <a:ln w="8259" cap="flat">
              <a:solidFill>
                <a:srgbClr val="00E2A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D3C4889-D946-4810-8482-A5334FB71E3C}"/>
                </a:ext>
              </a:extLst>
            </p:cNvPr>
            <p:cNvSpPr txBox="1"/>
            <p:nvPr userDrawn="1"/>
          </p:nvSpPr>
          <p:spPr>
            <a:xfrm>
              <a:off x="764103" y="2996596"/>
              <a:ext cx="8487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Survey vessel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53A2516-3759-467F-B468-4AB54E0D6ED1}"/>
                </a:ext>
              </a:extLst>
            </p:cNvPr>
            <p:cNvSpPr txBox="1"/>
            <p:nvPr userDrawn="1"/>
          </p:nvSpPr>
          <p:spPr>
            <a:xfrm>
              <a:off x="1759063" y="2996596"/>
              <a:ext cx="9485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Tankers &amp; OSV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1274082-C1ED-4271-BA6D-17C74B3955E0}"/>
                </a:ext>
              </a:extLst>
            </p:cNvPr>
            <p:cNvSpPr txBox="1"/>
            <p:nvPr userDrawn="1"/>
          </p:nvSpPr>
          <p:spPr>
            <a:xfrm>
              <a:off x="2869756" y="2968346"/>
              <a:ext cx="7832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Fixed unit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9F657DA-E20E-4F81-A8B6-F2BC0F025833}"/>
                </a:ext>
              </a:extLst>
            </p:cNvPr>
            <p:cNvSpPr txBox="1"/>
            <p:nvPr userDrawn="1"/>
          </p:nvSpPr>
          <p:spPr>
            <a:xfrm>
              <a:off x="1785946" y="5975762"/>
              <a:ext cx="1737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 data interpretation &amp; computational fluid dynamics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193CC15-E152-4A68-90DA-A044EC9F5660}"/>
                </a:ext>
              </a:extLst>
            </p:cNvPr>
            <p:cNvSpPr txBox="1"/>
            <p:nvPr userDrawn="1"/>
          </p:nvSpPr>
          <p:spPr>
            <a:xfrm>
              <a:off x="2757907" y="5438474"/>
              <a:ext cx="11217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Field development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9EF55D5-1AF6-46B5-ABCC-4CC7EEA82D6E}"/>
                </a:ext>
              </a:extLst>
            </p:cNvPr>
            <p:cNvSpPr txBox="1"/>
            <p:nvPr userDrawn="1"/>
          </p:nvSpPr>
          <p:spPr>
            <a:xfrm>
              <a:off x="3519849" y="4802829"/>
              <a:ext cx="1239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Wells management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4119CC6-ACD7-4FE0-833C-ECF604AB6280}"/>
                </a:ext>
              </a:extLst>
            </p:cNvPr>
            <p:cNvSpPr txBox="1"/>
            <p:nvPr userDrawn="1"/>
          </p:nvSpPr>
          <p:spPr>
            <a:xfrm>
              <a:off x="2782706" y="2370556"/>
              <a:ext cx="11639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Remote inspection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7F59199-B148-4CB6-A4E5-F90E29369918}"/>
                </a:ext>
              </a:extLst>
            </p:cNvPr>
            <p:cNvSpPr txBox="1"/>
            <p:nvPr userDrawn="1"/>
          </p:nvSpPr>
          <p:spPr>
            <a:xfrm>
              <a:off x="3937398" y="2735566"/>
              <a:ext cx="712307" cy="459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Fixed &amp; floating MODU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D2DE860-4A91-420F-99F6-41A35E40830F}"/>
                </a:ext>
              </a:extLst>
            </p:cNvPr>
            <p:cNvSpPr txBox="1"/>
            <p:nvPr userDrawn="1"/>
          </p:nvSpPr>
          <p:spPr>
            <a:xfrm>
              <a:off x="4505319" y="2732522"/>
              <a:ext cx="714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Floating offshore wind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96A6A74-1C90-4EFA-96BE-F685D20310F6}"/>
                </a:ext>
              </a:extLst>
            </p:cNvPr>
            <p:cNvSpPr txBox="1"/>
            <p:nvPr userDrawn="1"/>
          </p:nvSpPr>
          <p:spPr>
            <a:xfrm>
              <a:off x="5052596" y="2866374"/>
              <a:ext cx="714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Offshore wind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C8FE702-A688-412E-851F-11ABB274CAD2}"/>
                </a:ext>
              </a:extLst>
            </p:cNvPr>
            <p:cNvSpPr txBox="1"/>
            <p:nvPr userDrawn="1"/>
          </p:nvSpPr>
          <p:spPr>
            <a:xfrm>
              <a:off x="5583463" y="3361528"/>
              <a:ext cx="714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Tidal Turbine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4C0AD36-6740-4E81-A890-623A7E5182FF}"/>
                </a:ext>
              </a:extLst>
            </p:cNvPr>
            <p:cNvSpPr txBox="1"/>
            <p:nvPr userDrawn="1"/>
          </p:nvSpPr>
          <p:spPr>
            <a:xfrm>
              <a:off x="5652069" y="4214257"/>
              <a:ext cx="10577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Wave power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483335D-98B4-4999-8A6A-4628FE5B006E}"/>
                </a:ext>
              </a:extLst>
            </p:cNvPr>
            <p:cNvSpPr txBox="1"/>
            <p:nvPr userDrawn="1"/>
          </p:nvSpPr>
          <p:spPr>
            <a:xfrm>
              <a:off x="6319218" y="2843343"/>
              <a:ext cx="7149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Refinery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780DEE9-ADE6-4523-84F2-EAB7A15BC480}"/>
                </a:ext>
              </a:extLst>
            </p:cNvPr>
            <p:cNvSpPr txBox="1"/>
            <p:nvPr userDrawn="1"/>
          </p:nvSpPr>
          <p:spPr>
            <a:xfrm>
              <a:off x="8501982" y="3796647"/>
              <a:ext cx="714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Onshore pipeline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7DA4FAB-8048-4699-87F5-693D612C6E19}"/>
                </a:ext>
              </a:extLst>
            </p:cNvPr>
            <p:cNvSpPr txBox="1"/>
            <p:nvPr userDrawn="1"/>
          </p:nvSpPr>
          <p:spPr>
            <a:xfrm>
              <a:off x="7681050" y="2879901"/>
              <a:ext cx="7149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 rig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FBF286C-8F50-4D56-899E-8D3C70C9753D}"/>
                </a:ext>
              </a:extLst>
            </p:cNvPr>
            <p:cNvSpPr txBox="1"/>
            <p:nvPr userDrawn="1"/>
          </p:nvSpPr>
          <p:spPr>
            <a:xfrm>
              <a:off x="6100065" y="2283855"/>
              <a:ext cx="10668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Routing &amp; mapping with GIS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EC6DEFB-FA64-4141-BF42-8AA4714F22DA}"/>
                </a:ext>
              </a:extLst>
            </p:cNvPr>
            <p:cNvSpPr txBox="1"/>
            <p:nvPr userDrawn="1"/>
          </p:nvSpPr>
          <p:spPr>
            <a:xfrm>
              <a:off x="9438642" y="2697097"/>
              <a:ext cx="714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Onshore wind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A498661-391E-4A05-9DF0-4DAF44917E73}"/>
                </a:ext>
              </a:extLst>
            </p:cNvPr>
            <p:cNvSpPr txBox="1"/>
            <p:nvPr userDrawn="1"/>
          </p:nvSpPr>
          <p:spPr>
            <a:xfrm>
              <a:off x="10418665" y="2822739"/>
              <a:ext cx="8902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Distribution &amp; transmission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EB55108-4CCA-4BF7-A3B5-D013C66980BC}"/>
                </a:ext>
              </a:extLst>
            </p:cNvPr>
            <p:cNvSpPr txBox="1"/>
            <p:nvPr userDrawn="1"/>
          </p:nvSpPr>
          <p:spPr>
            <a:xfrm>
              <a:off x="10863782" y="3796647"/>
              <a:ext cx="650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F1AD00C-F6BE-4EB4-A5AB-2D46D85EB6AA}"/>
                </a:ext>
              </a:extLst>
            </p:cNvPr>
            <p:cNvSpPr txBox="1"/>
            <p:nvPr userDrawn="1"/>
          </p:nvSpPr>
          <p:spPr>
            <a:xfrm>
              <a:off x="7812132" y="4895615"/>
              <a:ext cx="189379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Pipeline monitoring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B72109F-6795-4C17-A794-B7BA113A3171}"/>
                </a:ext>
              </a:extLst>
            </p:cNvPr>
            <p:cNvSpPr txBox="1"/>
            <p:nvPr userDrawn="1"/>
          </p:nvSpPr>
          <p:spPr>
            <a:xfrm>
              <a:off x="4302088" y="4259517"/>
              <a:ext cx="111533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Decommissioning /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plug &amp; abandonment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E28D1DE-EBD1-4CB4-BB60-72720F2D9564}"/>
                </a:ext>
              </a:extLst>
            </p:cNvPr>
            <p:cNvSpPr txBox="1"/>
            <p:nvPr userDrawn="1"/>
          </p:nvSpPr>
          <p:spPr>
            <a:xfrm>
              <a:off x="8404170" y="3007330"/>
              <a:ext cx="7149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Nuclear</a:t>
              </a:r>
            </a:p>
          </p:txBody>
        </p:sp>
        <p:sp>
          <p:nvSpPr>
            <p:cNvPr id="33" name="Rectangle: Diagonal Corners Rounded 32">
              <a:extLst>
                <a:ext uri="{FF2B5EF4-FFF2-40B4-BE49-F238E27FC236}">
                  <a16:creationId xmlns:a16="http://schemas.microsoft.com/office/drawing/2014/main" id="{DB85512B-1FF3-46FD-B70B-46FD8F24DF03}"/>
                </a:ext>
              </a:extLst>
            </p:cNvPr>
            <p:cNvSpPr/>
            <p:nvPr userDrawn="1"/>
          </p:nvSpPr>
          <p:spPr>
            <a:xfrm>
              <a:off x="3685952" y="1748792"/>
              <a:ext cx="6037911" cy="330634"/>
            </a:xfrm>
            <a:prstGeom prst="round2DiagRect">
              <a:avLst>
                <a:gd name="adj1" fmla="val 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5454"/>
                  </a:solidFill>
                  <a:latin typeface="Arial" panose="020B0604020202020204" pitchFamily="34" charset="0"/>
                </a:rPr>
                <a:t>Power, Renewables &amp; Transition</a:t>
              </a:r>
            </a:p>
          </p:txBody>
        </p:sp>
        <p:sp>
          <p:nvSpPr>
            <p:cNvPr id="60" name="Rectangle: Diagonal Corners Rounded 59">
              <a:extLst>
                <a:ext uri="{FF2B5EF4-FFF2-40B4-BE49-F238E27FC236}">
                  <a16:creationId xmlns:a16="http://schemas.microsoft.com/office/drawing/2014/main" id="{5DBFBCD5-4660-4CEB-8AEE-9FFA9FB8E75D}"/>
                </a:ext>
              </a:extLst>
            </p:cNvPr>
            <p:cNvSpPr/>
            <p:nvPr userDrawn="1"/>
          </p:nvSpPr>
          <p:spPr>
            <a:xfrm>
              <a:off x="715926" y="1302007"/>
              <a:ext cx="5809397" cy="330634"/>
            </a:xfrm>
            <a:prstGeom prst="round2DiagRect">
              <a:avLst>
                <a:gd name="adj1" fmla="val 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5454"/>
                  </a:solidFill>
                </a:rPr>
                <a:t>Upstream Oil &amp; Gas </a:t>
              </a:r>
            </a:p>
          </p:txBody>
        </p:sp>
        <p:sp>
          <p:nvSpPr>
            <p:cNvPr id="81" name="Rectangle: Diagonal Corners Rounded 80">
              <a:extLst>
                <a:ext uri="{FF2B5EF4-FFF2-40B4-BE49-F238E27FC236}">
                  <a16:creationId xmlns:a16="http://schemas.microsoft.com/office/drawing/2014/main" id="{70833D5C-8F7F-45E0-958A-C3B5C430395A}"/>
                </a:ext>
              </a:extLst>
            </p:cNvPr>
            <p:cNvSpPr/>
            <p:nvPr userDrawn="1"/>
          </p:nvSpPr>
          <p:spPr>
            <a:xfrm>
              <a:off x="7698801" y="2182236"/>
              <a:ext cx="3733429" cy="330634"/>
            </a:xfrm>
            <a:prstGeom prst="round2DiagRect">
              <a:avLst>
                <a:gd name="adj1" fmla="val 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5454"/>
                  </a:solidFill>
                  <a:latin typeface="Arial" panose="020B0604020202020204" pitchFamily="34" charset="0"/>
                </a:rPr>
                <a:t>Infrastructure &amp; Process Industries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5699B7B4-311B-4B5D-8888-471C7B87C0ED}"/>
              </a:ext>
            </a:extLst>
          </p:cNvPr>
          <p:cNvSpPr txBox="1"/>
          <p:nvPr userDrawn="1"/>
        </p:nvSpPr>
        <p:spPr>
          <a:xfrm>
            <a:off x="623518" y="593615"/>
            <a:ext cx="9675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</a:rPr>
              <a:t>Sector expertise</a:t>
            </a:r>
          </a:p>
        </p:txBody>
      </p:sp>
    </p:spTree>
    <p:extLst>
      <p:ext uri="{BB962C8B-B14F-4D97-AF65-F5344CB8AC3E}">
        <p14:creationId xmlns:p14="http://schemas.microsoft.com/office/powerpoint/2010/main" val="37146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>
          <p15:clr>
            <a:srgbClr val="FBAE40"/>
          </p15:clr>
        </p15:guide>
        <p15:guide id="2" pos="46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595">
          <p15:clr>
            <a:srgbClr val="FBAE40"/>
          </p15:clr>
        </p15:guide>
        <p15:guide id="6" orient="horz" pos="958">
          <p15:clr>
            <a:srgbClr val="FBAE40"/>
          </p15:clr>
        </p15:guide>
        <p15:guide id="7" orient="horz" pos="1230">
          <p15:clr>
            <a:srgbClr val="FBAE40"/>
          </p15:clr>
        </p15:guide>
        <p15:guide id="8" orient="horz" pos="3498">
          <p15:clr>
            <a:srgbClr val="FBAE40"/>
          </p15:clr>
        </p15:guide>
        <p15:guide id="9" orient="horz" pos="3861">
          <p15:clr>
            <a:srgbClr val="FBAE40"/>
          </p15:clr>
        </p15:guide>
        <p15:guide id="10" pos="1867">
          <p15:clr>
            <a:srgbClr val="FBAE40"/>
          </p15:clr>
        </p15:guide>
        <p15:guide id="11" pos="3432">
          <p15:clr>
            <a:srgbClr val="FBAE40"/>
          </p15:clr>
        </p15:guide>
        <p15:guide id="12" pos="3591">
          <p15:clr>
            <a:srgbClr val="FBAE40"/>
          </p15:clr>
        </p15:guide>
        <p15:guide id="13" pos="4997">
          <p15:clr>
            <a:srgbClr val="FBAE40"/>
          </p15:clr>
        </p15:guide>
        <p15:guide id="14" pos="51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print &amp; Lega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 descr="Background pattern&#10;&#10;Description automatically generated">
            <a:extLst>
              <a:ext uri="{FF2B5EF4-FFF2-40B4-BE49-F238E27FC236}">
                <a16:creationId xmlns:a16="http://schemas.microsoft.com/office/drawing/2014/main" id="{12CD383E-40EB-4A38-91BA-E4F15A37D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871" b="6551"/>
          <a:stretch/>
        </p:blipFill>
        <p:spPr>
          <a:xfrm>
            <a:off x="0" y="283741"/>
            <a:ext cx="803275" cy="15456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97CFC8-4CC2-E64E-83A5-D776BED4827C}"/>
              </a:ext>
            </a:extLst>
          </p:cNvPr>
          <p:cNvCxnSpPr>
            <a:cxnSpLocks/>
          </p:cNvCxnSpPr>
          <p:nvPr userDrawn="1"/>
        </p:nvCxnSpPr>
        <p:spPr>
          <a:xfrm>
            <a:off x="3461430" y="1677382"/>
            <a:ext cx="223158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EDD3CF-51FB-A344-B80D-DAA93748DD3C}"/>
              </a:ext>
            </a:extLst>
          </p:cNvPr>
          <p:cNvCxnSpPr>
            <a:cxnSpLocks/>
          </p:cNvCxnSpPr>
          <p:nvPr userDrawn="1"/>
        </p:nvCxnSpPr>
        <p:spPr>
          <a:xfrm>
            <a:off x="725367" y="1677099"/>
            <a:ext cx="223158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268AEA-95ED-6A4A-85AB-EF60C449EE25}"/>
              </a:ext>
            </a:extLst>
          </p:cNvPr>
          <p:cNvCxnSpPr>
            <a:cxnSpLocks/>
          </p:cNvCxnSpPr>
          <p:nvPr userDrawn="1"/>
        </p:nvCxnSpPr>
        <p:spPr>
          <a:xfrm>
            <a:off x="3461430" y="2879356"/>
            <a:ext cx="223158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B988A390-1F7D-4E2D-A9C4-8EB3147173E3}"/>
              </a:ext>
            </a:extLst>
          </p:cNvPr>
          <p:cNvCxnSpPr>
            <a:cxnSpLocks/>
          </p:cNvCxnSpPr>
          <p:nvPr userDrawn="1"/>
        </p:nvCxnSpPr>
        <p:spPr>
          <a:xfrm>
            <a:off x="722110" y="2879356"/>
            <a:ext cx="223158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C250D-3AE1-46E1-A0D9-B71394DDA979}"/>
              </a:ext>
            </a:extLst>
          </p:cNvPr>
          <p:cNvSpPr>
            <a:spLocks noGrp="1"/>
          </p:cNvSpPr>
          <p:nvPr userDrawn="1">
            <p:ph type="dt" sz="half" idx="36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6BD2C-A845-47D3-921C-FEDDBE0BE4F2}"/>
              </a:ext>
            </a:extLst>
          </p:cNvPr>
          <p:cNvSpPr>
            <a:spLocks noGrp="1"/>
          </p:cNvSpPr>
          <p:nvPr userDrawn="1">
            <p:ph type="ftr" sz="quarter" idx="37"/>
          </p:nvPr>
        </p:nvSpPr>
        <p:spPr/>
        <p:txBody>
          <a:bodyPr/>
          <a:lstStyle/>
          <a:p>
            <a:r>
              <a:rPr lang="en-GB" dirty="0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CE38-001A-4B0F-84FC-8F6A13E3F1CF}"/>
              </a:ext>
            </a:extLst>
          </p:cNvPr>
          <p:cNvSpPr>
            <a:spLocks noGrp="1"/>
          </p:cNvSpPr>
          <p:nvPr userDrawn="1">
            <p:ph type="sldNum" sz="quarter" idx="38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D40B6-D9AF-4012-98B3-6B909E53656A}"/>
              </a:ext>
            </a:extLst>
          </p:cNvPr>
          <p:cNvSpPr txBox="1"/>
          <p:nvPr userDrawn="1"/>
        </p:nvSpPr>
        <p:spPr>
          <a:xfrm>
            <a:off x="634010" y="1730591"/>
            <a:ext cx="2496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80+ </a:t>
            </a:r>
            <a:r>
              <a:rPr lang="en-GB" sz="20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en-GB" sz="2800">
              <a:solidFill>
                <a:srgbClr val="00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4AC2323-89AE-47DD-B387-2631FB1E5193}"/>
              </a:ext>
            </a:extLst>
          </p:cNvPr>
          <p:cNvSpPr txBox="1"/>
          <p:nvPr userDrawn="1"/>
        </p:nvSpPr>
        <p:spPr>
          <a:xfrm>
            <a:off x="670765" y="2337340"/>
            <a:ext cx="2496053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2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EB2FA1D5-D770-4BD4-9BB6-D5EFE5105CDF}"/>
              </a:ext>
            </a:extLst>
          </p:cNvPr>
          <p:cNvSpPr txBox="1"/>
          <p:nvPr userDrawn="1"/>
        </p:nvSpPr>
        <p:spPr>
          <a:xfrm>
            <a:off x="3364469" y="1735616"/>
            <a:ext cx="2496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400+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2040148-533E-4FA7-B26B-98E09550138C}"/>
              </a:ext>
            </a:extLst>
          </p:cNvPr>
          <p:cNvSpPr txBox="1"/>
          <p:nvPr userDrawn="1"/>
        </p:nvSpPr>
        <p:spPr>
          <a:xfrm>
            <a:off x="3401224" y="2342365"/>
            <a:ext cx="2496053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2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worldwide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4BD9A94B-9720-435E-AE14-5219C80A6364}"/>
              </a:ext>
            </a:extLst>
          </p:cNvPr>
          <p:cNvSpPr txBox="1"/>
          <p:nvPr userDrawn="1"/>
        </p:nvSpPr>
        <p:spPr>
          <a:xfrm>
            <a:off x="623518" y="594606"/>
            <a:ext cx="712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footprint and legacy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CB50C77E-F86F-4CA2-A362-9123F9E58F07}"/>
              </a:ext>
            </a:extLst>
          </p:cNvPr>
          <p:cNvGrpSpPr/>
          <p:nvPr userDrawn="1"/>
        </p:nvGrpSpPr>
        <p:grpSpPr>
          <a:xfrm>
            <a:off x="898552" y="3200523"/>
            <a:ext cx="5139829" cy="3031757"/>
            <a:chOff x="956171" y="610071"/>
            <a:chExt cx="9476910" cy="5590008"/>
          </a:xfrm>
        </p:grpSpPr>
        <p:pic>
          <p:nvPicPr>
            <p:cNvPr id="235" name="Graphic 234">
              <a:extLst>
                <a:ext uri="{FF2B5EF4-FFF2-40B4-BE49-F238E27FC236}">
                  <a16:creationId xmlns:a16="http://schemas.microsoft.com/office/drawing/2014/main" id="{B110E140-C235-4B89-9C1F-64BB51096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6171" y="610071"/>
              <a:ext cx="9476910" cy="5590008"/>
            </a:xfrm>
            <a:prstGeom prst="rect">
              <a:avLst/>
            </a:prstGeom>
          </p:spPr>
        </p:pic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69931C85-431B-4A97-8AB8-1C3F58278453}"/>
                </a:ext>
              </a:extLst>
            </p:cNvPr>
            <p:cNvSpPr/>
            <p:nvPr/>
          </p:nvSpPr>
          <p:spPr>
            <a:xfrm>
              <a:off x="4248448" y="5254399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998297E8-9A4E-4FE8-82ED-A6049185B9E7}"/>
                </a:ext>
              </a:extLst>
            </p:cNvPr>
            <p:cNvSpPr/>
            <p:nvPr/>
          </p:nvSpPr>
          <p:spPr>
            <a:xfrm>
              <a:off x="3081619" y="3594949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7619FA94-A54E-4773-88B1-1D24A5CEE9A8}"/>
                </a:ext>
              </a:extLst>
            </p:cNvPr>
            <p:cNvSpPr/>
            <p:nvPr/>
          </p:nvSpPr>
          <p:spPr>
            <a:xfrm>
              <a:off x="2503606" y="2893443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A8AD2ED-4FF4-4217-A9AF-108653F3A6FD}"/>
                </a:ext>
              </a:extLst>
            </p:cNvPr>
            <p:cNvSpPr/>
            <p:nvPr/>
          </p:nvSpPr>
          <p:spPr>
            <a:xfrm>
              <a:off x="3664378" y="3247937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F83195A9-D53D-4363-9BE6-6DBB86A0D381}"/>
                </a:ext>
              </a:extLst>
            </p:cNvPr>
            <p:cNvSpPr/>
            <p:nvPr/>
          </p:nvSpPr>
          <p:spPr>
            <a:xfrm>
              <a:off x="3664378" y="3150200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60233A1B-B547-4B39-86FF-FFED6616C6D6}"/>
                </a:ext>
              </a:extLst>
            </p:cNvPr>
            <p:cNvSpPr/>
            <p:nvPr/>
          </p:nvSpPr>
          <p:spPr>
            <a:xfrm>
              <a:off x="3564575" y="3153407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3ECB92D1-117D-4A12-A814-AEB6DBF40CAC}"/>
                </a:ext>
              </a:extLst>
            </p:cNvPr>
            <p:cNvSpPr/>
            <p:nvPr/>
          </p:nvSpPr>
          <p:spPr>
            <a:xfrm>
              <a:off x="3765444" y="3067393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087A302F-AFCE-4372-AA9A-B35CB853449F}"/>
                </a:ext>
              </a:extLst>
            </p:cNvPr>
            <p:cNvSpPr/>
            <p:nvPr/>
          </p:nvSpPr>
          <p:spPr>
            <a:xfrm>
              <a:off x="3277309" y="3503731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BCFB4C79-43A3-4556-8BFE-94E323BC6098}"/>
                </a:ext>
              </a:extLst>
            </p:cNvPr>
            <p:cNvSpPr/>
            <p:nvPr/>
          </p:nvSpPr>
          <p:spPr>
            <a:xfrm>
              <a:off x="3375227" y="3677099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5DCDD807-56DB-4578-87D9-ED85EC117CB5}"/>
                </a:ext>
              </a:extLst>
            </p:cNvPr>
            <p:cNvSpPr/>
            <p:nvPr/>
          </p:nvSpPr>
          <p:spPr>
            <a:xfrm>
              <a:off x="5410215" y="2718244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1F90602D-EC85-4C70-BC1B-1E15E88FDF5A}"/>
                </a:ext>
              </a:extLst>
            </p:cNvPr>
            <p:cNvSpPr/>
            <p:nvPr/>
          </p:nvSpPr>
          <p:spPr>
            <a:xfrm>
              <a:off x="5319945" y="2799052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8379EDEC-0945-4D84-A0D7-685353783E8A}"/>
                </a:ext>
              </a:extLst>
            </p:cNvPr>
            <p:cNvSpPr/>
            <p:nvPr/>
          </p:nvSpPr>
          <p:spPr>
            <a:xfrm>
              <a:off x="5319944" y="2894853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F2D4F3C3-8780-4519-B825-931AD19DC34A}"/>
                </a:ext>
              </a:extLst>
            </p:cNvPr>
            <p:cNvSpPr/>
            <p:nvPr/>
          </p:nvSpPr>
          <p:spPr>
            <a:xfrm>
              <a:off x="5410215" y="2893442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0AA3A92-F916-4ABA-8023-581C0B932501}"/>
                </a:ext>
              </a:extLst>
            </p:cNvPr>
            <p:cNvSpPr/>
            <p:nvPr/>
          </p:nvSpPr>
          <p:spPr>
            <a:xfrm>
              <a:off x="5801643" y="2625198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6CCB3173-4F60-4DC3-9AD8-D0643806BE41}"/>
                </a:ext>
              </a:extLst>
            </p:cNvPr>
            <p:cNvSpPr/>
            <p:nvPr/>
          </p:nvSpPr>
          <p:spPr>
            <a:xfrm>
              <a:off x="5701311" y="2543589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52023510-6DA1-452B-A8BD-54455ED78A4D}"/>
                </a:ext>
              </a:extLst>
            </p:cNvPr>
            <p:cNvSpPr/>
            <p:nvPr/>
          </p:nvSpPr>
          <p:spPr>
            <a:xfrm>
              <a:off x="5701310" y="2625198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A6C54109-EACB-4F7B-A68E-04CA8B700FFB}"/>
                </a:ext>
              </a:extLst>
            </p:cNvPr>
            <p:cNvSpPr/>
            <p:nvPr/>
          </p:nvSpPr>
          <p:spPr>
            <a:xfrm>
              <a:off x="5795725" y="2448736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9459CD17-10F2-4988-90AA-A5EE880069E2}"/>
                </a:ext>
              </a:extLst>
            </p:cNvPr>
            <p:cNvSpPr/>
            <p:nvPr/>
          </p:nvSpPr>
          <p:spPr>
            <a:xfrm>
              <a:off x="5795827" y="2536967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B657C1DC-3B15-43CD-BBEE-7E5ECBDC1CC5}"/>
                </a:ext>
              </a:extLst>
            </p:cNvPr>
            <p:cNvSpPr/>
            <p:nvPr/>
          </p:nvSpPr>
          <p:spPr>
            <a:xfrm>
              <a:off x="5901376" y="2625198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928347A-E722-4215-A188-D2E819AF2120}"/>
                </a:ext>
              </a:extLst>
            </p:cNvPr>
            <p:cNvSpPr/>
            <p:nvPr/>
          </p:nvSpPr>
          <p:spPr>
            <a:xfrm>
              <a:off x="5895560" y="2536967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65D002AA-04CC-4AD3-ADB3-A40B9BA3C950}"/>
                </a:ext>
              </a:extLst>
            </p:cNvPr>
            <p:cNvSpPr/>
            <p:nvPr/>
          </p:nvSpPr>
          <p:spPr>
            <a:xfrm>
              <a:off x="5795724" y="2803515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7473831F-9F2F-4870-900D-9CF4A1661542}"/>
                </a:ext>
              </a:extLst>
            </p:cNvPr>
            <p:cNvSpPr/>
            <p:nvPr/>
          </p:nvSpPr>
          <p:spPr>
            <a:xfrm>
              <a:off x="5508073" y="4293918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AD430197-5490-4A80-9E8B-D2337C91859A}"/>
                </a:ext>
              </a:extLst>
            </p:cNvPr>
            <p:cNvSpPr/>
            <p:nvPr/>
          </p:nvSpPr>
          <p:spPr>
            <a:xfrm>
              <a:off x="5313527" y="4378735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E209C14C-3B3D-44BC-AE29-E077CD1EAC3C}"/>
                </a:ext>
              </a:extLst>
            </p:cNvPr>
            <p:cNvSpPr/>
            <p:nvPr/>
          </p:nvSpPr>
          <p:spPr>
            <a:xfrm>
              <a:off x="8514861" y="3326338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E5938148-7929-4D2C-AB8E-BECA8737CCAF}"/>
                </a:ext>
              </a:extLst>
            </p:cNvPr>
            <p:cNvSpPr/>
            <p:nvPr/>
          </p:nvSpPr>
          <p:spPr>
            <a:xfrm>
              <a:off x="7448061" y="3150200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789378E3-EAAE-47BD-B44E-71D37D975F39}"/>
                </a:ext>
              </a:extLst>
            </p:cNvPr>
            <p:cNvSpPr/>
            <p:nvPr/>
          </p:nvSpPr>
          <p:spPr>
            <a:xfrm>
              <a:off x="2886791" y="3943848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3E66B505-65C6-45DC-9C8F-E6E584890329}"/>
                </a:ext>
              </a:extLst>
            </p:cNvPr>
            <p:cNvSpPr/>
            <p:nvPr/>
          </p:nvSpPr>
          <p:spPr>
            <a:xfrm>
              <a:off x="5704229" y="2802259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3C3DE497-BA6C-48FD-9A89-C51E78F76741}"/>
                </a:ext>
              </a:extLst>
            </p:cNvPr>
            <p:cNvSpPr/>
            <p:nvPr/>
          </p:nvSpPr>
          <p:spPr>
            <a:xfrm>
              <a:off x="9191735" y="5688235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A71E2C6B-45D9-4364-BDE7-026EC87A1456}"/>
                </a:ext>
              </a:extLst>
            </p:cNvPr>
            <p:cNvSpPr/>
            <p:nvPr/>
          </p:nvSpPr>
          <p:spPr>
            <a:xfrm>
              <a:off x="6673227" y="3761916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B48191AD-0C57-4EF3-AB51-E0DA248CA262}"/>
                </a:ext>
              </a:extLst>
            </p:cNvPr>
            <p:cNvSpPr/>
            <p:nvPr/>
          </p:nvSpPr>
          <p:spPr>
            <a:xfrm>
              <a:off x="5508073" y="3503730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95036F90-C6A8-430E-ADC8-AF81BE934E76}"/>
                </a:ext>
              </a:extLst>
            </p:cNvPr>
            <p:cNvSpPr/>
            <p:nvPr/>
          </p:nvSpPr>
          <p:spPr>
            <a:xfrm>
              <a:off x="5410215" y="3326337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5E9B05C8-899E-4B1E-B2FB-E4DA6D4D85D1}"/>
                </a:ext>
              </a:extLst>
            </p:cNvPr>
            <p:cNvSpPr/>
            <p:nvPr/>
          </p:nvSpPr>
          <p:spPr>
            <a:xfrm>
              <a:off x="7740027" y="3849943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DC42BC2C-45E8-4DED-A2A0-E9821F3D8F1D}"/>
                </a:ext>
              </a:extLst>
            </p:cNvPr>
            <p:cNvSpPr/>
            <p:nvPr/>
          </p:nvSpPr>
          <p:spPr>
            <a:xfrm>
              <a:off x="8133058" y="4378735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293CCEC2-44C1-43A5-A4A8-B3E89E184705}"/>
                </a:ext>
              </a:extLst>
            </p:cNvPr>
            <p:cNvSpPr/>
            <p:nvPr/>
          </p:nvSpPr>
          <p:spPr>
            <a:xfrm>
              <a:off x="6763166" y="3853151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FEBD6112-6145-4C9C-AD8D-6A75492604F4}"/>
                </a:ext>
              </a:extLst>
            </p:cNvPr>
            <p:cNvSpPr/>
            <p:nvPr/>
          </p:nvSpPr>
          <p:spPr>
            <a:xfrm>
              <a:off x="6867440" y="3849942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E46B7588-145B-470C-B257-314A993A0A9B}"/>
                </a:ext>
              </a:extLst>
            </p:cNvPr>
            <p:cNvSpPr/>
            <p:nvPr/>
          </p:nvSpPr>
          <p:spPr>
            <a:xfrm>
              <a:off x="8133058" y="4649846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72CDB5DA-C1FE-4385-9C2B-EA1E19B4476E}"/>
                </a:ext>
              </a:extLst>
            </p:cNvPr>
            <p:cNvSpPr/>
            <p:nvPr/>
          </p:nvSpPr>
          <p:spPr>
            <a:xfrm>
              <a:off x="8708970" y="3419509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134C456B-B727-41A0-B42D-48650CA36B73}"/>
                </a:ext>
              </a:extLst>
            </p:cNvPr>
            <p:cNvSpPr/>
            <p:nvPr/>
          </p:nvSpPr>
          <p:spPr>
            <a:xfrm>
              <a:off x="8033495" y="4293917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FEC5D50-3FD7-4973-9733-5556753D864E}"/>
                </a:ext>
              </a:extLst>
            </p:cNvPr>
            <p:cNvSpPr/>
            <p:nvPr/>
          </p:nvSpPr>
          <p:spPr>
            <a:xfrm>
              <a:off x="7061769" y="2977464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8E6B82B2-A84B-403F-B69E-B1295AEAA603}"/>
                </a:ext>
              </a:extLst>
            </p:cNvPr>
            <p:cNvSpPr/>
            <p:nvPr/>
          </p:nvSpPr>
          <p:spPr>
            <a:xfrm>
              <a:off x="5598012" y="2981779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2E43F839-6267-4E8B-BAAB-C59C4D7F9F83}"/>
                </a:ext>
              </a:extLst>
            </p:cNvPr>
            <p:cNvSpPr/>
            <p:nvPr/>
          </p:nvSpPr>
          <p:spPr>
            <a:xfrm>
              <a:off x="6382865" y="3589230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3E2E38F4-FF2F-49DC-9C9C-D45C783D017E}"/>
                </a:ext>
              </a:extLst>
            </p:cNvPr>
            <p:cNvSpPr/>
            <p:nvPr/>
          </p:nvSpPr>
          <p:spPr>
            <a:xfrm>
              <a:off x="3664377" y="4204079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DD569F4-B98A-8E08-941C-B10EE73D9F9A}"/>
              </a:ext>
            </a:extLst>
          </p:cNvPr>
          <p:cNvGrpSpPr/>
          <p:nvPr userDrawn="1"/>
        </p:nvGrpSpPr>
        <p:grpSpPr>
          <a:xfrm>
            <a:off x="7500778" y="708300"/>
            <a:ext cx="3792670" cy="5200597"/>
            <a:chOff x="7608280" y="634225"/>
            <a:chExt cx="3581571" cy="49111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E5BC4B-98D8-4123-9CBA-8B51BAF6DA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16" y="4225641"/>
              <a:ext cx="1893435" cy="543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1489D8-9F81-6707-9C5D-31C9B10B84AF}"/>
                </a:ext>
              </a:extLst>
            </p:cNvPr>
            <p:cNvSpPr txBox="1"/>
            <p:nvPr userDrawn="1"/>
          </p:nvSpPr>
          <p:spPr>
            <a:xfrm>
              <a:off x="7613776" y="4978599"/>
              <a:ext cx="1298481" cy="5667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en-GB" sz="1100" dirty="0">
                  <a:solidFill>
                    <a:srgbClr val="005454"/>
                  </a:solidFill>
                  <a:effectLst/>
                  <a:latin typeface="+mn-lt"/>
                </a:rPr>
                <a:t>Divestments of SGC, Transport and Senergy Wells</a:t>
              </a:r>
              <a:endParaRPr lang="en-GB" sz="1100" dirty="0">
                <a:solidFill>
                  <a:srgbClr val="005454"/>
                </a:solidFill>
                <a:latin typeface="+mn-lt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A8A9DDD-1B37-4F69-B5AC-39C9F71947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47160" y="888961"/>
              <a:ext cx="0" cy="3379775"/>
            </a:xfrm>
            <a:prstGeom prst="line">
              <a:avLst/>
            </a:prstGeom>
            <a:ln w="28575">
              <a:solidFill>
                <a:srgbClr val="E7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F90FE3-BE8D-6526-390A-FC23F390FCE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146589" y="4336739"/>
              <a:ext cx="0" cy="566237"/>
            </a:xfrm>
            <a:prstGeom prst="line">
              <a:avLst/>
            </a:prstGeom>
            <a:ln w="28575">
              <a:solidFill>
                <a:srgbClr val="0054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8E5562-0F65-42CE-FADD-4ADF469DCF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70415" y="3165029"/>
              <a:ext cx="1653347" cy="0"/>
            </a:xfrm>
            <a:prstGeom prst="line">
              <a:avLst/>
            </a:prstGeom>
            <a:ln w="12700">
              <a:solidFill>
                <a:srgbClr val="E7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Placeholder 26">
              <a:extLst>
                <a:ext uri="{FF2B5EF4-FFF2-40B4-BE49-F238E27FC236}">
                  <a16:creationId xmlns:a16="http://schemas.microsoft.com/office/drawing/2014/main" id="{A0F2FA2A-8607-20D1-4CFC-B2A6EB67BD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13029" y="1477328"/>
              <a:ext cx="1095328" cy="43367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AFAB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Capstone</a:t>
              </a:r>
            </a:p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AFAB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ODS</a:t>
              </a:r>
            </a:p>
            <a:p>
              <a:endParaRPr lang="en-US" sz="120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Placeholder 26">
              <a:extLst>
                <a:ext uri="{FF2B5EF4-FFF2-40B4-BE49-F238E27FC236}">
                  <a16:creationId xmlns:a16="http://schemas.microsoft.com/office/drawing/2014/main" id="{2F78ED99-8FA2-91F5-0383-BA7735AB356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442449" y="2054400"/>
              <a:ext cx="1715426" cy="566425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AFAB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 Engineering</a:t>
              </a:r>
            </a:p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AFAB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Celerity3</a:t>
              </a:r>
            </a:p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AFAB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ModuSpec  </a:t>
              </a:r>
            </a:p>
          </p:txBody>
        </p:sp>
        <p:sp>
          <p:nvSpPr>
            <p:cNvPr id="15" name="Text Placeholder 26">
              <a:extLst>
                <a:ext uri="{FF2B5EF4-FFF2-40B4-BE49-F238E27FC236}">
                  <a16:creationId xmlns:a16="http://schemas.microsoft.com/office/drawing/2014/main" id="{F86F1111-09CD-A354-6477-1943B883D64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08280" y="2705384"/>
              <a:ext cx="1241979" cy="30537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1200" dirty="0">
                  <a:solidFill>
                    <a:srgbClr val="AFAB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Scandpower</a:t>
              </a:r>
            </a:p>
            <a:p>
              <a:endParaRPr lang="en-US" sz="120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Placeholder 26">
              <a:extLst>
                <a:ext uri="{FF2B5EF4-FFF2-40B4-BE49-F238E27FC236}">
                  <a16:creationId xmlns:a16="http://schemas.microsoft.com/office/drawing/2014/main" id="{806EBF93-5D20-5133-240C-A16DBD4DCA0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442450" y="3208998"/>
              <a:ext cx="1726733" cy="305373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1200" dirty="0">
                  <a:solidFill>
                    <a:srgbClr val="AFAB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West Engineering</a:t>
              </a:r>
            </a:p>
            <a:p>
              <a:endParaRPr lang="en-US" sz="120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781B0F-4C1A-9E0B-BE8F-D2DD918391C7}"/>
                </a:ext>
              </a:extLst>
            </p:cNvPr>
            <p:cNvSpPr/>
            <p:nvPr userDrawn="1"/>
          </p:nvSpPr>
          <p:spPr>
            <a:xfrm>
              <a:off x="8941527" y="1229129"/>
              <a:ext cx="418437" cy="418437"/>
            </a:xfrm>
            <a:prstGeom prst="ellipse">
              <a:avLst/>
            </a:prstGeom>
            <a:solidFill>
              <a:srgbClr val="E7E6E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Text Placeholder 23">
              <a:extLst>
                <a:ext uri="{FF2B5EF4-FFF2-40B4-BE49-F238E27FC236}">
                  <a16:creationId xmlns:a16="http://schemas.microsoft.com/office/drawing/2014/main" id="{F3ED4F2C-1CD5-BDA2-5B5C-477206D7A0F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08313" y="1324561"/>
              <a:ext cx="526142" cy="26653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aseline="0" dirty="0">
                  <a:solidFill>
                    <a:srgbClr val="AFAB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2005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4D1F367-837E-12CB-C6FF-CF3C6C56AC0F}"/>
                </a:ext>
              </a:extLst>
            </p:cNvPr>
            <p:cNvSpPr/>
            <p:nvPr userDrawn="1"/>
          </p:nvSpPr>
          <p:spPr>
            <a:xfrm>
              <a:off x="8950318" y="1825008"/>
              <a:ext cx="418437" cy="418437"/>
            </a:xfrm>
            <a:prstGeom prst="ellipse">
              <a:avLst/>
            </a:prstGeom>
            <a:solidFill>
              <a:srgbClr val="E7E6E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Text Placeholder 23">
              <a:extLst>
                <a:ext uri="{FF2B5EF4-FFF2-40B4-BE49-F238E27FC236}">
                  <a16:creationId xmlns:a16="http://schemas.microsoft.com/office/drawing/2014/main" id="{C1D1E6D6-E9A0-A346-6405-5ACC83536D4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32424" y="1903972"/>
              <a:ext cx="526142" cy="26653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aseline="0" dirty="0">
                  <a:solidFill>
                    <a:srgbClr val="AFAB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BB782BA-9F9E-A1DF-AAA0-A9F94D44ECD8}"/>
                </a:ext>
              </a:extLst>
            </p:cNvPr>
            <p:cNvSpPr/>
            <p:nvPr userDrawn="1"/>
          </p:nvSpPr>
          <p:spPr>
            <a:xfrm>
              <a:off x="8951976" y="2400732"/>
              <a:ext cx="418437" cy="418437"/>
            </a:xfrm>
            <a:prstGeom prst="ellipse">
              <a:avLst/>
            </a:prstGeom>
            <a:solidFill>
              <a:srgbClr val="E7E6E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Text Placeholder 23">
              <a:extLst>
                <a:ext uri="{FF2B5EF4-FFF2-40B4-BE49-F238E27FC236}">
                  <a16:creationId xmlns:a16="http://schemas.microsoft.com/office/drawing/2014/main" id="{DEDA5882-E6F0-3142-8A05-129F72488A0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27781" y="2493121"/>
              <a:ext cx="526142" cy="26653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aseline="0" dirty="0">
                  <a:solidFill>
                    <a:srgbClr val="AFAB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13B47F8-2C98-6300-2957-B460C8194B60}"/>
                </a:ext>
              </a:extLst>
            </p:cNvPr>
            <p:cNvSpPr/>
            <p:nvPr userDrawn="1"/>
          </p:nvSpPr>
          <p:spPr>
            <a:xfrm>
              <a:off x="8950318" y="2955811"/>
              <a:ext cx="418437" cy="418437"/>
            </a:xfrm>
            <a:prstGeom prst="ellipse">
              <a:avLst/>
            </a:prstGeom>
            <a:solidFill>
              <a:srgbClr val="E7E6E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Text Placeholder 23">
              <a:extLst>
                <a:ext uri="{FF2B5EF4-FFF2-40B4-BE49-F238E27FC236}">
                  <a16:creationId xmlns:a16="http://schemas.microsoft.com/office/drawing/2014/main" id="{A11D65FA-A846-2162-7DCC-7C53E73912E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31771" y="3034500"/>
              <a:ext cx="526142" cy="26653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aseline="0" dirty="0">
                  <a:solidFill>
                    <a:srgbClr val="AFAB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2FBF643-0012-05D1-D4FE-9E08064B18CF}"/>
                </a:ext>
              </a:extLst>
            </p:cNvPr>
            <p:cNvSpPr/>
            <p:nvPr userDrawn="1"/>
          </p:nvSpPr>
          <p:spPr>
            <a:xfrm>
              <a:off x="8935148" y="3514455"/>
              <a:ext cx="418437" cy="418437"/>
            </a:xfrm>
            <a:prstGeom prst="ellipse">
              <a:avLst/>
            </a:prstGeom>
            <a:solidFill>
              <a:srgbClr val="E7E6E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Text Placeholder 23">
              <a:extLst>
                <a:ext uri="{FF2B5EF4-FFF2-40B4-BE49-F238E27FC236}">
                  <a16:creationId xmlns:a16="http://schemas.microsoft.com/office/drawing/2014/main" id="{CAF99E4D-D662-CF16-CBE4-BBC9E34E99B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13191" y="3597301"/>
              <a:ext cx="526142" cy="26653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aseline="0" dirty="0">
                  <a:solidFill>
                    <a:srgbClr val="AFAB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C15BEA-35B3-A28B-721C-142ED550A2EC}"/>
                </a:ext>
              </a:extLst>
            </p:cNvPr>
            <p:cNvSpPr/>
            <p:nvPr userDrawn="1"/>
          </p:nvSpPr>
          <p:spPr>
            <a:xfrm>
              <a:off x="8941527" y="634225"/>
              <a:ext cx="418437" cy="418437"/>
            </a:xfrm>
            <a:prstGeom prst="ellipse">
              <a:avLst/>
            </a:prstGeom>
            <a:solidFill>
              <a:srgbClr val="E7E6E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Text Placeholder 23">
              <a:extLst>
                <a:ext uri="{FF2B5EF4-FFF2-40B4-BE49-F238E27FC236}">
                  <a16:creationId xmlns:a16="http://schemas.microsoft.com/office/drawing/2014/main" id="{BE8CA8DC-713B-49EC-3F28-682B80AD472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12581" y="721500"/>
              <a:ext cx="526142" cy="26653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aseline="0" dirty="0">
                  <a:solidFill>
                    <a:srgbClr val="AFAB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1930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D917879-5ACE-FD7D-F1EE-BBFDB02DA08C}"/>
                </a:ext>
              </a:extLst>
            </p:cNvPr>
            <p:cNvSpPr/>
            <p:nvPr userDrawn="1"/>
          </p:nvSpPr>
          <p:spPr>
            <a:xfrm>
              <a:off x="8936088" y="4688639"/>
              <a:ext cx="418437" cy="418437"/>
            </a:xfrm>
            <a:prstGeom prst="ellipse">
              <a:avLst/>
            </a:prstGeom>
            <a:solidFill>
              <a:srgbClr val="00545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Text Placeholder 23">
              <a:extLst>
                <a:ext uri="{FF2B5EF4-FFF2-40B4-BE49-F238E27FC236}">
                  <a16:creationId xmlns:a16="http://schemas.microsoft.com/office/drawing/2014/main" id="{51CF4FF0-E1E7-BA9F-5FD7-AE0FC839BC8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00495" y="4774295"/>
              <a:ext cx="526142" cy="266537"/>
            </a:xfrm>
            <a:prstGeom prst="rect">
              <a:avLst/>
            </a:prstGeom>
            <a:ln w="19050">
              <a:noFill/>
            </a:ln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361D322-38D2-5B80-8068-FDA84C31DD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70415" y="2023693"/>
              <a:ext cx="1653347" cy="0"/>
            </a:xfrm>
            <a:prstGeom prst="line">
              <a:avLst/>
            </a:prstGeom>
            <a:ln w="12700">
              <a:solidFill>
                <a:srgbClr val="E7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9DAE5CE-958E-2C7F-9802-F4E3DEC1DD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62100" y="834082"/>
              <a:ext cx="1653347" cy="0"/>
            </a:xfrm>
            <a:prstGeom prst="line">
              <a:avLst/>
            </a:prstGeom>
            <a:ln w="12700">
              <a:solidFill>
                <a:srgbClr val="E7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6938D7-7FBF-4809-9D3C-4ED36E162F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86134" y="3734534"/>
              <a:ext cx="1257279" cy="0"/>
            </a:xfrm>
            <a:prstGeom prst="line">
              <a:avLst/>
            </a:prstGeom>
            <a:ln w="12700">
              <a:solidFill>
                <a:srgbClr val="E7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B22AA24-694C-ADFC-5F67-B342B80E51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17286" y="4917948"/>
              <a:ext cx="1211109" cy="0"/>
            </a:xfrm>
            <a:prstGeom prst="line">
              <a:avLst/>
            </a:prstGeom>
            <a:ln w="12700">
              <a:solidFill>
                <a:srgbClr val="0054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7F14F8E-E286-EA97-3063-4ED41DD177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96232" y="2629433"/>
              <a:ext cx="1251894" cy="0"/>
            </a:xfrm>
            <a:prstGeom prst="line">
              <a:avLst/>
            </a:prstGeom>
            <a:ln w="12700">
              <a:solidFill>
                <a:srgbClr val="E7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6EC12B1-B28F-D4E3-F671-3700969FFF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91518" y="1439821"/>
              <a:ext cx="1251894" cy="0"/>
            </a:xfrm>
            <a:prstGeom prst="line">
              <a:avLst/>
            </a:prstGeom>
            <a:ln w="12700">
              <a:solidFill>
                <a:srgbClr val="E7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E21C95B-F129-C220-F7FA-ED3DA76D7CF9}"/>
                </a:ext>
              </a:extLst>
            </p:cNvPr>
            <p:cNvSpPr/>
            <p:nvPr userDrawn="1"/>
          </p:nvSpPr>
          <p:spPr>
            <a:xfrm>
              <a:off x="8936088" y="4095562"/>
              <a:ext cx="418437" cy="418437"/>
            </a:xfrm>
            <a:prstGeom prst="ellipse">
              <a:avLst/>
            </a:prstGeom>
            <a:solidFill>
              <a:srgbClr val="00545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Text Placeholder 23">
              <a:extLst>
                <a:ext uri="{FF2B5EF4-FFF2-40B4-BE49-F238E27FC236}">
                  <a16:creationId xmlns:a16="http://schemas.microsoft.com/office/drawing/2014/main" id="{881F9BEC-CD61-7BFD-DFCF-667365B113C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11100" y="4177999"/>
              <a:ext cx="526142" cy="26653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42" name="Text Placeholder 26">
              <a:extLst>
                <a:ext uri="{FF2B5EF4-FFF2-40B4-BE49-F238E27FC236}">
                  <a16:creationId xmlns:a16="http://schemas.microsoft.com/office/drawing/2014/main" id="{3DFD5ADD-5E08-195F-C2BE-B55FFB8377D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448102" y="897813"/>
              <a:ext cx="1715426" cy="331316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200" dirty="0">
                  <a:solidFill>
                    <a:srgbClr val="AFAB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LR Energy formed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ECAD6BA-C5E9-F36F-39CB-2941F17666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53585" y="4295049"/>
              <a:ext cx="1670176" cy="0"/>
            </a:xfrm>
            <a:prstGeom prst="line">
              <a:avLst/>
            </a:prstGeom>
            <a:ln w="12700">
              <a:solidFill>
                <a:srgbClr val="0054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Placeholder 26">
              <a:extLst>
                <a:ext uri="{FF2B5EF4-FFF2-40B4-BE49-F238E27FC236}">
                  <a16:creationId xmlns:a16="http://schemas.microsoft.com/office/drawing/2014/main" id="{C08024DF-BAC3-096E-843B-4FEC7C9E896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13477" y="3810484"/>
              <a:ext cx="1241979" cy="30537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1200" dirty="0">
                  <a:solidFill>
                    <a:srgbClr val="AFAB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Senergy</a:t>
              </a:r>
            </a:p>
            <a:p>
              <a:endParaRPr lang="en-US" sz="120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53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>
          <p15:clr>
            <a:srgbClr val="FBAE40"/>
          </p15:clr>
        </p15:guide>
        <p15:guide id="2" pos="46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595">
          <p15:clr>
            <a:srgbClr val="FBAE40"/>
          </p15:clr>
        </p15:guide>
        <p15:guide id="6" orient="horz" pos="981">
          <p15:clr>
            <a:srgbClr val="FBAE40"/>
          </p15:clr>
        </p15:guide>
        <p15:guide id="7" orient="horz" pos="1230">
          <p15:clr>
            <a:srgbClr val="FBAE40"/>
          </p15:clr>
        </p15:guide>
        <p15:guide id="8" orient="horz" pos="3498">
          <p15:clr>
            <a:srgbClr val="FBAE40"/>
          </p15:clr>
        </p15:guide>
        <p15:guide id="9" orient="horz" pos="3861">
          <p15:clr>
            <a:srgbClr val="FBAE40"/>
          </p15:clr>
        </p15:guide>
        <p15:guide id="10" pos="1867">
          <p15:clr>
            <a:srgbClr val="FBAE40"/>
          </p15:clr>
        </p15:guide>
        <p15:guide id="11" pos="3432">
          <p15:clr>
            <a:srgbClr val="FBAE40"/>
          </p15:clr>
        </p15:guide>
        <p15:guide id="12" pos="3591">
          <p15:clr>
            <a:srgbClr val="FBAE40"/>
          </p15:clr>
        </p15:guide>
        <p15:guide id="13" pos="4997">
          <p15:clr>
            <a:srgbClr val="FBAE40"/>
          </p15:clr>
        </p15:guide>
        <p15:guide id="14" pos="51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c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405CA-853B-B848-8368-5FF51D9D1E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7" y="0"/>
            <a:ext cx="12191701" cy="68579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1AC84-C3C8-43B6-AEA2-B14C8120EA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8F161-C1D0-4B3C-B897-0308724EAF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3C159-8D3A-422E-8F01-CCBA0C9C62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CC2A0E6-7AE1-4442-AECA-173262FA29CC}"/>
              </a:ext>
            </a:extLst>
          </p:cNvPr>
          <p:cNvSpPr txBox="1"/>
          <p:nvPr userDrawn="1"/>
        </p:nvSpPr>
        <p:spPr>
          <a:xfrm>
            <a:off x="623518" y="593615"/>
            <a:ext cx="9675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</a:rPr>
              <a:t>Our growth journey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961D01-25BB-0544-F102-5AEA3C5A4A92}"/>
              </a:ext>
            </a:extLst>
          </p:cNvPr>
          <p:cNvGrpSpPr/>
          <p:nvPr userDrawn="1"/>
        </p:nvGrpSpPr>
        <p:grpSpPr>
          <a:xfrm>
            <a:off x="577935" y="1869712"/>
            <a:ext cx="11035076" cy="3500603"/>
            <a:chOff x="463704" y="2078787"/>
            <a:chExt cx="9495780" cy="30123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1B02CA5-C25B-476C-BA35-3DF8A3FE3549}"/>
                </a:ext>
              </a:extLst>
            </p:cNvPr>
            <p:cNvCxnSpPr/>
            <p:nvPr userDrawn="1"/>
          </p:nvCxnSpPr>
          <p:spPr>
            <a:xfrm flipH="1">
              <a:off x="7237308" y="2189219"/>
              <a:ext cx="2468" cy="10605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45DE230-94BE-43D5-AA76-8C5E5EFC70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6570" y="3469655"/>
              <a:ext cx="764069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Placeholder 26">
              <a:extLst>
                <a:ext uri="{FF2B5EF4-FFF2-40B4-BE49-F238E27FC236}">
                  <a16:creationId xmlns:a16="http://schemas.microsoft.com/office/drawing/2014/main" id="{65659A24-4E8F-481B-B9B9-55860125852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831997" y="4369395"/>
              <a:ext cx="1371317" cy="437839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Capstone</a:t>
              </a:r>
            </a:p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ODS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 Placeholder 26">
              <a:extLst>
                <a:ext uri="{FF2B5EF4-FFF2-40B4-BE49-F238E27FC236}">
                  <a16:creationId xmlns:a16="http://schemas.microsoft.com/office/drawing/2014/main" id="{B4753E44-CA33-468A-A037-0EE00028E3C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21540" y="2102127"/>
              <a:ext cx="1742564" cy="741195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 Engineering</a:t>
              </a:r>
            </a:p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Celerity3</a:t>
              </a:r>
            </a:p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ModuSpec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 Placeholder 26">
              <a:extLst>
                <a:ext uri="{FF2B5EF4-FFF2-40B4-BE49-F238E27FC236}">
                  <a16:creationId xmlns:a16="http://schemas.microsoft.com/office/drawing/2014/main" id="{5A606A3E-B280-46F9-9F26-EFA637BB3C9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84804" y="4557461"/>
              <a:ext cx="1605882" cy="399596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Scandpower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 Placeholder 26">
              <a:extLst>
                <a:ext uri="{FF2B5EF4-FFF2-40B4-BE49-F238E27FC236}">
                  <a16:creationId xmlns:a16="http://schemas.microsoft.com/office/drawing/2014/main" id="{3EA4079E-5EE6-45E4-BCFE-5E221AE1B8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126211" y="2104177"/>
              <a:ext cx="1529347" cy="399596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West Engineering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3FC44C9-B2AA-4EE9-BA6F-B62625F18823}"/>
                </a:ext>
              </a:extLst>
            </p:cNvPr>
            <p:cNvSpPr/>
            <p:nvPr userDrawn="1"/>
          </p:nvSpPr>
          <p:spPr>
            <a:xfrm>
              <a:off x="1543816" y="3194743"/>
              <a:ext cx="547546" cy="547547"/>
            </a:xfrm>
            <a:prstGeom prst="ellipse">
              <a:avLst/>
            </a:prstGeom>
            <a:solidFill>
              <a:srgbClr val="00545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59" name="Text Placeholder 23">
              <a:extLst>
                <a:ext uri="{FF2B5EF4-FFF2-40B4-BE49-F238E27FC236}">
                  <a16:creationId xmlns:a16="http://schemas.microsoft.com/office/drawing/2014/main" id="{1BEC25C2-A64B-4848-AF9F-A2E64316A7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47010" y="3341848"/>
              <a:ext cx="688482" cy="348776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2005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74771FD-7F75-4BC3-A8A5-DFAC8F5D326D}"/>
                </a:ext>
              </a:extLst>
            </p:cNvPr>
            <p:cNvSpPr/>
            <p:nvPr userDrawn="1"/>
          </p:nvSpPr>
          <p:spPr>
            <a:xfrm>
              <a:off x="2597217" y="3182166"/>
              <a:ext cx="547546" cy="547547"/>
            </a:xfrm>
            <a:prstGeom prst="ellipse">
              <a:avLst/>
            </a:prstGeom>
            <a:solidFill>
              <a:srgbClr val="00545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61" name="Text Placeholder 23">
              <a:extLst>
                <a:ext uri="{FF2B5EF4-FFF2-40B4-BE49-F238E27FC236}">
                  <a16:creationId xmlns:a16="http://schemas.microsoft.com/office/drawing/2014/main" id="{F1BDA59F-496E-4C3C-822A-1840C986C26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527897" y="3329271"/>
              <a:ext cx="688482" cy="348776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7366540-A363-4B52-B6C8-35EC751E37AD}"/>
                </a:ext>
              </a:extLst>
            </p:cNvPr>
            <p:cNvSpPr/>
            <p:nvPr userDrawn="1"/>
          </p:nvSpPr>
          <p:spPr>
            <a:xfrm>
              <a:off x="3679883" y="3202649"/>
              <a:ext cx="547546" cy="547547"/>
            </a:xfrm>
            <a:prstGeom prst="ellipse">
              <a:avLst/>
            </a:prstGeom>
            <a:solidFill>
              <a:srgbClr val="00545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63" name="Text Placeholder 23">
              <a:extLst>
                <a:ext uri="{FF2B5EF4-FFF2-40B4-BE49-F238E27FC236}">
                  <a16:creationId xmlns:a16="http://schemas.microsoft.com/office/drawing/2014/main" id="{D61EA519-B604-474C-B46B-372E970BF8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09414" y="3349752"/>
              <a:ext cx="688482" cy="348776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4122E06-E331-466A-9335-DCD358E26A56}"/>
                </a:ext>
              </a:extLst>
            </p:cNvPr>
            <p:cNvSpPr/>
            <p:nvPr userDrawn="1"/>
          </p:nvSpPr>
          <p:spPr>
            <a:xfrm>
              <a:off x="4806471" y="3190071"/>
              <a:ext cx="547546" cy="547547"/>
            </a:xfrm>
            <a:prstGeom prst="ellipse">
              <a:avLst/>
            </a:prstGeom>
            <a:solidFill>
              <a:srgbClr val="00545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8" name="Text Placeholder 23">
              <a:extLst>
                <a:ext uri="{FF2B5EF4-FFF2-40B4-BE49-F238E27FC236}">
                  <a16:creationId xmlns:a16="http://schemas.microsoft.com/office/drawing/2014/main" id="{11B801CA-1A66-466F-8FDC-9A47194C16C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744342" y="3337175"/>
              <a:ext cx="688482" cy="348776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7FA1B0A-2DB1-456E-9BFF-49205B4D1A48}"/>
                </a:ext>
              </a:extLst>
            </p:cNvPr>
            <p:cNvSpPr/>
            <p:nvPr userDrawn="1"/>
          </p:nvSpPr>
          <p:spPr>
            <a:xfrm>
              <a:off x="5891213" y="3187766"/>
              <a:ext cx="547546" cy="547547"/>
            </a:xfrm>
            <a:prstGeom prst="ellipse">
              <a:avLst/>
            </a:prstGeom>
            <a:solidFill>
              <a:srgbClr val="00545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0" name="Text Placeholder 23">
              <a:extLst>
                <a:ext uri="{FF2B5EF4-FFF2-40B4-BE49-F238E27FC236}">
                  <a16:creationId xmlns:a16="http://schemas.microsoft.com/office/drawing/2014/main" id="{06AB8274-0E99-4E18-B871-D10C1E9BEF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843201" y="3334871"/>
              <a:ext cx="688482" cy="348776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01E4B2F-EBF5-419D-BFF7-42C827592A43}"/>
                </a:ext>
              </a:extLst>
            </p:cNvPr>
            <p:cNvCxnSpPr>
              <a:stCxn id="58" idx="4"/>
            </p:cNvCxnSpPr>
            <p:nvPr userDrawn="1"/>
          </p:nvCxnSpPr>
          <p:spPr>
            <a:xfrm flipH="1">
              <a:off x="1815122" y="3742290"/>
              <a:ext cx="2468" cy="10590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773B9A6-82B5-4DE2-9D02-C30C81D27105}"/>
                </a:ext>
              </a:extLst>
            </p:cNvPr>
            <p:cNvCxnSpPr/>
            <p:nvPr userDrawn="1"/>
          </p:nvCxnSpPr>
          <p:spPr>
            <a:xfrm flipH="1">
              <a:off x="3955928" y="3742290"/>
              <a:ext cx="2468" cy="10605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575A226-FC3B-4CE0-B585-C550129C8E59}"/>
                </a:ext>
              </a:extLst>
            </p:cNvPr>
            <p:cNvCxnSpPr/>
            <p:nvPr userDrawn="1"/>
          </p:nvCxnSpPr>
          <p:spPr>
            <a:xfrm flipH="1">
              <a:off x="6166898" y="3744782"/>
              <a:ext cx="2468" cy="10605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91DC86B-51B5-4766-881D-96A8D32E677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855936" y="2189219"/>
              <a:ext cx="2468" cy="100085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BFFEB84-F362-4DFA-B47F-6269AD7D090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068222" y="2189219"/>
              <a:ext cx="2468" cy="100085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54AD64E-C931-4341-9BBE-205992A9BB60}"/>
                </a:ext>
              </a:extLst>
            </p:cNvPr>
            <p:cNvSpPr/>
            <p:nvPr userDrawn="1"/>
          </p:nvSpPr>
          <p:spPr>
            <a:xfrm>
              <a:off x="529841" y="3197015"/>
              <a:ext cx="547546" cy="547547"/>
            </a:xfrm>
            <a:prstGeom prst="ellipse">
              <a:avLst/>
            </a:prstGeom>
            <a:solidFill>
              <a:srgbClr val="00545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7" name="Text Placeholder 23">
              <a:extLst>
                <a:ext uri="{FF2B5EF4-FFF2-40B4-BE49-F238E27FC236}">
                  <a16:creationId xmlns:a16="http://schemas.microsoft.com/office/drawing/2014/main" id="{587FC48E-4BEC-447B-892D-FFE64F7D9F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63704" y="3344118"/>
              <a:ext cx="688482" cy="348776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1930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DA40435-A9C8-4AD3-9B7B-568ED6A74BE5}"/>
                </a:ext>
              </a:extLst>
            </p:cNvPr>
            <p:cNvSpPr/>
            <p:nvPr userDrawn="1"/>
          </p:nvSpPr>
          <p:spPr>
            <a:xfrm>
              <a:off x="6968355" y="3187766"/>
              <a:ext cx="547546" cy="547547"/>
            </a:xfrm>
            <a:prstGeom prst="ellipse">
              <a:avLst/>
            </a:prstGeom>
            <a:solidFill>
              <a:srgbClr val="00545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9" name="Text Placeholder 23">
              <a:extLst>
                <a:ext uri="{FF2B5EF4-FFF2-40B4-BE49-F238E27FC236}">
                  <a16:creationId xmlns:a16="http://schemas.microsoft.com/office/drawing/2014/main" id="{2B5DA02D-CBB0-4EC8-A618-1939691124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03417" y="3334871"/>
              <a:ext cx="688482" cy="348776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9BA8FDB-07DB-441F-A466-07031A9C934D}"/>
                </a:ext>
              </a:extLst>
            </p:cNvPr>
            <p:cNvSpPr/>
            <p:nvPr userDrawn="1"/>
          </p:nvSpPr>
          <p:spPr>
            <a:xfrm>
              <a:off x="8147569" y="3201504"/>
              <a:ext cx="547546" cy="547547"/>
            </a:xfrm>
            <a:prstGeom prst="ellipse">
              <a:avLst/>
            </a:prstGeom>
            <a:solidFill>
              <a:srgbClr val="00545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91" name="Text Placeholder 23">
              <a:extLst>
                <a:ext uri="{FF2B5EF4-FFF2-40B4-BE49-F238E27FC236}">
                  <a16:creationId xmlns:a16="http://schemas.microsoft.com/office/drawing/2014/main" id="{83DAC334-1993-4586-85A5-8515F985D9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082633" y="3334866"/>
              <a:ext cx="688482" cy="348776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06450E7-08B5-42F8-B75D-C0A4E24B41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17266" y="3743847"/>
              <a:ext cx="0" cy="106430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9DA891E-34A3-41F0-8FFE-2CAE5A9E3B5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97818" y="2185347"/>
              <a:ext cx="2468" cy="100085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 Placeholder 26">
              <a:extLst>
                <a:ext uri="{FF2B5EF4-FFF2-40B4-BE49-F238E27FC236}">
                  <a16:creationId xmlns:a16="http://schemas.microsoft.com/office/drawing/2014/main" id="{A746C940-CFE6-4CA6-9D2E-A59F9D8D43C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65734" y="2104177"/>
              <a:ext cx="1529347" cy="399596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LR Energy formed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2E9BB7-9A30-4901-97E9-0BE52CB66D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5447" y="2078787"/>
              <a:ext cx="541549" cy="580541"/>
            </a:xfrm>
            <a:prstGeom prst="rect">
              <a:avLst/>
            </a:prstGeom>
          </p:spPr>
        </p:pic>
        <p:sp>
          <p:nvSpPr>
            <p:cNvPr id="65" name="Text Placeholder 26">
              <a:extLst>
                <a:ext uri="{FF2B5EF4-FFF2-40B4-BE49-F238E27FC236}">
                  <a16:creationId xmlns:a16="http://schemas.microsoft.com/office/drawing/2014/main" id="{CCBFCB63-E0CE-4612-9DA6-46E52E4B3B1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793639" y="2104884"/>
              <a:ext cx="1330088" cy="55444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Vysus Group formed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Placeholder 26">
              <a:extLst>
                <a:ext uri="{FF2B5EF4-FFF2-40B4-BE49-F238E27FC236}">
                  <a16:creationId xmlns:a16="http://schemas.microsoft.com/office/drawing/2014/main" id="{9D33D882-691B-44C6-88C8-76038DF7957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50506" y="4560346"/>
              <a:ext cx="1605882" cy="399596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Senergy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Placeholder 26">
              <a:extLst>
                <a:ext uri="{FF2B5EF4-FFF2-40B4-BE49-F238E27FC236}">
                  <a16:creationId xmlns:a16="http://schemas.microsoft.com/office/drawing/2014/main" id="{524388AC-717F-521F-B924-FF8E4FB94D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462737" y="4198674"/>
              <a:ext cx="1496747" cy="89241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400" dirty="0">
                  <a:solidFill>
                    <a:schemeClr val="bg1"/>
                  </a:solidFill>
                  <a:effectLst/>
                  <a:latin typeface="+mn-lt"/>
                </a:rPr>
                <a:t>Divestments of SGC, Transport and </a:t>
              </a:r>
              <a:r>
                <a:rPr lang="en-GB" sz="1400" dirty="0" err="1">
                  <a:solidFill>
                    <a:schemeClr val="bg1"/>
                  </a:solidFill>
                  <a:effectLst/>
                  <a:latin typeface="+mn-lt"/>
                </a:rPr>
                <a:t>Senergy</a:t>
              </a:r>
              <a:r>
                <a:rPr lang="en-GB" sz="1400" dirty="0">
                  <a:solidFill>
                    <a:schemeClr val="bg1"/>
                  </a:solidFill>
                  <a:effectLst/>
                  <a:latin typeface="+mn-lt"/>
                </a:rPr>
                <a:t> Wells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  <a:p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37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2591" userDrawn="1">
          <p15:clr>
            <a:srgbClr val="FBAE40"/>
          </p15:clr>
        </p15:guide>
        <p15:guide id="7" orient="horz" pos="1548" userDrawn="1">
          <p15:clr>
            <a:srgbClr val="FBAE40"/>
          </p15:clr>
        </p15:guide>
        <p15:guide id="8" orient="horz" pos="2047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7D197ED-AE46-4E8F-90E7-EA4CC5B82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871" b="6551"/>
          <a:stretch/>
        </p:blipFill>
        <p:spPr>
          <a:xfrm>
            <a:off x="0" y="283741"/>
            <a:ext cx="803275" cy="15456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7" y="597434"/>
            <a:ext cx="10907893" cy="703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32735-8FD1-40CC-9805-C7BB3B701E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32479-944C-41E6-A003-27A70FA5E1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728BC-498E-4A30-BF3F-DC5A3DD048E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5091306-0442-6EFF-9FE8-8C4EC57025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559513"/>
            <a:ext cx="10907523" cy="439837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1600"/>
            </a:lvl1pPr>
            <a:lvl2pPr marL="685800" indent="-228600">
              <a:buFontTx/>
              <a:buBlip>
                <a:blip r:embed="rId3"/>
              </a:buBlip>
              <a:defRPr sz="1600"/>
            </a:lvl2pPr>
            <a:lvl3pPr marL="1143000" indent="-228600">
              <a:buFontTx/>
              <a:buBlip>
                <a:blip r:embed="rId3"/>
              </a:buBlip>
              <a:defRPr sz="1600"/>
            </a:lvl3pPr>
            <a:lvl4pPr marL="1600200" indent="-228600">
              <a:buFontTx/>
              <a:buBlip>
                <a:blip r:embed="rId3"/>
              </a:buBlip>
              <a:defRPr sz="1600"/>
            </a:lvl4pPr>
            <a:lvl5pPr marL="2057400" indent="-228600">
              <a:buFontTx/>
              <a:buBlip>
                <a:blip r:embed="rId3"/>
              </a:buBlip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493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595">
          <p15:clr>
            <a:srgbClr val="FBAE40"/>
          </p15:clr>
        </p15:guide>
        <p15:guide id="6" orient="horz" pos="2591">
          <p15:clr>
            <a:srgbClr val="FBAE40"/>
          </p15:clr>
        </p15:guide>
        <p15:guide id="7" orient="horz" pos="1548">
          <p15:clr>
            <a:srgbClr val="FBAE40"/>
          </p15:clr>
        </p15:guide>
        <p15:guide id="8" orient="horz" pos="2047">
          <p15:clr>
            <a:srgbClr val="FBAE40"/>
          </p15:clr>
        </p15:guide>
        <p15:guide id="9" orient="horz" pos="386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C2ED434-4FDB-4C84-BE41-15AA6DDB0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871" b="6551"/>
          <a:stretch/>
        </p:blipFill>
        <p:spPr>
          <a:xfrm>
            <a:off x="0" y="283741"/>
            <a:ext cx="803275" cy="15456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8" y="597433"/>
            <a:ext cx="5472482" cy="71555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CBA0B94-9828-9642-88CB-EA19808AB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518" y="1071790"/>
            <a:ext cx="5472482" cy="71555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1A3C18DF-2B64-164C-A782-063E707C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19" y="1880683"/>
            <a:ext cx="4862882" cy="328919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87577-63CD-364B-9103-1F81C1233D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3805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D1B09C-2845-4518-A1AD-0787481174B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45437-A2AC-44D8-A015-8654F0D7ED8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099153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15372248-EB83-4F4D-863E-FF56B11C4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871" b="6551"/>
          <a:stretch/>
        </p:blipFill>
        <p:spPr>
          <a:xfrm>
            <a:off x="0" y="283741"/>
            <a:ext cx="803275" cy="15456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8" y="597433"/>
            <a:ext cx="5472482" cy="71555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Title	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CBA0B94-9828-9642-88CB-EA19808AB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518" y="1071790"/>
            <a:ext cx="5472482" cy="71555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1A3C18DF-2B64-164C-A782-063E707C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19" y="1880683"/>
            <a:ext cx="4862882" cy="328919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B802541F-C49A-1D4F-A729-6E5119CA7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67361" y="944563"/>
            <a:ext cx="5472482" cy="5463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60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“”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6C06AAB6-CDDA-A441-BA8E-9D90EB065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32857" y="5514293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6B19F-20DC-444D-BC75-F44E240ECB6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728663"/>
            <a:ext cx="5364163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7ED956-EE64-6F48-891C-9E00A29DA2D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129338"/>
            <a:ext cx="5364163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8DA3F837-8A79-4048-A2FB-C15B2BD29E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87681" y="1428117"/>
            <a:ext cx="5472482" cy="328612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7895A-758C-466B-900A-B0E76FF3660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AEE408-2AF3-4364-93D6-A87A0ABF2D6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D89FB-B40E-4E48-8714-A9F5F8A9114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901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41202789-C134-4521-9C04-883FD51DE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871" b="6551"/>
          <a:stretch/>
        </p:blipFill>
        <p:spPr>
          <a:xfrm>
            <a:off x="0" y="283741"/>
            <a:ext cx="803275" cy="15456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8" y="597433"/>
            <a:ext cx="5472482" cy="71555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Title		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CBA0B94-9828-9642-88CB-EA19808AB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518" y="1071790"/>
            <a:ext cx="5472482" cy="71555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1A3C18DF-2B64-164C-A782-063E707C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19" y="1880683"/>
            <a:ext cx="4862882" cy="328919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B802541F-C49A-1D4F-A729-6E5119CA7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02796" y="1285283"/>
            <a:ext cx="2844086" cy="18846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6C06AAB6-CDDA-A441-BA8E-9D90EB065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32857" y="3665173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6B19F-20DC-444D-BC75-F44E240ECB6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728663"/>
            <a:ext cx="2791522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7ED956-EE64-6F48-891C-9E00A29DA2D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127818"/>
            <a:ext cx="2791522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3CC322AF-67DD-C146-8FBD-65B82358BD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99802" y="825753"/>
            <a:ext cx="2260361" cy="15618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8000" b="0" i="0" spc="-400" baseline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80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4BE7BD-B2EC-1449-BDA0-74202AAC8A14}"/>
              </a:ext>
            </a:extLst>
          </p:cNvPr>
          <p:cNvCxnSpPr>
            <a:cxnSpLocks/>
          </p:cNvCxnSpPr>
          <p:nvPr userDrawn="1"/>
        </p:nvCxnSpPr>
        <p:spPr>
          <a:xfrm>
            <a:off x="9251794" y="728663"/>
            <a:ext cx="220836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BB0C57-7A7F-5A40-967E-801DF5DF0892}"/>
              </a:ext>
            </a:extLst>
          </p:cNvPr>
          <p:cNvCxnSpPr>
            <a:cxnSpLocks/>
          </p:cNvCxnSpPr>
          <p:nvPr userDrawn="1"/>
        </p:nvCxnSpPr>
        <p:spPr>
          <a:xfrm>
            <a:off x="9251794" y="4127818"/>
            <a:ext cx="220836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C9284B88-9F9A-514E-9D0F-19531F765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8650" y="3313920"/>
            <a:ext cx="2260361" cy="5739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adispiscing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DB84F3EB-FACD-D849-A4FD-9D59AD380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2796" y="944563"/>
            <a:ext cx="2844086" cy="3603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“”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544748-55BA-4709-AAD7-91487975FE6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55AE2-AE34-403C-B934-104B806DB48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E249C-5E79-4F33-9BE3-5178E221F59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93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mont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Background pattern&#10;&#10;Description automatically generated">
            <a:extLst>
              <a:ext uri="{FF2B5EF4-FFF2-40B4-BE49-F238E27FC236}">
                <a16:creationId xmlns:a16="http://schemas.microsoft.com/office/drawing/2014/main" id="{74AE86C3-6750-454B-80D2-3E4E2467E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871" b="6551"/>
          <a:stretch/>
        </p:blipFill>
        <p:spPr>
          <a:xfrm>
            <a:off x="0" y="283741"/>
            <a:ext cx="803275" cy="1545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F8117-2CEE-4AD4-98B5-7931E5C5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18" y="642795"/>
            <a:ext cx="10515600" cy="52322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A45DF-DF81-4ED8-A03E-7091E993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3A79C7-707C-4457-ADFD-EDDE83673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5028B-F0C4-4C5C-81B5-B03DFCFB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0F9EF6-1D25-4C36-8EFD-9537A6DF68A1}"/>
              </a:ext>
            </a:extLst>
          </p:cNvPr>
          <p:cNvCxnSpPr>
            <a:cxnSpLocks/>
          </p:cNvCxnSpPr>
          <p:nvPr userDrawn="1"/>
        </p:nvCxnSpPr>
        <p:spPr>
          <a:xfrm>
            <a:off x="725367" y="4797137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3B3A61-E595-4AF8-975C-04F5C7C9FCA0}"/>
              </a:ext>
            </a:extLst>
          </p:cNvPr>
          <p:cNvCxnSpPr>
            <a:cxnSpLocks/>
          </p:cNvCxnSpPr>
          <p:nvPr userDrawn="1"/>
        </p:nvCxnSpPr>
        <p:spPr>
          <a:xfrm>
            <a:off x="725367" y="6304772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735FED-17AA-47D3-99B5-709E50FD66AD}"/>
              </a:ext>
            </a:extLst>
          </p:cNvPr>
          <p:cNvCxnSpPr>
            <a:cxnSpLocks/>
          </p:cNvCxnSpPr>
          <p:nvPr userDrawn="1"/>
        </p:nvCxnSpPr>
        <p:spPr>
          <a:xfrm>
            <a:off x="725367" y="3041053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86E328-1576-4039-BB5A-7AB0E61C3A6E}"/>
              </a:ext>
            </a:extLst>
          </p:cNvPr>
          <p:cNvCxnSpPr>
            <a:cxnSpLocks/>
          </p:cNvCxnSpPr>
          <p:nvPr userDrawn="1"/>
        </p:nvCxnSpPr>
        <p:spPr>
          <a:xfrm>
            <a:off x="725367" y="1377986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344E62-C3A4-47B0-BFA2-02C6E19D5C3D}"/>
              </a:ext>
            </a:extLst>
          </p:cNvPr>
          <p:cNvCxnSpPr>
            <a:cxnSpLocks/>
          </p:cNvCxnSpPr>
          <p:nvPr userDrawn="1"/>
        </p:nvCxnSpPr>
        <p:spPr>
          <a:xfrm>
            <a:off x="3215680" y="4797137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C98385-44E2-4C88-A75A-04285277620E}"/>
              </a:ext>
            </a:extLst>
          </p:cNvPr>
          <p:cNvCxnSpPr>
            <a:cxnSpLocks/>
          </p:cNvCxnSpPr>
          <p:nvPr userDrawn="1"/>
        </p:nvCxnSpPr>
        <p:spPr>
          <a:xfrm>
            <a:off x="3215680" y="6304772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89F5B9-FB50-457C-8DCF-BBADBF03B71D}"/>
              </a:ext>
            </a:extLst>
          </p:cNvPr>
          <p:cNvCxnSpPr>
            <a:cxnSpLocks/>
          </p:cNvCxnSpPr>
          <p:nvPr userDrawn="1"/>
        </p:nvCxnSpPr>
        <p:spPr>
          <a:xfrm>
            <a:off x="3215680" y="3041053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67CF93-7716-42D9-AC34-C6ECB28DBF76}"/>
              </a:ext>
            </a:extLst>
          </p:cNvPr>
          <p:cNvCxnSpPr>
            <a:cxnSpLocks/>
          </p:cNvCxnSpPr>
          <p:nvPr userDrawn="1"/>
        </p:nvCxnSpPr>
        <p:spPr>
          <a:xfrm>
            <a:off x="3215680" y="1377986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1CCDF5-B745-4095-91C4-84394BFD99F3}"/>
              </a:ext>
            </a:extLst>
          </p:cNvPr>
          <p:cNvCxnSpPr>
            <a:cxnSpLocks/>
          </p:cNvCxnSpPr>
          <p:nvPr userDrawn="1"/>
        </p:nvCxnSpPr>
        <p:spPr>
          <a:xfrm>
            <a:off x="5699745" y="4797137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4009D2-292B-4C96-9B58-87E1B6479B03}"/>
              </a:ext>
            </a:extLst>
          </p:cNvPr>
          <p:cNvCxnSpPr>
            <a:cxnSpLocks/>
          </p:cNvCxnSpPr>
          <p:nvPr userDrawn="1"/>
        </p:nvCxnSpPr>
        <p:spPr>
          <a:xfrm>
            <a:off x="5699745" y="6304772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A2C669-CFF5-4CAE-ABE1-DB4767B2806F}"/>
              </a:ext>
            </a:extLst>
          </p:cNvPr>
          <p:cNvCxnSpPr>
            <a:cxnSpLocks/>
          </p:cNvCxnSpPr>
          <p:nvPr userDrawn="1"/>
        </p:nvCxnSpPr>
        <p:spPr>
          <a:xfrm>
            <a:off x="5699745" y="3041053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911DEC-832B-4CF0-BBE4-C6C7F2D14979}"/>
              </a:ext>
            </a:extLst>
          </p:cNvPr>
          <p:cNvCxnSpPr>
            <a:cxnSpLocks/>
          </p:cNvCxnSpPr>
          <p:nvPr userDrawn="1"/>
        </p:nvCxnSpPr>
        <p:spPr>
          <a:xfrm>
            <a:off x="5699745" y="1377986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869AD2-5C3B-44DA-ADCB-A4A9F37E571A}"/>
              </a:ext>
            </a:extLst>
          </p:cNvPr>
          <p:cNvCxnSpPr>
            <a:cxnSpLocks/>
          </p:cNvCxnSpPr>
          <p:nvPr userDrawn="1"/>
        </p:nvCxnSpPr>
        <p:spPr>
          <a:xfrm>
            <a:off x="8184232" y="4797137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7E21D4-85A5-4EF8-9B7E-2B765036AF82}"/>
              </a:ext>
            </a:extLst>
          </p:cNvPr>
          <p:cNvCxnSpPr>
            <a:cxnSpLocks/>
          </p:cNvCxnSpPr>
          <p:nvPr userDrawn="1"/>
        </p:nvCxnSpPr>
        <p:spPr>
          <a:xfrm>
            <a:off x="8184232" y="6304772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1F838C-9348-4571-9511-B118ED1725AD}"/>
              </a:ext>
            </a:extLst>
          </p:cNvPr>
          <p:cNvCxnSpPr>
            <a:cxnSpLocks/>
          </p:cNvCxnSpPr>
          <p:nvPr userDrawn="1"/>
        </p:nvCxnSpPr>
        <p:spPr>
          <a:xfrm>
            <a:off x="8184232" y="3041053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442F30-682E-4129-A982-8E6A404CAF3F}"/>
              </a:ext>
            </a:extLst>
          </p:cNvPr>
          <p:cNvCxnSpPr>
            <a:cxnSpLocks/>
          </p:cNvCxnSpPr>
          <p:nvPr userDrawn="1"/>
        </p:nvCxnSpPr>
        <p:spPr>
          <a:xfrm>
            <a:off x="8184232" y="1377986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1F09A1D4-4824-4BB0-B3C8-2EAF076D04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049" y="2096884"/>
            <a:ext cx="2378310" cy="7777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FE5001B7-3577-406C-9C4A-DF55E04608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04039" y="2096884"/>
            <a:ext cx="2354813" cy="80360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7C47D298-200E-4C03-9964-CC12398531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89890" y="2096885"/>
            <a:ext cx="2327706" cy="7777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DF31591C-F6DE-4EDE-B575-A07DF121E9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2590" y="2096884"/>
            <a:ext cx="2354813" cy="8600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B1D259A-FF05-4951-AC79-91B3EE13B6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6155" y="3660160"/>
            <a:ext cx="2316376" cy="98039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448CD9E6-A2BA-44AE-9149-6E15B56C02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31147" y="3660159"/>
            <a:ext cx="2327706" cy="9705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5FC14FC2-B745-4C4D-8376-B8EF084E1A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9890" y="3660159"/>
            <a:ext cx="2327706" cy="97054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  <a:p>
            <a:endParaRPr lang="en-US" dirty="0"/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D73F529F-7AE8-483E-9C92-4FDFDF39FAD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72591" y="3660159"/>
            <a:ext cx="2349548" cy="97054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D512394D-6506-4E96-94F8-E160F585DC9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55" y="5547800"/>
            <a:ext cx="2316376" cy="6004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  <a:p>
            <a:endParaRPr lang="en-US" dirty="0"/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4BFF2F20-6A1A-498A-9BEE-079EFB16A95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31146" y="5547800"/>
            <a:ext cx="2327707" cy="6004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99D0EFE-6BA5-4A05-87C1-D49E4E9FCA8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996" y="5547800"/>
            <a:ext cx="2327707" cy="6004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42E3293F-DDB2-4C50-AE41-EC8C1A8427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99698" y="5547800"/>
            <a:ext cx="2007937" cy="6004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21DD3A0A-F031-4B05-B61E-F3A602FA61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6155" y="1430390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640878B4-B45A-4891-B36A-666F77D238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31146" y="1430390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D142E7CA-242E-4B7A-AEF4-6D3852BE7B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04470" y="1430390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1EEF53B8-89D7-4EAB-B7AB-88897A2BF1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12224" y="1430390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15AC3C98-E026-49CC-9341-E76382F1F9F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6155" y="3091608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C3D4B4E0-B121-4C23-B6A7-C1BB712191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31146" y="3091608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90572A3D-91A2-4210-962E-1D47F44012F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04470" y="3091608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8331D28D-7224-42F8-870F-653D03B27B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224" y="3091608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8E06BE0C-26B1-431E-B321-97EF1516FA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6155" y="4847692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EF55CE0E-BA83-4608-AA9F-5C1D2955669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1146" y="4847692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AFB68CF0-F388-4554-AC95-FA8EBFCD42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04470" y="4847692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4B99B80E-645E-4B06-9E03-7E25CDFDA63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112224" y="4847692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</p:spTree>
    <p:extLst>
      <p:ext uri="{BB962C8B-B14F-4D97-AF65-F5344CB8AC3E}">
        <p14:creationId xmlns:p14="http://schemas.microsoft.com/office/powerpoint/2010/main" val="419926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0BE886-F7EB-48BC-9FA1-EA68A3DEA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795" y="3229896"/>
            <a:ext cx="10572762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134D6E6B-003C-8044-9BDE-14C4124D0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744" y="666209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Month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54F2A97D-29FE-C540-9B98-F712B06E5E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44" y="788652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0346645-F17B-D84F-8BE8-A2EB4ADC46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7065" y="666209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8DC038EE-3FAB-0949-A0D5-29E356E2F9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7065" y="788652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Position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05E0686-9355-475E-9B53-E1D4504A11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838" y="1525702"/>
            <a:ext cx="2475188" cy="3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36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6C06AAB6-CDDA-A441-BA8E-9D90EB065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197" y="4744858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6B19F-20DC-444D-BC75-F44E240ECB6A}"/>
              </a:ext>
            </a:extLst>
          </p:cNvPr>
          <p:cNvCxnSpPr>
            <a:cxnSpLocks/>
          </p:cNvCxnSpPr>
          <p:nvPr userDrawn="1"/>
        </p:nvCxnSpPr>
        <p:spPr>
          <a:xfrm>
            <a:off x="740340" y="728663"/>
            <a:ext cx="6727260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7ED956-EE64-6F48-891C-9E00A29DA2D7}"/>
              </a:ext>
            </a:extLst>
          </p:cNvPr>
          <p:cNvCxnSpPr>
            <a:cxnSpLocks/>
          </p:cNvCxnSpPr>
          <p:nvPr userDrawn="1"/>
        </p:nvCxnSpPr>
        <p:spPr>
          <a:xfrm>
            <a:off x="740340" y="5359903"/>
            <a:ext cx="6737420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6450CB44-AAF0-CD4F-8C96-F2261B322B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98" y="944563"/>
            <a:ext cx="5472482" cy="5463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60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“”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FC5C3051-2166-9C47-BD60-C5EBDF9596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518" y="1428117"/>
            <a:ext cx="6844082" cy="328612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20E69B-6807-4F50-87C3-76CCD8857FF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40F57-5584-48CA-B5AA-6150BB33F75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63519-801E-4282-BBE1-69F7760316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57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3786522-C3F4-8541-AC94-BC9821BD2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24" r="7392" b="6043"/>
          <a:stretch/>
        </p:blipFill>
        <p:spPr>
          <a:xfrm>
            <a:off x="0" y="1708558"/>
            <a:ext cx="1700733" cy="3283504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7" y="597434"/>
            <a:ext cx="10907711" cy="703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Click to add solution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80FE4-7F8C-447F-9516-6D84EB6B19C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0400B-2DF2-4035-BB0C-8998AFAD75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6B1B4-222E-4A3D-9D38-D75F6E2531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EC7A6E-9E5C-4468-BB8F-7BC172E154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559513"/>
            <a:ext cx="10907523" cy="439837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1600"/>
            </a:lvl1pPr>
            <a:lvl2pPr marL="685800" indent="-228600">
              <a:buFontTx/>
              <a:buBlip>
                <a:blip r:embed="rId3"/>
              </a:buBlip>
              <a:defRPr sz="1600"/>
            </a:lvl2pPr>
            <a:lvl3pPr marL="1143000" indent="-228600">
              <a:buFontTx/>
              <a:buBlip>
                <a:blip r:embed="rId3"/>
              </a:buBlip>
              <a:defRPr sz="1600"/>
            </a:lvl3pPr>
            <a:lvl4pPr marL="1600200" indent="-228600">
              <a:buFontTx/>
              <a:buBlip>
                <a:blip r:embed="rId3"/>
              </a:buBlip>
              <a:defRPr sz="1600"/>
            </a:lvl4pPr>
            <a:lvl5pPr marL="2057400" indent="-228600">
              <a:buFontTx/>
              <a:buBlip>
                <a:blip r:embed="rId3"/>
              </a:buBlip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21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595">
          <p15:clr>
            <a:srgbClr val="FBAE40"/>
          </p15:clr>
        </p15:guide>
        <p15:guide id="6" orient="horz" pos="2591">
          <p15:clr>
            <a:srgbClr val="FBAE40"/>
          </p15:clr>
        </p15:guide>
        <p15:guide id="7" orient="horz" pos="1548">
          <p15:clr>
            <a:srgbClr val="FBAE40"/>
          </p15:clr>
        </p15:guide>
        <p15:guide id="8" orient="horz" pos="2047">
          <p15:clr>
            <a:srgbClr val="FBAE40"/>
          </p15:clr>
        </p15:guide>
        <p15:guide id="9" orient="horz" pos="386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3B3C28A-C46F-4B11-9DBA-15C2AD217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871" b="6551"/>
          <a:stretch/>
        </p:blipFill>
        <p:spPr>
          <a:xfrm>
            <a:off x="0" y="283741"/>
            <a:ext cx="803275" cy="1545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4E784-7404-4A58-BE4A-0F143E190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17" y="637187"/>
            <a:ext cx="10907893" cy="70382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545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A7ABC-3920-418B-8522-9D95F5E8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FD280-492C-42ED-ABF8-DA744EB8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F3F4B-77DB-4668-8E65-D97C6362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EB4EB0-0746-492F-A8C0-F3957D989FB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518" y="1559512"/>
            <a:ext cx="5317014" cy="423373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A806C6A-0AB8-4DDC-BB1B-8D22A94DB22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1559512"/>
            <a:ext cx="5435410" cy="423373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1237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52AD1EE-6EDF-4FB5-B7C4-150562FCB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871" b="6551"/>
          <a:stretch/>
        </p:blipFill>
        <p:spPr>
          <a:xfrm>
            <a:off x="0" y="283741"/>
            <a:ext cx="803275" cy="1545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4E784-7404-4A58-BE4A-0F143E190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18" y="638260"/>
            <a:ext cx="10730282" cy="63984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545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A7ABC-3920-418B-8522-9D95F5E8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FD280-492C-42ED-ABF8-DA744EB8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F3F4B-77DB-4668-8E65-D97C6362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EB4EB0-0746-492F-A8C0-F3957D989FB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518" y="2424080"/>
            <a:ext cx="5317014" cy="336916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A806C6A-0AB8-4DDC-BB1B-8D22A94DB22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2424080"/>
            <a:ext cx="5257800" cy="336916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40DFFC-4426-4C7A-95BC-AA9877179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518" y="1559512"/>
            <a:ext cx="5317014" cy="803275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solidFill>
                  <a:srgbClr val="005454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3F3089-F79F-44C0-91D9-5B65BBD6C8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559512"/>
            <a:ext cx="5257800" cy="803275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solidFill>
                  <a:srgbClr val="005454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813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B802541F-C49A-1D4F-A729-6E5119CA7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1226" y="732521"/>
            <a:ext cx="9203356" cy="3326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0" b="0" i="0" spc="-400" baseline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1000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6C06AAB6-CDDA-A441-BA8E-9D90EB065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196" y="4744858"/>
            <a:ext cx="5154891" cy="178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adispiscing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6B19F-20DC-444D-BC75-F44E240ECB6A}"/>
              </a:ext>
            </a:extLst>
          </p:cNvPr>
          <p:cNvCxnSpPr>
            <a:cxnSpLocks/>
          </p:cNvCxnSpPr>
          <p:nvPr userDrawn="1"/>
        </p:nvCxnSpPr>
        <p:spPr>
          <a:xfrm>
            <a:off x="740340" y="728663"/>
            <a:ext cx="10719823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7ED956-EE64-6F48-891C-9E00A29DA2D7}"/>
              </a:ext>
            </a:extLst>
          </p:cNvPr>
          <p:cNvCxnSpPr>
            <a:cxnSpLocks/>
          </p:cNvCxnSpPr>
          <p:nvPr userDrawn="1"/>
        </p:nvCxnSpPr>
        <p:spPr>
          <a:xfrm>
            <a:off x="740340" y="5359903"/>
            <a:ext cx="10719823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39C7B-B4C6-4CF6-ACBE-959A91CF241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972FD-95E6-4BC2-BDB5-1B061051F73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FA597-729B-40CA-A9DC-8D8D90A2AF7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89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content 2">
    <p:bg>
      <p:bgPr>
        <a:solidFill>
          <a:srgbClr val="00E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B802541F-C49A-1D4F-A729-6E5119CA7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1226" y="732521"/>
            <a:ext cx="9203356" cy="3326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0" b="0" i="0" spc="-400" baseline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1000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6C06AAB6-CDDA-A441-BA8E-9D90EB065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196" y="4744858"/>
            <a:ext cx="5154891" cy="178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adispiscing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6B19F-20DC-444D-BC75-F44E240ECB6A}"/>
              </a:ext>
            </a:extLst>
          </p:cNvPr>
          <p:cNvCxnSpPr>
            <a:cxnSpLocks/>
          </p:cNvCxnSpPr>
          <p:nvPr userDrawn="1"/>
        </p:nvCxnSpPr>
        <p:spPr>
          <a:xfrm>
            <a:off x="740340" y="728663"/>
            <a:ext cx="10719823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7ED956-EE64-6F48-891C-9E00A29DA2D7}"/>
              </a:ext>
            </a:extLst>
          </p:cNvPr>
          <p:cNvCxnSpPr>
            <a:cxnSpLocks/>
          </p:cNvCxnSpPr>
          <p:nvPr userDrawn="1"/>
        </p:nvCxnSpPr>
        <p:spPr>
          <a:xfrm>
            <a:off x="740340" y="5359903"/>
            <a:ext cx="10719823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291813-BF6A-4173-96A1-A2967B18C22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9D2FF-E0F8-4B98-AAC7-B2694C24A87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4C6D9-0AD9-46B1-A893-98F39C677BE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87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content 3">
    <p:bg>
      <p:bgPr>
        <a:solidFill>
          <a:srgbClr val="00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B802541F-C49A-1D4F-A729-6E5119CA7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1226" y="732521"/>
            <a:ext cx="9203356" cy="3326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0" b="0" i="0" spc="-40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1000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6C06AAB6-CDDA-A441-BA8E-9D90EB065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196" y="4744858"/>
            <a:ext cx="5154891" cy="178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adispiscing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6B19F-20DC-444D-BC75-F44E240ECB6A}"/>
              </a:ext>
            </a:extLst>
          </p:cNvPr>
          <p:cNvCxnSpPr>
            <a:cxnSpLocks/>
          </p:cNvCxnSpPr>
          <p:nvPr userDrawn="1"/>
        </p:nvCxnSpPr>
        <p:spPr>
          <a:xfrm>
            <a:off x="740340" y="728663"/>
            <a:ext cx="107198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7ACE4-E171-4F13-B0B5-8E8912C3DD7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95EC7-5EBB-4F6B-AB83-A3101307200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F5EE9-C1DF-45C8-A8AC-176EE2F1B58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124431-6494-42C2-92CD-5164BD4A348E}"/>
              </a:ext>
            </a:extLst>
          </p:cNvPr>
          <p:cNvCxnSpPr>
            <a:cxnSpLocks/>
          </p:cNvCxnSpPr>
          <p:nvPr userDrawn="1"/>
        </p:nvCxnSpPr>
        <p:spPr>
          <a:xfrm>
            <a:off x="740340" y="5359903"/>
            <a:ext cx="107198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34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FB0665-FE15-4840-AAA3-6E8202CAA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B802541F-C49A-1D4F-A729-6E5119CA7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1226" y="732521"/>
            <a:ext cx="9203356" cy="3326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0" b="0" i="0" spc="-40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1000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6C06AAB6-CDDA-A441-BA8E-9D90EB065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196" y="4744858"/>
            <a:ext cx="5154891" cy="178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adispiscing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6B19F-20DC-444D-BC75-F44E240ECB6A}"/>
              </a:ext>
            </a:extLst>
          </p:cNvPr>
          <p:cNvCxnSpPr>
            <a:cxnSpLocks/>
          </p:cNvCxnSpPr>
          <p:nvPr userDrawn="1"/>
        </p:nvCxnSpPr>
        <p:spPr>
          <a:xfrm>
            <a:off x="740340" y="728663"/>
            <a:ext cx="107198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7ED956-EE64-6F48-891C-9E00A29DA2D7}"/>
              </a:ext>
            </a:extLst>
          </p:cNvPr>
          <p:cNvCxnSpPr>
            <a:cxnSpLocks/>
          </p:cNvCxnSpPr>
          <p:nvPr userDrawn="1"/>
        </p:nvCxnSpPr>
        <p:spPr>
          <a:xfrm>
            <a:off x="740340" y="5359903"/>
            <a:ext cx="107198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C9711-1411-43F0-B6D6-0F579844FC0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3F9014-CF43-4955-8506-A6664D21601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68468-0FCC-485B-BBC2-DA941DFB35A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88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7C4B2DE8-4357-4E33-9DF4-AB677425F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871" b="6551"/>
          <a:stretch/>
        </p:blipFill>
        <p:spPr>
          <a:xfrm>
            <a:off x="0" y="283741"/>
            <a:ext cx="803275" cy="1545600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57231F7-97B2-0A48-838B-4D4E291830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8" y="597434"/>
            <a:ext cx="8450144" cy="703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Our services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26D253-059B-1F4B-AE6E-D74461E45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3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1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2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B123D41-FD1F-1942-BFE0-A763ED53DB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2650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3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4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B251E2A-DE45-624E-BFB3-05F13BC790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050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5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6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3513E-0E50-423B-AAA5-AC71D49278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599C6-A879-4E61-9A01-AEF8AD039B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EE63D-F742-4933-8BC6-0AE335E9BE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623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61">
          <p15:clr>
            <a:srgbClr val="FBAE40"/>
          </p15:clr>
        </p15:guide>
        <p15:guide id="2" pos="46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595">
          <p15:clr>
            <a:srgbClr val="FBAE40"/>
          </p15:clr>
        </p15:guide>
        <p15:guide id="6" orient="horz" pos="981">
          <p15:clr>
            <a:srgbClr val="FBAE40"/>
          </p15:clr>
        </p15:guide>
        <p15:guide id="8" orient="horz" pos="3385">
          <p15:clr>
            <a:srgbClr val="FBAE40"/>
          </p15:clr>
        </p15:guide>
        <p15:guide id="9" orient="horz" pos="3861">
          <p15:clr>
            <a:srgbClr val="FBAE40"/>
          </p15:clr>
        </p15:guide>
        <p15:guide id="10" pos="2751">
          <p15:clr>
            <a:srgbClr val="FBAE40"/>
          </p15:clr>
        </p15:guide>
        <p15:guide id="11" pos="4951">
          <p15:clr>
            <a:srgbClr val="FBAE40"/>
          </p15:clr>
        </p15:guide>
        <p15:guide id="12" pos="501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slide 2">
    <p:bg>
      <p:bgPr>
        <a:solidFill>
          <a:srgbClr val="00E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57231F7-97B2-0A48-838B-4D4E291830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8" y="597434"/>
            <a:ext cx="8450144" cy="703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Our services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26D253-059B-1F4B-AE6E-D74461E45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3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1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2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B123D41-FD1F-1942-BFE0-A763ED53DB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2650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3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4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B251E2A-DE45-624E-BFB3-05F13BC790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050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5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6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8EE15-0F38-4048-A653-BA891194B4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45F18-5AC3-45CA-8E79-1E3CC0A10B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0AEE9-F083-4A03-B03F-8E1611B223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59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61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8" orient="horz" pos="338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  <p15:guide id="10" pos="2751" userDrawn="1">
          <p15:clr>
            <a:srgbClr val="FBAE40"/>
          </p15:clr>
        </p15:guide>
        <p15:guide id="11" pos="4951" userDrawn="1">
          <p15:clr>
            <a:srgbClr val="FBAE40"/>
          </p15:clr>
        </p15:guide>
        <p15:guide id="12" pos="50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585208-EF9F-467B-915C-BF01F91DC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795" y="3229896"/>
            <a:ext cx="10572762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134D6E6B-003C-8044-9BDE-14C4124D0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744" y="666209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Month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54F2A97D-29FE-C540-9B98-F712B06E5E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44" y="788652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0346645-F17B-D84F-8BE8-A2EB4ADC46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7065" y="666209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8DC038EE-3FAB-0949-A0D5-29E356E2F9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7065" y="788652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Position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05E0686-9355-475E-9B53-E1D4504A11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838" y="1525702"/>
            <a:ext cx="2475188" cy="3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4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templat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0856D503-CBF8-4B30-87FF-1AD6E3D76A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871" b="6551"/>
          <a:stretch/>
        </p:blipFill>
        <p:spPr>
          <a:xfrm>
            <a:off x="0" y="283741"/>
            <a:ext cx="803275" cy="1545600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57231F7-97B2-0A48-838B-4D4E29183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518" y="597434"/>
            <a:ext cx="9400158" cy="703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26D253-059B-1F4B-AE6E-D74461E45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3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1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2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B123D41-FD1F-1942-BFE0-A763ED53DB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2650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3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4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B251E2A-DE45-624E-BFB3-05F13BC790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050" y="1511038"/>
            <a:ext cx="3587730" cy="6187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Subsection text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CA9E796-34C3-A94B-8E55-6AA1F8CB6B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63490" y="2573717"/>
            <a:ext cx="3587730" cy="32364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“”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E45F71-6F80-D64C-8997-46E4009A7EFD}"/>
              </a:ext>
            </a:extLst>
          </p:cNvPr>
          <p:cNvCxnSpPr>
            <a:cxnSpLocks/>
          </p:cNvCxnSpPr>
          <p:nvPr userDrawn="1"/>
        </p:nvCxnSpPr>
        <p:spPr>
          <a:xfrm>
            <a:off x="7967663" y="2418567"/>
            <a:ext cx="3492500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53C322-1470-CA4F-B0BB-B72F06942BCF}"/>
              </a:ext>
            </a:extLst>
          </p:cNvPr>
          <p:cNvCxnSpPr>
            <a:cxnSpLocks/>
          </p:cNvCxnSpPr>
          <p:nvPr userDrawn="1"/>
        </p:nvCxnSpPr>
        <p:spPr>
          <a:xfrm>
            <a:off x="7967663" y="5377884"/>
            <a:ext cx="3492500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FC3B3D85-687E-CB43-B9A0-2EB94F2C9E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1288" y="4849792"/>
            <a:ext cx="3588875" cy="2881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685271C-6850-7340-900E-607A1A93DF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3050" y="2924943"/>
            <a:ext cx="3587730" cy="1901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text 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42749862-43E0-B64B-92C3-D48F9FF9E1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744" y="404664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Case Study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4A57D7-912D-47E3-A5A0-323C94DAE83C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9622D-E071-4A52-A9F7-5DCC89FA98E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D774D-2715-49B2-8CF2-3D819519914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89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61">
          <p15:clr>
            <a:srgbClr val="FBAE40"/>
          </p15:clr>
        </p15:guide>
        <p15:guide id="2" pos="46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595">
          <p15:clr>
            <a:srgbClr val="FBAE40"/>
          </p15:clr>
        </p15:guide>
        <p15:guide id="6" orient="horz" pos="981">
          <p15:clr>
            <a:srgbClr val="FBAE40"/>
          </p15:clr>
        </p15:guide>
        <p15:guide id="8" orient="horz" pos="3385">
          <p15:clr>
            <a:srgbClr val="FBAE40"/>
          </p15:clr>
        </p15:guide>
        <p15:guide id="9" orient="horz" pos="3861">
          <p15:clr>
            <a:srgbClr val="FBAE40"/>
          </p15:clr>
        </p15:guide>
        <p15:guide id="10" pos="2751">
          <p15:clr>
            <a:srgbClr val="FBAE40"/>
          </p15:clr>
        </p15:guide>
        <p15:guide id="11" pos="4951">
          <p15:clr>
            <a:srgbClr val="FBAE40"/>
          </p15:clr>
        </p15:guide>
        <p15:guide id="12" pos="5019">
          <p15:clr>
            <a:srgbClr val="FBAE40"/>
          </p15:clr>
        </p15:guide>
        <p15:guide id="13" orient="horz" pos="1661">
          <p15:clr>
            <a:srgbClr val="FBAE40"/>
          </p15:clr>
        </p15:guide>
        <p15:guide id="14" orient="horz" pos="27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templa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7B5352BD-E41A-416A-A196-7AFBDAAC1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871" b="6551"/>
          <a:stretch/>
        </p:blipFill>
        <p:spPr>
          <a:xfrm>
            <a:off x="0" y="283741"/>
            <a:ext cx="803275" cy="1545600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57231F7-97B2-0A48-838B-4D4E29183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518" y="597434"/>
            <a:ext cx="4573515" cy="95990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26D253-059B-1F4B-AE6E-D74461E45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3" y="1979270"/>
            <a:ext cx="3587730" cy="27084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1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2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Result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5FD9373-495F-A341-9D14-362BF5EFD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744" y="5654912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Client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DBF3FDD-8FE9-E64B-8B1B-427A66B246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744" y="5777355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EDP Renewables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D6F0CEB-6FED-CA41-A958-EB8F12BF2C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3805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654DCDCD-9881-6B42-B765-AF1C63B828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744" y="404664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Case Study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A948C-45E4-4A08-9758-992328D9F7FC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B0A5E-3A73-44C8-99D3-D52D28A8679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632591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2954">
          <p15:clr>
            <a:srgbClr val="FBAE40"/>
          </p15:clr>
        </p15:guide>
        <p15:guide id="6" orient="horz" pos="890">
          <p15:clr>
            <a:srgbClr val="FBAE40"/>
          </p15:clr>
        </p15:guide>
        <p15:guide id="8" orient="horz" pos="3385">
          <p15:clr>
            <a:srgbClr val="FBAE40"/>
          </p15:clr>
        </p15:guide>
        <p15:guide id="9" orient="horz" pos="3861">
          <p15:clr>
            <a:srgbClr val="FBAE40"/>
          </p15:clr>
        </p15:guide>
        <p15:guide id="10" pos="3273">
          <p15:clr>
            <a:srgbClr val="FBAE40"/>
          </p15:clr>
        </p15:guide>
        <p15:guide id="11" pos="3817">
          <p15:clr>
            <a:srgbClr val="FBAE40"/>
          </p15:clr>
        </p15:guide>
        <p15:guide id="13" orient="horz" pos="1275">
          <p15:clr>
            <a:srgbClr val="FBAE40"/>
          </p15:clr>
        </p15:guide>
        <p15:guide id="14" orient="horz" pos="27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4E98B-BB37-F84F-A361-E99BE9CC2A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"/>
            <a:ext cx="12192001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99682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4E98B-BB37-F84F-A361-E99BE9CC2A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838" y="728663"/>
            <a:ext cx="4944133" cy="540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7ED75EF-A1AF-5E48-A5C4-EF3C0A3AD3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16029" y="728663"/>
            <a:ext cx="4944133" cy="540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28EE8-F674-4E5C-8C30-1E823C0F5AF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7A9FF-6EB1-45D0-A129-28C055C51F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8488C-0251-4DBA-ABED-39E3BC89BE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783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69780F4-520B-1249-BCE8-D490662AF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" y="84"/>
            <a:ext cx="12191701" cy="6857831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57231F7-97B2-0A48-838B-4D4E29183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518" y="597434"/>
            <a:ext cx="9400158" cy="703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26D253-059B-1F4B-AE6E-D74461E45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3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1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2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B123D41-FD1F-1942-BFE0-A763ED53DB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2650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3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4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B251E2A-DE45-624E-BFB3-05F13BC790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050" y="1511038"/>
            <a:ext cx="3587730" cy="6187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Subsection text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E45F71-6F80-D64C-8997-46E4009A7EFD}"/>
              </a:ext>
            </a:extLst>
          </p:cNvPr>
          <p:cNvCxnSpPr>
            <a:cxnSpLocks/>
          </p:cNvCxnSpPr>
          <p:nvPr userDrawn="1"/>
        </p:nvCxnSpPr>
        <p:spPr>
          <a:xfrm>
            <a:off x="7967663" y="2418567"/>
            <a:ext cx="34925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53C322-1470-CA4F-B0BB-B72F06942BCF}"/>
              </a:ext>
            </a:extLst>
          </p:cNvPr>
          <p:cNvCxnSpPr>
            <a:cxnSpLocks/>
          </p:cNvCxnSpPr>
          <p:nvPr userDrawn="1"/>
        </p:nvCxnSpPr>
        <p:spPr>
          <a:xfrm>
            <a:off x="7967663" y="5377884"/>
            <a:ext cx="34925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77958F-31A7-4814-9AAC-DF562EEFB4F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9196C-E0D3-4E8E-9C87-AC9BC295B3E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7DB32-BCCB-4B0C-856A-CC3D617CC76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8A05C-FA9D-489F-8FC9-1CB8EB855D89}"/>
              </a:ext>
            </a:extLst>
          </p:cNvPr>
          <p:cNvSpPr txBox="1"/>
          <p:nvPr userDrawn="1"/>
        </p:nvSpPr>
        <p:spPr>
          <a:xfrm>
            <a:off x="7860380" y="2509444"/>
            <a:ext cx="64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0" dirty="0">
                <a:solidFill>
                  <a:schemeClr val="bg1"/>
                </a:solidFill>
              </a:rPr>
              <a:t>“”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685271C-6850-7340-900E-607A1A93DF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3050" y="2924943"/>
            <a:ext cx="3587730" cy="1901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text 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FC3B3D85-687E-CB43-B9A0-2EB94F2C9E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1288" y="4849792"/>
            <a:ext cx="3588875" cy="2881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925D3-77FC-4F7F-BFF6-835424505132}"/>
              </a:ext>
            </a:extLst>
          </p:cNvPr>
          <p:cNvSpPr txBox="1"/>
          <p:nvPr userDrawn="1"/>
        </p:nvSpPr>
        <p:spPr>
          <a:xfrm>
            <a:off x="623518" y="381041"/>
            <a:ext cx="2111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3687177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61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8" orient="horz" pos="338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  <p15:guide id="10" pos="2751" userDrawn="1">
          <p15:clr>
            <a:srgbClr val="FBAE40"/>
          </p15:clr>
        </p15:guide>
        <p15:guide id="11" pos="4951" userDrawn="1">
          <p15:clr>
            <a:srgbClr val="FBAE40"/>
          </p15:clr>
        </p15:guide>
        <p15:guide id="12" pos="5019" userDrawn="1">
          <p15:clr>
            <a:srgbClr val="FBAE40"/>
          </p15:clr>
        </p15:guide>
        <p15:guide id="13" orient="horz" pos="1661" userDrawn="1">
          <p15:clr>
            <a:srgbClr val="FBAE40"/>
          </p15:clr>
        </p15:guide>
        <p15:guide id="14" orient="horz" pos="278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80A52-1A7A-6B49-ABEB-4EE607601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" y="84"/>
            <a:ext cx="12191701" cy="6857831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57231F7-97B2-0A48-838B-4D4E29183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518" y="597434"/>
            <a:ext cx="9400158" cy="703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26D253-059B-1F4B-AE6E-D74461E45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3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1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2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B123D41-FD1F-1942-BFE0-A763ED53DB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2650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3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4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B251E2A-DE45-624E-BFB3-05F13BC790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050" y="1511038"/>
            <a:ext cx="3587730" cy="6187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Subsection text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66228-9218-45C9-B56C-9BF487B234B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86A9C-8AF1-4BCC-9535-EDF1A3EC937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AA4ED-AE5C-452D-836D-0DB4FCA1099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97EA20-5C0B-44B9-9228-6CA50D76C298}"/>
              </a:ext>
            </a:extLst>
          </p:cNvPr>
          <p:cNvSpPr txBox="1"/>
          <p:nvPr userDrawn="1"/>
        </p:nvSpPr>
        <p:spPr>
          <a:xfrm>
            <a:off x="623518" y="381041"/>
            <a:ext cx="2111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609106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61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8" orient="horz" pos="338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  <p15:guide id="10" pos="2751" userDrawn="1">
          <p15:clr>
            <a:srgbClr val="FBAE40"/>
          </p15:clr>
        </p15:guide>
        <p15:guide id="11" pos="4951" userDrawn="1">
          <p15:clr>
            <a:srgbClr val="FBAE40"/>
          </p15:clr>
        </p15:guide>
        <p15:guide id="12" pos="5019" userDrawn="1">
          <p15:clr>
            <a:srgbClr val="FBAE40"/>
          </p15:clr>
        </p15:guide>
        <p15:guide id="13" orient="horz" pos="1661" userDrawn="1">
          <p15:clr>
            <a:srgbClr val="FBAE40"/>
          </p15:clr>
        </p15:guide>
        <p15:guide id="14" orient="horz" pos="278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CECF8E-32F2-6248-ACA5-2B297F8843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" y="84"/>
            <a:ext cx="12191701" cy="6857831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57231F7-97B2-0A48-838B-4D4E29183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518" y="597434"/>
            <a:ext cx="4573515" cy="95990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26D253-059B-1F4B-AE6E-D74461E45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3" y="1979270"/>
            <a:ext cx="3587730" cy="27084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1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2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Result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5FD9373-495F-A341-9D14-362BF5EFD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744" y="5467070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Client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DBF3FDD-8FE9-E64B-8B1B-427A66B246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744" y="5645785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EDP Renewables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D6F0CEB-6FED-CA41-A958-EB8F12BF2C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3805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9241D5-15CD-4789-8DAA-F0A8AED35C37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A25BF-8FFD-458F-A6B8-034088504AD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96CAD9-263D-48E1-AABE-A679E0DD034B}"/>
              </a:ext>
            </a:extLst>
          </p:cNvPr>
          <p:cNvSpPr txBox="1"/>
          <p:nvPr userDrawn="1"/>
        </p:nvSpPr>
        <p:spPr>
          <a:xfrm>
            <a:off x="623518" y="381041"/>
            <a:ext cx="2111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248253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2954" userDrawn="1">
          <p15:clr>
            <a:srgbClr val="FBAE40"/>
          </p15:clr>
        </p15:guide>
        <p15:guide id="6" orient="horz" pos="890" userDrawn="1">
          <p15:clr>
            <a:srgbClr val="FBAE40"/>
          </p15:clr>
        </p15:guide>
        <p15:guide id="8" orient="horz" pos="338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  <p15:guide id="10" pos="3273" userDrawn="1">
          <p15:clr>
            <a:srgbClr val="FBAE40"/>
          </p15:clr>
        </p15:guide>
        <p15:guide id="11" pos="3817" userDrawn="1">
          <p15:clr>
            <a:srgbClr val="FBAE40"/>
          </p15:clr>
        </p15:guide>
        <p15:guide id="13" orient="horz" pos="1275" userDrawn="1">
          <p15:clr>
            <a:srgbClr val="FBAE40"/>
          </p15:clr>
        </p15:guide>
        <p15:guide id="14" orient="horz" pos="278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CECF8E-32F2-6248-ACA5-2B297F8843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" y="84"/>
            <a:ext cx="12191699" cy="6857831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57231F7-97B2-0A48-838B-4D4E29183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518" y="597434"/>
            <a:ext cx="4573515" cy="95990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26D253-059B-1F4B-AE6E-D74461E45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3" y="1979270"/>
            <a:ext cx="3587730" cy="27084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1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2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Result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5FD9373-495F-A341-9D14-362BF5EFD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744" y="5467070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Client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DBF3FDD-8FE9-E64B-8B1B-427A66B246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744" y="5645785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EDP Renewables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D6F0CEB-6FED-CA41-A958-EB8F12BF2C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3805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9241D5-15CD-4789-8DAA-F0A8AED35C37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A25BF-8FFD-458F-A6B8-034088504AD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96CAD9-263D-48E1-AABE-A679E0DD034B}"/>
              </a:ext>
            </a:extLst>
          </p:cNvPr>
          <p:cNvSpPr txBox="1"/>
          <p:nvPr userDrawn="1"/>
        </p:nvSpPr>
        <p:spPr>
          <a:xfrm>
            <a:off x="623518" y="381041"/>
            <a:ext cx="2111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1934283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2954" userDrawn="1">
          <p15:clr>
            <a:srgbClr val="FBAE40"/>
          </p15:clr>
        </p15:guide>
        <p15:guide id="6" orient="horz" pos="890" userDrawn="1">
          <p15:clr>
            <a:srgbClr val="FBAE40"/>
          </p15:clr>
        </p15:guide>
        <p15:guide id="8" orient="horz" pos="338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  <p15:guide id="10" pos="3273" userDrawn="1">
          <p15:clr>
            <a:srgbClr val="FBAE40"/>
          </p15:clr>
        </p15:guide>
        <p15:guide id="11" pos="3817" userDrawn="1">
          <p15:clr>
            <a:srgbClr val="FBAE40"/>
          </p15:clr>
        </p15:guide>
        <p15:guide id="13" orient="horz" pos="1275" userDrawn="1">
          <p15:clr>
            <a:srgbClr val="FBAE40"/>
          </p15:clr>
        </p15:guide>
        <p15:guide id="14" orient="horz" pos="278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CECF8E-32F2-6248-ACA5-2B297F8843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" y="84"/>
            <a:ext cx="12191699" cy="6857831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57231F7-97B2-0A48-838B-4D4E29183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518" y="597434"/>
            <a:ext cx="4573515" cy="95990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26D253-059B-1F4B-AE6E-D74461E45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3" y="1979270"/>
            <a:ext cx="3587730" cy="27084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1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2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Result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5FD9373-495F-A341-9D14-362BF5EFD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744" y="5467070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Client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DBF3FDD-8FE9-E64B-8B1B-427A66B246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744" y="5645785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EDP Renewables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D6F0CEB-6FED-CA41-A958-EB8F12BF2C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3805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9241D5-15CD-4789-8DAA-F0A8AED35C37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A25BF-8FFD-458F-A6B8-034088504AD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96CAD9-263D-48E1-AABE-A679E0DD034B}"/>
              </a:ext>
            </a:extLst>
          </p:cNvPr>
          <p:cNvSpPr txBox="1"/>
          <p:nvPr userDrawn="1"/>
        </p:nvSpPr>
        <p:spPr>
          <a:xfrm>
            <a:off x="623518" y="381041"/>
            <a:ext cx="2111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2949036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2954" userDrawn="1">
          <p15:clr>
            <a:srgbClr val="FBAE40"/>
          </p15:clr>
        </p15:guide>
        <p15:guide id="6" orient="horz" pos="890" userDrawn="1">
          <p15:clr>
            <a:srgbClr val="FBAE40"/>
          </p15:clr>
        </p15:guide>
        <p15:guide id="8" orient="horz" pos="338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  <p15:guide id="10" pos="3273" userDrawn="1">
          <p15:clr>
            <a:srgbClr val="FBAE40"/>
          </p15:clr>
        </p15:guide>
        <p15:guide id="11" pos="3817" userDrawn="1">
          <p15:clr>
            <a:srgbClr val="FBAE40"/>
          </p15:clr>
        </p15:guide>
        <p15:guide id="13" orient="horz" pos="1275" userDrawn="1">
          <p15:clr>
            <a:srgbClr val="FBAE40"/>
          </p15:clr>
        </p15:guide>
        <p15:guide id="14" orient="horz" pos="27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E02CDD-2480-3F45-B6F6-2D5DD8C3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6E0B362C-DC0A-1E41-9CE4-326E8E2580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35" y="673264"/>
            <a:ext cx="5443565" cy="12793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8000"/>
              </a:lnSpc>
              <a:buNone/>
              <a:defRPr sz="8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A31B43F7-F6ED-4AF1-A051-E24F782AD6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795" y="3209576"/>
            <a:ext cx="9938974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55924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1344ED-4F95-40FC-A9F8-56F1F81530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795" y="3013515"/>
            <a:ext cx="6507787" cy="324196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134D6E6B-003C-8044-9BDE-14C4124D0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744" y="666209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Month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54F2A97D-29FE-C540-9B98-F712B06E5E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44" y="788652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0346645-F17B-D84F-8BE8-A2EB4ADC46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5453" y="666209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8DC038EE-3FAB-0949-A0D5-29E356E2F9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5453" y="788652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Position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9EAAA4C-1A4C-463E-A1CF-63B6EA0F9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838" y="1704939"/>
            <a:ext cx="2475188" cy="35785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C6ECF8-C3D6-4E0D-BA9D-9B9B434D53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53637" y="0"/>
            <a:ext cx="7138362" cy="6858000"/>
          </a:xfrm>
          <a:custGeom>
            <a:avLst/>
            <a:gdLst>
              <a:gd name="connsiteX0" fmla="*/ 0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0 w 7128837"/>
              <a:gd name="connsiteY4" fmla="*/ 0 h 6858000"/>
              <a:gd name="connsiteX0" fmla="*/ 0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0 w 7128837"/>
              <a:gd name="connsiteY4" fmla="*/ 0 h 6858000"/>
              <a:gd name="connsiteX0" fmla="*/ 0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0 w 7128837"/>
              <a:gd name="connsiteY4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47026 w 7128837"/>
              <a:gd name="connsiteY4" fmla="*/ 0 h 6858000"/>
              <a:gd name="connsiteX0" fmla="*/ 142937 w 7224748"/>
              <a:gd name="connsiteY0" fmla="*/ 0 h 6858000"/>
              <a:gd name="connsiteX1" fmla="*/ 7224748 w 7224748"/>
              <a:gd name="connsiteY1" fmla="*/ 0 h 6858000"/>
              <a:gd name="connsiteX2" fmla="*/ 7224748 w 7224748"/>
              <a:gd name="connsiteY2" fmla="*/ 6858000 h 6858000"/>
              <a:gd name="connsiteX3" fmla="*/ 95911 w 7224748"/>
              <a:gd name="connsiteY3" fmla="*/ 6858000 h 6858000"/>
              <a:gd name="connsiteX4" fmla="*/ 3758737 w 7224748"/>
              <a:gd name="connsiteY4" fmla="*/ 3427694 h 6858000"/>
              <a:gd name="connsiteX5" fmla="*/ 142937 w 7224748"/>
              <a:gd name="connsiteY5" fmla="*/ 0 h 6858000"/>
              <a:gd name="connsiteX0" fmla="*/ 142550 w 7224361"/>
              <a:gd name="connsiteY0" fmla="*/ 0 h 6858000"/>
              <a:gd name="connsiteX1" fmla="*/ 7224361 w 7224361"/>
              <a:gd name="connsiteY1" fmla="*/ 0 h 6858000"/>
              <a:gd name="connsiteX2" fmla="*/ 7224361 w 7224361"/>
              <a:gd name="connsiteY2" fmla="*/ 6858000 h 6858000"/>
              <a:gd name="connsiteX3" fmla="*/ 95524 w 7224361"/>
              <a:gd name="connsiteY3" fmla="*/ 6858000 h 6858000"/>
              <a:gd name="connsiteX4" fmla="*/ 3758350 w 7224361"/>
              <a:gd name="connsiteY4" fmla="*/ 3427694 h 6858000"/>
              <a:gd name="connsiteX5" fmla="*/ 142550 w 7224361"/>
              <a:gd name="connsiteY5" fmla="*/ 0 h 6858000"/>
              <a:gd name="connsiteX0" fmla="*/ 142743 w 7224554"/>
              <a:gd name="connsiteY0" fmla="*/ 0 h 6858000"/>
              <a:gd name="connsiteX1" fmla="*/ 7224554 w 7224554"/>
              <a:gd name="connsiteY1" fmla="*/ 0 h 6858000"/>
              <a:gd name="connsiteX2" fmla="*/ 7224554 w 7224554"/>
              <a:gd name="connsiteY2" fmla="*/ 6858000 h 6858000"/>
              <a:gd name="connsiteX3" fmla="*/ 95717 w 7224554"/>
              <a:gd name="connsiteY3" fmla="*/ 6858000 h 6858000"/>
              <a:gd name="connsiteX4" fmla="*/ 3758543 w 7224554"/>
              <a:gd name="connsiteY4" fmla="*/ 3427694 h 6858000"/>
              <a:gd name="connsiteX5" fmla="*/ 142743 w 7224554"/>
              <a:gd name="connsiteY5" fmla="*/ 0 h 6858000"/>
              <a:gd name="connsiteX0" fmla="*/ 142743 w 7224554"/>
              <a:gd name="connsiteY0" fmla="*/ 0 h 6858000"/>
              <a:gd name="connsiteX1" fmla="*/ 7224554 w 7224554"/>
              <a:gd name="connsiteY1" fmla="*/ 0 h 6858000"/>
              <a:gd name="connsiteX2" fmla="*/ 7224554 w 7224554"/>
              <a:gd name="connsiteY2" fmla="*/ 6858000 h 6858000"/>
              <a:gd name="connsiteX3" fmla="*/ 95717 w 7224554"/>
              <a:gd name="connsiteY3" fmla="*/ 6858000 h 6858000"/>
              <a:gd name="connsiteX4" fmla="*/ 3758543 w 7224554"/>
              <a:gd name="connsiteY4" fmla="*/ 3427694 h 6858000"/>
              <a:gd name="connsiteX5" fmla="*/ 142743 w 7224554"/>
              <a:gd name="connsiteY5" fmla="*/ 0 h 6858000"/>
              <a:gd name="connsiteX0" fmla="*/ 160094 w 7241905"/>
              <a:gd name="connsiteY0" fmla="*/ 0 h 6858000"/>
              <a:gd name="connsiteX1" fmla="*/ 7241905 w 7241905"/>
              <a:gd name="connsiteY1" fmla="*/ 0 h 6858000"/>
              <a:gd name="connsiteX2" fmla="*/ 7241905 w 7241905"/>
              <a:gd name="connsiteY2" fmla="*/ 6858000 h 6858000"/>
              <a:gd name="connsiteX3" fmla="*/ 113068 w 7241905"/>
              <a:gd name="connsiteY3" fmla="*/ 6858000 h 6858000"/>
              <a:gd name="connsiteX4" fmla="*/ 3007798 w 7241905"/>
              <a:gd name="connsiteY4" fmla="*/ 2565545 h 6858000"/>
              <a:gd name="connsiteX5" fmla="*/ 160094 w 7241905"/>
              <a:gd name="connsiteY5" fmla="*/ 0 h 6858000"/>
              <a:gd name="connsiteX0" fmla="*/ 146530 w 7228341"/>
              <a:gd name="connsiteY0" fmla="*/ 0 h 6858000"/>
              <a:gd name="connsiteX1" fmla="*/ 7228341 w 7228341"/>
              <a:gd name="connsiteY1" fmla="*/ 0 h 6858000"/>
              <a:gd name="connsiteX2" fmla="*/ 7228341 w 7228341"/>
              <a:gd name="connsiteY2" fmla="*/ 6858000 h 6858000"/>
              <a:gd name="connsiteX3" fmla="*/ 99504 w 7228341"/>
              <a:gd name="connsiteY3" fmla="*/ 6858000 h 6858000"/>
              <a:gd name="connsiteX4" fmla="*/ 2994234 w 7228341"/>
              <a:gd name="connsiteY4" fmla="*/ 2565545 h 6858000"/>
              <a:gd name="connsiteX5" fmla="*/ 146530 w 7228341"/>
              <a:gd name="connsiteY5" fmla="*/ 0 h 6858000"/>
              <a:gd name="connsiteX0" fmla="*/ 146530 w 7228341"/>
              <a:gd name="connsiteY0" fmla="*/ 0 h 6858000"/>
              <a:gd name="connsiteX1" fmla="*/ 7228341 w 7228341"/>
              <a:gd name="connsiteY1" fmla="*/ 0 h 6858000"/>
              <a:gd name="connsiteX2" fmla="*/ 7228341 w 7228341"/>
              <a:gd name="connsiteY2" fmla="*/ 6858000 h 6858000"/>
              <a:gd name="connsiteX3" fmla="*/ 99504 w 7228341"/>
              <a:gd name="connsiteY3" fmla="*/ 6858000 h 6858000"/>
              <a:gd name="connsiteX4" fmla="*/ 2994234 w 7228341"/>
              <a:gd name="connsiteY4" fmla="*/ 2565545 h 6858000"/>
              <a:gd name="connsiteX5" fmla="*/ 146530 w 7228341"/>
              <a:gd name="connsiteY5" fmla="*/ 0 h 6858000"/>
              <a:gd name="connsiteX0" fmla="*/ 144721 w 7226532"/>
              <a:gd name="connsiteY0" fmla="*/ 0 h 6858000"/>
              <a:gd name="connsiteX1" fmla="*/ 7226532 w 7226532"/>
              <a:gd name="connsiteY1" fmla="*/ 0 h 6858000"/>
              <a:gd name="connsiteX2" fmla="*/ 7226532 w 7226532"/>
              <a:gd name="connsiteY2" fmla="*/ 6858000 h 6858000"/>
              <a:gd name="connsiteX3" fmla="*/ 97695 w 7226532"/>
              <a:gd name="connsiteY3" fmla="*/ 6858000 h 6858000"/>
              <a:gd name="connsiteX4" fmla="*/ 3081252 w 7226532"/>
              <a:gd name="connsiteY4" fmla="*/ 2602121 h 6858000"/>
              <a:gd name="connsiteX5" fmla="*/ 144721 w 7226532"/>
              <a:gd name="connsiteY5" fmla="*/ 0 h 6858000"/>
              <a:gd name="connsiteX0" fmla="*/ 144721 w 7226532"/>
              <a:gd name="connsiteY0" fmla="*/ 0 h 6858000"/>
              <a:gd name="connsiteX1" fmla="*/ 7226532 w 7226532"/>
              <a:gd name="connsiteY1" fmla="*/ 0 h 6858000"/>
              <a:gd name="connsiteX2" fmla="*/ 7226532 w 7226532"/>
              <a:gd name="connsiteY2" fmla="*/ 6858000 h 6858000"/>
              <a:gd name="connsiteX3" fmla="*/ 97695 w 7226532"/>
              <a:gd name="connsiteY3" fmla="*/ 6858000 h 6858000"/>
              <a:gd name="connsiteX4" fmla="*/ 3081252 w 7226532"/>
              <a:gd name="connsiteY4" fmla="*/ 2602121 h 6858000"/>
              <a:gd name="connsiteX5" fmla="*/ 144721 w 7226532"/>
              <a:gd name="connsiteY5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2983557 w 7128837"/>
              <a:gd name="connsiteY4" fmla="*/ 2602121 h 6858000"/>
              <a:gd name="connsiteX5" fmla="*/ 47026 w 7128837"/>
              <a:gd name="connsiteY5" fmla="*/ 0 h 6858000"/>
              <a:gd name="connsiteX0" fmla="*/ 161259 w 7243070"/>
              <a:gd name="connsiteY0" fmla="*/ 0 h 6858000"/>
              <a:gd name="connsiteX1" fmla="*/ 7243070 w 7243070"/>
              <a:gd name="connsiteY1" fmla="*/ 0 h 6858000"/>
              <a:gd name="connsiteX2" fmla="*/ 7243070 w 7243070"/>
              <a:gd name="connsiteY2" fmla="*/ 6858000 h 6858000"/>
              <a:gd name="connsiteX3" fmla="*/ 114233 w 7243070"/>
              <a:gd name="connsiteY3" fmla="*/ 6858000 h 6858000"/>
              <a:gd name="connsiteX4" fmla="*/ 3191843 w 7243070"/>
              <a:gd name="connsiteY4" fmla="*/ 4122638 h 6858000"/>
              <a:gd name="connsiteX5" fmla="*/ 3097790 w 7243070"/>
              <a:gd name="connsiteY5" fmla="*/ 2602121 h 6858000"/>
              <a:gd name="connsiteX6" fmla="*/ 161259 w 7243070"/>
              <a:gd name="connsiteY6" fmla="*/ 0 h 6858000"/>
              <a:gd name="connsiteX0" fmla="*/ 160529 w 7242340"/>
              <a:gd name="connsiteY0" fmla="*/ 0 h 6858000"/>
              <a:gd name="connsiteX1" fmla="*/ 7242340 w 7242340"/>
              <a:gd name="connsiteY1" fmla="*/ 0 h 6858000"/>
              <a:gd name="connsiteX2" fmla="*/ 7242340 w 7242340"/>
              <a:gd name="connsiteY2" fmla="*/ 6858000 h 6858000"/>
              <a:gd name="connsiteX3" fmla="*/ 113503 w 7242340"/>
              <a:gd name="connsiteY3" fmla="*/ 6858000 h 6858000"/>
              <a:gd name="connsiteX4" fmla="*/ 3191113 w 7242340"/>
              <a:gd name="connsiteY4" fmla="*/ 4122638 h 6858000"/>
              <a:gd name="connsiteX5" fmla="*/ 3097060 w 7242340"/>
              <a:gd name="connsiteY5" fmla="*/ 2602121 h 6858000"/>
              <a:gd name="connsiteX6" fmla="*/ 160529 w 7242340"/>
              <a:gd name="connsiteY6" fmla="*/ 0 h 6858000"/>
              <a:gd name="connsiteX0" fmla="*/ 160529 w 7242340"/>
              <a:gd name="connsiteY0" fmla="*/ 0 h 6858000"/>
              <a:gd name="connsiteX1" fmla="*/ 7242340 w 7242340"/>
              <a:gd name="connsiteY1" fmla="*/ 0 h 6858000"/>
              <a:gd name="connsiteX2" fmla="*/ 7242340 w 7242340"/>
              <a:gd name="connsiteY2" fmla="*/ 6858000 h 6858000"/>
              <a:gd name="connsiteX3" fmla="*/ 113503 w 7242340"/>
              <a:gd name="connsiteY3" fmla="*/ 6858000 h 6858000"/>
              <a:gd name="connsiteX4" fmla="*/ 3191113 w 7242340"/>
              <a:gd name="connsiteY4" fmla="*/ 4122638 h 6858000"/>
              <a:gd name="connsiteX5" fmla="*/ 3097060 w 7242340"/>
              <a:gd name="connsiteY5" fmla="*/ 2602121 h 6858000"/>
              <a:gd name="connsiteX6" fmla="*/ 160529 w 7242340"/>
              <a:gd name="connsiteY6" fmla="*/ 0 h 6858000"/>
              <a:gd name="connsiteX0" fmla="*/ 161998 w 7243809"/>
              <a:gd name="connsiteY0" fmla="*/ 0 h 6858000"/>
              <a:gd name="connsiteX1" fmla="*/ 7243809 w 7243809"/>
              <a:gd name="connsiteY1" fmla="*/ 0 h 6858000"/>
              <a:gd name="connsiteX2" fmla="*/ 7243809 w 7243809"/>
              <a:gd name="connsiteY2" fmla="*/ 6858000 h 6858000"/>
              <a:gd name="connsiteX3" fmla="*/ 114972 w 7243809"/>
              <a:gd name="connsiteY3" fmla="*/ 6858000 h 6858000"/>
              <a:gd name="connsiteX4" fmla="*/ 3192582 w 7243809"/>
              <a:gd name="connsiteY4" fmla="*/ 4122638 h 6858000"/>
              <a:gd name="connsiteX5" fmla="*/ 3098529 w 7243809"/>
              <a:gd name="connsiteY5" fmla="*/ 2602121 h 6858000"/>
              <a:gd name="connsiteX6" fmla="*/ 161998 w 7243809"/>
              <a:gd name="connsiteY6" fmla="*/ 0 h 6858000"/>
              <a:gd name="connsiteX0" fmla="*/ 161998 w 7243809"/>
              <a:gd name="connsiteY0" fmla="*/ 0 h 6858000"/>
              <a:gd name="connsiteX1" fmla="*/ 7243809 w 7243809"/>
              <a:gd name="connsiteY1" fmla="*/ 0 h 6858000"/>
              <a:gd name="connsiteX2" fmla="*/ 7243809 w 7243809"/>
              <a:gd name="connsiteY2" fmla="*/ 6858000 h 6858000"/>
              <a:gd name="connsiteX3" fmla="*/ 114972 w 7243809"/>
              <a:gd name="connsiteY3" fmla="*/ 6858000 h 6858000"/>
              <a:gd name="connsiteX4" fmla="*/ 3192582 w 7243809"/>
              <a:gd name="connsiteY4" fmla="*/ 4122638 h 6858000"/>
              <a:gd name="connsiteX5" fmla="*/ 3098529 w 7243809"/>
              <a:gd name="connsiteY5" fmla="*/ 2602121 h 6858000"/>
              <a:gd name="connsiteX6" fmla="*/ 161998 w 7243809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077610 w 7128837"/>
              <a:gd name="connsiteY4" fmla="*/ 4122638 h 6858000"/>
              <a:gd name="connsiteX5" fmla="*/ 2983557 w 7128837"/>
              <a:gd name="connsiteY5" fmla="*/ 2602121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077610 w 7128837"/>
              <a:gd name="connsiteY4" fmla="*/ 4122638 h 6858000"/>
              <a:gd name="connsiteX5" fmla="*/ 3171662 w 7128837"/>
              <a:gd name="connsiteY5" fmla="*/ 2758875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23192 w 7128837"/>
              <a:gd name="connsiteY4" fmla="*/ 3903182 h 6858000"/>
              <a:gd name="connsiteX5" fmla="*/ 3171662 w 7128837"/>
              <a:gd name="connsiteY5" fmla="*/ 2758875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23192 w 7128837"/>
              <a:gd name="connsiteY4" fmla="*/ 3903182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23192 w 7128837"/>
              <a:gd name="connsiteY4" fmla="*/ 3903182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31873 w 7128837"/>
              <a:gd name="connsiteY4" fmla="*/ 3908970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31873 w 7128837"/>
              <a:gd name="connsiteY4" fmla="*/ 3908970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31873 w 7128837"/>
              <a:gd name="connsiteY4" fmla="*/ 3908970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31873 w 7128837"/>
              <a:gd name="connsiteY4" fmla="*/ 3908970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57916 w 7128837"/>
              <a:gd name="connsiteY4" fmla="*/ 3880034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43448 w 7128837"/>
              <a:gd name="connsiteY4" fmla="*/ 3882928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43448 w 7128837"/>
              <a:gd name="connsiteY4" fmla="*/ 3882928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43448 w 7128837"/>
              <a:gd name="connsiteY4" fmla="*/ 3882928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43448 w 7128837"/>
              <a:gd name="connsiteY4" fmla="*/ 3882928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404215 w 7128837"/>
              <a:gd name="connsiteY4" fmla="*/ 3836629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404215 w 7128837"/>
              <a:gd name="connsiteY4" fmla="*/ 3836629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404215 w 7128837"/>
              <a:gd name="connsiteY4" fmla="*/ 3836629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89747 w 7128837"/>
              <a:gd name="connsiteY4" fmla="*/ 3851097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63704 w 7128837"/>
              <a:gd name="connsiteY4" fmla="*/ 3865566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63704 w 7128837"/>
              <a:gd name="connsiteY4" fmla="*/ 3865566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63704 w 7128837"/>
              <a:gd name="connsiteY4" fmla="*/ 3865566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63704 w 7128837"/>
              <a:gd name="connsiteY4" fmla="*/ 3865566 h 6858000"/>
              <a:gd name="connsiteX5" fmla="*/ 3388621 w 7128837"/>
              <a:gd name="connsiteY5" fmla="*/ 2960721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63704 w 7128837"/>
              <a:gd name="connsiteY4" fmla="*/ 3865566 h 6858000"/>
              <a:gd name="connsiteX5" fmla="*/ 3388621 w 7128837"/>
              <a:gd name="connsiteY5" fmla="*/ 2960721 h 6858000"/>
              <a:gd name="connsiteX6" fmla="*/ 47026 w 7128837"/>
              <a:gd name="connsiteY6" fmla="*/ 0 h 6858000"/>
              <a:gd name="connsiteX0" fmla="*/ 56551 w 7138362"/>
              <a:gd name="connsiteY0" fmla="*/ 0 h 6858000"/>
              <a:gd name="connsiteX1" fmla="*/ 7138362 w 7138362"/>
              <a:gd name="connsiteY1" fmla="*/ 0 h 6858000"/>
              <a:gd name="connsiteX2" fmla="*/ 7138362 w 7138362"/>
              <a:gd name="connsiteY2" fmla="*/ 6858000 h 6858000"/>
              <a:gd name="connsiteX3" fmla="*/ 0 w 7138362"/>
              <a:gd name="connsiteY3" fmla="*/ 6858000 h 6858000"/>
              <a:gd name="connsiteX4" fmla="*/ 3373229 w 7138362"/>
              <a:gd name="connsiteY4" fmla="*/ 3865566 h 6858000"/>
              <a:gd name="connsiteX5" fmla="*/ 3398146 w 7138362"/>
              <a:gd name="connsiteY5" fmla="*/ 2960721 h 6858000"/>
              <a:gd name="connsiteX6" fmla="*/ 56551 w 713836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8362" h="6858000">
                <a:moveTo>
                  <a:pt x="56551" y="0"/>
                </a:moveTo>
                <a:lnTo>
                  <a:pt x="7138362" y="0"/>
                </a:lnTo>
                <a:lnTo>
                  <a:pt x="7138362" y="6858000"/>
                </a:lnTo>
                <a:lnTo>
                  <a:pt x="0" y="6858000"/>
                </a:lnTo>
                <a:lnTo>
                  <a:pt x="3373229" y="3865566"/>
                </a:lnTo>
                <a:cubicBezTo>
                  <a:pt x="3570192" y="3692408"/>
                  <a:pt x="3872797" y="3393745"/>
                  <a:pt x="3398146" y="2960721"/>
                </a:cubicBezTo>
                <a:cubicBezTo>
                  <a:pt x="2923495" y="2527697"/>
                  <a:pt x="1174274" y="985942"/>
                  <a:pt x="56551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237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E02CDD-2480-3F45-B6F6-2D5DD8C3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6E0B362C-DC0A-1E41-9CE4-326E8E2580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35" y="673264"/>
            <a:ext cx="5443565" cy="12793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8000"/>
              </a:lnSpc>
              <a:buNone/>
              <a:defRPr sz="8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60F6F0E9-40EC-48ED-ADF7-08336092B1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795" y="3209576"/>
            <a:ext cx="9938974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40680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E02CDD-2480-3F45-B6F6-2D5DD8C3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6E0B362C-DC0A-1E41-9CE4-326E8E2580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35" y="673264"/>
            <a:ext cx="5443565" cy="12793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8000"/>
              </a:lnSpc>
              <a:buNone/>
              <a:defRPr sz="8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4E6186E9-C775-4904-AEE5-067E7DC09D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795" y="3209576"/>
            <a:ext cx="9938974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730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E02CDD-2480-3F45-B6F6-2D5DD8C3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6E0B362C-DC0A-1E41-9CE4-326E8E2580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35" y="673264"/>
            <a:ext cx="5443565" cy="12793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8000"/>
              </a:lnSpc>
              <a:buNone/>
              <a:defRPr sz="8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994E2237-1832-44A0-8415-FDFB98A05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795" y="3209576"/>
            <a:ext cx="9938974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54277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E02CDD-2480-3F45-B6F6-2D5DD8C3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6E0B362C-DC0A-1E41-9CE4-326E8E2580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35" y="673264"/>
            <a:ext cx="5443565" cy="12793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8000"/>
              </a:lnSpc>
              <a:buNone/>
              <a:defRPr sz="8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C0B22578-E7BD-47A7-84A7-A758435AB2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795" y="3209576"/>
            <a:ext cx="9938974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79755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E02CDD-2480-3F45-B6F6-2D5DD8C3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6E0B362C-DC0A-1E41-9CE4-326E8E2580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35" y="673264"/>
            <a:ext cx="5443565" cy="12793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8000"/>
              </a:lnSpc>
              <a:buNone/>
              <a:defRPr sz="8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47F2EEA9-27EB-4B2B-8699-0EEC6D22FA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795" y="3209576"/>
            <a:ext cx="9938974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58265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E02CDD-2480-3F45-B6F6-2D5DD8C3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D1EE7F6-A3C2-CD43-9E31-48A8DB52D8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744" y="684904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Month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92B1ED6C-2812-A243-BCCB-C932F562F4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44" y="807347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34EA9527-19C5-0745-BBB9-2DFD0B9D7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7065" y="684904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84952DF-0704-C54D-A2C6-76E665C8EC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7065" y="807347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Position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54E7CB4E-1E5B-AD40-8000-776D4D885B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744" y="2793682"/>
            <a:ext cx="4898074" cy="21302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 Person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Phone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Email</a:t>
            </a:r>
          </a:p>
          <a:p>
            <a:pPr lvl="0"/>
            <a:r>
              <a:rPr lang="en-US" dirty="0"/>
              <a:t>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0446030-0530-4C02-AD88-7FED1C2118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838" y="1525702"/>
            <a:ext cx="2475188" cy="357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35D34C-DF24-4688-B864-6588E6B640DA}"/>
              </a:ext>
            </a:extLst>
          </p:cNvPr>
          <p:cNvSpPr txBox="1"/>
          <p:nvPr userDrawn="1"/>
        </p:nvSpPr>
        <p:spPr>
          <a:xfrm>
            <a:off x="611795" y="5343546"/>
            <a:ext cx="6305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3315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FA2A561-E50C-45D5-8586-712DBB12D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24" r="7392" b="6043"/>
          <a:stretch/>
        </p:blipFill>
        <p:spPr>
          <a:xfrm>
            <a:off x="0" y="1708558"/>
            <a:ext cx="1700733" cy="3283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F8BDE7-E065-443E-B499-819A639C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2482" y="1386942"/>
            <a:ext cx="8787036" cy="231975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B55A4E-AFE8-4906-8A5A-8FC1F1CEF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2482" y="3786794"/>
            <a:ext cx="8787036" cy="1957356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4D70FA85-85F2-4E7C-A241-9974809F932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D3173D4-B537-47F4-9976-BC0135E526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AE07280-FFB9-4B1A-8F5C-13988BFCB2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CEED5B-A609-4344-88C4-9D3BE8BA6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F8BDE7-E065-443E-B499-819A639C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2482" y="1386942"/>
            <a:ext cx="8787036" cy="231975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B55A4E-AFE8-4906-8A5A-8FC1F1CEF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2482" y="3786794"/>
            <a:ext cx="8787036" cy="1957356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A04C1-5E51-404E-9FE3-01E9331263E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7C9A3-0D76-4690-A01D-683E077ED3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28A37-EF99-4958-81A7-DDC4B1A0A0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7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rea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892A6C-F370-A544-BE8C-7033F3FA72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8" y="597434"/>
            <a:ext cx="5472482" cy="124443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1A3C18DF-2B64-164C-A782-063E707C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459" y="1887310"/>
            <a:ext cx="6857683" cy="263270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11977-066E-429A-8CC3-0021BE003A3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E0C80-00B0-4759-BE5A-AEEE46B26D3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C05DA-0193-4681-A956-93F6BC25766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3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892A6C-F370-A544-BE8C-7033F3FA72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8" y="597434"/>
            <a:ext cx="5472482" cy="124443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1A3C18DF-2B64-164C-A782-063E707C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459" y="1887310"/>
            <a:ext cx="6857683" cy="263270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0AF5C-87C2-49AD-BD38-90234E6855D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8F180B-A1C6-4BB5-A52D-A56EBC1F356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13F20-343D-4D6D-8AB1-BAE390ECB1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15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reak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9EBC47-CE54-EE4C-A858-E58926CC2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8" y="597434"/>
            <a:ext cx="5472482" cy="124443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1A3C18DF-2B64-164C-A782-063E707C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644" y="1892161"/>
            <a:ext cx="5472482" cy="290467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B5747-C68D-435D-B67C-ABB8FD2A5BC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19695-A221-4482-9915-77746463A8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C2ACC-2802-4439-8A07-2742094B1A3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92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E56FD87-4EED-45B4-F764-F55640FAD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89" y="638481"/>
            <a:ext cx="10870822" cy="561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C35060-D08C-447A-9E9E-068E90D8F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588" y="6365185"/>
            <a:ext cx="1304690" cy="20907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14CA7-7A82-4E5F-88FF-A46008420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0063" y="6365185"/>
            <a:ext cx="3525495" cy="20907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C6F44-A4F2-4F51-8C87-D19DED41D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3850" y="6365185"/>
            <a:ext cx="1477561" cy="20907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7D083D-B92E-45C7-9E01-CEAE30BE3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587" y="1559512"/>
            <a:ext cx="10870823" cy="4531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04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711" r:id="rId3"/>
    <p:sldLayoutId id="2147483713" r:id="rId4"/>
    <p:sldLayoutId id="2147483704" r:id="rId5"/>
    <p:sldLayoutId id="2147483705" r:id="rId6"/>
    <p:sldLayoutId id="2147483665" r:id="rId7"/>
    <p:sldLayoutId id="2147483692" r:id="rId8"/>
    <p:sldLayoutId id="2147483652" r:id="rId9"/>
    <p:sldLayoutId id="2147483673" r:id="rId10"/>
    <p:sldLayoutId id="2147483703" r:id="rId11"/>
    <p:sldLayoutId id="2147483700" r:id="rId12"/>
    <p:sldLayoutId id="2147483697" r:id="rId13"/>
    <p:sldLayoutId id="2147483693" r:id="rId14"/>
    <p:sldLayoutId id="2147483702" r:id="rId15"/>
    <p:sldLayoutId id="2147483653" r:id="rId16"/>
    <p:sldLayoutId id="2147483654" r:id="rId17"/>
    <p:sldLayoutId id="2147483655" r:id="rId18"/>
    <p:sldLayoutId id="2147483709" r:id="rId19"/>
    <p:sldLayoutId id="2147483656" r:id="rId20"/>
    <p:sldLayoutId id="2147483691" r:id="rId21"/>
    <p:sldLayoutId id="2147483706" r:id="rId22"/>
    <p:sldLayoutId id="2147483708" r:id="rId23"/>
    <p:sldLayoutId id="2147483657" r:id="rId24"/>
    <p:sldLayoutId id="2147483659" r:id="rId25"/>
    <p:sldLayoutId id="2147483658" r:id="rId26"/>
    <p:sldLayoutId id="2147483660" r:id="rId27"/>
    <p:sldLayoutId id="2147483687" r:id="rId28"/>
    <p:sldLayoutId id="2147483676" r:id="rId29"/>
    <p:sldLayoutId id="2147483688" r:id="rId30"/>
    <p:sldLayoutId id="2147483689" r:id="rId31"/>
    <p:sldLayoutId id="2147483661" r:id="rId32"/>
    <p:sldLayoutId id="2147483662" r:id="rId33"/>
    <p:sldLayoutId id="2147483677" r:id="rId34"/>
    <p:sldLayoutId id="2147483679" r:id="rId35"/>
    <p:sldLayoutId id="2147483678" r:id="rId36"/>
    <p:sldLayoutId id="2147483714" r:id="rId37"/>
    <p:sldLayoutId id="2147483715" r:id="rId38"/>
    <p:sldLayoutId id="2147483672" r:id="rId39"/>
    <p:sldLayoutId id="2147483681" r:id="rId40"/>
    <p:sldLayoutId id="2147483682" r:id="rId41"/>
    <p:sldLayoutId id="2147483684" r:id="rId42"/>
    <p:sldLayoutId id="2147483685" r:id="rId43"/>
    <p:sldLayoutId id="2147483683" r:id="rId44"/>
    <p:sldLayoutId id="2147483663" r:id="rId4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4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135.png"/><Relationship Id="rId7" Type="http://schemas.openxmlformats.org/officeDocument/2006/relationships/image" Target="../media/image8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1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38.png"/><Relationship Id="rId7" Type="http://schemas.openxmlformats.org/officeDocument/2006/relationships/image" Target="../media/image84.sv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3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8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42.png"/><Relationship Id="rId7" Type="http://schemas.openxmlformats.org/officeDocument/2006/relationships/image" Target="../media/image86.sv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5.png"/><Relationship Id="rId5" Type="http://schemas.openxmlformats.org/officeDocument/2006/relationships/image" Target="../media/image84.svg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84.svg"/><Relationship Id="rId7" Type="http://schemas.openxmlformats.org/officeDocument/2006/relationships/image" Target="../media/image14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3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84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8.png"/><Relationship Id="rId7" Type="http://schemas.openxmlformats.org/officeDocument/2006/relationships/image" Target="../media/image8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8.png"/><Relationship Id="rId7" Type="http://schemas.openxmlformats.org/officeDocument/2006/relationships/image" Target="../media/image84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8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26" Type="http://schemas.openxmlformats.org/officeDocument/2006/relationships/image" Target="../media/image85.png"/><Relationship Id="rId3" Type="http://schemas.openxmlformats.org/officeDocument/2006/relationships/image" Target="../media/image94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5" Type="http://schemas.openxmlformats.org/officeDocument/2006/relationships/image" Target="../media/image84.sv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24" Type="http://schemas.openxmlformats.org/officeDocument/2006/relationships/image" Target="../media/image83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Relationship Id="rId27" Type="http://schemas.openxmlformats.org/officeDocument/2006/relationships/image" Target="../media/image8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7" Type="http://schemas.openxmlformats.org/officeDocument/2006/relationships/image" Target="../media/image84.sv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3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8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1.png"/><Relationship Id="rId11" Type="http://schemas.openxmlformats.org/officeDocument/2006/relationships/image" Target="../media/image86.svg"/><Relationship Id="rId5" Type="http://schemas.openxmlformats.org/officeDocument/2006/relationships/image" Target="../media/image120.png"/><Relationship Id="rId10" Type="http://schemas.openxmlformats.org/officeDocument/2006/relationships/image" Target="../media/image85.png"/><Relationship Id="rId4" Type="http://schemas.openxmlformats.org/officeDocument/2006/relationships/image" Target="../media/image119.png"/><Relationship Id="rId9" Type="http://schemas.openxmlformats.org/officeDocument/2006/relationships/image" Target="../media/image8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124.png"/><Relationship Id="rId7" Type="http://schemas.openxmlformats.org/officeDocument/2006/relationships/image" Target="../media/image83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7.png"/><Relationship Id="rId11" Type="http://schemas.openxmlformats.org/officeDocument/2006/relationships/image" Target="../media/image128.png"/><Relationship Id="rId5" Type="http://schemas.openxmlformats.org/officeDocument/2006/relationships/image" Target="../media/image126.png"/><Relationship Id="rId10" Type="http://schemas.openxmlformats.org/officeDocument/2006/relationships/image" Target="../media/image86.svg"/><Relationship Id="rId4" Type="http://schemas.openxmlformats.org/officeDocument/2006/relationships/image" Target="../media/image125.png"/><Relationship Id="rId9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290.png"/><Relationship Id="rId7" Type="http://schemas.openxmlformats.org/officeDocument/2006/relationships/image" Target="../media/image133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2.png"/><Relationship Id="rId11" Type="http://schemas.openxmlformats.org/officeDocument/2006/relationships/image" Target="../media/image86.svg"/><Relationship Id="rId5" Type="http://schemas.openxmlformats.org/officeDocument/2006/relationships/image" Target="../media/image131.png"/><Relationship Id="rId10" Type="http://schemas.openxmlformats.org/officeDocument/2006/relationships/image" Target="../media/image85.png"/><Relationship Id="rId4" Type="http://schemas.openxmlformats.org/officeDocument/2006/relationships/image" Target="../media/image130.png"/><Relationship Id="rId9" Type="http://schemas.openxmlformats.org/officeDocument/2006/relationships/image" Target="../media/image8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65095F-C144-3B10-ADE3-FA637FD6BFC2}"/>
              </a:ext>
            </a:extLst>
          </p:cNvPr>
          <p:cNvSpPr txBox="1"/>
          <p:nvPr/>
        </p:nvSpPr>
        <p:spPr>
          <a:xfrm>
            <a:off x="7010400" y="5872615"/>
            <a:ext cx="412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In collaboration with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5B8D8D-49C7-D6D2-48E0-7923F7CDEC97}"/>
              </a:ext>
            </a:extLst>
          </p:cNvPr>
          <p:cNvGrpSpPr/>
          <p:nvPr/>
        </p:nvGrpSpPr>
        <p:grpSpPr>
          <a:xfrm>
            <a:off x="9462838" y="5799221"/>
            <a:ext cx="1491414" cy="553453"/>
            <a:chOff x="9643311" y="5799221"/>
            <a:chExt cx="1491414" cy="55345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D9D73AD-AC69-0957-5173-A31845B6C8A9}"/>
                </a:ext>
              </a:extLst>
            </p:cNvPr>
            <p:cNvSpPr/>
            <p:nvPr/>
          </p:nvSpPr>
          <p:spPr>
            <a:xfrm>
              <a:off x="9643311" y="5799221"/>
              <a:ext cx="1491414" cy="553453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A13D504-1D22-EBBA-677A-EA37958AF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92226" y="6004765"/>
              <a:ext cx="1088453" cy="14008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DAE833E-29E6-C943-C847-C1F7E0C9D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09078" y="5950982"/>
              <a:ext cx="219075" cy="24765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D1EB6CD-3FF9-402A-2902-D128A098985F}"/>
              </a:ext>
            </a:extLst>
          </p:cNvPr>
          <p:cNvSpPr txBox="1"/>
          <p:nvPr/>
        </p:nvSpPr>
        <p:spPr>
          <a:xfrm>
            <a:off x="1638397" y="1239381"/>
            <a:ext cx="90236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5400" dirty="0">
              <a:solidFill>
                <a:schemeClr val="bg1"/>
              </a:solidFill>
            </a:endParaRPr>
          </a:p>
          <a:p>
            <a:r>
              <a:rPr lang="en-GB" sz="5400" dirty="0">
                <a:solidFill>
                  <a:schemeClr val="bg1"/>
                </a:solidFill>
              </a:rPr>
              <a:t> </a:t>
            </a:r>
            <a:r>
              <a:rPr lang="en-GB" sz="5400" b="1" dirty="0">
                <a:solidFill>
                  <a:schemeClr val="bg1"/>
                </a:solidFill>
              </a:rPr>
              <a:t>A convex multi-objective optimization method for reliability allocation in fault tree analysis </a:t>
            </a:r>
            <a:endParaRPr lang="sv-SE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4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754A5-CED8-4196-306A-A91F16D1E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9F19A9-F1B1-E8FC-B8A4-8D6CFA58E2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Inter" panose="020B0604020202020204" charset="0"/>
                <a:ea typeface="Inter" panose="020B0604020202020204" charset="0"/>
              </a:rPr>
              <a:t>Reliability-spread criterion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1CBDF4-A3A5-B029-4493-817A7C4B29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4E5B6-8331-D896-D3BA-FA7D051FA6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16208" y="6365185"/>
            <a:ext cx="1121509" cy="216025"/>
          </a:xfrm>
        </p:spPr>
        <p:txBody>
          <a:bodyPr/>
          <a:lstStyle/>
          <a:p>
            <a:fld id="{556BBEF1-3B6A-4B23-BCBE-BEAC5DF50DEA}" type="slidenum">
              <a:rPr lang="en-GB" smtClean="0"/>
              <a:pPr/>
              <a:t>10</a:t>
            </a:fld>
            <a:endParaRPr lang="en-GB" sz="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6AF26B-2F59-9720-9E57-5F39DA4D9830}"/>
                  </a:ext>
                </a:extLst>
              </p:cNvPr>
              <p:cNvSpPr txBox="1"/>
              <p:nvPr/>
            </p:nvSpPr>
            <p:spPr>
              <a:xfrm>
                <a:off x="1266199" y="1754756"/>
                <a:ext cx="94395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  <a:t>The risk-spread criterion spreads risk out across cutsets but it can still produce extreme reliabilities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  <a:t> barriers could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  <a:t> (infinitely reliable)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  <a:t> (useless).</a:t>
                </a:r>
                <a:endParaRPr lang="en-SE" sz="18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6AF26B-2F59-9720-9E57-5F39DA4D9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199" y="1754756"/>
                <a:ext cx="9439564" cy="923330"/>
              </a:xfrm>
              <a:prstGeom prst="rect">
                <a:avLst/>
              </a:prstGeom>
              <a:blipFill>
                <a:blip r:embed="rId2"/>
                <a:stretch>
                  <a:fillRect l="-581" t="-33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287ADEE-6571-406A-11D6-58C9787005BB}"/>
              </a:ext>
            </a:extLst>
          </p:cNvPr>
          <p:cNvSpPr txBox="1"/>
          <p:nvPr/>
        </p:nvSpPr>
        <p:spPr>
          <a:xfrm>
            <a:off x="1266199" y="2813839"/>
            <a:ext cx="964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Inter" panose="020B0604020202020204" charset="0"/>
                <a:ea typeface="Inter" panose="020B0604020202020204" charset="0"/>
              </a:rPr>
              <a:t>Criterion</a:t>
            </a:r>
            <a:r>
              <a:rPr lang="en-GB" sz="1800" dirty="0">
                <a:latin typeface="Inter" panose="020B0604020202020204" charset="0"/>
                <a:ea typeface="Inter" panose="020B0604020202020204" charset="0"/>
              </a:rPr>
              <a:t>: there should be no “extreme” reliabilities i.e. reliability should be “evenly” spread out amongst the barriers.</a:t>
            </a:r>
            <a:endParaRPr lang="en-SE" sz="1800" dirty="0">
              <a:latin typeface="Inter" panose="020B0604020202020204" charset="0"/>
              <a:ea typeface="Inter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EE67F4-D6FF-CAF0-7E40-68F088D3A1A5}"/>
                  </a:ext>
                </a:extLst>
              </p:cNvPr>
              <p:cNvSpPr txBox="1"/>
              <p:nvPr/>
            </p:nvSpPr>
            <p:spPr>
              <a:xfrm>
                <a:off x="1276805" y="3815041"/>
                <a:ext cx="109151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Minimizing the difference between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   </m:t>
                    </m:r>
                  </m:oMath>
                </a14:m>
                <a:r>
                  <a:rPr lang="sv-SE" dirty="0" err="1"/>
                  <a:t>spreading</a:t>
                </a:r>
                <a:r>
                  <a:rPr lang="sv-SE" dirty="0"/>
                  <a:t> </a:t>
                </a:r>
                <a:r>
                  <a:rPr lang="sv-SE" dirty="0" err="1"/>
                  <a:t>out</a:t>
                </a:r>
                <a:r>
                  <a:rPr lang="sv-SE" dirty="0"/>
                  <a:t> </a:t>
                </a:r>
                <a:r>
                  <a:rPr lang="sv-SE" dirty="0" err="1"/>
                  <a:t>reliability</a:t>
                </a:r>
                <a:r>
                  <a:rPr lang="sv-SE" dirty="0"/>
                  <a:t> </a:t>
                </a:r>
                <a:r>
                  <a:rPr lang="sv-SE" dirty="0" err="1"/>
                  <a:t>across</a:t>
                </a:r>
                <a:r>
                  <a:rPr lang="sv-SE" dirty="0"/>
                  <a:t> </a:t>
                </a:r>
                <a:r>
                  <a:rPr lang="sv-SE" dirty="0" err="1"/>
                  <a:t>barriers</a:t>
                </a:r>
                <a:endParaRPr lang="sv-SE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EE67F4-D6FF-CAF0-7E40-68F088D3A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805" y="3815041"/>
                <a:ext cx="10915195" cy="369332"/>
              </a:xfrm>
              <a:prstGeom prst="rect">
                <a:avLst/>
              </a:prstGeom>
              <a:blipFill>
                <a:blip r:embed="rId3"/>
                <a:stretch>
                  <a:fillRect l="-447" t="-10000" b="-2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3FB61F-B51D-F221-1CA9-FBD339E4D1AD}"/>
                  </a:ext>
                </a:extLst>
              </p:cNvPr>
              <p:cNvSpPr txBox="1"/>
              <p:nvPr/>
            </p:nvSpPr>
            <p:spPr>
              <a:xfrm>
                <a:off x="5681379" y="4876853"/>
                <a:ext cx="1771511" cy="28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∝‖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b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3FB61F-B51D-F221-1CA9-FBD339E4D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379" y="4876853"/>
                <a:ext cx="1771511" cy="280718"/>
              </a:xfrm>
              <a:prstGeom prst="rect">
                <a:avLst/>
              </a:prstGeom>
              <a:blipFill>
                <a:blip r:embed="rId4"/>
                <a:stretch>
                  <a:fillRect l="-4124" t="-169565" r="-24055" b="-26521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EDECEACE-9928-5AE8-8C26-EE8E15724416}"/>
              </a:ext>
            </a:extLst>
          </p:cNvPr>
          <p:cNvSpPr txBox="1"/>
          <p:nvPr/>
        </p:nvSpPr>
        <p:spPr>
          <a:xfrm>
            <a:off x="1315139" y="4832546"/>
            <a:ext cx="4221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Reliability-spreading objective function:</a:t>
            </a:r>
            <a:endParaRPr lang="sv-SE" dirty="0"/>
          </a:p>
        </p:txBody>
      </p:sp>
      <p:sp>
        <p:nvSpPr>
          <p:cNvPr id="31" name="Footer Placeholder 7">
            <a:extLst>
              <a:ext uri="{FF2B5EF4-FFF2-40B4-BE49-F238E27FC236}">
                <a16:creationId xmlns:a16="http://schemas.microsoft.com/office/drawing/2014/main" id="{46B4A0E3-EC19-A3A3-3AED-5EAA29256A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0063" y="6365185"/>
            <a:ext cx="6003911" cy="209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 convex multi-objective optimization method for reliability allocation in fault tree analysis – In collaboration with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8936C03-B6D3-BDDB-6F0C-E3740FCDD23D}"/>
              </a:ext>
            </a:extLst>
          </p:cNvPr>
          <p:cNvGrpSpPr/>
          <p:nvPr/>
        </p:nvGrpSpPr>
        <p:grpSpPr>
          <a:xfrm>
            <a:off x="8313821" y="6343929"/>
            <a:ext cx="674018" cy="250123"/>
            <a:chOff x="9643311" y="5799221"/>
            <a:chExt cx="1491414" cy="55345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33402F3-D26A-24A4-DF9A-524B351D6AFA}"/>
                </a:ext>
              </a:extLst>
            </p:cNvPr>
            <p:cNvSpPr/>
            <p:nvPr/>
          </p:nvSpPr>
          <p:spPr>
            <a:xfrm>
              <a:off x="9643311" y="5799221"/>
              <a:ext cx="1491414" cy="553453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70E29326-C75D-411B-A5CD-5CE173E1C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92226" y="6004765"/>
              <a:ext cx="1088453" cy="140084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21D1A1D1-5314-5F2C-E3FC-D13C84B9C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09078" y="5950982"/>
              <a:ext cx="219075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839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6AE62-D83D-1B54-C619-95F57C034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889CB3-5609-66E9-C83C-3C720A96F0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Inter" panose="020B0604020202020204" charset="0"/>
                <a:ea typeface="Inter" panose="020B0604020202020204" charset="0"/>
              </a:rPr>
              <a:t>Multi-objective optimization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09D5A-766E-1E02-EAF7-D8888B0180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F0E89-A27E-98ED-7A31-35C53775C4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16208" y="6365185"/>
            <a:ext cx="1121509" cy="216025"/>
          </a:xfrm>
        </p:spPr>
        <p:txBody>
          <a:bodyPr/>
          <a:lstStyle/>
          <a:p>
            <a:fld id="{556BBEF1-3B6A-4B23-BCBE-BEAC5DF50DEA}" type="slidenum">
              <a:rPr lang="en-GB" smtClean="0"/>
              <a:pPr/>
              <a:t>11</a:t>
            </a:fld>
            <a:endParaRPr lang="en-GB" sz="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16E273-9D08-6D65-3F88-76270A419D82}"/>
                  </a:ext>
                </a:extLst>
              </p:cNvPr>
              <p:cNvSpPr txBox="1"/>
              <p:nvPr/>
            </p:nvSpPr>
            <p:spPr>
              <a:xfrm>
                <a:off x="2974898" y="3568760"/>
                <a:ext cx="3193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E" sz="28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16E273-9D08-6D65-3F88-76270A41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98" y="3568760"/>
                <a:ext cx="319343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CF4685E-C784-5A73-902F-0ABE3CD794EB}"/>
              </a:ext>
            </a:extLst>
          </p:cNvPr>
          <p:cNvSpPr txBox="1"/>
          <p:nvPr/>
        </p:nvSpPr>
        <p:spPr>
          <a:xfrm>
            <a:off x="1143181" y="1309120"/>
            <a:ext cx="1062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Inter" panose="020B0604020202020204" charset="0"/>
                <a:ea typeface="Inter" panose="020B0604020202020204" charset="0"/>
              </a:rPr>
              <a:t>We want to find a reasonable trade-off between spreading out risk across cutsets and spreading out reliability across barriers.</a:t>
            </a:r>
            <a:endParaRPr lang="en-SE" sz="1800" dirty="0">
              <a:latin typeface="Inter" panose="020B0604020202020204" charset="0"/>
              <a:ea typeface="Inter" panose="020B060402020202020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F48F77-8D1F-1AB9-5225-5C9BAE79BB73}"/>
              </a:ext>
            </a:extLst>
          </p:cNvPr>
          <p:cNvCxnSpPr>
            <a:endCxn id="3" idx="1"/>
          </p:cNvCxnSpPr>
          <p:nvPr/>
        </p:nvCxnSpPr>
        <p:spPr>
          <a:xfrm>
            <a:off x="1714134" y="3682603"/>
            <a:ext cx="1260764" cy="1016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9F2A8FC-256A-7DAE-5123-498CFFA40ADB}"/>
              </a:ext>
            </a:extLst>
          </p:cNvPr>
          <p:cNvSpPr txBox="1"/>
          <p:nvPr/>
        </p:nvSpPr>
        <p:spPr>
          <a:xfrm>
            <a:off x="513408" y="3100712"/>
            <a:ext cx="19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Inter" panose="020B0604020202020204" charset="0"/>
                <a:ea typeface="Inter" panose="020B0604020202020204" charset="0"/>
              </a:rPr>
              <a:t>The final objective function</a:t>
            </a:r>
            <a:endParaRPr lang="en-SE" sz="1800" dirty="0">
              <a:latin typeface="Inter" panose="020B0604020202020204" charset="0"/>
              <a:ea typeface="Inter" panose="020B060402020202020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B80695-D7C0-3737-68FB-59AF052FFA3B}"/>
              </a:ext>
            </a:extLst>
          </p:cNvPr>
          <p:cNvCxnSpPr>
            <a:cxnSpLocks/>
          </p:cNvCxnSpPr>
          <p:nvPr/>
        </p:nvCxnSpPr>
        <p:spPr>
          <a:xfrm>
            <a:off x="3940097" y="2811378"/>
            <a:ext cx="120073" cy="757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A680F32-6EA1-CDB1-769B-AEB00B26B37F}"/>
              </a:ext>
            </a:extLst>
          </p:cNvPr>
          <p:cNvSpPr txBox="1"/>
          <p:nvPr/>
        </p:nvSpPr>
        <p:spPr>
          <a:xfrm>
            <a:off x="3247370" y="2140130"/>
            <a:ext cx="212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Inter" panose="020B0604020202020204" charset="0"/>
                <a:ea typeface="Inter" panose="020B0604020202020204" charset="0"/>
              </a:rPr>
              <a:t>Risk-spread objective</a:t>
            </a:r>
            <a:endParaRPr lang="en-SE" sz="18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58ADA9-999E-4522-9E49-6D980EA64868}"/>
              </a:ext>
            </a:extLst>
          </p:cNvPr>
          <p:cNvSpPr txBox="1"/>
          <p:nvPr/>
        </p:nvSpPr>
        <p:spPr>
          <a:xfrm>
            <a:off x="6004424" y="2208114"/>
            <a:ext cx="212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Inter" panose="020B0604020202020204" charset="0"/>
                <a:ea typeface="Inter" panose="020B0604020202020204" charset="0"/>
              </a:rPr>
              <a:t>Reliability-spread objective</a:t>
            </a:r>
            <a:endParaRPr lang="en-SE" sz="1800" dirty="0">
              <a:latin typeface="Inter" panose="020B0604020202020204" charset="0"/>
              <a:ea typeface="Inter" panose="020B060402020202020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669C33-9DDC-3B18-FFA6-41816F150696}"/>
              </a:ext>
            </a:extLst>
          </p:cNvPr>
          <p:cNvCxnSpPr/>
          <p:nvPr/>
        </p:nvCxnSpPr>
        <p:spPr>
          <a:xfrm flipH="1">
            <a:off x="6004424" y="2811378"/>
            <a:ext cx="355601" cy="7509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A6E843-C6DF-4390-5A13-C0B025695A75}"/>
                  </a:ext>
                </a:extLst>
              </p:cNvPr>
              <p:cNvSpPr txBox="1"/>
              <p:nvPr/>
            </p:nvSpPr>
            <p:spPr>
              <a:xfrm>
                <a:off x="2277552" y="5178739"/>
                <a:ext cx="56526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  <a:t>The parameter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  <a:t> lets us choose how much we want to prioritise each objective.</a:t>
                </a:r>
                <a:b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</a:b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=1 →</m:t>
                    </m:r>
                  </m:oMath>
                </a14:m>
                <a: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  <a:t> only risk-spread is prioritised</a:t>
                </a:r>
                <a:b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</a:b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=0 →</m:t>
                    </m:r>
                  </m:oMath>
                </a14:m>
                <a: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  <a:t> only reliability-spread is prioritised</a:t>
                </a:r>
                <a:endParaRPr lang="en-SE" sz="18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A6E843-C6DF-4390-5A13-C0B025695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552" y="5178739"/>
                <a:ext cx="5652655" cy="1200329"/>
              </a:xfrm>
              <a:prstGeom prst="rect">
                <a:avLst/>
              </a:prstGeom>
              <a:blipFill>
                <a:blip r:embed="rId3"/>
                <a:stretch>
                  <a:fillRect l="-971" t="-2551" b="-816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36DD30-6BF3-4F7D-534D-5A03053E3658}"/>
              </a:ext>
            </a:extLst>
          </p:cNvPr>
          <p:cNvCxnSpPr/>
          <p:nvPr/>
        </p:nvCxnSpPr>
        <p:spPr>
          <a:xfrm flipH="1" flipV="1">
            <a:off x="3810789" y="4024042"/>
            <a:ext cx="350981" cy="1071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5216E3-B7FF-5D29-1F06-17E20A451A2A}"/>
              </a:ext>
            </a:extLst>
          </p:cNvPr>
          <p:cNvCxnSpPr>
            <a:cxnSpLocks/>
          </p:cNvCxnSpPr>
          <p:nvPr/>
        </p:nvCxnSpPr>
        <p:spPr>
          <a:xfrm flipV="1">
            <a:off x="4928388" y="3965553"/>
            <a:ext cx="508001" cy="1130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478A2C-078C-9E84-EB69-F14E588E2D3B}"/>
                  </a:ext>
                </a:extLst>
              </p:cNvPr>
              <p:cNvSpPr txBox="1"/>
              <p:nvPr/>
            </p:nvSpPr>
            <p:spPr>
              <a:xfrm>
                <a:off x="7902497" y="3435553"/>
                <a:ext cx="3974673" cy="597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inimize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mr>
                          </m:m>
                        </m:fNam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</m:func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.    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SE" sz="18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478A2C-078C-9E84-EB69-F14E588E2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497" y="3435553"/>
                <a:ext cx="3974673" cy="597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58E13EE-8640-6C5C-36FB-B56D5974B42A}"/>
              </a:ext>
            </a:extLst>
          </p:cNvPr>
          <p:cNvSpPr txBox="1"/>
          <p:nvPr/>
        </p:nvSpPr>
        <p:spPr>
          <a:xfrm>
            <a:off x="8442129" y="4148956"/>
            <a:ext cx="3269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Inter" panose="020B0604020202020204" charset="0"/>
                <a:ea typeface="Inter" panose="020B0604020202020204" charset="0"/>
              </a:rPr>
              <a:t>“Maximize the objective such that the frequency is less than the acceptance criteria”</a:t>
            </a:r>
            <a:endParaRPr lang="en-SE" sz="1800" b="1" dirty="0">
              <a:latin typeface="Inter" panose="020B0604020202020204" charset="0"/>
              <a:ea typeface="Inter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D1C8BB-A8CE-B58E-A34F-ACCE97A31D7E}"/>
                  </a:ext>
                </a:extLst>
              </p:cNvPr>
              <p:cNvSpPr txBox="1"/>
              <p:nvPr/>
            </p:nvSpPr>
            <p:spPr>
              <a:xfrm>
                <a:off x="8539288" y="2241303"/>
                <a:ext cx="2701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v-SE" sz="1400" dirty="0"/>
                  <a:t> is </a:t>
                </a:r>
                <a:r>
                  <a:rPr lang="sv-SE" sz="1400" dirty="0" err="1"/>
                  <a:t>used</a:t>
                </a:r>
                <a:r>
                  <a:rPr lang="sv-SE" sz="1400" dirty="0"/>
                  <a:t> to </a:t>
                </a:r>
                <a:r>
                  <a:rPr lang="sv-SE" sz="1400" dirty="0" err="1"/>
                  <a:t>select</a:t>
                </a:r>
                <a:r>
                  <a:rPr lang="sv-SE" sz="1400" dirty="0"/>
                  <a:t> the solution </a:t>
                </a:r>
                <a:r>
                  <a:rPr lang="sv-SE" sz="1400" dirty="0" err="1"/>
                  <a:t>with</a:t>
                </a:r>
                <a:r>
                  <a:rPr lang="sv-SE" sz="1400" dirty="0"/>
                  <a:t> </a:t>
                </a:r>
                <a:r>
                  <a:rPr lang="sv-SE" sz="1400" dirty="0" err="1"/>
                  <a:t>lowest</a:t>
                </a:r>
                <a:r>
                  <a:rPr lang="sv-SE" sz="1400" dirty="0"/>
                  <a:t> </a:t>
                </a:r>
                <a:r>
                  <a:rPr lang="sv-SE" sz="1400" dirty="0" err="1"/>
                  <a:t>reliability</a:t>
                </a:r>
                <a:r>
                  <a:rPr lang="sv-SE" sz="1400" dirty="0"/>
                  <a:t>!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D1C8BB-A8CE-B58E-A34F-ACCE97A31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288" y="2241303"/>
                <a:ext cx="2701089" cy="523220"/>
              </a:xfrm>
              <a:prstGeom prst="rect">
                <a:avLst/>
              </a:prstGeom>
              <a:blipFill>
                <a:blip r:embed="rId5"/>
                <a:stretch>
                  <a:fillRect l="-677" t="-2353" b="-1176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17FA5A34-390F-1536-F1D5-21D4B2F5AA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0063" y="6365185"/>
            <a:ext cx="6003911" cy="209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 convex multi-objective optimization method for reliability allocation in fault tree analysis – In collaboration with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C04F8F-D44C-B970-2B58-7C0DC68B9F67}"/>
              </a:ext>
            </a:extLst>
          </p:cNvPr>
          <p:cNvGrpSpPr/>
          <p:nvPr/>
        </p:nvGrpSpPr>
        <p:grpSpPr>
          <a:xfrm>
            <a:off x="8313821" y="6343929"/>
            <a:ext cx="674018" cy="250123"/>
            <a:chOff x="9643311" y="5799221"/>
            <a:chExt cx="1491414" cy="55345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A981B6B-783E-1998-59DA-BA14547698B8}"/>
                </a:ext>
              </a:extLst>
            </p:cNvPr>
            <p:cNvSpPr/>
            <p:nvPr/>
          </p:nvSpPr>
          <p:spPr>
            <a:xfrm>
              <a:off x="9643311" y="5799221"/>
              <a:ext cx="1491414" cy="553453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2BC0D11C-E2CA-E5D6-8B4B-3A25C422A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92226" y="6004765"/>
              <a:ext cx="1088453" cy="140084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CE778E9A-203B-7FF9-2642-B43586B42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09078" y="5950982"/>
              <a:ext cx="219075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328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4466C-3EEB-9DC7-2FA0-DF7BD9B63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39BDB8-0265-7944-C5F0-926842200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latin typeface="Inter" panose="020B0604020202020204" charset="0"/>
                <a:ea typeface="Inter" panose="020B0604020202020204" charset="0"/>
              </a:rPr>
              <a:t>Example of optimization – Barrier failure probability distributions</a:t>
            </a:r>
            <a:endParaRPr lang="en-SE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E59DB6-B046-139E-2754-B1A38F59751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11657-B6FC-07EA-DF8F-2E0A0B3DA8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16208" y="6365185"/>
            <a:ext cx="1121509" cy="216025"/>
          </a:xfrm>
        </p:spPr>
        <p:txBody>
          <a:bodyPr/>
          <a:lstStyle/>
          <a:p>
            <a:fld id="{556BBEF1-3B6A-4B23-BCBE-BEAC5DF50DEA}" type="slidenum">
              <a:rPr lang="en-GB" smtClean="0"/>
              <a:pPr/>
              <a:t>12</a:t>
            </a:fld>
            <a:endParaRPr lang="en-GB" sz="80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4DC2827-8031-FECB-3B50-67F0B64BC386}"/>
              </a:ext>
            </a:extLst>
          </p:cNvPr>
          <p:cNvCxnSpPr/>
          <p:nvPr/>
        </p:nvCxnSpPr>
        <p:spPr>
          <a:xfrm flipH="1">
            <a:off x="7968653" y="4796975"/>
            <a:ext cx="1188148" cy="788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284E52B-0803-FD8A-C274-240FE8C592BC}"/>
              </a:ext>
            </a:extLst>
          </p:cNvPr>
          <p:cNvSpPr txBox="1"/>
          <p:nvPr/>
        </p:nvSpPr>
        <p:spPr>
          <a:xfrm>
            <a:off x="8736415" y="3549316"/>
            <a:ext cx="2562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barrier is assigned a rank for least reliable (1) and most reliable (19)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4AA50A-027B-0224-29E4-239643D5BE0C}"/>
                  </a:ext>
                </a:extLst>
              </p:cNvPr>
              <p:cNvSpPr txBox="1"/>
              <p:nvPr/>
            </p:nvSpPr>
            <p:spPr>
              <a:xfrm>
                <a:off x="8331869" y="1443789"/>
                <a:ext cx="377791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=0: </m:t>
                    </m:r>
                  </m:oMath>
                </a14:m>
                <a:r>
                  <a:rPr lang="sv-SE" dirty="0"/>
                  <a:t>Maximal </a:t>
                </a:r>
                <a:r>
                  <a:rPr lang="sv-SE" dirty="0" err="1"/>
                  <a:t>reliability</a:t>
                </a:r>
                <a:r>
                  <a:rPr lang="sv-SE" dirty="0"/>
                  <a:t> </a:t>
                </a:r>
                <a:r>
                  <a:rPr lang="sv-SE" dirty="0" err="1"/>
                  <a:t>spread</a:t>
                </a:r>
                <a:endParaRPr lang="sv-SE" dirty="0"/>
              </a:p>
              <a:p>
                <a:r>
                  <a:rPr lang="sv-SE" dirty="0"/>
                  <a:t>           Minimal risk </a:t>
                </a:r>
                <a:r>
                  <a:rPr lang="sv-SE" dirty="0" err="1"/>
                  <a:t>spread</a:t>
                </a:r>
                <a:endParaRPr lang="sv-SE" dirty="0"/>
              </a:p>
              <a:p>
                <a:endParaRPr lang="sv-SE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sv-SE" dirty="0"/>
                  <a:t>: Minimal </a:t>
                </a:r>
                <a:r>
                  <a:rPr lang="sv-SE" dirty="0" err="1"/>
                  <a:t>reliability</a:t>
                </a:r>
                <a:r>
                  <a:rPr lang="sv-SE" dirty="0"/>
                  <a:t> </a:t>
                </a:r>
                <a:r>
                  <a:rPr lang="sv-SE" dirty="0" err="1"/>
                  <a:t>spread</a:t>
                </a:r>
                <a:br>
                  <a:rPr lang="sv-SE" dirty="0"/>
                </a:br>
                <a:r>
                  <a:rPr lang="sv-SE" dirty="0"/>
                  <a:t>           Maximal risk </a:t>
                </a:r>
                <a:r>
                  <a:rPr lang="sv-SE" dirty="0" err="1"/>
                  <a:t>spread</a:t>
                </a:r>
                <a:endParaRPr lang="sv-SE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4AA50A-027B-0224-29E4-239643D5B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869" y="1443789"/>
                <a:ext cx="3777916" cy="1477328"/>
              </a:xfrm>
              <a:prstGeom prst="rect">
                <a:avLst/>
              </a:prstGeom>
              <a:blipFill>
                <a:blip r:embed="rId3"/>
                <a:stretch>
                  <a:fillRect t="-2479" b="-578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ooter Placeholder 7">
            <a:extLst>
              <a:ext uri="{FF2B5EF4-FFF2-40B4-BE49-F238E27FC236}">
                <a16:creationId xmlns:a16="http://schemas.microsoft.com/office/drawing/2014/main" id="{7EAD30B8-DF01-A260-0DFF-13F496A6D2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0063" y="6365185"/>
            <a:ext cx="6003911" cy="209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 convex multi-objective optimization method for reliability allocation in fault tree analysis – In collaboration with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E6E9F61-A780-D009-A64A-280D8C7892D1}"/>
              </a:ext>
            </a:extLst>
          </p:cNvPr>
          <p:cNvGrpSpPr/>
          <p:nvPr/>
        </p:nvGrpSpPr>
        <p:grpSpPr>
          <a:xfrm>
            <a:off x="8313821" y="6343929"/>
            <a:ext cx="674018" cy="250123"/>
            <a:chOff x="9643311" y="5799221"/>
            <a:chExt cx="1491414" cy="55345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E1064C4-6AE0-3D8F-90A5-B6FA8922E835}"/>
                </a:ext>
              </a:extLst>
            </p:cNvPr>
            <p:cNvSpPr/>
            <p:nvPr/>
          </p:nvSpPr>
          <p:spPr>
            <a:xfrm>
              <a:off x="9643311" y="5799221"/>
              <a:ext cx="1491414" cy="553453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2FF43C85-9BCD-1146-F8E5-8A307BB3C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92226" y="6004765"/>
              <a:ext cx="1088453" cy="140084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89974571-8E53-C946-40B5-966E3F04A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09078" y="5950982"/>
              <a:ext cx="219075" cy="24765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3D0A85A-2FB9-EECF-F5BF-A428EA9288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18" y="1301262"/>
            <a:ext cx="4805512" cy="48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2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35A11-4593-3679-A4BF-E8EF18F04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A43DF-9E27-C5A0-2D16-3903C5D4A5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58192-AC28-0EA3-61E7-058AD412DF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16208" y="6365185"/>
            <a:ext cx="1121509" cy="216025"/>
          </a:xfrm>
        </p:spPr>
        <p:txBody>
          <a:bodyPr/>
          <a:lstStyle/>
          <a:p>
            <a:fld id="{556BBEF1-3B6A-4B23-BCBE-BEAC5DF50DEA}" type="slidenum">
              <a:rPr lang="en-GB" smtClean="0"/>
              <a:pPr/>
              <a:t>13</a:t>
            </a:fld>
            <a:endParaRPr lang="en-GB" sz="80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2732AD-D86F-53A1-A924-339B2CAD0F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latin typeface="Inter" panose="020B0604020202020204" charset="0"/>
                <a:ea typeface="Inter" panose="020B0604020202020204" charset="0"/>
              </a:rPr>
              <a:t>Example of optimization – Fractional contribution distributions</a:t>
            </a:r>
            <a:endParaRPr lang="en-SE" dirty="0">
              <a:latin typeface="Inter" panose="020B0604020202020204" charset="0"/>
              <a:ea typeface="Inter" panose="020B0604020202020204" charset="0"/>
            </a:endParaRPr>
          </a:p>
          <a:p>
            <a:endParaRPr lang="sv-SE" dirty="0"/>
          </a:p>
        </p:txBody>
      </p:sp>
      <p:sp>
        <p:nvSpPr>
          <p:cNvPr id="37" name="Footer Placeholder 7">
            <a:extLst>
              <a:ext uri="{FF2B5EF4-FFF2-40B4-BE49-F238E27FC236}">
                <a16:creationId xmlns:a16="http://schemas.microsoft.com/office/drawing/2014/main" id="{8074D8BF-154C-0080-7382-435AE49F17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0063" y="6365185"/>
            <a:ext cx="6003911" cy="209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 convex multi-objective optimization method for reliability allocation in fault tree analysis – In collaboration with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5E3B9B-1B9B-B806-D2EC-B1BE54343E95}"/>
              </a:ext>
            </a:extLst>
          </p:cNvPr>
          <p:cNvGrpSpPr/>
          <p:nvPr/>
        </p:nvGrpSpPr>
        <p:grpSpPr>
          <a:xfrm>
            <a:off x="8313821" y="6343929"/>
            <a:ext cx="674018" cy="250123"/>
            <a:chOff x="9643311" y="5799221"/>
            <a:chExt cx="1491414" cy="55345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4210AC7-FB80-E2CE-9CE8-8F348AD9A4F0}"/>
                </a:ext>
              </a:extLst>
            </p:cNvPr>
            <p:cNvSpPr/>
            <p:nvPr/>
          </p:nvSpPr>
          <p:spPr>
            <a:xfrm>
              <a:off x="9643311" y="5799221"/>
              <a:ext cx="1491414" cy="553453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7CE4D30B-3F7E-F688-7888-0EE96A9D2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92226" y="6004765"/>
              <a:ext cx="1088453" cy="140084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480CF55C-31E6-D4D2-BA8E-5951292F9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09078" y="5950982"/>
              <a:ext cx="219075" cy="24765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A4FEE5A-492B-2941-F68E-CB2E32AC60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05" y="1744129"/>
            <a:ext cx="3800864" cy="4078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3C5CB2-0714-8E93-E8F9-13BA6B9B7D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86" y="1733501"/>
            <a:ext cx="3730760" cy="4078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F48EBC-E420-1EF7-EE28-C8B5A9A6D45D}"/>
                  </a:ext>
                </a:extLst>
              </p:cNvPr>
              <p:cNvSpPr txBox="1"/>
              <p:nvPr/>
            </p:nvSpPr>
            <p:spPr>
              <a:xfrm>
                <a:off x="8650830" y="266801"/>
                <a:ext cx="377791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=0: </m:t>
                    </m:r>
                  </m:oMath>
                </a14:m>
                <a:r>
                  <a:rPr lang="sv-SE" dirty="0"/>
                  <a:t>Maximal </a:t>
                </a:r>
                <a:r>
                  <a:rPr lang="sv-SE" dirty="0" err="1"/>
                  <a:t>reliability</a:t>
                </a:r>
                <a:r>
                  <a:rPr lang="sv-SE" dirty="0"/>
                  <a:t> </a:t>
                </a:r>
                <a:r>
                  <a:rPr lang="sv-SE" dirty="0" err="1"/>
                  <a:t>spread</a:t>
                </a:r>
                <a:endParaRPr lang="sv-SE" dirty="0"/>
              </a:p>
              <a:p>
                <a:r>
                  <a:rPr lang="sv-SE" dirty="0"/>
                  <a:t>           Minimal risk </a:t>
                </a:r>
                <a:r>
                  <a:rPr lang="sv-SE" dirty="0" err="1"/>
                  <a:t>spread</a:t>
                </a:r>
                <a:endParaRPr lang="sv-SE" dirty="0"/>
              </a:p>
              <a:p>
                <a:endParaRPr lang="sv-SE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sv-SE" dirty="0"/>
                  <a:t>: Minimal </a:t>
                </a:r>
                <a:r>
                  <a:rPr lang="sv-SE" dirty="0" err="1"/>
                  <a:t>reliability</a:t>
                </a:r>
                <a:r>
                  <a:rPr lang="sv-SE" dirty="0"/>
                  <a:t> </a:t>
                </a:r>
                <a:r>
                  <a:rPr lang="sv-SE" dirty="0" err="1"/>
                  <a:t>spread</a:t>
                </a:r>
                <a:br>
                  <a:rPr lang="sv-SE" dirty="0"/>
                </a:br>
                <a:r>
                  <a:rPr lang="sv-SE" dirty="0"/>
                  <a:t>           Maximal risk </a:t>
                </a:r>
                <a:r>
                  <a:rPr lang="sv-SE" dirty="0" err="1"/>
                  <a:t>spread</a:t>
                </a:r>
                <a:endParaRPr lang="sv-SE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F48EBC-E420-1EF7-EE28-C8B5A9A6D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830" y="266801"/>
                <a:ext cx="3777916" cy="1477328"/>
              </a:xfrm>
              <a:prstGeom prst="rect">
                <a:avLst/>
              </a:prstGeom>
              <a:blipFill>
                <a:blip r:embed="rId8"/>
                <a:stretch>
                  <a:fillRect t="-2479" b="-578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92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D4C880-800D-AF6B-F69A-33004BB31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74F5F-2F47-0C17-BE5F-42E00D19FD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5278" y="1511038"/>
            <a:ext cx="7939214" cy="703828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en-GB" sz="1800" dirty="0"/>
              <a:t>We have shown that the results of PSA fault tree model admit a convex representation through a logarithmic transformation. </a:t>
            </a:r>
          </a:p>
          <a:p>
            <a:endParaRPr lang="en-GB" sz="1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C652C5-D6EA-40E7-AC6E-78A2957007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2A10DE-5D82-7DF4-8EB2-9A4475CF31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4A5462C-65A2-F5AF-11BB-599F1E4C1FE4}"/>
              </a:ext>
            </a:extLst>
          </p:cNvPr>
          <p:cNvSpPr/>
          <p:nvPr/>
        </p:nvSpPr>
        <p:spPr>
          <a:xfrm>
            <a:off x="5649362" y="2308634"/>
            <a:ext cx="344032" cy="7038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585341-563C-AD8E-CBB9-87B7ACF46C45}"/>
              </a:ext>
            </a:extLst>
          </p:cNvPr>
          <p:cNvSpPr txBox="1">
            <a:spLocks/>
          </p:cNvSpPr>
          <p:nvPr/>
        </p:nvSpPr>
        <p:spPr>
          <a:xfrm>
            <a:off x="2154408" y="3089013"/>
            <a:ext cx="10442312" cy="703828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kern="120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PSA fault tree models can be optimised using convex optimization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2C900AA-1ED1-1528-58DD-56B6BD6915E1}"/>
              </a:ext>
            </a:extLst>
          </p:cNvPr>
          <p:cNvSpPr/>
          <p:nvPr/>
        </p:nvSpPr>
        <p:spPr>
          <a:xfrm>
            <a:off x="5649362" y="3586197"/>
            <a:ext cx="344032" cy="7038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202EAB4-2542-F3AA-5A85-3AD8AA53AB72}"/>
              </a:ext>
            </a:extLst>
          </p:cNvPr>
          <p:cNvSpPr txBox="1">
            <a:spLocks/>
          </p:cNvSpPr>
          <p:nvPr/>
        </p:nvSpPr>
        <p:spPr>
          <a:xfrm>
            <a:off x="1883260" y="4383793"/>
            <a:ext cx="8425479" cy="703828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kern="120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As a proof of concept, we have formulated and solved a convex optimization problem to derive reliability targets for system barriers that minimize overall reliability requirements while satisfying acceptance criteria and balancing both risk across cutsets and reliability across barriers.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2EB7AD5-F63F-52E5-580A-776AE0CDF4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0063" y="6365185"/>
            <a:ext cx="6003911" cy="209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 convex multi-objective optimization method for reliability allocation in fault tree analysis – In collaboration with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8A5C32-5503-3196-27A3-BFE61E42FDAE}"/>
              </a:ext>
            </a:extLst>
          </p:cNvPr>
          <p:cNvGrpSpPr/>
          <p:nvPr/>
        </p:nvGrpSpPr>
        <p:grpSpPr>
          <a:xfrm>
            <a:off x="8313821" y="6343929"/>
            <a:ext cx="674018" cy="250123"/>
            <a:chOff x="9643311" y="5799221"/>
            <a:chExt cx="1491414" cy="55345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608468A-6D78-129E-ADA6-C3DC691AFE81}"/>
                </a:ext>
              </a:extLst>
            </p:cNvPr>
            <p:cNvSpPr/>
            <p:nvPr/>
          </p:nvSpPr>
          <p:spPr>
            <a:xfrm>
              <a:off x="9643311" y="5799221"/>
              <a:ext cx="1491414" cy="553453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1061CC54-789B-11ED-54CB-D3FA672F5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92226" y="6004765"/>
              <a:ext cx="1088453" cy="14008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C05D4339-FB37-1DD6-BC2A-4981016E9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09078" y="5950982"/>
              <a:ext cx="219075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684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022AB6E0-6FAA-4B2D-9C35-20DF2A076E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504000000000000" pitchFamily="34" charset="-78"/>
                <a:cs typeface="arial" panose="020B0504000000000000" pitchFamily="34" charset="-78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Sebastian Jovancic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Consultant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+46 70 05 800 31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Sebastian.Jovancic@vysusgroup.com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092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F6476F-1677-46CA-B4E3-3FF4BC87B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latin typeface="Inter" panose="020B0604020202020204" charset="0"/>
                <a:ea typeface="Inter" panose="020B0604020202020204" charset="0"/>
              </a:rPr>
              <a:t>A nuclear powerplant from the perspective of PSA</a:t>
            </a:r>
            <a:endParaRPr lang="en-SE" dirty="0">
              <a:latin typeface="Inter" panose="020B0604020202020204" charset="0"/>
              <a:ea typeface="Inter" panose="020B0604020202020204" charset="0"/>
            </a:endParaRPr>
          </a:p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2DC9D-0C4B-4884-880D-E27739BFEF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B49C65-92BC-4159-A3C2-FE38A1A69F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0063" y="6365185"/>
            <a:ext cx="6003911" cy="209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 convex multi-objective optimization method for reliability allocation in fault tree analysis – In collaboration with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E2323-D853-4652-90ED-7BCE8C2D6B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16208" y="6365185"/>
            <a:ext cx="1121509" cy="216025"/>
          </a:xfrm>
        </p:spPr>
        <p:txBody>
          <a:bodyPr/>
          <a:lstStyle/>
          <a:p>
            <a:fld id="{556BBEF1-3B6A-4B23-BCBE-BEAC5DF50DEA}" type="slidenum">
              <a:rPr lang="en-GB" smtClean="0"/>
              <a:pPr/>
              <a:t>2</a:t>
            </a:fld>
            <a:endParaRPr lang="en-GB" sz="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872083-EACD-3530-3007-4FA824DC057E}"/>
              </a:ext>
            </a:extLst>
          </p:cNvPr>
          <p:cNvSpPr/>
          <p:nvPr/>
        </p:nvSpPr>
        <p:spPr>
          <a:xfrm>
            <a:off x="1612232" y="2768403"/>
            <a:ext cx="3031958" cy="282742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633F43-440A-A2A6-6964-DDB6A83132C6}"/>
                  </a:ext>
                </a:extLst>
              </p:cNvPr>
              <p:cNvSpPr txBox="1"/>
              <p:nvPr/>
            </p:nvSpPr>
            <p:spPr>
              <a:xfrm>
                <a:off x="1612232" y="3033444"/>
                <a:ext cx="16261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800" b="0" i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sv-SE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633F43-440A-A2A6-6964-DDB6A8313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232" y="3033444"/>
                <a:ext cx="162614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1E00A3F-DC93-7AD0-1FB4-F78DFC2DAF1F}"/>
              </a:ext>
            </a:extLst>
          </p:cNvPr>
          <p:cNvSpPr txBox="1"/>
          <p:nvPr/>
        </p:nvSpPr>
        <p:spPr>
          <a:xfrm>
            <a:off x="2237874" y="5595824"/>
            <a:ext cx="407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Initiating events</a:t>
            </a:r>
            <a:endParaRPr lang="sv-S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97BCAB-AFC6-E3A1-6D0B-BF34D4A555D0}"/>
              </a:ext>
            </a:extLst>
          </p:cNvPr>
          <p:cNvSpPr/>
          <p:nvPr/>
        </p:nvSpPr>
        <p:spPr>
          <a:xfrm>
            <a:off x="7617995" y="2764393"/>
            <a:ext cx="3031958" cy="282742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1BCA64-67A1-7F64-61DB-9DD50F930FFF}"/>
                  </a:ext>
                </a:extLst>
              </p:cNvPr>
              <p:cNvSpPr txBox="1"/>
              <p:nvPr/>
            </p:nvSpPr>
            <p:spPr>
              <a:xfrm>
                <a:off x="9133974" y="3033444"/>
                <a:ext cx="16261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sv-SE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1BCA64-67A1-7F64-61DB-9DD50F930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974" y="3033444"/>
                <a:ext cx="162614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E8FF508-4683-ADCF-29FD-AD81A9420FA1}"/>
              </a:ext>
            </a:extLst>
          </p:cNvPr>
          <p:cNvSpPr txBox="1"/>
          <p:nvPr/>
        </p:nvSpPr>
        <p:spPr>
          <a:xfrm>
            <a:off x="8180907" y="5583932"/>
            <a:ext cx="407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Consequences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D3ECB3-2A61-FB16-17B0-36F3CB102C2A}"/>
                  </a:ext>
                </a:extLst>
              </p:cNvPr>
              <p:cNvSpPr txBox="1"/>
              <p:nvPr/>
            </p:nvSpPr>
            <p:spPr>
              <a:xfrm>
                <a:off x="5201278" y="2348894"/>
                <a:ext cx="16261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GB" sz="4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8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GB" sz="48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v-SE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D3ECB3-2A61-FB16-17B0-36F3CB102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278" y="2348894"/>
                <a:ext cx="162614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>
            <a:extLst>
              <a:ext uri="{FF2B5EF4-FFF2-40B4-BE49-F238E27FC236}">
                <a16:creationId xmlns:a16="http://schemas.microsoft.com/office/drawing/2014/main" id="{D601AEB4-F7E7-4B8C-AB3D-9D584249AA10}"/>
              </a:ext>
            </a:extLst>
          </p:cNvPr>
          <p:cNvSpPr/>
          <p:nvPr/>
        </p:nvSpPr>
        <p:spPr>
          <a:xfrm>
            <a:off x="3845942" y="3290316"/>
            <a:ext cx="4467879" cy="1541501"/>
          </a:xfrm>
          <a:prstGeom prst="arc">
            <a:avLst>
              <a:gd name="adj1" fmla="val 11184031"/>
              <a:gd name="adj2" fmla="val 21230134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6E895315-50DC-22BC-0BE0-3686846F5EBD}"/>
              </a:ext>
            </a:extLst>
          </p:cNvPr>
          <p:cNvSpPr/>
          <p:nvPr/>
        </p:nvSpPr>
        <p:spPr>
          <a:xfrm>
            <a:off x="5919536" y="1303269"/>
            <a:ext cx="2634916" cy="660275"/>
          </a:xfrm>
          <a:prstGeom prst="wedgeRoundRectCallout">
            <a:avLst>
              <a:gd name="adj1" fmla="val -40036"/>
              <a:gd name="adj2" fmla="val 149966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Reliabilities of barriers</a:t>
            </a:r>
            <a:endParaRPr lang="sv-SE" dirty="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E4779D1-F3CD-67DB-E451-00570BD4F647}"/>
              </a:ext>
            </a:extLst>
          </p:cNvPr>
          <p:cNvGrpSpPr/>
          <p:nvPr/>
        </p:nvGrpSpPr>
        <p:grpSpPr>
          <a:xfrm>
            <a:off x="8313821" y="6343929"/>
            <a:ext cx="674018" cy="250123"/>
            <a:chOff x="9643311" y="5799221"/>
            <a:chExt cx="1491414" cy="55345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201415-74FD-CC80-B2B9-A2FB6E7CF4A5}"/>
                </a:ext>
              </a:extLst>
            </p:cNvPr>
            <p:cNvSpPr/>
            <p:nvPr/>
          </p:nvSpPr>
          <p:spPr>
            <a:xfrm>
              <a:off x="9643311" y="5799221"/>
              <a:ext cx="1491414" cy="553453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B0F3779F-878E-B1F9-2FE8-181410ABC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92226" y="6004765"/>
              <a:ext cx="1088453" cy="140084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28B34B4E-3DCA-FF06-DC18-41E4F92AD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09078" y="5950982"/>
              <a:ext cx="219075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728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7FEE2-440C-4CEF-395F-8627A7610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C11248-3187-66B8-8B51-110085541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latin typeface="Inter" panose="020B0604020202020204" charset="0"/>
                <a:ea typeface="Inter" panose="020B0604020202020204" charset="0"/>
              </a:rPr>
              <a:t>A nuclear powerplant from the perspective of PSA</a:t>
            </a:r>
            <a:endParaRPr lang="en-SE" dirty="0">
              <a:latin typeface="Inter" panose="020B0604020202020204" charset="0"/>
              <a:ea typeface="Inter" panose="020B0604020202020204" charset="0"/>
            </a:endParaRPr>
          </a:p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B39BC2-4F8D-0E83-33A8-2791B55CB0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C607B-36D7-50D7-AB59-187C113F77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16208" y="6365185"/>
            <a:ext cx="1121509" cy="216025"/>
          </a:xfrm>
        </p:spPr>
        <p:txBody>
          <a:bodyPr/>
          <a:lstStyle/>
          <a:p>
            <a:fld id="{556BBEF1-3B6A-4B23-BCBE-BEAC5DF50DEA}" type="slidenum">
              <a:rPr lang="en-GB" smtClean="0"/>
              <a:pPr/>
              <a:t>3</a:t>
            </a:fld>
            <a:endParaRPr lang="en-GB" sz="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4D17EA-6DDD-3BC8-96D0-C4BDFE0992C7}"/>
              </a:ext>
            </a:extLst>
          </p:cNvPr>
          <p:cNvSpPr/>
          <p:nvPr/>
        </p:nvSpPr>
        <p:spPr>
          <a:xfrm>
            <a:off x="1612232" y="2768403"/>
            <a:ext cx="3031958" cy="282742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D3DADB-B28E-EF0A-55F9-7849EF68F1AE}"/>
                  </a:ext>
                </a:extLst>
              </p:cNvPr>
              <p:cNvSpPr txBox="1"/>
              <p:nvPr/>
            </p:nvSpPr>
            <p:spPr>
              <a:xfrm>
                <a:off x="1612232" y="3033444"/>
                <a:ext cx="16261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D3DADB-B28E-EF0A-55F9-7849EF68F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232" y="3033444"/>
                <a:ext cx="162614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17F8903-8637-4FDA-7BC5-0A9E53AF1F0A}"/>
              </a:ext>
            </a:extLst>
          </p:cNvPr>
          <p:cNvSpPr txBox="1"/>
          <p:nvPr/>
        </p:nvSpPr>
        <p:spPr>
          <a:xfrm>
            <a:off x="2237874" y="5595824"/>
            <a:ext cx="407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Initiating events</a:t>
            </a:r>
            <a:endParaRPr lang="sv-S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1986C2-995C-D1C1-65F4-908CB67A4220}"/>
              </a:ext>
            </a:extLst>
          </p:cNvPr>
          <p:cNvSpPr/>
          <p:nvPr/>
        </p:nvSpPr>
        <p:spPr>
          <a:xfrm>
            <a:off x="7617995" y="2764393"/>
            <a:ext cx="3031958" cy="282742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5E0ECE-A406-DB1A-B833-60946474962E}"/>
                  </a:ext>
                </a:extLst>
              </p:cNvPr>
              <p:cNvSpPr txBox="1"/>
              <p:nvPr/>
            </p:nvSpPr>
            <p:spPr>
              <a:xfrm>
                <a:off x="9133974" y="3033444"/>
                <a:ext cx="16261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sv-SE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5E0ECE-A406-DB1A-B833-609464749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974" y="3033444"/>
                <a:ext cx="162614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1EAB2C8-1883-2A40-7BBC-B3FA87958467}"/>
              </a:ext>
            </a:extLst>
          </p:cNvPr>
          <p:cNvSpPr txBox="1"/>
          <p:nvPr/>
        </p:nvSpPr>
        <p:spPr>
          <a:xfrm>
            <a:off x="8180907" y="5583932"/>
            <a:ext cx="407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Consequences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D94BA6-40D9-2821-61B8-4B7320303042}"/>
                  </a:ext>
                </a:extLst>
              </p:cNvPr>
              <p:cNvSpPr txBox="1"/>
              <p:nvPr/>
            </p:nvSpPr>
            <p:spPr>
              <a:xfrm>
                <a:off x="5201278" y="2348894"/>
                <a:ext cx="16261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GB" sz="48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GB" sz="48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sub>
                      </m:sSub>
                      <m:r>
                        <a:rPr lang="en-GB" sz="48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v-SE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D94BA6-40D9-2821-61B8-4B7320303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278" y="2348894"/>
                <a:ext cx="162614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>
            <a:extLst>
              <a:ext uri="{FF2B5EF4-FFF2-40B4-BE49-F238E27FC236}">
                <a16:creationId xmlns:a16="http://schemas.microsoft.com/office/drawing/2014/main" id="{C9C91894-33D9-1DDD-8F01-4E5A76691CCC}"/>
              </a:ext>
            </a:extLst>
          </p:cNvPr>
          <p:cNvSpPr/>
          <p:nvPr/>
        </p:nvSpPr>
        <p:spPr>
          <a:xfrm>
            <a:off x="3845942" y="3290316"/>
            <a:ext cx="4467879" cy="1541501"/>
          </a:xfrm>
          <a:prstGeom prst="arc">
            <a:avLst>
              <a:gd name="adj1" fmla="val 11184031"/>
              <a:gd name="adj2" fmla="val 21230134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E8CA872C-2F37-948E-0601-C178265ED66D}"/>
              </a:ext>
            </a:extLst>
          </p:cNvPr>
          <p:cNvSpPr/>
          <p:nvPr/>
        </p:nvSpPr>
        <p:spPr>
          <a:xfrm>
            <a:off x="5919536" y="1303269"/>
            <a:ext cx="2634916" cy="660275"/>
          </a:xfrm>
          <a:prstGeom prst="wedgeRoundRectCallout">
            <a:avLst>
              <a:gd name="adj1" fmla="val -40036"/>
              <a:gd name="adj2" fmla="val 149966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Designers role is to adjust these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6E884A3-2A0E-73A1-AD35-424F67F97747}"/>
              </a:ext>
            </a:extLst>
          </p:cNvPr>
          <p:cNvSpPr/>
          <p:nvPr/>
        </p:nvSpPr>
        <p:spPr>
          <a:xfrm>
            <a:off x="7824537" y="3452768"/>
            <a:ext cx="1555612" cy="145067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7209FE-EA7B-0D70-9519-52289B042A86}"/>
                  </a:ext>
                </a:extLst>
              </p:cNvPr>
              <p:cNvSpPr txBox="1"/>
              <p:nvPr/>
            </p:nvSpPr>
            <p:spPr>
              <a:xfrm>
                <a:off x="8033911" y="3621132"/>
                <a:ext cx="16261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sv-SE" sz="4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7209FE-EA7B-0D70-9519-52289B042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911" y="3621132"/>
                <a:ext cx="162614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32925A9-7989-08E7-1812-F4633093159F}"/>
              </a:ext>
            </a:extLst>
          </p:cNvPr>
          <p:cNvSpPr/>
          <p:nvPr/>
        </p:nvSpPr>
        <p:spPr>
          <a:xfrm>
            <a:off x="5382006" y="5304881"/>
            <a:ext cx="2015410" cy="660275"/>
          </a:xfrm>
          <a:prstGeom prst="wedgeRoundRectCallout">
            <a:avLst>
              <a:gd name="adj1" fmla="val 75943"/>
              <a:gd name="adj2" fmla="val -16163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Acceptable consequences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9F7DB749-87B8-452C-1099-C1A9D0F68B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0063" y="6365185"/>
            <a:ext cx="6003911" cy="209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 convex multi-objective optimization method for reliability allocation in fault tree analysis – In collaboration with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A77C4E-CBAD-266D-FA0E-3A743E4FE322}"/>
              </a:ext>
            </a:extLst>
          </p:cNvPr>
          <p:cNvGrpSpPr/>
          <p:nvPr/>
        </p:nvGrpSpPr>
        <p:grpSpPr>
          <a:xfrm>
            <a:off x="8313821" y="6343929"/>
            <a:ext cx="674018" cy="250123"/>
            <a:chOff x="9643311" y="5799221"/>
            <a:chExt cx="1491414" cy="55345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971CB95-C2C2-687D-551C-F0C0CDE909AD}"/>
                </a:ext>
              </a:extLst>
            </p:cNvPr>
            <p:cNvSpPr/>
            <p:nvPr/>
          </p:nvSpPr>
          <p:spPr>
            <a:xfrm>
              <a:off x="9643311" y="5799221"/>
              <a:ext cx="1491414" cy="553453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DAEEEEF8-ED4C-2BB7-0F08-DB5C047AA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92226" y="6004765"/>
              <a:ext cx="1088453" cy="140084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45AA8E7B-D896-54D8-783C-417B8ED56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09078" y="5950982"/>
              <a:ext cx="219075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587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A3DA5-2C8E-E77B-7559-225A01418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923007-751C-9597-0670-91DA17EA6B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latin typeface="Inter" panose="020B0604020202020204" charset="0"/>
                <a:ea typeface="Inter" panose="020B0604020202020204" charset="0"/>
              </a:rPr>
              <a:t>A nuclear powerplant from the perspective of PSA</a:t>
            </a:r>
            <a:endParaRPr lang="en-SE" dirty="0">
              <a:latin typeface="Inter" panose="020B0604020202020204" charset="0"/>
              <a:ea typeface="Inter" panose="020B0604020202020204" charset="0"/>
            </a:endParaRPr>
          </a:p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F1E4C2-E1F6-4EA2-35E3-E3FC5FCB7F3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E0FAA-F891-587D-C5DA-047ACF987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16208" y="6365185"/>
            <a:ext cx="1121509" cy="216025"/>
          </a:xfrm>
        </p:spPr>
        <p:txBody>
          <a:bodyPr/>
          <a:lstStyle/>
          <a:p>
            <a:fld id="{556BBEF1-3B6A-4B23-BCBE-BEAC5DF50DEA}" type="slidenum">
              <a:rPr lang="en-GB" smtClean="0"/>
              <a:pPr/>
              <a:t>4</a:t>
            </a:fld>
            <a:endParaRPr lang="en-GB" sz="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31B540-4170-7636-612A-04D2B001E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34" y="1040883"/>
            <a:ext cx="6795864" cy="53959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3970D2-ABAE-3914-A925-66ECF1F2CCA3}"/>
                  </a:ext>
                </a:extLst>
              </p:cNvPr>
              <p:cNvSpPr txBox="1"/>
              <p:nvPr/>
            </p:nvSpPr>
            <p:spPr>
              <a:xfrm>
                <a:off x="2353569" y="1900199"/>
                <a:ext cx="2538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3970D2-ABAE-3914-A925-66ECF1F2C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569" y="1900199"/>
                <a:ext cx="253851" cy="246221"/>
              </a:xfrm>
              <a:prstGeom prst="rect">
                <a:avLst/>
              </a:prstGeom>
              <a:blipFill>
                <a:blip r:embed="rId3"/>
                <a:stretch>
                  <a:fillRect l="-16667" r="-2381" b="-175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E40D11-2759-0B70-E4FA-E334B0B8E3DB}"/>
                  </a:ext>
                </a:extLst>
              </p:cNvPr>
              <p:cNvSpPr txBox="1"/>
              <p:nvPr/>
            </p:nvSpPr>
            <p:spPr>
              <a:xfrm>
                <a:off x="2357891" y="2636493"/>
                <a:ext cx="2585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E40D11-2759-0B70-E4FA-E334B0B8E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891" y="2636493"/>
                <a:ext cx="258596" cy="246221"/>
              </a:xfrm>
              <a:prstGeom prst="rect">
                <a:avLst/>
              </a:prstGeom>
              <a:blipFill>
                <a:blip r:embed="rId4"/>
                <a:stretch>
                  <a:fillRect l="-16667" r="-4762" b="-1463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FEE545-4B15-572C-BCB2-237111CDEBE0}"/>
                  </a:ext>
                </a:extLst>
              </p:cNvPr>
              <p:cNvSpPr txBox="1"/>
              <p:nvPr/>
            </p:nvSpPr>
            <p:spPr>
              <a:xfrm>
                <a:off x="2357891" y="3366619"/>
                <a:ext cx="2585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FEE545-4B15-572C-BCB2-237111CDE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891" y="3366619"/>
                <a:ext cx="258596" cy="246221"/>
              </a:xfrm>
              <a:prstGeom prst="rect">
                <a:avLst/>
              </a:prstGeom>
              <a:blipFill>
                <a:blip r:embed="rId5"/>
                <a:stretch>
                  <a:fillRect l="-16667" r="-4762" b="-1463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1FC348-FB69-DFE5-07DD-E72CFAB6F777}"/>
                  </a:ext>
                </a:extLst>
              </p:cNvPr>
              <p:cNvSpPr txBox="1"/>
              <p:nvPr/>
            </p:nvSpPr>
            <p:spPr>
              <a:xfrm>
                <a:off x="2323467" y="4901720"/>
                <a:ext cx="4679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1FC348-FB69-DFE5-07DD-E72CFAB6F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67" y="4901720"/>
                <a:ext cx="467949" cy="246221"/>
              </a:xfrm>
              <a:prstGeom prst="rect">
                <a:avLst/>
              </a:prstGeom>
              <a:blipFill>
                <a:blip r:embed="rId6"/>
                <a:stretch>
                  <a:fillRect l="-9091" r="-1299" b="-175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75C078-6914-2131-49F5-E2DB91F11AFC}"/>
                  </a:ext>
                </a:extLst>
              </p:cNvPr>
              <p:cNvSpPr txBox="1"/>
              <p:nvPr/>
            </p:nvSpPr>
            <p:spPr>
              <a:xfrm>
                <a:off x="2353569" y="5631846"/>
                <a:ext cx="2723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75C078-6914-2131-49F5-E2DB91F11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569" y="5631846"/>
                <a:ext cx="272382" cy="246221"/>
              </a:xfrm>
              <a:prstGeom prst="rect">
                <a:avLst/>
              </a:prstGeom>
              <a:blipFill>
                <a:blip r:embed="rId7"/>
                <a:stretch>
                  <a:fillRect l="-15556" b="-125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133901-6C3B-71FE-8690-90707B34A6BE}"/>
                  </a:ext>
                </a:extLst>
              </p:cNvPr>
              <p:cNvSpPr txBox="1"/>
              <p:nvPr/>
            </p:nvSpPr>
            <p:spPr>
              <a:xfrm>
                <a:off x="4810331" y="1900198"/>
                <a:ext cx="2550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133901-6C3B-71FE-8690-90707B34A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331" y="1900198"/>
                <a:ext cx="255070" cy="246221"/>
              </a:xfrm>
              <a:prstGeom prst="rect">
                <a:avLst/>
              </a:prstGeom>
              <a:blipFill>
                <a:blip r:embed="rId8"/>
                <a:stretch>
                  <a:fillRect l="-7143" r="-4762" b="-175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08BDB4-5A2C-7DF2-EB28-B1B79CFF898A}"/>
                  </a:ext>
                </a:extLst>
              </p:cNvPr>
              <p:cNvSpPr txBox="1"/>
              <p:nvPr/>
            </p:nvSpPr>
            <p:spPr>
              <a:xfrm>
                <a:off x="4070365" y="2636492"/>
                <a:ext cx="2598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08BDB4-5A2C-7DF2-EB28-B1B79CFF8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365" y="2636492"/>
                <a:ext cx="259815" cy="246221"/>
              </a:xfrm>
              <a:prstGeom prst="rect">
                <a:avLst/>
              </a:prstGeom>
              <a:blipFill>
                <a:blip r:embed="rId9"/>
                <a:stretch>
                  <a:fillRect l="-9524" r="-7143" b="-1463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B8F728-DFE4-6034-C95C-FF1F0DB0B599}"/>
                  </a:ext>
                </a:extLst>
              </p:cNvPr>
              <p:cNvSpPr txBox="1"/>
              <p:nvPr/>
            </p:nvSpPr>
            <p:spPr>
              <a:xfrm>
                <a:off x="3334071" y="3366618"/>
                <a:ext cx="2598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B8F728-DFE4-6034-C95C-FF1F0DB0B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071" y="3366618"/>
                <a:ext cx="259815" cy="246221"/>
              </a:xfrm>
              <a:prstGeom prst="rect">
                <a:avLst/>
              </a:prstGeom>
              <a:blipFill>
                <a:blip r:embed="rId10"/>
                <a:stretch>
                  <a:fillRect l="-9302" r="-4651" b="-1463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F28039-3B31-4490-01E0-AD589C368579}"/>
                  </a:ext>
                </a:extLst>
              </p:cNvPr>
              <p:cNvSpPr txBox="1"/>
              <p:nvPr/>
            </p:nvSpPr>
            <p:spPr>
              <a:xfrm>
                <a:off x="4810331" y="3366618"/>
                <a:ext cx="2598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F28039-3B31-4490-01E0-AD589C368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331" y="3366618"/>
                <a:ext cx="259815" cy="246221"/>
              </a:xfrm>
              <a:prstGeom prst="rect">
                <a:avLst/>
              </a:prstGeom>
              <a:blipFill>
                <a:blip r:embed="rId11"/>
                <a:stretch>
                  <a:fillRect l="-6977" r="-4651" b="-1463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091DCB-2BD5-5644-D40C-3D5C356FCD9A}"/>
                  </a:ext>
                </a:extLst>
              </p:cNvPr>
              <p:cNvSpPr txBox="1"/>
              <p:nvPr/>
            </p:nvSpPr>
            <p:spPr>
              <a:xfrm>
                <a:off x="4070365" y="4096747"/>
                <a:ext cx="2598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091DCB-2BD5-5644-D40C-3D5C356FC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365" y="4096747"/>
                <a:ext cx="259815" cy="246221"/>
              </a:xfrm>
              <a:prstGeom prst="rect">
                <a:avLst/>
              </a:prstGeom>
              <a:blipFill>
                <a:blip r:embed="rId12"/>
                <a:stretch>
                  <a:fillRect l="-9524" r="-7143" b="-20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F563C4-8616-EA6C-216A-42C170CB7672}"/>
                  </a:ext>
                </a:extLst>
              </p:cNvPr>
              <p:cNvSpPr txBox="1"/>
              <p:nvPr/>
            </p:nvSpPr>
            <p:spPr>
              <a:xfrm>
                <a:off x="4810331" y="4833041"/>
                <a:ext cx="2598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F563C4-8616-EA6C-216A-42C170CB7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331" y="4833041"/>
                <a:ext cx="259815" cy="246221"/>
              </a:xfrm>
              <a:prstGeom prst="rect">
                <a:avLst/>
              </a:prstGeom>
              <a:blipFill>
                <a:blip r:embed="rId13"/>
                <a:stretch>
                  <a:fillRect l="-6977" r="-4651" b="-175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3D00D9-E4D3-53E8-612D-7B7D4895483F}"/>
                  </a:ext>
                </a:extLst>
              </p:cNvPr>
              <p:cNvSpPr txBox="1"/>
              <p:nvPr/>
            </p:nvSpPr>
            <p:spPr>
              <a:xfrm>
                <a:off x="6708457" y="1900198"/>
                <a:ext cx="2506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3D00D9-E4D3-53E8-612D-7B7D4895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457" y="1900198"/>
                <a:ext cx="250646" cy="246221"/>
              </a:xfrm>
              <a:prstGeom prst="rect">
                <a:avLst/>
              </a:prstGeom>
              <a:blipFill>
                <a:blip r:embed="rId14"/>
                <a:stretch>
                  <a:fillRect l="-14286" b="-175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0C3878-5EE8-E6B8-D493-059B8238D2A5}"/>
                  </a:ext>
                </a:extLst>
              </p:cNvPr>
              <p:cNvSpPr txBox="1"/>
              <p:nvPr/>
            </p:nvSpPr>
            <p:spPr>
              <a:xfrm>
                <a:off x="6708457" y="2682790"/>
                <a:ext cx="255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0C3878-5EE8-E6B8-D493-059B8238D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457" y="2682790"/>
                <a:ext cx="255390" cy="246221"/>
              </a:xfrm>
              <a:prstGeom prst="rect">
                <a:avLst/>
              </a:prstGeom>
              <a:blipFill>
                <a:blip r:embed="rId15"/>
                <a:stretch>
                  <a:fillRect l="-14286" r="-2381" b="-175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CD1267-CDAC-E6D3-4BA8-57764ED4DEDE}"/>
                  </a:ext>
                </a:extLst>
              </p:cNvPr>
              <p:cNvSpPr txBox="1"/>
              <p:nvPr/>
            </p:nvSpPr>
            <p:spPr>
              <a:xfrm>
                <a:off x="6708457" y="3410694"/>
                <a:ext cx="255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CD1267-CDAC-E6D3-4BA8-57764ED4D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457" y="3410694"/>
                <a:ext cx="255390" cy="246221"/>
              </a:xfrm>
              <a:prstGeom prst="rect">
                <a:avLst/>
              </a:prstGeom>
              <a:blipFill>
                <a:blip r:embed="rId16"/>
                <a:stretch>
                  <a:fillRect l="-14286" r="-2381" b="-1463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5E7CE4-4638-9FCC-C918-AABD5ACDDD44}"/>
                  </a:ext>
                </a:extLst>
              </p:cNvPr>
              <p:cNvSpPr txBox="1"/>
              <p:nvPr/>
            </p:nvSpPr>
            <p:spPr>
              <a:xfrm>
                <a:off x="6708457" y="4138598"/>
                <a:ext cx="2466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5E7CE4-4638-9FCC-C918-AABD5ACDD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457" y="4138598"/>
                <a:ext cx="246606" cy="246221"/>
              </a:xfrm>
              <a:prstGeom prst="rect">
                <a:avLst/>
              </a:prstGeom>
              <a:blipFill>
                <a:blip r:embed="rId17"/>
                <a:stretch>
                  <a:fillRect l="-14634" r="-2439" b="-175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683F2B-904C-2FE4-EC7F-36907730911B}"/>
                  </a:ext>
                </a:extLst>
              </p:cNvPr>
              <p:cNvSpPr txBox="1"/>
              <p:nvPr/>
            </p:nvSpPr>
            <p:spPr>
              <a:xfrm>
                <a:off x="6701025" y="4901720"/>
                <a:ext cx="255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683F2B-904C-2FE4-EC7F-369077309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025" y="4901720"/>
                <a:ext cx="255390" cy="246221"/>
              </a:xfrm>
              <a:prstGeom prst="rect">
                <a:avLst/>
              </a:prstGeom>
              <a:blipFill>
                <a:blip r:embed="rId18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3FC5A32-7867-5EAF-F264-131F75724D9B}"/>
                  </a:ext>
                </a:extLst>
              </p:cNvPr>
              <p:cNvSpPr txBox="1"/>
              <p:nvPr/>
            </p:nvSpPr>
            <p:spPr>
              <a:xfrm>
                <a:off x="6701024" y="5684312"/>
                <a:ext cx="255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3FC5A32-7867-5EAF-F264-131F75724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024" y="5684312"/>
                <a:ext cx="255390" cy="246221"/>
              </a:xfrm>
              <a:prstGeom prst="rect">
                <a:avLst/>
              </a:prstGeom>
              <a:blipFill>
                <a:blip r:embed="rId19"/>
                <a:stretch>
                  <a:fillRect l="-14286" r="-2381" b="-1463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1C338A-67D7-8EA6-F05A-255B16FA0D2E}"/>
                  </a:ext>
                </a:extLst>
              </p:cNvPr>
              <p:cNvSpPr txBox="1"/>
              <p:nvPr/>
            </p:nvSpPr>
            <p:spPr>
              <a:xfrm>
                <a:off x="8919718" y="2827156"/>
                <a:ext cx="1044581" cy="1336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SE" sz="160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−1 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SE" sz="1600" b="1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1C338A-67D7-8EA6-F05A-255B16FA0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718" y="2827156"/>
                <a:ext cx="1044581" cy="13365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65C98C-8CAD-B3CD-AB85-8B242D48DAF8}"/>
                  </a:ext>
                </a:extLst>
              </p:cNvPr>
              <p:cNvSpPr txBox="1"/>
              <p:nvPr/>
            </p:nvSpPr>
            <p:spPr>
              <a:xfrm>
                <a:off x="8471507" y="4645006"/>
                <a:ext cx="254787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Inter" panose="020B0604020202020204" charset="0"/>
                    <a:ea typeface="Inter" panose="020B0604020202020204" charset="0"/>
                  </a:rPr>
                  <a:t>What vector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Inter" panose="020B0604020202020204" charset="0"/>
                    <a:ea typeface="Inter" panose="020B0604020202020204" charset="0"/>
                  </a:rPr>
                  <a:t> </a:t>
                </a:r>
                <a:r>
                  <a:rPr lang="en-GB" sz="1600" dirty="0">
                    <a:latin typeface="Inter" panose="020B0604020202020204" charset="0"/>
                    <a:ea typeface="Inter" panose="020B0604020202020204" charset="0"/>
                  </a:rPr>
                  <a:t>satisfies </a:t>
                </a:r>
                <a:r>
                  <a:rPr lang="en-GB" sz="1600" i="1" dirty="0">
                    <a:latin typeface="Inter" panose="020B0604020202020204" charset="0"/>
                    <a:ea typeface="Inter" panose="020B0604020202020204" charset="0"/>
                  </a:rPr>
                  <a:t>all</a:t>
                </a:r>
                <a:r>
                  <a:rPr lang="en-GB" sz="1600" dirty="0">
                    <a:latin typeface="Inter" panose="020B0604020202020204" charset="0"/>
                    <a:ea typeface="Inter" panose="020B0604020202020204" charset="0"/>
                  </a:rPr>
                  <a:t> criteria?</a:t>
                </a:r>
              </a:p>
              <a:p>
                <a:endParaRPr lang="en-GB" sz="1600" b="1" dirty="0">
                  <a:latin typeface="Inter" panose="020B0604020202020204" charset="0"/>
                  <a:ea typeface="Inter" panose="020B0604020202020204" charset="0"/>
                </a:endParaRPr>
              </a:p>
              <a:p>
                <a:r>
                  <a:rPr lang="en-GB" sz="1600" b="1" dirty="0">
                    <a:latin typeface="Inter" panose="020B0604020202020204" charset="0"/>
                    <a:ea typeface="Inter" panose="020B0604020202020204" charset="0"/>
                  </a:rPr>
                  <a:t>Is there an </a:t>
                </a:r>
                <a:r>
                  <a:rPr lang="en-GB" sz="1600" b="1" i="1" dirty="0">
                    <a:latin typeface="Inter" panose="020B0604020202020204" charset="0"/>
                    <a:ea typeface="Inter" panose="020B0604020202020204" charset="0"/>
                  </a:rPr>
                  <a:t>optimal</a:t>
                </a:r>
                <a:r>
                  <a:rPr lang="en-GB" sz="1600" b="1" dirty="0">
                    <a:latin typeface="Inter" panose="020B0604020202020204" charset="0"/>
                    <a:ea typeface="Inter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  <a:ea typeface="Inter" panose="020B0604020202020204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  <a:ea typeface="Inter" panose="020B0604020202020204" charset="0"/>
                      </a:rPr>
                      <m:t>?</m:t>
                    </m:r>
                  </m:oMath>
                </a14:m>
                <a:endParaRPr lang="en-SE" sz="1600" b="1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65C98C-8CAD-B3CD-AB85-8B242D48D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507" y="4645006"/>
                <a:ext cx="2547878" cy="1077218"/>
              </a:xfrm>
              <a:prstGeom prst="rect">
                <a:avLst/>
              </a:prstGeom>
              <a:blipFill>
                <a:blip r:embed="rId21"/>
                <a:stretch>
                  <a:fillRect l="-1435" t="-2260" b="-565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C6BFFD-61A3-E940-3F42-B33E66827383}"/>
                  </a:ext>
                </a:extLst>
              </p:cNvPr>
              <p:cNvSpPr txBox="1"/>
              <p:nvPr/>
            </p:nvSpPr>
            <p:spPr>
              <a:xfrm>
                <a:off x="9233414" y="2091770"/>
                <a:ext cx="927882" cy="269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C6BFFD-61A3-E940-3F42-B33E66827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414" y="2091770"/>
                <a:ext cx="927882" cy="269048"/>
              </a:xfrm>
              <a:prstGeom prst="rect">
                <a:avLst/>
              </a:prstGeom>
              <a:blipFill>
                <a:blip r:embed="rId22"/>
                <a:stretch>
                  <a:fillRect l="-4605" r="-2632" b="-2727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5972A0F-3236-7104-1269-CF5C2047733A}"/>
              </a:ext>
            </a:extLst>
          </p:cNvPr>
          <p:cNvCxnSpPr>
            <a:cxnSpLocks/>
          </p:cNvCxnSpPr>
          <p:nvPr/>
        </p:nvCxnSpPr>
        <p:spPr>
          <a:xfrm>
            <a:off x="10038368" y="1615966"/>
            <a:ext cx="0" cy="485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FD18F2-C0F8-04E1-B9A9-588DEC79DF72}"/>
                  </a:ext>
                </a:extLst>
              </p:cNvPr>
              <p:cNvSpPr txBox="1"/>
              <p:nvPr/>
            </p:nvSpPr>
            <p:spPr>
              <a:xfrm>
                <a:off x="8919718" y="935077"/>
                <a:ext cx="24938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Inter" panose="020B0604020202020204" charset="0"/>
                    <a:ea typeface="Inter" panose="020B0604020202020204" charset="0"/>
                  </a:rPr>
                  <a:t>Acceptance criteria for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600" dirty="0" err="1">
                    <a:latin typeface="Inter" panose="020B0604020202020204" charset="0"/>
                    <a:ea typeface="Inter" panose="020B0604020202020204" charset="0"/>
                  </a:rPr>
                  <a:t>th</a:t>
                </a:r>
                <a:r>
                  <a:rPr lang="en-GB" sz="1600" dirty="0">
                    <a:latin typeface="Inter" panose="020B0604020202020204" charset="0"/>
                    <a:ea typeface="Inter" panose="020B0604020202020204" charset="0"/>
                  </a:rPr>
                  <a:t> consequence</a:t>
                </a:r>
                <a:endParaRPr lang="en-SE" sz="16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FD18F2-C0F8-04E1-B9A9-588DEC79D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718" y="935077"/>
                <a:ext cx="2493818" cy="584775"/>
              </a:xfrm>
              <a:prstGeom prst="rect">
                <a:avLst/>
              </a:prstGeom>
              <a:blipFill>
                <a:blip r:embed="rId23"/>
                <a:stretch>
                  <a:fillRect l="-1222" t="-4167" b="-1145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ooter Placeholder 7">
            <a:extLst>
              <a:ext uri="{FF2B5EF4-FFF2-40B4-BE49-F238E27FC236}">
                <a16:creationId xmlns:a16="http://schemas.microsoft.com/office/drawing/2014/main" id="{353BD9B0-49EB-6279-6974-62B75DB9C1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0063" y="6365185"/>
            <a:ext cx="6003911" cy="209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 convex multi-objective optimization method for reliability allocation in fault tree analysis – In collaboration with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BC80B9-6FC3-B2C8-4E52-EC52C792D65F}"/>
              </a:ext>
            </a:extLst>
          </p:cNvPr>
          <p:cNvGrpSpPr/>
          <p:nvPr/>
        </p:nvGrpSpPr>
        <p:grpSpPr>
          <a:xfrm>
            <a:off x="8313821" y="6343929"/>
            <a:ext cx="674018" cy="250123"/>
            <a:chOff x="9643311" y="5799221"/>
            <a:chExt cx="1491414" cy="55345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479A2AD-CA3E-7E4B-5DBB-EDE76DF32BA7}"/>
                </a:ext>
              </a:extLst>
            </p:cNvPr>
            <p:cNvSpPr/>
            <p:nvPr/>
          </p:nvSpPr>
          <p:spPr>
            <a:xfrm>
              <a:off x="9643311" y="5799221"/>
              <a:ext cx="1491414" cy="553453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DD646512-7768-2A9B-3736-06A1CAEC7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9992226" y="6004765"/>
              <a:ext cx="1088453" cy="140084"/>
            </a:xfrm>
            <a:prstGeom prst="rect">
              <a:avLst/>
            </a:prstGeom>
          </p:spPr>
        </p:pic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3312AC93-5B87-3F62-AA33-541E9A125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709078" y="5950982"/>
              <a:ext cx="219075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83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40B38-8C07-E77A-36B7-E6CFD1E41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63E0F4-C2F0-189C-8C22-B42E87ABA7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Inter" panose="020B0604020202020204" charset="0"/>
                <a:ea typeface="Inter" panose="020B0604020202020204" charset="0"/>
              </a:rPr>
              <a:t>Convex optimization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8BB88B-2E6D-1FE2-8433-845AFA4584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BCF1D-05A7-3338-1831-1D8B6E78BB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16208" y="6365185"/>
            <a:ext cx="1121509" cy="216025"/>
          </a:xfrm>
        </p:spPr>
        <p:txBody>
          <a:bodyPr/>
          <a:lstStyle/>
          <a:p>
            <a:fld id="{556BBEF1-3B6A-4B23-BCBE-BEAC5DF50DEA}" type="slidenum">
              <a:rPr lang="en-GB" smtClean="0"/>
              <a:pPr/>
              <a:t>5</a:t>
            </a:fld>
            <a:endParaRPr lang="en-GB" sz="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2966D6-7EEA-32CC-EF02-A650657C5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868" y="1052040"/>
            <a:ext cx="3631268" cy="225780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90D884-7D49-7CDC-6D80-477DD2B83AFC}"/>
              </a:ext>
            </a:extLst>
          </p:cNvPr>
          <p:cNvCxnSpPr>
            <a:cxnSpLocks/>
          </p:cNvCxnSpPr>
          <p:nvPr/>
        </p:nvCxnSpPr>
        <p:spPr>
          <a:xfrm flipH="1" flipV="1">
            <a:off x="8905875" y="3233738"/>
            <a:ext cx="412583" cy="532146"/>
          </a:xfrm>
          <a:prstGeom prst="straightConnector1">
            <a:avLst/>
          </a:prstGeom>
          <a:ln w="38100">
            <a:solidFill>
              <a:srgbClr val="00E3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E4B10A-1C04-5332-5B1D-E0B98A8B7200}"/>
              </a:ext>
            </a:extLst>
          </p:cNvPr>
          <p:cNvSpPr txBox="1"/>
          <p:nvPr/>
        </p:nvSpPr>
        <p:spPr>
          <a:xfrm>
            <a:off x="9271000" y="3632200"/>
            <a:ext cx="206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Minimum</a:t>
            </a:r>
            <a:endParaRPr lang="sv-SE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A494BFF-1560-071D-44E2-F5ABB2586644}"/>
              </a:ext>
            </a:extLst>
          </p:cNvPr>
          <p:cNvCxnSpPr/>
          <p:nvPr/>
        </p:nvCxnSpPr>
        <p:spPr>
          <a:xfrm>
            <a:off x="6655558" y="1117600"/>
            <a:ext cx="640592" cy="69850"/>
          </a:xfrm>
          <a:prstGeom prst="straightConnector1">
            <a:avLst/>
          </a:prstGeom>
          <a:ln w="28575">
            <a:solidFill>
              <a:srgbClr val="00E3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6C2EF1D-EF8D-DADA-6A7A-E5F8F630EDF7}"/>
              </a:ext>
            </a:extLst>
          </p:cNvPr>
          <p:cNvSpPr txBox="1"/>
          <p:nvPr/>
        </p:nvSpPr>
        <p:spPr>
          <a:xfrm>
            <a:off x="5754822" y="780492"/>
            <a:ext cx="1621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Convex function</a:t>
            </a:r>
            <a:endParaRPr lang="sv-S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5E8DB3-ED9E-FB1A-3AC9-AFC41745526D}"/>
              </a:ext>
            </a:extLst>
          </p:cNvPr>
          <p:cNvSpPr txBox="1"/>
          <p:nvPr/>
        </p:nvSpPr>
        <p:spPr>
          <a:xfrm>
            <a:off x="623518" y="1621168"/>
            <a:ext cx="494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Convex optimization minimizes </a:t>
            </a:r>
            <a:r>
              <a:rPr lang="en-GB" i="1" dirty="0"/>
              <a:t>convex functions </a:t>
            </a:r>
            <a:r>
              <a:rPr lang="en-GB" dirty="0"/>
              <a:t>over </a:t>
            </a:r>
            <a:r>
              <a:rPr lang="en-GB" i="1" dirty="0"/>
              <a:t>convex sets.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1735EE5-D6C7-EAEF-ACE7-26D35EB0629A}"/>
                  </a:ext>
                </a:extLst>
              </p:cNvPr>
              <p:cNvSpPr txBox="1"/>
              <p:nvPr/>
            </p:nvSpPr>
            <p:spPr>
              <a:xfrm>
                <a:off x="1193800" y="2701919"/>
                <a:ext cx="4787900" cy="550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inimize</m:t>
                            </m:r>
                          </m:e>
                        </m:mr>
                        <m:m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mr>
                      </m:m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1735EE5-D6C7-EAEF-ACE7-26D35EB06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0" y="2701919"/>
                <a:ext cx="4787900" cy="5505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91E9D4A-5EEB-0AD7-DA43-4899076102E9}"/>
              </a:ext>
            </a:extLst>
          </p:cNvPr>
          <p:cNvCxnSpPr>
            <a:cxnSpLocks/>
          </p:cNvCxnSpPr>
          <p:nvPr/>
        </p:nvCxnSpPr>
        <p:spPr>
          <a:xfrm flipV="1">
            <a:off x="2877004" y="3252454"/>
            <a:ext cx="202746" cy="436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69BF638-64B1-0518-6343-01FBA7908CAC}"/>
              </a:ext>
            </a:extLst>
          </p:cNvPr>
          <p:cNvSpPr txBox="1"/>
          <p:nvPr/>
        </p:nvSpPr>
        <p:spPr>
          <a:xfrm>
            <a:off x="1582368" y="3747230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 function</a:t>
            </a:r>
            <a:endParaRPr lang="sv-SE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F02E6C-B316-203F-9571-82E5DF145684}"/>
              </a:ext>
            </a:extLst>
          </p:cNvPr>
          <p:cNvSpPr txBox="1"/>
          <p:nvPr/>
        </p:nvSpPr>
        <p:spPr>
          <a:xfrm>
            <a:off x="4278682" y="3689148"/>
            <a:ext cx="250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Constraint function</a:t>
            </a:r>
            <a:endParaRPr lang="sv-SE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E0DD91D-FC4E-3E68-0DCC-4931F1178C32}"/>
              </a:ext>
            </a:extLst>
          </p:cNvPr>
          <p:cNvCxnSpPr>
            <a:cxnSpLocks/>
          </p:cNvCxnSpPr>
          <p:nvPr/>
        </p:nvCxnSpPr>
        <p:spPr>
          <a:xfrm flipH="1" flipV="1">
            <a:off x="4546600" y="3252454"/>
            <a:ext cx="266700" cy="361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26F3907-195D-E47F-D972-16FFCCF6F740}"/>
                  </a:ext>
                </a:extLst>
              </p:cNvPr>
              <p:cNvSpPr txBox="1"/>
              <p:nvPr/>
            </p:nvSpPr>
            <p:spPr>
              <a:xfrm>
                <a:off x="400049" y="4527550"/>
                <a:ext cx="110678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plain English, the goal is to find the value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sv-SE" b="1" dirty="0"/>
                  <a:t> </a:t>
                </a:r>
                <a:r>
                  <a:rPr lang="sv-SE" dirty="0" err="1"/>
                  <a:t>that</a:t>
                </a:r>
                <a:r>
                  <a:rPr lang="sv-SE" dirty="0"/>
                  <a:t> </a:t>
                </a:r>
                <a:r>
                  <a:rPr lang="sv-SE" dirty="0" err="1"/>
                  <a:t>produces</a:t>
                </a:r>
                <a:r>
                  <a:rPr lang="sv-SE" dirty="0"/>
                  <a:t> the </a:t>
                </a:r>
                <a:r>
                  <a:rPr lang="sv-SE" dirty="0" err="1"/>
                  <a:t>smallest</a:t>
                </a:r>
                <a:r>
                  <a:rPr lang="sv-SE" dirty="0"/>
                  <a:t> value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sv-SE" b="1" dirty="0"/>
                  <a:t> </a:t>
                </a:r>
                <a:r>
                  <a:rPr lang="sv-SE" dirty="0" err="1"/>
                  <a:t>while</a:t>
                </a:r>
                <a:r>
                  <a:rPr lang="sv-SE" dirty="0"/>
                  <a:t> still </a:t>
                </a:r>
                <a:r>
                  <a:rPr lang="sv-SE" dirty="0" err="1"/>
                  <a:t>satisfying</a:t>
                </a:r>
                <a:r>
                  <a:rPr lang="sv-SE" dirty="0"/>
                  <a:t> </a:t>
                </a:r>
                <a:r>
                  <a:rPr lang="sv-SE" dirty="0" err="1"/>
                  <a:t>some</a:t>
                </a:r>
                <a:r>
                  <a:rPr lang="sv-SE" dirty="0"/>
                  <a:t> </a:t>
                </a:r>
                <a:r>
                  <a:rPr lang="sv-SE" dirty="0" err="1"/>
                  <a:t>constraint</a:t>
                </a:r>
                <a:r>
                  <a:rPr lang="sv-SE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they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are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𝑐𝑜𝑛𝑣𝑒𝑥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minimum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guaranteed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be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𝑔𝑙𝑜𝑏𝑎𝑙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𝑚𝑖𝑛𝑖𝑚𝑢𝑚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v-SE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26F3907-195D-E47F-D972-16FFCCF6F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9" y="4527550"/>
                <a:ext cx="11067817" cy="646331"/>
              </a:xfrm>
              <a:prstGeom prst="rect">
                <a:avLst/>
              </a:prstGeom>
              <a:blipFill>
                <a:blip r:embed="rId5"/>
                <a:stretch>
                  <a:fillRect l="-496" t="-5660" b="-1415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12E7903F-51D0-A4B4-87A7-9689901688A6}"/>
              </a:ext>
            </a:extLst>
          </p:cNvPr>
          <p:cNvSpPr txBox="1"/>
          <p:nvPr/>
        </p:nvSpPr>
        <p:spPr>
          <a:xfrm>
            <a:off x="2873086" y="5488836"/>
            <a:ext cx="820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Can the results of a PSA model be made convex?</a:t>
            </a:r>
            <a:endParaRPr lang="sv-S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EFF2B-5FDC-EC05-CF95-AB409180BEE7}"/>
              </a:ext>
            </a:extLst>
          </p:cNvPr>
          <p:cNvSpPr txBox="1"/>
          <p:nvPr/>
        </p:nvSpPr>
        <p:spPr>
          <a:xfrm>
            <a:off x="261938" y="2807067"/>
            <a:ext cx="1773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Decision variable</a:t>
            </a:r>
            <a:endParaRPr lang="sv-SE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7DEB2CF-B520-9F7B-CCC4-73F1ADB2294A}"/>
              </a:ext>
            </a:extLst>
          </p:cNvPr>
          <p:cNvCxnSpPr>
            <a:cxnSpLocks/>
          </p:cNvCxnSpPr>
          <p:nvPr/>
        </p:nvCxnSpPr>
        <p:spPr>
          <a:xfrm flipV="1">
            <a:off x="1312933" y="3130232"/>
            <a:ext cx="960367" cy="25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89FB1E5-7164-6484-29D8-84C1C1ABB8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0063" y="6365185"/>
            <a:ext cx="6003911" cy="209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 convex multi-objective optimization method for reliability allocation in fault tree analysis – In collaboration with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6580F7-4335-DAEA-B549-79504675A53D}"/>
              </a:ext>
            </a:extLst>
          </p:cNvPr>
          <p:cNvGrpSpPr/>
          <p:nvPr/>
        </p:nvGrpSpPr>
        <p:grpSpPr>
          <a:xfrm>
            <a:off x="8313821" y="6343929"/>
            <a:ext cx="674018" cy="250123"/>
            <a:chOff x="9643311" y="5799221"/>
            <a:chExt cx="1491414" cy="55345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8BF7613-F330-380A-B6C6-F3A4B9E5DAF6}"/>
                </a:ext>
              </a:extLst>
            </p:cNvPr>
            <p:cNvSpPr/>
            <p:nvPr/>
          </p:nvSpPr>
          <p:spPr>
            <a:xfrm>
              <a:off x="9643311" y="5799221"/>
              <a:ext cx="1491414" cy="553453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0E80D684-EC8F-ECEB-D96C-445C91B5F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92226" y="6004765"/>
              <a:ext cx="1088453" cy="14008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78CCE09B-C591-8165-486C-373C20382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09078" y="5950982"/>
              <a:ext cx="219075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785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EAF7C-79A7-5134-9494-58DD078F2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64A70A-55BF-7DB6-DE54-97773BEDE1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Inter" panose="020B0604020202020204" charset="0"/>
                <a:ea typeface="Inter" panose="020B0604020202020204" charset="0"/>
              </a:rPr>
              <a:t>Logarithmic representation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5B6A8-1404-E7DE-7EEB-06B541FC5F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A29C4-5020-6168-7F89-BBF04FDFFA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16208" y="6365185"/>
            <a:ext cx="1121509" cy="216025"/>
          </a:xfrm>
        </p:spPr>
        <p:txBody>
          <a:bodyPr/>
          <a:lstStyle/>
          <a:p>
            <a:fld id="{556BBEF1-3B6A-4B23-BCBE-BEAC5DF50DEA}" type="slidenum">
              <a:rPr lang="en-GB" smtClean="0"/>
              <a:pPr/>
              <a:t>6</a:t>
            </a:fld>
            <a:endParaRPr lang="en-GB" sz="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65E9B-39FE-1AD1-5FF7-0AD2779DEC6C}"/>
              </a:ext>
            </a:extLst>
          </p:cNvPr>
          <p:cNvSpPr txBox="1"/>
          <p:nvPr/>
        </p:nvSpPr>
        <p:spPr>
          <a:xfrm>
            <a:off x="550454" y="1369295"/>
            <a:ext cx="1002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Sums of cutsets are </a:t>
            </a:r>
            <a:r>
              <a:rPr lang="en-GB" b="1" i="1" dirty="0"/>
              <a:t>posynomials</a:t>
            </a:r>
            <a:r>
              <a:rPr lang="en-GB" i="1" dirty="0"/>
              <a:t>, </a:t>
            </a:r>
            <a:r>
              <a:rPr lang="en-GB" dirty="0"/>
              <a:t>neither convex nor concave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F5B5ED-5195-EFE8-CCD2-CEF3E5599EF0}"/>
                  </a:ext>
                </a:extLst>
              </p:cNvPr>
              <p:cNvSpPr txBox="1"/>
              <p:nvPr/>
            </p:nvSpPr>
            <p:spPr>
              <a:xfrm>
                <a:off x="-125586" y="2016241"/>
                <a:ext cx="8109284" cy="428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Top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F5B5ED-5195-EFE8-CCD2-CEF3E5599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5586" y="2016241"/>
                <a:ext cx="8109284" cy="428259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C25C20E2-8C65-8ABA-B7E7-9EDE311A0889}"/>
              </a:ext>
            </a:extLst>
          </p:cNvPr>
          <p:cNvSpPr/>
          <p:nvPr/>
        </p:nvSpPr>
        <p:spPr>
          <a:xfrm>
            <a:off x="6251151" y="2091192"/>
            <a:ext cx="537410" cy="2661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1175AF-7350-7437-3EC6-B452068F2E71}"/>
                  </a:ext>
                </a:extLst>
              </p:cNvPr>
              <p:cNvSpPr txBox="1"/>
              <p:nvPr/>
            </p:nvSpPr>
            <p:spPr>
              <a:xfrm>
                <a:off x="7445284" y="1834855"/>
                <a:ext cx="2640018" cy="803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Top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𝑛𝑘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1175AF-7350-7437-3EC6-B452068F2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284" y="1834855"/>
                <a:ext cx="2640018" cy="8032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EBAA828-A60F-76F3-21C8-D7CD9500D847}"/>
              </a:ext>
            </a:extLst>
          </p:cNvPr>
          <p:cNvSpPr txBox="1"/>
          <p:nvPr/>
        </p:nvSpPr>
        <p:spPr>
          <a:xfrm>
            <a:off x="623518" y="2730055"/>
            <a:ext cx="532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Solution</a:t>
            </a:r>
            <a:r>
              <a:rPr lang="en-GB" dirty="0"/>
              <a:t>: we perform a logarithmic transformation!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99C1AD-7485-30CC-A641-46E4302709F6}"/>
                  </a:ext>
                </a:extLst>
              </p:cNvPr>
              <p:cNvSpPr txBox="1"/>
              <p:nvPr/>
            </p:nvSpPr>
            <p:spPr>
              <a:xfrm>
                <a:off x="5944971" y="2714612"/>
                <a:ext cx="980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sv-SE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99C1AD-7485-30CC-A641-46E430270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971" y="2714612"/>
                <a:ext cx="9803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CE29D74-7D01-0519-B66C-5781DF27A36D}"/>
              </a:ext>
            </a:extLst>
          </p:cNvPr>
          <p:cNvSpPr txBox="1"/>
          <p:nvPr/>
        </p:nvSpPr>
        <p:spPr>
          <a:xfrm>
            <a:off x="623517" y="3381380"/>
            <a:ext cx="1022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cutset can, through the exponential product rule, be turned into a sum, so the cutset list can be represented by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410603-B1C3-AF6E-8B4A-F7E189327480}"/>
                  </a:ext>
                </a:extLst>
              </p:cNvPr>
              <p:cNvSpPr txBox="1"/>
              <p:nvPr/>
            </p:nvSpPr>
            <p:spPr>
              <a:xfrm>
                <a:off x="2215560" y="4300737"/>
                <a:ext cx="5462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𝚲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sv-SE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410603-B1C3-AF6E-8B4A-F7E189327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60" y="4300737"/>
                <a:ext cx="5462336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B3D5D1-1310-8C17-6BAD-E8D65973E651}"/>
              </a:ext>
            </a:extLst>
          </p:cNvPr>
          <p:cNvCxnSpPr/>
          <p:nvPr/>
        </p:nvCxnSpPr>
        <p:spPr>
          <a:xfrm>
            <a:off x="4748206" y="4139239"/>
            <a:ext cx="102268" cy="27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8DB8A6F-331C-E0A8-867B-F03D72038508}"/>
              </a:ext>
            </a:extLst>
          </p:cNvPr>
          <p:cNvSpPr txBox="1"/>
          <p:nvPr/>
        </p:nvSpPr>
        <p:spPr>
          <a:xfrm>
            <a:off x="3039722" y="3851116"/>
            <a:ext cx="3416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Log of initiator frequences</a:t>
            </a:r>
            <a:endParaRPr lang="sv-SE" sz="12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CC1174-578C-F201-A0CD-AE4DA7FB7A46}"/>
              </a:ext>
            </a:extLst>
          </p:cNvPr>
          <p:cNvCxnSpPr>
            <a:cxnSpLocks/>
          </p:cNvCxnSpPr>
          <p:nvPr/>
        </p:nvCxnSpPr>
        <p:spPr>
          <a:xfrm flipH="1">
            <a:off x="5309680" y="4128115"/>
            <a:ext cx="102268" cy="261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8226111-06E5-9BF1-51AA-76BE6D18DA3E}"/>
              </a:ext>
            </a:extLst>
          </p:cNvPr>
          <p:cNvSpPr txBox="1"/>
          <p:nvPr/>
        </p:nvSpPr>
        <p:spPr>
          <a:xfrm>
            <a:off x="5266566" y="3869163"/>
            <a:ext cx="4113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Matrix to select which barriers belong to each cutset</a:t>
            </a:r>
            <a:endParaRPr lang="sv-SE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22BA85-866E-3278-0800-36417696B08C}"/>
              </a:ext>
            </a:extLst>
          </p:cNvPr>
          <p:cNvSpPr txBox="1"/>
          <p:nvPr/>
        </p:nvSpPr>
        <p:spPr>
          <a:xfrm>
            <a:off x="5971506" y="4571191"/>
            <a:ext cx="4113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Log of barrier failure probabilities</a:t>
            </a:r>
            <a:endParaRPr lang="sv-SE" sz="12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68AA46-CD0D-1470-11A1-91D53C9E1F7C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5484138" y="4547013"/>
            <a:ext cx="487368" cy="162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0E9477E-7583-C0C1-DCA5-A7626FFB005E}"/>
              </a:ext>
            </a:extLst>
          </p:cNvPr>
          <p:cNvSpPr txBox="1"/>
          <p:nvPr/>
        </p:nvSpPr>
        <p:spPr>
          <a:xfrm>
            <a:off x="939210" y="5165539"/>
            <a:ext cx="205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sum of cutsets is then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4F472F-6CEE-E0B4-2487-78E3657453BB}"/>
                  </a:ext>
                </a:extLst>
              </p:cNvPr>
              <p:cNvSpPr txBox="1"/>
              <p:nvPr/>
            </p:nvSpPr>
            <p:spPr>
              <a:xfrm>
                <a:off x="2570008" y="5099270"/>
                <a:ext cx="1528495" cy="778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4F472F-6CEE-E0B4-2487-78E36574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008" y="5099270"/>
                <a:ext cx="1528495" cy="778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70375269-4CCB-9DB8-BC88-204DDFF4A1F8}"/>
              </a:ext>
            </a:extLst>
          </p:cNvPr>
          <p:cNvSpPr txBox="1"/>
          <p:nvPr/>
        </p:nvSpPr>
        <p:spPr>
          <a:xfrm>
            <a:off x="4495924" y="5108517"/>
            <a:ext cx="3181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logarithm of this is called </a:t>
            </a:r>
            <a:r>
              <a:rPr lang="en-GB" dirty="0" err="1"/>
              <a:t>LogSumExp</a:t>
            </a:r>
            <a:r>
              <a:rPr lang="en-GB" dirty="0"/>
              <a:t> (LSE) function and is </a:t>
            </a:r>
            <a:r>
              <a:rPr lang="en-GB" b="1" i="1" dirty="0"/>
              <a:t>convex</a:t>
            </a:r>
            <a:r>
              <a:rPr lang="en-GB" i="1" dirty="0"/>
              <a:t>!</a:t>
            </a:r>
            <a:endParaRPr lang="sv-SE" dirty="0"/>
          </a:p>
        </p:txBody>
      </p:sp>
      <p:sp>
        <p:nvSpPr>
          <p:cNvPr id="37" name="Footer Placeholder 7">
            <a:extLst>
              <a:ext uri="{FF2B5EF4-FFF2-40B4-BE49-F238E27FC236}">
                <a16:creationId xmlns:a16="http://schemas.microsoft.com/office/drawing/2014/main" id="{EF37822C-2EC0-91B2-C79E-346BDD107E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0063" y="6365185"/>
            <a:ext cx="6003911" cy="209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 convex multi-objective optimization method for reliability allocation in fault tree analysis – In collaboration with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49FB36C-FD86-86BA-E8CD-0025FFEBD55E}"/>
              </a:ext>
            </a:extLst>
          </p:cNvPr>
          <p:cNvGrpSpPr/>
          <p:nvPr/>
        </p:nvGrpSpPr>
        <p:grpSpPr>
          <a:xfrm>
            <a:off x="8313821" y="6343929"/>
            <a:ext cx="674018" cy="250123"/>
            <a:chOff x="9643311" y="5799221"/>
            <a:chExt cx="1491414" cy="553453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90910AA-9E55-9BC1-031B-212D9A99D5CD}"/>
                </a:ext>
              </a:extLst>
            </p:cNvPr>
            <p:cNvSpPr/>
            <p:nvPr/>
          </p:nvSpPr>
          <p:spPr>
            <a:xfrm>
              <a:off x="9643311" y="5799221"/>
              <a:ext cx="1491414" cy="553453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65CE2EDC-F118-9E8D-CAE1-72D58E853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92226" y="6004765"/>
              <a:ext cx="1088453" cy="140084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A4E5669B-E5B3-606D-9E63-77F4E978B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709078" y="5950982"/>
              <a:ext cx="219075" cy="247650"/>
            </a:xfrm>
            <a:prstGeom prst="rect">
              <a:avLst/>
            </a:prstGeom>
          </p:spPr>
        </p:pic>
      </p:grp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24FDE564-AC70-A7B0-5C70-3A3AF34905F2}"/>
              </a:ext>
            </a:extLst>
          </p:cNvPr>
          <p:cNvSpPr/>
          <p:nvPr/>
        </p:nvSpPr>
        <p:spPr>
          <a:xfrm>
            <a:off x="7099643" y="1335323"/>
            <a:ext cx="470780" cy="470780"/>
          </a:xfrm>
          <a:prstGeom prst="mathMultiply">
            <a:avLst>
              <a:gd name="adj1" fmla="val 1198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D8C91D-85CC-BD5B-4A7B-1A98CD51E0C5}"/>
                  </a:ext>
                </a:extLst>
              </p:cNvPr>
              <p:cNvSpPr txBox="1"/>
              <p:nvPr/>
            </p:nvSpPr>
            <p:spPr>
              <a:xfrm>
                <a:off x="5601843" y="4996678"/>
                <a:ext cx="6771992" cy="984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LSE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</m:d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D8C91D-85CC-BD5B-4A7B-1A98CD51E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843" y="4996678"/>
                <a:ext cx="6771992" cy="9840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41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49B90-BDA2-D94A-729D-8835F4BCC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085B5-C3B8-B3AC-322A-F5FFD47EB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Inter" panose="020B0604020202020204" charset="0"/>
                <a:ea typeface="Inter" panose="020B0604020202020204" charset="0"/>
              </a:rPr>
              <a:t>Potential uses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03B52D-13F4-E602-77D7-DF22E15259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AE04F-25EF-DC58-83B8-471C30AEE6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16208" y="6365185"/>
            <a:ext cx="1121509" cy="216025"/>
          </a:xfrm>
        </p:spPr>
        <p:txBody>
          <a:bodyPr/>
          <a:lstStyle/>
          <a:p>
            <a:fld id="{556BBEF1-3B6A-4B23-BCBE-BEAC5DF50DEA}" type="slidenum">
              <a:rPr lang="en-GB" smtClean="0"/>
              <a:pPr/>
              <a:t>7</a:t>
            </a:fld>
            <a:endParaRPr lang="en-GB" sz="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D5571E-9FA8-110F-7F17-1077B5A028B3}"/>
              </a:ext>
            </a:extLst>
          </p:cNvPr>
          <p:cNvSpPr txBox="1"/>
          <p:nvPr/>
        </p:nvSpPr>
        <p:spPr>
          <a:xfrm>
            <a:off x="1449805" y="1322518"/>
            <a:ext cx="10087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convex representation of the results of a PSA model allows for efficient convex optimization </a:t>
            </a:r>
            <a:r>
              <a:rPr lang="en-GB" b="1" i="1" dirty="0"/>
              <a:t>in general</a:t>
            </a:r>
            <a:r>
              <a:rPr lang="en-GB" i="1" dirty="0"/>
              <a:t>. </a:t>
            </a:r>
            <a:r>
              <a:rPr lang="en-GB" dirty="0"/>
              <a:t>Risk can be efficiently framed as a </a:t>
            </a:r>
            <a:r>
              <a:rPr lang="en-GB" i="1" dirty="0"/>
              <a:t>geometric</a:t>
            </a:r>
            <a:r>
              <a:rPr lang="en-GB" dirty="0"/>
              <a:t> problem!</a:t>
            </a:r>
          </a:p>
          <a:p>
            <a:endParaRPr lang="en-GB" i="1" dirty="0"/>
          </a:p>
          <a:p>
            <a:r>
              <a:rPr lang="en-GB" dirty="0"/>
              <a:t>The general class of questions of the form: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	What is the optimal way of changing some set of systems to satisfy some constraints?</a:t>
            </a:r>
          </a:p>
          <a:p>
            <a:endParaRPr lang="en-GB" dirty="0"/>
          </a:p>
          <a:p>
            <a:r>
              <a:rPr lang="en-GB" dirty="0"/>
              <a:t>can be systematised with this framework, such as risk-informed trade-off studies, lifecycle optimization and design optimization.</a:t>
            </a:r>
          </a:p>
          <a:p>
            <a:endParaRPr lang="en-GB" i="1" dirty="0"/>
          </a:p>
          <a:p>
            <a:r>
              <a:rPr lang="en-GB" dirty="0"/>
              <a:t>Here we present one example of how it could</a:t>
            </a:r>
            <a:r>
              <a:rPr lang="en-GB" i="1" dirty="0"/>
              <a:t> </a:t>
            </a:r>
            <a:r>
              <a:rPr lang="en-GB" dirty="0"/>
              <a:t>be used, specifically:</a:t>
            </a:r>
          </a:p>
          <a:p>
            <a:endParaRPr lang="en-GB" dirty="0"/>
          </a:p>
          <a:p>
            <a:pPr lvl="1"/>
            <a:r>
              <a:rPr lang="en-GB" dirty="0"/>
              <a:t>Produce risk-informed reliability targets for barrier systems based on selected objectives while satisfying core damage frequency acceptance criteria.</a:t>
            </a:r>
          </a:p>
          <a:p>
            <a:endParaRPr lang="en-GB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FC212F13-E093-AB55-B95C-2ADDDA436D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0063" y="6365185"/>
            <a:ext cx="6003911" cy="209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 convex multi-objective optimization method for reliability allocation in fault tree analysis – In collaboration with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9E3B38-2EBA-73B8-8C21-F924DA996853}"/>
              </a:ext>
            </a:extLst>
          </p:cNvPr>
          <p:cNvGrpSpPr/>
          <p:nvPr/>
        </p:nvGrpSpPr>
        <p:grpSpPr>
          <a:xfrm>
            <a:off x="8313821" y="6343929"/>
            <a:ext cx="674018" cy="250123"/>
            <a:chOff x="9643311" y="5799221"/>
            <a:chExt cx="1491414" cy="55345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BD61CFE-4035-6874-32AB-7C4A8ED2C4C6}"/>
                </a:ext>
              </a:extLst>
            </p:cNvPr>
            <p:cNvSpPr/>
            <p:nvPr/>
          </p:nvSpPr>
          <p:spPr>
            <a:xfrm>
              <a:off x="9643311" y="5799221"/>
              <a:ext cx="1491414" cy="553453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52CB65FE-AB36-A596-EE04-E1378F56C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92226" y="6004765"/>
              <a:ext cx="1088453" cy="140084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64F8BA4-2F07-2FBE-348E-65335752E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09078" y="5950982"/>
              <a:ext cx="219075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060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130EE-2441-902E-85D5-117CA27CA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C4D393-B069-BA42-96A7-729CA7DA3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Inter" panose="020B0604020202020204" charset="0"/>
                <a:ea typeface="Inter" panose="020B0604020202020204" charset="0"/>
              </a:rPr>
              <a:t>Cost criterion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167557-619F-349D-59EF-FCAE2955C3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1B524-51F0-0A3A-374F-70DAE8E8CC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16208" y="6365185"/>
            <a:ext cx="1121509" cy="216025"/>
          </a:xfrm>
        </p:spPr>
        <p:txBody>
          <a:bodyPr/>
          <a:lstStyle/>
          <a:p>
            <a:fld id="{556BBEF1-3B6A-4B23-BCBE-BEAC5DF50DEA}" type="slidenum">
              <a:rPr lang="en-GB" smtClean="0"/>
              <a:pPr/>
              <a:t>8</a:t>
            </a:fld>
            <a:endParaRPr lang="en-GB" sz="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BD53E4-8037-E62A-4B94-751BE60A0966}"/>
                  </a:ext>
                </a:extLst>
              </p:cNvPr>
              <p:cNvSpPr txBox="1"/>
              <p:nvPr/>
            </p:nvSpPr>
            <p:spPr>
              <a:xfrm>
                <a:off x="1178759" y="2762828"/>
                <a:ext cx="10741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  <a:t>What is the largest</a:t>
                </a:r>
                <a:r>
                  <a:rPr lang="en-GB" sz="1800" b="1" dirty="0">
                    <a:latin typeface="Inter" panose="020B0604020202020204" charset="0"/>
                    <a:ea typeface="Inter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800" b="1" dirty="0">
                    <a:latin typeface="Inter" panose="020B0604020202020204" charset="0"/>
                    <a:ea typeface="Inter" panose="020B0604020202020204" charset="0"/>
                  </a:rPr>
                  <a:t> </a:t>
                </a:r>
                <a: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  <a:t>(the lowest reliability/cheapest systems) we can accept to satisfy all criteria?</a:t>
                </a:r>
                <a:endParaRPr lang="en-SE" sz="1800" b="1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BD53E4-8037-E62A-4B94-751BE60A0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759" y="2762828"/>
                <a:ext cx="10741891" cy="369332"/>
              </a:xfrm>
              <a:prstGeom prst="rect">
                <a:avLst/>
              </a:prstGeom>
              <a:blipFill>
                <a:blip r:embed="rId2"/>
                <a:stretch>
                  <a:fillRect l="-454" t="-6557" b="-2623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A56E76-BEB2-BB4E-E66A-5AC5C484240B}"/>
                  </a:ext>
                </a:extLst>
              </p:cNvPr>
              <p:cNvSpPr txBox="1"/>
              <p:nvPr/>
            </p:nvSpPr>
            <p:spPr>
              <a:xfrm>
                <a:off x="1178759" y="3742006"/>
                <a:ext cx="10021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1" dirty="0">
                    <a:latin typeface="Inter" panose="020B0604020202020204" charset="0"/>
                    <a:ea typeface="Inter" panose="020B0604020202020204" charset="0"/>
                  </a:rPr>
                  <a:t>Naïve solution: </a:t>
                </a:r>
                <a: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  <a:t>Find the smallest vector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 panose="02040503050406030204" pitchFamily="18" charset="0"/>
                        <a:ea typeface="Inter" panose="020B0604020202020204" charset="0"/>
                      </a:rPr>
                      <m:t>𝒚</m:t>
                    </m:r>
                  </m:oMath>
                </a14:m>
                <a: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  <a:t> that satisfies all criteria</a:t>
                </a:r>
                <a:endParaRPr lang="en-SE" sz="18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A56E76-BEB2-BB4E-E66A-5AC5C4842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759" y="3742006"/>
                <a:ext cx="10021454" cy="369332"/>
              </a:xfrm>
              <a:prstGeom prst="rect">
                <a:avLst/>
              </a:prstGeom>
              <a:blipFill>
                <a:blip r:embed="rId3"/>
                <a:stretch>
                  <a:fillRect l="-487" t="-10000" b="-28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97DCB0-AABB-D34C-8051-68B1ED8DB318}"/>
                  </a:ext>
                </a:extLst>
              </p:cNvPr>
              <p:cNvSpPr txBox="1"/>
              <p:nvPr/>
            </p:nvSpPr>
            <p:spPr>
              <a:xfrm>
                <a:off x="1178759" y="4332989"/>
                <a:ext cx="85621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1" dirty="0">
                    <a:latin typeface="Inter" panose="020B0604020202020204" charset="0"/>
                    <a:ea typeface="Inter" panose="020B0604020202020204" charset="0"/>
                  </a:rPr>
                  <a:t>The problem? </a:t>
                </a:r>
                <a: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  <a:t>Trivial solutions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b="1" dirty="0">
                    <a:latin typeface="Inter" panose="020B0604020202020204" charset="0"/>
                    <a:ea typeface="Inter" panose="020B0604020202020204" charset="0"/>
                  </a:rPr>
                  <a:t> </a:t>
                </a:r>
                <a: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800" b="0" i="0" smtClean="0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GB" sz="1800" b="1" dirty="0">
                    <a:latin typeface="Inter" panose="020B0604020202020204" charset="0"/>
                    <a:ea typeface="Inter" panose="020B0604020202020204" charset="0"/>
                  </a:rPr>
                  <a:t> </a:t>
                </a:r>
                <a: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  <a:t>infinitely reliable or unreliable systems. </a:t>
                </a:r>
                <a:r>
                  <a:rPr lang="en-GB" sz="1800" i="1" dirty="0">
                    <a:latin typeface="Inter" panose="020B0604020202020204" charset="0"/>
                    <a:ea typeface="Inter" panose="020B0604020202020204" charset="0"/>
                  </a:rPr>
                  <a:t>Some sequences carry disproportionate risk.</a:t>
                </a:r>
                <a:endParaRPr lang="en-SE" sz="1800" i="1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97DCB0-AABB-D34C-8051-68B1ED8DB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759" y="4332989"/>
                <a:ext cx="8562109" cy="646331"/>
              </a:xfrm>
              <a:prstGeom prst="rect">
                <a:avLst/>
              </a:prstGeom>
              <a:blipFill>
                <a:blip r:embed="rId4"/>
                <a:stretch>
                  <a:fillRect l="-569" t="-5660" r="-285" b="-1509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row: Down 32">
            <a:extLst>
              <a:ext uri="{FF2B5EF4-FFF2-40B4-BE49-F238E27FC236}">
                <a16:creationId xmlns:a16="http://schemas.microsoft.com/office/drawing/2014/main" id="{A843230E-99F8-6922-0211-67048055BD75}"/>
              </a:ext>
            </a:extLst>
          </p:cNvPr>
          <p:cNvSpPr/>
          <p:nvPr/>
        </p:nvSpPr>
        <p:spPr>
          <a:xfrm>
            <a:off x="5759995" y="1902318"/>
            <a:ext cx="369455" cy="7020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800">
              <a:latin typeface="Inter" panose="020B0604020202020204" charset="0"/>
              <a:ea typeface="Inter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C5367B-302A-2A5E-E27C-466FC3454E4F}"/>
                  </a:ext>
                </a:extLst>
              </p:cNvPr>
              <p:cNvSpPr txBox="1"/>
              <p:nvPr/>
            </p:nvSpPr>
            <p:spPr>
              <a:xfrm>
                <a:off x="2922245" y="1376963"/>
                <a:ext cx="10132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  <a:t>The more reliable a system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GB" sz="1800" dirty="0">
                    <a:latin typeface="Inter" panose="020B0604020202020204" charset="0"/>
                    <a:ea typeface="Inter" panose="020B0604020202020204" charset="0"/>
                  </a:rPr>
                  <a:t> The more the system costs</a:t>
                </a:r>
                <a:endParaRPr lang="en-SE" sz="18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C5367B-302A-2A5E-E27C-466FC3454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245" y="1376963"/>
                <a:ext cx="10132290" cy="369332"/>
              </a:xfrm>
              <a:prstGeom prst="rect">
                <a:avLst/>
              </a:prstGeom>
              <a:blipFill>
                <a:blip r:embed="rId5"/>
                <a:stretch>
                  <a:fillRect l="-481" t="-8333" b="-28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064764E-4C23-461D-76C4-D1D5C3039AB1}"/>
                  </a:ext>
                </a:extLst>
              </p:cNvPr>
              <p:cNvSpPr txBox="1"/>
              <p:nvPr/>
            </p:nvSpPr>
            <p:spPr>
              <a:xfrm>
                <a:off x="5679173" y="5411714"/>
                <a:ext cx="1365437" cy="28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∝‖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b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064764E-4C23-461D-76C4-D1D5C3039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173" y="5411714"/>
                <a:ext cx="1365437" cy="280718"/>
              </a:xfrm>
              <a:prstGeom prst="rect">
                <a:avLst/>
              </a:prstGeom>
              <a:blipFill>
                <a:blip r:embed="rId6"/>
                <a:stretch>
                  <a:fillRect l="-5357" t="-171739" r="-31696" b="-26304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CDD3DD5E-01D9-C780-BE5E-6DBA955D83A6}"/>
              </a:ext>
            </a:extLst>
          </p:cNvPr>
          <p:cNvSpPr txBox="1"/>
          <p:nvPr/>
        </p:nvSpPr>
        <p:spPr>
          <a:xfrm>
            <a:off x="1312933" y="5367407"/>
            <a:ext cx="4221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Reliability minimizing objective function:</a:t>
            </a:r>
            <a:endParaRPr lang="sv-SE" dirty="0"/>
          </a:p>
        </p:txBody>
      </p:sp>
      <p:sp>
        <p:nvSpPr>
          <p:cNvPr id="53" name="Footer Placeholder 7">
            <a:extLst>
              <a:ext uri="{FF2B5EF4-FFF2-40B4-BE49-F238E27FC236}">
                <a16:creationId xmlns:a16="http://schemas.microsoft.com/office/drawing/2014/main" id="{B0C35617-B429-C8CD-397D-7EEC0DB0EF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0063" y="6365185"/>
            <a:ext cx="6003911" cy="209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 convex multi-objective optimization method for reliability allocation in fault tree analysis – In collaboration with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09071EA-B524-AA7C-38FA-AAF356E3B4A7}"/>
              </a:ext>
            </a:extLst>
          </p:cNvPr>
          <p:cNvGrpSpPr/>
          <p:nvPr/>
        </p:nvGrpSpPr>
        <p:grpSpPr>
          <a:xfrm>
            <a:off x="8313821" y="6343929"/>
            <a:ext cx="674018" cy="250123"/>
            <a:chOff x="9643311" y="5799221"/>
            <a:chExt cx="1491414" cy="553453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CF17AF9-7439-BA32-B09E-13EF42F19805}"/>
                </a:ext>
              </a:extLst>
            </p:cNvPr>
            <p:cNvSpPr/>
            <p:nvPr/>
          </p:nvSpPr>
          <p:spPr>
            <a:xfrm>
              <a:off x="9643311" y="5799221"/>
              <a:ext cx="1491414" cy="553453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C8AD528D-061E-BEF0-0145-8F76EFD4F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92226" y="6004765"/>
              <a:ext cx="1088453" cy="140084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A161262D-DE4C-AE71-7D5C-1FCFDFF29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709078" y="5950982"/>
              <a:ext cx="219075" cy="247650"/>
            </a:xfrm>
            <a:prstGeom prst="rect">
              <a:avLst/>
            </a:prstGeom>
          </p:spPr>
        </p:pic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F2764BC-B641-C9F4-D24F-8EB6CA39CA08}"/>
              </a:ext>
            </a:extLst>
          </p:cNvPr>
          <p:cNvCxnSpPr>
            <a:cxnSpLocks/>
          </p:cNvCxnSpPr>
          <p:nvPr/>
        </p:nvCxnSpPr>
        <p:spPr>
          <a:xfrm flipH="1">
            <a:off x="5558828" y="3521798"/>
            <a:ext cx="120345" cy="316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E32BC1-8F34-38F7-CCFB-0DDFADD8A4A8}"/>
                  </a:ext>
                </a:extLst>
              </p:cNvPr>
              <p:cNvSpPr txBox="1"/>
              <p:nvPr/>
            </p:nvSpPr>
            <p:spPr>
              <a:xfrm>
                <a:off x="4508880" y="3287216"/>
                <a:ext cx="74117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In the log-representation larger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sv-SE" sz="1200" b="1" dirty="0"/>
                  <a:t> </a:t>
                </a:r>
                <a:r>
                  <a:rPr lang="sv-SE" sz="1200" dirty="0" err="1"/>
                  <a:t>means</a:t>
                </a:r>
                <a:r>
                  <a:rPr lang="sv-SE" sz="1200" dirty="0"/>
                  <a:t> a </a:t>
                </a:r>
                <a:r>
                  <a:rPr lang="sv-SE" sz="1200" dirty="0" err="1"/>
                  <a:t>smaller</a:t>
                </a:r>
                <a:r>
                  <a:rPr lang="sv-SE" sz="1200" dirty="0"/>
                  <a:t>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sv-SE" sz="12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E32BC1-8F34-38F7-CCFB-0DDFADD8A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80" y="3287216"/>
                <a:ext cx="7411770" cy="276999"/>
              </a:xfrm>
              <a:prstGeom prst="rect">
                <a:avLst/>
              </a:prstGeom>
              <a:blipFill>
                <a:blip r:embed="rId11"/>
                <a:stretch>
                  <a:fillRect l="-82" t="-2174" b="-1304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61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118AB-6F68-7626-EAAA-03A217697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94237-F04F-27C5-20EB-D36FC783E1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Inter" panose="020B0604020202020204" charset="0"/>
                <a:ea typeface="Inter" panose="020B0604020202020204" charset="0"/>
              </a:rPr>
              <a:t>Risk-spread criterion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8DAB58-223A-FE42-5EE3-885D43F367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74E5A-9CD0-E96C-7602-AE7CCE9A69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16208" y="6365185"/>
            <a:ext cx="1121509" cy="216025"/>
          </a:xfrm>
        </p:spPr>
        <p:txBody>
          <a:bodyPr/>
          <a:lstStyle/>
          <a:p>
            <a:fld id="{556BBEF1-3B6A-4B23-BCBE-BEAC5DF50DEA}" type="slidenum">
              <a:rPr lang="en-GB" smtClean="0"/>
              <a:pPr/>
              <a:t>9</a:t>
            </a:fld>
            <a:endParaRPr lang="en-GB" sz="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97E5A-1F9F-8836-619F-56B439B96238}"/>
              </a:ext>
            </a:extLst>
          </p:cNvPr>
          <p:cNvSpPr txBox="1"/>
          <p:nvPr/>
        </p:nvSpPr>
        <p:spPr>
          <a:xfrm>
            <a:off x="1154545" y="1339273"/>
            <a:ext cx="1020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Inter" panose="020B0604020202020204" charset="0"/>
                <a:ea typeface="Inter" panose="020B0604020202020204" charset="0"/>
              </a:rPr>
              <a:t>Balanced Risk Profile: </a:t>
            </a:r>
            <a:r>
              <a:rPr lang="en-GB" sz="1800" dirty="0">
                <a:latin typeface="Inter" panose="020B0604020202020204" charset="0"/>
                <a:ea typeface="Inter" panose="020B0604020202020204" charset="0"/>
              </a:rPr>
              <a:t>High-probability events must have negligible consequences; serious events must have very low probability.</a:t>
            </a:r>
            <a:endParaRPr lang="en-SE" sz="18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F0B37-206C-7DB7-FA27-69E3706B7D42}"/>
              </a:ext>
            </a:extLst>
          </p:cNvPr>
          <p:cNvSpPr txBox="1"/>
          <p:nvPr/>
        </p:nvSpPr>
        <p:spPr>
          <a:xfrm>
            <a:off x="1154545" y="2142056"/>
            <a:ext cx="6613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Inter" panose="020B0604020202020204" charset="0"/>
                <a:ea typeface="Inter" panose="020B0604020202020204" charset="0"/>
              </a:rPr>
              <a:t>Fractional contribution: </a:t>
            </a:r>
            <a:r>
              <a:rPr lang="en-GB" sz="1800" dirty="0">
                <a:latin typeface="Inter" panose="020B0604020202020204" charset="0"/>
                <a:ea typeface="Inter" panose="020B0604020202020204" charset="0"/>
              </a:rPr>
              <a:t>The contribution of a cutset (sequence) frequency to the total frequency</a:t>
            </a:r>
            <a:endParaRPr lang="en-SE" sz="1800" dirty="0">
              <a:latin typeface="Inter" panose="020B0604020202020204" charset="0"/>
              <a:ea typeface="Inter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73AE5A-0E89-8887-2DA9-10F3557CA634}"/>
                  </a:ext>
                </a:extLst>
              </p:cNvPr>
              <p:cNvSpPr txBox="1"/>
              <p:nvPr/>
            </p:nvSpPr>
            <p:spPr>
              <a:xfrm>
                <a:off x="6132018" y="2111156"/>
                <a:ext cx="2641600" cy="688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FC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𝑇𝑜𝑝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SE" sz="1800" dirty="0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73AE5A-0E89-8887-2DA9-10F3557CA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18" y="2111156"/>
                <a:ext cx="2641600" cy="6881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332E8A8-0849-ACAB-40ED-044E410B42BF}"/>
              </a:ext>
            </a:extLst>
          </p:cNvPr>
          <p:cNvSpPr txBox="1"/>
          <p:nvPr/>
        </p:nvSpPr>
        <p:spPr>
          <a:xfrm>
            <a:off x="1154545" y="3053731"/>
            <a:ext cx="964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Inter" panose="020B0604020202020204" charset="0"/>
                <a:ea typeface="Inter" panose="020B0604020202020204" charset="0"/>
              </a:rPr>
              <a:t>Criterion</a:t>
            </a:r>
            <a:r>
              <a:rPr lang="en-GB" sz="1800" dirty="0">
                <a:latin typeface="Inter" panose="020B0604020202020204" charset="0"/>
                <a:ea typeface="Inter" panose="020B0604020202020204" charset="0"/>
              </a:rPr>
              <a:t>: there should be no “extreme” contributions from cutsets, risk should be “evenly” spread out across cutsets</a:t>
            </a:r>
            <a:endParaRPr lang="en-SE" sz="18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023E9-8755-4462-5A99-B6F0DC129EC3}"/>
              </a:ext>
            </a:extLst>
          </p:cNvPr>
          <p:cNvSpPr txBox="1"/>
          <p:nvPr/>
        </p:nvSpPr>
        <p:spPr>
          <a:xfrm>
            <a:off x="1154545" y="4010789"/>
            <a:ext cx="657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Fractional contribution in logarithmic representation: 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1FB19F-6BED-26F6-DBDD-92E5C868ADF6}"/>
                  </a:ext>
                </a:extLst>
              </p:cNvPr>
              <p:cNvSpPr txBox="1"/>
              <p:nvPr/>
            </p:nvSpPr>
            <p:spPr>
              <a:xfrm>
                <a:off x="6517347" y="3919193"/>
                <a:ext cx="2167536" cy="552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FC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v-SE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1FB19F-6BED-26F6-DBDD-92E5C868A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347" y="3919193"/>
                <a:ext cx="2167536" cy="552524"/>
              </a:xfrm>
              <a:prstGeom prst="rect">
                <a:avLst/>
              </a:prstGeom>
              <a:blipFill>
                <a:blip r:embed="rId3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B35B27-9F38-1434-3128-22ECF7B6CBAB}"/>
              </a:ext>
            </a:extLst>
          </p:cNvPr>
          <p:cNvCxnSpPr>
            <a:cxnSpLocks/>
          </p:cNvCxnSpPr>
          <p:nvPr/>
        </p:nvCxnSpPr>
        <p:spPr>
          <a:xfrm flipH="1">
            <a:off x="7725185" y="4120816"/>
            <a:ext cx="1112010" cy="74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055E29-69D8-A237-6B39-57C2F4EEC018}"/>
                  </a:ext>
                </a:extLst>
              </p:cNvPr>
              <p:cNvSpPr txBox="1"/>
              <p:nvPr/>
            </p:nvSpPr>
            <p:spPr>
              <a:xfrm>
                <a:off x="8933023" y="3612984"/>
                <a:ext cx="282140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Fun fact: </a:t>
                </a:r>
                <a:r>
                  <a:rPr lang="en-GB" sz="1200" dirty="0"/>
                  <a:t>This is the same form as the Gibbs measure in statistical mechanics i.e. the probability of the system being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v-SE" sz="1200" b="1" dirty="0"/>
                  <a:t>. </a:t>
                </a:r>
                <a:r>
                  <a:rPr lang="sv-SE" sz="1200" dirty="0"/>
                  <a:t>It is </a:t>
                </a:r>
                <a:r>
                  <a:rPr lang="sv-SE" sz="1200" i="1" dirty="0" err="1"/>
                  <a:t>also</a:t>
                </a:r>
                <a:r>
                  <a:rPr lang="sv-SE" sz="1200" i="1" dirty="0"/>
                  <a:t> </a:t>
                </a:r>
                <a:r>
                  <a:rPr lang="sv-SE" sz="1200" dirty="0"/>
                  <a:t>the gradient </a:t>
                </a:r>
                <a:r>
                  <a:rPr lang="sv-SE" sz="1200" dirty="0" err="1"/>
                  <a:t>of</a:t>
                </a:r>
                <a:r>
                  <a:rPr lang="sv-SE" sz="1200" dirty="0"/>
                  <a:t> the LSE </a:t>
                </a:r>
                <a:r>
                  <a:rPr lang="sv-SE" sz="1200" dirty="0" err="1"/>
                  <a:t>function</a:t>
                </a:r>
                <a:r>
                  <a:rPr lang="sv-SE" sz="1200" dirty="0"/>
                  <a:t>.</a:t>
                </a:r>
                <a:endParaRPr lang="sv-SE" sz="12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055E29-69D8-A237-6B39-57C2F4EEC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023" y="3612984"/>
                <a:ext cx="2821406" cy="1015663"/>
              </a:xfrm>
              <a:prstGeom prst="rect">
                <a:avLst/>
              </a:prstGeom>
              <a:blipFill>
                <a:blip r:embed="rId4"/>
                <a:stretch>
                  <a:fillRect t="-1205" r="-1080" b="-36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C2AA4B-53DC-0160-C574-9A2CFE3B53E0}"/>
                  </a:ext>
                </a:extLst>
              </p:cNvPr>
              <p:cNvSpPr txBox="1"/>
              <p:nvPr/>
            </p:nvSpPr>
            <p:spPr>
              <a:xfrm>
                <a:off x="1154545" y="4722395"/>
                <a:ext cx="109151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Minimizing the difference between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   </m:t>
                    </m:r>
                  </m:oMath>
                </a14:m>
                <a:r>
                  <a:rPr lang="sv-SE" dirty="0" err="1"/>
                  <a:t>spreading</a:t>
                </a:r>
                <a:r>
                  <a:rPr lang="sv-SE" dirty="0"/>
                  <a:t> </a:t>
                </a:r>
                <a:r>
                  <a:rPr lang="sv-SE" dirty="0" err="1"/>
                  <a:t>out</a:t>
                </a:r>
                <a:r>
                  <a:rPr lang="sv-SE" dirty="0"/>
                  <a:t> </a:t>
                </a:r>
                <a:r>
                  <a:rPr lang="sv-SE" dirty="0" err="1"/>
                  <a:t>fractional</a:t>
                </a:r>
                <a:r>
                  <a:rPr lang="sv-SE" dirty="0"/>
                  <a:t> </a:t>
                </a:r>
                <a:r>
                  <a:rPr lang="sv-SE" dirty="0" err="1"/>
                  <a:t>contribution</a:t>
                </a:r>
                <a:r>
                  <a:rPr lang="sv-SE" dirty="0"/>
                  <a:t> </a:t>
                </a:r>
                <a:r>
                  <a:rPr lang="sv-SE" dirty="0" err="1"/>
                  <a:t>across</a:t>
                </a:r>
                <a:r>
                  <a:rPr lang="sv-SE" dirty="0"/>
                  <a:t> cutsets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C2AA4B-53DC-0160-C574-9A2CFE3B5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45" y="4722395"/>
                <a:ext cx="10915195" cy="369332"/>
              </a:xfrm>
              <a:prstGeom prst="rect">
                <a:avLst/>
              </a:prstGeom>
              <a:blipFill>
                <a:blip r:embed="rId5"/>
                <a:stretch>
                  <a:fillRect l="-447" t="-10000" b="-2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763EBF-F9AC-514E-1F3A-A576E961BCEA}"/>
                  </a:ext>
                </a:extLst>
              </p:cNvPr>
              <p:cNvSpPr txBox="1"/>
              <p:nvPr/>
            </p:nvSpPr>
            <p:spPr>
              <a:xfrm>
                <a:off x="5572860" y="5596380"/>
                <a:ext cx="1725023" cy="307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∝‖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𝐳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acc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b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763EBF-F9AC-514E-1F3A-A576E961B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860" y="5596380"/>
                <a:ext cx="1725023" cy="307200"/>
              </a:xfrm>
              <a:prstGeom prst="rect">
                <a:avLst/>
              </a:prstGeom>
              <a:blipFill>
                <a:blip r:embed="rId6"/>
                <a:stretch>
                  <a:fillRect l="-4240" t="-156000" r="-24735" b="-236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3AF7D3C-4685-3E8D-B67A-C3C0DF6FAF33}"/>
              </a:ext>
            </a:extLst>
          </p:cNvPr>
          <p:cNvSpPr txBox="1"/>
          <p:nvPr/>
        </p:nvSpPr>
        <p:spPr>
          <a:xfrm>
            <a:off x="1154545" y="5552073"/>
            <a:ext cx="4221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Risk-spreading objective function:</a:t>
            </a:r>
            <a:endParaRPr lang="sv-SE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4D6D52-B2B9-FC33-E96C-0E43445D6A97}"/>
              </a:ext>
            </a:extLst>
          </p:cNvPr>
          <p:cNvCxnSpPr>
            <a:endCxn id="21" idx="3"/>
          </p:cNvCxnSpPr>
          <p:nvPr/>
        </p:nvCxnSpPr>
        <p:spPr>
          <a:xfrm flipH="1">
            <a:off x="7297883" y="5654842"/>
            <a:ext cx="763275" cy="95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A2C874-5AEA-50B1-6BE3-DCED164346B5}"/>
                  </a:ext>
                </a:extLst>
              </p:cNvPr>
              <p:cNvSpPr txBox="1"/>
              <p:nvPr/>
            </p:nvSpPr>
            <p:spPr>
              <a:xfrm>
                <a:off x="8163974" y="5147010"/>
                <a:ext cx="282140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sv-SE" sz="1200" dirty="0"/>
                  <a:t> </a:t>
                </a:r>
                <a:r>
                  <a:rPr lang="sv-SE" sz="1200" dirty="0" err="1"/>
                  <a:t>of</a:t>
                </a:r>
                <a:r>
                  <a:rPr lang="sv-SE" sz="1200" dirty="0"/>
                  <a:t> the </a:t>
                </a:r>
                <a:r>
                  <a:rPr lang="sv-SE" sz="1200" dirty="0" err="1"/>
                  <a:t>squared</a:t>
                </a:r>
                <a:r>
                  <a:rPr lang="sv-SE" sz="1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sv-SE" sz="1200" dirty="0"/>
                  <a:t>-norm </a:t>
                </a:r>
                <a:r>
                  <a:rPr lang="sv-SE" sz="1200" dirty="0" err="1"/>
                  <a:t>affects</a:t>
                </a:r>
                <a:r>
                  <a:rPr lang="sv-SE" sz="1200" dirty="0"/>
                  <a:t> </a:t>
                </a:r>
                <a:r>
                  <a:rPr lang="sv-SE" sz="1200" dirty="0" err="1"/>
                  <a:t>selection</a:t>
                </a:r>
                <a:r>
                  <a:rPr lang="sv-SE" sz="1200" dirty="0"/>
                  <a:t>; </a:t>
                </a:r>
                <a:r>
                  <a:rPr lang="sv-SE" sz="1200" dirty="0" err="1"/>
                  <a:t>greater</a:t>
                </a:r>
                <a:r>
                  <a:rPr lang="sv-SE" sz="1200" dirty="0"/>
                  <a:t>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sv-SE" sz="1200" dirty="0"/>
                  <a:t> </a:t>
                </a:r>
                <a:r>
                  <a:rPr lang="sv-SE" sz="1200" dirty="0" err="1"/>
                  <a:t>punishes</a:t>
                </a:r>
                <a:r>
                  <a:rPr lang="sv-SE" sz="1200" dirty="0"/>
                  <a:t> </a:t>
                </a:r>
                <a:r>
                  <a:rPr lang="sv-SE" sz="1200" dirty="0" err="1"/>
                  <a:t>larger</a:t>
                </a:r>
                <a:r>
                  <a:rPr lang="sv-SE" sz="1200" dirty="0"/>
                  <a:t> </a:t>
                </a:r>
                <a:r>
                  <a:rPr lang="sv-SE" sz="1200" dirty="0" err="1"/>
                  <a:t>differences</a:t>
                </a:r>
                <a:r>
                  <a:rPr lang="sv-SE" sz="1200" dirty="0"/>
                  <a:t> in </a:t>
                </a:r>
                <a:r>
                  <a:rPr lang="sv-SE" sz="1200" dirty="0" err="1"/>
                  <a:t>fractional</a:t>
                </a:r>
                <a:r>
                  <a:rPr lang="sv-SE" sz="1200" dirty="0"/>
                  <a:t> </a:t>
                </a:r>
                <a:r>
                  <a:rPr lang="sv-SE" sz="1200" dirty="0" err="1"/>
                  <a:t>contribution</a:t>
                </a:r>
                <a:r>
                  <a:rPr lang="sv-SE" sz="1200" dirty="0"/>
                  <a:t>. </a:t>
                </a:r>
                <a:r>
                  <a:rPr lang="sv-SE" sz="1200" dirty="0" err="1"/>
                  <a:t>When</a:t>
                </a:r>
                <a:r>
                  <a:rPr lang="sv-SE" sz="1200" dirty="0"/>
                  <a:t>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sv-SE" sz="1200" dirty="0"/>
                  <a:t> it is proportional to </a:t>
                </a:r>
                <a:r>
                  <a:rPr lang="sv-SE" sz="1200" dirty="0" err="1"/>
                  <a:t>statistical</a:t>
                </a:r>
                <a:r>
                  <a:rPr lang="sv-SE" sz="1200" dirty="0"/>
                  <a:t> </a:t>
                </a:r>
                <a:r>
                  <a:rPr lang="sv-SE" sz="1200" dirty="0" err="1"/>
                  <a:t>Variance</a:t>
                </a:r>
                <a:r>
                  <a:rPr lang="sv-SE" sz="1200" dirty="0"/>
                  <a:t> </a:t>
                </a:r>
                <a:r>
                  <a:rPr lang="sv-SE" sz="1200" dirty="0" err="1"/>
                  <a:t>of</a:t>
                </a:r>
                <a:r>
                  <a:rPr lang="sv-SE" sz="1200" dirty="0"/>
                  <a:t>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sv-SE" sz="1200" b="1" dirty="0"/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A2C874-5AEA-50B1-6BE3-DCED16434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974" y="5147010"/>
                <a:ext cx="2821406" cy="1015663"/>
              </a:xfrm>
              <a:prstGeom prst="rect">
                <a:avLst/>
              </a:prstGeom>
              <a:blipFill>
                <a:blip r:embed="rId7"/>
                <a:stretch>
                  <a:fillRect t="-599" b="-299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ooter Placeholder 7">
            <a:extLst>
              <a:ext uri="{FF2B5EF4-FFF2-40B4-BE49-F238E27FC236}">
                <a16:creationId xmlns:a16="http://schemas.microsoft.com/office/drawing/2014/main" id="{C17441C5-773F-20AD-F77D-72B46BA9D0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0063" y="6365185"/>
            <a:ext cx="6003911" cy="209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 convex multi-objective optimization method for reliability allocation in fault tree analysis – In collaboration with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DD4C79-9228-D7CC-7FE3-95011346B8F3}"/>
              </a:ext>
            </a:extLst>
          </p:cNvPr>
          <p:cNvGrpSpPr/>
          <p:nvPr/>
        </p:nvGrpSpPr>
        <p:grpSpPr>
          <a:xfrm>
            <a:off x="8313821" y="6343929"/>
            <a:ext cx="674018" cy="250123"/>
            <a:chOff x="9643311" y="5799221"/>
            <a:chExt cx="1491414" cy="55345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59A4B4F-08D5-C4C4-863A-16C3EBEE818B}"/>
                </a:ext>
              </a:extLst>
            </p:cNvPr>
            <p:cNvSpPr/>
            <p:nvPr/>
          </p:nvSpPr>
          <p:spPr>
            <a:xfrm>
              <a:off x="9643311" y="5799221"/>
              <a:ext cx="1491414" cy="553453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8FCDB32-60CF-0444-85FF-78A623692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92226" y="6004765"/>
              <a:ext cx="1088453" cy="140084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240FE53A-8592-7CFB-0A4E-41927C573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709078" y="5950982"/>
              <a:ext cx="219075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458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ysus">
      <a:dk1>
        <a:srgbClr val="1D1D1B"/>
      </a:dk1>
      <a:lt1>
        <a:srgbClr val="FFFFFF"/>
      </a:lt1>
      <a:dk2>
        <a:srgbClr val="005454"/>
      </a:dk2>
      <a:lt2>
        <a:srgbClr val="E7E6E6"/>
      </a:lt2>
      <a:accent1>
        <a:srgbClr val="00E3A9"/>
      </a:accent1>
      <a:accent2>
        <a:srgbClr val="F92D63"/>
      </a:accent2>
      <a:accent3>
        <a:srgbClr val="4C0B3D"/>
      </a:accent3>
      <a:accent4>
        <a:srgbClr val="8E329C"/>
      </a:accent4>
      <a:accent5>
        <a:srgbClr val="1CA0F9"/>
      </a:accent5>
      <a:accent6>
        <a:srgbClr val="05275E"/>
      </a:accent6>
      <a:hlink>
        <a:srgbClr val="00E3A9"/>
      </a:hlink>
      <a:folHlink>
        <a:srgbClr val="00E3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ysus Group MASTER template" id="{0C61E680-B76B-4C01-811E-7E129141A528}" vid="{92886636-7C6C-48E3-92F1-D550A8E6F2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F8D514A0EBF04E89F2274396676A61" ma:contentTypeVersion="11" ma:contentTypeDescription="Create a new document." ma:contentTypeScope="" ma:versionID="0706c0f5fd1119c32d3700771f23de34">
  <xsd:schema xmlns:xsd="http://www.w3.org/2001/XMLSchema" xmlns:xs="http://www.w3.org/2001/XMLSchema" xmlns:p="http://schemas.microsoft.com/office/2006/metadata/properties" xmlns:ns2="b46bedb1-664a-4cb2-915f-837ee28d0957" xmlns:ns3="1c5975d1-2f44-462c-a438-eb3813407cdc" targetNamespace="http://schemas.microsoft.com/office/2006/metadata/properties" ma:root="true" ma:fieldsID="b648a6a2e6ecf91dd6d96b99127848b6" ns2:_="" ns3:_="">
    <xsd:import namespace="b46bedb1-664a-4cb2-915f-837ee28d0957"/>
    <xsd:import namespace="1c5975d1-2f44-462c-a438-eb3813407c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bedb1-664a-4cb2-915f-837ee28d0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975d1-2f44-462c-a438-eb3813407c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5CBF0A-A7AC-4DD6-B65B-D537610B0C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F5BA26-11AB-4EE2-AB20-89099C446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6bedb1-664a-4cb2-915f-837ee28d0957"/>
    <ds:schemaRef ds:uri="1c5975d1-2f44-462c-a438-eb3813407c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F3C5FB-4F1E-407E-AA95-8FE4042D2E26}">
  <ds:schemaRefs>
    <ds:schemaRef ds:uri="http://purl.org/dc/elements/1.1/"/>
    <ds:schemaRef ds:uri="b46bedb1-664a-4cb2-915f-837ee28d0957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1c5975d1-2f44-462c-a438-eb3813407cd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Vysus Group MASTER template</Template>
  <TotalTime>310</TotalTime>
  <Words>1292</Words>
  <Application>Microsoft Office PowerPoint</Application>
  <PresentationFormat>Widescreen</PresentationFormat>
  <Paragraphs>175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Inter</vt:lpstr>
      <vt:lpstr>arial</vt:lpstr>
      <vt:lpstr>Calibri</vt:lpstr>
      <vt:lpstr>Cambria Math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Jovancic</dc:creator>
  <cp:lastModifiedBy>Sebastian Jovancic</cp:lastModifiedBy>
  <cp:revision>10</cp:revision>
  <dcterms:created xsi:type="dcterms:W3CDTF">2026-07-07T09:43:16Z</dcterms:created>
  <dcterms:modified xsi:type="dcterms:W3CDTF">2026-07-15T13:47:31Z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0x0101000AF8D514A0EBF04E89F2274396676A61</vt:lpwstr>
  </property>
</Properties>
</file>