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4" r:id="rId1"/>
  </p:sldMasterIdLst>
  <p:notesMasterIdLst>
    <p:notesMasterId r:id="rId25"/>
  </p:notesMasterIdLst>
  <p:sldIdLst>
    <p:sldId id="256" r:id="rId2"/>
    <p:sldId id="257" r:id="rId3"/>
    <p:sldId id="258" r:id="rId4"/>
    <p:sldId id="386" r:id="rId5"/>
    <p:sldId id="260" r:id="rId6"/>
    <p:sldId id="261" r:id="rId7"/>
    <p:sldId id="484" r:id="rId8"/>
    <p:sldId id="495" r:id="rId9"/>
    <p:sldId id="496" r:id="rId10"/>
    <p:sldId id="456" r:id="rId11"/>
    <p:sldId id="445" r:id="rId12"/>
    <p:sldId id="478" r:id="rId13"/>
    <p:sldId id="486" r:id="rId14"/>
    <p:sldId id="485" r:id="rId15"/>
    <p:sldId id="479" r:id="rId16"/>
    <p:sldId id="497" r:id="rId17"/>
    <p:sldId id="489" r:id="rId18"/>
    <p:sldId id="477" r:id="rId19"/>
    <p:sldId id="491" r:id="rId20"/>
    <p:sldId id="481" r:id="rId21"/>
    <p:sldId id="465" r:id="rId22"/>
    <p:sldId id="494" r:id="rId23"/>
    <p:sldId id="259" r:id="rId24"/>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기본 구역" id="{BE5C9565-DB6D-43E6-BB5C-DF49BF62A18B}">
          <p14:sldIdLst>
            <p14:sldId id="256"/>
            <p14:sldId id="257"/>
            <p14:sldId id="258"/>
            <p14:sldId id="386"/>
            <p14:sldId id="260"/>
            <p14:sldId id="261"/>
            <p14:sldId id="484"/>
            <p14:sldId id="495"/>
            <p14:sldId id="496"/>
            <p14:sldId id="456"/>
            <p14:sldId id="445"/>
            <p14:sldId id="478"/>
            <p14:sldId id="486"/>
            <p14:sldId id="485"/>
            <p14:sldId id="479"/>
            <p14:sldId id="497"/>
            <p14:sldId id="489"/>
            <p14:sldId id="477"/>
            <p14:sldId id="491"/>
            <p14:sldId id="481"/>
            <p14:sldId id="465"/>
            <p14:sldId id="494"/>
            <p14:sldId id="259"/>
          </p14:sldIdLst>
        </p14:section>
        <p14:section name="제목 없는 구역" id="{E1A0212C-AB0E-467B-AD68-1D7C4763EA01}">
          <p14:sldIdLst/>
        </p14:section>
      </p14:sectionLst>
    </p:ext>
    <p:ext uri="{EFAFB233-063F-42B5-8137-9DF3F51BA10A}">
      <p15:sldGuideLst xmlns:p15="http://schemas.microsoft.com/office/powerpoint/2012/main">
        <p15:guide id="1" orient="horz" pos="2159" userDrawn="1">
          <p15:clr>
            <a:srgbClr val="A4A3A4"/>
          </p15:clr>
        </p15:guide>
        <p15:guide id="2" pos="383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81C570-CDD7-3EEB-0D04-310E3A599456}" name="Taewon Yang" initials="TY" userId="5112588e60daf705"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2A47"/>
    <a:srgbClr val="21456B"/>
    <a:srgbClr val="4A5F74"/>
    <a:srgbClr val="187B96"/>
    <a:srgbClr val="8FAADC"/>
    <a:srgbClr val="8FC7D4"/>
    <a:srgbClr val="E2E9F1"/>
    <a:srgbClr val="E3EA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EC20E35-A176-4012-BC5E-935CFFF8708E}" styleName="보통 스타일 3">
    <a:wholeTbl>
      <a:tcTxStyle>
        <a:fontRef idx="minor">
          <a:schemeClr val="tx1"/>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TxStyle/>
      <a:tcStyle>
        <a:tcBdr/>
        <a:fill>
          <a:solidFill>
            <a:schemeClr val="dk1">
              <a:tint val="20000"/>
            </a:schemeClr>
          </a:solidFill>
        </a:fill>
      </a:tcStyle>
    </a:band1H>
    <a:band1V>
      <a:tcTxStyle/>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보통 스타일 3 - 강조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TxStyle/>
      <a:tcStyle>
        <a:tcBdr/>
        <a:fill>
          <a:solidFill>
            <a:schemeClr val="dk1">
              <a:tint val="20000"/>
            </a:schemeClr>
          </a:solidFill>
        </a:fill>
      </a:tcStyle>
    </a:band1H>
    <a:band1V>
      <a:tcTxStyle/>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TxStyle/>
      <a:tcStyle>
        <a:tcBdr/>
        <a:fill>
          <a:solidFill>
            <a:schemeClr val="accent1">
              <a:tint val="40000"/>
            </a:schemeClr>
          </a:solidFill>
        </a:fill>
      </a:tcStyle>
    </a:band1H>
    <a:band2H>
      <a:tcTxStyle/>
      <a:tcStyle>
        <a:tcBdr/>
      </a:tcStyle>
    </a:band2H>
    <a:band1V>
      <a:tcTxStyle/>
      <a:tcStyle>
        <a:tcBdr/>
        <a:fill>
          <a:solidFill>
            <a:schemeClr val="accent1">
              <a:tint val="40000"/>
            </a:schemeClr>
          </a:solidFill>
        </a:fill>
      </a:tcStyle>
    </a:band1V>
    <a:band2V>
      <a:tcTxStyle/>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보통 스타일 2 - 강조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TxStyle/>
      <a:tcStyle>
        <a:tcBdr/>
        <a:fill>
          <a:solidFill>
            <a:schemeClr val="accent3">
              <a:tint val="40000"/>
            </a:schemeClr>
          </a:solidFill>
        </a:fill>
      </a:tcStyle>
    </a:band1H>
    <a:band2H>
      <a:tcTxStyle/>
      <a:tcStyle>
        <a:tcBdr/>
      </a:tcStyle>
    </a:band2H>
    <a:band1V>
      <a:tcTxStyle/>
      <a:tcStyle>
        <a:tcBdr/>
        <a:fill>
          <a:solidFill>
            <a:schemeClr val="accent3">
              <a:tint val="40000"/>
            </a:schemeClr>
          </a:solidFill>
        </a:fill>
      </a:tcStyle>
    </a:band1V>
    <a:band2V>
      <a:tcTxStyle/>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4C1A8A3-306A-4EB7-A6B1-4F7E0EB9C5D6}" styleName="보통 스타일 3 - 강조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TxStyle/>
      <a:tcStyle>
        <a:tcBdr/>
        <a:fill>
          <a:solidFill>
            <a:schemeClr val="dk1">
              <a:tint val="20000"/>
            </a:schemeClr>
          </a:solidFill>
        </a:fill>
      </a:tcStyle>
    </a:band1H>
    <a:band1V>
      <a:tcTxStyle/>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93D81CF-94F2-401A-BA57-92F5A7B2D0C5}" styleName="보통 스타일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TxStyle/>
      <a:tcStyle>
        <a:tcBdr/>
        <a:fill>
          <a:solidFill>
            <a:schemeClr val="dk1">
              <a:tint val="20000"/>
            </a:schemeClr>
          </a:solidFill>
        </a:fill>
      </a:tcStyle>
    </a:band1H>
    <a:band1V>
      <a:tcTxStyle/>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75501" autoAdjust="0"/>
  </p:normalViewPr>
  <p:slideViewPr>
    <p:cSldViewPr snapToGrid="0">
      <p:cViewPr>
        <p:scale>
          <a:sx n="77" d="100"/>
          <a:sy n="77" d="100"/>
        </p:scale>
        <p:origin x="525" y="-351"/>
      </p:cViewPr>
      <p:guideLst>
        <p:guide orient="horz" pos="2159"/>
        <p:guide pos="383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pPr lvl="0"/>
            <a:endParaRPr lang="ko-KR" altLang="en-US"/>
          </a:p>
        </p:txBody>
      </p:sp>
      <p:sp>
        <p:nvSpPr>
          <p:cNvPr id="3" name="날짜 개체 틀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pPr lvl="0"/>
            <a:fld id="{91693624-4BDA-4B1A-8E6D-D654BB5D0D84}" type="datetime1">
              <a:rPr lang="ko-KR" altLang="en-US" smtClean="0"/>
              <a:t>2026-07-22</a:t>
            </a:fld>
            <a:endParaRPr lang="ko-KR" altLang="en-US"/>
          </a:p>
        </p:txBody>
      </p:sp>
      <p:sp>
        <p:nvSpPr>
          <p:cNvPr id="4" name="슬라이드 이미지 개체 틀 3"/>
          <p:cNvSpPr>
            <a:spLocks noGrp="1" noRot="1" noChangeAspect="1" noTextEdi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ko-KR" altLang="en-US"/>
          </a:p>
        </p:txBody>
      </p:sp>
      <p:sp>
        <p:nvSpPr>
          <p:cNvPr id="5" name="슬라이드 노트 개체 틀 4"/>
          <p:cNvSpPr>
            <a:spLocks noGrp="1"/>
          </p:cNvSpPr>
          <p:nvPr>
            <p:ph type="body" sz="quarter" idx="3"/>
          </p:nvPr>
        </p:nvSpPr>
        <p:spPr>
          <a:xfrm>
            <a:off x="679450" y="4778375"/>
            <a:ext cx="5438775" cy="3908425"/>
          </a:xfrm>
          <a:prstGeom prst="rect">
            <a:avLst/>
          </a:prstGeom>
        </p:spPr>
        <p:txBody>
          <a:bodyPr vert="horz" lIns="91440" tIns="45720" rIns="91440" bIns="45720"/>
          <a:lstStyle/>
          <a:p>
            <a:pPr lvl="0">
              <a:defRPr/>
            </a:pPr>
            <a:r>
              <a:rPr lang="ko-KR" altLang="en-US"/>
              <a:t>마스터 텍스트 스타일을 편집하려면 클릭</a:t>
            </a:r>
          </a:p>
          <a:p>
            <a:pPr lvl="1">
              <a:defRPr/>
            </a:pPr>
            <a:r>
              <a:rPr lang="ko-KR" altLang="en-US"/>
              <a:t>두 번째 수준</a:t>
            </a:r>
          </a:p>
          <a:p>
            <a:pPr lvl="2">
              <a:defRPr/>
            </a:pPr>
            <a:r>
              <a:rPr lang="ko-KR" altLang="en-US"/>
              <a:t>세 번째 수준</a:t>
            </a:r>
          </a:p>
          <a:p>
            <a:pPr lvl="3">
              <a:defRPr/>
            </a:pPr>
            <a:r>
              <a:rPr lang="ko-KR" altLang="en-US"/>
              <a:t>네 번째 수준</a:t>
            </a:r>
          </a:p>
          <a:p>
            <a:pPr lvl="4">
              <a:defRPr/>
            </a:pPr>
            <a:r>
              <a:rPr lang="ko-KR" altLang="en-US"/>
              <a:t>다섯 번째 수준</a:t>
            </a:r>
          </a:p>
        </p:txBody>
      </p:sp>
      <p:sp>
        <p:nvSpPr>
          <p:cNvPr id="6" name="바닥글 개체 틀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pPr lvl="0"/>
            <a:endParaRPr lang="ko-KR" altLang="en-US"/>
          </a:p>
        </p:txBody>
      </p:sp>
      <p:sp>
        <p:nvSpPr>
          <p:cNvPr id="7" name="슬라이드 번호 개체 틀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pPr lvl="0"/>
            <a:fld id="{EDF640AF-8DAF-45A3-AB66-DC896B7FFEC9}" type="slidenum">
              <a:rPr lang="ko-KR" altLang="en-US" smtClean="0"/>
              <a:t>‹#›</a:t>
            </a:fld>
            <a:endParaRPr lang="ko-KR" altLang="en-US"/>
          </a:p>
        </p:txBody>
      </p:sp>
    </p:spTree>
    <p:extLst>
      <p:ext uri="{BB962C8B-B14F-4D97-AF65-F5344CB8AC3E}">
        <p14:creationId xmlns:p14="http://schemas.microsoft.com/office/powerpoint/2010/main" val="4119979401"/>
      </p:ext>
    </p:extLst>
  </p:cSld>
  <p:clrMap bg1="lt1" tx1="dk1" bg2="lt2" tx2="dk2" accent1="accent1" accent2="accent2" accent3="accent3" accent4="accent4" accent5="accent5" accent6="accent6" hlink="hlink" folHlink="folHlink"/>
  <p:hf hdr="0" ftr="0" dt="0"/>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Good afternoon, everyone. I hope you had nice lunch. My name is </a:t>
            </a:r>
            <a:r>
              <a:rPr lang="en-US" sz="1200" b="0" kern="1200" dirty="0" err="1">
                <a:solidFill>
                  <a:schemeClr val="tx1"/>
                </a:solidFill>
                <a:effectLst/>
                <a:latin typeface="+mn-lt"/>
                <a:ea typeface="+mn-ea"/>
                <a:cs typeface="+mn-cs"/>
              </a:rPr>
              <a:t>Soohyeon</a:t>
            </a:r>
            <a:r>
              <a:rPr lang="en-US" sz="1200" b="0" kern="1200" dirty="0">
                <a:solidFill>
                  <a:schemeClr val="tx1"/>
                </a:solidFill>
                <a:effectLst/>
                <a:latin typeface="+mn-lt"/>
                <a:ea typeface="+mn-ea"/>
                <a:cs typeface="+mn-cs"/>
              </a:rPr>
              <a:t> Choi, from the Nuclear I&amp;C and Autonomous Operation Lab at KAIST. Today I'll be presenting our work, "A Levels-of-Automation Framework for Computerized Procedure Systems in Small Modular Reactors," co-authored with Professor </a:t>
            </a:r>
            <a:r>
              <a:rPr lang="en-US" sz="1200" b="0" kern="1200" dirty="0" err="1">
                <a:solidFill>
                  <a:schemeClr val="tx1"/>
                </a:solidFill>
                <a:effectLst/>
                <a:latin typeface="+mn-lt"/>
                <a:ea typeface="+mn-ea"/>
                <a:cs typeface="+mn-cs"/>
              </a:rPr>
              <a:t>Jonghyun</a:t>
            </a:r>
            <a:r>
              <a:rPr lang="en-US" sz="1200" b="0" kern="1200" dirty="0">
                <a:solidFill>
                  <a:schemeClr val="tx1"/>
                </a:solidFill>
                <a:effectLst/>
                <a:latin typeface="+mn-lt"/>
                <a:ea typeface="+mn-ea"/>
                <a:cs typeface="+mn-cs"/>
              </a:rPr>
              <a:t> Kim.</a:t>
            </a:r>
          </a:p>
          <a:p>
            <a:endParaRPr lang="en-US" dirty="0"/>
          </a:p>
        </p:txBody>
      </p:sp>
      <p:sp>
        <p:nvSpPr>
          <p:cNvPr id="4" name="Slide Number Placeholder 3"/>
          <p:cNvSpPr>
            <a:spLocks noGrp="1"/>
          </p:cNvSpPr>
          <p:nvPr>
            <p:ph type="sldNum" sz="quarter" idx="5"/>
          </p:nvPr>
        </p:nvSpPr>
        <p:spPr/>
        <p:txBody>
          <a:bodyPr/>
          <a:lstStyle/>
          <a:p>
            <a:pPr lvl="0"/>
            <a:fld id="{EDF640AF-8DAF-45A3-AB66-DC896B7FFEC9}" type="slidenum">
              <a:rPr lang="ko-KR" altLang="en-US" smtClean="0"/>
              <a:t>1</a:t>
            </a:fld>
            <a:endParaRPr lang="ko-KR" altLang="en-US"/>
          </a:p>
        </p:txBody>
      </p:sp>
    </p:spTree>
    <p:extLst>
      <p:ext uri="{BB962C8B-B14F-4D97-AF65-F5344CB8AC3E}">
        <p14:creationId xmlns:p14="http://schemas.microsoft.com/office/powerpoint/2010/main" val="1919190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Looking at the CPS function lineage: guidance began by defining what operators actually do when following a procedure, and used that operator task structure as the basis for what a computerized procedure system should support — that's NUREG/CR-6634 from 2000. Later guidance, EPRI report of CPS guidance, addressed how procedures should integrate with soft control. This was eventually consolidated into a practical implementation standard, IEEE Std 1786. And more recently, this lineage has continued into experimental territory by Boring et al., in 2025, building a working computer-based procedure platform where different levels of automation can actually be implemented and tested.</a:t>
            </a:r>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10</a:t>
            </a:fld>
            <a:endParaRPr lang="ko-KR" altLang="en-US"/>
          </a:p>
        </p:txBody>
      </p:sp>
    </p:spTree>
    <p:extLst>
      <p:ext uri="{BB962C8B-B14F-4D97-AF65-F5344CB8AC3E}">
        <p14:creationId xmlns:p14="http://schemas.microsoft.com/office/powerpoint/2010/main" val="1012512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On the LOA side: automation-level thinking began with Sheridan and Verplank's ten-point scale in 1978, a single overall scale of how much of a task is handed to automation. This was later broken down stage by stage by Parasuraman, Sheridan, and Wickens in 2000, separating perception, analysis, decision, and action into distinct, independently-gradable levels. This stage-wise approach was then adapted across industries — most notably in autonomous driving, through SAE J3016. And separately, it was brought into the nuclear domain by Alberti et al. in 2023, and it was reframed around operator trust and regulatory review rather than general task automation — notably placing CPS at a relatively low automation level overall, which is part of what motivates our finer-grained, function-level analysis.</a:t>
            </a:r>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11</a:t>
            </a:fld>
            <a:endParaRPr lang="ko-KR" altLang="en-US"/>
          </a:p>
        </p:txBody>
      </p:sp>
    </p:spTree>
    <p:extLst>
      <p:ext uri="{BB962C8B-B14F-4D97-AF65-F5344CB8AC3E}">
        <p14:creationId xmlns:p14="http://schemas.microsoft.com/office/powerpoint/2010/main" val="1061669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422275" y="1241425"/>
            <a:ext cx="5953125" cy="3349625"/>
          </a:xfrm>
        </p:spPr>
      </p:sp>
      <p:sp>
        <p:nvSpPr>
          <p:cNvPr id="3" name="슬라이드 노트 개체 틀 2"/>
          <p:cNvSpPr>
            <a:spLocks noGrp="1"/>
          </p:cNvSpPr>
          <p:nvPr>
            <p:ph type="body" idx="1"/>
          </p:nvPr>
        </p:nvSpPr>
        <p:spPr/>
        <p:txBody>
          <a:bodyPr/>
          <a:lstStyle/>
          <a:p>
            <a:r>
              <a:rPr lang="en-US" sz="1200" b="0" kern="1200" dirty="0">
                <a:solidFill>
                  <a:schemeClr val="tx1"/>
                </a:solidFill>
                <a:effectLst/>
                <a:latin typeface="+mn-lt"/>
                <a:ea typeface="+mn-ea"/>
                <a:cs typeface="+mn-cs"/>
              </a:rPr>
              <a:t>Now let's move to how we identified CPS functions.</a:t>
            </a:r>
          </a:p>
        </p:txBody>
      </p:sp>
      <p:sp>
        <p:nvSpPr>
          <p:cNvPr id="4" name="슬라이드 번호 개체 틀 3"/>
          <p:cNvSpPr>
            <a:spLocks noGrp="1"/>
          </p:cNvSpPr>
          <p:nvPr>
            <p:ph type="sldNum" sz="quarter" idx="5"/>
          </p:nvPr>
        </p:nvSpPr>
        <p:spPr/>
        <p:txBody>
          <a:bodyPr/>
          <a:lstStyle/>
          <a:p>
            <a:pPr lvl="0"/>
            <a:fld id="{EDF640AF-8DAF-45A3-AB66-DC896B7FFEC9}" type="slidenum">
              <a:rPr lang="ko-KR" altLang="en-US" smtClean="0"/>
              <a:t>12</a:t>
            </a:fld>
            <a:endParaRPr lang="ko-KR" altLang="en-US"/>
          </a:p>
        </p:txBody>
      </p:sp>
    </p:spTree>
    <p:extLst>
      <p:ext uri="{BB962C8B-B14F-4D97-AF65-F5344CB8AC3E}">
        <p14:creationId xmlns:p14="http://schemas.microsoft.com/office/powerpoint/2010/main" val="4105646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We organized CPS functions into five categories, from which we derived twenty-two specific functions. The first four categories — Monitoring and Detection, Situation Assessment, Response Planning, and Response Implementation — are directly grounded in NUREG/CR-6634 and the P-S-W cognitive model.</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fifth category, Management and Support, is one we introduced ourselves. Unlike the first four, it isn't tied to a single stage of the cognitive sequence — it captures general-purpose functions that operate alongside the entire process in parallel. We introduced this category to explicitly represent functions that either support the operator's task while using the CPS, or that are needed to manage the CPS itself — things like logging or version control, which don't belong to four categories,, but are still essential to how a CPS actually operates in practice.</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Within each category, the specific functions were synthesized from a broader review of the CPS and SMR literature. I want to be upfront that this function set is presented as an early-stage design reference, not a formally validated taxonomy — validating it is explicitly future work, through operator-in-the-loop simulator experiments.</a:t>
            </a:r>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13</a:t>
            </a:fld>
            <a:endParaRPr lang="ko-KR" altLang="en-US"/>
          </a:p>
        </p:txBody>
      </p:sp>
    </p:spTree>
    <p:extLst>
      <p:ext uri="{BB962C8B-B14F-4D97-AF65-F5344CB8AC3E}">
        <p14:creationId xmlns:p14="http://schemas.microsoft.com/office/powerpoint/2010/main" val="3619055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Here you can see all 22 functions organized under the five categories. I won't read through every line, but a few worth noting:: under Monitoring and Detection, real-time parameter display and trend graphs; under Situation Assessment(second row of this table), functions like entry-condition determination and procedure-state sharing among operators are defined, as we'll see later; under Response Implementation, procedure-linked soft control, which is one of the more automation-heavy functions; and under Management and Support, things like automatic logging and version control.</a:t>
            </a:r>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14</a:t>
            </a:fld>
            <a:endParaRPr lang="ko-KR" altLang="en-US"/>
          </a:p>
        </p:txBody>
      </p:sp>
    </p:spTree>
    <p:extLst>
      <p:ext uri="{BB962C8B-B14F-4D97-AF65-F5344CB8AC3E}">
        <p14:creationId xmlns:p14="http://schemas.microsoft.com/office/powerpoint/2010/main" val="28969952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Now to the core of this work — our proposed LOA framework.</a:t>
            </a:r>
          </a:p>
        </p:txBody>
      </p:sp>
      <p:sp>
        <p:nvSpPr>
          <p:cNvPr id="4" name="Slide Number Placeholder 3"/>
          <p:cNvSpPr>
            <a:spLocks noGrp="1"/>
          </p:cNvSpPr>
          <p:nvPr>
            <p:ph type="sldNum" sz="quarter" idx="5"/>
          </p:nvPr>
        </p:nvSpPr>
        <p:spPr/>
        <p:txBody>
          <a:bodyPr/>
          <a:lstStyle/>
          <a:p>
            <a:pPr lvl="0"/>
            <a:fld id="{EDF640AF-8DAF-45A3-AB66-DC896B7FFEC9}" type="slidenum">
              <a:rPr lang="ko-KR" altLang="en-US" smtClean="0"/>
              <a:t>15</a:t>
            </a:fld>
            <a:endParaRPr lang="ko-KR" altLang="en-US"/>
          </a:p>
        </p:txBody>
      </p:sp>
    </p:spTree>
    <p:extLst>
      <p:ext uri="{BB962C8B-B14F-4D97-AF65-F5344CB8AC3E}">
        <p14:creationId xmlns:p14="http://schemas.microsoft.com/office/powerpoint/2010/main" val="2635708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To build the six levels, we first needed dimensions to classify automation along. These three dimensions — D1, D2, and D3 — were derived from the same grounded structure as our function taxonomy: NUREG/CR-6634, itself grounded in P-S-W. D1 is Information, corresponding to P-S-W stages 1 and 2 consolidated together, ranges from None to Display-only to Embedded-data to Diagnostic. D2 is Decision Support, corresponding to stage 3 in P-S-W models, range from None, Alert, Advisory, Recommendation. D3 is Action Implementation, corresponding to stage 4 — Manual, Consent, Exception, Autonomous.</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Importantly, each dimension's graduated values aren't invented labels — they're drawn from existing regulatory and industry terminology. D3's Manual, Consent, Exception, and Autonomous terms come directly from NUREG-0700 Rev. 3's five-level scale. And the Consent/Exception distinction, along with the notion of procedure-based automation concept comes from EPRI report. So the vocabulary inside each dimension already carries regulatory precedent — we're not redefining terms, we're reusing them.</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From there, the six levels are simply the qualitatively distinct combinations of these three dimensions — each LOA level corresponds to a specific combination of D1, D2, and D3 values.</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16</a:t>
            </a:fld>
            <a:endParaRPr lang="ko-KR" altLang="en-US"/>
          </a:p>
        </p:txBody>
      </p:sp>
    </p:spTree>
    <p:extLst>
      <p:ext uri="{BB962C8B-B14F-4D97-AF65-F5344CB8AC3E}">
        <p14:creationId xmlns:p14="http://schemas.microsoft.com/office/powerpoint/2010/main" val="3126291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422275" y="1241425"/>
            <a:ext cx="5953125" cy="3349625"/>
          </a:xfrm>
        </p:spPr>
      </p:sp>
      <p:sp>
        <p:nvSpPr>
          <p:cNvPr id="3" name="슬라이드 노트 개체 틀 2"/>
          <p:cNvSpPr>
            <a:spLocks noGrp="1"/>
          </p:cNvSpPr>
          <p:nvPr>
            <p:ph type="body" idx="1"/>
          </p:nvPr>
        </p:nvSpPr>
        <p:spPr/>
        <p:txBody>
          <a:bodyPr/>
          <a:lstStyle/>
          <a:p>
            <a:r>
              <a:rPr lang="en-US" sz="1200" b="0" kern="1200" dirty="0">
                <a:solidFill>
                  <a:schemeClr val="tx1"/>
                </a:solidFill>
                <a:effectLst/>
                <a:latin typeface="+mn-lt"/>
                <a:ea typeface="+mn-ea"/>
                <a:cs typeface="+mn-cs"/>
              </a:rPr>
              <a:t>Here are the six levels. Level 1 is digital procedure display only — the operator performs all decisions and actions. Level 2 adds procedure guidance and plant information support. Level 3 introduces automated condition evaluation and decision support — branch recommendations, error checking. Level 4 is operator-approved automation, where the system executes actions only after explicit approval. Level 5 is automatic execution with operator veto — actions proceed unless rejected. And Level 6 is fully autonomous procedure execution, where the operator only monitors and intervenes when necessary.</a:t>
            </a:r>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Looking at the dimension values across these levels: from Level 1 to 3, the operator keeps action authority entirely — the system progressively aids cognition at Level 2 and decision-making at Level 3, which helps mitigate the well-known out-of-the-loop performance problem. But the Level 3-to-4 transition is what we call the tipping point. D1 and D3 change simultaneously here, and the system gains action-implementation authority for the first time — shifting the operator's role from controller to approver. From Levels 4 through 6, we're in procedure-based automation territory, where the system holds increasing action authority.</a:t>
            </a:r>
          </a:p>
        </p:txBody>
      </p:sp>
      <p:sp>
        <p:nvSpPr>
          <p:cNvPr id="4" name="슬라이드 번호 개체 틀 3"/>
          <p:cNvSpPr>
            <a:spLocks noGrp="1"/>
          </p:cNvSpPr>
          <p:nvPr>
            <p:ph type="sldNum" sz="quarter" idx="5"/>
          </p:nvPr>
        </p:nvSpPr>
        <p:spPr/>
        <p:txBody>
          <a:bodyPr/>
          <a:lstStyle/>
          <a:p>
            <a:pPr lvl="0"/>
            <a:fld id="{EDF640AF-8DAF-45A3-AB66-DC896B7FFEC9}" type="slidenum">
              <a:rPr lang="ko-KR" altLang="en-US" smtClean="0"/>
              <a:t>17</a:t>
            </a:fld>
            <a:endParaRPr lang="ko-KR" altLang="en-US"/>
          </a:p>
        </p:txBody>
      </p:sp>
    </p:spTree>
    <p:extLst>
      <p:ext uri="{BB962C8B-B14F-4D97-AF65-F5344CB8AC3E}">
        <p14:creationId xmlns:p14="http://schemas.microsoft.com/office/powerpoint/2010/main" val="1835331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Now, this slide shows how did we allocated each of the 22 functions across these six levels. The allocation is tied directly to the three dimensions we just defined. Because each function belongs to one of the five categories, and each category maps onto a specific stage of the P-S-W model, a function's LOA range is determined by tracking when its governing dimension — D1, D2, or D3 — actually changes value.</a:t>
            </a:r>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We applied three criteria to every function: the LOA at which it first becomes meaningful, the LOAs at which its implementation qualitatively differs, and the highest LOA at which it remains applicable. These are expressed in the matrix using three symbols: an X mark for not applicable, meaning the function has no meaningful role at that LOA; a half-filled circle for partial, meaning the function is present but only partially realized; and a filled circle for full realization, meaning the function is fully implemented at that LOA.</a:t>
            </a:r>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You can see the full matrix here across all 22 functions and six levels. Rather than walking through every row, I'll highlight three representative patterns on the next slide.</a:t>
            </a:r>
          </a:p>
          <a:p>
            <a:endParaRPr lang="en-US" dirty="0"/>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18</a:t>
            </a:fld>
            <a:endParaRPr lang="ko-KR" altLang="en-US"/>
          </a:p>
        </p:txBody>
      </p:sp>
    </p:spTree>
    <p:extLst>
      <p:ext uri="{BB962C8B-B14F-4D97-AF65-F5344CB8AC3E}">
        <p14:creationId xmlns:p14="http://schemas.microsoft.com/office/powerpoint/2010/main" val="881114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Let's look at three functions that illustrate different allocation patterns. F1.1, parameter display and navigation, escalates through a four-step policy: navigation-only at Level 1, display-only at Level 2, display plus navigation at Level 3, and display plus control from Level 4 onward — integrating with soft control once we cross the tipping point.</a:t>
            </a:r>
          </a:p>
          <a:p>
            <a:r>
              <a:rPr lang="en-US" sz="1200" b="0" kern="1200" dirty="0">
                <a:solidFill>
                  <a:schemeClr val="tx1"/>
                </a:solidFill>
                <a:effectLst/>
                <a:latin typeface="+mn-lt"/>
                <a:ea typeface="+mn-ea"/>
                <a:cs typeface="+mn-cs"/>
              </a:rPr>
              <a:t>F2.5, procedure-state sharing, is especially important for SMRs: no sharing at Level 1, progress-only visibility at Level 2, and real-time state sharing from Level 3 onward — this becomes close to a functional requirement given the multi-module, shared-control-room characteristics of SMRs we discussed earlier.</a:t>
            </a:r>
          </a:p>
          <a:p>
            <a:r>
              <a:rPr lang="en-US" sz="1200" b="0" kern="1200" dirty="0">
                <a:solidFill>
                  <a:schemeClr val="tx1"/>
                </a:solidFill>
                <a:effectLst/>
                <a:latin typeface="+mn-lt"/>
                <a:ea typeface="+mn-ea"/>
                <a:cs typeface="+mn-cs"/>
              </a:rPr>
              <a:t>And F4.7, procedure-linked soft control, is empty below Level 4 — because D3 is still Manual there — and becomes non-empty exactly at the tipping point: appearing at Level 4 with per-action consent, becoming automatic-with-veto at Level 5, and fully autonomous at Level 6. This function is a clean illustration of how the tipping point concept plays out at the individual function level.</a:t>
            </a:r>
          </a:p>
          <a:p>
            <a:endParaRPr lang="en-US" dirty="0"/>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19</a:t>
            </a:fld>
            <a:endParaRPr lang="ko-KR" altLang="en-US"/>
          </a:p>
        </p:txBody>
      </p:sp>
    </p:spTree>
    <p:extLst>
      <p:ext uri="{BB962C8B-B14F-4D97-AF65-F5344CB8AC3E}">
        <p14:creationId xmlns:p14="http://schemas.microsoft.com/office/powerpoint/2010/main" val="2451583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The talk is organized into five parts. I'll start with the motivation behind this study, then review related work on CPS and LOA. After that, I'll walk through how we identified CPS(</a:t>
            </a:r>
            <a:r>
              <a:rPr lang="en-US" sz="1200" b="0" kern="1200" dirty="0" err="1">
                <a:solidFill>
                  <a:schemeClr val="tx1"/>
                </a:solidFill>
                <a:effectLst/>
                <a:latin typeface="+mn-lt"/>
                <a:ea typeface="+mn-ea"/>
                <a:cs typeface="+mn-cs"/>
              </a:rPr>
              <a:t>Computerzied</a:t>
            </a:r>
            <a:r>
              <a:rPr lang="en-US" sz="1200" b="0" kern="1200" dirty="0">
                <a:solidFill>
                  <a:schemeClr val="tx1"/>
                </a:solidFill>
                <a:effectLst/>
                <a:latin typeface="+mn-lt"/>
                <a:ea typeface="+mn-ea"/>
                <a:cs typeface="+mn-cs"/>
              </a:rPr>
              <a:t> Procedure System) functions relevant to SMRs, present our proposed LOA(Level of </a:t>
            </a:r>
            <a:r>
              <a:rPr lang="en-US" sz="1200" b="0" kern="1200" dirty="0" err="1">
                <a:solidFill>
                  <a:schemeClr val="tx1"/>
                </a:solidFill>
                <a:effectLst/>
                <a:latin typeface="+mn-lt"/>
                <a:ea typeface="+mn-ea"/>
                <a:cs typeface="+mn-cs"/>
              </a:rPr>
              <a:t>AUtomation</a:t>
            </a:r>
            <a:r>
              <a:rPr lang="en-US" sz="1200" b="0" kern="1200" dirty="0">
                <a:solidFill>
                  <a:schemeClr val="tx1"/>
                </a:solidFill>
                <a:effectLst/>
                <a:latin typeface="+mn-lt"/>
                <a:ea typeface="+mn-ea"/>
                <a:cs typeface="+mn-cs"/>
              </a:rPr>
              <a:t>) framework, and close with discussion and conclusions.</a:t>
            </a:r>
          </a:p>
        </p:txBody>
      </p:sp>
      <p:sp>
        <p:nvSpPr>
          <p:cNvPr id="4" name="Slide Number Placeholder 3"/>
          <p:cNvSpPr>
            <a:spLocks noGrp="1"/>
          </p:cNvSpPr>
          <p:nvPr>
            <p:ph type="sldNum" sz="quarter" idx="5"/>
          </p:nvPr>
        </p:nvSpPr>
        <p:spPr/>
        <p:txBody>
          <a:bodyPr/>
          <a:lstStyle/>
          <a:p>
            <a:pPr lvl="0"/>
            <a:fld id="{EDF640AF-8DAF-45A3-AB66-DC896B7FFEC9}" type="slidenum">
              <a:rPr lang="ko-KR" altLang="en-US" smtClean="0"/>
              <a:t>2</a:t>
            </a:fld>
            <a:endParaRPr lang="ko-KR" altLang="en-US"/>
          </a:p>
        </p:txBody>
      </p:sp>
    </p:spTree>
    <p:extLst>
      <p:ext uri="{BB962C8B-B14F-4D97-AF65-F5344CB8AC3E}">
        <p14:creationId xmlns:p14="http://schemas.microsoft.com/office/powerpoint/2010/main" val="20783602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Let's move to discussion and conclusion.</a:t>
            </a:r>
          </a:p>
          <a:p>
            <a:endParaRPr lang="en-US" dirty="0"/>
          </a:p>
        </p:txBody>
      </p:sp>
      <p:sp>
        <p:nvSpPr>
          <p:cNvPr id="4" name="Slide Number Placeholder 3"/>
          <p:cNvSpPr>
            <a:spLocks noGrp="1"/>
          </p:cNvSpPr>
          <p:nvPr>
            <p:ph type="sldNum" sz="quarter" idx="5"/>
          </p:nvPr>
        </p:nvSpPr>
        <p:spPr/>
        <p:txBody>
          <a:bodyPr/>
          <a:lstStyle/>
          <a:p>
            <a:pPr lvl="0"/>
            <a:fld id="{EDF640AF-8DAF-45A3-AB66-DC896B7FFEC9}" type="slidenum">
              <a:rPr lang="ko-KR" altLang="en-US" smtClean="0"/>
              <a:t>20</a:t>
            </a:fld>
            <a:endParaRPr lang="ko-KR" altLang="en-US"/>
          </a:p>
        </p:txBody>
      </p:sp>
    </p:spTree>
    <p:extLst>
      <p:ext uri="{BB962C8B-B14F-4D97-AF65-F5344CB8AC3E}">
        <p14:creationId xmlns:p14="http://schemas.microsoft.com/office/powerpoint/2010/main" val="1807200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One important nuance: the allocation matrix we just showed assigns a single LOA progression per function, in general terms. But in practice, the appropriate target LOA should be considered case by case, across normal operating procedures, abnormal operating procedures, and emergency operating procedures.</a:t>
            </a:r>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For emergency procedures, rapid, high-stakes decisions call for a lower LOA — this preserves operator authority and avoids out-of-the-loop problems. Schreck et al., in 2025, found that consent-based automation outperformed exception-based automation in a simulated emergency, which supports this. On the other hand, for normal operating procedures, extended routine monitoring degrades sustained operator attention, so a higher LOA helps reduce cognitive load — and multi-unit operation in SMRs pushes these NOP functions further toward higher automation. So the direction of travel would be: lower LOA for EOPs to preserve operator authority, higher LOA for NOPs to reduce cognitive load, with AOPs falling in between.</a:t>
            </a:r>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21</a:t>
            </a:fld>
            <a:endParaRPr lang="ko-KR" altLang="en-US"/>
          </a:p>
        </p:txBody>
      </p:sp>
    </p:spTree>
    <p:extLst>
      <p:ext uri="{BB962C8B-B14F-4D97-AF65-F5344CB8AC3E}">
        <p14:creationId xmlns:p14="http://schemas.microsoft.com/office/powerpoint/2010/main" val="2932476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To summarize: we proposed a levels-of-automation framework for CPS in SMRs, built on 22 functions across five categories and allocated across six LOA levels.</a:t>
            </a:r>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This work makes three contributions. First, it offers a CPS function taxonomy that is grounded in regulatory guidance, rather than defined independently. Second, it introduces a six-level LOA structure with an explicit tipping point at the transition from decision-aiding to procedure-based automation. Third, it provides a function-to-LOA allocation matrix that can serve as an early-stage design reference for CPS development.</a:t>
            </a:r>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For future work, we plan to pursue simulator-based validation with operators in the loop, develop detailed human-system-interface requirements per function-LOA cell, and extend this framework to AI-enabled CPS capabilities at the higher levels of automation.</a:t>
            </a:r>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22</a:t>
            </a:fld>
            <a:endParaRPr lang="ko-KR" altLang="en-US"/>
          </a:p>
        </p:txBody>
      </p:sp>
    </p:spTree>
    <p:extLst>
      <p:ext uri="{BB962C8B-B14F-4D97-AF65-F5344CB8AC3E}">
        <p14:creationId xmlns:p14="http://schemas.microsoft.com/office/powerpoint/2010/main" val="3205425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Thank you for listening. If you have any questions I would be happy to answer it.</a:t>
            </a:r>
          </a:p>
        </p:txBody>
      </p:sp>
      <p:sp>
        <p:nvSpPr>
          <p:cNvPr id="4" name="Slide Number Placeholder 3"/>
          <p:cNvSpPr>
            <a:spLocks noGrp="1"/>
          </p:cNvSpPr>
          <p:nvPr>
            <p:ph type="sldNum" sz="quarter" idx="5"/>
          </p:nvPr>
        </p:nvSpPr>
        <p:spPr/>
        <p:txBody>
          <a:bodyPr/>
          <a:lstStyle/>
          <a:p>
            <a:pPr lvl="0"/>
            <a:fld id="{EDF640AF-8DAF-45A3-AB66-DC896B7FFEC9}" type="slidenum">
              <a:rPr lang="ko-KR" altLang="en-US" smtClean="0"/>
              <a:t>23</a:t>
            </a:fld>
            <a:endParaRPr lang="ko-KR" altLang="en-US"/>
          </a:p>
        </p:txBody>
      </p:sp>
    </p:spTree>
    <p:extLst>
      <p:ext uri="{BB962C8B-B14F-4D97-AF65-F5344CB8AC3E}">
        <p14:creationId xmlns:p14="http://schemas.microsoft.com/office/powerpoint/2010/main" val="2220661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Let's begin with the introduction.</a:t>
            </a:r>
          </a:p>
        </p:txBody>
      </p:sp>
      <p:sp>
        <p:nvSpPr>
          <p:cNvPr id="4" name="Slide Number Placeholder 3"/>
          <p:cNvSpPr>
            <a:spLocks noGrp="1"/>
          </p:cNvSpPr>
          <p:nvPr>
            <p:ph type="sldNum" sz="quarter" idx="5"/>
          </p:nvPr>
        </p:nvSpPr>
        <p:spPr/>
        <p:txBody>
          <a:bodyPr/>
          <a:lstStyle/>
          <a:p>
            <a:pPr lvl="0"/>
            <a:fld id="{EDF640AF-8DAF-45A3-AB66-DC896B7FFEC9}" type="slidenum">
              <a:rPr lang="ko-KR" altLang="en-US" smtClean="0"/>
              <a:t>3</a:t>
            </a:fld>
            <a:endParaRPr lang="ko-KR" altLang="en-US"/>
          </a:p>
        </p:txBody>
      </p:sp>
    </p:spTree>
    <p:extLst>
      <p:ext uri="{BB962C8B-B14F-4D97-AF65-F5344CB8AC3E}">
        <p14:creationId xmlns:p14="http://schemas.microsoft.com/office/powerpoint/2010/main" val="3624977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9C4CD-6581-47A8-0AB9-8EC09EB511DD}"/>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BDB16746-5A61-8A4A-30DE-C521147BCDFF}"/>
              </a:ext>
            </a:extLst>
          </p:cNvPr>
          <p:cNvSpPr>
            <a:spLocks noGrp="1" noRot="1" noChangeAspect="1"/>
          </p:cNvSpPr>
          <p:nvPr>
            <p:ph type="sldImg"/>
          </p:nvPr>
        </p:nvSpPr>
        <p:spPr>
          <a:xfrm>
            <a:off x="422275" y="1241425"/>
            <a:ext cx="5953125" cy="3349625"/>
          </a:xfrm>
        </p:spPr>
      </p:sp>
      <p:sp>
        <p:nvSpPr>
          <p:cNvPr id="3" name="슬라이드 노트 개체 틀 2">
            <a:extLst>
              <a:ext uri="{FF2B5EF4-FFF2-40B4-BE49-F238E27FC236}">
                <a16:creationId xmlns:a16="http://schemas.microsoft.com/office/drawing/2014/main" id="{5BA33DF9-FAB8-F688-0595-040E1BFEE08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Small Modular Reactors are being developed around an operational paradigm that's quite different from large light-water reactors. Three characteristics define this new paradigm: multi-module operation, where two or more reactor modules are installed and operated together — often from a single shared control room; reduced operating crew, made possible by increased automation and simplified system designs; and long passive-safety grace periods, where the reactor can maintain safety without operator action or external power for an extended time. These three characteristics together are what motivate the rest of this study.</a:t>
            </a:r>
          </a:p>
        </p:txBody>
      </p:sp>
      <p:sp>
        <p:nvSpPr>
          <p:cNvPr id="4" name="슬라이드 번호 개체 틀 3">
            <a:extLst>
              <a:ext uri="{FF2B5EF4-FFF2-40B4-BE49-F238E27FC236}">
                <a16:creationId xmlns:a16="http://schemas.microsoft.com/office/drawing/2014/main" id="{3D6C9027-2C33-C09A-0DE6-980DAB3E5673}"/>
              </a:ext>
            </a:extLst>
          </p:cNvPr>
          <p:cNvSpPr>
            <a:spLocks noGrp="1"/>
          </p:cNvSpPr>
          <p:nvPr>
            <p:ph type="sldNum" sz="quarter" idx="10"/>
          </p:nvPr>
        </p:nvSpPr>
        <p:spPr/>
        <p:txBody>
          <a:bodyPr/>
          <a:lstStyle/>
          <a:p>
            <a:fld id="{FEF5B15E-7FC0-4E0C-92BC-83FE38EC4896}" type="slidenum">
              <a:rPr lang="ko-KR" altLang="en-US" smtClean="0"/>
              <a:t>4</a:t>
            </a:fld>
            <a:endParaRPr lang="ko-KR" altLang="en-US"/>
          </a:p>
        </p:txBody>
      </p:sp>
    </p:spTree>
    <p:extLst>
      <p:ext uri="{BB962C8B-B14F-4D97-AF65-F5344CB8AC3E}">
        <p14:creationId xmlns:p14="http://schemas.microsoft.com/office/powerpoint/2010/main" val="4192634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422275" y="1241425"/>
            <a:ext cx="5953125" cy="3349625"/>
          </a:xfrm>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Why does the Computerized Procedure System matter here? In the digital main control rooms envisioned for SMRs, the CPS is the medium through which operators monitor plant state, assess situations, plan responses, and execute control actions — these four stages you see on this diagram. And because CPS sits at the center of nearly everything the operator does, the level of automation selected for each CPS function directly affects operational efficiency, operator cognitive workload, situation awareness, and even the complexity of regulatory review. So what I want to say, is that LOA isn't a secondary design choice — it's central to how well the CPS can support operators in this new SMR paradigm.</a:t>
            </a:r>
          </a:p>
        </p:txBody>
      </p:sp>
      <p:sp>
        <p:nvSpPr>
          <p:cNvPr id="4" name="슬라이드 번호 개체 틀 3"/>
          <p:cNvSpPr>
            <a:spLocks noGrp="1"/>
          </p:cNvSpPr>
          <p:nvPr>
            <p:ph type="sldNum" sz="quarter" idx="5"/>
          </p:nvPr>
        </p:nvSpPr>
        <p:spPr/>
        <p:txBody>
          <a:bodyPr/>
          <a:lstStyle/>
          <a:p>
            <a:pPr lvl="0"/>
            <a:fld id="{EDF640AF-8DAF-45A3-AB66-DC896B7FFEC9}" type="slidenum">
              <a:rPr lang="ko-KR" altLang="en-US" smtClean="0"/>
              <a:t>5</a:t>
            </a:fld>
            <a:endParaRPr lang="ko-KR" altLang="en-US"/>
          </a:p>
        </p:txBody>
      </p:sp>
    </p:spTree>
    <p:extLst>
      <p:ext uri="{BB962C8B-B14F-4D97-AF65-F5344CB8AC3E}">
        <p14:creationId xmlns:p14="http://schemas.microsoft.com/office/powerpoint/2010/main" val="282584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Now, here's the problem. LOA theory and CPS guidance have developed as two separate bodies of knowledge. Existing LOA classifications and CPS functional guidance were built independently, with little systematic framework connecting the two. This creates two concrete limitations. First, existing LOA theories tell us </a:t>
            </a:r>
            <a:r>
              <a:rPr lang="en-US" sz="1200" b="0" i="1" kern="1200" dirty="0">
                <a:solidFill>
                  <a:schemeClr val="tx1"/>
                </a:solidFill>
                <a:effectLst/>
                <a:latin typeface="+mn-lt"/>
                <a:ea typeface="+mn-ea"/>
                <a:cs typeface="+mn-cs"/>
              </a:rPr>
              <a:t>*how*</a:t>
            </a:r>
            <a:r>
              <a:rPr lang="en-US" sz="1200" b="0" kern="1200" dirty="0">
                <a:solidFill>
                  <a:schemeClr val="tx1"/>
                </a:solidFill>
                <a:effectLst/>
                <a:latin typeface="+mn-lt"/>
                <a:ea typeface="+mn-ea"/>
                <a:cs typeface="+mn-cs"/>
              </a:rPr>
              <a:t> to grade automation, but not </a:t>
            </a:r>
            <a:r>
              <a:rPr lang="en-US" sz="1200" b="0" i="1" kern="1200" dirty="0">
                <a:solidFill>
                  <a:schemeClr val="tx1"/>
                </a:solidFill>
                <a:effectLst/>
                <a:latin typeface="+mn-lt"/>
                <a:ea typeface="+mn-ea"/>
                <a:cs typeface="+mn-cs"/>
              </a:rPr>
              <a:t>*what specific CPS function*</a:t>
            </a:r>
            <a:r>
              <a:rPr lang="en-US" sz="1200" b="0" kern="1200" dirty="0">
                <a:solidFill>
                  <a:schemeClr val="tx1"/>
                </a:solidFill>
                <a:effectLst/>
                <a:latin typeface="+mn-lt"/>
                <a:ea typeface="+mn-ea"/>
                <a:cs typeface="+mn-cs"/>
              </a:rPr>
              <a:t> each level should apply to. Second, system-level LOA statements are too broad for actual design. for example, saying a CPS is "overall Level 3" gives a designer no guidance on which specific functions to automate and which to leave manual. What's missing is a bridge that states which CPS function belongs at which level of automation.</a:t>
            </a:r>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6</a:t>
            </a:fld>
            <a:endParaRPr lang="ko-KR" altLang="en-US"/>
          </a:p>
        </p:txBody>
      </p:sp>
    </p:spTree>
    <p:extLst>
      <p:ext uri="{BB962C8B-B14F-4D97-AF65-F5344CB8AC3E}">
        <p14:creationId xmlns:p14="http://schemas.microsoft.com/office/powerpoint/2010/main" val="3838998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So our study goal is to bridge LOA theory and CPS function design, specifically for SMRs. We approach this in three steps. First, we identify CPS functions relevant to SMRs, through a structured literature review of CPS and SMR characteristics — this gave us 22 functions. Second, we propose a revised six-level automation framework, defining three automation dimensions based on the P-S-W cognitive model and combining them into six LOA levels. Third, we allocate all 22 identified functions across these six levels, building a function-to-LOA allocation matrix.</a:t>
            </a:r>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7</a:t>
            </a:fld>
            <a:endParaRPr lang="ko-KR" altLang="en-US"/>
          </a:p>
        </p:txBody>
      </p:sp>
    </p:spTree>
    <p:extLst>
      <p:ext uri="{BB962C8B-B14F-4D97-AF65-F5344CB8AC3E}">
        <p14:creationId xmlns:p14="http://schemas.microsoft.com/office/powerpoint/2010/main" val="3477207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Moving on to related work.</a:t>
            </a:r>
          </a:p>
        </p:txBody>
      </p:sp>
      <p:sp>
        <p:nvSpPr>
          <p:cNvPr id="4" name="Slide Number Placeholder 3"/>
          <p:cNvSpPr>
            <a:spLocks noGrp="1"/>
          </p:cNvSpPr>
          <p:nvPr>
            <p:ph type="sldNum" sz="quarter" idx="5"/>
          </p:nvPr>
        </p:nvSpPr>
        <p:spPr/>
        <p:txBody>
          <a:bodyPr/>
          <a:lstStyle/>
          <a:p>
            <a:pPr lvl="0"/>
            <a:fld id="{EDF640AF-8DAF-45A3-AB66-DC896B7FFEC9}" type="slidenum">
              <a:rPr lang="ko-KR" altLang="en-US" smtClean="0"/>
              <a:t>8</a:t>
            </a:fld>
            <a:endParaRPr lang="ko-KR" altLang="en-US"/>
          </a:p>
        </p:txBody>
      </p:sp>
    </p:spTree>
    <p:extLst>
      <p:ext uri="{BB962C8B-B14F-4D97-AF65-F5344CB8AC3E}">
        <p14:creationId xmlns:p14="http://schemas.microsoft.com/office/powerpoint/2010/main" val="718761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Before diving into the literature, it's worth pausing on why we reviewed two separate bodies of work here. Achieving our study goal requires understanding not just what a CPS needs to do, but also how automation level is conventionally graded — so each concept is reviewed on its own terms before we bring them together in our framework. TO explain about each concept Briefly: CPS is the digital medium through which operators monitor, assess, plan, and act in a digital main control room, replacing paper-based procedures. LOA is a framework describing how much of a task is carried out by the system versus the operator, ranging from fully manual to fully autonomous.</a:t>
            </a:r>
          </a:p>
        </p:txBody>
      </p:sp>
      <p:sp>
        <p:nvSpPr>
          <p:cNvPr id="4" name="Slide Number Placeholder 3"/>
          <p:cNvSpPr>
            <a:spLocks noGrp="1"/>
          </p:cNvSpPr>
          <p:nvPr>
            <p:ph type="sldNum" sz="quarter" idx="5"/>
          </p:nvPr>
        </p:nvSpPr>
        <p:spPr/>
        <p:txBody>
          <a:bodyPr/>
          <a:lstStyle/>
          <a:p>
            <a:fld id="{EDF640AF-8DAF-45A3-AB66-DC896B7FFEC9}" type="slidenum">
              <a:rPr lang="ko-KR" altLang="en-US" smtClean="0"/>
              <a:t>9</a:t>
            </a:fld>
            <a:endParaRPr lang="ko-KR" altLang="en-US"/>
          </a:p>
        </p:txBody>
      </p:sp>
    </p:spTree>
    <p:extLst>
      <p:ext uri="{BB962C8B-B14F-4D97-AF65-F5344CB8AC3E}">
        <p14:creationId xmlns:p14="http://schemas.microsoft.com/office/powerpoint/2010/main" val="22960971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제목 슬라이드">
    <p:spTree>
      <p:nvGrpSpPr>
        <p:cNvPr id="1" name=""/>
        <p:cNvGrpSpPr/>
        <p:nvPr/>
      </p:nvGrpSpPr>
      <p:grpSpPr>
        <a:xfrm>
          <a:off x="0" y="0"/>
          <a:ext cx="0" cy="0"/>
          <a:chOff x="0" y="0"/>
          <a:chExt cx="0" cy="0"/>
        </a:xfrm>
      </p:grpSpPr>
      <p:sp>
        <p:nvSpPr>
          <p:cNvPr id="42" name="직사각형 41">
            <a:extLst>
              <a:ext uri="{FF2B5EF4-FFF2-40B4-BE49-F238E27FC236}">
                <a16:creationId xmlns:a16="http://schemas.microsoft.com/office/drawing/2014/main" id="{52BD0DDF-2069-4B5B-82EC-99D8010DA470}"/>
              </a:ext>
            </a:extLst>
          </p:cNvPr>
          <p:cNvSpPr/>
          <p:nvPr userDrawn="1"/>
        </p:nvSpPr>
        <p:spPr>
          <a:xfrm>
            <a:off x="-2" y="-7"/>
            <a:ext cx="12199603" cy="2330447"/>
          </a:xfrm>
          <a:prstGeom prst="rect">
            <a:avLst/>
          </a:prstGeom>
          <a:gradFill>
            <a:gsLst>
              <a:gs pos="0">
                <a:srgbClr val="07090A">
                  <a:alpha val="9000"/>
                </a:srgbClr>
              </a:gs>
              <a:gs pos="100000">
                <a:schemeClr val="bg1">
                  <a:alpha val="1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40" name="대각선 줄무늬 39">
            <a:extLst>
              <a:ext uri="{FF2B5EF4-FFF2-40B4-BE49-F238E27FC236}">
                <a16:creationId xmlns:a16="http://schemas.microsoft.com/office/drawing/2014/main" id="{9210ABA7-756B-4EB2-8A49-DD2B2BA68566}"/>
              </a:ext>
            </a:extLst>
          </p:cNvPr>
          <p:cNvSpPr/>
          <p:nvPr userDrawn="1"/>
        </p:nvSpPr>
        <p:spPr>
          <a:xfrm rot="10800000" flipH="1">
            <a:off x="-10159" y="-3"/>
            <a:ext cx="12199608" cy="6868253"/>
          </a:xfrm>
          <a:prstGeom prst="diagStripe">
            <a:avLst>
              <a:gd name="adj" fmla="val 64863"/>
            </a:avLst>
          </a:prstGeom>
          <a:gradFill>
            <a:gsLst>
              <a:gs pos="0">
                <a:srgbClr val="F2EFB6">
                  <a:alpha val="0"/>
                </a:srgbClr>
              </a:gs>
              <a:gs pos="100000">
                <a:schemeClr val="bg1">
                  <a:alpha val="10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tx1"/>
              </a:solidFill>
            </a:endParaRPr>
          </a:p>
        </p:txBody>
      </p:sp>
      <p:sp>
        <p:nvSpPr>
          <p:cNvPr id="43" name="대각선 줄무늬 42">
            <a:extLst>
              <a:ext uri="{FF2B5EF4-FFF2-40B4-BE49-F238E27FC236}">
                <a16:creationId xmlns:a16="http://schemas.microsoft.com/office/drawing/2014/main" id="{99F47503-3486-4CE8-98EC-D6DD69D53AD8}"/>
              </a:ext>
            </a:extLst>
          </p:cNvPr>
          <p:cNvSpPr/>
          <p:nvPr userDrawn="1"/>
        </p:nvSpPr>
        <p:spPr>
          <a:xfrm rot="10800000">
            <a:off x="7281333" y="-6"/>
            <a:ext cx="4918265" cy="2330450"/>
          </a:xfrm>
          <a:prstGeom prst="diagStripe">
            <a:avLst>
              <a:gd name="adj" fmla="val 23169"/>
            </a:avLst>
          </a:prstGeom>
          <a:gradFill flip="none" rotWithShape="1">
            <a:gsLst>
              <a:gs pos="0">
                <a:srgbClr val="262626">
                  <a:alpha val="41000"/>
                </a:srgbClr>
              </a:gs>
              <a:gs pos="69000">
                <a:schemeClr val="bg1">
                  <a:alpha val="14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solidFill>
                <a:schemeClr val="tx1"/>
              </a:solidFill>
            </a:endParaRPr>
          </a:p>
        </p:txBody>
      </p:sp>
      <p:sp>
        <p:nvSpPr>
          <p:cNvPr id="45" name="Title 1">
            <a:extLst>
              <a:ext uri="{FF2B5EF4-FFF2-40B4-BE49-F238E27FC236}">
                <a16:creationId xmlns:a16="http://schemas.microsoft.com/office/drawing/2014/main" id="{F378DADB-4AE2-4A3D-B011-667591B9270B}"/>
              </a:ext>
            </a:extLst>
          </p:cNvPr>
          <p:cNvSpPr>
            <a:spLocks noGrp="1"/>
          </p:cNvSpPr>
          <p:nvPr>
            <p:ph type="ctrTitle"/>
          </p:nvPr>
        </p:nvSpPr>
        <p:spPr>
          <a:xfrm>
            <a:off x="1517645" y="2524257"/>
            <a:ext cx="9144000" cy="1185863"/>
          </a:xfrm>
        </p:spPr>
        <p:txBody>
          <a:bodyPr anchor="ctr">
            <a:normAutofit/>
          </a:bodyPr>
          <a:lstStyle>
            <a:lvl1pPr algn="ctr">
              <a:defRPr sz="4000" baseline="0">
                <a:solidFill>
                  <a:srgbClr val="032B8D"/>
                </a:solidFill>
                <a:latin typeface="Arial" panose="020B0604020202020204" pitchFamily="34" charset="0"/>
                <a:ea typeface="KoPub돋움체 Bold" panose="02020603020101020101" pitchFamily="18" charset="-127"/>
              </a:defRPr>
            </a:lvl1pPr>
          </a:lstStyle>
          <a:p>
            <a:r>
              <a:rPr lang="ko-KR" altLang="en-US" dirty="0"/>
              <a:t>마스터 제목 스타일 편집</a:t>
            </a:r>
            <a:endParaRPr lang="en-US" dirty="0"/>
          </a:p>
        </p:txBody>
      </p:sp>
      <p:sp>
        <p:nvSpPr>
          <p:cNvPr id="46" name="Subtitle 2">
            <a:extLst>
              <a:ext uri="{FF2B5EF4-FFF2-40B4-BE49-F238E27FC236}">
                <a16:creationId xmlns:a16="http://schemas.microsoft.com/office/drawing/2014/main" id="{9D3CB937-F606-490D-B4C8-CB4D77926440}"/>
              </a:ext>
            </a:extLst>
          </p:cNvPr>
          <p:cNvSpPr>
            <a:spLocks noGrp="1"/>
          </p:cNvSpPr>
          <p:nvPr>
            <p:ph type="subTitle" idx="1"/>
          </p:nvPr>
        </p:nvSpPr>
        <p:spPr>
          <a:xfrm>
            <a:off x="1471061" y="4103443"/>
            <a:ext cx="9144000" cy="1241912"/>
          </a:xfrm>
        </p:spPr>
        <p:txBody>
          <a:bodyPr>
            <a:normAutofit/>
          </a:bodyPr>
          <a:lstStyle>
            <a:lvl1pPr marL="0" indent="0" algn="ctr">
              <a:buNone/>
              <a:defRPr sz="2400" baseline="0">
                <a:latin typeface="Arial" panose="020B0604020202020204" pitchFamily="34" charset="0"/>
                <a:ea typeface="KoPub돋움체 Medium" panose="02020603020101020101" pitchFamily="18" charset="-12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dirty="0"/>
              <a:t>클릭하여 마스터 부제목 스타일 편집</a:t>
            </a:r>
            <a:endParaRPr lang="en-US" dirty="0"/>
          </a:p>
        </p:txBody>
      </p:sp>
      <p:pic>
        <p:nvPicPr>
          <p:cNvPr id="48" name="그림 47">
            <a:extLst>
              <a:ext uri="{FF2B5EF4-FFF2-40B4-BE49-F238E27FC236}">
                <a16:creationId xmlns:a16="http://schemas.microsoft.com/office/drawing/2014/main" id="{D6B3DBBC-31D0-47F6-9317-22F50647F37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65" r="23230"/>
          <a:stretch/>
        </p:blipFill>
        <p:spPr>
          <a:xfrm>
            <a:off x="1" y="2330441"/>
            <a:ext cx="12202167" cy="63510"/>
          </a:xfrm>
          <a:prstGeom prst="rect">
            <a:avLst/>
          </a:prstGeom>
        </p:spPr>
      </p:pic>
      <p:sp>
        <p:nvSpPr>
          <p:cNvPr id="49" name="대각선 줄무늬 48">
            <a:extLst>
              <a:ext uri="{FF2B5EF4-FFF2-40B4-BE49-F238E27FC236}">
                <a16:creationId xmlns:a16="http://schemas.microsoft.com/office/drawing/2014/main" id="{57FBBE0E-6D37-43E1-A508-E4BA015E479F}"/>
              </a:ext>
            </a:extLst>
          </p:cNvPr>
          <p:cNvSpPr/>
          <p:nvPr userDrawn="1"/>
        </p:nvSpPr>
        <p:spPr>
          <a:xfrm rot="10800000">
            <a:off x="3894661" y="-1"/>
            <a:ext cx="8294785" cy="2330432"/>
          </a:xfrm>
          <a:prstGeom prst="diagStripe">
            <a:avLst>
              <a:gd name="adj" fmla="val 59409"/>
            </a:avLst>
          </a:prstGeom>
          <a:gradFill flip="none" rotWithShape="1">
            <a:gsLst>
              <a:gs pos="0">
                <a:srgbClr val="0549B4">
                  <a:alpha val="0"/>
                </a:srgbClr>
              </a:gs>
              <a:gs pos="96000">
                <a:schemeClr val="bg1">
                  <a:alpha val="26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solidFill>
                <a:schemeClr val="tx1"/>
              </a:solidFill>
            </a:endParaRPr>
          </a:p>
        </p:txBody>
      </p:sp>
      <p:pic>
        <p:nvPicPr>
          <p:cNvPr id="50" name="그림 49">
            <a:extLst>
              <a:ext uri="{FF2B5EF4-FFF2-40B4-BE49-F238E27FC236}">
                <a16:creationId xmlns:a16="http://schemas.microsoft.com/office/drawing/2014/main" id="{67807A81-E596-4958-84F2-53E470D0AD9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09282" y="6234453"/>
            <a:ext cx="1738452" cy="372525"/>
          </a:xfrm>
          <a:prstGeom prst="rect">
            <a:avLst/>
          </a:prstGeom>
          <a:solidFill>
            <a:schemeClr val="bg1"/>
          </a:solidFill>
          <a:ln w="3175">
            <a:noFill/>
          </a:ln>
        </p:spPr>
      </p:pic>
      <p:pic>
        <p:nvPicPr>
          <p:cNvPr id="51" name="Group 198" descr="preencoded.png">
            <a:extLst>
              <a:ext uri="{FF2B5EF4-FFF2-40B4-BE49-F238E27FC236}">
                <a16:creationId xmlns:a16="http://schemas.microsoft.com/office/drawing/2014/main" id="{5B722148-EC5D-448F-AD15-03C63960B9FF}"/>
              </a:ext>
            </a:extLst>
          </p:cNvPr>
          <p:cNvPicPr>
            <a:picLocks noChangeAspect="1"/>
          </p:cNvPicPr>
          <p:nvPr userDrawn="1"/>
        </p:nvPicPr>
        <p:blipFill>
          <a:blip r:embed="rId4"/>
          <a:srcRect/>
          <a:stretch/>
        </p:blipFill>
        <p:spPr>
          <a:xfrm>
            <a:off x="5520271" y="6207457"/>
            <a:ext cx="4030131" cy="326381"/>
          </a:xfrm>
          <a:prstGeom prst="rect">
            <a:avLst/>
          </a:prstGeom>
        </p:spPr>
      </p:pic>
    </p:spTree>
    <p:extLst>
      <p:ext uri="{BB962C8B-B14F-4D97-AF65-F5344CB8AC3E}">
        <p14:creationId xmlns:p14="http://schemas.microsoft.com/office/powerpoint/2010/main" val="2013338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124AE69C-BAB9-4C02-9C90-BAFC13061A1A}" type="datetime1">
              <a:rPr lang="en-US" altLang="ko-KR" smtClean="0"/>
              <a:t>7/22/2026</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482EAF92-BE06-449D-BA31-EA5D00EDE1DA}" type="slidenum">
              <a:rPr lang="ko-KR" altLang="en-US" smtClean="0"/>
              <a:t>‹#›</a:t>
            </a:fld>
            <a:endParaRPr lang="ko-KR" altLang="en-US"/>
          </a:p>
        </p:txBody>
      </p:sp>
    </p:spTree>
    <p:extLst>
      <p:ext uri="{BB962C8B-B14F-4D97-AF65-F5344CB8AC3E}">
        <p14:creationId xmlns:p14="http://schemas.microsoft.com/office/powerpoint/2010/main" val="1705610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4E24E46D-EE70-4BA9-999D-8B4AF7CDCF6A}" type="datetime1">
              <a:rPr lang="en-US" altLang="ko-KR" smtClean="0"/>
              <a:t>7/22/2026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482EAF92-BE06-449D-BA31-EA5D00EDE1DA}" type="slidenum">
              <a:rPr lang="ko-KR" altLang="en-US" smtClean="0"/>
              <a:t>‹#›</a:t>
            </a:fld>
            <a:endParaRPr lang="ko-KR" altLang="en-US"/>
          </a:p>
        </p:txBody>
      </p:sp>
    </p:spTree>
    <p:extLst>
      <p:ext uri="{BB962C8B-B14F-4D97-AF65-F5344CB8AC3E}">
        <p14:creationId xmlns:p14="http://schemas.microsoft.com/office/powerpoint/2010/main" val="851083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a:prstGeom prst="rect">
            <a:avLst/>
          </a:prstGeo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C218766D-6212-48CB-BD35-1B47B332CF2A}" type="datetime1">
              <a:rPr lang="en-US" altLang="ko-KR" smtClean="0"/>
              <a:t>7/22/2026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482EAF92-BE06-449D-BA31-EA5D00EDE1DA}" type="slidenum">
              <a:rPr lang="ko-KR" altLang="en-US" smtClean="0"/>
              <a:t>‹#›</a:t>
            </a:fld>
            <a:endParaRPr lang="ko-KR" altLang="en-US"/>
          </a:p>
        </p:txBody>
      </p:sp>
    </p:spTree>
    <p:extLst>
      <p:ext uri="{BB962C8B-B14F-4D97-AF65-F5344CB8AC3E}">
        <p14:creationId xmlns:p14="http://schemas.microsoft.com/office/powerpoint/2010/main" val="2507455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420" y="796598"/>
            <a:ext cx="11649160" cy="5719040"/>
          </a:xfrm>
        </p:spPr>
        <p:txBody>
          <a:bodyPr/>
          <a:lstStyle>
            <a:lvl1pPr marL="228600" indent="-228600" latinLnBrk="0">
              <a:lnSpc>
                <a:spcPct val="105000"/>
              </a:lnSpc>
              <a:buFont typeface="Wingdings" panose="05000000000000000000" pitchFamily="2" charset="2"/>
              <a:buChar char="l"/>
              <a:defRPr sz="2400" b="0">
                <a:solidFill>
                  <a:srgbClr val="03357C"/>
                </a:solidFill>
                <a:latin typeface="KoPub돋움체 Bold" panose="00000800000000000000" pitchFamily="2" charset="-127"/>
                <a:ea typeface="KoPub돋움체 Bold" panose="00000800000000000000" pitchFamily="2" charset="-127"/>
              </a:defRPr>
            </a:lvl1pPr>
            <a:lvl2pPr marL="685800" indent="-228600" latinLnBrk="0">
              <a:lnSpc>
                <a:spcPct val="105000"/>
              </a:lnSpc>
              <a:buFont typeface="Arial" panose="020B0604020202020204" pitchFamily="34" charset="0"/>
              <a:buChar char="•"/>
              <a:defRPr sz="1800">
                <a:latin typeface="KoPub돋움체 Medium" panose="00000600000000000000" pitchFamily="2" charset="-127"/>
                <a:ea typeface="KoPub돋움체 Medium" panose="00000600000000000000" pitchFamily="2" charset="-127"/>
              </a:defRPr>
            </a:lvl2pPr>
            <a:lvl3pPr marL="1143000" indent="-228600" latinLnBrk="0">
              <a:lnSpc>
                <a:spcPct val="105000"/>
              </a:lnSpc>
              <a:buFont typeface="Symbol" panose="05050102010706020507" pitchFamily="18" charset="2"/>
              <a:buChar char="-"/>
              <a:defRPr sz="1600">
                <a:latin typeface="KoPub돋움체 Light" panose="00000300000000000000" pitchFamily="2" charset="-127"/>
                <a:ea typeface="KoPub돋움체 Light" panose="00000300000000000000" pitchFamily="2" charset="-127"/>
              </a:defRPr>
            </a:lvl3pPr>
            <a:lvl4pPr marL="1600200" indent="-228600" latinLnBrk="0">
              <a:lnSpc>
                <a:spcPct val="105000"/>
              </a:lnSpc>
              <a:buFont typeface="Wingdings" panose="05000000000000000000" pitchFamily="2" charset="2"/>
              <a:buChar char="Ø"/>
              <a:defRPr sz="1400">
                <a:latin typeface="KoPub돋움체 Light" panose="00000300000000000000" pitchFamily="2" charset="-127"/>
                <a:ea typeface="KoPub돋움체 Light" panose="00000300000000000000" pitchFamily="2" charset="-127"/>
              </a:defRPr>
            </a:lvl4pPr>
            <a:lvl5pPr>
              <a:defRPr>
                <a:latin typeface="KoPub돋움체 Medium" panose="00000600000000000000" pitchFamily="2" charset="-127"/>
                <a:ea typeface="KoPub돋움체 Medium" panose="00000600000000000000" pitchFamily="2" charset="-127"/>
              </a:defRPr>
            </a:lvl5pPr>
          </a:lstStyle>
          <a:p>
            <a:pPr lvl="0"/>
            <a:r>
              <a:rPr lang="ko-KR" altLang="en-US" dirty="0"/>
              <a:t>마스터 텍스트 스타일을 편집하려면 클릭</a:t>
            </a:r>
          </a:p>
          <a:p>
            <a:pPr lvl="1"/>
            <a:r>
              <a:rPr lang="ko-KR" altLang="en-US" dirty="0"/>
              <a:t>두 번째 수준</a:t>
            </a:r>
          </a:p>
          <a:p>
            <a:pPr lvl="2"/>
            <a:r>
              <a:rPr lang="ko-KR" altLang="en-US" dirty="0"/>
              <a:t>세 번째 수준</a:t>
            </a:r>
          </a:p>
          <a:p>
            <a:pPr lvl="3"/>
            <a:r>
              <a:rPr lang="ko-KR" altLang="en-US" dirty="0"/>
              <a:t>네 번째 수준</a:t>
            </a:r>
          </a:p>
        </p:txBody>
      </p:sp>
      <p:sp>
        <p:nvSpPr>
          <p:cNvPr id="4" name="Date Placeholder 3"/>
          <p:cNvSpPr>
            <a:spLocks noGrp="1"/>
          </p:cNvSpPr>
          <p:nvPr>
            <p:ph type="dt" sz="half" idx="10"/>
          </p:nvPr>
        </p:nvSpPr>
        <p:spPr>
          <a:xfrm>
            <a:off x="215900" y="6675439"/>
            <a:ext cx="2743200" cy="118470"/>
          </a:xfrm>
        </p:spPr>
        <p:txBody>
          <a:bodyPr/>
          <a:lstStyle/>
          <a:p>
            <a:fld id="{ECC5F834-EE7D-443F-B9E4-1D6F93819DCE}" type="datetime1">
              <a:rPr lang="en-US" altLang="ko-KR" smtClean="0"/>
              <a:t>7/22/2026</a:t>
            </a:fld>
            <a:endParaRPr lang="en-US" dirty="0"/>
          </a:p>
        </p:txBody>
      </p:sp>
      <p:sp>
        <p:nvSpPr>
          <p:cNvPr id="5" name="Footer Placeholder 4"/>
          <p:cNvSpPr>
            <a:spLocks noGrp="1"/>
          </p:cNvSpPr>
          <p:nvPr>
            <p:ph type="ftr" sz="quarter" idx="11"/>
          </p:nvPr>
        </p:nvSpPr>
        <p:spPr>
          <a:xfrm>
            <a:off x="3416300" y="6675439"/>
            <a:ext cx="4114800" cy="118470"/>
          </a:xfrm>
        </p:spPr>
        <p:txBody>
          <a:bodyPr/>
          <a:lstStyle/>
          <a:p>
            <a:endParaRPr lang="en-US" dirty="0"/>
          </a:p>
        </p:txBody>
      </p:sp>
      <p:sp>
        <p:nvSpPr>
          <p:cNvPr id="6" name="Slide Number Placeholder 5"/>
          <p:cNvSpPr>
            <a:spLocks noGrp="1"/>
          </p:cNvSpPr>
          <p:nvPr>
            <p:ph type="sldNum" sz="quarter" idx="12"/>
          </p:nvPr>
        </p:nvSpPr>
        <p:spPr>
          <a:xfrm>
            <a:off x="9291123" y="6675439"/>
            <a:ext cx="2743200" cy="118470"/>
          </a:xfrm>
        </p:spPr>
        <p:txBody>
          <a:bodyPr/>
          <a:lstStyle/>
          <a:p>
            <a:fld id="{482EAF92-BE06-449D-BA31-EA5D00EDE1DA}" type="slidenum">
              <a:rPr lang="ko-KR" altLang="en-US" smtClean="0"/>
              <a:t>‹#›</a:t>
            </a:fld>
            <a:endParaRPr lang="ko-KR" altLang="en-US" dirty="0"/>
          </a:p>
        </p:txBody>
      </p:sp>
      <p:sp>
        <p:nvSpPr>
          <p:cNvPr id="8" name="Line 21">
            <a:extLst>
              <a:ext uri="{FF2B5EF4-FFF2-40B4-BE49-F238E27FC236}">
                <a16:creationId xmlns:a16="http://schemas.microsoft.com/office/drawing/2014/main" id="{9D2A8034-0418-46B9-B734-6F8F7DD61448}"/>
              </a:ext>
            </a:extLst>
          </p:cNvPr>
          <p:cNvSpPr>
            <a:spLocks noChangeShapeType="1"/>
          </p:cNvSpPr>
          <p:nvPr userDrawn="1"/>
        </p:nvSpPr>
        <p:spPr bwMode="auto">
          <a:xfrm>
            <a:off x="215902" y="6573785"/>
            <a:ext cx="11818421" cy="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a:lstStyle/>
          <a:p>
            <a:endParaRPr lang="ko-KR" altLang="en-US" sz="1800"/>
          </a:p>
        </p:txBody>
      </p:sp>
      <p:pic>
        <p:nvPicPr>
          <p:cNvPr id="13" name="그림 12">
            <a:extLst>
              <a:ext uri="{FF2B5EF4-FFF2-40B4-BE49-F238E27FC236}">
                <a16:creationId xmlns:a16="http://schemas.microsoft.com/office/drawing/2014/main" id="{230E21F0-D49F-461D-AB1B-75BB8B79F7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33415" y="287045"/>
            <a:ext cx="1632183" cy="349753"/>
          </a:xfrm>
          <a:prstGeom prst="rect">
            <a:avLst/>
          </a:prstGeom>
          <a:solidFill>
            <a:schemeClr val="bg1"/>
          </a:solidFill>
          <a:ln w="3175">
            <a:noFill/>
          </a:ln>
        </p:spPr>
      </p:pic>
      <p:sp>
        <p:nvSpPr>
          <p:cNvPr id="2" name="Title 1"/>
          <p:cNvSpPr>
            <a:spLocks noGrp="1"/>
          </p:cNvSpPr>
          <p:nvPr>
            <p:ph type="title"/>
          </p:nvPr>
        </p:nvSpPr>
        <p:spPr>
          <a:xfrm>
            <a:off x="271421" y="1"/>
            <a:ext cx="11082380" cy="681037"/>
          </a:xfrm>
          <a:prstGeom prst="rect">
            <a:avLst/>
          </a:prstGeom>
        </p:spPr>
        <p:txBody>
          <a:bodyPr>
            <a:normAutofit/>
          </a:bodyPr>
          <a:lstStyle>
            <a:lvl1pPr>
              <a:defRPr sz="3200">
                <a:solidFill>
                  <a:schemeClr val="tx1"/>
                </a:solidFill>
                <a:latin typeface="KoPub돋움체 Bold" panose="00000800000000000000" pitchFamily="2" charset="-127"/>
                <a:ea typeface="KoPub돋움체 Bold" panose="00000800000000000000" pitchFamily="2" charset="-127"/>
              </a:defRPr>
            </a:lvl1pPr>
          </a:lstStyle>
          <a:p>
            <a:r>
              <a:rPr lang="ko-KR" altLang="en-US" dirty="0"/>
              <a:t>마스터 제목 스타일 편집</a:t>
            </a:r>
            <a:endParaRPr lang="en-US" dirty="0"/>
          </a:p>
        </p:txBody>
      </p:sp>
      <p:sp>
        <p:nvSpPr>
          <p:cNvPr id="10" name="직사각형 9">
            <a:extLst>
              <a:ext uri="{FF2B5EF4-FFF2-40B4-BE49-F238E27FC236}">
                <a16:creationId xmlns:a16="http://schemas.microsoft.com/office/drawing/2014/main" id="{CD110D03-E8D7-4469-8EE9-6596813AB9A5}"/>
              </a:ext>
            </a:extLst>
          </p:cNvPr>
          <p:cNvSpPr/>
          <p:nvPr userDrawn="1"/>
        </p:nvSpPr>
        <p:spPr>
          <a:xfrm>
            <a:off x="0" y="674253"/>
            <a:ext cx="12192000" cy="62348"/>
          </a:xfrm>
          <a:prstGeom prst="rect">
            <a:avLst/>
          </a:prstGeom>
          <a:gradFill flip="none" rotWithShape="1">
            <a:gsLst>
              <a:gs pos="0">
                <a:srgbClr val="5DBBEB"/>
              </a:gs>
              <a:gs pos="35000">
                <a:srgbClr val="268CCC"/>
              </a:gs>
              <a:gs pos="100000">
                <a:srgbClr val="175DA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239900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빈 화면">
    <p:spTree>
      <p:nvGrpSpPr>
        <p:cNvPr id="1" name=""/>
        <p:cNvGrpSpPr/>
        <p:nvPr/>
      </p:nvGrpSpPr>
      <p:grpSpPr>
        <a:xfrm>
          <a:off x="0" y="0"/>
          <a:ext cx="0" cy="0"/>
          <a:chOff x="0" y="0"/>
          <a:chExt cx="0" cy="0"/>
        </a:xfrm>
      </p:grpSpPr>
      <p:sp>
        <p:nvSpPr>
          <p:cNvPr id="7" name="대각선 줄무늬 6">
            <a:extLst>
              <a:ext uri="{FF2B5EF4-FFF2-40B4-BE49-F238E27FC236}">
                <a16:creationId xmlns:a16="http://schemas.microsoft.com/office/drawing/2014/main" id="{57953EC3-9758-491E-BE61-3E5A4CBDA9ED}"/>
              </a:ext>
            </a:extLst>
          </p:cNvPr>
          <p:cNvSpPr/>
          <p:nvPr userDrawn="1"/>
        </p:nvSpPr>
        <p:spPr>
          <a:xfrm rot="10800000" flipH="1">
            <a:off x="-10158" y="-3"/>
            <a:ext cx="12199609" cy="6868253"/>
          </a:xfrm>
          <a:prstGeom prst="diagStripe">
            <a:avLst>
              <a:gd name="adj" fmla="val 64863"/>
            </a:avLst>
          </a:prstGeom>
          <a:gradFill>
            <a:gsLst>
              <a:gs pos="0">
                <a:srgbClr val="F2EFB6">
                  <a:alpha val="0"/>
                </a:srgbClr>
              </a:gs>
              <a:gs pos="100000">
                <a:schemeClr val="bg1">
                  <a:alpha val="10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tx1"/>
              </a:solidFill>
            </a:endParaRPr>
          </a:p>
        </p:txBody>
      </p:sp>
      <p:sp>
        <p:nvSpPr>
          <p:cNvPr id="10" name="직사각형 9">
            <a:extLst>
              <a:ext uri="{FF2B5EF4-FFF2-40B4-BE49-F238E27FC236}">
                <a16:creationId xmlns:a16="http://schemas.microsoft.com/office/drawing/2014/main" id="{B2111775-6603-4626-9520-D76D9E6F199A}"/>
              </a:ext>
            </a:extLst>
          </p:cNvPr>
          <p:cNvSpPr/>
          <p:nvPr userDrawn="1"/>
        </p:nvSpPr>
        <p:spPr>
          <a:xfrm>
            <a:off x="2" y="1"/>
            <a:ext cx="12191989" cy="4404360"/>
          </a:xfrm>
          <a:prstGeom prst="rect">
            <a:avLst/>
          </a:prstGeom>
          <a:gradFill>
            <a:gsLst>
              <a:gs pos="0">
                <a:srgbClr val="07090A">
                  <a:alpha val="9000"/>
                </a:srgbClr>
              </a:gs>
              <a:gs pos="100000">
                <a:schemeClr val="bg1">
                  <a:alpha val="1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12" name="직사각형 11">
            <a:extLst>
              <a:ext uri="{FF2B5EF4-FFF2-40B4-BE49-F238E27FC236}">
                <a16:creationId xmlns:a16="http://schemas.microsoft.com/office/drawing/2014/main" id="{F1B19B2F-D931-4394-8AC0-77C84FFE0B52}"/>
              </a:ext>
            </a:extLst>
          </p:cNvPr>
          <p:cNvSpPr/>
          <p:nvPr userDrawn="1"/>
        </p:nvSpPr>
        <p:spPr>
          <a:xfrm>
            <a:off x="1" y="4468"/>
            <a:ext cx="12192001" cy="5321913"/>
          </a:xfrm>
          <a:prstGeom prst="rect">
            <a:avLst/>
          </a:prstGeom>
          <a:gradFill flip="none" rotWithShape="1">
            <a:gsLst>
              <a:gs pos="87000">
                <a:srgbClr val="F2F2F2">
                  <a:alpha val="74000"/>
                </a:srgbClr>
              </a:gs>
              <a:gs pos="80000">
                <a:schemeClr val="bg1">
                  <a:lumMod val="95000"/>
                  <a:alpha val="98000"/>
                </a:schemeClr>
              </a:gs>
              <a:gs pos="94000">
                <a:schemeClr val="bg1">
                  <a:lumMod val="95000"/>
                  <a:alpha val="38000"/>
                </a:schemeClr>
              </a:gs>
              <a:gs pos="100000">
                <a:schemeClr val="bg1">
                  <a:lumMod val="95000"/>
                  <a:alpha val="0"/>
                </a:schemeClr>
              </a:gs>
              <a:gs pos="62000">
                <a:srgbClr val="FBFDF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5" name="Title 1">
            <a:extLst>
              <a:ext uri="{FF2B5EF4-FFF2-40B4-BE49-F238E27FC236}">
                <a16:creationId xmlns:a16="http://schemas.microsoft.com/office/drawing/2014/main" id="{C1016AB9-B0E8-4105-B295-85F21F985A75}"/>
              </a:ext>
            </a:extLst>
          </p:cNvPr>
          <p:cNvSpPr>
            <a:spLocks noGrp="1"/>
          </p:cNvSpPr>
          <p:nvPr>
            <p:ph type="ctrTitle"/>
          </p:nvPr>
        </p:nvSpPr>
        <p:spPr>
          <a:xfrm>
            <a:off x="1517645" y="2524257"/>
            <a:ext cx="9144000" cy="1185863"/>
          </a:xfrm>
        </p:spPr>
        <p:txBody>
          <a:bodyPr anchor="ctr">
            <a:normAutofit/>
          </a:bodyPr>
          <a:lstStyle>
            <a:lvl1pPr algn="ctr">
              <a:defRPr sz="4000" baseline="0">
                <a:solidFill>
                  <a:srgbClr val="032B8D"/>
                </a:solidFill>
                <a:latin typeface="Arial" panose="020B0604020202020204" pitchFamily="34" charset="0"/>
                <a:ea typeface="KoPub돋움체 Bold" panose="02020603020101020101" pitchFamily="18" charset="-127"/>
              </a:defRPr>
            </a:lvl1pPr>
          </a:lstStyle>
          <a:p>
            <a:r>
              <a:rPr lang="ko-KR" altLang="en-US" dirty="0"/>
              <a:t>마스터 제목 스타일 편집</a:t>
            </a:r>
            <a:endParaRPr lang="en-US" dirty="0"/>
          </a:p>
        </p:txBody>
      </p:sp>
    </p:spTree>
    <p:extLst>
      <p:ext uri="{BB962C8B-B14F-4D97-AF65-F5344CB8AC3E}">
        <p14:creationId xmlns:p14="http://schemas.microsoft.com/office/powerpoint/2010/main" val="1229038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ko-KR" altLang="en-US"/>
              <a:t>마스터 제목 스타일 편집</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p:txBody>
          <a:bodyPr/>
          <a:lstStyle/>
          <a:p>
            <a:fld id="{2136CB23-9236-4D41-B2B7-DDD9B5412690}" type="datetime1">
              <a:rPr lang="en-US" altLang="ko-KR" smtClean="0"/>
              <a:t>7/22/2026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482EAF92-BE06-449D-BA31-EA5D00EDE1DA}" type="slidenum">
              <a:rPr lang="ko-KR" altLang="en-US" smtClean="0"/>
              <a:t>‹#›</a:t>
            </a:fld>
            <a:endParaRPr lang="ko-KR" altLang="en-US"/>
          </a:p>
        </p:txBody>
      </p:sp>
    </p:spTree>
    <p:extLst>
      <p:ext uri="{BB962C8B-B14F-4D97-AF65-F5344CB8AC3E}">
        <p14:creationId xmlns:p14="http://schemas.microsoft.com/office/powerpoint/2010/main" val="2198060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fld id="{D07D126E-2395-4839-9216-3164227884AC}" type="datetime1">
              <a:rPr lang="en-US" altLang="ko-KR" smtClean="0"/>
              <a:t>7/22/2026</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482EAF92-BE06-449D-BA31-EA5D00EDE1DA}" type="slidenum">
              <a:rPr lang="ko-KR" altLang="en-US" smtClean="0"/>
              <a:t>‹#›</a:t>
            </a:fld>
            <a:endParaRPr lang="ko-KR" altLang="en-US"/>
          </a:p>
        </p:txBody>
      </p:sp>
    </p:spTree>
    <p:extLst>
      <p:ext uri="{BB962C8B-B14F-4D97-AF65-F5344CB8AC3E}">
        <p14:creationId xmlns:p14="http://schemas.microsoft.com/office/powerpoint/2010/main" val="189132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a:prstGeom prst="rect">
            <a:avLst/>
          </a:prstGeo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839789"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6172201"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6B4BD689-6BB2-4403-88E0-D4F202BEBF36}" type="datetime1">
              <a:rPr lang="en-US" altLang="ko-KR" smtClean="0"/>
              <a:t>7/22/2026</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482EAF92-BE06-449D-BA31-EA5D00EDE1DA}" type="slidenum">
              <a:rPr lang="ko-KR" altLang="en-US" smtClean="0"/>
              <a:t>‹#›</a:t>
            </a:fld>
            <a:endParaRPr lang="ko-KR" altLang="en-US"/>
          </a:p>
        </p:txBody>
      </p:sp>
    </p:spTree>
    <p:extLst>
      <p:ext uri="{BB962C8B-B14F-4D97-AF65-F5344CB8AC3E}">
        <p14:creationId xmlns:p14="http://schemas.microsoft.com/office/powerpoint/2010/main" val="328348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2B2A4A8C-8965-4D8D-973E-AC0619C2898D}" type="datetime1">
              <a:rPr lang="en-US" altLang="ko-KR" smtClean="0"/>
              <a:t>7/22/2026</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482EAF92-BE06-449D-BA31-EA5D00EDE1DA}" type="slidenum">
              <a:rPr lang="ko-KR" altLang="en-US" smtClean="0"/>
              <a:t>‹#›</a:t>
            </a:fld>
            <a:endParaRPr lang="ko-KR" altLang="en-US"/>
          </a:p>
        </p:txBody>
      </p:sp>
    </p:spTree>
    <p:extLst>
      <p:ext uri="{BB962C8B-B14F-4D97-AF65-F5344CB8AC3E}">
        <p14:creationId xmlns:p14="http://schemas.microsoft.com/office/powerpoint/2010/main" val="2626158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865-0C3C-4054-BB26-8F31B47EA9FE}" type="datetime1">
              <a:rPr lang="en-US" altLang="ko-KR" smtClean="0"/>
              <a:t>7/22/2026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2EAF92-BE06-449D-BA31-EA5D00EDE1DA}" type="slidenum">
              <a:rPr lang="ko-KR" altLang="en-US" smtClean="0"/>
              <a:pPr/>
              <a:t>‹#›</a:t>
            </a:fld>
            <a:endParaRPr lang="ko-KR" altLang="en-US"/>
          </a:p>
        </p:txBody>
      </p:sp>
    </p:spTree>
    <p:extLst>
      <p:ext uri="{BB962C8B-B14F-4D97-AF65-F5344CB8AC3E}">
        <p14:creationId xmlns:p14="http://schemas.microsoft.com/office/powerpoint/2010/main" val="1187899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ko-KR" altLang="en-US"/>
              <a:t>마스터 제목 스타일 편집</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5F5A3BE7-35D0-49FB-92E5-BA6DA6309505}" type="datetime1">
              <a:rPr lang="en-US" altLang="ko-KR" smtClean="0"/>
              <a:t>7/22/2026</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482EAF92-BE06-449D-BA31-EA5D00EDE1DA}" type="slidenum">
              <a:rPr lang="ko-KR" altLang="en-US" smtClean="0"/>
              <a:t>‹#›</a:t>
            </a:fld>
            <a:endParaRPr lang="ko-KR" altLang="en-US"/>
          </a:p>
        </p:txBody>
      </p:sp>
    </p:spTree>
    <p:extLst>
      <p:ext uri="{BB962C8B-B14F-4D97-AF65-F5344CB8AC3E}">
        <p14:creationId xmlns:p14="http://schemas.microsoft.com/office/powerpoint/2010/main" val="1805570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9654D-61C2-454E-8CC6-56CBD9AEE4E4}" type="datetime1">
              <a:rPr lang="en-US" altLang="ko-KR" smtClean="0"/>
              <a:t>7/22/2026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2EAF92-BE06-449D-BA31-EA5D00EDE1DA}" type="slidenum">
              <a:rPr lang="ko-KR" altLang="en-US" smtClean="0"/>
              <a:pPr/>
              <a:t>‹#›</a:t>
            </a:fld>
            <a:endParaRPr lang="ko-KR" altLang="en-US"/>
          </a:p>
        </p:txBody>
      </p:sp>
      <p:sp>
        <p:nvSpPr>
          <p:cNvPr id="7" name="타원 6">
            <a:extLst>
              <a:ext uri="{FF2B5EF4-FFF2-40B4-BE49-F238E27FC236}">
                <a16:creationId xmlns:a16="http://schemas.microsoft.com/office/drawing/2014/main" id="{993C096A-8F08-4DCF-A90E-7F9D4598D041}"/>
              </a:ext>
            </a:extLst>
          </p:cNvPr>
          <p:cNvSpPr/>
          <p:nvPr userDrawn="1"/>
        </p:nvSpPr>
        <p:spPr>
          <a:xfrm>
            <a:off x="-524870" y="181074"/>
            <a:ext cx="380868" cy="285651"/>
          </a:xfrm>
          <a:prstGeom prst="ellipse">
            <a:avLst/>
          </a:prstGeom>
          <a:solidFill>
            <a:srgbClr val="0335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8" name="타원 7">
            <a:extLst>
              <a:ext uri="{FF2B5EF4-FFF2-40B4-BE49-F238E27FC236}">
                <a16:creationId xmlns:a16="http://schemas.microsoft.com/office/drawing/2014/main" id="{DBC75FA7-F9E5-4A1C-BC75-B505D8B614B1}"/>
              </a:ext>
            </a:extLst>
          </p:cNvPr>
          <p:cNvSpPr/>
          <p:nvPr userDrawn="1"/>
        </p:nvSpPr>
        <p:spPr>
          <a:xfrm>
            <a:off x="-524870" y="531594"/>
            <a:ext cx="380868" cy="285651"/>
          </a:xfrm>
          <a:prstGeom prst="ellipse">
            <a:avLst/>
          </a:prstGeom>
          <a:solidFill>
            <a:srgbClr val="0056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타원 8">
            <a:extLst>
              <a:ext uri="{FF2B5EF4-FFF2-40B4-BE49-F238E27FC236}">
                <a16:creationId xmlns:a16="http://schemas.microsoft.com/office/drawing/2014/main" id="{FF7DE22C-8967-428E-96B8-D0738156A84C}"/>
              </a:ext>
            </a:extLst>
          </p:cNvPr>
          <p:cNvSpPr/>
          <p:nvPr userDrawn="1"/>
        </p:nvSpPr>
        <p:spPr>
          <a:xfrm>
            <a:off x="-524870" y="882114"/>
            <a:ext cx="380868" cy="285651"/>
          </a:xfrm>
          <a:prstGeom prst="ellipse">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타원 9">
            <a:extLst>
              <a:ext uri="{FF2B5EF4-FFF2-40B4-BE49-F238E27FC236}">
                <a16:creationId xmlns:a16="http://schemas.microsoft.com/office/drawing/2014/main" id="{445E79CB-A963-4882-9C0B-F2D9E96BD94A}"/>
              </a:ext>
            </a:extLst>
          </p:cNvPr>
          <p:cNvSpPr/>
          <p:nvPr userDrawn="1"/>
        </p:nvSpPr>
        <p:spPr>
          <a:xfrm>
            <a:off x="-524870" y="1232634"/>
            <a:ext cx="380868" cy="285651"/>
          </a:xfrm>
          <a:prstGeom prst="ellipse">
            <a:avLst/>
          </a:prstGeom>
          <a:solidFill>
            <a:srgbClr val="2B93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39595969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79"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hdr="0" ftr="0" dt="0"/>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17E61808-32F4-4289-AD21-586992488294}"/>
              </a:ext>
            </a:extLst>
          </p:cNvPr>
          <p:cNvSpPr>
            <a:spLocks noGrp="1"/>
          </p:cNvSpPr>
          <p:nvPr>
            <p:ph type="ctrTitle"/>
          </p:nvPr>
        </p:nvSpPr>
        <p:spPr>
          <a:xfrm>
            <a:off x="1780374" y="2836068"/>
            <a:ext cx="8699619" cy="1517568"/>
          </a:xfrm>
        </p:spPr>
        <p:txBody>
          <a:bodyPr>
            <a:normAutofit fontScale="90000"/>
          </a:bodyPr>
          <a:lstStyle/>
          <a:p>
            <a:pPr latinLnBrk="0"/>
            <a:r>
              <a:rPr lang="en-US" altLang="ko-KR" sz="2000" dirty="0">
                <a:solidFill>
                  <a:schemeClr val="tx1"/>
                </a:solidFill>
              </a:rPr>
              <a:t>PSAM 2026 Conference</a:t>
            </a:r>
            <a:br>
              <a:rPr lang="en-US" altLang="ko-KR" sz="2000" dirty="0">
                <a:solidFill>
                  <a:schemeClr val="tx1"/>
                </a:solidFill>
              </a:rPr>
            </a:br>
            <a:r>
              <a:rPr lang="en-US" altLang="ko-KR" dirty="0"/>
              <a:t>A Levels-of-Automation Framework for Computerized Procedure Systems in Small Modular Reactors</a:t>
            </a:r>
            <a:br>
              <a:rPr lang="en-US" altLang="ko-KR" dirty="0"/>
            </a:br>
            <a:endParaRPr lang="ko-KR" altLang="en-US" dirty="0"/>
          </a:p>
        </p:txBody>
      </p:sp>
      <p:sp>
        <p:nvSpPr>
          <p:cNvPr id="3" name="부제목 2">
            <a:extLst>
              <a:ext uri="{FF2B5EF4-FFF2-40B4-BE49-F238E27FC236}">
                <a16:creationId xmlns:a16="http://schemas.microsoft.com/office/drawing/2014/main" id="{3FA41F96-6257-486A-B766-D95B5064F02B}"/>
              </a:ext>
            </a:extLst>
          </p:cNvPr>
          <p:cNvSpPr>
            <a:spLocks noGrp="1"/>
          </p:cNvSpPr>
          <p:nvPr>
            <p:ph type="subTitle" idx="1"/>
          </p:nvPr>
        </p:nvSpPr>
        <p:spPr>
          <a:xfrm>
            <a:off x="2423991" y="4543120"/>
            <a:ext cx="7344018" cy="1241912"/>
          </a:xfrm>
        </p:spPr>
        <p:txBody>
          <a:bodyPr>
            <a:normAutofit fontScale="92500" lnSpcReduction="10000"/>
          </a:bodyPr>
          <a:lstStyle/>
          <a:p>
            <a:r>
              <a:rPr lang="en-US" altLang="ko-KR" dirty="0"/>
              <a:t>Korea Advanced Institute of Science &amp; Technologies</a:t>
            </a:r>
          </a:p>
          <a:p>
            <a:r>
              <a:rPr lang="en-US" altLang="ko-KR" dirty="0"/>
              <a:t>Nuclear I&amp;C and Autonomous operation Lab</a:t>
            </a:r>
          </a:p>
          <a:p>
            <a:r>
              <a:rPr lang="en-US" altLang="ko-KR" dirty="0"/>
              <a:t>Choi </a:t>
            </a:r>
            <a:r>
              <a:rPr lang="en-US" altLang="ko-KR" dirty="0" err="1"/>
              <a:t>Soohyeon</a:t>
            </a:r>
            <a:r>
              <a:rPr lang="en-US" altLang="ko-KR" dirty="0"/>
              <a:t>, Kim </a:t>
            </a:r>
            <a:r>
              <a:rPr lang="en-US" altLang="ko-KR" dirty="0" err="1"/>
              <a:t>Jonghyun</a:t>
            </a:r>
            <a:r>
              <a:rPr lang="en-US" altLang="ko-KR" dirty="0"/>
              <a:t>*</a:t>
            </a:r>
          </a:p>
        </p:txBody>
      </p:sp>
    </p:spTree>
    <p:extLst>
      <p:ext uri="{BB962C8B-B14F-4D97-AF65-F5344CB8AC3E}">
        <p14:creationId xmlns:p14="http://schemas.microsoft.com/office/powerpoint/2010/main" val="3322889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96BB-1FC3-3E18-302C-90C499CEB740}"/>
            </a:ext>
          </a:extLst>
        </p:cNvPr>
        <p:cNvGrpSpPr/>
        <p:nvPr/>
      </p:nvGrpSpPr>
      <p:grpSpPr>
        <a:xfrm>
          <a:off x="0" y="0"/>
          <a:ext cx="0" cy="0"/>
          <a:chOff x="0" y="0"/>
          <a:chExt cx="0" cy="0"/>
        </a:xfrm>
      </p:grpSpPr>
      <p:sp>
        <p:nvSpPr>
          <p:cNvPr id="5" name="슬라이드 번호 개체 틀 4">
            <a:extLst>
              <a:ext uri="{FF2B5EF4-FFF2-40B4-BE49-F238E27FC236}">
                <a16:creationId xmlns:a16="http://schemas.microsoft.com/office/drawing/2014/main" id="{0F5ED034-ABAE-DBD8-1307-54D8060CC481}"/>
              </a:ext>
            </a:extLst>
          </p:cNvPr>
          <p:cNvSpPr>
            <a:spLocks noGrp="1"/>
          </p:cNvSpPr>
          <p:nvPr>
            <p:ph type="sldNum" sz="quarter" idx="12"/>
          </p:nvPr>
        </p:nvSpPr>
        <p:spPr/>
        <p:txBody>
          <a:bodyPr/>
          <a:lstStyle/>
          <a:p>
            <a:fld id="{482EAF92-BE06-449D-BA31-EA5D00EDE1DA}" type="slidenum">
              <a:rPr lang="ko-KR" altLang="en-US" smtClean="0"/>
              <a:t>10</a:t>
            </a:fld>
            <a:endParaRPr lang="ko-KR" altLang="en-US" dirty="0"/>
          </a:p>
        </p:txBody>
      </p:sp>
      <p:sp>
        <p:nvSpPr>
          <p:cNvPr id="8" name="내용 개체 틀 1">
            <a:extLst>
              <a:ext uri="{FF2B5EF4-FFF2-40B4-BE49-F238E27FC236}">
                <a16:creationId xmlns:a16="http://schemas.microsoft.com/office/drawing/2014/main" id="{2BE0253F-A6D4-8D31-8D8A-346E4E64781A}"/>
              </a:ext>
            </a:extLst>
          </p:cNvPr>
          <p:cNvSpPr txBox="1">
            <a:spLocks/>
          </p:cNvSpPr>
          <p:nvPr/>
        </p:nvSpPr>
        <p:spPr>
          <a:xfrm>
            <a:off x="428114" y="812971"/>
            <a:ext cx="11540471"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dirty="0"/>
              <a:t>CPS</a:t>
            </a:r>
            <a:r>
              <a:rPr lang="ko-KR" altLang="en-US" dirty="0"/>
              <a:t> </a:t>
            </a:r>
            <a:r>
              <a:rPr lang="en-US" altLang="ko-KR" dirty="0"/>
              <a:t>Function Taxonomies</a:t>
            </a:r>
          </a:p>
          <a:p>
            <a:pPr lvl="1"/>
            <a:r>
              <a:rPr lang="en-US" altLang="ko-KR" dirty="0"/>
              <a:t>CPS Function Lineage</a:t>
            </a:r>
          </a:p>
          <a:p>
            <a:pPr lvl="2"/>
            <a:r>
              <a:rPr lang="en-US" altLang="ko-KR" dirty="0"/>
              <a:t>CPS guidance began by defining what operators actually do when following a procedure, and used this operator task structure as the basis for what a computerized procedure system should support. (NUREG/CR-6634, 2000)</a:t>
            </a:r>
          </a:p>
          <a:p>
            <a:pPr lvl="2"/>
            <a:r>
              <a:rPr lang="en-US" altLang="ko-KR" dirty="0"/>
              <a:t>Later guidance addressed procedure integration with soft control.(EPRI 1015313, 2007)</a:t>
            </a:r>
          </a:p>
          <a:p>
            <a:pPr lvl="2"/>
            <a:r>
              <a:rPr lang="en-US" altLang="ko-KR" dirty="0"/>
              <a:t>Eventually consolidated into a practical standard for computerized procedure systems.(IEEE Std 1786-2011)</a:t>
            </a:r>
          </a:p>
          <a:p>
            <a:pPr lvl="2"/>
            <a:r>
              <a:rPr lang="en-US" altLang="ko-KR" dirty="0"/>
              <a:t>More recently, this lineage has continued into experimental territory, with efforts to build a working CBP platform where different levels of automation can actually be implemented and tested. (Boring et al., 2025)</a:t>
            </a:r>
          </a:p>
        </p:txBody>
      </p:sp>
      <p:graphicFrame>
        <p:nvGraphicFramePr>
          <p:cNvPr id="6" name="표 4">
            <a:extLst>
              <a:ext uri="{FF2B5EF4-FFF2-40B4-BE49-F238E27FC236}">
                <a16:creationId xmlns:a16="http://schemas.microsoft.com/office/drawing/2014/main" id="{2CEC8DA3-0E51-4815-A981-802E87A7BDF2}"/>
              </a:ext>
            </a:extLst>
          </p:cNvPr>
          <p:cNvGraphicFramePr>
            <a:graphicFrameLocks noGrp="1"/>
          </p:cNvGraphicFramePr>
          <p:nvPr>
            <p:extLst>
              <p:ext uri="{D42A27DB-BD31-4B8C-83A1-F6EECF244321}">
                <p14:modId xmlns:p14="http://schemas.microsoft.com/office/powerpoint/2010/main" val="3778440319"/>
              </p:ext>
            </p:extLst>
          </p:nvPr>
        </p:nvGraphicFramePr>
        <p:xfrm>
          <a:off x="157678" y="3761337"/>
          <a:ext cx="11876644" cy="2776421"/>
        </p:xfrm>
        <a:graphic>
          <a:graphicData uri="http://schemas.openxmlformats.org/drawingml/2006/table">
            <a:tbl>
              <a:tblPr firstRow="1" bandRow="1">
                <a:tableStyleId>{5C22544A-7EE6-4342-B048-85BDC9FD1C3A}</a:tableStyleId>
              </a:tblPr>
              <a:tblGrid>
                <a:gridCol w="5730349">
                  <a:extLst>
                    <a:ext uri="{9D8B030D-6E8A-4147-A177-3AD203B41FA5}">
                      <a16:colId xmlns:a16="http://schemas.microsoft.com/office/drawing/2014/main" val="3997106235"/>
                    </a:ext>
                  </a:extLst>
                </a:gridCol>
                <a:gridCol w="6146295">
                  <a:extLst>
                    <a:ext uri="{9D8B030D-6E8A-4147-A177-3AD203B41FA5}">
                      <a16:colId xmlns:a16="http://schemas.microsoft.com/office/drawing/2014/main" val="1540833580"/>
                    </a:ext>
                  </a:extLst>
                </a:gridCol>
              </a:tblGrid>
              <a:tr h="274336">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CPS Function Taxonomies</a:t>
                      </a:r>
                      <a:endParaRPr lang="ko-KR" altLang="en-US" sz="1400" dirty="0">
                        <a:solidFill>
                          <a:schemeClr val="tx1"/>
                        </a:solidFill>
                        <a:latin typeface="KoPub돋움체 Light" panose="00000300000000000000" pitchFamily="2" charset="-127"/>
                        <a:ea typeface="KoPub돋움체 Light" panose="00000300000000000000" pitchFamily="2" charset="-127"/>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Contents</a:t>
                      </a:r>
                      <a:endParaRPr lang="ko-KR" altLang="en-US" sz="1400" dirty="0">
                        <a:solidFill>
                          <a:schemeClr val="tx1"/>
                        </a:solidFill>
                        <a:latin typeface="KoPub돋움체 Light" panose="00000300000000000000" pitchFamily="2" charset="-127"/>
                        <a:ea typeface="KoPub돋움체 Light" panose="00000300000000000000" pitchFamily="2" charset="-127"/>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88950894"/>
                  </a:ext>
                </a:extLst>
              </a:tr>
              <a:tr h="466372">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Computer-Based Procedure Systems: Technical Basis and Human Factors Review Guidance (NUREG/CR-6634, 2000)</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400" dirty="0">
                          <a:effectLst/>
                          <a:latin typeface="KoPub돋움체 Light" panose="02020603020101020101" pitchFamily="18" charset="-127"/>
                          <a:ea typeface="KoPub돋움체 Light" panose="02020603020101020101" pitchFamily="18" charset="-127"/>
                        </a:rPr>
                        <a:t>Characterizes plant procedures as guiding operator monitoring, decision-making, and control; frames 4 operator tasks</a:t>
                      </a: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344096"/>
                  </a:ext>
                </a:extLst>
              </a:tr>
              <a:tr h="644691">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Computerized Procedures: Design and Implementation Guidance (EPRI 1015313, 2007)</a:t>
                      </a:r>
                      <a:endParaRPr lang="ko-KR" altLang="en-US" sz="1400" dirty="0">
                        <a:solidFill>
                          <a:schemeClr val="tx1"/>
                        </a:solidFill>
                        <a:latin typeface="KoPub돋움체 Light" panose="00000300000000000000" pitchFamily="2" charset="-127"/>
                        <a:ea typeface="KoPub돋움체 Light" panose="00000300000000000000" pitchFamily="2" charset="-127"/>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400" dirty="0">
                          <a:effectLst/>
                          <a:latin typeface="KoPub돋움체 Light" panose="02020603020101020101" pitchFamily="18" charset="-127"/>
                          <a:ea typeface="KoPub돋움체 Light" panose="02020603020101020101" pitchFamily="18" charset="-127"/>
                        </a:rPr>
                        <a:t>Describes progression from paper to electronic/computer-based procedures (CBP) to procedure-based automation (PBA); basis for soft-control integration and hold points</a:t>
                      </a: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18694092"/>
                  </a:ext>
                </a:extLst>
              </a:tr>
              <a:tr h="619448">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IEEE Guide for Human Factors Applications of COPS (IEEE Std 1786-2011)</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400" dirty="0">
                          <a:effectLst/>
                          <a:latin typeface="KoPub돋움체 Light" panose="02020603020101020101" pitchFamily="18" charset="-127"/>
                          <a:ea typeface="KoPub돋움체 Light" panose="02020603020101020101" pitchFamily="18" charset="-127"/>
                        </a:rPr>
                        <a:t>Classifies computerized procedures into 3 types by degree of automated support; corresponds to lower/middle levels of the proposed framework</a:t>
                      </a:r>
                      <a:endParaRPr lang="ko-KR" sz="1400" dirty="0">
                        <a:effectLst/>
                        <a:latin typeface="KoPub돋움체 Light" panose="02020603020101020101" pitchFamily="18" charset="-127"/>
                        <a:ea typeface="KoPub돋움체 Light" panose="02020603020101020101" pitchFamily="18" charset="-127"/>
                      </a:endParaRP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57600626"/>
                  </a:ext>
                </a:extLst>
              </a:tr>
              <a:tr h="617733">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A Level-of-Automation Testbed for Nuclear Power Plants (Boring et al., 2025)</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altLang="ko-KR" sz="1400" dirty="0">
                          <a:effectLst/>
                          <a:latin typeface="KoPub돋움체 Light" panose="02020603020101020101" pitchFamily="18" charset="-127"/>
                          <a:ea typeface="KoPub돋움체 Light" panose="02020603020101020101" pitchFamily="18" charset="-127"/>
                        </a:rPr>
                        <a:t>Implements a COPS-style CBP as a working research platform for experimentally validating different LOAs</a:t>
                      </a:r>
                      <a:endParaRPr lang="ko-KR" sz="1400" dirty="0">
                        <a:effectLst/>
                        <a:latin typeface="KoPub돋움체 Light" panose="02020603020101020101" pitchFamily="18" charset="-127"/>
                        <a:ea typeface="KoPub돋움체 Light" panose="02020603020101020101" pitchFamily="18" charset="-127"/>
                      </a:endParaRP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40622659"/>
                  </a:ext>
                </a:extLst>
              </a:tr>
            </a:tbl>
          </a:graphicData>
        </a:graphic>
      </p:graphicFrame>
      <p:sp>
        <p:nvSpPr>
          <p:cNvPr id="9" name="제목 2">
            <a:extLst>
              <a:ext uri="{FF2B5EF4-FFF2-40B4-BE49-F238E27FC236}">
                <a16:creationId xmlns:a16="http://schemas.microsoft.com/office/drawing/2014/main" id="{B6D03900-5A7E-78A7-927E-FF67769A072A}"/>
              </a:ext>
            </a:extLst>
          </p:cNvPr>
          <p:cNvSpPr>
            <a:spLocks noGrp="1"/>
          </p:cNvSpPr>
          <p:nvPr>
            <p:ph type="title"/>
          </p:nvPr>
        </p:nvSpPr>
        <p:spPr>
          <a:xfrm>
            <a:off x="271421" y="1"/>
            <a:ext cx="11082380" cy="681037"/>
          </a:xfrm>
        </p:spPr>
        <p:txBody>
          <a:bodyPr/>
          <a:lstStyle/>
          <a:p>
            <a:r>
              <a:rPr lang="en-US" altLang="ko-KR" dirty="0"/>
              <a:t>2. Related Work</a:t>
            </a:r>
            <a:endParaRPr lang="ko-KR" altLang="en-US" dirty="0"/>
          </a:p>
        </p:txBody>
      </p:sp>
    </p:spTree>
    <p:extLst>
      <p:ext uri="{BB962C8B-B14F-4D97-AF65-F5344CB8AC3E}">
        <p14:creationId xmlns:p14="http://schemas.microsoft.com/office/powerpoint/2010/main" val="1706711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6C0F4169-21C6-51CF-3196-1C9521D8120D}"/>
              </a:ext>
            </a:extLst>
          </p:cNvPr>
          <p:cNvSpPr>
            <a:spLocks noGrp="1"/>
          </p:cNvSpPr>
          <p:nvPr>
            <p:ph type="title"/>
          </p:nvPr>
        </p:nvSpPr>
        <p:spPr/>
        <p:txBody>
          <a:bodyPr/>
          <a:lstStyle/>
          <a:p>
            <a:r>
              <a:rPr lang="en-US" altLang="ko-KR" dirty="0"/>
              <a:t>2. Related Work</a:t>
            </a:r>
            <a:endParaRPr lang="ko-KR" altLang="en-US" dirty="0"/>
          </a:p>
        </p:txBody>
      </p:sp>
      <p:sp>
        <p:nvSpPr>
          <p:cNvPr id="5" name="슬라이드 번호 개체 틀 4">
            <a:extLst>
              <a:ext uri="{FF2B5EF4-FFF2-40B4-BE49-F238E27FC236}">
                <a16:creationId xmlns:a16="http://schemas.microsoft.com/office/drawing/2014/main" id="{6F6261E5-EBC7-8B7F-DF0D-D689AFD97465}"/>
              </a:ext>
            </a:extLst>
          </p:cNvPr>
          <p:cNvSpPr>
            <a:spLocks noGrp="1"/>
          </p:cNvSpPr>
          <p:nvPr>
            <p:ph type="sldNum" sz="quarter" idx="12"/>
          </p:nvPr>
        </p:nvSpPr>
        <p:spPr/>
        <p:txBody>
          <a:bodyPr/>
          <a:lstStyle/>
          <a:p>
            <a:fld id="{482EAF92-BE06-449D-BA31-EA5D00EDE1DA}" type="slidenum">
              <a:rPr lang="ko-KR" altLang="en-US" smtClean="0"/>
              <a:t>11</a:t>
            </a:fld>
            <a:endParaRPr lang="ko-KR" altLang="en-US" dirty="0"/>
          </a:p>
        </p:txBody>
      </p:sp>
      <p:sp>
        <p:nvSpPr>
          <p:cNvPr id="8" name="내용 개체 틀 1">
            <a:extLst>
              <a:ext uri="{FF2B5EF4-FFF2-40B4-BE49-F238E27FC236}">
                <a16:creationId xmlns:a16="http://schemas.microsoft.com/office/drawing/2014/main" id="{26F61898-8AE4-4A16-94DB-07F1F5665A87}"/>
              </a:ext>
            </a:extLst>
          </p:cNvPr>
          <p:cNvSpPr txBox="1">
            <a:spLocks/>
          </p:cNvSpPr>
          <p:nvPr/>
        </p:nvSpPr>
        <p:spPr>
          <a:xfrm>
            <a:off x="271422" y="840141"/>
            <a:ext cx="11762901"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ltLang="ko-KR" dirty="0"/>
          </a:p>
        </p:txBody>
      </p:sp>
      <p:graphicFrame>
        <p:nvGraphicFramePr>
          <p:cNvPr id="7" name="표 4">
            <a:extLst>
              <a:ext uri="{FF2B5EF4-FFF2-40B4-BE49-F238E27FC236}">
                <a16:creationId xmlns:a16="http://schemas.microsoft.com/office/drawing/2014/main" id="{0EBE13E7-2D30-4200-8D6E-BDF07C5CCEA5}"/>
              </a:ext>
            </a:extLst>
          </p:cNvPr>
          <p:cNvGraphicFramePr>
            <a:graphicFrameLocks noGrp="1"/>
          </p:cNvGraphicFramePr>
          <p:nvPr>
            <p:extLst>
              <p:ext uri="{D42A27DB-BD31-4B8C-83A1-F6EECF244321}">
                <p14:modId xmlns:p14="http://schemas.microsoft.com/office/powerpoint/2010/main" val="3960934358"/>
              </p:ext>
            </p:extLst>
          </p:nvPr>
        </p:nvGraphicFramePr>
        <p:xfrm>
          <a:off x="271421" y="3796329"/>
          <a:ext cx="11762900" cy="2867326"/>
        </p:xfrm>
        <a:graphic>
          <a:graphicData uri="http://schemas.openxmlformats.org/drawingml/2006/table">
            <a:tbl>
              <a:tblPr firstRow="1" bandRow="1">
                <a:tableStyleId>{5C22544A-7EE6-4342-B048-85BDC9FD1C3A}</a:tableStyleId>
              </a:tblPr>
              <a:tblGrid>
                <a:gridCol w="5675470">
                  <a:extLst>
                    <a:ext uri="{9D8B030D-6E8A-4147-A177-3AD203B41FA5}">
                      <a16:colId xmlns:a16="http://schemas.microsoft.com/office/drawing/2014/main" val="3997106235"/>
                    </a:ext>
                  </a:extLst>
                </a:gridCol>
                <a:gridCol w="6087430">
                  <a:extLst>
                    <a:ext uri="{9D8B030D-6E8A-4147-A177-3AD203B41FA5}">
                      <a16:colId xmlns:a16="http://schemas.microsoft.com/office/drawing/2014/main" val="1540833580"/>
                    </a:ext>
                  </a:extLst>
                </a:gridCol>
              </a:tblGrid>
              <a:tr h="258373">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LOA Taxonomies</a:t>
                      </a:r>
                      <a:endParaRPr lang="ko-KR" altLang="en-US" sz="1400" dirty="0">
                        <a:solidFill>
                          <a:schemeClr val="tx1"/>
                        </a:solidFill>
                        <a:latin typeface="KoPub돋움체 Light" panose="00000300000000000000" pitchFamily="2" charset="-127"/>
                        <a:ea typeface="KoPub돋움체 Light" panose="00000300000000000000" pitchFamily="2" charset="-127"/>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Contents</a:t>
                      </a:r>
                      <a:endParaRPr lang="ko-KR" altLang="en-US" sz="1400" dirty="0">
                        <a:solidFill>
                          <a:schemeClr val="tx1"/>
                        </a:solidFill>
                        <a:latin typeface="KoPub돋움체 Light" panose="00000300000000000000" pitchFamily="2" charset="-127"/>
                        <a:ea typeface="KoPub돋움체 Light" panose="00000300000000000000" pitchFamily="2" charset="-127"/>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88950894"/>
                  </a:ext>
                </a:extLst>
              </a:tr>
              <a:tr h="439233">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Human and Computer Control of Undersea Teleoperators (Sheridan &amp; </a:t>
                      </a:r>
                      <a:r>
                        <a:rPr lang="en-US" altLang="ko-KR" sz="1400" dirty="0" err="1">
                          <a:solidFill>
                            <a:schemeClr val="tx1"/>
                          </a:solidFill>
                          <a:latin typeface="KoPub돋움체 Light" panose="00000300000000000000" pitchFamily="2" charset="-127"/>
                          <a:ea typeface="KoPub돋움체 Light" panose="00000300000000000000" pitchFamily="2" charset="-127"/>
                        </a:rPr>
                        <a:t>Verplank</a:t>
                      </a:r>
                      <a:r>
                        <a:rPr lang="en-US" altLang="ko-KR" sz="1400" dirty="0">
                          <a:solidFill>
                            <a:schemeClr val="tx1"/>
                          </a:solidFill>
                          <a:latin typeface="KoPub돋움체 Light" panose="00000300000000000000" pitchFamily="2" charset="-127"/>
                          <a:ea typeface="KoPub돋움체 Light" panose="00000300000000000000" pitchFamily="2" charset="-127"/>
                        </a:rPr>
                        <a:t>, 1978)</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400" dirty="0">
                          <a:effectLst/>
                          <a:latin typeface="KoPub돋움체 Light" panose="02020603020101020101" pitchFamily="18" charset="-127"/>
                          <a:ea typeface="KoPub돋움체 Light" panose="02020603020101020101" pitchFamily="18" charset="-127"/>
                        </a:rPr>
                        <a:t>Earliest quantified LOA scale; arranges automation along a single dimension of human–computer authority</a:t>
                      </a: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344096"/>
                  </a:ext>
                </a:extLst>
              </a:tr>
              <a:tr h="607175">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A Model for Types and Levels of Human Interaction with Automation (Parasuraman, Sheridan &amp; </a:t>
                      </a:r>
                      <a:r>
                        <a:rPr lang="en-US" altLang="ko-KR" sz="1400" dirty="0" err="1">
                          <a:solidFill>
                            <a:schemeClr val="tx1"/>
                          </a:solidFill>
                          <a:latin typeface="KoPub돋움체 Light" panose="00000300000000000000" pitchFamily="2" charset="-127"/>
                          <a:ea typeface="KoPub돋움체 Light" panose="00000300000000000000" pitchFamily="2" charset="-127"/>
                        </a:rPr>
                        <a:t>Wickens</a:t>
                      </a:r>
                      <a:r>
                        <a:rPr lang="en-US" altLang="ko-KR" sz="1400" dirty="0">
                          <a:solidFill>
                            <a:schemeClr val="tx1"/>
                          </a:solidFill>
                          <a:latin typeface="KoPub돋움체 Light" panose="00000300000000000000" pitchFamily="2" charset="-127"/>
                          <a:ea typeface="KoPub돋움체 Light" panose="00000300000000000000" pitchFamily="2" charset="-127"/>
                        </a:rPr>
                        <a:t>, 2000)</a:t>
                      </a:r>
                      <a:endParaRPr lang="ko-KR" altLang="en-US" sz="1400" dirty="0">
                        <a:solidFill>
                          <a:schemeClr val="tx1"/>
                        </a:solidFill>
                        <a:latin typeface="KoPub돋움체 Light" panose="00000300000000000000" pitchFamily="2" charset="-127"/>
                        <a:ea typeface="KoPub돋움체 Light" panose="00000300000000000000" pitchFamily="2" charset="-127"/>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400" dirty="0">
                          <a:effectLst/>
                          <a:latin typeface="KoPub돋움체 Light" panose="02020603020101020101" pitchFamily="18" charset="-127"/>
                          <a:ea typeface="KoPub돋움체 Light" panose="02020603020101020101" pitchFamily="18" charset="-127"/>
                        </a:rPr>
                        <a:t>Decomposes automation into 4 stages of human information processing (acquisition, analysis, decision/action selection, action implementation), each independently gradable</a:t>
                      </a: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18694092"/>
                  </a:ext>
                </a:extLst>
              </a:tr>
              <a:tr h="611806">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Taxonomy and Definitions for Terms Related to Driving Automation Systems (SAE J3016, 2021)</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400" dirty="0">
                          <a:effectLst/>
                          <a:latin typeface="KoPub돋움체 Light" panose="02020603020101020101" pitchFamily="18" charset="-127"/>
                          <a:ea typeface="KoPub돋움체 Light" panose="02020603020101020101" pitchFamily="18" charset="-127"/>
                        </a:rPr>
                        <a:t>Defines 6 levels of driving automation; introduces the "tipping point” concept where fallback responsibility shifts from human to system</a:t>
                      </a:r>
                      <a:endParaRPr lang="ko-KR" sz="1400" dirty="0">
                        <a:effectLst/>
                        <a:latin typeface="KoPub돋움체 Light" panose="02020603020101020101" pitchFamily="18" charset="-127"/>
                        <a:ea typeface="KoPub돋움체 Light" panose="02020603020101020101" pitchFamily="18" charset="-127"/>
                      </a:endParaRP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57600626"/>
                  </a:ext>
                </a:extLst>
              </a:tr>
              <a:tr h="611806">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Automation Levels for Nuclear Reactor Operations: A Revised Perspective (Alberti et al., 2023)</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altLang="ko-KR" sz="1400" dirty="0">
                          <a:effectLst/>
                          <a:latin typeface="KoPub돋움체 Light" panose="02020603020101020101" pitchFamily="18" charset="-127"/>
                          <a:ea typeface="KoPub돋움체 Light" panose="02020603020101020101" pitchFamily="18" charset="-127"/>
                        </a:rPr>
                        <a:t>Adapts cross-industry constructs into a 6-level nuclear scale; locates the tipping point at Level 3–4; places CPS at a relatively low automation level</a:t>
                      </a:r>
                      <a:endParaRPr lang="ko-KR" sz="1400" dirty="0">
                        <a:effectLst/>
                        <a:latin typeface="KoPub돋움체 Light" panose="02020603020101020101" pitchFamily="18" charset="-127"/>
                        <a:ea typeface="KoPub돋움체 Light" panose="02020603020101020101" pitchFamily="18" charset="-127"/>
                      </a:endParaRP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0919694"/>
                  </a:ext>
                </a:extLst>
              </a:tr>
            </a:tbl>
          </a:graphicData>
        </a:graphic>
      </p:graphicFrame>
      <p:sp>
        <p:nvSpPr>
          <p:cNvPr id="4" name="내용 개체 틀 1">
            <a:extLst>
              <a:ext uri="{FF2B5EF4-FFF2-40B4-BE49-F238E27FC236}">
                <a16:creationId xmlns:a16="http://schemas.microsoft.com/office/drawing/2014/main" id="{B080EB6D-F728-ED32-AE50-7F194BF93BD7}"/>
              </a:ext>
            </a:extLst>
          </p:cNvPr>
          <p:cNvSpPr txBox="1">
            <a:spLocks/>
          </p:cNvSpPr>
          <p:nvPr/>
        </p:nvSpPr>
        <p:spPr>
          <a:xfrm>
            <a:off x="428114" y="812971"/>
            <a:ext cx="11540471"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dirty="0"/>
              <a:t>Levels of Automation Taxonomies</a:t>
            </a:r>
          </a:p>
          <a:p>
            <a:pPr lvl="1"/>
            <a:r>
              <a:rPr lang="en-US" altLang="ko-KR" dirty="0"/>
              <a:t>LOA Lineage</a:t>
            </a:r>
          </a:p>
          <a:p>
            <a:pPr lvl="2"/>
            <a:r>
              <a:rPr lang="en-US" altLang="ko-KR" dirty="0"/>
              <a:t>Automation-level thinking began as a single overall scale describing how much of a task is handed to automation. (Sheridan &amp; Verplank's 10-point scale, 1978)</a:t>
            </a:r>
          </a:p>
          <a:p>
            <a:pPr lvl="2"/>
            <a:r>
              <a:rPr lang="en-US" altLang="ko-KR" dirty="0"/>
              <a:t>This was later broken down stage-by-stage, separating perception, analysis, decision, and action into distinct levels. (Parasuraman, Sheridan &amp; Wickens' four-stage model, 2000) </a:t>
            </a:r>
          </a:p>
          <a:p>
            <a:pPr lvl="2"/>
            <a:r>
              <a:rPr lang="en-US" altLang="ko-KR" dirty="0"/>
              <a:t>The stage-wise approach was then adapted across industries in autonomous driving. (SAE J3016, 2021) </a:t>
            </a:r>
          </a:p>
          <a:p>
            <a:pPr lvl="2"/>
            <a:r>
              <a:rPr lang="en-US" altLang="ko-KR" dirty="0"/>
              <a:t>These approaches were separately brought into the nuclear domain, where it was reframed around operator trust and regulatory review rather than general task automation. (Alberti et al., 2023)</a:t>
            </a:r>
          </a:p>
        </p:txBody>
      </p:sp>
    </p:spTree>
    <p:extLst>
      <p:ext uri="{BB962C8B-B14F-4D97-AF65-F5344CB8AC3E}">
        <p14:creationId xmlns:p14="http://schemas.microsoft.com/office/powerpoint/2010/main" val="2717237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CBACC-69DD-913F-26E6-BE0C7CC10213}"/>
            </a:ext>
          </a:extLst>
        </p:cNvPr>
        <p:cNvGrpSpPr/>
        <p:nvPr/>
      </p:nvGrpSpPr>
      <p:grpSpPr>
        <a:xfrm>
          <a:off x="0" y="0"/>
          <a:ext cx="0" cy="0"/>
          <a:chOff x="0" y="0"/>
          <a:chExt cx="0" cy="0"/>
        </a:xfrm>
      </p:grpSpPr>
      <p:sp>
        <p:nvSpPr>
          <p:cNvPr id="4" name="제목 3">
            <a:extLst>
              <a:ext uri="{FF2B5EF4-FFF2-40B4-BE49-F238E27FC236}">
                <a16:creationId xmlns:a16="http://schemas.microsoft.com/office/drawing/2014/main" id="{9BDAF8CB-B2DD-CD54-E6D8-E3A435572003}"/>
              </a:ext>
            </a:extLst>
          </p:cNvPr>
          <p:cNvSpPr>
            <a:spLocks noGrp="1"/>
          </p:cNvSpPr>
          <p:nvPr>
            <p:ph type="title"/>
          </p:nvPr>
        </p:nvSpPr>
        <p:spPr>
          <a:xfrm>
            <a:off x="2544128" y="2829238"/>
            <a:ext cx="7372350" cy="697879"/>
          </a:xfrm>
        </p:spPr>
        <p:txBody>
          <a:bodyPr>
            <a:normAutofit fontScale="90000"/>
          </a:bodyPr>
          <a:lstStyle/>
          <a:p>
            <a:r>
              <a:rPr lang="en-US" altLang="ko-KR" dirty="0"/>
              <a:t>3. Identification of CPS functions</a:t>
            </a:r>
            <a:endParaRPr lang="ko-KR" altLang="en-US" dirty="0"/>
          </a:p>
        </p:txBody>
      </p:sp>
    </p:spTree>
    <p:extLst>
      <p:ext uri="{BB962C8B-B14F-4D97-AF65-F5344CB8AC3E}">
        <p14:creationId xmlns:p14="http://schemas.microsoft.com/office/powerpoint/2010/main" val="454381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96BB-1FC3-3E18-302C-90C499CEB740}"/>
            </a:ext>
          </a:extLst>
        </p:cNvPr>
        <p:cNvGrpSpPr/>
        <p:nvPr/>
      </p:nvGrpSpPr>
      <p:grpSpPr>
        <a:xfrm>
          <a:off x="0" y="0"/>
          <a:ext cx="0" cy="0"/>
          <a:chOff x="0" y="0"/>
          <a:chExt cx="0" cy="0"/>
        </a:xfrm>
      </p:grpSpPr>
      <p:sp>
        <p:nvSpPr>
          <p:cNvPr id="3" name="제목 2">
            <a:extLst>
              <a:ext uri="{FF2B5EF4-FFF2-40B4-BE49-F238E27FC236}">
                <a16:creationId xmlns:a16="http://schemas.microsoft.com/office/drawing/2014/main" id="{2E463E3F-679E-87BA-9CC8-94DB6537C1F1}"/>
              </a:ext>
            </a:extLst>
          </p:cNvPr>
          <p:cNvSpPr>
            <a:spLocks noGrp="1"/>
          </p:cNvSpPr>
          <p:nvPr>
            <p:ph type="title"/>
          </p:nvPr>
        </p:nvSpPr>
        <p:spPr/>
        <p:txBody>
          <a:bodyPr>
            <a:normAutofit/>
          </a:bodyPr>
          <a:lstStyle/>
          <a:p>
            <a:r>
              <a:rPr lang="en-US" altLang="ko-KR" dirty="0"/>
              <a:t>3. Identification of CPS Functions</a:t>
            </a:r>
            <a:endParaRPr lang="ko-KR" altLang="en-US" dirty="0"/>
          </a:p>
        </p:txBody>
      </p:sp>
      <p:sp>
        <p:nvSpPr>
          <p:cNvPr id="5" name="슬라이드 번호 개체 틀 4">
            <a:extLst>
              <a:ext uri="{FF2B5EF4-FFF2-40B4-BE49-F238E27FC236}">
                <a16:creationId xmlns:a16="http://schemas.microsoft.com/office/drawing/2014/main" id="{0F5ED034-ABAE-DBD8-1307-54D8060CC481}"/>
              </a:ext>
            </a:extLst>
          </p:cNvPr>
          <p:cNvSpPr>
            <a:spLocks noGrp="1"/>
          </p:cNvSpPr>
          <p:nvPr>
            <p:ph type="sldNum" sz="quarter" idx="12"/>
          </p:nvPr>
        </p:nvSpPr>
        <p:spPr/>
        <p:txBody>
          <a:bodyPr/>
          <a:lstStyle/>
          <a:p>
            <a:fld id="{482EAF92-BE06-449D-BA31-EA5D00EDE1DA}" type="slidenum">
              <a:rPr lang="ko-KR" altLang="en-US" smtClean="0"/>
              <a:t>13</a:t>
            </a:fld>
            <a:endParaRPr lang="ko-KR" altLang="en-US" dirty="0"/>
          </a:p>
        </p:txBody>
      </p:sp>
      <p:sp>
        <p:nvSpPr>
          <p:cNvPr id="8" name="내용 개체 틀 1">
            <a:extLst>
              <a:ext uri="{FF2B5EF4-FFF2-40B4-BE49-F238E27FC236}">
                <a16:creationId xmlns:a16="http://schemas.microsoft.com/office/drawing/2014/main" id="{2BE0253F-A6D4-8D31-8D8A-346E4E64781A}"/>
              </a:ext>
            </a:extLst>
          </p:cNvPr>
          <p:cNvSpPr txBox="1">
            <a:spLocks/>
          </p:cNvSpPr>
          <p:nvPr/>
        </p:nvSpPr>
        <p:spPr>
          <a:xfrm>
            <a:off x="271421" y="818718"/>
            <a:ext cx="11369036"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dirty="0"/>
              <a:t>CPS function Identification</a:t>
            </a:r>
          </a:p>
          <a:p>
            <a:pPr lvl="1"/>
            <a:r>
              <a:rPr lang="en-US" altLang="ko-KR" dirty="0"/>
              <a:t>Method</a:t>
            </a:r>
          </a:p>
          <a:p>
            <a:pPr lvl="2"/>
            <a:r>
              <a:rPr lang="en-US" altLang="ko-KR" dirty="0"/>
              <a:t>CPS functions were organized into five categories, from which twenty-two specific functions were derived.</a:t>
            </a:r>
          </a:p>
          <a:p>
            <a:pPr lvl="3"/>
            <a:r>
              <a:rPr lang="en-US" altLang="ko-KR" dirty="0"/>
              <a:t>The four-category structure is directly grounded in NUREG/CR-6634 and the P-S-W model</a:t>
            </a:r>
          </a:p>
          <a:p>
            <a:pPr lvl="3"/>
            <a:r>
              <a:rPr lang="en-US" altLang="ko-KR" dirty="0"/>
              <a:t>Manage &amp; Support category is introduced to explicitly represent functions that either support the operator's task or manage the CPS itself</a:t>
            </a:r>
          </a:p>
          <a:p>
            <a:pPr lvl="3"/>
            <a:r>
              <a:rPr lang="en-US" altLang="ko-KR" dirty="0"/>
              <a:t>Management &amp; Support: Captures cross-cutting functions running in parallel with the cognitive sequence, rather than belonging to a single stage</a:t>
            </a:r>
          </a:p>
          <a:p>
            <a:pPr lvl="2"/>
            <a:r>
              <a:rPr lang="en-US" altLang="ko-KR" dirty="0"/>
              <a:t>The specific items within each category were synthesized from a broader review of the CPS and SMR literature.</a:t>
            </a:r>
          </a:p>
          <a:p>
            <a:pPr lvl="2"/>
            <a:r>
              <a:rPr lang="en-US" dirty="0"/>
              <a:t>This function set is presented as an early-stage design reference, not a formally validated taxonomy. Validating this function set is explicitly identified as future work, through operator-in-the-loop simulator experiments.</a:t>
            </a:r>
            <a:endParaRPr lang="en-US" altLang="ko-KR" dirty="0"/>
          </a:p>
          <a:p>
            <a:pPr lvl="2"/>
            <a:endParaRPr lang="en-US" altLang="ko-KR" dirty="0"/>
          </a:p>
          <a:p>
            <a:pPr lvl="2"/>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p:txBody>
      </p:sp>
      <p:grpSp>
        <p:nvGrpSpPr>
          <p:cNvPr id="22" name="그룹 21">
            <a:extLst>
              <a:ext uri="{FF2B5EF4-FFF2-40B4-BE49-F238E27FC236}">
                <a16:creationId xmlns:a16="http://schemas.microsoft.com/office/drawing/2014/main" id="{F5198A48-13E5-40DD-A921-2218A57084D5}"/>
              </a:ext>
            </a:extLst>
          </p:cNvPr>
          <p:cNvGrpSpPr/>
          <p:nvPr/>
        </p:nvGrpSpPr>
        <p:grpSpPr>
          <a:xfrm>
            <a:off x="1210564" y="5071325"/>
            <a:ext cx="1810512" cy="841248"/>
            <a:chOff x="2036064" y="4316698"/>
            <a:chExt cx="1810512" cy="841248"/>
          </a:xfrm>
        </p:grpSpPr>
        <p:sp>
          <p:nvSpPr>
            <p:cNvPr id="7" name="Shape 13">
              <a:extLst>
                <a:ext uri="{FF2B5EF4-FFF2-40B4-BE49-F238E27FC236}">
                  <a16:creationId xmlns:a16="http://schemas.microsoft.com/office/drawing/2014/main" id="{13965BD2-57A0-4B9B-A48D-D8AC20F48BCD}"/>
                </a:ext>
              </a:extLst>
            </p:cNvPr>
            <p:cNvSpPr/>
            <p:nvPr/>
          </p:nvSpPr>
          <p:spPr>
            <a:xfrm>
              <a:off x="2036064" y="4446470"/>
              <a:ext cx="1810512" cy="621792"/>
            </a:xfrm>
            <a:prstGeom prst="roundRect">
              <a:avLst>
                <a:gd name="adj" fmla="val 8696"/>
              </a:avLst>
            </a:prstGeom>
            <a:solidFill>
              <a:srgbClr val="FFFFFF"/>
            </a:solidFill>
            <a:ln w="12700">
              <a:solidFill>
                <a:srgbClr val="D7E1E9"/>
              </a:solidFill>
              <a:prstDash val="solid"/>
            </a:ln>
            <a:effectLst>
              <a:outerShdw blurRad="88900" dist="25400" dir="5400000" algn="bl" rotWithShape="0">
                <a:srgbClr val="0E2A47">
                  <a:alpha val="12000"/>
                </a:srgbClr>
              </a:outerShdw>
            </a:effectLst>
          </p:spPr>
          <p:txBody>
            <a:bodyPr/>
            <a:lstStyle/>
            <a:p>
              <a:endParaRPr lang="en-US"/>
            </a:p>
          </p:txBody>
        </p:sp>
        <p:sp>
          <p:nvSpPr>
            <p:cNvPr id="9" name="Text 16">
              <a:extLst>
                <a:ext uri="{FF2B5EF4-FFF2-40B4-BE49-F238E27FC236}">
                  <a16:creationId xmlns:a16="http://schemas.microsoft.com/office/drawing/2014/main" id="{FDF2F41F-2C94-419A-9CBC-41179C93926B}"/>
                </a:ext>
              </a:extLst>
            </p:cNvPr>
            <p:cNvSpPr/>
            <p:nvPr/>
          </p:nvSpPr>
          <p:spPr>
            <a:xfrm>
              <a:off x="2398566" y="4316698"/>
              <a:ext cx="1085509" cy="841248"/>
            </a:xfrm>
            <a:prstGeom prst="rect">
              <a:avLst/>
            </a:prstGeom>
            <a:noFill/>
            <a:ln/>
          </p:spPr>
          <p:txBody>
            <a:bodyPr wrap="square" lIns="0" tIns="0" rIns="0" bIns="0" rtlCol="0" anchor="ctr"/>
            <a:lstStyle/>
            <a:p>
              <a:pPr algn="ctr">
                <a:lnSpc>
                  <a:spcPct val="95000"/>
                </a:lnSpc>
              </a:pPr>
              <a:r>
                <a:rPr lang="en-US" sz="1200" b="1" dirty="0">
                  <a:latin typeface="KoPub돋움체 Medium" panose="02020603020101020101" pitchFamily="18" charset="-127"/>
                  <a:ea typeface="KoPub돋움체 Medium" panose="02020603020101020101" pitchFamily="18" charset="-127"/>
                  <a:cs typeface="Cambria" pitchFamily="34" charset="-120"/>
                </a:rPr>
                <a:t>1.Monitoring &amp; Detection</a:t>
              </a:r>
              <a:endParaRPr lang="en-US" sz="1200" dirty="0">
                <a:latin typeface="KoPub돋움체 Medium" panose="02020603020101020101" pitchFamily="18" charset="-127"/>
                <a:ea typeface="KoPub돋움체 Medium" panose="02020603020101020101" pitchFamily="18" charset="-127"/>
              </a:endParaRPr>
            </a:p>
          </p:txBody>
        </p:sp>
      </p:grpSp>
      <p:pic>
        <p:nvPicPr>
          <p:cNvPr id="11" name="Image 1" descr="preencoded.png">
            <a:extLst>
              <a:ext uri="{FF2B5EF4-FFF2-40B4-BE49-F238E27FC236}">
                <a16:creationId xmlns:a16="http://schemas.microsoft.com/office/drawing/2014/main" id="{85C212A4-1010-463D-BAD2-D8723E196440}"/>
              </a:ext>
            </a:extLst>
          </p:cNvPr>
          <p:cNvPicPr>
            <a:picLocks noChangeAspect="1"/>
          </p:cNvPicPr>
          <p:nvPr/>
        </p:nvPicPr>
        <p:blipFill>
          <a:blip r:embed="rId3"/>
          <a:stretch>
            <a:fillRect/>
          </a:stretch>
        </p:blipFill>
        <p:spPr>
          <a:xfrm>
            <a:off x="3048375" y="5432166"/>
            <a:ext cx="182880" cy="182880"/>
          </a:xfrm>
          <a:prstGeom prst="rect">
            <a:avLst/>
          </a:prstGeom>
        </p:spPr>
      </p:pic>
      <p:grpSp>
        <p:nvGrpSpPr>
          <p:cNvPr id="10" name="그룹 9">
            <a:extLst>
              <a:ext uri="{FF2B5EF4-FFF2-40B4-BE49-F238E27FC236}">
                <a16:creationId xmlns:a16="http://schemas.microsoft.com/office/drawing/2014/main" id="{E88DCCB4-E4AB-48D5-ADE1-17A672299701}"/>
              </a:ext>
            </a:extLst>
          </p:cNvPr>
          <p:cNvGrpSpPr/>
          <p:nvPr/>
        </p:nvGrpSpPr>
        <p:grpSpPr>
          <a:xfrm>
            <a:off x="3240532" y="5071325"/>
            <a:ext cx="1810512" cy="841248"/>
            <a:chOff x="4066032" y="4316698"/>
            <a:chExt cx="1810512" cy="841248"/>
          </a:xfrm>
        </p:grpSpPr>
        <p:sp>
          <p:nvSpPr>
            <p:cNvPr id="12" name="Shape 17">
              <a:extLst>
                <a:ext uri="{FF2B5EF4-FFF2-40B4-BE49-F238E27FC236}">
                  <a16:creationId xmlns:a16="http://schemas.microsoft.com/office/drawing/2014/main" id="{51688817-0E72-4ED7-A234-C223F1F2CD22}"/>
                </a:ext>
              </a:extLst>
            </p:cNvPr>
            <p:cNvSpPr/>
            <p:nvPr/>
          </p:nvSpPr>
          <p:spPr>
            <a:xfrm>
              <a:off x="4066032" y="4446470"/>
              <a:ext cx="1810512" cy="621792"/>
            </a:xfrm>
            <a:prstGeom prst="roundRect">
              <a:avLst>
                <a:gd name="adj" fmla="val 8696"/>
              </a:avLst>
            </a:prstGeom>
            <a:solidFill>
              <a:srgbClr val="FFFFFF"/>
            </a:solidFill>
            <a:ln w="12700">
              <a:solidFill>
                <a:srgbClr val="D7E1E9"/>
              </a:solidFill>
              <a:prstDash val="solid"/>
            </a:ln>
            <a:effectLst>
              <a:outerShdw blurRad="88900" dist="25400" dir="5400000" algn="bl" rotWithShape="0">
                <a:srgbClr val="0E2A47">
                  <a:alpha val="12000"/>
                </a:srgbClr>
              </a:outerShdw>
            </a:effectLst>
          </p:spPr>
          <p:txBody>
            <a:bodyPr/>
            <a:lstStyle/>
            <a:p>
              <a:endParaRPr lang="en-US"/>
            </a:p>
          </p:txBody>
        </p:sp>
        <p:sp>
          <p:nvSpPr>
            <p:cNvPr id="13" name="Text 20">
              <a:extLst>
                <a:ext uri="{FF2B5EF4-FFF2-40B4-BE49-F238E27FC236}">
                  <a16:creationId xmlns:a16="http://schemas.microsoft.com/office/drawing/2014/main" id="{1A5287F2-9BB4-4B02-BF16-288FA219BE46}"/>
                </a:ext>
              </a:extLst>
            </p:cNvPr>
            <p:cNvSpPr/>
            <p:nvPr/>
          </p:nvSpPr>
          <p:spPr>
            <a:xfrm>
              <a:off x="4380187" y="4316698"/>
              <a:ext cx="1133856" cy="841248"/>
            </a:xfrm>
            <a:prstGeom prst="rect">
              <a:avLst/>
            </a:prstGeom>
            <a:noFill/>
            <a:ln/>
          </p:spPr>
          <p:txBody>
            <a:bodyPr wrap="square" lIns="0" tIns="0" rIns="0" bIns="0" rtlCol="0" anchor="ctr"/>
            <a:lstStyle/>
            <a:p>
              <a:pPr algn="ctr">
                <a:lnSpc>
                  <a:spcPct val="95000"/>
                </a:lnSpc>
              </a:pPr>
              <a:r>
                <a:rPr lang="en-US" sz="1200" b="1" dirty="0">
                  <a:latin typeface="KoPub돋움체 Medium" panose="02020603020101020101" pitchFamily="18" charset="-127"/>
                  <a:ea typeface="KoPub돋움체 Medium" panose="02020603020101020101" pitchFamily="18" charset="-127"/>
                  <a:cs typeface="Cambria" pitchFamily="34" charset="-120"/>
                </a:rPr>
                <a:t>2. Situation Awareness</a:t>
              </a:r>
              <a:endParaRPr lang="en-US" sz="1200" dirty="0">
                <a:latin typeface="KoPub돋움체 Medium" panose="02020603020101020101" pitchFamily="18" charset="-127"/>
                <a:ea typeface="KoPub돋움체 Medium" panose="02020603020101020101" pitchFamily="18" charset="-127"/>
              </a:endParaRPr>
            </a:p>
          </p:txBody>
        </p:sp>
      </p:grpSp>
      <p:pic>
        <p:nvPicPr>
          <p:cNvPr id="14" name="Image 2" descr="preencoded.png">
            <a:extLst>
              <a:ext uri="{FF2B5EF4-FFF2-40B4-BE49-F238E27FC236}">
                <a16:creationId xmlns:a16="http://schemas.microsoft.com/office/drawing/2014/main" id="{B67D3076-7E45-4E36-8622-237FF6FE2E56}"/>
              </a:ext>
            </a:extLst>
          </p:cNvPr>
          <p:cNvPicPr>
            <a:picLocks noChangeAspect="1"/>
          </p:cNvPicPr>
          <p:nvPr/>
        </p:nvPicPr>
        <p:blipFill>
          <a:blip r:embed="rId3"/>
          <a:stretch>
            <a:fillRect/>
          </a:stretch>
        </p:blipFill>
        <p:spPr>
          <a:xfrm>
            <a:off x="5078343" y="5432166"/>
            <a:ext cx="182880" cy="182880"/>
          </a:xfrm>
          <a:prstGeom prst="rect">
            <a:avLst/>
          </a:prstGeom>
        </p:spPr>
      </p:pic>
      <p:grpSp>
        <p:nvGrpSpPr>
          <p:cNvPr id="4" name="그룹 3">
            <a:extLst>
              <a:ext uri="{FF2B5EF4-FFF2-40B4-BE49-F238E27FC236}">
                <a16:creationId xmlns:a16="http://schemas.microsoft.com/office/drawing/2014/main" id="{3DD9A03B-5E56-4CBC-8C68-9EA8482ABC0F}"/>
              </a:ext>
            </a:extLst>
          </p:cNvPr>
          <p:cNvGrpSpPr/>
          <p:nvPr/>
        </p:nvGrpSpPr>
        <p:grpSpPr>
          <a:xfrm>
            <a:off x="5270500" y="5071325"/>
            <a:ext cx="1810512" cy="841248"/>
            <a:chOff x="6096000" y="4316698"/>
            <a:chExt cx="1810512" cy="841248"/>
          </a:xfrm>
        </p:grpSpPr>
        <p:sp>
          <p:nvSpPr>
            <p:cNvPr id="15" name="Shape 21">
              <a:extLst>
                <a:ext uri="{FF2B5EF4-FFF2-40B4-BE49-F238E27FC236}">
                  <a16:creationId xmlns:a16="http://schemas.microsoft.com/office/drawing/2014/main" id="{BAEDC87D-2566-4010-A8D7-0F7C4F3846FD}"/>
                </a:ext>
              </a:extLst>
            </p:cNvPr>
            <p:cNvSpPr/>
            <p:nvPr/>
          </p:nvSpPr>
          <p:spPr>
            <a:xfrm>
              <a:off x="6096000" y="4446470"/>
              <a:ext cx="1810512" cy="621792"/>
            </a:xfrm>
            <a:prstGeom prst="roundRect">
              <a:avLst>
                <a:gd name="adj" fmla="val 8696"/>
              </a:avLst>
            </a:prstGeom>
            <a:solidFill>
              <a:srgbClr val="FFFFFF"/>
            </a:solidFill>
            <a:ln w="12700">
              <a:solidFill>
                <a:srgbClr val="D7E1E9"/>
              </a:solidFill>
              <a:prstDash val="solid"/>
            </a:ln>
            <a:effectLst>
              <a:outerShdw blurRad="88900" dist="25400" dir="5400000" algn="bl" rotWithShape="0">
                <a:srgbClr val="0E2A47">
                  <a:alpha val="12000"/>
                </a:srgbClr>
              </a:outerShdw>
            </a:effectLst>
          </p:spPr>
          <p:txBody>
            <a:bodyPr/>
            <a:lstStyle/>
            <a:p>
              <a:endParaRPr lang="en-US"/>
            </a:p>
          </p:txBody>
        </p:sp>
        <p:sp>
          <p:nvSpPr>
            <p:cNvPr id="16" name="Text 24">
              <a:extLst>
                <a:ext uri="{FF2B5EF4-FFF2-40B4-BE49-F238E27FC236}">
                  <a16:creationId xmlns:a16="http://schemas.microsoft.com/office/drawing/2014/main" id="{BB1E17EB-91FC-45E1-B493-786B45A54F03}"/>
                </a:ext>
              </a:extLst>
            </p:cNvPr>
            <p:cNvSpPr/>
            <p:nvPr/>
          </p:nvSpPr>
          <p:spPr>
            <a:xfrm>
              <a:off x="6410155" y="4316698"/>
              <a:ext cx="1133856" cy="841248"/>
            </a:xfrm>
            <a:prstGeom prst="rect">
              <a:avLst/>
            </a:prstGeom>
            <a:noFill/>
            <a:ln/>
          </p:spPr>
          <p:txBody>
            <a:bodyPr wrap="square" lIns="0" tIns="0" rIns="0" bIns="0" rtlCol="0" anchor="ctr"/>
            <a:lstStyle/>
            <a:p>
              <a:pPr algn="ctr">
                <a:lnSpc>
                  <a:spcPct val="95000"/>
                </a:lnSpc>
              </a:pPr>
              <a:r>
                <a:rPr lang="en-US" sz="1200" b="1" dirty="0">
                  <a:latin typeface="KoPub돋움체 Medium" panose="02020603020101020101" pitchFamily="18" charset="-127"/>
                  <a:ea typeface="KoPub돋움체 Medium" panose="02020603020101020101" pitchFamily="18" charset="-127"/>
                  <a:cs typeface="Cambria" pitchFamily="34" charset="-120"/>
                </a:rPr>
                <a:t>3. Response Planning</a:t>
              </a:r>
              <a:endParaRPr lang="en-US" sz="1200" dirty="0">
                <a:latin typeface="KoPub돋움체 Medium" panose="02020603020101020101" pitchFamily="18" charset="-127"/>
                <a:ea typeface="KoPub돋움체 Medium" panose="02020603020101020101" pitchFamily="18" charset="-127"/>
              </a:endParaRPr>
            </a:p>
          </p:txBody>
        </p:sp>
      </p:grpSp>
      <p:pic>
        <p:nvPicPr>
          <p:cNvPr id="17" name="Image 3" descr="preencoded.png">
            <a:extLst>
              <a:ext uri="{FF2B5EF4-FFF2-40B4-BE49-F238E27FC236}">
                <a16:creationId xmlns:a16="http://schemas.microsoft.com/office/drawing/2014/main" id="{F73A52F3-035D-4272-9781-54E4486B1754}"/>
              </a:ext>
            </a:extLst>
          </p:cNvPr>
          <p:cNvPicPr>
            <a:picLocks noChangeAspect="1"/>
          </p:cNvPicPr>
          <p:nvPr/>
        </p:nvPicPr>
        <p:blipFill>
          <a:blip r:embed="rId3"/>
          <a:stretch>
            <a:fillRect/>
          </a:stretch>
        </p:blipFill>
        <p:spPr>
          <a:xfrm>
            <a:off x="7108311" y="5432166"/>
            <a:ext cx="182880" cy="182880"/>
          </a:xfrm>
          <a:prstGeom prst="rect">
            <a:avLst/>
          </a:prstGeom>
        </p:spPr>
      </p:pic>
      <p:grpSp>
        <p:nvGrpSpPr>
          <p:cNvPr id="6" name="그룹 5">
            <a:extLst>
              <a:ext uri="{FF2B5EF4-FFF2-40B4-BE49-F238E27FC236}">
                <a16:creationId xmlns:a16="http://schemas.microsoft.com/office/drawing/2014/main" id="{D9C2DF9A-B409-4F2A-85F6-319FF8170B8D}"/>
              </a:ext>
            </a:extLst>
          </p:cNvPr>
          <p:cNvGrpSpPr/>
          <p:nvPr/>
        </p:nvGrpSpPr>
        <p:grpSpPr>
          <a:xfrm>
            <a:off x="7300468" y="5071325"/>
            <a:ext cx="1810512" cy="841248"/>
            <a:chOff x="8125968" y="4316698"/>
            <a:chExt cx="1810512" cy="841248"/>
          </a:xfrm>
        </p:grpSpPr>
        <p:sp>
          <p:nvSpPr>
            <p:cNvPr id="18" name="Shape 25">
              <a:extLst>
                <a:ext uri="{FF2B5EF4-FFF2-40B4-BE49-F238E27FC236}">
                  <a16:creationId xmlns:a16="http://schemas.microsoft.com/office/drawing/2014/main" id="{58060121-2810-4ECF-962A-270CEC04DFDF}"/>
                </a:ext>
              </a:extLst>
            </p:cNvPr>
            <p:cNvSpPr/>
            <p:nvPr/>
          </p:nvSpPr>
          <p:spPr>
            <a:xfrm>
              <a:off x="8125968" y="4446469"/>
              <a:ext cx="1810512" cy="621793"/>
            </a:xfrm>
            <a:prstGeom prst="roundRect">
              <a:avLst>
                <a:gd name="adj" fmla="val 8696"/>
              </a:avLst>
            </a:prstGeom>
            <a:solidFill>
              <a:srgbClr val="FFFFFF"/>
            </a:solidFill>
            <a:ln w="12700">
              <a:solidFill>
                <a:srgbClr val="D7E1E9"/>
              </a:solidFill>
              <a:prstDash val="solid"/>
            </a:ln>
            <a:effectLst>
              <a:outerShdw blurRad="88900" dist="25400" dir="5400000" algn="bl" rotWithShape="0">
                <a:srgbClr val="0E2A47">
                  <a:alpha val="12000"/>
                </a:srgbClr>
              </a:outerShdw>
            </a:effectLst>
          </p:spPr>
          <p:txBody>
            <a:bodyPr/>
            <a:lstStyle/>
            <a:p>
              <a:endParaRPr lang="en-US"/>
            </a:p>
          </p:txBody>
        </p:sp>
        <p:sp>
          <p:nvSpPr>
            <p:cNvPr id="19" name="Text 28">
              <a:extLst>
                <a:ext uri="{FF2B5EF4-FFF2-40B4-BE49-F238E27FC236}">
                  <a16:creationId xmlns:a16="http://schemas.microsoft.com/office/drawing/2014/main" id="{CF0D9288-6D92-4803-B731-8C5E98A0C724}"/>
                </a:ext>
              </a:extLst>
            </p:cNvPr>
            <p:cNvSpPr/>
            <p:nvPr/>
          </p:nvSpPr>
          <p:spPr>
            <a:xfrm>
              <a:off x="8440123" y="4316698"/>
              <a:ext cx="1133856" cy="841248"/>
            </a:xfrm>
            <a:prstGeom prst="rect">
              <a:avLst/>
            </a:prstGeom>
            <a:noFill/>
            <a:ln/>
          </p:spPr>
          <p:txBody>
            <a:bodyPr wrap="square" lIns="0" tIns="0" rIns="0" bIns="0" rtlCol="0" anchor="ctr"/>
            <a:lstStyle/>
            <a:p>
              <a:pPr algn="ctr">
                <a:lnSpc>
                  <a:spcPct val="95000"/>
                </a:lnSpc>
              </a:pPr>
              <a:r>
                <a:rPr lang="en-US" sz="1200" b="1" dirty="0">
                  <a:latin typeface="KoPub돋움체 Medium" panose="02020603020101020101" pitchFamily="18" charset="-127"/>
                  <a:ea typeface="KoPub돋움체 Medium" panose="02020603020101020101" pitchFamily="18" charset="-127"/>
                  <a:cs typeface="Cambria" pitchFamily="34" charset="-120"/>
                </a:rPr>
                <a:t>4. Response Implementation</a:t>
              </a:r>
              <a:endParaRPr lang="en-US" sz="1200" dirty="0">
                <a:latin typeface="KoPub돋움체 Medium" panose="02020603020101020101" pitchFamily="18" charset="-127"/>
                <a:ea typeface="KoPub돋움체 Medium" panose="02020603020101020101" pitchFamily="18" charset="-127"/>
              </a:endParaRPr>
            </a:p>
          </p:txBody>
        </p:sp>
      </p:grpSp>
      <p:grpSp>
        <p:nvGrpSpPr>
          <p:cNvPr id="2" name="그룹 1">
            <a:extLst>
              <a:ext uri="{FF2B5EF4-FFF2-40B4-BE49-F238E27FC236}">
                <a16:creationId xmlns:a16="http://schemas.microsoft.com/office/drawing/2014/main" id="{5199CF25-65FE-4C12-B147-F9910259AF0D}"/>
              </a:ext>
            </a:extLst>
          </p:cNvPr>
          <p:cNvGrpSpPr/>
          <p:nvPr/>
        </p:nvGrpSpPr>
        <p:grpSpPr>
          <a:xfrm>
            <a:off x="9713678" y="5071325"/>
            <a:ext cx="1810512" cy="841248"/>
            <a:chOff x="5090027" y="5198034"/>
            <a:chExt cx="1810512" cy="841248"/>
          </a:xfrm>
        </p:grpSpPr>
        <p:sp>
          <p:nvSpPr>
            <p:cNvPr id="20" name="Shape 25">
              <a:extLst>
                <a:ext uri="{FF2B5EF4-FFF2-40B4-BE49-F238E27FC236}">
                  <a16:creationId xmlns:a16="http://schemas.microsoft.com/office/drawing/2014/main" id="{8C97C96F-5B87-4FDD-97E6-C030503F9758}"/>
                </a:ext>
              </a:extLst>
            </p:cNvPr>
            <p:cNvSpPr/>
            <p:nvPr/>
          </p:nvSpPr>
          <p:spPr>
            <a:xfrm>
              <a:off x="5090027" y="5327805"/>
              <a:ext cx="1810512" cy="621793"/>
            </a:xfrm>
            <a:prstGeom prst="roundRect">
              <a:avLst>
                <a:gd name="adj" fmla="val 8696"/>
              </a:avLst>
            </a:prstGeom>
            <a:solidFill>
              <a:srgbClr val="FFFFFF"/>
            </a:solidFill>
            <a:ln w="12700">
              <a:solidFill>
                <a:srgbClr val="D7E1E9"/>
              </a:solidFill>
              <a:prstDash val="solid"/>
            </a:ln>
            <a:effectLst>
              <a:outerShdw blurRad="88900" dist="25400" dir="5400000" algn="bl" rotWithShape="0">
                <a:srgbClr val="0E2A47">
                  <a:alpha val="12000"/>
                </a:srgbClr>
              </a:outerShdw>
            </a:effectLst>
          </p:spPr>
          <p:txBody>
            <a:bodyPr/>
            <a:lstStyle/>
            <a:p>
              <a:endParaRPr lang="en-US"/>
            </a:p>
          </p:txBody>
        </p:sp>
        <p:sp>
          <p:nvSpPr>
            <p:cNvPr id="21" name="Text 28">
              <a:extLst>
                <a:ext uri="{FF2B5EF4-FFF2-40B4-BE49-F238E27FC236}">
                  <a16:creationId xmlns:a16="http://schemas.microsoft.com/office/drawing/2014/main" id="{6F29B365-F05A-4FC8-8DA1-25928AFDD137}"/>
                </a:ext>
              </a:extLst>
            </p:cNvPr>
            <p:cNvSpPr/>
            <p:nvPr/>
          </p:nvSpPr>
          <p:spPr>
            <a:xfrm>
              <a:off x="5404182" y="5198034"/>
              <a:ext cx="1133856" cy="841248"/>
            </a:xfrm>
            <a:prstGeom prst="rect">
              <a:avLst/>
            </a:prstGeom>
            <a:noFill/>
            <a:ln/>
          </p:spPr>
          <p:txBody>
            <a:bodyPr wrap="square" lIns="0" tIns="0" rIns="0" bIns="0" rtlCol="0" anchor="ctr"/>
            <a:lstStyle/>
            <a:p>
              <a:pPr algn="ctr">
                <a:lnSpc>
                  <a:spcPct val="95000"/>
                </a:lnSpc>
              </a:pPr>
              <a:r>
                <a:rPr lang="en-US" sz="1200" b="1" dirty="0">
                  <a:latin typeface="KoPub돋움체 Medium" panose="02020603020101020101" pitchFamily="18" charset="-127"/>
                  <a:ea typeface="KoPub돋움체 Medium" panose="02020603020101020101" pitchFamily="18" charset="-127"/>
                  <a:cs typeface="Cambria" pitchFamily="34" charset="-120"/>
                </a:rPr>
                <a:t>5. Management &amp; support</a:t>
              </a:r>
              <a:endParaRPr lang="en-US" sz="1200" dirty="0">
                <a:latin typeface="KoPub돋움체 Medium" panose="02020603020101020101" pitchFamily="18" charset="-127"/>
                <a:ea typeface="KoPub돋움체 Medium" panose="02020603020101020101" pitchFamily="18" charset="-127"/>
              </a:endParaRPr>
            </a:p>
          </p:txBody>
        </p:sp>
      </p:grpSp>
      <p:cxnSp>
        <p:nvCxnSpPr>
          <p:cNvPr id="24" name="직선 연결선 23">
            <a:extLst>
              <a:ext uri="{FF2B5EF4-FFF2-40B4-BE49-F238E27FC236}">
                <a16:creationId xmlns:a16="http://schemas.microsoft.com/office/drawing/2014/main" id="{239716C8-E531-4D8A-878E-CA42B7A1F40D}"/>
              </a:ext>
            </a:extLst>
          </p:cNvPr>
          <p:cNvCxnSpPr>
            <a:cxnSpLocks/>
          </p:cNvCxnSpPr>
          <p:nvPr/>
        </p:nvCxnSpPr>
        <p:spPr>
          <a:xfrm flipH="1">
            <a:off x="9234910" y="5071325"/>
            <a:ext cx="314155" cy="8412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07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96BB-1FC3-3E18-302C-90C499CEB740}"/>
            </a:ext>
          </a:extLst>
        </p:cNvPr>
        <p:cNvGrpSpPr/>
        <p:nvPr/>
      </p:nvGrpSpPr>
      <p:grpSpPr>
        <a:xfrm>
          <a:off x="0" y="0"/>
          <a:ext cx="0" cy="0"/>
          <a:chOff x="0" y="0"/>
          <a:chExt cx="0" cy="0"/>
        </a:xfrm>
      </p:grpSpPr>
      <p:sp>
        <p:nvSpPr>
          <p:cNvPr id="3" name="제목 2">
            <a:extLst>
              <a:ext uri="{FF2B5EF4-FFF2-40B4-BE49-F238E27FC236}">
                <a16:creationId xmlns:a16="http://schemas.microsoft.com/office/drawing/2014/main" id="{2E463E3F-679E-87BA-9CC8-94DB6537C1F1}"/>
              </a:ext>
            </a:extLst>
          </p:cNvPr>
          <p:cNvSpPr>
            <a:spLocks noGrp="1"/>
          </p:cNvSpPr>
          <p:nvPr>
            <p:ph type="title"/>
          </p:nvPr>
        </p:nvSpPr>
        <p:spPr/>
        <p:txBody>
          <a:bodyPr>
            <a:normAutofit/>
          </a:bodyPr>
          <a:lstStyle/>
          <a:p>
            <a:r>
              <a:rPr lang="en-US" altLang="ko-KR" dirty="0"/>
              <a:t>3. Identification of CPS Functions</a:t>
            </a:r>
            <a:endParaRPr lang="ko-KR" altLang="en-US" dirty="0"/>
          </a:p>
        </p:txBody>
      </p:sp>
      <p:sp>
        <p:nvSpPr>
          <p:cNvPr id="5" name="슬라이드 번호 개체 틀 4">
            <a:extLst>
              <a:ext uri="{FF2B5EF4-FFF2-40B4-BE49-F238E27FC236}">
                <a16:creationId xmlns:a16="http://schemas.microsoft.com/office/drawing/2014/main" id="{0F5ED034-ABAE-DBD8-1307-54D8060CC481}"/>
              </a:ext>
            </a:extLst>
          </p:cNvPr>
          <p:cNvSpPr>
            <a:spLocks noGrp="1"/>
          </p:cNvSpPr>
          <p:nvPr>
            <p:ph type="sldNum" sz="quarter" idx="12"/>
          </p:nvPr>
        </p:nvSpPr>
        <p:spPr/>
        <p:txBody>
          <a:bodyPr/>
          <a:lstStyle/>
          <a:p>
            <a:fld id="{482EAF92-BE06-449D-BA31-EA5D00EDE1DA}" type="slidenum">
              <a:rPr lang="ko-KR" altLang="en-US" smtClean="0"/>
              <a:t>14</a:t>
            </a:fld>
            <a:endParaRPr lang="ko-KR" altLang="en-US" dirty="0"/>
          </a:p>
        </p:txBody>
      </p:sp>
      <p:graphicFrame>
        <p:nvGraphicFramePr>
          <p:cNvPr id="10" name="표 4">
            <a:extLst>
              <a:ext uri="{FF2B5EF4-FFF2-40B4-BE49-F238E27FC236}">
                <a16:creationId xmlns:a16="http://schemas.microsoft.com/office/drawing/2014/main" id="{FAF76080-5CC2-4923-9554-D1F12B753243}"/>
              </a:ext>
            </a:extLst>
          </p:cNvPr>
          <p:cNvGraphicFramePr>
            <a:graphicFrameLocks noGrp="1"/>
          </p:cNvGraphicFramePr>
          <p:nvPr>
            <p:extLst>
              <p:ext uri="{D42A27DB-BD31-4B8C-83A1-F6EECF244321}">
                <p14:modId xmlns:p14="http://schemas.microsoft.com/office/powerpoint/2010/main" val="2155836660"/>
              </p:ext>
            </p:extLst>
          </p:nvPr>
        </p:nvGraphicFramePr>
        <p:xfrm>
          <a:off x="379506" y="789581"/>
          <a:ext cx="11432988" cy="5748177"/>
        </p:xfrm>
        <a:graphic>
          <a:graphicData uri="http://schemas.openxmlformats.org/drawingml/2006/table">
            <a:tbl>
              <a:tblPr firstRow="1" bandRow="1">
                <a:tableStyleId>{5C22544A-7EE6-4342-B048-85BDC9FD1C3A}</a:tableStyleId>
              </a:tblPr>
              <a:tblGrid>
                <a:gridCol w="3205843">
                  <a:extLst>
                    <a:ext uri="{9D8B030D-6E8A-4147-A177-3AD203B41FA5}">
                      <a16:colId xmlns:a16="http://schemas.microsoft.com/office/drawing/2014/main" val="3997106235"/>
                    </a:ext>
                  </a:extLst>
                </a:gridCol>
                <a:gridCol w="8227145">
                  <a:extLst>
                    <a:ext uri="{9D8B030D-6E8A-4147-A177-3AD203B41FA5}">
                      <a16:colId xmlns:a16="http://schemas.microsoft.com/office/drawing/2014/main" val="1540833580"/>
                    </a:ext>
                  </a:extLst>
                </a:gridCol>
              </a:tblGrid>
              <a:tr h="347408">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Five categories</a:t>
                      </a:r>
                      <a:endParaRPr lang="ko-KR" altLang="en-US" sz="1400" dirty="0">
                        <a:solidFill>
                          <a:schemeClr val="tx1"/>
                        </a:solidFill>
                        <a:latin typeface="KoPub돋움체 Light" panose="00000300000000000000" pitchFamily="2" charset="-127"/>
                        <a:ea typeface="KoPub돋움체 Light" panose="00000300000000000000" pitchFamily="2" charset="-127"/>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Contents</a:t>
                      </a:r>
                      <a:endParaRPr lang="ko-KR" altLang="en-US" sz="1400" dirty="0">
                        <a:solidFill>
                          <a:schemeClr val="tx1"/>
                        </a:solidFill>
                        <a:latin typeface="KoPub돋움체 Light" panose="00000300000000000000" pitchFamily="2" charset="-127"/>
                        <a:ea typeface="KoPub돋움체 Light" panose="00000300000000000000" pitchFamily="2" charset="-127"/>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88950894"/>
                  </a:ext>
                </a:extLst>
              </a:tr>
              <a:tr h="745171">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Monitoring &amp; Detection</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400" dirty="0">
                          <a:effectLst/>
                          <a:latin typeface="KoPub돋움체 Light" panose="02020603020101020101" pitchFamily="18" charset="-127"/>
                          <a:ea typeface="KoPub돋움체 Light" panose="02020603020101020101" pitchFamily="18" charset="-127"/>
                        </a:rPr>
                        <a:t>F1.1 real-time parameter display &amp; navigation</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F1.2 trend graphs</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F1.3 monitoring/recording of operator actions</a:t>
                      </a:r>
                      <a:endParaRPr lang="ko-KR" sz="1400" dirty="0">
                        <a:effectLst/>
                        <a:latin typeface="KoPub돋움체 Light" panose="02020603020101020101" pitchFamily="18" charset="-127"/>
                        <a:ea typeface="KoPub돋움체 Light" panose="02020603020101020101" pitchFamily="18" charset="-127"/>
                      </a:endParaRP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344096"/>
                  </a:ext>
                </a:extLst>
              </a:tr>
              <a:tr h="1189102">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Situation Assessment</a:t>
                      </a:r>
                      <a:endParaRPr lang="ko-KR" altLang="en-US" sz="1400" dirty="0">
                        <a:solidFill>
                          <a:schemeClr val="tx1"/>
                        </a:solidFill>
                        <a:latin typeface="KoPub돋움체 Light" panose="00000300000000000000" pitchFamily="2" charset="-127"/>
                        <a:ea typeface="KoPub돋움체 Light" panose="00000300000000000000" pitchFamily="2" charset="-127"/>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400" dirty="0">
                          <a:effectLst/>
                          <a:latin typeface="KoPub돋움체 Light" panose="02020603020101020101" pitchFamily="18" charset="-127"/>
                          <a:ea typeface="KoPub돋움체 Light" panose="02020603020101020101" pitchFamily="18" charset="-127"/>
                        </a:rPr>
                        <a:t>F2.1 entry-condition determination &amp; notification</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F2.2 step-state distinction &amp; updating</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F2.3 caution/warning display</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F2.4 execution-history retrieval</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F2.5 procedure-state sharing among operators</a:t>
                      </a:r>
                      <a:endParaRPr lang="ko-KR" sz="1400" dirty="0">
                        <a:effectLst/>
                        <a:latin typeface="KoPub돋움체 Light" panose="02020603020101020101" pitchFamily="18" charset="-127"/>
                        <a:ea typeface="KoPub돋움체 Light" panose="02020603020101020101" pitchFamily="18" charset="-127"/>
                      </a:endParaRP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18694092"/>
                  </a:ext>
                </a:extLst>
              </a:tr>
              <a:tr h="967136">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Response Planning</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400" dirty="0">
                          <a:effectLst/>
                          <a:latin typeface="KoPub돋움체 Light" panose="02020603020101020101" pitchFamily="18" charset="-127"/>
                          <a:ea typeface="KoPub돋움체 Light" panose="02020603020101020101" pitchFamily="18" charset="-127"/>
                        </a:rPr>
                        <a:t>F3.1 procedure prioritization &amp; presentation</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F3.2 procedure-list browsing &amp; search</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F3.3 previous/next procedure transition</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F3.4 cross-procedure hyperlinking</a:t>
                      </a:r>
                      <a:endParaRPr lang="ko-KR" sz="1400" dirty="0">
                        <a:effectLst/>
                        <a:latin typeface="KoPub돋움체 Light" panose="02020603020101020101" pitchFamily="18" charset="-127"/>
                        <a:ea typeface="KoPub돋움체 Light" panose="02020603020101020101" pitchFamily="18" charset="-127"/>
                      </a:endParaRP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57600626"/>
                  </a:ext>
                </a:extLst>
              </a:tr>
              <a:tr h="1059595">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Response Implementation</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400" dirty="0">
                          <a:effectLst/>
                          <a:latin typeface="KoPub돋움체 Light" panose="02020603020101020101" pitchFamily="18" charset="-127"/>
                          <a:ea typeface="KoPub돋움체 Light" panose="02020603020101020101" pitchFamily="18" charset="-127"/>
                        </a:rPr>
                        <a:t>F4.1 sequential step display</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F4.2 active-step emphasis</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F4.3 textual-instruction display</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F4.4 completed-step check marking</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F4.5 correction/override</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F4.6 hold-point/break-point setting</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F4.7 procedure-linked soft control</a:t>
                      </a:r>
                      <a:endParaRPr lang="ko-KR" sz="1400" dirty="0">
                        <a:effectLst/>
                        <a:latin typeface="KoPub돋움체 Light" panose="02020603020101020101" pitchFamily="18" charset="-127"/>
                        <a:ea typeface="KoPub돋움체 Light" panose="02020603020101020101" pitchFamily="18" charset="-127"/>
                      </a:endParaRP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75955078"/>
                  </a:ext>
                </a:extLst>
              </a:tr>
              <a:tr h="731113">
                <a:tc>
                  <a:txBody>
                    <a:bodyPr/>
                    <a:lstStyle/>
                    <a:p>
                      <a:pPr algn="ctr" latinLnBrk="1"/>
                      <a:r>
                        <a:rPr lang="en-US" altLang="ko-KR" sz="1400" dirty="0">
                          <a:solidFill>
                            <a:schemeClr val="tx1"/>
                          </a:solidFill>
                          <a:latin typeface="KoPub돋움체 Light" panose="00000300000000000000" pitchFamily="2" charset="-127"/>
                          <a:ea typeface="KoPub돋움체 Light" panose="00000300000000000000" pitchFamily="2" charset="-127"/>
                        </a:rPr>
                        <a:t>Management &amp; Support</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400" dirty="0">
                          <a:effectLst/>
                          <a:latin typeface="KoPub돋움체 Light" panose="02020603020101020101" pitchFamily="18" charset="-127"/>
                          <a:ea typeface="KoPub돋움체 Light" panose="02020603020101020101" pitchFamily="18" charset="-127"/>
                        </a:rPr>
                        <a:t>F5.1 note-taking</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F5.2 automatic logging</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F5.3 version control</a:t>
                      </a:r>
                    </a:p>
                    <a:p>
                      <a:pPr algn="just">
                        <a:spcAft>
                          <a:spcPts val="0"/>
                        </a:spcAft>
                      </a:pPr>
                      <a:r>
                        <a:rPr lang="en-US" sz="1400" dirty="0">
                          <a:effectLst/>
                          <a:latin typeface="KoPub돋움체 Light" panose="02020603020101020101" pitchFamily="18" charset="-127"/>
                          <a:ea typeface="KoPub돋움체 Light" panose="02020603020101020101" pitchFamily="18" charset="-127"/>
                        </a:rPr>
                        <a:t>F5.4 paper-backup transition support</a:t>
                      </a:r>
                      <a:endParaRPr lang="ko-KR" sz="1400" dirty="0">
                        <a:effectLst/>
                        <a:latin typeface="KoPub돋움체 Light" panose="02020603020101020101" pitchFamily="18" charset="-127"/>
                        <a:ea typeface="KoPub돋움체 Light" panose="02020603020101020101" pitchFamily="18" charset="-127"/>
                      </a:endParaRPr>
                    </a:p>
                  </a:txBody>
                  <a:tcPr marL="63500" marR="63500" marT="38100" marB="381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44004088"/>
                  </a:ext>
                </a:extLst>
              </a:tr>
            </a:tbl>
          </a:graphicData>
        </a:graphic>
      </p:graphicFrame>
      <p:sp>
        <p:nvSpPr>
          <p:cNvPr id="6" name="내용 개체 틀 1">
            <a:extLst>
              <a:ext uri="{FF2B5EF4-FFF2-40B4-BE49-F238E27FC236}">
                <a16:creationId xmlns:a16="http://schemas.microsoft.com/office/drawing/2014/main" id="{7AFE68B1-1F40-4C42-965A-CDF4270C504C}"/>
              </a:ext>
            </a:extLst>
          </p:cNvPr>
          <p:cNvSpPr txBox="1">
            <a:spLocks/>
          </p:cNvSpPr>
          <p:nvPr/>
        </p:nvSpPr>
        <p:spPr>
          <a:xfrm>
            <a:off x="271421" y="818718"/>
            <a:ext cx="11369036"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p:txBody>
      </p:sp>
    </p:spTree>
    <p:extLst>
      <p:ext uri="{BB962C8B-B14F-4D97-AF65-F5344CB8AC3E}">
        <p14:creationId xmlns:p14="http://schemas.microsoft.com/office/powerpoint/2010/main" val="1693778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CBACC-69DD-913F-26E6-BE0C7CC10213}"/>
            </a:ext>
          </a:extLst>
        </p:cNvPr>
        <p:cNvGrpSpPr/>
        <p:nvPr/>
      </p:nvGrpSpPr>
      <p:grpSpPr>
        <a:xfrm>
          <a:off x="0" y="0"/>
          <a:ext cx="0" cy="0"/>
          <a:chOff x="0" y="0"/>
          <a:chExt cx="0" cy="0"/>
        </a:xfrm>
      </p:grpSpPr>
      <p:sp>
        <p:nvSpPr>
          <p:cNvPr id="4" name="제목 3">
            <a:extLst>
              <a:ext uri="{FF2B5EF4-FFF2-40B4-BE49-F238E27FC236}">
                <a16:creationId xmlns:a16="http://schemas.microsoft.com/office/drawing/2014/main" id="{9BDAF8CB-B2DD-CD54-E6D8-E3A435572003}"/>
              </a:ext>
            </a:extLst>
          </p:cNvPr>
          <p:cNvSpPr>
            <a:spLocks noGrp="1"/>
          </p:cNvSpPr>
          <p:nvPr>
            <p:ph type="title"/>
          </p:nvPr>
        </p:nvSpPr>
        <p:spPr>
          <a:xfrm>
            <a:off x="2544128" y="2829238"/>
            <a:ext cx="7372350" cy="697879"/>
          </a:xfrm>
        </p:spPr>
        <p:txBody>
          <a:bodyPr>
            <a:normAutofit fontScale="90000"/>
          </a:bodyPr>
          <a:lstStyle/>
          <a:p>
            <a:r>
              <a:rPr lang="en-US" altLang="ko-KR" dirty="0"/>
              <a:t>4. Proposal of CPS LOA framework</a:t>
            </a:r>
            <a:endParaRPr lang="ko-KR" altLang="en-US" dirty="0"/>
          </a:p>
        </p:txBody>
      </p:sp>
    </p:spTree>
    <p:extLst>
      <p:ext uri="{BB962C8B-B14F-4D97-AF65-F5344CB8AC3E}">
        <p14:creationId xmlns:p14="http://schemas.microsoft.com/office/powerpoint/2010/main" val="1240167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96BB-1FC3-3E18-302C-90C499CEB740}"/>
            </a:ext>
          </a:extLst>
        </p:cNvPr>
        <p:cNvGrpSpPr/>
        <p:nvPr/>
      </p:nvGrpSpPr>
      <p:grpSpPr>
        <a:xfrm>
          <a:off x="0" y="0"/>
          <a:ext cx="0" cy="0"/>
          <a:chOff x="0" y="0"/>
          <a:chExt cx="0" cy="0"/>
        </a:xfrm>
      </p:grpSpPr>
      <p:sp>
        <p:nvSpPr>
          <p:cNvPr id="3" name="제목 2">
            <a:extLst>
              <a:ext uri="{FF2B5EF4-FFF2-40B4-BE49-F238E27FC236}">
                <a16:creationId xmlns:a16="http://schemas.microsoft.com/office/drawing/2014/main" id="{2E463E3F-679E-87BA-9CC8-94DB6537C1F1}"/>
              </a:ext>
            </a:extLst>
          </p:cNvPr>
          <p:cNvSpPr>
            <a:spLocks noGrp="1"/>
          </p:cNvSpPr>
          <p:nvPr>
            <p:ph type="title"/>
          </p:nvPr>
        </p:nvSpPr>
        <p:spPr/>
        <p:txBody>
          <a:bodyPr>
            <a:normAutofit/>
          </a:bodyPr>
          <a:lstStyle/>
          <a:p>
            <a:r>
              <a:rPr lang="en-US" altLang="ko-KR" dirty="0"/>
              <a:t>4. Proposal of CPS LOA framework</a:t>
            </a:r>
            <a:endParaRPr lang="ko-KR" altLang="en-US" dirty="0"/>
          </a:p>
        </p:txBody>
      </p:sp>
      <p:sp>
        <p:nvSpPr>
          <p:cNvPr id="5" name="슬라이드 번호 개체 틀 4">
            <a:extLst>
              <a:ext uri="{FF2B5EF4-FFF2-40B4-BE49-F238E27FC236}">
                <a16:creationId xmlns:a16="http://schemas.microsoft.com/office/drawing/2014/main" id="{0F5ED034-ABAE-DBD8-1307-54D8060CC481}"/>
              </a:ext>
            </a:extLst>
          </p:cNvPr>
          <p:cNvSpPr>
            <a:spLocks noGrp="1"/>
          </p:cNvSpPr>
          <p:nvPr>
            <p:ph type="sldNum" sz="quarter" idx="12"/>
          </p:nvPr>
        </p:nvSpPr>
        <p:spPr/>
        <p:txBody>
          <a:bodyPr/>
          <a:lstStyle/>
          <a:p>
            <a:fld id="{482EAF92-BE06-449D-BA31-EA5D00EDE1DA}" type="slidenum">
              <a:rPr lang="ko-KR" altLang="en-US" smtClean="0"/>
              <a:t>16</a:t>
            </a:fld>
            <a:endParaRPr lang="ko-KR" altLang="en-US" dirty="0"/>
          </a:p>
        </p:txBody>
      </p:sp>
      <p:sp>
        <p:nvSpPr>
          <p:cNvPr id="8" name="내용 개체 틀 1">
            <a:extLst>
              <a:ext uri="{FF2B5EF4-FFF2-40B4-BE49-F238E27FC236}">
                <a16:creationId xmlns:a16="http://schemas.microsoft.com/office/drawing/2014/main" id="{2BE0253F-A6D4-8D31-8D8A-346E4E64781A}"/>
              </a:ext>
            </a:extLst>
          </p:cNvPr>
          <p:cNvSpPr txBox="1">
            <a:spLocks/>
          </p:cNvSpPr>
          <p:nvPr/>
        </p:nvSpPr>
        <p:spPr>
          <a:xfrm>
            <a:off x="271421" y="806766"/>
            <a:ext cx="11369036"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dirty="0"/>
              <a:t>Classification Dimensions and Six Levels</a:t>
            </a:r>
          </a:p>
          <a:p>
            <a:pPr lvl="1"/>
            <a:r>
              <a:rPr lang="en-US" altLang="ko-KR" dirty="0"/>
              <a:t>Method</a:t>
            </a:r>
          </a:p>
          <a:p>
            <a:pPr lvl="2"/>
            <a:r>
              <a:rPr lang="en-US" altLang="ko-KR" dirty="0"/>
              <a:t>The three dimension: from</a:t>
            </a:r>
            <a:r>
              <a:rPr lang="ko-KR" altLang="en-US" dirty="0"/>
              <a:t> </a:t>
            </a:r>
            <a:r>
              <a:rPr lang="en-US" altLang="ko-KR" dirty="0"/>
              <a:t>the same grounded structure of the function taxonomy</a:t>
            </a:r>
          </a:p>
          <a:p>
            <a:pPr lvl="3"/>
            <a:r>
              <a:rPr lang="en-US" dirty="0"/>
              <a:t>The three dimensions D1, D2, and D3 were derived from NUREG/CR-6634, itself grounded in P-S-W.</a:t>
            </a:r>
            <a:endParaRPr lang="en-US" altLang="ko-KR" dirty="0"/>
          </a:p>
          <a:p>
            <a:pPr lvl="3"/>
            <a:r>
              <a:rPr lang="en-US" altLang="ko-KR" dirty="0"/>
              <a:t>D1: Information (P-S-W Stages 1+2, consolidated since automated monitoring and assessment are typically deployed together): None → Display-only → Embedded-data → Diagnostic </a:t>
            </a:r>
          </a:p>
          <a:p>
            <a:pPr lvl="3"/>
            <a:r>
              <a:rPr lang="en-US" altLang="ko-KR" dirty="0"/>
              <a:t>D2: Decision Support (Stage 3): None → Alert → Advisory → Recommendation </a:t>
            </a:r>
          </a:p>
          <a:p>
            <a:pPr lvl="3"/>
            <a:r>
              <a:rPr lang="en-US" altLang="ko-KR" dirty="0"/>
              <a:t>D3: Action Implementation (Stage 4): Manual → Consent → Exception → Autonomous</a:t>
            </a:r>
          </a:p>
          <a:p>
            <a:pPr lvl="3"/>
            <a:endParaRPr lang="en-US" altLang="ko-KR" dirty="0"/>
          </a:p>
          <a:p>
            <a:pPr lvl="2"/>
            <a:r>
              <a:rPr lang="en-US" altLang="ko-KR" dirty="0"/>
              <a:t>Each dimension's graduated values are drawn from existing regulatory/industry terminology</a:t>
            </a:r>
          </a:p>
          <a:p>
            <a:pPr lvl="3"/>
            <a:r>
              <a:rPr lang="en-US" altLang="ko-KR" dirty="0"/>
              <a:t>D3's Manual/Consent/Exception/Autonomous terms come directly from NUREG-0700 Rev.3's five-level scale</a:t>
            </a:r>
          </a:p>
          <a:p>
            <a:pPr lvl="3"/>
            <a:r>
              <a:rPr lang="en-US" altLang="ko-KR" dirty="0"/>
              <a:t>The Consent/Exception distinction and the notion of procedure-based automation (PBA) come from EPRI 1015313</a:t>
            </a:r>
          </a:p>
          <a:p>
            <a:pPr lvl="3"/>
            <a:endParaRPr lang="en-US" altLang="ko-KR" dirty="0"/>
          </a:p>
          <a:p>
            <a:pPr lvl="2"/>
            <a:r>
              <a:rPr lang="en-US" altLang="ko-KR" dirty="0"/>
              <a:t>The six levels are the qualitatively distinct combinations of these three grounded dimensions</a:t>
            </a:r>
          </a:p>
          <a:p>
            <a:pPr lvl="3"/>
            <a:r>
              <a:rPr lang="en-US" dirty="0"/>
              <a:t>Six levels were derived from the combinations of these three dimensions, with each LOA level corresponding to a specific combination of D1, D2, and D3 values.</a:t>
            </a:r>
            <a:endParaRPr lang="en-US" altLang="ko-KR" dirty="0"/>
          </a:p>
          <a:p>
            <a:pPr lvl="2"/>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p:txBody>
      </p:sp>
    </p:spTree>
    <p:extLst>
      <p:ext uri="{BB962C8B-B14F-4D97-AF65-F5344CB8AC3E}">
        <p14:creationId xmlns:p14="http://schemas.microsoft.com/office/powerpoint/2010/main" val="652230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96BB-1FC3-3E18-302C-90C499CEB740}"/>
            </a:ext>
          </a:extLst>
        </p:cNvPr>
        <p:cNvGrpSpPr/>
        <p:nvPr/>
      </p:nvGrpSpPr>
      <p:grpSpPr>
        <a:xfrm>
          <a:off x="0" y="0"/>
          <a:ext cx="0" cy="0"/>
          <a:chOff x="0" y="0"/>
          <a:chExt cx="0" cy="0"/>
        </a:xfrm>
      </p:grpSpPr>
      <p:sp>
        <p:nvSpPr>
          <p:cNvPr id="3" name="제목 2">
            <a:extLst>
              <a:ext uri="{FF2B5EF4-FFF2-40B4-BE49-F238E27FC236}">
                <a16:creationId xmlns:a16="http://schemas.microsoft.com/office/drawing/2014/main" id="{2E463E3F-679E-87BA-9CC8-94DB6537C1F1}"/>
              </a:ext>
            </a:extLst>
          </p:cNvPr>
          <p:cNvSpPr>
            <a:spLocks noGrp="1"/>
          </p:cNvSpPr>
          <p:nvPr>
            <p:ph type="title"/>
          </p:nvPr>
        </p:nvSpPr>
        <p:spPr/>
        <p:txBody>
          <a:bodyPr/>
          <a:lstStyle/>
          <a:p>
            <a:r>
              <a:rPr lang="en-US" altLang="ko-KR" dirty="0"/>
              <a:t>4. Proposal of CPS LOA framework</a:t>
            </a:r>
            <a:endParaRPr lang="ko-KR" altLang="en-US" dirty="0"/>
          </a:p>
        </p:txBody>
      </p:sp>
      <p:sp>
        <p:nvSpPr>
          <p:cNvPr id="5" name="슬라이드 번호 개체 틀 4">
            <a:extLst>
              <a:ext uri="{FF2B5EF4-FFF2-40B4-BE49-F238E27FC236}">
                <a16:creationId xmlns:a16="http://schemas.microsoft.com/office/drawing/2014/main" id="{0F5ED034-ABAE-DBD8-1307-54D8060CC481}"/>
              </a:ext>
            </a:extLst>
          </p:cNvPr>
          <p:cNvSpPr>
            <a:spLocks noGrp="1"/>
          </p:cNvSpPr>
          <p:nvPr>
            <p:ph type="sldNum" sz="quarter" idx="12"/>
          </p:nvPr>
        </p:nvSpPr>
        <p:spPr/>
        <p:txBody>
          <a:bodyPr/>
          <a:lstStyle/>
          <a:p>
            <a:fld id="{482EAF92-BE06-449D-BA31-EA5D00EDE1DA}" type="slidenum">
              <a:rPr lang="ko-KR" altLang="en-US" smtClean="0"/>
              <a:t>17</a:t>
            </a:fld>
            <a:endParaRPr lang="ko-KR" altLang="en-US" dirty="0"/>
          </a:p>
        </p:txBody>
      </p:sp>
      <p:sp>
        <p:nvSpPr>
          <p:cNvPr id="8" name="내용 개체 틀 1">
            <a:extLst>
              <a:ext uri="{FF2B5EF4-FFF2-40B4-BE49-F238E27FC236}">
                <a16:creationId xmlns:a16="http://schemas.microsoft.com/office/drawing/2014/main" id="{2BE0253F-A6D4-8D31-8D8A-346E4E64781A}"/>
              </a:ext>
            </a:extLst>
          </p:cNvPr>
          <p:cNvSpPr txBox="1">
            <a:spLocks/>
          </p:cNvSpPr>
          <p:nvPr/>
        </p:nvSpPr>
        <p:spPr>
          <a:xfrm>
            <a:off x="271421" y="808550"/>
            <a:ext cx="11762901"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dirty="0"/>
              <a:t>Classification Dimensions and Six Levels</a:t>
            </a:r>
          </a:p>
          <a:p>
            <a:pPr lvl="1"/>
            <a:r>
              <a:rPr lang="en-US" altLang="ko-KR" dirty="0"/>
              <a:t>Six Levels of LOA</a:t>
            </a:r>
          </a:p>
          <a:p>
            <a:pPr lvl="2"/>
            <a:r>
              <a:rPr lang="en-US" altLang="ko-KR" dirty="0"/>
              <a:t>Level 1 – Digital procedure display only (operator performs all decisions and actions)</a:t>
            </a:r>
          </a:p>
          <a:p>
            <a:pPr lvl="2"/>
            <a:r>
              <a:rPr lang="en-US" altLang="ko-KR" dirty="0"/>
              <a:t>Level 2 – Procedure guidance &amp; plant information support (tracking, highlighting, process variables)</a:t>
            </a:r>
          </a:p>
          <a:p>
            <a:pPr lvl="2"/>
            <a:r>
              <a:rPr lang="en-US" altLang="ko-KR" dirty="0"/>
              <a:t>Level 3 – Automated condition evaluation &amp; decision support (branch recommendation, error checking)</a:t>
            </a:r>
          </a:p>
          <a:p>
            <a:pPr lvl="2"/>
            <a:r>
              <a:rPr lang="en-US" altLang="ko-KR" dirty="0"/>
              <a:t>Level 4 – Operator-approved automation (system executes actions only after explicit approval)</a:t>
            </a:r>
          </a:p>
          <a:p>
            <a:pPr lvl="2"/>
            <a:r>
              <a:rPr lang="en-US" altLang="ko-KR" dirty="0"/>
              <a:t>Level 5 – Automatic execution with operator veto (actions proceed unless rejected)</a:t>
            </a:r>
          </a:p>
          <a:p>
            <a:pPr lvl="2"/>
            <a:r>
              <a:rPr lang="en-US" altLang="ko-KR" dirty="0"/>
              <a:t>Level 6 – Fully autonomous procedure execution (operator monitors and intervenes only when necessary)</a:t>
            </a:r>
          </a:p>
          <a:p>
            <a:pPr lvl="2"/>
            <a:endParaRPr lang="en-US" altLang="ko-KR" dirty="0"/>
          </a:p>
        </p:txBody>
      </p:sp>
      <p:sp>
        <p:nvSpPr>
          <p:cNvPr id="4" name="Rectangle 1">
            <a:extLst>
              <a:ext uri="{FF2B5EF4-FFF2-40B4-BE49-F238E27FC236}">
                <a16:creationId xmlns:a16="http://schemas.microsoft.com/office/drawing/2014/main" id="{A2AF123A-07D0-4593-A9A9-78540B67A4AA}"/>
              </a:ext>
            </a:extLst>
          </p:cNvPr>
          <p:cNvSpPr>
            <a:spLocks noChangeArrowheads="1"/>
          </p:cNvSpPr>
          <p:nvPr/>
        </p:nvSpPr>
        <p:spPr bwMode="auto">
          <a:xfrm>
            <a:off x="5464176" y="158222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9" name="Text 3">
            <a:extLst>
              <a:ext uri="{FF2B5EF4-FFF2-40B4-BE49-F238E27FC236}">
                <a16:creationId xmlns:a16="http://schemas.microsoft.com/office/drawing/2014/main" id="{F5D96C31-08EA-4EF3-A5D2-6944739CC086}"/>
              </a:ext>
            </a:extLst>
          </p:cNvPr>
          <p:cNvSpPr/>
          <p:nvPr/>
        </p:nvSpPr>
        <p:spPr>
          <a:xfrm>
            <a:off x="1778000" y="4581269"/>
            <a:ext cx="914400" cy="457200"/>
          </a:xfrm>
          <a:prstGeom prst="rect">
            <a:avLst/>
          </a:prstGeom>
          <a:noFill/>
          <a:ln/>
        </p:spPr>
        <p:txBody>
          <a:bodyPr wrap="square" lIns="0" tIns="0" rIns="0" bIns="0" rtlCol="0" anchor="ctr"/>
          <a:lstStyle/>
          <a:p>
            <a:pPr algn="r"/>
            <a:r>
              <a:rPr lang="en-US" sz="950" b="1" dirty="0">
                <a:solidFill>
                  <a:srgbClr val="0E2A47"/>
                </a:solidFill>
                <a:latin typeface="KoPub돋움체 Light" panose="02020603020101020101" pitchFamily="18" charset="-127"/>
                <a:ea typeface="KoPub돋움체 Light" panose="02020603020101020101" pitchFamily="18" charset="-127"/>
                <a:cs typeface="Calibri" pitchFamily="34" charset="-120"/>
              </a:rPr>
              <a:t>Information  D1</a:t>
            </a:r>
            <a:endParaRPr lang="en-US" sz="950" dirty="0">
              <a:latin typeface="KoPub돋움체 Light" panose="02020603020101020101" pitchFamily="18" charset="-127"/>
              <a:ea typeface="KoPub돋움체 Light" panose="02020603020101020101" pitchFamily="18" charset="-127"/>
            </a:endParaRPr>
          </a:p>
        </p:txBody>
      </p:sp>
      <p:sp>
        <p:nvSpPr>
          <p:cNvPr id="10" name="Text 4">
            <a:extLst>
              <a:ext uri="{FF2B5EF4-FFF2-40B4-BE49-F238E27FC236}">
                <a16:creationId xmlns:a16="http://schemas.microsoft.com/office/drawing/2014/main" id="{846DBB66-9D48-4BA9-B54F-9F789D507A0A}"/>
              </a:ext>
            </a:extLst>
          </p:cNvPr>
          <p:cNvSpPr/>
          <p:nvPr/>
        </p:nvSpPr>
        <p:spPr>
          <a:xfrm>
            <a:off x="1765300" y="5111621"/>
            <a:ext cx="914400" cy="457200"/>
          </a:xfrm>
          <a:prstGeom prst="rect">
            <a:avLst/>
          </a:prstGeom>
          <a:noFill/>
          <a:ln/>
        </p:spPr>
        <p:txBody>
          <a:bodyPr wrap="square" lIns="0" tIns="0" rIns="0" bIns="0" rtlCol="0" anchor="ctr"/>
          <a:lstStyle/>
          <a:p>
            <a:pPr algn="r"/>
            <a:r>
              <a:rPr lang="en-US" sz="950" b="1" dirty="0">
                <a:solidFill>
                  <a:srgbClr val="0E2A47"/>
                </a:solidFill>
                <a:latin typeface="KoPub돋움체 Light" panose="02020603020101020101" pitchFamily="18" charset="-127"/>
                <a:ea typeface="KoPub돋움체 Light" panose="02020603020101020101" pitchFamily="18" charset="-127"/>
                <a:cs typeface="Calibri" pitchFamily="34" charset="-120"/>
              </a:rPr>
              <a:t>Decision  D2</a:t>
            </a:r>
            <a:endParaRPr lang="en-US" sz="950" dirty="0">
              <a:latin typeface="KoPub돋움체 Light" panose="02020603020101020101" pitchFamily="18" charset="-127"/>
              <a:ea typeface="KoPub돋움체 Light" panose="02020603020101020101" pitchFamily="18" charset="-127"/>
            </a:endParaRPr>
          </a:p>
        </p:txBody>
      </p:sp>
      <p:sp>
        <p:nvSpPr>
          <p:cNvPr id="11" name="Text 5">
            <a:extLst>
              <a:ext uri="{FF2B5EF4-FFF2-40B4-BE49-F238E27FC236}">
                <a16:creationId xmlns:a16="http://schemas.microsoft.com/office/drawing/2014/main" id="{21F53B1C-AD7A-4423-ABE4-61725B45DDE4}"/>
              </a:ext>
            </a:extLst>
          </p:cNvPr>
          <p:cNvSpPr/>
          <p:nvPr/>
        </p:nvSpPr>
        <p:spPr>
          <a:xfrm>
            <a:off x="1752600" y="5641973"/>
            <a:ext cx="914400" cy="457200"/>
          </a:xfrm>
          <a:prstGeom prst="rect">
            <a:avLst/>
          </a:prstGeom>
          <a:noFill/>
          <a:ln/>
        </p:spPr>
        <p:txBody>
          <a:bodyPr wrap="square" lIns="0" tIns="0" rIns="0" bIns="0" rtlCol="0" anchor="ctr"/>
          <a:lstStyle/>
          <a:p>
            <a:pPr algn="r"/>
            <a:r>
              <a:rPr lang="en-US" sz="950" b="1" dirty="0">
                <a:solidFill>
                  <a:srgbClr val="0E2A47"/>
                </a:solidFill>
                <a:latin typeface="KoPub돋움체 Light" panose="02020603020101020101" pitchFamily="18" charset="-127"/>
                <a:ea typeface="KoPub돋움체 Light" panose="02020603020101020101" pitchFamily="18" charset="-127"/>
                <a:cs typeface="Calibri" pitchFamily="34" charset="-120"/>
              </a:rPr>
              <a:t>Action  D3</a:t>
            </a:r>
            <a:endParaRPr lang="en-US" sz="950" dirty="0">
              <a:solidFill>
                <a:srgbClr val="0E2A47"/>
              </a:solidFill>
              <a:latin typeface="KoPub돋움체 Light" panose="02020603020101020101" pitchFamily="18" charset="-127"/>
              <a:ea typeface="KoPub돋움체 Light" panose="02020603020101020101" pitchFamily="18" charset="-127"/>
            </a:endParaRPr>
          </a:p>
        </p:txBody>
      </p:sp>
      <p:sp>
        <p:nvSpPr>
          <p:cNvPr id="12" name="Shape 6">
            <a:extLst>
              <a:ext uri="{FF2B5EF4-FFF2-40B4-BE49-F238E27FC236}">
                <a16:creationId xmlns:a16="http://schemas.microsoft.com/office/drawing/2014/main" id="{C0A0BE7E-85D5-457F-B675-A40A70577532}"/>
              </a:ext>
            </a:extLst>
          </p:cNvPr>
          <p:cNvSpPr/>
          <p:nvPr/>
        </p:nvSpPr>
        <p:spPr>
          <a:xfrm>
            <a:off x="2765552" y="3666869"/>
            <a:ext cx="1188720" cy="841248"/>
          </a:xfrm>
          <a:prstGeom prst="roundRect">
            <a:avLst>
              <a:gd name="adj" fmla="val 6522"/>
            </a:avLst>
          </a:prstGeom>
          <a:solidFill>
            <a:srgbClr val="E1EEF2"/>
          </a:solidFill>
          <a:ln w="12700">
            <a:solidFill>
              <a:schemeClr val="tx1"/>
            </a:solidFill>
            <a:prstDash val="solid"/>
          </a:ln>
        </p:spPr>
        <p:txBody>
          <a:bodyPr/>
          <a:lstStyle/>
          <a:p>
            <a:endParaRPr lang="en-US"/>
          </a:p>
        </p:txBody>
      </p:sp>
      <p:sp>
        <p:nvSpPr>
          <p:cNvPr id="13" name="Shape 7">
            <a:extLst>
              <a:ext uri="{FF2B5EF4-FFF2-40B4-BE49-F238E27FC236}">
                <a16:creationId xmlns:a16="http://schemas.microsoft.com/office/drawing/2014/main" id="{A8B2AAD9-12CC-4F97-9AC8-05CEF4AD4EC6}"/>
              </a:ext>
            </a:extLst>
          </p:cNvPr>
          <p:cNvSpPr/>
          <p:nvPr/>
        </p:nvSpPr>
        <p:spPr>
          <a:xfrm>
            <a:off x="3177032" y="3740021"/>
            <a:ext cx="365760" cy="365760"/>
          </a:xfrm>
          <a:prstGeom prst="ellipse">
            <a:avLst/>
          </a:prstGeom>
          <a:solidFill>
            <a:srgbClr val="187B96"/>
          </a:solidFill>
          <a:ln/>
        </p:spPr>
        <p:txBody>
          <a:bodyPr/>
          <a:lstStyle/>
          <a:p>
            <a:endParaRPr lang="en-US"/>
          </a:p>
        </p:txBody>
      </p:sp>
      <p:sp>
        <p:nvSpPr>
          <p:cNvPr id="14" name="Text 8">
            <a:extLst>
              <a:ext uri="{FF2B5EF4-FFF2-40B4-BE49-F238E27FC236}">
                <a16:creationId xmlns:a16="http://schemas.microsoft.com/office/drawing/2014/main" id="{B5A072A5-0D6F-42CA-B03C-884E1129F92F}"/>
              </a:ext>
            </a:extLst>
          </p:cNvPr>
          <p:cNvSpPr/>
          <p:nvPr/>
        </p:nvSpPr>
        <p:spPr>
          <a:xfrm>
            <a:off x="3177032" y="3740021"/>
            <a:ext cx="365760" cy="365760"/>
          </a:xfrm>
          <a:prstGeom prst="rect">
            <a:avLst/>
          </a:prstGeom>
          <a:noFill/>
          <a:ln/>
        </p:spPr>
        <p:txBody>
          <a:bodyPr wrap="square" lIns="0" tIns="0" rIns="0" bIns="0" rtlCol="0" anchor="ctr"/>
          <a:lstStyle/>
          <a:p>
            <a:pPr algn="ctr"/>
            <a:r>
              <a:rPr lang="en-US" sz="1500" b="1" dirty="0">
                <a:solidFill>
                  <a:srgbClr val="FFFFFF"/>
                </a:solidFill>
                <a:latin typeface="KoPub돋움체 Light" panose="02020603020101020101" pitchFamily="18" charset="-127"/>
                <a:ea typeface="KoPub돋움체 Light" panose="02020603020101020101" pitchFamily="18" charset="-127"/>
                <a:cs typeface="Cambria" pitchFamily="34" charset="-120"/>
              </a:rPr>
              <a:t>1</a:t>
            </a:r>
            <a:endParaRPr lang="en-US" sz="1500" dirty="0">
              <a:latin typeface="KoPub돋움체 Light" panose="02020603020101020101" pitchFamily="18" charset="-127"/>
              <a:ea typeface="KoPub돋움체 Light" panose="02020603020101020101" pitchFamily="18" charset="-127"/>
            </a:endParaRPr>
          </a:p>
        </p:txBody>
      </p:sp>
      <p:sp>
        <p:nvSpPr>
          <p:cNvPr id="15" name="Text 9">
            <a:extLst>
              <a:ext uri="{FF2B5EF4-FFF2-40B4-BE49-F238E27FC236}">
                <a16:creationId xmlns:a16="http://schemas.microsoft.com/office/drawing/2014/main" id="{3FD15F81-6BF2-49BD-AD2C-FF535D30D7DF}"/>
              </a:ext>
            </a:extLst>
          </p:cNvPr>
          <p:cNvSpPr/>
          <p:nvPr/>
        </p:nvSpPr>
        <p:spPr>
          <a:xfrm>
            <a:off x="2802128" y="4114925"/>
            <a:ext cx="1115568" cy="365760"/>
          </a:xfrm>
          <a:prstGeom prst="rect">
            <a:avLst/>
          </a:prstGeom>
          <a:noFill/>
          <a:ln/>
        </p:spPr>
        <p:txBody>
          <a:bodyPr wrap="square" lIns="0" tIns="0" rIns="0" bIns="0" rtlCol="0" anchor="t"/>
          <a:lstStyle/>
          <a:p>
            <a:pPr algn="ctr">
              <a:lnSpc>
                <a:spcPct val="90000"/>
              </a:lnSpc>
            </a:pPr>
            <a:r>
              <a:rPr lang="en-US" sz="830" b="1" dirty="0">
                <a:solidFill>
                  <a:srgbClr val="0E2A47"/>
                </a:solidFill>
                <a:latin typeface="KoPub돋움체 Light" panose="02020603020101020101" pitchFamily="18" charset="-127"/>
                <a:ea typeface="KoPub돋움체 Light" panose="02020603020101020101" pitchFamily="18" charset="-127"/>
                <a:cs typeface="Calibri" pitchFamily="34" charset="-120"/>
              </a:rPr>
              <a:t>Digitized Paper Procedure</a:t>
            </a:r>
            <a:endParaRPr lang="en-US" sz="830" dirty="0">
              <a:latin typeface="KoPub돋움체 Light" panose="02020603020101020101" pitchFamily="18" charset="-127"/>
              <a:ea typeface="KoPub돋움체 Light" panose="02020603020101020101" pitchFamily="18" charset="-127"/>
            </a:endParaRPr>
          </a:p>
        </p:txBody>
      </p:sp>
      <p:sp>
        <p:nvSpPr>
          <p:cNvPr id="16" name="Shape 10">
            <a:extLst>
              <a:ext uri="{FF2B5EF4-FFF2-40B4-BE49-F238E27FC236}">
                <a16:creationId xmlns:a16="http://schemas.microsoft.com/office/drawing/2014/main" id="{0706D188-7CD4-4E38-AF14-49EA56E01B68}"/>
              </a:ext>
            </a:extLst>
          </p:cNvPr>
          <p:cNvSpPr/>
          <p:nvPr/>
        </p:nvSpPr>
        <p:spPr>
          <a:xfrm>
            <a:off x="2765552" y="4581269"/>
            <a:ext cx="1188720" cy="457200"/>
          </a:xfrm>
          <a:prstGeom prst="roundRect">
            <a:avLst>
              <a:gd name="adj" fmla="val 12000"/>
            </a:avLst>
          </a:prstGeom>
          <a:solidFill>
            <a:srgbClr val="E1EEF2"/>
          </a:solidFill>
          <a:ln/>
        </p:spPr>
        <p:txBody>
          <a:bodyPr/>
          <a:lstStyle/>
          <a:p>
            <a:endParaRPr lang="en-US"/>
          </a:p>
        </p:txBody>
      </p:sp>
      <p:sp>
        <p:nvSpPr>
          <p:cNvPr id="17" name="Text 11">
            <a:extLst>
              <a:ext uri="{FF2B5EF4-FFF2-40B4-BE49-F238E27FC236}">
                <a16:creationId xmlns:a16="http://schemas.microsoft.com/office/drawing/2014/main" id="{93585D30-B76E-48D6-BE93-980290C2EA86}"/>
              </a:ext>
            </a:extLst>
          </p:cNvPr>
          <p:cNvSpPr/>
          <p:nvPr/>
        </p:nvSpPr>
        <p:spPr>
          <a:xfrm>
            <a:off x="2783840" y="4581269"/>
            <a:ext cx="1152144" cy="457200"/>
          </a:xfrm>
          <a:prstGeom prst="rect">
            <a:avLst/>
          </a:prstGeom>
          <a:noFill/>
          <a:ln/>
        </p:spPr>
        <p:txBody>
          <a:bodyPr wrap="square" lIns="0" tIns="0" rIns="0" bIns="0" rtlCol="0" anchor="ctr"/>
          <a:lstStyle/>
          <a:p>
            <a:pPr algn="ctr"/>
            <a:r>
              <a:rPr lang="en-US" sz="860" b="1" dirty="0">
                <a:solidFill>
                  <a:srgbClr val="16202B"/>
                </a:solidFill>
                <a:latin typeface="KoPub돋움체 Light" panose="02020603020101020101" pitchFamily="18" charset="-127"/>
                <a:ea typeface="KoPub돋움체 Light" panose="02020603020101020101" pitchFamily="18" charset="-127"/>
                <a:cs typeface="Calibri" pitchFamily="34" charset="-120"/>
              </a:rPr>
              <a:t>Display-only</a:t>
            </a:r>
            <a:endParaRPr lang="en-US" sz="860" dirty="0">
              <a:latin typeface="KoPub돋움체 Light" panose="02020603020101020101" pitchFamily="18" charset="-127"/>
              <a:ea typeface="KoPub돋움체 Light" panose="02020603020101020101" pitchFamily="18" charset="-127"/>
            </a:endParaRPr>
          </a:p>
        </p:txBody>
      </p:sp>
      <p:sp>
        <p:nvSpPr>
          <p:cNvPr id="18" name="Shape 12">
            <a:extLst>
              <a:ext uri="{FF2B5EF4-FFF2-40B4-BE49-F238E27FC236}">
                <a16:creationId xmlns:a16="http://schemas.microsoft.com/office/drawing/2014/main" id="{08A8DE17-9EBC-4EDC-B943-B12E178C67E6}"/>
              </a:ext>
            </a:extLst>
          </p:cNvPr>
          <p:cNvSpPr/>
          <p:nvPr/>
        </p:nvSpPr>
        <p:spPr>
          <a:xfrm>
            <a:off x="2765552" y="5111621"/>
            <a:ext cx="1188720" cy="457200"/>
          </a:xfrm>
          <a:prstGeom prst="roundRect">
            <a:avLst>
              <a:gd name="adj" fmla="val 12000"/>
            </a:avLst>
          </a:prstGeom>
          <a:solidFill>
            <a:srgbClr val="E6ECF1"/>
          </a:solidFill>
          <a:ln/>
        </p:spPr>
        <p:txBody>
          <a:bodyPr/>
          <a:lstStyle/>
          <a:p>
            <a:endParaRPr lang="en-US"/>
          </a:p>
        </p:txBody>
      </p:sp>
      <p:sp>
        <p:nvSpPr>
          <p:cNvPr id="19" name="Text 13">
            <a:extLst>
              <a:ext uri="{FF2B5EF4-FFF2-40B4-BE49-F238E27FC236}">
                <a16:creationId xmlns:a16="http://schemas.microsoft.com/office/drawing/2014/main" id="{796E62C7-34B5-4FC8-94D6-FC05FD36A145}"/>
              </a:ext>
            </a:extLst>
          </p:cNvPr>
          <p:cNvSpPr/>
          <p:nvPr/>
        </p:nvSpPr>
        <p:spPr>
          <a:xfrm>
            <a:off x="2783840" y="5111621"/>
            <a:ext cx="1152144" cy="457200"/>
          </a:xfrm>
          <a:prstGeom prst="rect">
            <a:avLst/>
          </a:prstGeom>
          <a:noFill/>
          <a:ln/>
        </p:spPr>
        <p:txBody>
          <a:bodyPr wrap="square" lIns="0" tIns="0" rIns="0" bIns="0" rtlCol="0" anchor="ctr"/>
          <a:lstStyle/>
          <a:p>
            <a:pPr algn="ctr"/>
            <a:r>
              <a:rPr lang="en-US" sz="860" b="1" dirty="0">
                <a:solidFill>
                  <a:srgbClr val="16202B"/>
                </a:solidFill>
                <a:latin typeface="KoPub돋움체 Light" panose="02020603020101020101" pitchFamily="18" charset="-127"/>
                <a:ea typeface="KoPub돋움체 Light" panose="02020603020101020101" pitchFamily="18" charset="-127"/>
                <a:cs typeface="Calibri" pitchFamily="34" charset="-120"/>
              </a:rPr>
              <a:t>None</a:t>
            </a:r>
            <a:endParaRPr lang="en-US" sz="860" dirty="0">
              <a:latin typeface="KoPub돋움체 Light" panose="02020603020101020101" pitchFamily="18" charset="-127"/>
              <a:ea typeface="KoPub돋움체 Light" panose="02020603020101020101" pitchFamily="18" charset="-127"/>
            </a:endParaRPr>
          </a:p>
        </p:txBody>
      </p:sp>
      <p:sp>
        <p:nvSpPr>
          <p:cNvPr id="20" name="Shape 14">
            <a:extLst>
              <a:ext uri="{FF2B5EF4-FFF2-40B4-BE49-F238E27FC236}">
                <a16:creationId xmlns:a16="http://schemas.microsoft.com/office/drawing/2014/main" id="{D9F5D1CA-FF27-4395-B4C9-EB94F8EF39BC}"/>
              </a:ext>
            </a:extLst>
          </p:cNvPr>
          <p:cNvSpPr/>
          <p:nvPr/>
        </p:nvSpPr>
        <p:spPr>
          <a:xfrm>
            <a:off x="2765552" y="5641973"/>
            <a:ext cx="1188720" cy="457200"/>
          </a:xfrm>
          <a:prstGeom prst="roundRect">
            <a:avLst>
              <a:gd name="adj" fmla="val 12000"/>
            </a:avLst>
          </a:prstGeom>
          <a:solidFill>
            <a:srgbClr val="E6ECF1"/>
          </a:solidFill>
          <a:ln/>
        </p:spPr>
        <p:txBody>
          <a:bodyPr/>
          <a:lstStyle/>
          <a:p>
            <a:endParaRPr lang="en-US"/>
          </a:p>
        </p:txBody>
      </p:sp>
      <p:sp>
        <p:nvSpPr>
          <p:cNvPr id="21" name="Text 15">
            <a:extLst>
              <a:ext uri="{FF2B5EF4-FFF2-40B4-BE49-F238E27FC236}">
                <a16:creationId xmlns:a16="http://schemas.microsoft.com/office/drawing/2014/main" id="{5F4155C3-647E-4C80-8998-68D403F24681}"/>
              </a:ext>
            </a:extLst>
          </p:cNvPr>
          <p:cNvSpPr/>
          <p:nvPr/>
        </p:nvSpPr>
        <p:spPr>
          <a:xfrm>
            <a:off x="2783840" y="5641973"/>
            <a:ext cx="1152144" cy="457200"/>
          </a:xfrm>
          <a:prstGeom prst="rect">
            <a:avLst/>
          </a:prstGeom>
          <a:noFill/>
          <a:ln/>
        </p:spPr>
        <p:txBody>
          <a:bodyPr wrap="square" lIns="0" tIns="0" rIns="0" bIns="0" rtlCol="0" anchor="ctr"/>
          <a:lstStyle/>
          <a:p>
            <a:pPr algn="ctr"/>
            <a:r>
              <a:rPr lang="en-US" sz="860" b="1" dirty="0">
                <a:solidFill>
                  <a:srgbClr val="16202B"/>
                </a:solidFill>
                <a:latin typeface="KoPub돋움체 Light" panose="02020603020101020101" pitchFamily="18" charset="-127"/>
                <a:ea typeface="KoPub돋움체 Light" panose="02020603020101020101" pitchFamily="18" charset="-127"/>
                <a:cs typeface="Calibri" pitchFamily="34" charset="-120"/>
              </a:rPr>
              <a:t>Manual</a:t>
            </a:r>
            <a:endParaRPr lang="en-US" sz="860" dirty="0">
              <a:latin typeface="KoPub돋움체 Light" panose="02020603020101020101" pitchFamily="18" charset="-127"/>
              <a:ea typeface="KoPub돋움체 Light" panose="02020603020101020101" pitchFamily="18" charset="-127"/>
            </a:endParaRPr>
          </a:p>
        </p:txBody>
      </p:sp>
      <p:sp>
        <p:nvSpPr>
          <p:cNvPr id="22" name="Shape 16">
            <a:extLst>
              <a:ext uri="{FF2B5EF4-FFF2-40B4-BE49-F238E27FC236}">
                <a16:creationId xmlns:a16="http://schemas.microsoft.com/office/drawing/2014/main" id="{CB022180-B0B8-4B4F-9030-85FF19195E88}"/>
              </a:ext>
            </a:extLst>
          </p:cNvPr>
          <p:cNvSpPr/>
          <p:nvPr/>
        </p:nvSpPr>
        <p:spPr>
          <a:xfrm>
            <a:off x="3986276" y="3666869"/>
            <a:ext cx="1188720" cy="841248"/>
          </a:xfrm>
          <a:prstGeom prst="roundRect">
            <a:avLst>
              <a:gd name="adj" fmla="val 6522"/>
            </a:avLst>
          </a:prstGeom>
          <a:solidFill>
            <a:srgbClr val="E1EEF2"/>
          </a:solidFill>
          <a:ln w="12700">
            <a:solidFill>
              <a:schemeClr val="tx1"/>
            </a:solidFill>
            <a:prstDash val="solid"/>
          </a:ln>
        </p:spPr>
        <p:txBody>
          <a:bodyPr/>
          <a:lstStyle/>
          <a:p>
            <a:endParaRPr lang="en-US"/>
          </a:p>
        </p:txBody>
      </p:sp>
      <p:sp>
        <p:nvSpPr>
          <p:cNvPr id="23" name="Shape 17">
            <a:extLst>
              <a:ext uri="{FF2B5EF4-FFF2-40B4-BE49-F238E27FC236}">
                <a16:creationId xmlns:a16="http://schemas.microsoft.com/office/drawing/2014/main" id="{05DBC6A8-DBF7-475B-8111-506BF8AA20F3}"/>
              </a:ext>
            </a:extLst>
          </p:cNvPr>
          <p:cNvSpPr/>
          <p:nvPr/>
        </p:nvSpPr>
        <p:spPr>
          <a:xfrm>
            <a:off x="4397756" y="3740021"/>
            <a:ext cx="365760" cy="365760"/>
          </a:xfrm>
          <a:prstGeom prst="ellipse">
            <a:avLst/>
          </a:prstGeom>
          <a:solidFill>
            <a:srgbClr val="187B96"/>
          </a:solidFill>
          <a:ln/>
        </p:spPr>
        <p:txBody>
          <a:bodyPr/>
          <a:lstStyle/>
          <a:p>
            <a:endParaRPr lang="en-US"/>
          </a:p>
        </p:txBody>
      </p:sp>
      <p:sp>
        <p:nvSpPr>
          <p:cNvPr id="24" name="Text 18">
            <a:extLst>
              <a:ext uri="{FF2B5EF4-FFF2-40B4-BE49-F238E27FC236}">
                <a16:creationId xmlns:a16="http://schemas.microsoft.com/office/drawing/2014/main" id="{5DABCF7D-54AE-4BFB-A418-7AC34296F3FB}"/>
              </a:ext>
            </a:extLst>
          </p:cNvPr>
          <p:cNvSpPr/>
          <p:nvPr/>
        </p:nvSpPr>
        <p:spPr>
          <a:xfrm>
            <a:off x="4397756" y="3740021"/>
            <a:ext cx="365760" cy="365760"/>
          </a:xfrm>
          <a:prstGeom prst="rect">
            <a:avLst/>
          </a:prstGeom>
          <a:noFill/>
          <a:ln/>
        </p:spPr>
        <p:txBody>
          <a:bodyPr wrap="square" lIns="0" tIns="0" rIns="0" bIns="0" rtlCol="0" anchor="ctr"/>
          <a:lstStyle/>
          <a:p>
            <a:pPr algn="ctr"/>
            <a:r>
              <a:rPr lang="en-US" sz="1500" b="1" dirty="0">
                <a:solidFill>
                  <a:srgbClr val="FFFFFF"/>
                </a:solidFill>
                <a:latin typeface="KoPub돋움체 Light" panose="02020603020101020101" pitchFamily="18" charset="-127"/>
                <a:ea typeface="KoPub돋움체 Light" panose="02020603020101020101" pitchFamily="18" charset="-127"/>
                <a:cs typeface="Cambria" pitchFamily="34" charset="-120"/>
              </a:rPr>
              <a:t>2</a:t>
            </a:r>
            <a:endParaRPr lang="en-US" sz="1500" dirty="0">
              <a:latin typeface="KoPub돋움체 Light" panose="02020603020101020101" pitchFamily="18" charset="-127"/>
              <a:ea typeface="KoPub돋움체 Light" panose="02020603020101020101" pitchFamily="18" charset="-127"/>
            </a:endParaRPr>
          </a:p>
        </p:txBody>
      </p:sp>
      <p:sp>
        <p:nvSpPr>
          <p:cNvPr id="25" name="Text 19">
            <a:extLst>
              <a:ext uri="{FF2B5EF4-FFF2-40B4-BE49-F238E27FC236}">
                <a16:creationId xmlns:a16="http://schemas.microsoft.com/office/drawing/2014/main" id="{9900B884-FB65-4C86-A35B-F87EDEEF22BD}"/>
              </a:ext>
            </a:extLst>
          </p:cNvPr>
          <p:cNvSpPr/>
          <p:nvPr/>
        </p:nvSpPr>
        <p:spPr>
          <a:xfrm>
            <a:off x="4022852" y="4114925"/>
            <a:ext cx="1115568" cy="365760"/>
          </a:xfrm>
          <a:prstGeom prst="rect">
            <a:avLst/>
          </a:prstGeom>
          <a:noFill/>
          <a:ln/>
        </p:spPr>
        <p:txBody>
          <a:bodyPr wrap="square" lIns="0" tIns="0" rIns="0" bIns="0" rtlCol="0" anchor="t"/>
          <a:lstStyle/>
          <a:p>
            <a:pPr algn="ctr">
              <a:lnSpc>
                <a:spcPct val="90000"/>
              </a:lnSpc>
            </a:pPr>
            <a:r>
              <a:rPr lang="en-US" sz="830" b="1" dirty="0">
                <a:solidFill>
                  <a:srgbClr val="0E2A47"/>
                </a:solidFill>
                <a:latin typeface="KoPub돋움체 Light" panose="02020603020101020101" pitchFamily="18" charset="-127"/>
                <a:ea typeface="KoPub돋움체 Light" panose="02020603020101020101" pitchFamily="18" charset="-127"/>
                <a:cs typeface="Calibri" pitchFamily="34" charset="-120"/>
              </a:rPr>
              <a:t>Cognitive-Aiding Procedure</a:t>
            </a:r>
            <a:endParaRPr lang="en-US" sz="830" dirty="0">
              <a:latin typeface="KoPub돋움체 Light" panose="02020603020101020101" pitchFamily="18" charset="-127"/>
              <a:ea typeface="KoPub돋움체 Light" panose="02020603020101020101" pitchFamily="18" charset="-127"/>
            </a:endParaRPr>
          </a:p>
        </p:txBody>
      </p:sp>
      <p:sp>
        <p:nvSpPr>
          <p:cNvPr id="26" name="Shape 20">
            <a:extLst>
              <a:ext uri="{FF2B5EF4-FFF2-40B4-BE49-F238E27FC236}">
                <a16:creationId xmlns:a16="http://schemas.microsoft.com/office/drawing/2014/main" id="{C1627497-413F-4BDC-990E-45A66CF1E69F}"/>
              </a:ext>
            </a:extLst>
          </p:cNvPr>
          <p:cNvSpPr/>
          <p:nvPr/>
        </p:nvSpPr>
        <p:spPr>
          <a:xfrm>
            <a:off x="3986276" y="4581269"/>
            <a:ext cx="1188720" cy="457200"/>
          </a:xfrm>
          <a:prstGeom prst="roundRect">
            <a:avLst>
              <a:gd name="adj" fmla="val 12000"/>
            </a:avLst>
          </a:prstGeom>
          <a:solidFill>
            <a:srgbClr val="8FC7D4"/>
          </a:solidFill>
          <a:ln/>
        </p:spPr>
        <p:txBody>
          <a:bodyPr/>
          <a:lstStyle/>
          <a:p>
            <a:endParaRPr lang="en-US"/>
          </a:p>
        </p:txBody>
      </p:sp>
      <p:sp>
        <p:nvSpPr>
          <p:cNvPr id="27" name="Text 21">
            <a:extLst>
              <a:ext uri="{FF2B5EF4-FFF2-40B4-BE49-F238E27FC236}">
                <a16:creationId xmlns:a16="http://schemas.microsoft.com/office/drawing/2014/main" id="{B9B7FE54-2280-4679-A2EE-3B92740820C9}"/>
              </a:ext>
            </a:extLst>
          </p:cNvPr>
          <p:cNvSpPr/>
          <p:nvPr/>
        </p:nvSpPr>
        <p:spPr>
          <a:xfrm>
            <a:off x="4004564" y="4581269"/>
            <a:ext cx="1152144" cy="457200"/>
          </a:xfrm>
          <a:prstGeom prst="rect">
            <a:avLst/>
          </a:prstGeom>
          <a:noFill/>
          <a:ln/>
        </p:spPr>
        <p:txBody>
          <a:bodyPr wrap="square" lIns="0" tIns="0" rIns="0" bIns="0" rtlCol="0" anchor="ctr"/>
          <a:lstStyle/>
          <a:p>
            <a:pPr algn="ctr"/>
            <a:r>
              <a:rPr lang="en-US" sz="860" b="1" dirty="0">
                <a:solidFill>
                  <a:srgbClr val="16202B"/>
                </a:solidFill>
                <a:latin typeface="KoPub돋움체 Light" panose="02020603020101020101" pitchFamily="18" charset="-127"/>
                <a:ea typeface="KoPub돋움체 Light" panose="02020603020101020101" pitchFamily="18" charset="-127"/>
                <a:cs typeface="Calibri" pitchFamily="34" charset="-120"/>
              </a:rPr>
              <a:t>Embedded-data</a:t>
            </a:r>
            <a:endParaRPr lang="en-US" sz="860" dirty="0">
              <a:latin typeface="KoPub돋움체 Light" panose="02020603020101020101" pitchFamily="18" charset="-127"/>
              <a:ea typeface="KoPub돋움체 Light" panose="02020603020101020101" pitchFamily="18" charset="-127"/>
            </a:endParaRPr>
          </a:p>
        </p:txBody>
      </p:sp>
      <p:sp>
        <p:nvSpPr>
          <p:cNvPr id="28" name="Shape 22">
            <a:extLst>
              <a:ext uri="{FF2B5EF4-FFF2-40B4-BE49-F238E27FC236}">
                <a16:creationId xmlns:a16="http://schemas.microsoft.com/office/drawing/2014/main" id="{46ED37B9-E112-40E7-B371-2EB63B1D17EA}"/>
              </a:ext>
            </a:extLst>
          </p:cNvPr>
          <p:cNvSpPr/>
          <p:nvPr/>
        </p:nvSpPr>
        <p:spPr>
          <a:xfrm>
            <a:off x="3986276" y="5111621"/>
            <a:ext cx="1188720" cy="457200"/>
          </a:xfrm>
          <a:prstGeom prst="roundRect">
            <a:avLst>
              <a:gd name="adj" fmla="val 12000"/>
            </a:avLst>
          </a:prstGeom>
          <a:solidFill>
            <a:srgbClr val="8FC7D4"/>
          </a:solidFill>
          <a:ln/>
        </p:spPr>
        <p:txBody>
          <a:bodyPr/>
          <a:lstStyle/>
          <a:p>
            <a:endParaRPr lang="en-US"/>
          </a:p>
        </p:txBody>
      </p:sp>
      <p:sp>
        <p:nvSpPr>
          <p:cNvPr id="29" name="Text 23">
            <a:extLst>
              <a:ext uri="{FF2B5EF4-FFF2-40B4-BE49-F238E27FC236}">
                <a16:creationId xmlns:a16="http://schemas.microsoft.com/office/drawing/2014/main" id="{3697031A-3F67-49BF-92B4-2232A20EC2A6}"/>
              </a:ext>
            </a:extLst>
          </p:cNvPr>
          <p:cNvSpPr/>
          <p:nvPr/>
        </p:nvSpPr>
        <p:spPr>
          <a:xfrm>
            <a:off x="4004564" y="5111621"/>
            <a:ext cx="1152144" cy="457200"/>
          </a:xfrm>
          <a:prstGeom prst="rect">
            <a:avLst/>
          </a:prstGeom>
          <a:noFill/>
          <a:ln/>
        </p:spPr>
        <p:txBody>
          <a:bodyPr wrap="square" lIns="0" tIns="0" rIns="0" bIns="0" rtlCol="0" anchor="ctr"/>
          <a:lstStyle/>
          <a:p>
            <a:pPr algn="ctr"/>
            <a:r>
              <a:rPr lang="en-US" sz="860" b="1" dirty="0">
                <a:solidFill>
                  <a:srgbClr val="16202B"/>
                </a:solidFill>
                <a:latin typeface="KoPub돋움체 Light" panose="02020603020101020101" pitchFamily="18" charset="-127"/>
                <a:ea typeface="KoPub돋움체 Light" panose="02020603020101020101" pitchFamily="18" charset="-127"/>
                <a:cs typeface="Calibri" pitchFamily="34" charset="-120"/>
              </a:rPr>
              <a:t>Alert</a:t>
            </a:r>
            <a:endParaRPr lang="en-US" sz="860" dirty="0">
              <a:latin typeface="KoPub돋움체 Light" panose="02020603020101020101" pitchFamily="18" charset="-127"/>
              <a:ea typeface="KoPub돋움체 Light" panose="02020603020101020101" pitchFamily="18" charset="-127"/>
            </a:endParaRPr>
          </a:p>
        </p:txBody>
      </p:sp>
      <p:sp>
        <p:nvSpPr>
          <p:cNvPr id="30" name="Shape 24">
            <a:extLst>
              <a:ext uri="{FF2B5EF4-FFF2-40B4-BE49-F238E27FC236}">
                <a16:creationId xmlns:a16="http://schemas.microsoft.com/office/drawing/2014/main" id="{12B2BC42-A35F-43FF-9817-FAD8D3F5ECC9}"/>
              </a:ext>
            </a:extLst>
          </p:cNvPr>
          <p:cNvSpPr/>
          <p:nvPr/>
        </p:nvSpPr>
        <p:spPr>
          <a:xfrm>
            <a:off x="3986276" y="5641973"/>
            <a:ext cx="1188720" cy="457200"/>
          </a:xfrm>
          <a:prstGeom prst="roundRect">
            <a:avLst>
              <a:gd name="adj" fmla="val 12000"/>
            </a:avLst>
          </a:prstGeom>
          <a:solidFill>
            <a:srgbClr val="E6ECF1"/>
          </a:solidFill>
          <a:ln/>
        </p:spPr>
        <p:txBody>
          <a:bodyPr/>
          <a:lstStyle/>
          <a:p>
            <a:endParaRPr lang="en-US"/>
          </a:p>
        </p:txBody>
      </p:sp>
      <p:sp>
        <p:nvSpPr>
          <p:cNvPr id="31" name="Text 25">
            <a:extLst>
              <a:ext uri="{FF2B5EF4-FFF2-40B4-BE49-F238E27FC236}">
                <a16:creationId xmlns:a16="http://schemas.microsoft.com/office/drawing/2014/main" id="{C44FC335-09F5-4C19-A573-C9C5C82EC2FC}"/>
              </a:ext>
            </a:extLst>
          </p:cNvPr>
          <p:cNvSpPr/>
          <p:nvPr/>
        </p:nvSpPr>
        <p:spPr>
          <a:xfrm>
            <a:off x="4004564" y="5641973"/>
            <a:ext cx="1152144" cy="457200"/>
          </a:xfrm>
          <a:prstGeom prst="rect">
            <a:avLst/>
          </a:prstGeom>
          <a:noFill/>
          <a:ln/>
        </p:spPr>
        <p:txBody>
          <a:bodyPr wrap="square" lIns="0" tIns="0" rIns="0" bIns="0" rtlCol="0" anchor="ctr"/>
          <a:lstStyle/>
          <a:p>
            <a:pPr algn="ctr"/>
            <a:r>
              <a:rPr lang="en-US" sz="860" b="1" dirty="0">
                <a:solidFill>
                  <a:srgbClr val="16202B"/>
                </a:solidFill>
                <a:latin typeface="KoPub돋움체 Light" panose="02020603020101020101" pitchFamily="18" charset="-127"/>
                <a:ea typeface="KoPub돋움체 Light" panose="02020603020101020101" pitchFamily="18" charset="-127"/>
                <a:cs typeface="Calibri" pitchFamily="34" charset="-120"/>
              </a:rPr>
              <a:t>Manual</a:t>
            </a:r>
            <a:endParaRPr lang="en-US" sz="860" dirty="0">
              <a:latin typeface="KoPub돋움체 Light" panose="02020603020101020101" pitchFamily="18" charset="-127"/>
              <a:ea typeface="KoPub돋움체 Light" panose="02020603020101020101" pitchFamily="18" charset="-127"/>
            </a:endParaRPr>
          </a:p>
        </p:txBody>
      </p:sp>
      <p:sp>
        <p:nvSpPr>
          <p:cNvPr id="32" name="Shape 26">
            <a:extLst>
              <a:ext uri="{FF2B5EF4-FFF2-40B4-BE49-F238E27FC236}">
                <a16:creationId xmlns:a16="http://schemas.microsoft.com/office/drawing/2014/main" id="{FC2BEB67-53F9-40D3-8ADD-76A564D2153A}"/>
              </a:ext>
            </a:extLst>
          </p:cNvPr>
          <p:cNvSpPr/>
          <p:nvPr/>
        </p:nvSpPr>
        <p:spPr>
          <a:xfrm>
            <a:off x="5207000" y="3666869"/>
            <a:ext cx="1188720" cy="841248"/>
          </a:xfrm>
          <a:prstGeom prst="roundRect">
            <a:avLst>
              <a:gd name="adj" fmla="val 6522"/>
            </a:avLst>
          </a:prstGeom>
          <a:solidFill>
            <a:srgbClr val="E1EEF2"/>
          </a:solidFill>
          <a:ln w="12700">
            <a:solidFill>
              <a:schemeClr val="tx1"/>
            </a:solidFill>
            <a:prstDash val="solid"/>
          </a:ln>
        </p:spPr>
        <p:txBody>
          <a:bodyPr/>
          <a:lstStyle/>
          <a:p>
            <a:endParaRPr lang="en-US"/>
          </a:p>
        </p:txBody>
      </p:sp>
      <p:sp>
        <p:nvSpPr>
          <p:cNvPr id="33" name="Shape 27">
            <a:extLst>
              <a:ext uri="{FF2B5EF4-FFF2-40B4-BE49-F238E27FC236}">
                <a16:creationId xmlns:a16="http://schemas.microsoft.com/office/drawing/2014/main" id="{E5C68305-7DB0-4E2B-A41E-B4693521E87C}"/>
              </a:ext>
            </a:extLst>
          </p:cNvPr>
          <p:cNvSpPr/>
          <p:nvPr/>
        </p:nvSpPr>
        <p:spPr>
          <a:xfrm>
            <a:off x="5618480" y="3740021"/>
            <a:ext cx="365760" cy="365760"/>
          </a:xfrm>
          <a:prstGeom prst="ellipse">
            <a:avLst/>
          </a:prstGeom>
          <a:solidFill>
            <a:srgbClr val="187B96"/>
          </a:solidFill>
          <a:ln/>
        </p:spPr>
        <p:txBody>
          <a:bodyPr/>
          <a:lstStyle/>
          <a:p>
            <a:endParaRPr lang="en-US"/>
          </a:p>
        </p:txBody>
      </p:sp>
      <p:sp>
        <p:nvSpPr>
          <p:cNvPr id="34" name="Text 28">
            <a:extLst>
              <a:ext uri="{FF2B5EF4-FFF2-40B4-BE49-F238E27FC236}">
                <a16:creationId xmlns:a16="http://schemas.microsoft.com/office/drawing/2014/main" id="{6E9CAEDA-0E22-4F83-BAC8-84B202AC7D90}"/>
              </a:ext>
            </a:extLst>
          </p:cNvPr>
          <p:cNvSpPr/>
          <p:nvPr/>
        </p:nvSpPr>
        <p:spPr>
          <a:xfrm>
            <a:off x="5618480" y="3740021"/>
            <a:ext cx="365760" cy="365760"/>
          </a:xfrm>
          <a:prstGeom prst="rect">
            <a:avLst/>
          </a:prstGeom>
          <a:noFill/>
          <a:ln/>
        </p:spPr>
        <p:txBody>
          <a:bodyPr wrap="square" lIns="0" tIns="0" rIns="0" bIns="0" rtlCol="0" anchor="ctr"/>
          <a:lstStyle/>
          <a:p>
            <a:pPr algn="ctr"/>
            <a:r>
              <a:rPr lang="en-US" sz="1500" b="1" dirty="0">
                <a:solidFill>
                  <a:srgbClr val="FFFFFF"/>
                </a:solidFill>
                <a:latin typeface="KoPub돋움체 Light" panose="02020603020101020101" pitchFamily="18" charset="-127"/>
                <a:ea typeface="KoPub돋움체 Light" panose="02020603020101020101" pitchFamily="18" charset="-127"/>
                <a:cs typeface="Cambria" pitchFamily="34" charset="-120"/>
              </a:rPr>
              <a:t>3</a:t>
            </a:r>
            <a:endParaRPr lang="en-US" sz="1500" dirty="0">
              <a:latin typeface="KoPub돋움체 Light" panose="02020603020101020101" pitchFamily="18" charset="-127"/>
              <a:ea typeface="KoPub돋움체 Light" panose="02020603020101020101" pitchFamily="18" charset="-127"/>
            </a:endParaRPr>
          </a:p>
        </p:txBody>
      </p:sp>
      <p:sp>
        <p:nvSpPr>
          <p:cNvPr id="35" name="Text 29">
            <a:extLst>
              <a:ext uri="{FF2B5EF4-FFF2-40B4-BE49-F238E27FC236}">
                <a16:creationId xmlns:a16="http://schemas.microsoft.com/office/drawing/2014/main" id="{0D59ADDD-9E21-435C-BB7D-D3C96F49130D}"/>
              </a:ext>
            </a:extLst>
          </p:cNvPr>
          <p:cNvSpPr/>
          <p:nvPr/>
        </p:nvSpPr>
        <p:spPr>
          <a:xfrm>
            <a:off x="5243576" y="4114925"/>
            <a:ext cx="1115568" cy="365760"/>
          </a:xfrm>
          <a:prstGeom prst="rect">
            <a:avLst/>
          </a:prstGeom>
          <a:noFill/>
          <a:ln/>
        </p:spPr>
        <p:txBody>
          <a:bodyPr wrap="square" lIns="0" tIns="0" rIns="0" bIns="0" rtlCol="0" anchor="t"/>
          <a:lstStyle/>
          <a:p>
            <a:pPr algn="ctr">
              <a:lnSpc>
                <a:spcPct val="90000"/>
              </a:lnSpc>
            </a:pPr>
            <a:r>
              <a:rPr lang="en-US" sz="830" b="1" dirty="0">
                <a:solidFill>
                  <a:srgbClr val="0E2A47"/>
                </a:solidFill>
                <a:latin typeface="KoPub돋움체 Light" panose="02020603020101020101" pitchFamily="18" charset="-127"/>
                <a:ea typeface="KoPub돋움체 Light" panose="02020603020101020101" pitchFamily="18" charset="-127"/>
                <a:cs typeface="Calibri" pitchFamily="34" charset="-120"/>
              </a:rPr>
              <a:t>Decision-Aiding Procedure</a:t>
            </a:r>
            <a:endParaRPr lang="en-US" sz="830" dirty="0">
              <a:latin typeface="KoPub돋움체 Light" panose="02020603020101020101" pitchFamily="18" charset="-127"/>
              <a:ea typeface="KoPub돋움체 Light" panose="02020603020101020101" pitchFamily="18" charset="-127"/>
            </a:endParaRPr>
          </a:p>
        </p:txBody>
      </p:sp>
      <p:sp>
        <p:nvSpPr>
          <p:cNvPr id="36" name="Shape 30">
            <a:extLst>
              <a:ext uri="{FF2B5EF4-FFF2-40B4-BE49-F238E27FC236}">
                <a16:creationId xmlns:a16="http://schemas.microsoft.com/office/drawing/2014/main" id="{B1BBD8FD-AE5B-4D11-B75D-6FEA7AC78D2D}"/>
              </a:ext>
            </a:extLst>
          </p:cNvPr>
          <p:cNvSpPr/>
          <p:nvPr/>
        </p:nvSpPr>
        <p:spPr>
          <a:xfrm>
            <a:off x="5207000" y="4581269"/>
            <a:ext cx="1188720" cy="457200"/>
          </a:xfrm>
          <a:prstGeom prst="roundRect">
            <a:avLst>
              <a:gd name="adj" fmla="val 12000"/>
            </a:avLst>
          </a:prstGeom>
          <a:solidFill>
            <a:srgbClr val="8FC7D4"/>
          </a:solidFill>
          <a:ln/>
        </p:spPr>
        <p:txBody>
          <a:bodyPr/>
          <a:lstStyle/>
          <a:p>
            <a:endParaRPr lang="en-US"/>
          </a:p>
        </p:txBody>
      </p:sp>
      <p:sp>
        <p:nvSpPr>
          <p:cNvPr id="37" name="Text 31">
            <a:extLst>
              <a:ext uri="{FF2B5EF4-FFF2-40B4-BE49-F238E27FC236}">
                <a16:creationId xmlns:a16="http://schemas.microsoft.com/office/drawing/2014/main" id="{022FD0F3-E108-4ECA-A120-C071CE4391EF}"/>
              </a:ext>
            </a:extLst>
          </p:cNvPr>
          <p:cNvSpPr/>
          <p:nvPr/>
        </p:nvSpPr>
        <p:spPr>
          <a:xfrm>
            <a:off x="5225288" y="4581269"/>
            <a:ext cx="1152144" cy="457200"/>
          </a:xfrm>
          <a:prstGeom prst="rect">
            <a:avLst/>
          </a:prstGeom>
          <a:noFill/>
          <a:ln/>
        </p:spPr>
        <p:txBody>
          <a:bodyPr wrap="square" lIns="0" tIns="0" rIns="0" bIns="0" rtlCol="0" anchor="ctr"/>
          <a:lstStyle/>
          <a:p>
            <a:pPr algn="ctr"/>
            <a:r>
              <a:rPr lang="en-US" sz="860" b="1" dirty="0">
                <a:solidFill>
                  <a:srgbClr val="16202B"/>
                </a:solidFill>
                <a:latin typeface="KoPub돋움체 Light" panose="02020603020101020101" pitchFamily="18" charset="-127"/>
                <a:ea typeface="KoPub돋움체 Light" panose="02020603020101020101" pitchFamily="18" charset="-127"/>
                <a:cs typeface="Calibri" pitchFamily="34" charset="-120"/>
              </a:rPr>
              <a:t>Embedded-data</a:t>
            </a:r>
            <a:endParaRPr lang="en-US" sz="860" dirty="0">
              <a:latin typeface="KoPub돋움체 Light" panose="02020603020101020101" pitchFamily="18" charset="-127"/>
              <a:ea typeface="KoPub돋움체 Light" panose="02020603020101020101" pitchFamily="18" charset="-127"/>
            </a:endParaRPr>
          </a:p>
        </p:txBody>
      </p:sp>
      <p:sp>
        <p:nvSpPr>
          <p:cNvPr id="38" name="Shape 32">
            <a:extLst>
              <a:ext uri="{FF2B5EF4-FFF2-40B4-BE49-F238E27FC236}">
                <a16:creationId xmlns:a16="http://schemas.microsoft.com/office/drawing/2014/main" id="{0772D5AA-9BF7-4F44-8736-CEE428C30CB1}"/>
              </a:ext>
            </a:extLst>
          </p:cNvPr>
          <p:cNvSpPr/>
          <p:nvPr/>
        </p:nvSpPr>
        <p:spPr>
          <a:xfrm>
            <a:off x="5207000" y="5111621"/>
            <a:ext cx="1188720" cy="457200"/>
          </a:xfrm>
          <a:prstGeom prst="roundRect">
            <a:avLst>
              <a:gd name="adj" fmla="val 12000"/>
            </a:avLst>
          </a:prstGeom>
          <a:solidFill>
            <a:srgbClr val="187B96"/>
          </a:solidFill>
          <a:ln/>
        </p:spPr>
        <p:txBody>
          <a:bodyPr/>
          <a:lstStyle/>
          <a:p>
            <a:endParaRPr lang="en-US"/>
          </a:p>
        </p:txBody>
      </p:sp>
      <p:sp>
        <p:nvSpPr>
          <p:cNvPr id="39" name="Text 33">
            <a:extLst>
              <a:ext uri="{FF2B5EF4-FFF2-40B4-BE49-F238E27FC236}">
                <a16:creationId xmlns:a16="http://schemas.microsoft.com/office/drawing/2014/main" id="{07F1C3AC-57B7-4DB5-B2F9-B7183897FB71}"/>
              </a:ext>
            </a:extLst>
          </p:cNvPr>
          <p:cNvSpPr/>
          <p:nvPr/>
        </p:nvSpPr>
        <p:spPr>
          <a:xfrm>
            <a:off x="5225288" y="5111621"/>
            <a:ext cx="1152144" cy="457200"/>
          </a:xfrm>
          <a:prstGeom prst="rect">
            <a:avLst/>
          </a:prstGeom>
          <a:noFill/>
          <a:ln/>
        </p:spPr>
        <p:txBody>
          <a:bodyPr wrap="square" lIns="0" tIns="0" rIns="0" bIns="0" rtlCol="0" anchor="ctr"/>
          <a:lstStyle/>
          <a:p>
            <a:pPr algn="ctr"/>
            <a:r>
              <a:rPr lang="en-US" sz="860" b="1" dirty="0">
                <a:solidFill>
                  <a:srgbClr val="FFFFFF"/>
                </a:solidFill>
                <a:latin typeface="KoPub돋움체 Light" panose="02020603020101020101" pitchFamily="18" charset="-127"/>
                <a:ea typeface="KoPub돋움체 Light" panose="02020603020101020101" pitchFamily="18" charset="-127"/>
                <a:cs typeface="Calibri" pitchFamily="34" charset="-120"/>
              </a:rPr>
              <a:t>Recommendation</a:t>
            </a:r>
            <a:endParaRPr lang="en-US" sz="860" dirty="0">
              <a:latin typeface="KoPub돋움체 Light" panose="02020603020101020101" pitchFamily="18" charset="-127"/>
              <a:ea typeface="KoPub돋움체 Light" panose="02020603020101020101" pitchFamily="18" charset="-127"/>
            </a:endParaRPr>
          </a:p>
        </p:txBody>
      </p:sp>
      <p:sp>
        <p:nvSpPr>
          <p:cNvPr id="40" name="Shape 34">
            <a:extLst>
              <a:ext uri="{FF2B5EF4-FFF2-40B4-BE49-F238E27FC236}">
                <a16:creationId xmlns:a16="http://schemas.microsoft.com/office/drawing/2014/main" id="{B54CDACE-3177-4675-9549-A34DF0162F22}"/>
              </a:ext>
            </a:extLst>
          </p:cNvPr>
          <p:cNvSpPr/>
          <p:nvPr/>
        </p:nvSpPr>
        <p:spPr>
          <a:xfrm>
            <a:off x="5207000" y="5641973"/>
            <a:ext cx="1188720" cy="457200"/>
          </a:xfrm>
          <a:prstGeom prst="roundRect">
            <a:avLst>
              <a:gd name="adj" fmla="val 12000"/>
            </a:avLst>
          </a:prstGeom>
          <a:solidFill>
            <a:srgbClr val="E6ECF1"/>
          </a:solidFill>
          <a:ln/>
        </p:spPr>
        <p:txBody>
          <a:bodyPr/>
          <a:lstStyle/>
          <a:p>
            <a:endParaRPr lang="en-US"/>
          </a:p>
        </p:txBody>
      </p:sp>
      <p:sp>
        <p:nvSpPr>
          <p:cNvPr id="41" name="Text 35">
            <a:extLst>
              <a:ext uri="{FF2B5EF4-FFF2-40B4-BE49-F238E27FC236}">
                <a16:creationId xmlns:a16="http://schemas.microsoft.com/office/drawing/2014/main" id="{BD1B93A6-AB94-490C-B967-5192AF4CFACE}"/>
              </a:ext>
            </a:extLst>
          </p:cNvPr>
          <p:cNvSpPr/>
          <p:nvPr/>
        </p:nvSpPr>
        <p:spPr>
          <a:xfrm>
            <a:off x="5225288" y="5641973"/>
            <a:ext cx="1152144" cy="457200"/>
          </a:xfrm>
          <a:prstGeom prst="rect">
            <a:avLst/>
          </a:prstGeom>
          <a:noFill/>
          <a:ln/>
        </p:spPr>
        <p:txBody>
          <a:bodyPr wrap="square" lIns="0" tIns="0" rIns="0" bIns="0" rtlCol="0" anchor="ctr"/>
          <a:lstStyle/>
          <a:p>
            <a:pPr algn="ctr"/>
            <a:r>
              <a:rPr lang="en-US" sz="860" b="1" dirty="0">
                <a:solidFill>
                  <a:srgbClr val="16202B"/>
                </a:solidFill>
                <a:latin typeface="KoPub돋움체 Light" panose="02020603020101020101" pitchFamily="18" charset="-127"/>
                <a:ea typeface="KoPub돋움체 Light" panose="02020603020101020101" pitchFamily="18" charset="-127"/>
                <a:cs typeface="Calibri" pitchFamily="34" charset="-120"/>
              </a:rPr>
              <a:t>Manual</a:t>
            </a:r>
            <a:endParaRPr lang="en-US" sz="860" dirty="0">
              <a:latin typeface="KoPub돋움체 Light" panose="02020603020101020101" pitchFamily="18" charset="-127"/>
              <a:ea typeface="KoPub돋움체 Light" panose="02020603020101020101" pitchFamily="18" charset="-127"/>
            </a:endParaRPr>
          </a:p>
        </p:txBody>
      </p:sp>
      <p:sp>
        <p:nvSpPr>
          <p:cNvPr id="42" name="Shape 36">
            <a:extLst>
              <a:ext uri="{FF2B5EF4-FFF2-40B4-BE49-F238E27FC236}">
                <a16:creationId xmlns:a16="http://schemas.microsoft.com/office/drawing/2014/main" id="{EBC660FD-7D97-4A26-8C60-D5676D72ABB9}"/>
              </a:ext>
            </a:extLst>
          </p:cNvPr>
          <p:cNvSpPr/>
          <p:nvPr/>
        </p:nvSpPr>
        <p:spPr>
          <a:xfrm>
            <a:off x="6427724" y="3666869"/>
            <a:ext cx="1188720" cy="841248"/>
          </a:xfrm>
          <a:prstGeom prst="roundRect">
            <a:avLst>
              <a:gd name="adj" fmla="val 6522"/>
            </a:avLst>
          </a:prstGeom>
          <a:solidFill>
            <a:schemeClr val="accent1">
              <a:lumMod val="40000"/>
              <a:lumOff val="60000"/>
            </a:schemeClr>
          </a:solidFill>
          <a:ln w="12700">
            <a:solidFill>
              <a:schemeClr val="tx1"/>
            </a:solidFill>
            <a:prstDash val="solid"/>
          </a:ln>
        </p:spPr>
        <p:txBody>
          <a:bodyPr/>
          <a:lstStyle/>
          <a:p>
            <a:endParaRPr lang="en-US"/>
          </a:p>
        </p:txBody>
      </p:sp>
      <p:sp>
        <p:nvSpPr>
          <p:cNvPr id="43" name="Shape 37">
            <a:extLst>
              <a:ext uri="{FF2B5EF4-FFF2-40B4-BE49-F238E27FC236}">
                <a16:creationId xmlns:a16="http://schemas.microsoft.com/office/drawing/2014/main" id="{590A8416-DC79-42E1-8C03-B1AA68F81643}"/>
              </a:ext>
            </a:extLst>
          </p:cNvPr>
          <p:cNvSpPr/>
          <p:nvPr/>
        </p:nvSpPr>
        <p:spPr>
          <a:xfrm>
            <a:off x="6839204" y="3740021"/>
            <a:ext cx="365760" cy="365760"/>
          </a:xfrm>
          <a:prstGeom prst="ellipse">
            <a:avLst/>
          </a:prstGeom>
          <a:solidFill>
            <a:schemeClr val="accent1"/>
          </a:solidFill>
          <a:ln/>
        </p:spPr>
        <p:txBody>
          <a:bodyPr/>
          <a:lstStyle/>
          <a:p>
            <a:endParaRPr lang="en-US"/>
          </a:p>
        </p:txBody>
      </p:sp>
      <p:sp>
        <p:nvSpPr>
          <p:cNvPr id="44" name="Text 38">
            <a:extLst>
              <a:ext uri="{FF2B5EF4-FFF2-40B4-BE49-F238E27FC236}">
                <a16:creationId xmlns:a16="http://schemas.microsoft.com/office/drawing/2014/main" id="{9EA6920B-084A-4B42-8571-E1B1757A2300}"/>
              </a:ext>
            </a:extLst>
          </p:cNvPr>
          <p:cNvSpPr/>
          <p:nvPr/>
        </p:nvSpPr>
        <p:spPr>
          <a:xfrm>
            <a:off x="6839204" y="3740021"/>
            <a:ext cx="365760" cy="365760"/>
          </a:xfrm>
          <a:prstGeom prst="rect">
            <a:avLst/>
          </a:prstGeom>
          <a:noFill/>
          <a:ln/>
        </p:spPr>
        <p:txBody>
          <a:bodyPr wrap="square" lIns="0" tIns="0" rIns="0" bIns="0" rtlCol="0" anchor="ctr"/>
          <a:lstStyle/>
          <a:p>
            <a:pPr algn="ctr"/>
            <a:r>
              <a:rPr lang="en-US" sz="1500" b="1" dirty="0">
                <a:solidFill>
                  <a:srgbClr val="FFFFFF"/>
                </a:solidFill>
                <a:latin typeface="KoPub돋움체 Light" panose="02020603020101020101" pitchFamily="18" charset="-127"/>
                <a:ea typeface="KoPub돋움체 Light" panose="02020603020101020101" pitchFamily="18" charset="-127"/>
                <a:cs typeface="Cambria" pitchFamily="34" charset="-120"/>
              </a:rPr>
              <a:t>4</a:t>
            </a:r>
            <a:endParaRPr lang="en-US" sz="1500" dirty="0">
              <a:latin typeface="KoPub돋움체 Light" panose="02020603020101020101" pitchFamily="18" charset="-127"/>
              <a:ea typeface="KoPub돋움체 Light" panose="02020603020101020101" pitchFamily="18" charset="-127"/>
            </a:endParaRPr>
          </a:p>
        </p:txBody>
      </p:sp>
      <p:sp>
        <p:nvSpPr>
          <p:cNvPr id="45" name="Text 39">
            <a:extLst>
              <a:ext uri="{FF2B5EF4-FFF2-40B4-BE49-F238E27FC236}">
                <a16:creationId xmlns:a16="http://schemas.microsoft.com/office/drawing/2014/main" id="{F08B8CA2-ABA3-4230-9C0F-90AC886762C8}"/>
              </a:ext>
            </a:extLst>
          </p:cNvPr>
          <p:cNvSpPr/>
          <p:nvPr/>
        </p:nvSpPr>
        <p:spPr>
          <a:xfrm>
            <a:off x="6464300" y="4114925"/>
            <a:ext cx="1115568" cy="365760"/>
          </a:xfrm>
          <a:prstGeom prst="rect">
            <a:avLst/>
          </a:prstGeom>
          <a:noFill/>
          <a:ln/>
        </p:spPr>
        <p:txBody>
          <a:bodyPr wrap="square" lIns="0" tIns="0" rIns="0" bIns="0" rtlCol="0" anchor="t"/>
          <a:lstStyle/>
          <a:p>
            <a:pPr algn="ctr">
              <a:lnSpc>
                <a:spcPct val="90000"/>
              </a:lnSpc>
            </a:pPr>
            <a:r>
              <a:rPr lang="en-US" sz="830" b="1" dirty="0">
                <a:solidFill>
                  <a:srgbClr val="0E2A47"/>
                </a:solidFill>
                <a:latin typeface="KoPub돋움체 Light" panose="02020603020101020101" pitchFamily="18" charset="-127"/>
                <a:ea typeface="KoPub돋움체 Light" panose="02020603020101020101" pitchFamily="18" charset="-127"/>
                <a:cs typeface="Calibri" pitchFamily="34" charset="-120"/>
              </a:rPr>
              <a:t>PBA - Consent</a:t>
            </a:r>
            <a:endParaRPr lang="en-US" sz="830" dirty="0">
              <a:latin typeface="KoPub돋움체 Light" panose="02020603020101020101" pitchFamily="18" charset="-127"/>
              <a:ea typeface="KoPub돋움체 Light" panose="02020603020101020101" pitchFamily="18" charset="-127"/>
            </a:endParaRPr>
          </a:p>
        </p:txBody>
      </p:sp>
      <p:sp>
        <p:nvSpPr>
          <p:cNvPr id="46" name="Shape 40">
            <a:extLst>
              <a:ext uri="{FF2B5EF4-FFF2-40B4-BE49-F238E27FC236}">
                <a16:creationId xmlns:a16="http://schemas.microsoft.com/office/drawing/2014/main" id="{223BD5BC-00CA-4FBF-B90C-E3B5620FBFC6}"/>
              </a:ext>
            </a:extLst>
          </p:cNvPr>
          <p:cNvSpPr/>
          <p:nvPr/>
        </p:nvSpPr>
        <p:spPr>
          <a:xfrm>
            <a:off x="6427724" y="4581269"/>
            <a:ext cx="1188720" cy="457200"/>
          </a:xfrm>
          <a:prstGeom prst="roundRect">
            <a:avLst>
              <a:gd name="adj" fmla="val 12000"/>
            </a:avLst>
          </a:prstGeom>
          <a:solidFill>
            <a:srgbClr val="187B96"/>
          </a:solidFill>
          <a:ln/>
        </p:spPr>
        <p:txBody>
          <a:bodyPr/>
          <a:lstStyle/>
          <a:p>
            <a:endParaRPr lang="en-US"/>
          </a:p>
        </p:txBody>
      </p:sp>
      <p:sp>
        <p:nvSpPr>
          <p:cNvPr id="47" name="Text 41">
            <a:extLst>
              <a:ext uri="{FF2B5EF4-FFF2-40B4-BE49-F238E27FC236}">
                <a16:creationId xmlns:a16="http://schemas.microsoft.com/office/drawing/2014/main" id="{09F93FFD-08C3-4A71-A996-39F8D7BCBA0C}"/>
              </a:ext>
            </a:extLst>
          </p:cNvPr>
          <p:cNvSpPr/>
          <p:nvPr/>
        </p:nvSpPr>
        <p:spPr>
          <a:xfrm>
            <a:off x="6446012" y="4581269"/>
            <a:ext cx="1152144" cy="457200"/>
          </a:xfrm>
          <a:prstGeom prst="rect">
            <a:avLst/>
          </a:prstGeom>
          <a:noFill/>
          <a:ln/>
        </p:spPr>
        <p:txBody>
          <a:bodyPr wrap="square" lIns="0" tIns="0" rIns="0" bIns="0" rtlCol="0" anchor="ctr"/>
          <a:lstStyle/>
          <a:p>
            <a:pPr algn="ctr"/>
            <a:r>
              <a:rPr lang="en-US" sz="860" b="1" dirty="0">
                <a:solidFill>
                  <a:srgbClr val="FFFFFF"/>
                </a:solidFill>
                <a:latin typeface="KoPub돋움체 Light" panose="02020603020101020101" pitchFamily="18" charset="-127"/>
                <a:ea typeface="KoPub돋움체 Light" panose="02020603020101020101" pitchFamily="18" charset="-127"/>
                <a:cs typeface="Calibri" pitchFamily="34" charset="-120"/>
              </a:rPr>
              <a:t>Diagnostic</a:t>
            </a:r>
            <a:endParaRPr lang="en-US" sz="860" dirty="0">
              <a:latin typeface="KoPub돋움체 Light" panose="02020603020101020101" pitchFamily="18" charset="-127"/>
              <a:ea typeface="KoPub돋움체 Light" panose="02020603020101020101" pitchFamily="18" charset="-127"/>
            </a:endParaRPr>
          </a:p>
        </p:txBody>
      </p:sp>
      <p:sp>
        <p:nvSpPr>
          <p:cNvPr id="48" name="Shape 42">
            <a:extLst>
              <a:ext uri="{FF2B5EF4-FFF2-40B4-BE49-F238E27FC236}">
                <a16:creationId xmlns:a16="http://schemas.microsoft.com/office/drawing/2014/main" id="{E4284F38-E6C0-416B-82E6-91053A6B119B}"/>
              </a:ext>
            </a:extLst>
          </p:cNvPr>
          <p:cNvSpPr/>
          <p:nvPr/>
        </p:nvSpPr>
        <p:spPr>
          <a:xfrm>
            <a:off x="6427724" y="5111621"/>
            <a:ext cx="1188720" cy="457200"/>
          </a:xfrm>
          <a:prstGeom prst="roundRect">
            <a:avLst>
              <a:gd name="adj" fmla="val 12000"/>
            </a:avLst>
          </a:prstGeom>
          <a:solidFill>
            <a:srgbClr val="187B96"/>
          </a:solidFill>
          <a:ln/>
        </p:spPr>
        <p:txBody>
          <a:bodyPr/>
          <a:lstStyle/>
          <a:p>
            <a:endParaRPr lang="en-US"/>
          </a:p>
        </p:txBody>
      </p:sp>
      <p:sp>
        <p:nvSpPr>
          <p:cNvPr id="49" name="Text 43">
            <a:extLst>
              <a:ext uri="{FF2B5EF4-FFF2-40B4-BE49-F238E27FC236}">
                <a16:creationId xmlns:a16="http://schemas.microsoft.com/office/drawing/2014/main" id="{0DFB442A-CA22-40EB-A1DA-6EE58C81FC49}"/>
              </a:ext>
            </a:extLst>
          </p:cNvPr>
          <p:cNvSpPr/>
          <p:nvPr/>
        </p:nvSpPr>
        <p:spPr>
          <a:xfrm>
            <a:off x="6446012" y="5111621"/>
            <a:ext cx="1152144" cy="457200"/>
          </a:xfrm>
          <a:prstGeom prst="rect">
            <a:avLst/>
          </a:prstGeom>
          <a:noFill/>
          <a:ln/>
        </p:spPr>
        <p:txBody>
          <a:bodyPr wrap="square" lIns="0" tIns="0" rIns="0" bIns="0" rtlCol="0" anchor="ctr"/>
          <a:lstStyle/>
          <a:p>
            <a:pPr algn="ctr"/>
            <a:r>
              <a:rPr lang="en-US" sz="860" b="1" dirty="0">
                <a:solidFill>
                  <a:srgbClr val="FFFFFF"/>
                </a:solidFill>
                <a:latin typeface="KoPub돋움체 Light" panose="02020603020101020101" pitchFamily="18" charset="-127"/>
                <a:ea typeface="KoPub돋움체 Light" panose="02020603020101020101" pitchFamily="18" charset="-127"/>
                <a:cs typeface="Calibri" pitchFamily="34" charset="-120"/>
              </a:rPr>
              <a:t>Recommendation</a:t>
            </a:r>
            <a:endParaRPr lang="en-US" sz="860" dirty="0">
              <a:latin typeface="KoPub돋움체 Light" panose="02020603020101020101" pitchFamily="18" charset="-127"/>
              <a:ea typeface="KoPub돋움체 Light" panose="02020603020101020101" pitchFamily="18" charset="-127"/>
            </a:endParaRPr>
          </a:p>
        </p:txBody>
      </p:sp>
      <p:sp>
        <p:nvSpPr>
          <p:cNvPr id="50" name="Shape 44">
            <a:extLst>
              <a:ext uri="{FF2B5EF4-FFF2-40B4-BE49-F238E27FC236}">
                <a16:creationId xmlns:a16="http://schemas.microsoft.com/office/drawing/2014/main" id="{7A03947F-28C5-4E95-AE0D-3AAF9857144E}"/>
              </a:ext>
            </a:extLst>
          </p:cNvPr>
          <p:cNvSpPr/>
          <p:nvPr/>
        </p:nvSpPr>
        <p:spPr>
          <a:xfrm>
            <a:off x="6427724" y="5641973"/>
            <a:ext cx="1188720" cy="457200"/>
          </a:xfrm>
          <a:prstGeom prst="roundRect">
            <a:avLst>
              <a:gd name="adj" fmla="val 12000"/>
            </a:avLst>
          </a:prstGeom>
          <a:solidFill>
            <a:srgbClr val="8FC7D4"/>
          </a:solidFill>
          <a:ln/>
        </p:spPr>
        <p:txBody>
          <a:bodyPr/>
          <a:lstStyle/>
          <a:p>
            <a:endParaRPr lang="en-US"/>
          </a:p>
        </p:txBody>
      </p:sp>
      <p:sp>
        <p:nvSpPr>
          <p:cNvPr id="51" name="Text 45">
            <a:extLst>
              <a:ext uri="{FF2B5EF4-FFF2-40B4-BE49-F238E27FC236}">
                <a16:creationId xmlns:a16="http://schemas.microsoft.com/office/drawing/2014/main" id="{81187D4B-7649-4719-A35B-D4E85390ABC9}"/>
              </a:ext>
            </a:extLst>
          </p:cNvPr>
          <p:cNvSpPr/>
          <p:nvPr/>
        </p:nvSpPr>
        <p:spPr>
          <a:xfrm>
            <a:off x="6446012" y="5641973"/>
            <a:ext cx="1152144" cy="457200"/>
          </a:xfrm>
          <a:prstGeom prst="rect">
            <a:avLst/>
          </a:prstGeom>
          <a:noFill/>
          <a:ln/>
        </p:spPr>
        <p:txBody>
          <a:bodyPr wrap="square" lIns="0" tIns="0" rIns="0" bIns="0" rtlCol="0" anchor="ctr"/>
          <a:lstStyle/>
          <a:p>
            <a:pPr algn="ctr"/>
            <a:r>
              <a:rPr lang="en-US" sz="860" b="1" dirty="0">
                <a:solidFill>
                  <a:srgbClr val="16202B"/>
                </a:solidFill>
                <a:latin typeface="KoPub돋움체 Light" panose="02020603020101020101" pitchFamily="18" charset="-127"/>
                <a:ea typeface="KoPub돋움체 Light" panose="02020603020101020101" pitchFamily="18" charset="-127"/>
                <a:cs typeface="Calibri" pitchFamily="34" charset="-120"/>
              </a:rPr>
              <a:t>Consent</a:t>
            </a:r>
            <a:endParaRPr lang="en-US" sz="860" dirty="0">
              <a:latin typeface="KoPub돋움체 Light" panose="02020603020101020101" pitchFamily="18" charset="-127"/>
              <a:ea typeface="KoPub돋움체 Light" panose="02020603020101020101" pitchFamily="18" charset="-127"/>
            </a:endParaRPr>
          </a:p>
        </p:txBody>
      </p:sp>
      <p:sp>
        <p:nvSpPr>
          <p:cNvPr id="52" name="Shape 46">
            <a:extLst>
              <a:ext uri="{FF2B5EF4-FFF2-40B4-BE49-F238E27FC236}">
                <a16:creationId xmlns:a16="http://schemas.microsoft.com/office/drawing/2014/main" id="{2B2F026F-7029-473B-A44A-73C3266CFF22}"/>
              </a:ext>
            </a:extLst>
          </p:cNvPr>
          <p:cNvSpPr/>
          <p:nvPr/>
        </p:nvSpPr>
        <p:spPr>
          <a:xfrm>
            <a:off x="7648448" y="3666869"/>
            <a:ext cx="1188720" cy="841248"/>
          </a:xfrm>
          <a:prstGeom prst="roundRect">
            <a:avLst>
              <a:gd name="adj" fmla="val 6522"/>
            </a:avLst>
          </a:prstGeom>
          <a:solidFill>
            <a:schemeClr val="accent1">
              <a:lumMod val="40000"/>
              <a:lumOff val="60000"/>
            </a:schemeClr>
          </a:solidFill>
          <a:ln w="12700">
            <a:solidFill>
              <a:schemeClr val="tx1"/>
            </a:solidFill>
            <a:prstDash val="solid"/>
          </a:ln>
        </p:spPr>
        <p:txBody>
          <a:bodyPr/>
          <a:lstStyle/>
          <a:p>
            <a:endParaRPr lang="en-US"/>
          </a:p>
        </p:txBody>
      </p:sp>
      <p:sp>
        <p:nvSpPr>
          <p:cNvPr id="53" name="Shape 47">
            <a:extLst>
              <a:ext uri="{FF2B5EF4-FFF2-40B4-BE49-F238E27FC236}">
                <a16:creationId xmlns:a16="http://schemas.microsoft.com/office/drawing/2014/main" id="{E5A782E9-807C-49A3-8230-340AF45421A4}"/>
              </a:ext>
            </a:extLst>
          </p:cNvPr>
          <p:cNvSpPr/>
          <p:nvPr/>
        </p:nvSpPr>
        <p:spPr>
          <a:xfrm>
            <a:off x="8059928" y="3740021"/>
            <a:ext cx="365760" cy="365760"/>
          </a:xfrm>
          <a:prstGeom prst="ellipse">
            <a:avLst/>
          </a:prstGeom>
          <a:solidFill>
            <a:schemeClr val="accent1"/>
          </a:solidFill>
          <a:ln/>
        </p:spPr>
        <p:txBody>
          <a:bodyPr/>
          <a:lstStyle/>
          <a:p>
            <a:endParaRPr lang="en-US"/>
          </a:p>
        </p:txBody>
      </p:sp>
      <p:sp>
        <p:nvSpPr>
          <p:cNvPr id="54" name="Text 48">
            <a:extLst>
              <a:ext uri="{FF2B5EF4-FFF2-40B4-BE49-F238E27FC236}">
                <a16:creationId xmlns:a16="http://schemas.microsoft.com/office/drawing/2014/main" id="{4751B6DB-995A-42FE-859C-5AD3D6A1A29D}"/>
              </a:ext>
            </a:extLst>
          </p:cNvPr>
          <p:cNvSpPr/>
          <p:nvPr/>
        </p:nvSpPr>
        <p:spPr>
          <a:xfrm>
            <a:off x="8059928" y="3740021"/>
            <a:ext cx="365760" cy="365760"/>
          </a:xfrm>
          <a:prstGeom prst="rect">
            <a:avLst/>
          </a:prstGeom>
          <a:noFill/>
          <a:ln/>
        </p:spPr>
        <p:txBody>
          <a:bodyPr wrap="square" lIns="0" tIns="0" rIns="0" bIns="0" rtlCol="0" anchor="ctr"/>
          <a:lstStyle/>
          <a:p>
            <a:pPr algn="ctr"/>
            <a:r>
              <a:rPr lang="en-US" sz="1500" b="1" dirty="0">
                <a:solidFill>
                  <a:srgbClr val="FFFFFF"/>
                </a:solidFill>
                <a:latin typeface="KoPub돋움체 Light" panose="02020603020101020101" pitchFamily="18" charset="-127"/>
                <a:ea typeface="KoPub돋움체 Light" panose="02020603020101020101" pitchFamily="18" charset="-127"/>
                <a:cs typeface="Cambria" pitchFamily="34" charset="-120"/>
              </a:rPr>
              <a:t>5</a:t>
            </a:r>
            <a:endParaRPr lang="en-US" sz="1500" dirty="0">
              <a:latin typeface="KoPub돋움체 Light" panose="02020603020101020101" pitchFamily="18" charset="-127"/>
              <a:ea typeface="KoPub돋움체 Light" panose="02020603020101020101" pitchFamily="18" charset="-127"/>
            </a:endParaRPr>
          </a:p>
        </p:txBody>
      </p:sp>
      <p:sp>
        <p:nvSpPr>
          <p:cNvPr id="55" name="Text 49">
            <a:extLst>
              <a:ext uri="{FF2B5EF4-FFF2-40B4-BE49-F238E27FC236}">
                <a16:creationId xmlns:a16="http://schemas.microsoft.com/office/drawing/2014/main" id="{84C942C9-4FEB-4594-8451-832B0FC74778}"/>
              </a:ext>
            </a:extLst>
          </p:cNvPr>
          <p:cNvSpPr/>
          <p:nvPr/>
        </p:nvSpPr>
        <p:spPr>
          <a:xfrm>
            <a:off x="7685024" y="4114925"/>
            <a:ext cx="1115568" cy="365760"/>
          </a:xfrm>
          <a:prstGeom prst="rect">
            <a:avLst/>
          </a:prstGeom>
          <a:noFill/>
          <a:ln/>
        </p:spPr>
        <p:txBody>
          <a:bodyPr wrap="square" lIns="0" tIns="0" rIns="0" bIns="0" rtlCol="0" anchor="t"/>
          <a:lstStyle/>
          <a:p>
            <a:pPr algn="ctr">
              <a:lnSpc>
                <a:spcPct val="90000"/>
              </a:lnSpc>
            </a:pPr>
            <a:r>
              <a:rPr lang="en-US" sz="830" b="1" dirty="0">
                <a:solidFill>
                  <a:srgbClr val="0E2A47"/>
                </a:solidFill>
                <a:latin typeface="KoPub돋움체 Light" panose="02020603020101020101" pitchFamily="18" charset="-127"/>
                <a:ea typeface="KoPub돋움체 Light" panose="02020603020101020101" pitchFamily="18" charset="-127"/>
                <a:cs typeface="Calibri" pitchFamily="34" charset="-120"/>
              </a:rPr>
              <a:t>PBA - Exception</a:t>
            </a:r>
            <a:endParaRPr lang="en-US" sz="830" dirty="0">
              <a:latin typeface="KoPub돋움체 Light" panose="02020603020101020101" pitchFamily="18" charset="-127"/>
              <a:ea typeface="KoPub돋움체 Light" panose="02020603020101020101" pitchFamily="18" charset="-127"/>
            </a:endParaRPr>
          </a:p>
        </p:txBody>
      </p:sp>
      <p:sp>
        <p:nvSpPr>
          <p:cNvPr id="56" name="Shape 50">
            <a:extLst>
              <a:ext uri="{FF2B5EF4-FFF2-40B4-BE49-F238E27FC236}">
                <a16:creationId xmlns:a16="http://schemas.microsoft.com/office/drawing/2014/main" id="{CC716D94-6612-4CB7-9D5D-65E1DC5DE9E9}"/>
              </a:ext>
            </a:extLst>
          </p:cNvPr>
          <p:cNvSpPr/>
          <p:nvPr/>
        </p:nvSpPr>
        <p:spPr>
          <a:xfrm>
            <a:off x="7648448" y="4581269"/>
            <a:ext cx="1188720" cy="457200"/>
          </a:xfrm>
          <a:prstGeom prst="roundRect">
            <a:avLst>
              <a:gd name="adj" fmla="val 12000"/>
            </a:avLst>
          </a:prstGeom>
          <a:solidFill>
            <a:srgbClr val="187B96"/>
          </a:solidFill>
          <a:ln/>
        </p:spPr>
        <p:txBody>
          <a:bodyPr/>
          <a:lstStyle/>
          <a:p>
            <a:endParaRPr lang="en-US"/>
          </a:p>
        </p:txBody>
      </p:sp>
      <p:sp>
        <p:nvSpPr>
          <p:cNvPr id="57" name="Text 51">
            <a:extLst>
              <a:ext uri="{FF2B5EF4-FFF2-40B4-BE49-F238E27FC236}">
                <a16:creationId xmlns:a16="http://schemas.microsoft.com/office/drawing/2014/main" id="{413FFAF1-CF64-46D0-827A-6171A06A19E3}"/>
              </a:ext>
            </a:extLst>
          </p:cNvPr>
          <p:cNvSpPr/>
          <p:nvPr/>
        </p:nvSpPr>
        <p:spPr>
          <a:xfrm>
            <a:off x="7666736" y="4581269"/>
            <a:ext cx="1152144" cy="457200"/>
          </a:xfrm>
          <a:prstGeom prst="rect">
            <a:avLst/>
          </a:prstGeom>
          <a:noFill/>
          <a:ln/>
        </p:spPr>
        <p:txBody>
          <a:bodyPr wrap="square" lIns="0" tIns="0" rIns="0" bIns="0" rtlCol="0" anchor="ctr"/>
          <a:lstStyle/>
          <a:p>
            <a:pPr algn="ctr"/>
            <a:r>
              <a:rPr lang="en-US" sz="860" b="1" dirty="0">
                <a:solidFill>
                  <a:srgbClr val="FFFFFF"/>
                </a:solidFill>
                <a:latin typeface="KoPub돋움체 Light" panose="02020603020101020101" pitchFamily="18" charset="-127"/>
                <a:ea typeface="KoPub돋움체 Light" panose="02020603020101020101" pitchFamily="18" charset="-127"/>
                <a:cs typeface="Calibri" pitchFamily="34" charset="-120"/>
              </a:rPr>
              <a:t>Diagnostic</a:t>
            </a:r>
            <a:endParaRPr lang="en-US" sz="860" dirty="0">
              <a:latin typeface="KoPub돋움체 Light" panose="02020603020101020101" pitchFamily="18" charset="-127"/>
              <a:ea typeface="KoPub돋움체 Light" panose="02020603020101020101" pitchFamily="18" charset="-127"/>
            </a:endParaRPr>
          </a:p>
        </p:txBody>
      </p:sp>
      <p:sp>
        <p:nvSpPr>
          <p:cNvPr id="58" name="Shape 52">
            <a:extLst>
              <a:ext uri="{FF2B5EF4-FFF2-40B4-BE49-F238E27FC236}">
                <a16:creationId xmlns:a16="http://schemas.microsoft.com/office/drawing/2014/main" id="{6D29A42B-8FA0-4334-B3DB-83982554E8AF}"/>
              </a:ext>
            </a:extLst>
          </p:cNvPr>
          <p:cNvSpPr/>
          <p:nvPr/>
        </p:nvSpPr>
        <p:spPr>
          <a:xfrm>
            <a:off x="7648448" y="5111621"/>
            <a:ext cx="1188720" cy="457200"/>
          </a:xfrm>
          <a:prstGeom prst="roundRect">
            <a:avLst>
              <a:gd name="adj" fmla="val 12000"/>
            </a:avLst>
          </a:prstGeom>
          <a:solidFill>
            <a:srgbClr val="187B96"/>
          </a:solidFill>
          <a:ln/>
        </p:spPr>
        <p:txBody>
          <a:bodyPr/>
          <a:lstStyle/>
          <a:p>
            <a:endParaRPr lang="en-US"/>
          </a:p>
        </p:txBody>
      </p:sp>
      <p:sp>
        <p:nvSpPr>
          <p:cNvPr id="59" name="Text 53">
            <a:extLst>
              <a:ext uri="{FF2B5EF4-FFF2-40B4-BE49-F238E27FC236}">
                <a16:creationId xmlns:a16="http://schemas.microsoft.com/office/drawing/2014/main" id="{4A1FD3C3-A0FF-4AE8-A7B7-D28936D32A30}"/>
              </a:ext>
            </a:extLst>
          </p:cNvPr>
          <p:cNvSpPr/>
          <p:nvPr/>
        </p:nvSpPr>
        <p:spPr>
          <a:xfrm>
            <a:off x="7666736" y="5111621"/>
            <a:ext cx="1152144" cy="457200"/>
          </a:xfrm>
          <a:prstGeom prst="rect">
            <a:avLst/>
          </a:prstGeom>
          <a:noFill/>
          <a:ln/>
        </p:spPr>
        <p:txBody>
          <a:bodyPr wrap="square" lIns="0" tIns="0" rIns="0" bIns="0" rtlCol="0" anchor="ctr"/>
          <a:lstStyle/>
          <a:p>
            <a:pPr algn="ctr"/>
            <a:r>
              <a:rPr lang="en-US" sz="860" b="1" dirty="0">
                <a:solidFill>
                  <a:srgbClr val="FFFFFF"/>
                </a:solidFill>
                <a:latin typeface="KoPub돋움체 Light" panose="02020603020101020101" pitchFamily="18" charset="-127"/>
                <a:ea typeface="KoPub돋움체 Light" panose="02020603020101020101" pitchFamily="18" charset="-127"/>
                <a:cs typeface="Calibri" pitchFamily="34" charset="-120"/>
              </a:rPr>
              <a:t>Recommendation</a:t>
            </a:r>
            <a:endParaRPr lang="en-US" sz="860" dirty="0">
              <a:latin typeface="KoPub돋움체 Light" panose="02020603020101020101" pitchFamily="18" charset="-127"/>
              <a:ea typeface="KoPub돋움체 Light" panose="02020603020101020101" pitchFamily="18" charset="-127"/>
            </a:endParaRPr>
          </a:p>
        </p:txBody>
      </p:sp>
      <p:sp>
        <p:nvSpPr>
          <p:cNvPr id="60" name="Shape 54">
            <a:extLst>
              <a:ext uri="{FF2B5EF4-FFF2-40B4-BE49-F238E27FC236}">
                <a16:creationId xmlns:a16="http://schemas.microsoft.com/office/drawing/2014/main" id="{51079921-4E49-444F-955F-D81FECDB7832}"/>
              </a:ext>
            </a:extLst>
          </p:cNvPr>
          <p:cNvSpPr/>
          <p:nvPr/>
        </p:nvSpPr>
        <p:spPr>
          <a:xfrm>
            <a:off x="7648448" y="5641973"/>
            <a:ext cx="1188720" cy="457200"/>
          </a:xfrm>
          <a:prstGeom prst="roundRect">
            <a:avLst>
              <a:gd name="adj" fmla="val 12000"/>
            </a:avLst>
          </a:prstGeom>
          <a:solidFill>
            <a:srgbClr val="187B96"/>
          </a:solidFill>
          <a:ln/>
        </p:spPr>
        <p:txBody>
          <a:bodyPr/>
          <a:lstStyle/>
          <a:p>
            <a:endParaRPr lang="en-US"/>
          </a:p>
        </p:txBody>
      </p:sp>
      <p:sp>
        <p:nvSpPr>
          <p:cNvPr id="61" name="Text 55">
            <a:extLst>
              <a:ext uri="{FF2B5EF4-FFF2-40B4-BE49-F238E27FC236}">
                <a16:creationId xmlns:a16="http://schemas.microsoft.com/office/drawing/2014/main" id="{466F16AB-71BE-4D2B-9FB8-E0EFA4A10815}"/>
              </a:ext>
            </a:extLst>
          </p:cNvPr>
          <p:cNvSpPr/>
          <p:nvPr/>
        </p:nvSpPr>
        <p:spPr>
          <a:xfrm>
            <a:off x="7666736" y="5641973"/>
            <a:ext cx="1152144" cy="457200"/>
          </a:xfrm>
          <a:prstGeom prst="rect">
            <a:avLst/>
          </a:prstGeom>
          <a:noFill/>
          <a:ln/>
        </p:spPr>
        <p:txBody>
          <a:bodyPr wrap="square" lIns="0" tIns="0" rIns="0" bIns="0" rtlCol="0" anchor="ctr"/>
          <a:lstStyle/>
          <a:p>
            <a:pPr algn="ctr"/>
            <a:r>
              <a:rPr lang="en-US" sz="860" b="1" dirty="0">
                <a:solidFill>
                  <a:srgbClr val="FFFFFF"/>
                </a:solidFill>
                <a:latin typeface="KoPub돋움체 Light" panose="02020603020101020101" pitchFamily="18" charset="-127"/>
                <a:ea typeface="KoPub돋움체 Light" panose="02020603020101020101" pitchFamily="18" charset="-127"/>
                <a:cs typeface="Calibri" pitchFamily="34" charset="-120"/>
              </a:rPr>
              <a:t>Exception</a:t>
            </a:r>
            <a:endParaRPr lang="en-US" sz="860" dirty="0">
              <a:latin typeface="KoPub돋움체 Light" panose="02020603020101020101" pitchFamily="18" charset="-127"/>
              <a:ea typeface="KoPub돋움체 Light" panose="02020603020101020101" pitchFamily="18" charset="-127"/>
            </a:endParaRPr>
          </a:p>
        </p:txBody>
      </p:sp>
      <p:sp>
        <p:nvSpPr>
          <p:cNvPr id="62" name="Shape 56">
            <a:extLst>
              <a:ext uri="{FF2B5EF4-FFF2-40B4-BE49-F238E27FC236}">
                <a16:creationId xmlns:a16="http://schemas.microsoft.com/office/drawing/2014/main" id="{6E641AD1-6BD5-4E03-9D5A-AE76A2B22D08}"/>
              </a:ext>
            </a:extLst>
          </p:cNvPr>
          <p:cNvSpPr/>
          <p:nvPr/>
        </p:nvSpPr>
        <p:spPr>
          <a:xfrm>
            <a:off x="8869172" y="3666869"/>
            <a:ext cx="1188720" cy="841248"/>
          </a:xfrm>
          <a:prstGeom prst="roundRect">
            <a:avLst>
              <a:gd name="adj" fmla="val 6522"/>
            </a:avLst>
          </a:prstGeom>
          <a:solidFill>
            <a:schemeClr val="accent1">
              <a:lumMod val="40000"/>
              <a:lumOff val="60000"/>
            </a:schemeClr>
          </a:solidFill>
          <a:ln w="12700">
            <a:solidFill>
              <a:schemeClr val="tx1"/>
            </a:solidFill>
            <a:prstDash val="solid"/>
          </a:ln>
        </p:spPr>
        <p:txBody>
          <a:bodyPr/>
          <a:lstStyle/>
          <a:p>
            <a:endParaRPr lang="en-US"/>
          </a:p>
        </p:txBody>
      </p:sp>
      <p:sp>
        <p:nvSpPr>
          <p:cNvPr id="63" name="Shape 57">
            <a:extLst>
              <a:ext uri="{FF2B5EF4-FFF2-40B4-BE49-F238E27FC236}">
                <a16:creationId xmlns:a16="http://schemas.microsoft.com/office/drawing/2014/main" id="{8BEE3AE0-2C70-4C10-8825-C366A341ED20}"/>
              </a:ext>
            </a:extLst>
          </p:cNvPr>
          <p:cNvSpPr/>
          <p:nvPr/>
        </p:nvSpPr>
        <p:spPr>
          <a:xfrm>
            <a:off x="9280652" y="3740021"/>
            <a:ext cx="365760" cy="365760"/>
          </a:xfrm>
          <a:prstGeom prst="ellipse">
            <a:avLst/>
          </a:prstGeom>
          <a:solidFill>
            <a:schemeClr val="accent1"/>
          </a:solidFill>
          <a:ln/>
        </p:spPr>
        <p:txBody>
          <a:bodyPr/>
          <a:lstStyle/>
          <a:p>
            <a:endParaRPr lang="en-US"/>
          </a:p>
        </p:txBody>
      </p:sp>
      <p:sp>
        <p:nvSpPr>
          <p:cNvPr id="64" name="Text 58">
            <a:extLst>
              <a:ext uri="{FF2B5EF4-FFF2-40B4-BE49-F238E27FC236}">
                <a16:creationId xmlns:a16="http://schemas.microsoft.com/office/drawing/2014/main" id="{25D272C3-E2AB-41FE-9788-C32586A407E2}"/>
              </a:ext>
            </a:extLst>
          </p:cNvPr>
          <p:cNvSpPr/>
          <p:nvPr/>
        </p:nvSpPr>
        <p:spPr>
          <a:xfrm>
            <a:off x="9280652" y="3740021"/>
            <a:ext cx="365760" cy="365760"/>
          </a:xfrm>
          <a:prstGeom prst="rect">
            <a:avLst/>
          </a:prstGeom>
          <a:noFill/>
          <a:ln/>
        </p:spPr>
        <p:txBody>
          <a:bodyPr wrap="square" lIns="0" tIns="0" rIns="0" bIns="0" rtlCol="0" anchor="ctr"/>
          <a:lstStyle/>
          <a:p>
            <a:pPr algn="ctr"/>
            <a:r>
              <a:rPr lang="en-US" sz="1500" b="1" dirty="0">
                <a:solidFill>
                  <a:srgbClr val="FFFFFF"/>
                </a:solidFill>
                <a:latin typeface="KoPub돋움체 Light" panose="02020603020101020101" pitchFamily="18" charset="-127"/>
                <a:ea typeface="KoPub돋움체 Light" panose="02020603020101020101" pitchFamily="18" charset="-127"/>
                <a:cs typeface="Cambria" pitchFamily="34" charset="-120"/>
              </a:rPr>
              <a:t>6</a:t>
            </a:r>
            <a:endParaRPr lang="en-US" sz="1500" dirty="0">
              <a:latin typeface="KoPub돋움체 Light" panose="02020603020101020101" pitchFamily="18" charset="-127"/>
              <a:ea typeface="KoPub돋움체 Light" panose="02020603020101020101" pitchFamily="18" charset="-127"/>
            </a:endParaRPr>
          </a:p>
        </p:txBody>
      </p:sp>
      <p:sp>
        <p:nvSpPr>
          <p:cNvPr id="65" name="Text 59">
            <a:extLst>
              <a:ext uri="{FF2B5EF4-FFF2-40B4-BE49-F238E27FC236}">
                <a16:creationId xmlns:a16="http://schemas.microsoft.com/office/drawing/2014/main" id="{C405C201-6DC1-45D8-B516-C779429E00D8}"/>
              </a:ext>
            </a:extLst>
          </p:cNvPr>
          <p:cNvSpPr/>
          <p:nvPr/>
        </p:nvSpPr>
        <p:spPr>
          <a:xfrm>
            <a:off x="8905748" y="4114925"/>
            <a:ext cx="1115568" cy="365760"/>
          </a:xfrm>
          <a:prstGeom prst="rect">
            <a:avLst/>
          </a:prstGeom>
          <a:noFill/>
          <a:ln/>
        </p:spPr>
        <p:txBody>
          <a:bodyPr wrap="square" lIns="0" tIns="0" rIns="0" bIns="0" rtlCol="0" anchor="t"/>
          <a:lstStyle/>
          <a:p>
            <a:pPr algn="ctr">
              <a:lnSpc>
                <a:spcPct val="90000"/>
              </a:lnSpc>
            </a:pPr>
            <a:r>
              <a:rPr lang="en-US" sz="830" b="1" dirty="0">
                <a:solidFill>
                  <a:srgbClr val="0E2A47"/>
                </a:solidFill>
                <a:latin typeface="KoPub돋움체 Light" panose="02020603020101020101" pitchFamily="18" charset="-127"/>
                <a:ea typeface="KoPub돋움체 Light" panose="02020603020101020101" pitchFamily="18" charset="-127"/>
                <a:cs typeface="Calibri" pitchFamily="34" charset="-120"/>
              </a:rPr>
              <a:t>Autonomous Execution</a:t>
            </a:r>
            <a:endParaRPr lang="en-US" sz="830" dirty="0">
              <a:latin typeface="KoPub돋움체 Light" panose="02020603020101020101" pitchFamily="18" charset="-127"/>
              <a:ea typeface="KoPub돋움체 Light" panose="02020603020101020101" pitchFamily="18" charset="-127"/>
            </a:endParaRPr>
          </a:p>
        </p:txBody>
      </p:sp>
      <p:sp>
        <p:nvSpPr>
          <p:cNvPr id="66" name="Shape 60">
            <a:extLst>
              <a:ext uri="{FF2B5EF4-FFF2-40B4-BE49-F238E27FC236}">
                <a16:creationId xmlns:a16="http://schemas.microsoft.com/office/drawing/2014/main" id="{8157494F-ED83-42C6-9D58-26D3923E2E00}"/>
              </a:ext>
            </a:extLst>
          </p:cNvPr>
          <p:cNvSpPr/>
          <p:nvPr/>
        </p:nvSpPr>
        <p:spPr>
          <a:xfrm>
            <a:off x="8869172" y="4581269"/>
            <a:ext cx="1188720" cy="457200"/>
          </a:xfrm>
          <a:prstGeom prst="roundRect">
            <a:avLst>
              <a:gd name="adj" fmla="val 12000"/>
            </a:avLst>
          </a:prstGeom>
          <a:solidFill>
            <a:srgbClr val="187B96"/>
          </a:solidFill>
          <a:ln/>
        </p:spPr>
        <p:txBody>
          <a:bodyPr/>
          <a:lstStyle/>
          <a:p>
            <a:endParaRPr lang="en-US"/>
          </a:p>
        </p:txBody>
      </p:sp>
      <p:sp>
        <p:nvSpPr>
          <p:cNvPr id="67" name="Text 61">
            <a:extLst>
              <a:ext uri="{FF2B5EF4-FFF2-40B4-BE49-F238E27FC236}">
                <a16:creationId xmlns:a16="http://schemas.microsoft.com/office/drawing/2014/main" id="{30FE9928-3A22-4470-8D62-166FF518F9D4}"/>
              </a:ext>
            </a:extLst>
          </p:cNvPr>
          <p:cNvSpPr/>
          <p:nvPr/>
        </p:nvSpPr>
        <p:spPr>
          <a:xfrm>
            <a:off x="8887460" y="4581269"/>
            <a:ext cx="1152144" cy="457200"/>
          </a:xfrm>
          <a:prstGeom prst="rect">
            <a:avLst/>
          </a:prstGeom>
          <a:noFill/>
          <a:ln/>
        </p:spPr>
        <p:txBody>
          <a:bodyPr wrap="square" lIns="0" tIns="0" rIns="0" bIns="0" rtlCol="0" anchor="ctr"/>
          <a:lstStyle/>
          <a:p>
            <a:pPr algn="ctr"/>
            <a:r>
              <a:rPr lang="en-US" sz="860" b="1" dirty="0">
                <a:solidFill>
                  <a:srgbClr val="FFFFFF"/>
                </a:solidFill>
                <a:latin typeface="KoPub돋움체 Light" panose="02020603020101020101" pitchFamily="18" charset="-127"/>
                <a:ea typeface="KoPub돋움체 Light" panose="02020603020101020101" pitchFamily="18" charset="-127"/>
                <a:cs typeface="Calibri" pitchFamily="34" charset="-120"/>
              </a:rPr>
              <a:t>Diagnostic</a:t>
            </a:r>
            <a:endParaRPr lang="en-US" sz="860" dirty="0">
              <a:latin typeface="KoPub돋움체 Light" panose="02020603020101020101" pitchFamily="18" charset="-127"/>
              <a:ea typeface="KoPub돋움체 Light" panose="02020603020101020101" pitchFamily="18" charset="-127"/>
            </a:endParaRPr>
          </a:p>
        </p:txBody>
      </p:sp>
      <p:sp>
        <p:nvSpPr>
          <p:cNvPr id="68" name="Shape 62">
            <a:extLst>
              <a:ext uri="{FF2B5EF4-FFF2-40B4-BE49-F238E27FC236}">
                <a16:creationId xmlns:a16="http://schemas.microsoft.com/office/drawing/2014/main" id="{4DFFA9BE-3F7F-4FC7-AB29-0873F255354A}"/>
              </a:ext>
            </a:extLst>
          </p:cNvPr>
          <p:cNvSpPr/>
          <p:nvPr/>
        </p:nvSpPr>
        <p:spPr>
          <a:xfrm>
            <a:off x="8869172" y="5111621"/>
            <a:ext cx="1188720" cy="457200"/>
          </a:xfrm>
          <a:prstGeom prst="roundRect">
            <a:avLst>
              <a:gd name="adj" fmla="val 12000"/>
            </a:avLst>
          </a:prstGeom>
          <a:solidFill>
            <a:srgbClr val="21456B"/>
          </a:solidFill>
          <a:ln/>
        </p:spPr>
        <p:txBody>
          <a:bodyPr/>
          <a:lstStyle/>
          <a:p>
            <a:endParaRPr lang="en-US"/>
          </a:p>
        </p:txBody>
      </p:sp>
      <p:sp>
        <p:nvSpPr>
          <p:cNvPr id="69" name="Text 63">
            <a:extLst>
              <a:ext uri="{FF2B5EF4-FFF2-40B4-BE49-F238E27FC236}">
                <a16:creationId xmlns:a16="http://schemas.microsoft.com/office/drawing/2014/main" id="{ED11E827-9C98-4BCD-A448-E9420BBEFB79}"/>
              </a:ext>
            </a:extLst>
          </p:cNvPr>
          <p:cNvSpPr/>
          <p:nvPr/>
        </p:nvSpPr>
        <p:spPr>
          <a:xfrm>
            <a:off x="8887460" y="5111621"/>
            <a:ext cx="1152144" cy="457200"/>
          </a:xfrm>
          <a:prstGeom prst="rect">
            <a:avLst/>
          </a:prstGeom>
          <a:noFill/>
          <a:ln/>
        </p:spPr>
        <p:txBody>
          <a:bodyPr wrap="square" lIns="0" tIns="0" rIns="0" bIns="0" rtlCol="0" anchor="ctr"/>
          <a:lstStyle/>
          <a:p>
            <a:pPr algn="ctr"/>
            <a:r>
              <a:rPr lang="en-US" sz="860" b="1" dirty="0">
                <a:solidFill>
                  <a:srgbClr val="FFFFFF"/>
                </a:solidFill>
                <a:latin typeface="KoPub돋움체 Light" panose="02020603020101020101" pitchFamily="18" charset="-127"/>
                <a:ea typeface="KoPub돋움체 Light" panose="02020603020101020101" pitchFamily="18" charset="-127"/>
                <a:cs typeface="Calibri" pitchFamily="34" charset="-120"/>
              </a:rPr>
              <a:t>(internalized)</a:t>
            </a:r>
            <a:endParaRPr lang="en-US" sz="860" dirty="0">
              <a:latin typeface="KoPub돋움체 Light" panose="02020603020101020101" pitchFamily="18" charset="-127"/>
              <a:ea typeface="KoPub돋움체 Light" panose="02020603020101020101" pitchFamily="18" charset="-127"/>
            </a:endParaRPr>
          </a:p>
        </p:txBody>
      </p:sp>
      <p:sp>
        <p:nvSpPr>
          <p:cNvPr id="70" name="Shape 64">
            <a:extLst>
              <a:ext uri="{FF2B5EF4-FFF2-40B4-BE49-F238E27FC236}">
                <a16:creationId xmlns:a16="http://schemas.microsoft.com/office/drawing/2014/main" id="{725B04C1-AF30-401E-A942-F3E1178DCA77}"/>
              </a:ext>
            </a:extLst>
          </p:cNvPr>
          <p:cNvSpPr/>
          <p:nvPr/>
        </p:nvSpPr>
        <p:spPr>
          <a:xfrm>
            <a:off x="8869172" y="5641973"/>
            <a:ext cx="1188720" cy="457200"/>
          </a:xfrm>
          <a:prstGeom prst="roundRect">
            <a:avLst>
              <a:gd name="adj" fmla="val 12000"/>
            </a:avLst>
          </a:prstGeom>
          <a:solidFill>
            <a:srgbClr val="21456B"/>
          </a:solidFill>
          <a:ln/>
        </p:spPr>
        <p:txBody>
          <a:bodyPr/>
          <a:lstStyle/>
          <a:p>
            <a:endParaRPr lang="en-US"/>
          </a:p>
        </p:txBody>
      </p:sp>
      <p:sp>
        <p:nvSpPr>
          <p:cNvPr id="71" name="Text 65">
            <a:extLst>
              <a:ext uri="{FF2B5EF4-FFF2-40B4-BE49-F238E27FC236}">
                <a16:creationId xmlns:a16="http://schemas.microsoft.com/office/drawing/2014/main" id="{8894EEB7-96CF-414D-84C3-652586A3C7D4}"/>
              </a:ext>
            </a:extLst>
          </p:cNvPr>
          <p:cNvSpPr/>
          <p:nvPr/>
        </p:nvSpPr>
        <p:spPr>
          <a:xfrm>
            <a:off x="8887460" y="5641973"/>
            <a:ext cx="1152144" cy="457200"/>
          </a:xfrm>
          <a:prstGeom prst="rect">
            <a:avLst/>
          </a:prstGeom>
          <a:noFill/>
          <a:ln/>
        </p:spPr>
        <p:txBody>
          <a:bodyPr wrap="square" lIns="0" tIns="0" rIns="0" bIns="0" rtlCol="0" anchor="ctr"/>
          <a:lstStyle/>
          <a:p>
            <a:pPr algn="ctr"/>
            <a:r>
              <a:rPr lang="en-US" sz="860" b="1" dirty="0">
                <a:solidFill>
                  <a:srgbClr val="FFFFFF"/>
                </a:solidFill>
                <a:latin typeface="KoPub돋움체 Light" panose="02020603020101020101" pitchFamily="18" charset="-127"/>
                <a:ea typeface="KoPub돋움체 Light" panose="02020603020101020101" pitchFamily="18" charset="-127"/>
                <a:cs typeface="Calibri" pitchFamily="34" charset="-120"/>
              </a:rPr>
              <a:t>Autonomous</a:t>
            </a:r>
            <a:endParaRPr lang="en-US" sz="860" dirty="0">
              <a:latin typeface="KoPub돋움체 Light" panose="02020603020101020101" pitchFamily="18" charset="-127"/>
              <a:ea typeface="KoPub돋움체 Light" panose="02020603020101020101" pitchFamily="18" charset="-127"/>
            </a:endParaRPr>
          </a:p>
        </p:txBody>
      </p:sp>
      <p:sp>
        <p:nvSpPr>
          <p:cNvPr id="72" name="Shape 66">
            <a:extLst>
              <a:ext uri="{FF2B5EF4-FFF2-40B4-BE49-F238E27FC236}">
                <a16:creationId xmlns:a16="http://schemas.microsoft.com/office/drawing/2014/main" id="{F41E671D-F384-47BF-B779-B81A49A811FD}"/>
              </a:ext>
            </a:extLst>
          </p:cNvPr>
          <p:cNvSpPr/>
          <p:nvPr/>
        </p:nvSpPr>
        <p:spPr>
          <a:xfrm>
            <a:off x="6411722" y="3557141"/>
            <a:ext cx="0" cy="2615184"/>
          </a:xfrm>
          <a:prstGeom prst="line">
            <a:avLst/>
          </a:prstGeom>
          <a:noFill/>
          <a:ln w="25400">
            <a:solidFill>
              <a:schemeClr val="tx1"/>
            </a:solidFill>
            <a:prstDash val="dash"/>
          </a:ln>
        </p:spPr>
        <p:txBody>
          <a:bodyPr/>
          <a:lstStyle/>
          <a:p>
            <a:endParaRPr lang="en-US"/>
          </a:p>
        </p:txBody>
      </p:sp>
      <p:grpSp>
        <p:nvGrpSpPr>
          <p:cNvPr id="2" name="그룹 1">
            <a:extLst>
              <a:ext uri="{FF2B5EF4-FFF2-40B4-BE49-F238E27FC236}">
                <a16:creationId xmlns:a16="http://schemas.microsoft.com/office/drawing/2014/main" id="{3C3CA888-A3D7-40A5-8A61-0C384D86B3D9}"/>
              </a:ext>
            </a:extLst>
          </p:cNvPr>
          <p:cNvGrpSpPr/>
          <p:nvPr/>
        </p:nvGrpSpPr>
        <p:grpSpPr>
          <a:xfrm>
            <a:off x="5556541" y="6186376"/>
            <a:ext cx="1682496" cy="274320"/>
            <a:chOff x="5570474" y="3264533"/>
            <a:chExt cx="1682496" cy="274320"/>
          </a:xfrm>
        </p:grpSpPr>
        <p:sp>
          <p:nvSpPr>
            <p:cNvPr id="73" name="Shape 67">
              <a:extLst>
                <a:ext uri="{FF2B5EF4-FFF2-40B4-BE49-F238E27FC236}">
                  <a16:creationId xmlns:a16="http://schemas.microsoft.com/office/drawing/2014/main" id="{BF2EBD65-2204-4728-90EF-FE7AE93F2592}"/>
                </a:ext>
              </a:extLst>
            </p:cNvPr>
            <p:cNvSpPr/>
            <p:nvPr/>
          </p:nvSpPr>
          <p:spPr>
            <a:xfrm>
              <a:off x="5570474" y="3264533"/>
              <a:ext cx="1682496" cy="274320"/>
            </a:xfrm>
            <a:prstGeom prst="roundRect">
              <a:avLst>
                <a:gd name="adj" fmla="val 46667"/>
              </a:avLst>
            </a:prstGeom>
            <a:noFill/>
            <a:ln>
              <a:solidFill>
                <a:schemeClr val="tx1"/>
              </a:solidFill>
            </a:ln>
          </p:spPr>
          <p:txBody>
            <a:bodyPr/>
            <a:lstStyle/>
            <a:p>
              <a:endParaRPr lang="en-US"/>
            </a:p>
          </p:txBody>
        </p:sp>
        <p:sp>
          <p:nvSpPr>
            <p:cNvPr id="74" name="Text 68">
              <a:extLst>
                <a:ext uri="{FF2B5EF4-FFF2-40B4-BE49-F238E27FC236}">
                  <a16:creationId xmlns:a16="http://schemas.microsoft.com/office/drawing/2014/main" id="{ADD23BC8-E2C1-4641-AB4F-6EB75D235DA6}"/>
                </a:ext>
              </a:extLst>
            </p:cNvPr>
            <p:cNvSpPr/>
            <p:nvPr/>
          </p:nvSpPr>
          <p:spPr>
            <a:xfrm>
              <a:off x="5570474" y="3264533"/>
              <a:ext cx="1682496" cy="274320"/>
            </a:xfrm>
            <a:prstGeom prst="rect">
              <a:avLst/>
            </a:prstGeom>
            <a:noFill/>
            <a:ln/>
          </p:spPr>
          <p:txBody>
            <a:bodyPr wrap="square" lIns="0" tIns="0" rIns="0" bIns="0" rtlCol="0" anchor="ctr"/>
            <a:lstStyle/>
            <a:p>
              <a:pPr algn="ctr"/>
              <a:r>
                <a:rPr lang="en-US" sz="900" b="1" kern="0" spc="100" dirty="0">
                  <a:latin typeface="KoPub돋움체 Light" panose="02020603020101020101" pitchFamily="18" charset="-127"/>
                  <a:ea typeface="KoPub돋움체 Light" panose="02020603020101020101" pitchFamily="18" charset="-127"/>
                  <a:cs typeface="Calibri" pitchFamily="34" charset="-120"/>
                </a:rPr>
                <a:t>TIPPING POINT</a:t>
              </a:r>
              <a:endParaRPr lang="en-US" sz="900" dirty="0">
                <a:latin typeface="KoPub돋움체 Light" panose="02020603020101020101" pitchFamily="18" charset="-127"/>
                <a:ea typeface="KoPub돋움체 Light" panose="02020603020101020101" pitchFamily="18" charset="-127"/>
              </a:endParaRPr>
            </a:p>
          </p:txBody>
        </p:sp>
      </p:grpSp>
      <p:sp>
        <p:nvSpPr>
          <p:cNvPr id="75" name="Text 69">
            <a:extLst>
              <a:ext uri="{FF2B5EF4-FFF2-40B4-BE49-F238E27FC236}">
                <a16:creationId xmlns:a16="http://schemas.microsoft.com/office/drawing/2014/main" id="{39C12005-7E4D-4063-8EDF-19D505BC8611}"/>
              </a:ext>
            </a:extLst>
          </p:cNvPr>
          <p:cNvSpPr/>
          <p:nvPr/>
        </p:nvSpPr>
        <p:spPr>
          <a:xfrm>
            <a:off x="271421" y="6104331"/>
            <a:ext cx="3092113" cy="457200"/>
          </a:xfrm>
          <a:prstGeom prst="rect">
            <a:avLst/>
          </a:prstGeom>
          <a:noFill/>
          <a:ln/>
        </p:spPr>
        <p:txBody>
          <a:bodyPr wrap="square" lIns="0" tIns="0" rIns="0" bIns="0" rtlCol="0" anchor="ctr"/>
          <a:lstStyle/>
          <a:p>
            <a:pPr>
              <a:lnSpc>
                <a:spcPct val="95000"/>
              </a:lnSpc>
            </a:pPr>
            <a:r>
              <a:rPr lang="en-US" sz="950" dirty="0">
                <a:latin typeface="KoPub돋움체 Light" panose="02020603020101020101" pitchFamily="18" charset="-127"/>
                <a:ea typeface="KoPub돋움체 Light" panose="02020603020101020101" pitchFamily="18" charset="-127"/>
                <a:cs typeface="Calibri" pitchFamily="34" charset="-120"/>
              </a:rPr>
              <a:t>From Levels 1-3 : operator keeps action authority (Operator is in-the-loop, mitigates out-of-the-loop risk)</a:t>
            </a:r>
            <a:endParaRPr lang="en-US" sz="950" dirty="0">
              <a:latin typeface="KoPub돋움체 Light" panose="02020603020101020101" pitchFamily="18" charset="-127"/>
              <a:ea typeface="KoPub돋움체 Light" panose="02020603020101020101" pitchFamily="18" charset="-127"/>
            </a:endParaRPr>
          </a:p>
        </p:txBody>
      </p:sp>
      <p:sp>
        <p:nvSpPr>
          <p:cNvPr id="76" name="Text 70">
            <a:extLst>
              <a:ext uri="{FF2B5EF4-FFF2-40B4-BE49-F238E27FC236}">
                <a16:creationId xmlns:a16="http://schemas.microsoft.com/office/drawing/2014/main" id="{4EE6AF81-004E-4449-BBA0-85332369D8F5}"/>
              </a:ext>
            </a:extLst>
          </p:cNvPr>
          <p:cNvSpPr/>
          <p:nvPr/>
        </p:nvSpPr>
        <p:spPr>
          <a:xfrm>
            <a:off x="7716992" y="6173998"/>
            <a:ext cx="4417511" cy="457200"/>
          </a:xfrm>
          <a:prstGeom prst="rect">
            <a:avLst/>
          </a:prstGeom>
          <a:noFill/>
          <a:ln/>
        </p:spPr>
        <p:txBody>
          <a:bodyPr wrap="square" lIns="0" tIns="0" rIns="0" bIns="0" rtlCol="0" anchor="ctr"/>
          <a:lstStyle/>
          <a:p>
            <a:pPr>
              <a:lnSpc>
                <a:spcPct val="95000"/>
              </a:lnSpc>
            </a:pPr>
            <a:r>
              <a:rPr lang="en-US" sz="950" dirty="0">
                <a:latin typeface="KoPub돋움체 Light" panose="02020603020101020101" pitchFamily="18" charset="-127"/>
                <a:ea typeface="KoPub돋움체 Light" panose="02020603020101020101" pitchFamily="18" charset="-127"/>
                <a:cs typeface="Calibri" pitchFamily="34" charset="-120"/>
              </a:rPr>
              <a:t>From Levels 4-6 : procedure-based automation, system gains action authority</a:t>
            </a:r>
            <a:endParaRPr lang="en-US" sz="950" dirty="0">
              <a:latin typeface="KoPub돋움체 Light" panose="02020603020101020101" pitchFamily="18" charset="-127"/>
              <a:ea typeface="KoPub돋움체 Light" panose="02020603020101020101" pitchFamily="18" charset="-127"/>
            </a:endParaRPr>
          </a:p>
        </p:txBody>
      </p:sp>
    </p:spTree>
    <p:extLst>
      <p:ext uri="{BB962C8B-B14F-4D97-AF65-F5344CB8AC3E}">
        <p14:creationId xmlns:p14="http://schemas.microsoft.com/office/powerpoint/2010/main" val="172137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96BB-1FC3-3E18-302C-90C499CEB740}"/>
            </a:ext>
          </a:extLst>
        </p:cNvPr>
        <p:cNvGrpSpPr/>
        <p:nvPr/>
      </p:nvGrpSpPr>
      <p:grpSpPr>
        <a:xfrm>
          <a:off x="0" y="0"/>
          <a:ext cx="0" cy="0"/>
          <a:chOff x="0" y="0"/>
          <a:chExt cx="0" cy="0"/>
        </a:xfrm>
      </p:grpSpPr>
      <p:sp>
        <p:nvSpPr>
          <p:cNvPr id="3" name="제목 2">
            <a:extLst>
              <a:ext uri="{FF2B5EF4-FFF2-40B4-BE49-F238E27FC236}">
                <a16:creationId xmlns:a16="http://schemas.microsoft.com/office/drawing/2014/main" id="{2E463E3F-679E-87BA-9CC8-94DB6537C1F1}"/>
              </a:ext>
            </a:extLst>
          </p:cNvPr>
          <p:cNvSpPr>
            <a:spLocks noGrp="1"/>
          </p:cNvSpPr>
          <p:nvPr>
            <p:ph type="title"/>
          </p:nvPr>
        </p:nvSpPr>
        <p:spPr>
          <a:xfrm>
            <a:off x="271421" y="5977"/>
            <a:ext cx="11082380" cy="681037"/>
          </a:xfrm>
        </p:spPr>
        <p:txBody>
          <a:bodyPr/>
          <a:lstStyle/>
          <a:p>
            <a:r>
              <a:rPr lang="en-US" altLang="ko-KR" dirty="0"/>
              <a:t>4. Proposal of CPS LOA framework</a:t>
            </a:r>
            <a:endParaRPr lang="ko-KR" altLang="en-US" dirty="0"/>
          </a:p>
        </p:txBody>
      </p:sp>
      <p:sp>
        <p:nvSpPr>
          <p:cNvPr id="5" name="슬라이드 번호 개체 틀 4">
            <a:extLst>
              <a:ext uri="{FF2B5EF4-FFF2-40B4-BE49-F238E27FC236}">
                <a16:creationId xmlns:a16="http://schemas.microsoft.com/office/drawing/2014/main" id="{0F5ED034-ABAE-DBD8-1307-54D8060CC481}"/>
              </a:ext>
            </a:extLst>
          </p:cNvPr>
          <p:cNvSpPr>
            <a:spLocks noGrp="1"/>
          </p:cNvSpPr>
          <p:nvPr>
            <p:ph type="sldNum" sz="quarter" idx="12"/>
          </p:nvPr>
        </p:nvSpPr>
        <p:spPr/>
        <p:txBody>
          <a:bodyPr/>
          <a:lstStyle/>
          <a:p>
            <a:fld id="{482EAF92-BE06-449D-BA31-EA5D00EDE1DA}" type="slidenum">
              <a:rPr lang="ko-KR" altLang="en-US" smtClean="0"/>
              <a:t>18</a:t>
            </a:fld>
            <a:endParaRPr lang="ko-KR" altLang="en-US" dirty="0"/>
          </a:p>
        </p:txBody>
      </p:sp>
      <p:graphicFrame>
        <p:nvGraphicFramePr>
          <p:cNvPr id="22" name="표 4">
            <a:extLst>
              <a:ext uri="{FF2B5EF4-FFF2-40B4-BE49-F238E27FC236}">
                <a16:creationId xmlns:a16="http://schemas.microsoft.com/office/drawing/2014/main" id="{F68A5D5C-C9E7-4EF6-BAD9-67CBE6974B79}"/>
              </a:ext>
            </a:extLst>
          </p:cNvPr>
          <p:cNvGraphicFramePr>
            <a:graphicFrameLocks noGrp="1"/>
          </p:cNvGraphicFramePr>
          <p:nvPr>
            <p:extLst>
              <p:ext uri="{D42A27DB-BD31-4B8C-83A1-F6EECF244321}">
                <p14:modId xmlns:p14="http://schemas.microsoft.com/office/powerpoint/2010/main" val="3493640962"/>
              </p:ext>
            </p:extLst>
          </p:nvPr>
        </p:nvGraphicFramePr>
        <p:xfrm>
          <a:off x="7325852" y="800662"/>
          <a:ext cx="4732375" cy="5737224"/>
        </p:xfrm>
        <a:graphic>
          <a:graphicData uri="http://schemas.openxmlformats.org/drawingml/2006/table">
            <a:tbl>
              <a:tblPr firstRow="1" bandRow="1">
                <a:tableStyleId>{5C22544A-7EE6-4342-B048-85BDC9FD1C3A}</a:tableStyleId>
              </a:tblPr>
              <a:tblGrid>
                <a:gridCol w="2522599">
                  <a:extLst>
                    <a:ext uri="{9D8B030D-6E8A-4147-A177-3AD203B41FA5}">
                      <a16:colId xmlns:a16="http://schemas.microsoft.com/office/drawing/2014/main" val="3997106235"/>
                    </a:ext>
                  </a:extLst>
                </a:gridCol>
                <a:gridCol w="368296">
                  <a:extLst>
                    <a:ext uri="{9D8B030D-6E8A-4147-A177-3AD203B41FA5}">
                      <a16:colId xmlns:a16="http://schemas.microsoft.com/office/drawing/2014/main" val="1540833580"/>
                    </a:ext>
                  </a:extLst>
                </a:gridCol>
                <a:gridCol w="368296">
                  <a:extLst>
                    <a:ext uri="{9D8B030D-6E8A-4147-A177-3AD203B41FA5}">
                      <a16:colId xmlns:a16="http://schemas.microsoft.com/office/drawing/2014/main" val="347738935"/>
                    </a:ext>
                  </a:extLst>
                </a:gridCol>
                <a:gridCol w="368296">
                  <a:extLst>
                    <a:ext uri="{9D8B030D-6E8A-4147-A177-3AD203B41FA5}">
                      <a16:colId xmlns:a16="http://schemas.microsoft.com/office/drawing/2014/main" val="786360488"/>
                    </a:ext>
                  </a:extLst>
                </a:gridCol>
                <a:gridCol w="368296">
                  <a:extLst>
                    <a:ext uri="{9D8B030D-6E8A-4147-A177-3AD203B41FA5}">
                      <a16:colId xmlns:a16="http://schemas.microsoft.com/office/drawing/2014/main" val="232535922"/>
                    </a:ext>
                  </a:extLst>
                </a:gridCol>
                <a:gridCol w="368296">
                  <a:extLst>
                    <a:ext uri="{9D8B030D-6E8A-4147-A177-3AD203B41FA5}">
                      <a16:colId xmlns:a16="http://schemas.microsoft.com/office/drawing/2014/main" val="1026487650"/>
                    </a:ext>
                  </a:extLst>
                </a:gridCol>
                <a:gridCol w="368296">
                  <a:extLst>
                    <a:ext uri="{9D8B030D-6E8A-4147-A177-3AD203B41FA5}">
                      <a16:colId xmlns:a16="http://schemas.microsoft.com/office/drawing/2014/main" val="3579095370"/>
                    </a:ext>
                  </a:extLst>
                </a:gridCol>
              </a:tblGrid>
              <a:tr h="197913">
                <a:tc>
                  <a:txBody>
                    <a:bodyPr/>
                    <a:lstStyle/>
                    <a:p>
                      <a:pPr algn="ctr">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Function</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L1</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dirty="0">
                          <a:solidFill>
                            <a:srgbClr val="187B96"/>
                          </a:solidFill>
                          <a:effectLst/>
                          <a:latin typeface="KoPub돋움체 Medium" panose="02020603020101020101" pitchFamily="18" charset="-127"/>
                          <a:ea typeface="KoPub돋움체 Medium" panose="02020603020101020101" pitchFamily="18" charset="-127"/>
                        </a:rPr>
                        <a:t>L2</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dirty="0">
                          <a:solidFill>
                            <a:srgbClr val="0070C0"/>
                          </a:solidFill>
                          <a:effectLst/>
                          <a:latin typeface="KoPub돋움체 Medium" panose="02020603020101020101" pitchFamily="18" charset="-127"/>
                          <a:ea typeface="KoPub돋움체 Medium" panose="02020603020101020101" pitchFamily="18" charset="-127"/>
                        </a:rPr>
                        <a:t>L3</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dirty="0">
                          <a:solidFill>
                            <a:srgbClr val="4A5F74"/>
                          </a:solidFill>
                          <a:effectLst/>
                          <a:latin typeface="KoPub돋움체 Medium" panose="02020603020101020101" pitchFamily="18" charset="-127"/>
                          <a:ea typeface="KoPub돋움체 Medium" panose="02020603020101020101" pitchFamily="18" charset="-127"/>
                        </a:rPr>
                        <a:t>L4</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dirty="0">
                          <a:solidFill>
                            <a:srgbClr val="21456B"/>
                          </a:solidFill>
                          <a:effectLst/>
                          <a:latin typeface="KoPub돋움체 Medium" panose="02020603020101020101" pitchFamily="18" charset="-127"/>
                          <a:ea typeface="KoPub돋움체 Medium" panose="02020603020101020101" pitchFamily="18" charset="-127"/>
                        </a:rPr>
                        <a:t>L5</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dirty="0">
                          <a:solidFill>
                            <a:srgbClr val="0E2A47"/>
                          </a:solidFill>
                          <a:effectLst/>
                          <a:latin typeface="KoPub돋움체 Medium" panose="02020603020101020101" pitchFamily="18" charset="-127"/>
                          <a:ea typeface="KoPub돋움체 Medium" panose="02020603020101020101" pitchFamily="18" charset="-127"/>
                        </a:rPr>
                        <a:t>L6</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88950894"/>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F1.1 Parameter display &amp; navigation</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4A5F74"/>
                          </a:solidFill>
                          <a:effectLst/>
                          <a:latin typeface="KoPub돋움체 Medium" panose="02020603020101020101" pitchFamily="18" charset="-127"/>
                          <a:ea typeface="KoPub돋움체 Medium" panose="02020603020101020101" pitchFamily="18" charset="-127"/>
                        </a:rPr>
                        <a:t>●</a:t>
                      </a:r>
                      <a:endParaRPr lang="ko-KR" sz="1200" b="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344096"/>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F1.2 Trend graphs</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4A5F74"/>
                          </a:solidFill>
                          <a:effectLst/>
                          <a:latin typeface="KoPub돋움체 Medium" panose="02020603020101020101" pitchFamily="18" charset="-127"/>
                          <a:ea typeface="KoPub돋움체 Medium" panose="02020603020101020101" pitchFamily="18" charset="-127"/>
                        </a:rPr>
                        <a:t>●</a:t>
                      </a:r>
                      <a:endParaRPr lang="ko-KR" sz="1200" b="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18694092"/>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F1.3 Action monitoring/recording</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21456B"/>
                          </a:solidFill>
                          <a:effectLst/>
                          <a:latin typeface="KoPub돋움체 Medium" panose="02020603020101020101" pitchFamily="18" charset="-127"/>
                          <a:ea typeface="KoPub돋움체 Medium" panose="02020603020101020101" pitchFamily="18" charset="-127"/>
                        </a:rPr>
                        <a:t>●</a:t>
                      </a:r>
                      <a:endParaRPr lang="ko-KR" sz="1200" b="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0E2A47"/>
                          </a:solidFill>
                          <a:effectLst/>
                          <a:latin typeface="KoPub돋움체 Medium" panose="02020603020101020101" pitchFamily="18" charset="-127"/>
                          <a:ea typeface="KoPub돋움체 Medium" panose="02020603020101020101" pitchFamily="18" charset="-127"/>
                        </a:rPr>
                        <a:t>●</a:t>
                      </a:r>
                      <a:endParaRPr lang="ko-KR" sz="1200" b="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57600626"/>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F2.1 Entry-condition determination</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4A5F74"/>
                          </a:solidFill>
                          <a:effectLst/>
                          <a:latin typeface="KoPub돋움체 Medium" panose="02020603020101020101" pitchFamily="18" charset="-127"/>
                          <a:ea typeface="KoPub돋움체 Medium" panose="02020603020101020101" pitchFamily="18" charset="-127"/>
                        </a:rPr>
                        <a:t>●</a:t>
                      </a:r>
                      <a:endParaRPr lang="ko-KR" sz="1200" b="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21456B"/>
                          </a:solidFill>
                          <a:effectLst/>
                          <a:latin typeface="KoPub돋움체 Medium" panose="02020603020101020101" pitchFamily="18" charset="-127"/>
                          <a:ea typeface="KoPub돋움체 Medium" panose="02020603020101020101" pitchFamily="18" charset="-127"/>
                        </a:rPr>
                        <a:t>●</a:t>
                      </a:r>
                      <a:endParaRPr lang="ko-KR" sz="1200" b="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4855818"/>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F2.2 Step-state distinction/updating</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4A5F74"/>
                          </a:solidFill>
                          <a:effectLst/>
                          <a:latin typeface="KoPub돋움체 Medium" panose="02020603020101020101" pitchFamily="18" charset="-127"/>
                          <a:ea typeface="KoPub돋움체 Medium" panose="02020603020101020101" pitchFamily="18" charset="-127"/>
                        </a:rPr>
                        <a:t>●</a:t>
                      </a:r>
                      <a:endParaRPr lang="ko-KR" sz="1200" b="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5464761"/>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F2.3 Caution/warning display</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0070C0"/>
                          </a:solidFill>
                          <a:effectLst/>
                          <a:latin typeface="KoPub돋움체 Medium" panose="02020603020101020101" pitchFamily="18" charset="-127"/>
                          <a:ea typeface="KoPub돋움체 Medium" panose="02020603020101020101" pitchFamily="18" charset="-127"/>
                        </a:rPr>
                        <a:t>●</a:t>
                      </a:r>
                      <a:endParaRPr lang="ko-KR" sz="1200" b="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4A5F74"/>
                          </a:solidFill>
                          <a:effectLst/>
                          <a:latin typeface="KoPub돋움체 Medium" panose="02020603020101020101" pitchFamily="18" charset="-127"/>
                          <a:ea typeface="KoPub돋움체 Medium" panose="02020603020101020101" pitchFamily="18" charset="-127"/>
                        </a:rPr>
                        <a:t>●</a:t>
                      </a:r>
                      <a:endParaRPr lang="ko-KR" sz="1200" b="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21456B"/>
                          </a:solidFill>
                          <a:effectLst/>
                          <a:latin typeface="KoPub돋움체 Medium" panose="02020603020101020101" pitchFamily="18" charset="-127"/>
                          <a:ea typeface="KoPub돋움체 Medium" panose="02020603020101020101" pitchFamily="18" charset="-127"/>
                        </a:rPr>
                        <a:t>●</a:t>
                      </a:r>
                      <a:endParaRPr lang="ko-KR" sz="1200" b="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8368822"/>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F2.4 Execution-history retrieval</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4A5F74"/>
                          </a:solidFill>
                          <a:effectLst/>
                          <a:latin typeface="KoPub돋움체 Medium" panose="02020603020101020101" pitchFamily="18" charset="-127"/>
                          <a:ea typeface="KoPub돋움체 Medium" panose="02020603020101020101" pitchFamily="18" charset="-127"/>
                        </a:rPr>
                        <a:t>●</a:t>
                      </a:r>
                      <a:endParaRPr lang="ko-KR" sz="1200" b="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0300891"/>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F2.5 Procedure-state sharing</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4994597"/>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F3.1 Procedure prioritization</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4A5F74"/>
                          </a:solidFill>
                          <a:effectLst/>
                          <a:latin typeface="KoPub돋움체 Medium" panose="02020603020101020101" pitchFamily="18" charset="-127"/>
                          <a:ea typeface="KoPub돋움체 Medium" panose="02020603020101020101" pitchFamily="18" charset="-127"/>
                        </a:rPr>
                        <a:t>●</a:t>
                      </a:r>
                      <a:endParaRPr lang="ko-KR" sz="1200" b="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2490126"/>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F3.2 Procedure-list browsing/search</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4A5F74"/>
                          </a:solidFill>
                          <a:effectLst/>
                          <a:latin typeface="KoPub돋움체 Medium" panose="02020603020101020101" pitchFamily="18" charset="-127"/>
                          <a:ea typeface="KoPub돋움체 Medium" panose="02020603020101020101" pitchFamily="18" charset="-127"/>
                        </a:rPr>
                        <a:t>●</a:t>
                      </a:r>
                      <a:endParaRPr lang="ko-KR" sz="1200" b="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74009252"/>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F3.3 Previous/next transition</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4007205"/>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F3.4 Cross-procedure hyperlinking</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15305177"/>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F4.1 Sequential step display</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rgbClr val="21456B"/>
                          </a:solidFill>
                          <a:effectLst/>
                          <a:latin typeface="KoPub돋움체 Medium" panose="02020603020101020101" pitchFamily="18" charset="-127"/>
                          <a:ea typeface="KoPub돋움체 Medium" panose="02020603020101020101" pitchFamily="18" charset="-127"/>
                        </a:rPr>
                        <a:t>●</a:t>
                      </a:r>
                      <a:endParaRPr lang="ko-KR" sz="1200" b="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14452356"/>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F4.2 Active-step emphasis</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181262"/>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F4.3 Textual-instruction display</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1879723"/>
                  </a:ext>
                </a:extLst>
              </a:tr>
              <a:tr h="213463">
                <a:tc>
                  <a:txBody>
                    <a:bodyPr/>
                    <a:lstStyle/>
                    <a:p>
                      <a:pPr algn="just">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F4.4 Completed-step check marking</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12685770"/>
                  </a:ext>
                </a:extLst>
              </a:tr>
              <a:tr h="213463">
                <a:tc>
                  <a:txBody>
                    <a:bodyPr/>
                    <a:lstStyle/>
                    <a:p>
                      <a:pPr algn="just">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F4.5 Correction/override</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5582473"/>
                  </a:ext>
                </a:extLst>
              </a:tr>
              <a:tr h="213463">
                <a:tc>
                  <a:txBody>
                    <a:bodyPr/>
                    <a:lstStyle/>
                    <a:p>
                      <a:pPr algn="just">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F4.6 Hold-point/break-point setting</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0263523"/>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F4.7 Procedure-linked soft control</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5774809"/>
                  </a:ext>
                </a:extLst>
              </a:tr>
              <a:tr h="213463">
                <a:tc>
                  <a:txBody>
                    <a:bodyPr/>
                    <a:lstStyle/>
                    <a:p>
                      <a:pPr algn="just">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F5.1 Note-taking</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2053890"/>
                  </a:ext>
                </a:extLst>
              </a:tr>
              <a:tr h="213463">
                <a:tc>
                  <a:txBody>
                    <a:bodyPr/>
                    <a:lstStyle/>
                    <a:p>
                      <a:pPr algn="just">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F5.2 Automatic logging</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717910"/>
                  </a:ext>
                </a:extLst>
              </a:tr>
              <a:tr h="213463">
                <a:tc>
                  <a:txBody>
                    <a:bodyPr/>
                    <a:lstStyle/>
                    <a:p>
                      <a:pPr algn="just">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F5.3 Version control</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90792985"/>
                  </a:ext>
                </a:extLst>
              </a:tr>
              <a:tr h="21346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F5.4 Paper-backup transition</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8FAADC"/>
                          </a:solidFill>
                          <a:effectLst/>
                          <a:latin typeface="KoPub돋움체 Medium" panose="02020603020101020101" pitchFamily="18" charset="-127"/>
                          <a:ea typeface="KoPub돋움체 Medium" panose="02020603020101020101" pitchFamily="18" charset="-127"/>
                        </a:rPr>
                        <a:t>●</a:t>
                      </a:r>
                      <a:endParaRPr lang="ko-KR" sz="1200" b="0" dirty="0">
                        <a:solidFill>
                          <a:srgbClr val="8FAADC"/>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187B96"/>
                          </a:solidFill>
                          <a:effectLst/>
                          <a:latin typeface="KoPub돋움체 Medium" panose="02020603020101020101" pitchFamily="18" charset="-127"/>
                          <a:ea typeface="KoPub돋움체 Medium" panose="02020603020101020101" pitchFamily="18" charset="-127"/>
                        </a:rPr>
                        <a:t>●</a:t>
                      </a:r>
                      <a:endParaRPr lang="ko-KR" sz="1200" b="0" dirty="0">
                        <a:solidFill>
                          <a:srgbClr val="187B96"/>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070C0"/>
                          </a:solidFill>
                          <a:effectLst/>
                          <a:latin typeface="KoPub돋움체 Medium" panose="02020603020101020101" pitchFamily="18" charset="-127"/>
                          <a:ea typeface="KoPub돋움체 Medium" panose="02020603020101020101" pitchFamily="18" charset="-127"/>
                        </a:rPr>
                        <a:t>●</a:t>
                      </a:r>
                      <a:endParaRPr lang="ko-KR" sz="1200" b="0" dirty="0">
                        <a:solidFill>
                          <a:srgbClr val="0070C0"/>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4A5F74"/>
                          </a:solidFill>
                          <a:effectLst/>
                          <a:latin typeface="KoPub돋움체 Medium" panose="02020603020101020101" pitchFamily="18" charset="-127"/>
                          <a:ea typeface="KoPub돋움체 Medium" panose="02020603020101020101" pitchFamily="18" charset="-127"/>
                        </a:rPr>
                        <a:t>●</a:t>
                      </a:r>
                      <a:endParaRPr lang="ko-KR" sz="1200" b="0" dirty="0">
                        <a:solidFill>
                          <a:srgbClr val="4A5F74"/>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21456B"/>
                          </a:solidFill>
                          <a:effectLst/>
                          <a:latin typeface="KoPub돋움체 Medium" panose="02020603020101020101" pitchFamily="18" charset="-127"/>
                          <a:ea typeface="KoPub돋움체 Medium" panose="02020603020101020101" pitchFamily="18" charset="-127"/>
                        </a:rPr>
                        <a:t>●</a:t>
                      </a:r>
                      <a:endParaRPr lang="ko-KR" sz="1200" b="0" dirty="0">
                        <a:solidFill>
                          <a:srgbClr val="21456B"/>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rgbClr val="0E2A47"/>
                          </a:solidFill>
                          <a:effectLst/>
                          <a:latin typeface="KoPub돋움체 Medium" panose="02020603020101020101" pitchFamily="18" charset="-127"/>
                          <a:ea typeface="KoPub돋움체 Medium" panose="02020603020101020101" pitchFamily="18" charset="-127"/>
                        </a:rPr>
                        <a:t>●</a:t>
                      </a:r>
                      <a:endParaRPr lang="ko-KR" sz="1200" b="0" dirty="0">
                        <a:solidFill>
                          <a:srgbClr val="0E2A47"/>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3460233"/>
                  </a:ext>
                </a:extLst>
              </a:tr>
            </a:tbl>
          </a:graphicData>
        </a:graphic>
      </p:graphicFrame>
      <p:sp>
        <p:nvSpPr>
          <p:cNvPr id="6" name="내용 개체 틀 1">
            <a:extLst>
              <a:ext uri="{FF2B5EF4-FFF2-40B4-BE49-F238E27FC236}">
                <a16:creationId xmlns:a16="http://schemas.microsoft.com/office/drawing/2014/main" id="{D3091FE8-57D8-4D38-97ED-1A9371D601BD}"/>
              </a:ext>
            </a:extLst>
          </p:cNvPr>
          <p:cNvSpPr txBox="1">
            <a:spLocks/>
          </p:cNvSpPr>
          <p:nvPr/>
        </p:nvSpPr>
        <p:spPr>
          <a:xfrm>
            <a:off x="271423" y="796598"/>
            <a:ext cx="7054429"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dirty="0"/>
              <a:t>ALLOCATION OF CPS FUNCTIONS ACROSS LOAs</a:t>
            </a:r>
          </a:p>
          <a:p>
            <a:pPr lvl="1"/>
            <a:r>
              <a:rPr lang="en-US" altLang="ko-KR" dirty="0"/>
              <a:t>Allocation Logic</a:t>
            </a:r>
          </a:p>
          <a:p>
            <a:pPr lvl="2"/>
            <a:r>
              <a:rPr lang="en-US" altLang="ko-KR" dirty="0"/>
              <a:t>Allocation is tied directly to the three dimensions already defined</a:t>
            </a:r>
          </a:p>
          <a:p>
            <a:pPr lvl="3"/>
            <a:r>
              <a:rPr lang="en-US" altLang="ko-KR" dirty="0"/>
              <a:t>Because each function belongs to one of the five categories, and each category maps onto a specific stage of the P-S-W model, a function's LOA range is determined by tracking when its governing dimension (D1, D2, or D3) actually changes value</a:t>
            </a:r>
          </a:p>
          <a:p>
            <a:pPr lvl="2"/>
            <a:r>
              <a:rPr lang="en-US" altLang="ko-KR" dirty="0"/>
              <a:t>Three criteria applied to every function</a:t>
            </a:r>
          </a:p>
          <a:p>
            <a:pPr lvl="3"/>
            <a:r>
              <a:rPr lang="en-US" altLang="ko-KR" dirty="0"/>
              <a:t>The LOA at which it first becomes meaningful</a:t>
            </a:r>
          </a:p>
          <a:p>
            <a:pPr lvl="3"/>
            <a:r>
              <a:rPr lang="en-US" altLang="ko-KR" dirty="0"/>
              <a:t>The LOAs at which its implementation qualitatively differs</a:t>
            </a:r>
          </a:p>
          <a:p>
            <a:pPr lvl="3"/>
            <a:r>
              <a:rPr lang="en-US" altLang="ko-KR" dirty="0"/>
              <a:t>The highest LOA at which it remains applicable</a:t>
            </a:r>
          </a:p>
          <a:p>
            <a:pPr lvl="2"/>
            <a:r>
              <a:rPr lang="en-US" altLang="ko-KR" dirty="0"/>
              <a:t>These criteria are expressed in the matrix using three symbols</a:t>
            </a:r>
          </a:p>
          <a:p>
            <a:pPr lvl="3"/>
            <a:r>
              <a:rPr lang="en-US" altLang="ko-KR" dirty="0"/>
              <a:t>✗ (not applicable): the function has no meaningful role at this LOA</a:t>
            </a:r>
          </a:p>
          <a:p>
            <a:pPr lvl="3"/>
            <a:r>
              <a:rPr lang="en-US" altLang="ko-KR" dirty="0"/>
              <a:t>◐ (partial): the function is present but only partially realized</a:t>
            </a:r>
          </a:p>
          <a:p>
            <a:pPr lvl="3"/>
            <a:r>
              <a:rPr lang="en-US" altLang="ko-KR" dirty="0"/>
              <a:t>● (full realization): the function is fully implemented at this LOA</a:t>
            </a:r>
          </a:p>
          <a:p>
            <a:pPr lvl="2"/>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2"/>
            <a:endParaRPr lang="en-US" altLang="ko-KR" dirty="0"/>
          </a:p>
        </p:txBody>
      </p:sp>
    </p:spTree>
    <p:extLst>
      <p:ext uri="{BB962C8B-B14F-4D97-AF65-F5344CB8AC3E}">
        <p14:creationId xmlns:p14="http://schemas.microsoft.com/office/powerpoint/2010/main" val="164522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96BB-1FC3-3E18-302C-90C499CEB740}"/>
            </a:ext>
          </a:extLst>
        </p:cNvPr>
        <p:cNvGrpSpPr/>
        <p:nvPr/>
      </p:nvGrpSpPr>
      <p:grpSpPr>
        <a:xfrm>
          <a:off x="0" y="0"/>
          <a:ext cx="0" cy="0"/>
          <a:chOff x="0" y="0"/>
          <a:chExt cx="0" cy="0"/>
        </a:xfrm>
      </p:grpSpPr>
      <p:sp>
        <p:nvSpPr>
          <p:cNvPr id="3" name="제목 2">
            <a:extLst>
              <a:ext uri="{FF2B5EF4-FFF2-40B4-BE49-F238E27FC236}">
                <a16:creationId xmlns:a16="http://schemas.microsoft.com/office/drawing/2014/main" id="{2E463E3F-679E-87BA-9CC8-94DB6537C1F1}"/>
              </a:ext>
            </a:extLst>
          </p:cNvPr>
          <p:cNvSpPr>
            <a:spLocks noGrp="1"/>
          </p:cNvSpPr>
          <p:nvPr>
            <p:ph type="title"/>
          </p:nvPr>
        </p:nvSpPr>
        <p:spPr/>
        <p:txBody>
          <a:bodyPr/>
          <a:lstStyle/>
          <a:p>
            <a:r>
              <a:rPr lang="en-US" altLang="ko-KR" dirty="0"/>
              <a:t>4. Proposal of CPS LOA framework</a:t>
            </a:r>
            <a:endParaRPr lang="ko-KR" altLang="en-US" dirty="0"/>
          </a:p>
        </p:txBody>
      </p:sp>
      <p:sp>
        <p:nvSpPr>
          <p:cNvPr id="5" name="슬라이드 번호 개체 틀 4">
            <a:extLst>
              <a:ext uri="{FF2B5EF4-FFF2-40B4-BE49-F238E27FC236}">
                <a16:creationId xmlns:a16="http://schemas.microsoft.com/office/drawing/2014/main" id="{0F5ED034-ABAE-DBD8-1307-54D8060CC481}"/>
              </a:ext>
            </a:extLst>
          </p:cNvPr>
          <p:cNvSpPr>
            <a:spLocks noGrp="1"/>
          </p:cNvSpPr>
          <p:nvPr>
            <p:ph type="sldNum" sz="quarter" idx="12"/>
          </p:nvPr>
        </p:nvSpPr>
        <p:spPr/>
        <p:txBody>
          <a:bodyPr/>
          <a:lstStyle/>
          <a:p>
            <a:fld id="{482EAF92-BE06-449D-BA31-EA5D00EDE1DA}" type="slidenum">
              <a:rPr lang="ko-KR" altLang="en-US" smtClean="0"/>
              <a:t>19</a:t>
            </a:fld>
            <a:endParaRPr lang="ko-KR" altLang="en-US" dirty="0"/>
          </a:p>
        </p:txBody>
      </p:sp>
      <p:sp>
        <p:nvSpPr>
          <p:cNvPr id="8" name="내용 개체 틀 1">
            <a:extLst>
              <a:ext uri="{FF2B5EF4-FFF2-40B4-BE49-F238E27FC236}">
                <a16:creationId xmlns:a16="http://schemas.microsoft.com/office/drawing/2014/main" id="{2BE0253F-A6D4-8D31-8D8A-346E4E64781A}"/>
              </a:ext>
            </a:extLst>
          </p:cNvPr>
          <p:cNvSpPr txBox="1">
            <a:spLocks/>
          </p:cNvSpPr>
          <p:nvPr/>
        </p:nvSpPr>
        <p:spPr>
          <a:xfrm>
            <a:off x="271422" y="796598"/>
            <a:ext cx="9535274"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dirty="0"/>
              <a:t>ALLOCATION OF CPS FUNCTIONS ACROSS LOAs</a:t>
            </a:r>
          </a:p>
          <a:p>
            <a:pPr lvl="1"/>
            <a:r>
              <a:rPr lang="en-US" altLang="ko-KR" dirty="0"/>
              <a:t>Illustrative Patterns</a:t>
            </a:r>
          </a:p>
          <a:p>
            <a:pPr lvl="2"/>
            <a:r>
              <a:rPr lang="en-US" altLang="ko-KR" dirty="0"/>
              <a:t>F1.1 (Parameter display &amp; navigation)</a:t>
            </a:r>
          </a:p>
          <a:p>
            <a:pPr lvl="3"/>
            <a:r>
              <a:rPr lang="en-US" altLang="ko-KR" dirty="0"/>
              <a:t>Escalates through a four-step policy: navigation-only (L1) → display-only (L2) → display&amp; navigation (L3) → display &amp; control (L4–6), integrating with soft control above the tipping point</a:t>
            </a:r>
          </a:p>
          <a:p>
            <a:pPr lvl="2"/>
            <a:r>
              <a:rPr lang="en-US" altLang="ko-KR" dirty="0"/>
              <a:t>F2.5 (procedure-state sharing) </a:t>
            </a:r>
          </a:p>
          <a:p>
            <a:pPr lvl="3"/>
            <a:r>
              <a:rPr lang="en-US" altLang="ko-KR" dirty="0"/>
              <a:t>No sharing (L1) → progress-only visibility (L2) → real-time state sharing (L3) onward, a near-functional requirement given SMR’s Multi-module MCR characteristics</a:t>
            </a:r>
          </a:p>
          <a:p>
            <a:pPr lvl="2"/>
            <a:r>
              <a:rPr lang="en-US" altLang="ko-KR" dirty="0"/>
              <a:t>F4.7 (procedure-linked soft control)</a:t>
            </a:r>
          </a:p>
          <a:p>
            <a:pPr lvl="3"/>
            <a:r>
              <a:rPr lang="en-US" altLang="ko-KR" dirty="0"/>
              <a:t>Empty below Level 4, since D3 is Manual there, and becomes non-empty exactly at the tipping point — appearing at Level 4 with per-action consent, becoming automatic-with-veto at Level 5, and autonomous at Level 6</a:t>
            </a:r>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2"/>
            <a:endParaRPr lang="en-US" altLang="ko-KR" dirty="0"/>
          </a:p>
        </p:txBody>
      </p:sp>
      <p:graphicFrame>
        <p:nvGraphicFramePr>
          <p:cNvPr id="9" name="표 8">
            <a:extLst>
              <a:ext uri="{FF2B5EF4-FFF2-40B4-BE49-F238E27FC236}">
                <a16:creationId xmlns:a16="http://schemas.microsoft.com/office/drawing/2014/main" id="{EA5C5450-C935-47AD-B6F1-BAF1C963E6D2}"/>
              </a:ext>
            </a:extLst>
          </p:cNvPr>
          <p:cNvGraphicFramePr>
            <a:graphicFrameLocks noGrp="1"/>
          </p:cNvGraphicFramePr>
          <p:nvPr>
            <p:extLst>
              <p:ext uri="{D42A27DB-BD31-4B8C-83A1-F6EECF244321}">
                <p14:modId xmlns:p14="http://schemas.microsoft.com/office/powerpoint/2010/main" val="1366963181"/>
              </p:ext>
            </p:extLst>
          </p:nvPr>
        </p:nvGraphicFramePr>
        <p:xfrm>
          <a:off x="2329680" y="4559300"/>
          <a:ext cx="6965861" cy="1638302"/>
        </p:xfrm>
        <a:graphic>
          <a:graphicData uri="http://schemas.openxmlformats.org/drawingml/2006/table">
            <a:tbl>
              <a:tblPr firstRow="1" bandRow="1">
                <a:tableStyleId>{5C22544A-7EE6-4342-B048-85BDC9FD1C3A}</a:tableStyleId>
              </a:tblPr>
              <a:tblGrid>
                <a:gridCol w="3713159">
                  <a:extLst>
                    <a:ext uri="{9D8B030D-6E8A-4147-A177-3AD203B41FA5}">
                      <a16:colId xmlns:a16="http://schemas.microsoft.com/office/drawing/2014/main" val="3086507124"/>
                    </a:ext>
                  </a:extLst>
                </a:gridCol>
                <a:gridCol w="542117">
                  <a:extLst>
                    <a:ext uri="{9D8B030D-6E8A-4147-A177-3AD203B41FA5}">
                      <a16:colId xmlns:a16="http://schemas.microsoft.com/office/drawing/2014/main" val="4159394535"/>
                    </a:ext>
                  </a:extLst>
                </a:gridCol>
                <a:gridCol w="542117">
                  <a:extLst>
                    <a:ext uri="{9D8B030D-6E8A-4147-A177-3AD203B41FA5}">
                      <a16:colId xmlns:a16="http://schemas.microsoft.com/office/drawing/2014/main" val="3976323897"/>
                    </a:ext>
                  </a:extLst>
                </a:gridCol>
                <a:gridCol w="542117">
                  <a:extLst>
                    <a:ext uri="{9D8B030D-6E8A-4147-A177-3AD203B41FA5}">
                      <a16:colId xmlns:a16="http://schemas.microsoft.com/office/drawing/2014/main" val="2134084424"/>
                    </a:ext>
                  </a:extLst>
                </a:gridCol>
                <a:gridCol w="542117">
                  <a:extLst>
                    <a:ext uri="{9D8B030D-6E8A-4147-A177-3AD203B41FA5}">
                      <a16:colId xmlns:a16="http://schemas.microsoft.com/office/drawing/2014/main" val="3817805633"/>
                    </a:ext>
                  </a:extLst>
                </a:gridCol>
                <a:gridCol w="542117">
                  <a:extLst>
                    <a:ext uri="{9D8B030D-6E8A-4147-A177-3AD203B41FA5}">
                      <a16:colId xmlns:a16="http://schemas.microsoft.com/office/drawing/2014/main" val="1978495116"/>
                    </a:ext>
                  </a:extLst>
                </a:gridCol>
                <a:gridCol w="542117">
                  <a:extLst>
                    <a:ext uri="{9D8B030D-6E8A-4147-A177-3AD203B41FA5}">
                      <a16:colId xmlns:a16="http://schemas.microsoft.com/office/drawing/2014/main" val="4204444829"/>
                    </a:ext>
                  </a:extLst>
                </a:gridCol>
              </a:tblGrid>
              <a:tr h="408683">
                <a:tc>
                  <a:txBody>
                    <a:bodyPr/>
                    <a:lstStyle/>
                    <a:p>
                      <a:pPr algn="ctr">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Function</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L1</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L2</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L3</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L4</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L5</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L6</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411332289"/>
                  </a:ext>
                </a:extLst>
              </a:tr>
              <a:tr h="40987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F1.1 Parameter display &amp; navigation</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a:solidFill>
                            <a:schemeClr val="tx1"/>
                          </a:solidFill>
                          <a:effectLst/>
                          <a:latin typeface="KoPub돋움체 Medium" panose="02020603020101020101" pitchFamily="18" charset="-127"/>
                          <a:ea typeface="KoPub돋움체 Medium" panose="02020603020101020101" pitchFamily="18" charset="-127"/>
                        </a:rPr>
                        <a:t>◐</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chemeClr val="tx1"/>
                          </a:solidFill>
                          <a:effectLst/>
                          <a:latin typeface="KoPub돋움체 Medium" panose="02020603020101020101" pitchFamily="18" charset="-127"/>
                          <a:ea typeface="KoPub돋움체 Medium" panose="02020603020101020101" pitchFamily="18" charset="-127"/>
                        </a:rPr>
                        <a:t>●</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chemeClr val="tx1"/>
                          </a:solidFill>
                          <a:effectLst/>
                          <a:latin typeface="KoPub돋움체 Medium" panose="02020603020101020101" pitchFamily="18" charset="-127"/>
                          <a:ea typeface="KoPub돋움체 Medium" panose="02020603020101020101" pitchFamily="18" charset="-127"/>
                        </a:rPr>
                        <a:t>●</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01739262"/>
                  </a:ext>
                </a:extLst>
              </a:tr>
              <a:tr h="40987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F2.5 Procedure-state sharing</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a:solidFill>
                            <a:schemeClr val="tx1"/>
                          </a:solidFill>
                          <a:effectLst/>
                          <a:latin typeface="KoPub돋움체 Medium" panose="02020603020101020101" pitchFamily="18" charset="-127"/>
                          <a:ea typeface="KoPub돋움체 Medium" panose="02020603020101020101" pitchFamily="18" charset="-127"/>
                        </a:rPr>
                        <a:t>●</a:t>
                      </a:r>
                      <a:endParaRPr lang="ko-KR" sz="1200" b="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97037666"/>
                  </a:ext>
                </a:extLst>
              </a:tr>
              <a:tr h="409873">
                <a:tc>
                  <a:txBody>
                    <a:bodyPr/>
                    <a:lstStyle/>
                    <a:p>
                      <a:pPr algn="just">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F4.7 Procedure-linked soft control</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1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0" dirty="0">
                          <a:solidFill>
                            <a:schemeClr val="tx1"/>
                          </a:solidFill>
                          <a:effectLst/>
                          <a:latin typeface="KoPub돋움체 Medium" panose="02020603020101020101" pitchFamily="18" charset="-127"/>
                          <a:ea typeface="KoPub돋움체 Medium" panose="02020603020101020101" pitchFamily="18" charset="-127"/>
                        </a:rPr>
                        <a:t>●</a:t>
                      </a:r>
                      <a:endParaRPr lang="ko-KR" sz="1200" b="0" dirty="0">
                        <a:solidFill>
                          <a:schemeClr val="tx1"/>
                        </a:solidFill>
                        <a:effectLst/>
                        <a:latin typeface="KoPub돋움체 Medium" panose="02020603020101020101" pitchFamily="18" charset="-127"/>
                        <a:ea typeface="KoPub돋움체 Medium" panose="02020603020101020101" pitchFamily="18" charset="-127"/>
                      </a:endParaRPr>
                    </a:p>
                  </a:txBody>
                  <a:tcPr marL="47338" marR="47338" marT="28403" marB="28403">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9963990"/>
                  </a:ext>
                </a:extLst>
              </a:tr>
            </a:tbl>
          </a:graphicData>
        </a:graphic>
      </p:graphicFrame>
    </p:spTree>
    <p:extLst>
      <p:ext uri="{BB962C8B-B14F-4D97-AF65-F5344CB8AC3E}">
        <p14:creationId xmlns:p14="http://schemas.microsoft.com/office/powerpoint/2010/main" val="3149516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a:extLst>
              <a:ext uri="{FF2B5EF4-FFF2-40B4-BE49-F238E27FC236}">
                <a16:creationId xmlns:a16="http://schemas.microsoft.com/office/drawing/2014/main" id="{E14FDB0D-0E66-4737-881D-B8D97D0DD08E}"/>
              </a:ext>
            </a:extLst>
          </p:cNvPr>
          <p:cNvSpPr>
            <a:spLocks noGrp="1"/>
          </p:cNvSpPr>
          <p:nvPr>
            <p:ph idx="1"/>
          </p:nvPr>
        </p:nvSpPr>
        <p:spPr/>
        <p:txBody>
          <a:bodyPr>
            <a:normAutofit/>
          </a:bodyPr>
          <a:lstStyle/>
          <a:p>
            <a:pPr marL="457200" indent="-457200">
              <a:lnSpc>
                <a:spcPct val="150000"/>
              </a:lnSpc>
              <a:buFont typeface="+mj-lt"/>
              <a:buAutoNum type="arabicPeriod"/>
            </a:pPr>
            <a:r>
              <a:rPr lang="en-US" altLang="ko-KR" sz="2800" dirty="0"/>
              <a:t>Introduction</a:t>
            </a:r>
          </a:p>
          <a:p>
            <a:pPr marL="457200" indent="-457200">
              <a:lnSpc>
                <a:spcPct val="150000"/>
              </a:lnSpc>
              <a:buFont typeface="+mj-lt"/>
              <a:buAutoNum type="arabicPeriod"/>
            </a:pPr>
            <a:r>
              <a:rPr lang="en-US" altLang="ko-KR" sz="2800" dirty="0"/>
              <a:t>Related work</a:t>
            </a:r>
          </a:p>
          <a:p>
            <a:pPr marL="457200" indent="-457200">
              <a:lnSpc>
                <a:spcPct val="150000"/>
              </a:lnSpc>
              <a:buFont typeface="+mj-lt"/>
              <a:buAutoNum type="arabicPeriod"/>
            </a:pPr>
            <a:r>
              <a:rPr lang="en-US" altLang="ko-KR" sz="2800" dirty="0"/>
              <a:t>Identification of CPS functions relevant to SMRs</a:t>
            </a:r>
          </a:p>
          <a:p>
            <a:pPr marL="457200" indent="-457200">
              <a:lnSpc>
                <a:spcPct val="150000"/>
              </a:lnSpc>
              <a:buFont typeface="+mj-lt"/>
              <a:buAutoNum type="arabicPeriod"/>
            </a:pPr>
            <a:r>
              <a:rPr lang="en-US" altLang="ko-KR" sz="2800" dirty="0"/>
              <a:t>Proposal of CPS LOA framework</a:t>
            </a:r>
          </a:p>
          <a:p>
            <a:pPr marL="457200" indent="-457200">
              <a:lnSpc>
                <a:spcPct val="150000"/>
              </a:lnSpc>
              <a:buFont typeface="+mj-lt"/>
              <a:buAutoNum type="arabicPeriod"/>
            </a:pPr>
            <a:r>
              <a:rPr lang="en-US" altLang="ko-KR" sz="2800" dirty="0"/>
              <a:t>Discussion &amp; Conclusion</a:t>
            </a:r>
          </a:p>
        </p:txBody>
      </p:sp>
      <p:sp>
        <p:nvSpPr>
          <p:cNvPr id="3" name="제목 2">
            <a:extLst>
              <a:ext uri="{FF2B5EF4-FFF2-40B4-BE49-F238E27FC236}">
                <a16:creationId xmlns:a16="http://schemas.microsoft.com/office/drawing/2014/main" id="{38D6541A-FC28-4BF8-8331-8521675AFED7}"/>
              </a:ext>
            </a:extLst>
          </p:cNvPr>
          <p:cNvSpPr>
            <a:spLocks noGrp="1"/>
          </p:cNvSpPr>
          <p:nvPr>
            <p:ph type="title"/>
          </p:nvPr>
        </p:nvSpPr>
        <p:spPr/>
        <p:txBody>
          <a:bodyPr/>
          <a:lstStyle/>
          <a:p>
            <a:r>
              <a:rPr lang="en-US" altLang="ko-KR" dirty="0"/>
              <a:t>Contents</a:t>
            </a:r>
            <a:endParaRPr lang="ko-KR" altLang="en-US" dirty="0"/>
          </a:p>
        </p:txBody>
      </p:sp>
      <p:sp>
        <p:nvSpPr>
          <p:cNvPr id="4" name="슬라이드 번호 개체 틀 3">
            <a:extLst>
              <a:ext uri="{FF2B5EF4-FFF2-40B4-BE49-F238E27FC236}">
                <a16:creationId xmlns:a16="http://schemas.microsoft.com/office/drawing/2014/main" id="{2FAFAEEA-9A17-0CF4-7E2B-C5BFA272B92C}"/>
              </a:ext>
            </a:extLst>
          </p:cNvPr>
          <p:cNvSpPr>
            <a:spLocks noGrp="1"/>
          </p:cNvSpPr>
          <p:nvPr>
            <p:ph type="sldNum" sz="quarter" idx="12"/>
          </p:nvPr>
        </p:nvSpPr>
        <p:spPr/>
        <p:txBody>
          <a:bodyPr/>
          <a:lstStyle/>
          <a:p>
            <a:fld id="{482EAF92-BE06-449D-BA31-EA5D00EDE1DA}" type="slidenum">
              <a:rPr lang="ko-KR" altLang="en-US" smtClean="0"/>
              <a:t>2</a:t>
            </a:fld>
            <a:endParaRPr lang="ko-KR" altLang="en-US" dirty="0"/>
          </a:p>
        </p:txBody>
      </p:sp>
    </p:spTree>
    <p:extLst>
      <p:ext uri="{BB962C8B-B14F-4D97-AF65-F5344CB8AC3E}">
        <p14:creationId xmlns:p14="http://schemas.microsoft.com/office/powerpoint/2010/main" val="3843924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CBACC-69DD-913F-26E6-BE0C7CC10213}"/>
            </a:ext>
          </a:extLst>
        </p:cNvPr>
        <p:cNvGrpSpPr/>
        <p:nvPr/>
      </p:nvGrpSpPr>
      <p:grpSpPr>
        <a:xfrm>
          <a:off x="0" y="0"/>
          <a:ext cx="0" cy="0"/>
          <a:chOff x="0" y="0"/>
          <a:chExt cx="0" cy="0"/>
        </a:xfrm>
      </p:grpSpPr>
      <p:sp>
        <p:nvSpPr>
          <p:cNvPr id="4" name="제목 3">
            <a:extLst>
              <a:ext uri="{FF2B5EF4-FFF2-40B4-BE49-F238E27FC236}">
                <a16:creationId xmlns:a16="http://schemas.microsoft.com/office/drawing/2014/main" id="{9BDAF8CB-B2DD-CD54-E6D8-E3A435572003}"/>
              </a:ext>
            </a:extLst>
          </p:cNvPr>
          <p:cNvSpPr>
            <a:spLocks noGrp="1"/>
          </p:cNvSpPr>
          <p:nvPr>
            <p:ph type="title"/>
          </p:nvPr>
        </p:nvSpPr>
        <p:spPr>
          <a:xfrm>
            <a:off x="2544128" y="2829238"/>
            <a:ext cx="7372350" cy="697879"/>
          </a:xfrm>
        </p:spPr>
        <p:txBody>
          <a:bodyPr>
            <a:normAutofit/>
          </a:bodyPr>
          <a:lstStyle/>
          <a:p>
            <a:r>
              <a:rPr lang="en-US" altLang="ko-KR" dirty="0"/>
              <a:t>5. Discussion &amp; Conclusion</a:t>
            </a:r>
            <a:endParaRPr lang="ko-KR" altLang="en-US" dirty="0"/>
          </a:p>
        </p:txBody>
      </p:sp>
    </p:spTree>
    <p:extLst>
      <p:ext uri="{BB962C8B-B14F-4D97-AF65-F5344CB8AC3E}">
        <p14:creationId xmlns:p14="http://schemas.microsoft.com/office/powerpoint/2010/main" val="769547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96BB-1FC3-3E18-302C-90C499CEB740}"/>
            </a:ext>
          </a:extLst>
        </p:cNvPr>
        <p:cNvGrpSpPr/>
        <p:nvPr/>
      </p:nvGrpSpPr>
      <p:grpSpPr>
        <a:xfrm>
          <a:off x="0" y="0"/>
          <a:ext cx="0" cy="0"/>
          <a:chOff x="0" y="0"/>
          <a:chExt cx="0" cy="0"/>
        </a:xfrm>
      </p:grpSpPr>
      <p:sp>
        <p:nvSpPr>
          <p:cNvPr id="3" name="제목 2">
            <a:extLst>
              <a:ext uri="{FF2B5EF4-FFF2-40B4-BE49-F238E27FC236}">
                <a16:creationId xmlns:a16="http://schemas.microsoft.com/office/drawing/2014/main" id="{2E463E3F-679E-87BA-9CC8-94DB6537C1F1}"/>
              </a:ext>
            </a:extLst>
          </p:cNvPr>
          <p:cNvSpPr>
            <a:spLocks noGrp="1"/>
          </p:cNvSpPr>
          <p:nvPr>
            <p:ph type="title"/>
          </p:nvPr>
        </p:nvSpPr>
        <p:spPr/>
        <p:txBody>
          <a:bodyPr/>
          <a:lstStyle/>
          <a:p>
            <a:r>
              <a:rPr lang="en-US" altLang="ko-KR" dirty="0"/>
              <a:t>5. Discussion &amp; Conclusion</a:t>
            </a:r>
            <a:endParaRPr lang="ko-KR" altLang="en-US" dirty="0"/>
          </a:p>
        </p:txBody>
      </p:sp>
      <p:sp>
        <p:nvSpPr>
          <p:cNvPr id="5" name="슬라이드 번호 개체 틀 4">
            <a:extLst>
              <a:ext uri="{FF2B5EF4-FFF2-40B4-BE49-F238E27FC236}">
                <a16:creationId xmlns:a16="http://schemas.microsoft.com/office/drawing/2014/main" id="{0F5ED034-ABAE-DBD8-1307-54D8060CC481}"/>
              </a:ext>
            </a:extLst>
          </p:cNvPr>
          <p:cNvSpPr>
            <a:spLocks noGrp="1"/>
          </p:cNvSpPr>
          <p:nvPr>
            <p:ph type="sldNum" sz="quarter" idx="12"/>
          </p:nvPr>
        </p:nvSpPr>
        <p:spPr/>
        <p:txBody>
          <a:bodyPr/>
          <a:lstStyle/>
          <a:p>
            <a:fld id="{482EAF92-BE06-449D-BA31-EA5D00EDE1DA}" type="slidenum">
              <a:rPr lang="ko-KR" altLang="en-US" smtClean="0"/>
              <a:t>21</a:t>
            </a:fld>
            <a:endParaRPr lang="ko-KR" altLang="en-US" dirty="0"/>
          </a:p>
        </p:txBody>
      </p:sp>
      <p:sp>
        <p:nvSpPr>
          <p:cNvPr id="8" name="내용 개체 틀 1">
            <a:extLst>
              <a:ext uri="{FF2B5EF4-FFF2-40B4-BE49-F238E27FC236}">
                <a16:creationId xmlns:a16="http://schemas.microsoft.com/office/drawing/2014/main" id="{2BE0253F-A6D4-8D31-8D8A-346E4E64781A}"/>
              </a:ext>
            </a:extLst>
          </p:cNvPr>
          <p:cNvSpPr txBox="1">
            <a:spLocks/>
          </p:cNvSpPr>
          <p:nvPr/>
        </p:nvSpPr>
        <p:spPr>
          <a:xfrm>
            <a:off x="1727566" y="796598"/>
            <a:ext cx="8661035"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dirty="0"/>
              <a:t>Discussion: Target LOA depends on procedure type</a:t>
            </a:r>
          </a:p>
          <a:p>
            <a:pPr lvl="1"/>
            <a:r>
              <a:rPr lang="en-US" altLang="ko-KR" dirty="0"/>
              <a:t>The allocation matrix assigns a single LOA progression per function. However, </a:t>
            </a:r>
            <a:r>
              <a:rPr lang="en-GB" altLang="ko-KR" dirty="0"/>
              <a:t>we note that the target LOA should be considered case by case across normal operating procedures (NOP), abnormal operating procedures (AOP), and emergency operating procedures (EOP)</a:t>
            </a:r>
            <a:r>
              <a:rPr lang="en-US" altLang="ko-KR" dirty="0"/>
              <a:t>.</a:t>
            </a:r>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en-US" altLang="ko-KR" dirty="0"/>
          </a:p>
          <a:p>
            <a:pPr lvl="2"/>
            <a:endParaRPr lang="en-US" altLang="ko-KR" dirty="0"/>
          </a:p>
        </p:txBody>
      </p:sp>
      <p:sp>
        <p:nvSpPr>
          <p:cNvPr id="6" name="Shape 4">
            <a:extLst>
              <a:ext uri="{FF2B5EF4-FFF2-40B4-BE49-F238E27FC236}">
                <a16:creationId xmlns:a16="http://schemas.microsoft.com/office/drawing/2014/main" id="{1B9A35A1-D1FF-415D-A082-E67DEB070A80}"/>
              </a:ext>
            </a:extLst>
          </p:cNvPr>
          <p:cNvSpPr/>
          <p:nvPr/>
        </p:nvSpPr>
        <p:spPr>
          <a:xfrm>
            <a:off x="1981200" y="2779268"/>
            <a:ext cx="2743200" cy="420624"/>
          </a:xfrm>
          <a:prstGeom prst="rect">
            <a:avLst/>
          </a:prstGeom>
          <a:solidFill>
            <a:schemeClr val="accent1">
              <a:lumMod val="60000"/>
              <a:lumOff val="40000"/>
            </a:schemeClr>
          </a:solidFill>
          <a:ln/>
        </p:spPr>
        <p:txBody>
          <a:bodyPr/>
          <a:lstStyle/>
          <a:p>
            <a:endParaRPr lang="en-US"/>
          </a:p>
        </p:txBody>
      </p:sp>
      <p:sp>
        <p:nvSpPr>
          <p:cNvPr id="9" name="Shape 5">
            <a:extLst>
              <a:ext uri="{FF2B5EF4-FFF2-40B4-BE49-F238E27FC236}">
                <a16:creationId xmlns:a16="http://schemas.microsoft.com/office/drawing/2014/main" id="{2B7ECDD9-6D6A-404A-890B-426BB48D71E4}"/>
              </a:ext>
            </a:extLst>
          </p:cNvPr>
          <p:cNvSpPr/>
          <p:nvPr/>
        </p:nvSpPr>
        <p:spPr>
          <a:xfrm>
            <a:off x="4724400" y="2779268"/>
            <a:ext cx="2743200" cy="420624"/>
          </a:xfrm>
          <a:prstGeom prst="rect">
            <a:avLst/>
          </a:prstGeom>
          <a:solidFill>
            <a:srgbClr val="8FC7D4"/>
          </a:solidFill>
          <a:ln/>
        </p:spPr>
        <p:txBody>
          <a:bodyPr/>
          <a:lstStyle/>
          <a:p>
            <a:endParaRPr lang="en-US"/>
          </a:p>
        </p:txBody>
      </p:sp>
      <p:sp>
        <p:nvSpPr>
          <p:cNvPr id="10" name="Shape 6">
            <a:extLst>
              <a:ext uri="{FF2B5EF4-FFF2-40B4-BE49-F238E27FC236}">
                <a16:creationId xmlns:a16="http://schemas.microsoft.com/office/drawing/2014/main" id="{1DC543B3-B3A7-48ED-B13D-8532D0003928}"/>
              </a:ext>
            </a:extLst>
          </p:cNvPr>
          <p:cNvSpPr/>
          <p:nvPr/>
        </p:nvSpPr>
        <p:spPr>
          <a:xfrm>
            <a:off x="7467600" y="2779268"/>
            <a:ext cx="2743200" cy="420624"/>
          </a:xfrm>
          <a:prstGeom prst="rect">
            <a:avLst/>
          </a:prstGeom>
          <a:solidFill>
            <a:srgbClr val="187B96"/>
          </a:solidFill>
          <a:ln/>
        </p:spPr>
        <p:txBody>
          <a:bodyPr/>
          <a:lstStyle/>
          <a:p>
            <a:endParaRPr lang="en-US"/>
          </a:p>
        </p:txBody>
      </p:sp>
      <p:sp>
        <p:nvSpPr>
          <p:cNvPr id="11" name="Text 7">
            <a:extLst>
              <a:ext uri="{FF2B5EF4-FFF2-40B4-BE49-F238E27FC236}">
                <a16:creationId xmlns:a16="http://schemas.microsoft.com/office/drawing/2014/main" id="{B1E4EEA8-7B00-45E3-885F-8C76B466DA0E}"/>
              </a:ext>
            </a:extLst>
          </p:cNvPr>
          <p:cNvSpPr/>
          <p:nvPr/>
        </p:nvSpPr>
        <p:spPr>
          <a:xfrm>
            <a:off x="2072640" y="2779268"/>
            <a:ext cx="2560320" cy="420624"/>
          </a:xfrm>
          <a:prstGeom prst="rect">
            <a:avLst/>
          </a:prstGeom>
          <a:noFill/>
          <a:ln/>
        </p:spPr>
        <p:txBody>
          <a:bodyPr wrap="square" lIns="0" tIns="0" rIns="0" bIns="0" rtlCol="0" anchor="ctr"/>
          <a:lstStyle/>
          <a:p>
            <a:pPr algn="ctr"/>
            <a:r>
              <a:rPr lang="en-US" sz="1400" b="1" dirty="0">
                <a:latin typeface="KoPub돋움체 Medium" panose="02020603020101020101" pitchFamily="18" charset="-127"/>
                <a:ea typeface="KoPub돋움체 Medium" panose="02020603020101020101" pitchFamily="18" charset="-127"/>
                <a:cs typeface="Calibri" pitchFamily="34" charset="-120"/>
              </a:rPr>
              <a:t>EOP  </a:t>
            </a:r>
            <a:r>
              <a:rPr lang="en-US" sz="1000" dirty="0">
                <a:latin typeface="KoPub돋움체 Medium" panose="02020603020101020101" pitchFamily="18" charset="-127"/>
                <a:ea typeface="KoPub돋움체 Medium" panose="02020603020101020101" pitchFamily="18" charset="-127"/>
                <a:cs typeface="Calibri" pitchFamily="34" charset="-120"/>
              </a:rPr>
              <a:t>lower LOA</a:t>
            </a:r>
            <a:endParaRPr lang="en-US" sz="1400" dirty="0">
              <a:latin typeface="KoPub돋움체 Medium" panose="02020603020101020101" pitchFamily="18" charset="-127"/>
              <a:ea typeface="KoPub돋움체 Medium" panose="02020603020101020101" pitchFamily="18" charset="-127"/>
            </a:endParaRPr>
          </a:p>
        </p:txBody>
      </p:sp>
      <p:sp>
        <p:nvSpPr>
          <p:cNvPr id="12" name="Text 8">
            <a:extLst>
              <a:ext uri="{FF2B5EF4-FFF2-40B4-BE49-F238E27FC236}">
                <a16:creationId xmlns:a16="http://schemas.microsoft.com/office/drawing/2014/main" id="{AD976953-F705-47D1-9458-2AD2B87CE2DD}"/>
              </a:ext>
            </a:extLst>
          </p:cNvPr>
          <p:cNvSpPr/>
          <p:nvPr/>
        </p:nvSpPr>
        <p:spPr>
          <a:xfrm>
            <a:off x="4815840" y="2779268"/>
            <a:ext cx="2560320" cy="420624"/>
          </a:xfrm>
          <a:prstGeom prst="rect">
            <a:avLst/>
          </a:prstGeom>
          <a:noFill/>
          <a:ln/>
        </p:spPr>
        <p:txBody>
          <a:bodyPr wrap="square" lIns="0" tIns="0" rIns="0" bIns="0" rtlCol="0" anchor="ctr"/>
          <a:lstStyle/>
          <a:p>
            <a:pPr algn="ctr"/>
            <a:r>
              <a:rPr lang="en-US" sz="1400" b="1" dirty="0">
                <a:solidFill>
                  <a:srgbClr val="16202B"/>
                </a:solidFill>
                <a:latin typeface="KoPub돋움체 Medium" panose="02020603020101020101" pitchFamily="18" charset="-127"/>
                <a:ea typeface="KoPub돋움체 Medium" panose="02020603020101020101" pitchFamily="18" charset="-127"/>
                <a:cs typeface="Calibri" pitchFamily="34" charset="-120"/>
              </a:rPr>
              <a:t>AOP  </a:t>
            </a:r>
            <a:r>
              <a:rPr lang="en-US" sz="1000" dirty="0">
                <a:solidFill>
                  <a:srgbClr val="16202B"/>
                </a:solidFill>
                <a:latin typeface="KoPub돋움체 Medium" panose="02020603020101020101" pitchFamily="18" charset="-127"/>
                <a:ea typeface="KoPub돋움체 Medium" panose="02020603020101020101" pitchFamily="18" charset="-127"/>
                <a:cs typeface="Calibri" pitchFamily="34" charset="-120"/>
              </a:rPr>
              <a:t>mid LOA</a:t>
            </a:r>
            <a:endParaRPr lang="en-US" sz="1400" dirty="0">
              <a:latin typeface="KoPub돋움체 Medium" panose="02020603020101020101" pitchFamily="18" charset="-127"/>
              <a:ea typeface="KoPub돋움체 Medium" panose="02020603020101020101" pitchFamily="18" charset="-127"/>
            </a:endParaRPr>
          </a:p>
        </p:txBody>
      </p:sp>
      <p:sp>
        <p:nvSpPr>
          <p:cNvPr id="13" name="Text 9">
            <a:extLst>
              <a:ext uri="{FF2B5EF4-FFF2-40B4-BE49-F238E27FC236}">
                <a16:creationId xmlns:a16="http://schemas.microsoft.com/office/drawing/2014/main" id="{C285202D-A06B-4B04-A20C-07593E89166A}"/>
              </a:ext>
            </a:extLst>
          </p:cNvPr>
          <p:cNvSpPr/>
          <p:nvPr/>
        </p:nvSpPr>
        <p:spPr>
          <a:xfrm>
            <a:off x="7559040" y="2779268"/>
            <a:ext cx="2560320" cy="420624"/>
          </a:xfrm>
          <a:prstGeom prst="rect">
            <a:avLst/>
          </a:prstGeom>
          <a:noFill/>
          <a:ln/>
        </p:spPr>
        <p:txBody>
          <a:bodyPr wrap="square" lIns="0" tIns="0" rIns="0" bIns="0" rtlCol="0" anchor="ctr"/>
          <a:lstStyle/>
          <a:p>
            <a:pPr algn="ctr"/>
            <a:r>
              <a:rPr lang="en-US" sz="1400" b="1" dirty="0">
                <a:solidFill>
                  <a:srgbClr val="FFFFFF"/>
                </a:solidFill>
                <a:latin typeface="KoPub돋움체 Medium" panose="02020603020101020101" pitchFamily="18" charset="-127"/>
                <a:ea typeface="KoPub돋움체 Medium" panose="02020603020101020101" pitchFamily="18" charset="-127"/>
                <a:cs typeface="Calibri" pitchFamily="34" charset="-120"/>
              </a:rPr>
              <a:t>NOP  </a:t>
            </a:r>
            <a:r>
              <a:rPr lang="en-US" sz="1000" dirty="0">
                <a:solidFill>
                  <a:srgbClr val="FFFFFF"/>
                </a:solidFill>
                <a:latin typeface="KoPub돋움체 Medium" panose="02020603020101020101" pitchFamily="18" charset="-127"/>
                <a:ea typeface="KoPub돋움체 Medium" panose="02020603020101020101" pitchFamily="18" charset="-127"/>
                <a:cs typeface="Calibri" pitchFamily="34" charset="-120"/>
              </a:rPr>
              <a:t>higher LOA</a:t>
            </a:r>
            <a:endParaRPr lang="en-US" sz="1400" dirty="0">
              <a:latin typeface="KoPub돋움체 Medium" panose="02020603020101020101" pitchFamily="18" charset="-127"/>
              <a:ea typeface="KoPub돋움체 Medium" panose="02020603020101020101" pitchFamily="18" charset="-127"/>
            </a:endParaRPr>
          </a:p>
        </p:txBody>
      </p:sp>
      <p:sp>
        <p:nvSpPr>
          <p:cNvPr id="14" name="Text 10">
            <a:extLst>
              <a:ext uri="{FF2B5EF4-FFF2-40B4-BE49-F238E27FC236}">
                <a16:creationId xmlns:a16="http://schemas.microsoft.com/office/drawing/2014/main" id="{C44EC8E9-0B96-4AE6-B438-6F64DFB63EAC}"/>
              </a:ext>
            </a:extLst>
          </p:cNvPr>
          <p:cNvSpPr/>
          <p:nvPr/>
        </p:nvSpPr>
        <p:spPr>
          <a:xfrm>
            <a:off x="1981200" y="3236468"/>
            <a:ext cx="8229600" cy="219456"/>
          </a:xfrm>
          <a:prstGeom prst="rect">
            <a:avLst/>
          </a:prstGeom>
          <a:noFill/>
          <a:ln/>
        </p:spPr>
        <p:txBody>
          <a:bodyPr wrap="square" lIns="0" tIns="0" rIns="0" bIns="0" rtlCol="0" anchor="ctr"/>
          <a:lstStyle/>
          <a:p>
            <a:pPr algn="ctr"/>
            <a:r>
              <a:rPr lang="en-US" sz="1000" dirty="0">
                <a:solidFill>
                  <a:srgbClr val="5E6B78"/>
                </a:solidFill>
                <a:latin typeface="KoPub돋움체 Medium" panose="02020603020101020101" pitchFamily="18" charset="-127"/>
                <a:ea typeface="KoPub돋움체 Medium" panose="02020603020101020101" pitchFamily="18" charset="-127"/>
                <a:cs typeface="Calibri" pitchFamily="34" charset="-120"/>
              </a:rPr>
              <a:t>← preserve operator authority                                                   reduce cognitive load →</a:t>
            </a:r>
            <a:endParaRPr lang="en-US" sz="1000" dirty="0">
              <a:latin typeface="KoPub돋움체 Medium" panose="02020603020101020101" pitchFamily="18" charset="-127"/>
              <a:ea typeface="KoPub돋움체 Medium" panose="02020603020101020101" pitchFamily="18" charset="-127"/>
            </a:endParaRPr>
          </a:p>
        </p:txBody>
      </p:sp>
      <p:sp>
        <p:nvSpPr>
          <p:cNvPr id="15" name="Shape 11">
            <a:extLst>
              <a:ext uri="{FF2B5EF4-FFF2-40B4-BE49-F238E27FC236}">
                <a16:creationId xmlns:a16="http://schemas.microsoft.com/office/drawing/2014/main" id="{4C8E22AD-81F0-4BC7-8CA8-28CF499167C9}"/>
              </a:ext>
            </a:extLst>
          </p:cNvPr>
          <p:cNvSpPr/>
          <p:nvPr/>
        </p:nvSpPr>
        <p:spPr>
          <a:xfrm>
            <a:off x="1981200" y="3602228"/>
            <a:ext cx="3950208" cy="1828800"/>
          </a:xfrm>
          <a:prstGeom prst="roundRect">
            <a:avLst>
              <a:gd name="adj" fmla="val 4500"/>
            </a:avLst>
          </a:prstGeom>
          <a:solidFill>
            <a:srgbClr val="FFFFFF"/>
          </a:solidFill>
          <a:ln w="15875">
            <a:solidFill>
              <a:srgbClr val="8FAADC"/>
            </a:solidFill>
            <a:prstDash val="solid"/>
          </a:ln>
          <a:effectLst>
            <a:outerShdw blurRad="88900" dist="25400" dir="5400000" algn="bl" rotWithShape="0">
              <a:srgbClr val="0E2A47">
                <a:alpha val="12000"/>
              </a:srgbClr>
            </a:outerShdw>
          </a:effectLst>
        </p:spPr>
        <p:txBody>
          <a:bodyPr/>
          <a:lstStyle/>
          <a:p>
            <a:endParaRPr lang="en-US"/>
          </a:p>
        </p:txBody>
      </p:sp>
      <p:sp>
        <p:nvSpPr>
          <p:cNvPr id="16" name="Shape 12">
            <a:extLst>
              <a:ext uri="{FF2B5EF4-FFF2-40B4-BE49-F238E27FC236}">
                <a16:creationId xmlns:a16="http://schemas.microsoft.com/office/drawing/2014/main" id="{6F53CCB7-BF87-45EF-9ECF-765B921ACA5B}"/>
              </a:ext>
            </a:extLst>
          </p:cNvPr>
          <p:cNvSpPr/>
          <p:nvPr/>
        </p:nvSpPr>
        <p:spPr>
          <a:xfrm>
            <a:off x="1981200" y="3602228"/>
            <a:ext cx="3950208" cy="457200"/>
          </a:xfrm>
          <a:prstGeom prst="roundRect">
            <a:avLst>
              <a:gd name="adj" fmla="val 18000"/>
            </a:avLst>
          </a:prstGeom>
          <a:solidFill>
            <a:schemeClr val="accent1">
              <a:lumMod val="60000"/>
              <a:lumOff val="40000"/>
            </a:schemeClr>
          </a:solidFill>
          <a:ln/>
        </p:spPr>
        <p:txBody>
          <a:bodyPr/>
          <a:lstStyle/>
          <a:p>
            <a:endParaRPr lang="en-US"/>
          </a:p>
        </p:txBody>
      </p:sp>
      <p:sp>
        <p:nvSpPr>
          <p:cNvPr id="17" name="Shape 13">
            <a:extLst>
              <a:ext uri="{FF2B5EF4-FFF2-40B4-BE49-F238E27FC236}">
                <a16:creationId xmlns:a16="http://schemas.microsoft.com/office/drawing/2014/main" id="{6C745911-5ACA-463E-8285-A87FEF99D91B}"/>
              </a:ext>
            </a:extLst>
          </p:cNvPr>
          <p:cNvSpPr/>
          <p:nvPr/>
        </p:nvSpPr>
        <p:spPr>
          <a:xfrm>
            <a:off x="1981200" y="3830828"/>
            <a:ext cx="3950208" cy="228600"/>
          </a:xfrm>
          <a:prstGeom prst="rect">
            <a:avLst/>
          </a:prstGeom>
          <a:solidFill>
            <a:schemeClr val="accent1">
              <a:lumMod val="60000"/>
              <a:lumOff val="40000"/>
            </a:schemeClr>
          </a:solidFill>
          <a:ln/>
        </p:spPr>
        <p:txBody>
          <a:bodyPr/>
          <a:lstStyle/>
          <a:p>
            <a:endParaRPr lang="en-US"/>
          </a:p>
        </p:txBody>
      </p:sp>
      <p:sp>
        <p:nvSpPr>
          <p:cNvPr id="18" name="Text 14">
            <a:extLst>
              <a:ext uri="{FF2B5EF4-FFF2-40B4-BE49-F238E27FC236}">
                <a16:creationId xmlns:a16="http://schemas.microsoft.com/office/drawing/2014/main" id="{9E47565A-AEAB-46F5-8039-053B1A6508AD}"/>
              </a:ext>
            </a:extLst>
          </p:cNvPr>
          <p:cNvSpPr/>
          <p:nvPr/>
        </p:nvSpPr>
        <p:spPr>
          <a:xfrm>
            <a:off x="2200656" y="3602228"/>
            <a:ext cx="3566160" cy="457200"/>
          </a:xfrm>
          <a:prstGeom prst="rect">
            <a:avLst/>
          </a:prstGeom>
          <a:noFill/>
          <a:ln/>
        </p:spPr>
        <p:txBody>
          <a:bodyPr wrap="square" lIns="0" tIns="0" rIns="0" bIns="0" rtlCol="0" anchor="ctr"/>
          <a:lstStyle/>
          <a:p>
            <a:r>
              <a:rPr lang="en-US" sz="1600" b="1" dirty="0">
                <a:latin typeface="KoPub돋움체 Medium" panose="02020603020101020101" pitchFamily="18" charset="-127"/>
                <a:ea typeface="KoPub돋움체 Medium" panose="02020603020101020101" pitchFamily="18" charset="-127"/>
                <a:cs typeface="Cambria" pitchFamily="34" charset="-120"/>
              </a:rPr>
              <a:t>EOP - Emergency</a:t>
            </a:r>
            <a:endParaRPr lang="en-US" sz="1600" dirty="0">
              <a:latin typeface="KoPub돋움체 Medium" panose="02020603020101020101" pitchFamily="18" charset="-127"/>
              <a:ea typeface="KoPub돋움체 Medium" panose="02020603020101020101" pitchFamily="18" charset="-127"/>
            </a:endParaRPr>
          </a:p>
        </p:txBody>
      </p:sp>
      <p:sp>
        <p:nvSpPr>
          <p:cNvPr id="19" name="Text 15">
            <a:extLst>
              <a:ext uri="{FF2B5EF4-FFF2-40B4-BE49-F238E27FC236}">
                <a16:creationId xmlns:a16="http://schemas.microsoft.com/office/drawing/2014/main" id="{2368E92D-E679-4488-A889-D9B36CD9829E}"/>
              </a:ext>
            </a:extLst>
          </p:cNvPr>
          <p:cNvSpPr/>
          <p:nvPr/>
        </p:nvSpPr>
        <p:spPr>
          <a:xfrm>
            <a:off x="2200656" y="4169156"/>
            <a:ext cx="3529584" cy="768096"/>
          </a:xfrm>
          <a:prstGeom prst="rect">
            <a:avLst/>
          </a:prstGeom>
          <a:noFill/>
          <a:ln/>
        </p:spPr>
        <p:txBody>
          <a:bodyPr wrap="square" lIns="0" tIns="0" rIns="0" bIns="0" rtlCol="0" anchor="t"/>
          <a:lstStyle/>
          <a:p>
            <a:r>
              <a:rPr lang="en-US" sz="1200" dirty="0">
                <a:solidFill>
                  <a:srgbClr val="16202B"/>
                </a:solidFill>
                <a:latin typeface="KoPub돋움체 Medium" panose="02020603020101020101" pitchFamily="18" charset="-127"/>
                <a:ea typeface="KoPub돋움체 Medium" panose="02020603020101020101" pitchFamily="18" charset="-127"/>
                <a:cs typeface="Calibri" pitchFamily="34" charset="-120"/>
              </a:rPr>
              <a:t>Rapid, high-stakes decisions → a lower LOA preserves operator authority and avoids out-of-the-loop problems.</a:t>
            </a:r>
            <a:endParaRPr lang="en-US" sz="1200" dirty="0">
              <a:latin typeface="KoPub돋움체 Medium" panose="02020603020101020101" pitchFamily="18" charset="-127"/>
              <a:ea typeface="KoPub돋움체 Medium" panose="02020603020101020101" pitchFamily="18" charset="-127"/>
            </a:endParaRPr>
          </a:p>
        </p:txBody>
      </p:sp>
      <p:sp>
        <p:nvSpPr>
          <p:cNvPr id="20" name="Shape 16">
            <a:extLst>
              <a:ext uri="{FF2B5EF4-FFF2-40B4-BE49-F238E27FC236}">
                <a16:creationId xmlns:a16="http://schemas.microsoft.com/office/drawing/2014/main" id="{5296D410-CD1C-403B-B99B-1F5C4A9F821F}"/>
              </a:ext>
            </a:extLst>
          </p:cNvPr>
          <p:cNvSpPr/>
          <p:nvPr/>
        </p:nvSpPr>
        <p:spPr>
          <a:xfrm>
            <a:off x="2200656" y="4973828"/>
            <a:ext cx="201168" cy="201168"/>
          </a:xfrm>
          <a:prstGeom prst="ellipse">
            <a:avLst/>
          </a:prstGeom>
          <a:solidFill>
            <a:schemeClr val="accent1">
              <a:lumMod val="60000"/>
              <a:lumOff val="40000"/>
            </a:schemeClr>
          </a:solidFill>
          <a:ln/>
        </p:spPr>
        <p:txBody>
          <a:bodyPr/>
          <a:lstStyle/>
          <a:p>
            <a:endParaRPr lang="en-US"/>
          </a:p>
        </p:txBody>
      </p:sp>
      <p:sp>
        <p:nvSpPr>
          <p:cNvPr id="21" name="Text 17">
            <a:extLst>
              <a:ext uri="{FF2B5EF4-FFF2-40B4-BE49-F238E27FC236}">
                <a16:creationId xmlns:a16="http://schemas.microsoft.com/office/drawing/2014/main" id="{CB97AE58-15CA-4271-A213-6B8E8F20BE19}"/>
              </a:ext>
            </a:extLst>
          </p:cNvPr>
          <p:cNvSpPr/>
          <p:nvPr/>
        </p:nvSpPr>
        <p:spPr>
          <a:xfrm>
            <a:off x="2474976" y="4900676"/>
            <a:ext cx="3291840" cy="457200"/>
          </a:xfrm>
          <a:prstGeom prst="rect">
            <a:avLst/>
          </a:prstGeom>
          <a:noFill/>
          <a:ln/>
        </p:spPr>
        <p:txBody>
          <a:bodyPr wrap="square" lIns="0" tIns="0" rIns="0" bIns="0" rtlCol="0" anchor="t"/>
          <a:lstStyle/>
          <a:p>
            <a:pPr>
              <a:lnSpc>
                <a:spcPct val="95000"/>
              </a:lnSpc>
            </a:pPr>
            <a:r>
              <a:rPr lang="en-US" sz="1050" dirty="0">
                <a:solidFill>
                  <a:srgbClr val="5E6B78"/>
                </a:solidFill>
                <a:latin typeface="KoPub돋움체 Medium" panose="02020603020101020101" pitchFamily="18" charset="-127"/>
                <a:ea typeface="KoPub돋움체 Medium" panose="02020603020101020101" pitchFamily="18" charset="-127"/>
                <a:cs typeface="Calibri" pitchFamily="34" charset="-120"/>
              </a:rPr>
              <a:t>Schreck et al. (2025): consent outperformed exception in a simulated emergency.[1]</a:t>
            </a:r>
            <a:endParaRPr lang="en-US" sz="1050" dirty="0">
              <a:latin typeface="KoPub돋움체 Medium" panose="02020603020101020101" pitchFamily="18" charset="-127"/>
              <a:ea typeface="KoPub돋움체 Medium" panose="02020603020101020101" pitchFamily="18" charset="-127"/>
            </a:endParaRPr>
          </a:p>
        </p:txBody>
      </p:sp>
      <p:sp>
        <p:nvSpPr>
          <p:cNvPr id="22" name="Shape 18">
            <a:extLst>
              <a:ext uri="{FF2B5EF4-FFF2-40B4-BE49-F238E27FC236}">
                <a16:creationId xmlns:a16="http://schemas.microsoft.com/office/drawing/2014/main" id="{1B83EFE5-CC25-4C41-A95B-299889BFF567}"/>
              </a:ext>
            </a:extLst>
          </p:cNvPr>
          <p:cNvSpPr/>
          <p:nvPr/>
        </p:nvSpPr>
        <p:spPr>
          <a:xfrm>
            <a:off x="6260592" y="3602228"/>
            <a:ext cx="3950208" cy="1828800"/>
          </a:xfrm>
          <a:prstGeom prst="roundRect">
            <a:avLst>
              <a:gd name="adj" fmla="val 4500"/>
            </a:avLst>
          </a:prstGeom>
          <a:solidFill>
            <a:srgbClr val="FFFFFF"/>
          </a:solidFill>
          <a:ln w="15875">
            <a:solidFill>
              <a:srgbClr val="8FC7D4"/>
            </a:solidFill>
            <a:prstDash val="solid"/>
          </a:ln>
          <a:effectLst>
            <a:outerShdw blurRad="88900" dist="25400" dir="5400000" algn="bl" rotWithShape="0">
              <a:srgbClr val="0E2A47">
                <a:alpha val="12000"/>
              </a:srgbClr>
            </a:outerShdw>
          </a:effectLst>
        </p:spPr>
        <p:txBody>
          <a:bodyPr/>
          <a:lstStyle/>
          <a:p>
            <a:endParaRPr lang="en-US" sz="2000"/>
          </a:p>
        </p:txBody>
      </p:sp>
      <p:sp>
        <p:nvSpPr>
          <p:cNvPr id="23" name="Shape 19">
            <a:extLst>
              <a:ext uri="{FF2B5EF4-FFF2-40B4-BE49-F238E27FC236}">
                <a16:creationId xmlns:a16="http://schemas.microsoft.com/office/drawing/2014/main" id="{36AA7C05-B078-4459-BBAD-6D592B28E1CC}"/>
              </a:ext>
            </a:extLst>
          </p:cNvPr>
          <p:cNvSpPr/>
          <p:nvPr/>
        </p:nvSpPr>
        <p:spPr>
          <a:xfrm>
            <a:off x="6260592" y="3602228"/>
            <a:ext cx="3950208" cy="457200"/>
          </a:xfrm>
          <a:prstGeom prst="roundRect">
            <a:avLst>
              <a:gd name="adj" fmla="val 18000"/>
            </a:avLst>
          </a:prstGeom>
          <a:solidFill>
            <a:srgbClr val="187B96"/>
          </a:solidFill>
          <a:ln/>
        </p:spPr>
        <p:txBody>
          <a:bodyPr/>
          <a:lstStyle/>
          <a:p>
            <a:endParaRPr lang="en-US"/>
          </a:p>
        </p:txBody>
      </p:sp>
      <p:sp>
        <p:nvSpPr>
          <p:cNvPr id="24" name="Shape 20">
            <a:extLst>
              <a:ext uri="{FF2B5EF4-FFF2-40B4-BE49-F238E27FC236}">
                <a16:creationId xmlns:a16="http://schemas.microsoft.com/office/drawing/2014/main" id="{C8DFAD8B-4D4D-4B1A-A93F-E7758637ED36}"/>
              </a:ext>
            </a:extLst>
          </p:cNvPr>
          <p:cNvSpPr/>
          <p:nvPr/>
        </p:nvSpPr>
        <p:spPr>
          <a:xfrm>
            <a:off x="6260592" y="3830828"/>
            <a:ext cx="3950208" cy="228600"/>
          </a:xfrm>
          <a:prstGeom prst="rect">
            <a:avLst/>
          </a:prstGeom>
          <a:solidFill>
            <a:srgbClr val="187B96"/>
          </a:solidFill>
          <a:ln/>
        </p:spPr>
        <p:txBody>
          <a:bodyPr/>
          <a:lstStyle/>
          <a:p>
            <a:endParaRPr lang="en-US"/>
          </a:p>
        </p:txBody>
      </p:sp>
      <p:sp>
        <p:nvSpPr>
          <p:cNvPr id="25" name="Text 21">
            <a:extLst>
              <a:ext uri="{FF2B5EF4-FFF2-40B4-BE49-F238E27FC236}">
                <a16:creationId xmlns:a16="http://schemas.microsoft.com/office/drawing/2014/main" id="{3133F6CD-56BC-4C51-A170-C88E8E013C2D}"/>
              </a:ext>
            </a:extLst>
          </p:cNvPr>
          <p:cNvSpPr/>
          <p:nvPr/>
        </p:nvSpPr>
        <p:spPr>
          <a:xfrm>
            <a:off x="6480048" y="3602228"/>
            <a:ext cx="3566160" cy="457200"/>
          </a:xfrm>
          <a:prstGeom prst="rect">
            <a:avLst/>
          </a:prstGeom>
          <a:noFill/>
          <a:ln/>
        </p:spPr>
        <p:txBody>
          <a:bodyPr wrap="square" lIns="0" tIns="0" rIns="0" bIns="0" rtlCol="0" anchor="ctr"/>
          <a:lstStyle/>
          <a:p>
            <a:r>
              <a:rPr lang="en-US" sz="1600" b="1" dirty="0">
                <a:solidFill>
                  <a:srgbClr val="FFFFFF"/>
                </a:solidFill>
                <a:latin typeface="KoPub돋움체 Medium" panose="02020603020101020101" pitchFamily="18" charset="-127"/>
                <a:ea typeface="KoPub돋움체 Medium" panose="02020603020101020101" pitchFamily="18" charset="-127"/>
                <a:cs typeface="Cambria" pitchFamily="34" charset="-120"/>
              </a:rPr>
              <a:t>NOP - Normal</a:t>
            </a:r>
            <a:endParaRPr lang="en-US" sz="1600" dirty="0">
              <a:latin typeface="KoPub돋움체 Medium" panose="02020603020101020101" pitchFamily="18" charset="-127"/>
              <a:ea typeface="KoPub돋움체 Medium" panose="02020603020101020101" pitchFamily="18" charset="-127"/>
            </a:endParaRPr>
          </a:p>
        </p:txBody>
      </p:sp>
      <p:sp>
        <p:nvSpPr>
          <p:cNvPr id="26" name="Text 22">
            <a:extLst>
              <a:ext uri="{FF2B5EF4-FFF2-40B4-BE49-F238E27FC236}">
                <a16:creationId xmlns:a16="http://schemas.microsoft.com/office/drawing/2014/main" id="{060FA561-B9B1-4DDE-851D-5724E055AAC0}"/>
              </a:ext>
            </a:extLst>
          </p:cNvPr>
          <p:cNvSpPr/>
          <p:nvPr/>
        </p:nvSpPr>
        <p:spPr>
          <a:xfrm>
            <a:off x="6480048" y="4169156"/>
            <a:ext cx="3529584" cy="768096"/>
          </a:xfrm>
          <a:prstGeom prst="rect">
            <a:avLst/>
          </a:prstGeom>
          <a:noFill/>
          <a:ln/>
        </p:spPr>
        <p:txBody>
          <a:bodyPr wrap="square" lIns="0" tIns="0" rIns="0" bIns="0" rtlCol="0" anchor="t"/>
          <a:lstStyle/>
          <a:p>
            <a:r>
              <a:rPr lang="en-US" sz="1200" dirty="0">
                <a:solidFill>
                  <a:srgbClr val="16202B"/>
                </a:solidFill>
                <a:latin typeface="KoPub돋움체 Medium" panose="02020603020101020101" pitchFamily="18" charset="-127"/>
                <a:ea typeface="KoPub돋움체 Medium" panose="02020603020101020101" pitchFamily="18" charset="-127"/>
                <a:cs typeface="Calibri" pitchFamily="34" charset="-120"/>
              </a:rPr>
              <a:t>Extended routine monitoring degrades sustained attention → a higher LOA reduces cognitive load.</a:t>
            </a:r>
            <a:endParaRPr lang="en-US" sz="1200" dirty="0">
              <a:latin typeface="KoPub돋움체 Medium" panose="02020603020101020101" pitchFamily="18" charset="-127"/>
              <a:ea typeface="KoPub돋움체 Medium" panose="02020603020101020101" pitchFamily="18" charset="-127"/>
            </a:endParaRPr>
          </a:p>
        </p:txBody>
      </p:sp>
      <p:sp>
        <p:nvSpPr>
          <p:cNvPr id="27" name="Shape 23">
            <a:extLst>
              <a:ext uri="{FF2B5EF4-FFF2-40B4-BE49-F238E27FC236}">
                <a16:creationId xmlns:a16="http://schemas.microsoft.com/office/drawing/2014/main" id="{10C9C425-6B37-4FED-A6A3-A6A769B1A2AE}"/>
              </a:ext>
            </a:extLst>
          </p:cNvPr>
          <p:cNvSpPr/>
          <p:nvPr/>
        </p:nvSpPr>
        <p:spPr>
          <a:xfrm>
            <a:off x="6480048" y="4973828"/>
            <a:ext cx="201168" cy="201168"/>
          </a:xfrm>
          <a:prstGeom prst="ellipse">
            <a:avLst/>
          </a:prstGeom>
          <a:solidFill>
            <a:srgbClr val="187B96"/>
          </a:solidFill>
          <a:ln/>
        </p:spPr>
        <p:txBody>
          <a:bodyPr/>
          <a:lstStyle/>
          <a:p>
            <a:endParaRPr lang="en-US"/>
          </a:p>
        </p:txBody>
      </p:sp>
      <p:sp>
        <p:nvSpPr>
          <p:cNvPr id="28" name="Text 24">
            <a:extLst>
              <a:ext uri="{FF2B5EF4-FFF2-40B4-BE49-F238E27FC236}">
                <a16:creationId xmlns:a16="http://schemas.microsoft.com/office/drawing/2014/main" id="{DBE5E757-4CA3-453C-82AF-E6C72C05F813}"/>
              </a:ext>
            </a:extLst>
          </p:cNvPr>
          <p:cNvSpPr/>
          <p:nvPr/>
        </p:nvSpPr>
        <p:spPr>
          <a:xfrm>
            <a:off x="6754368" y="4900676"/>
            <a:ext cx="3291840" cy="457200"/>
          </a:xfrm>
          <a:prstGeom prst="rect">
            <a:avLst/>
          </a:prstGeom>
          <a:noFill/>
          <a:ln/>
        </p:spPr>
        <p:txBody>
          <a:bodyPr wrap="square" lIns="0" tIns="0" rIns="0" bIns="0" rtlCol="0" anchor="t"/>
          <a:lstStyle/>
          <a:p>
            <a:pPr>
              <a:lnSpc>
                <a:spcPct val="95000"/>
              </a:lnSpc>
            </a:pPr>
            <a:r>
              <a:rPr lang="en-US" sz="1050" dirty="0">
                <a:solidFill>
                  <a:srgbClr val="5E6B78"/>
                </a:solidFill>
                <a:latin typeface="KoPub돋움체 Medium" panose="02020603020101020101" pitchFamily="18" charset="-127"/>
                <a:ea typeface="KoPub돋움체 Medium" panose="02020603020101020101" pitchFamily="18" charset="-127"/>
                <a:cs typeface="Calibri" pitchFamily="34" charset="-120"/>
              </a:rPr>
              <a:t>Multi-unit operation pushes NOP functions toward higher automation.</a:t>
            </a:r>
            <a:endParaRPr lang="en-US" sz="1050" dirty="0">
              <a:latin typeface="KoPub돋움체 Medium" panose="02020603020101020101" pitchFamily="18" charset="-127"/>
              <a:ea typeface="KoPub돋움체 Medium" panose="02020603020101020101" pitchFamily="18" charset="-127"/>
            </a:endParaRPr>
          </a:p>
        </p:txBody>
      </p:sp>
      <p:sp>
        <p:nvSpPr>
          <p:cNvPr id="4" name="Text 17">
            <a:extLst>
              <a:ext uri="{FF2B5EF4-FFF2-40B4-BE49-F238E27FC236}">
                <a16:creationId xmlns:a16="http://schemas.microsoft.com/office/drawing/2014/main" id="{BA5A6AE6-A447-AB4C-A9E0-81CACDCE3833}"/>
              </a:ext>
            </a:extLst>
          </p:cNvPr>
          <p:cNvSpPr/>
          <p:nvPr/>
        </p:nvSpPr>
        <p:spPr>
          <a:xfrm>
            <a:off x="1081684" y="6162548"/>
            <a:ext cx="6477355" cy="457200"/>
          </a:xfrm>
          <a:prstGeom prst="rect">
            <a:avLst/>
          </a:prstGeom>
          <a:noFill/>
          <a:ln/>
        </p:spPr>
        <p:txBody>
          <a:bodyPr wrap="square" lIns="0" tIns="0" rIns="0" bIns="0" rtlCol="0" anchor="t"/>
          <a:lstStyle/>
          <a:p>
            <a:pPr>
              <a:lnSpc>
                <a:spcPct val="95000"/>
              </a:lnSpc>
            </a:pPr>
            <a:r>
              <a:rPr lang="en-US" sz="1050" dirty="0">
                <a:solidFill>
                  <a:srgbClr val="5E6B78"/>
                </a:solidFill>
                <a:latin typeface="KoPub돋움체 Medium" panose="02020603020101020101" pitchFamily="18" charset="-127"/>
                <a:ea typeface="KoPub돋움체 Medium" panose="02020603020101020101" pitchFamily="18" charset="-127"/>
                <a:cs typeface="Calibri" pitchFamily="34" charset="-120"/>
              </a:rPr>
              <a:t>[1] J. Schreck et al., "Levels of Automation for a Computer-Based Procedure for Simulated Nuclear Power Plant Operation: Impacts on Workload and Trust," Safety, vol. 11, no. 1, article 22, 2025.</a:t>
            </a:r>
            <a:endParaRPr lang="en-US" sz="1050" dirty="0">
              <a:latin typeface="KoPub돋움체 Medium" panose="02020603020101020101" pitchFamily="18" charset="-127"/>
              <a:ea typeface="KoPub돋움체 Medium" panose="02020603020101020101" pitchFamily="18" charset="-127"/>
            </a:endParaRPr>
          </a:p>
        </p:txBody>
      </p:sp>
    </p:spTree>
    <p:extLst>
      <p:ext uri="{BB962C8B-B14F-4D97-AF65-F5344CB8AC3E}">
        <p14:creationId xmlns:p14="http://schemas.microsoft.com/office/powerpoint/2010/main" val="3197240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96BB-1FC3-3E18-302C-90C499CEB740}"/>
            </a:ext>
          </a:extLst>
        </p:cNvPr>
        <p:cNvGrpSpPr/>
        <p:nvPr/>
      </p:nvGrpSpPr>
      <p:grpSpPr>
        <a:xfrm>
          <a:off x="0" y="0"/>
          <a:ext cx="0" cy="0"/>
          <a:chOff x="0" y="0"/>
          <a:chExt cx="0" cy="0"/>
        </a:xfrm>
      </p:grpSpPr>
      <p:sp>
        <p:nvSpPr>
          <p:cNvPr id="3" name="제목 2">
            <a:extLst>
              <a:ext uri="{FF2B5EF4-FFF2-40B4-BE49-F238E27FC236}">
                <a16:creationId xmlns:a16="http://schemas.microsoft.com/office/drawing/2014/main" id="{2E463E3F-679E-87BA-9CC8-94DB6537C1F1}"/>
              </a:ext>
            </a:extLst>
          </p:cNvPr>
          <p:cNvSpPr>
            <a:spLocks noGrp="1"/>
          </p:cNvSpPr>
          <p:nvPr>
            <p:ph type="title"/>
          </p:nvPr>
        </p:nvSpPr>
        <p:spPr/>
        <p:txBody>
          <a:bodyPr/>
          <a:lstStyle/>
          <a:p>
            <a:r>
              <a:rPr lang="en-US" altLang="ko-KR" dirty="0"/>
              <a:t>5. Discussion &amp; Conclusion</a:t>
            </a:r>
            <a:endParaRPr lang="ko-KR" altLang="en-US" dirty="0"/>
          </a:p>
        </p:txBody>
      </p:sp>
      <p:sp>
        <p:nvSpPr>
          <p:cNvPr id="5" name="슬라이드 번호 개체 틀 4">
            <a:extLst>
              <a:ext uri="{FF2B5EF4-FFF2-40B4-BE49-F238E27FC236}">
                <a16:creationId xmlns:a16="http://schemas.microsoft.com/office/drawing/2014/main" id="{0F5ED034-ABAE-DBD8-1307-54D8060CC481}"/>
              </a:ext>
            </a:extLst>
          </p:cNvPr>
          <p:cNvSpPr>
            <a:spLocks noGrp="1"/>
          </p:cNvSpPr>
          <p:nvPr>
            <p:ph type="sldNum" sz="quarter" idx="12"/>
          </p:nvPr>
        </p:nvSpPr>
        <p:spPr/>
        <p:txBody>
          <a:bodyPr/>
          <a:lstStyle/>
          <a:p>
            <a:fld id="{482EAF92-BE06-449D-BA31-EA5D00EDE1DA}" type="slidenum">
              <a:rPr lang="ko-KR" altLang="en-US" smtClean="0"/>
              <a:t>22</a:t>
            </a:fld>
            <a:endParaRPr lang="ko-KR" altLang="en-US" dirty="0"/>
          </a:p>
        </p:txBody>
      </p:sp>
      <p:sp>
        <p:nvSpPr>
          <p:cNvPr id="8" name="내용 개체 틀 1">
            <a:extLst>
              <a:ext uri="{FF2B5EF4-FFF2-40B4-BE49-F238E27FC236}">
                <a16:creationId xmlns:a16="http://schemas.microsoft.com/office/drawing/2014/main" id="{2BE0253F-A6D4-8D31-8D8A-346E4E64781A}"/>
              </a:ext>
            </a:extLst>
          </p:cNvPr>
          <p:cNvSpPr txBox="1">
            <a:spLocks/>
          </p:cNvSpPr>
          <p:nvPr/>
        </p:nvSpPr>
        <p:spPr>
          <a:xfrm>
            <a:off x="1727566" y="796598"/>
            <a:ext cx="8661035"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dirty="0"/>
              <a:t>Conclusion and Future Work</a:t>
            </a:r>
          </a:p>
          <a:p>
            <a:pPr lvl="1"/>
            <a:r>
              <a:rPr lang="en-US" altLang="ko-KR" dirty="0"/>
              <a:t>Summary</a:t>
            </a:r>
          </a:p>
          <a:p>
            <a:pPr lvl="2"/>
            <a:r>
              <a:rPr lang="en-US" altLang="ko-KR" dirty="0"/>
              <a:t>A levels-of-automation framework for CPS in SMRs was suggested, built on 22 functions across five categories and allocated across six LOA levels.</a:t>
            </a:r>
          </a:p>
          <a:p>
            <a:pPr marL="457200" lvl="1" indent="0">
              <a:buNone/>
            </a:pPr>
            <a:endParaRPr lang="en-US" altLang="ko-KR" dirty="0"/>
          </a:p>
          <a:p>
            <a:pPr lvl="1"/>
            <a:r>
              <a:rPr lang="en-US" altLang="ko-KR" dirty="0"/>
              <a:t>Contribution of the study </a:t>
            </a:r>
          </a:p>
          <a:p>
            <a:pPr lvl="2"/>
            <a:r>
              <a:rPr lang="en-US" altLang="ko-KR" dirty="0"/>
              <a:t>It offers a CPS function taxonomy that is grounded in regulatory guidance.</a:t>
            </a:r>
          </a:p>
          <a:p>
            <a:pPr lvl="2"/>
            <a:r>
              <a:rPr lang="en-US" altLang="ko-KR" dirty="0"/>
              <a:t>It introduces a six-level LOA structure with an explicit tipping point at the transition from decision-aiding to procedure-based automation</a:t>
            </a:r>
          </a:p>
          <a:p>
            <a:pPr lvl="2"/>
            <a:r>
              <a:rPr lang="en-US" altLang="ko-KR" dirty="0"/>
              <a:t>It provides a function-to-LOA allocation matrix that can serve as an early-stage design reference for CPS development.</a:t>
            </a:r>
          </a:p>
          <a:p>
            <a:pPr lvl="2"/>
            <a:endParaRPr lang="en-US" altLang="ko-KR" dirty="0"/>
          </a:p>
          <a:p>
            <a:pPr lvl="1"/>
            <a:r>
              <a:rPr lang="en-US" altLang="ko-KR" dirty="0"/>
              <a:t>Future work</a:t>
            </a:r>
          </a:p>
          <a:p>
            <a:pPr lvl="2"/>
            <a:r>
              <a:rPr lang="en-US" altLang="ko-KR" dirty="0"/>
              <a:t>simulator-based validation with operators in the loop</a:t>
            </a:r>
          </a:p>
          <a:p>
            <a:pPr lvl="2"/>
            <a:r>
              <a:rPr lang="en-US" altLang="ko-KR" dirty="0"/>
              <a:t>detailed HSI requirements per function-LOA cell</a:t>
            </a:r>
          </a:p>
          <a:p>
            <a:pPr lvl="2"/>
            <a:r>
              <a:rPr lang="en-US" altLang="ko-KR" dirty="0"/>
              <a:t>extension to AI-enabled CPS at higher levels</a:t>
            </a:r>
          </a:p>
          <a:p>
            <a:pPr lvl="1"/>
            <a:endParaRPr lang="en-US" altLang="ko-KR" dirty="0"/>
          </a:p>
          <a:p>
            <a:pPr lvl="1"/>
            <a:endParaRPr lang="en-US" altLang="ko-KR" dirty="0"/>
          </a:p>
          <a:p>
            <a:pPr lvl="1"/>
            <a:endParaRPr lang="en-US" altLang="ko-KR" dirty="0"/>
          </a:p>
          <a:p>
            <a:pPr lvl="1"/>
            <a:endParaRPr lang="en-US" altLang="ko-KR" dirty="0"/>
          </a:p>
          <a:p>
            <a:pPr lvl="2"/>
            <a:endParaRPr lang="en-US" altLang="ko-KR" dirty="0"/>
          </a:p>
        </p:txBody>
      </p:sp>
    </p:spTree>
    <p:extLst>
      <p:ext uri="{BB962C8B-B14F-4D97-AF65-F5344CB8AC3E}">
        <p14:creationId xmlns:p14="http://schemas.microsoft.com/office/powerpoint/2010/main" val="2607383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17E61808-32F4-4289-AD21-586992488294}"/>
              </a:ext>
            </a:extLst>
          </p:cNvPr>
          <p:cNvSpPr>
            <a:spLocks noGrp="1"/>
          </p:cNvSpPr>
          <p:nvPr>
            <p:ph type="ctrTitle"/>
          </p:nvPr>
        </p:nvSpPr>
        <p:spPr>
          <a:xfrm>
            <a:off x="2662234" y="3121156"/>
            <a:ext cx="6858000" cy="1876294"/>
          </a:xfrm>
        </p:spPr>
        <p:txBody>
          <a:bodyPr>
            <a:normAutofit/>
          </a:bodyPr>
          <a:lstStyle/>
          <a:p>
            <a:r>
              <a:rPr lang="en-US" altLang="ko-KR" dirty="0"/>
              <a:t>Thank you for listening</a:t>
            </a:r>
            <a:endParaRPr lang="ko-KR" altLang="en-US" dirty="0"/>
          </a:p>
        </p:txBody>
      </p:sp>
      <p:sp>
        <p:nvSpPr>
          <p:cNvPr id="2" name="부제목 2">
            <a:extLst>
              <a:ext uri="{FF2B5EF4-FFF2-40B4-BE49-F238E27FC236}">
                <a16:creationId xmlns:a16="http://schemas.microsoft.com/office/drawing/2014/main" id="{A2242B45-8316-AA47-F96C-361D80FA0B29}"/>
              </a:ext>
            </a:extLst>
          </p:cNvPr>
          <p:cNvSpPr>
            <a:spLocks noGrp="1"/>
          </p:cNvSpPr>
          <p:nvPr>
            <p:ph type="subTitle" idx="1"/>
          </p:nvPr>
        </p:nvSpPr>
        <p:spPr>
          <a:xfrm>
            <a:off x="2419225" y="5214924"/>
            <a:ext cx="7344018" cy="454330"/>
          </a:xfrm>
        </p:spPr>
        <p:txBody>
          <a:bodyPr>
            <a:normAutofit fontScale="92500" lnSpcReduction="20000"/>
          </a:bodyPr>
          <a:lstStyle/>
          <a:p>
            <a:r>
              <a:rPr lang="en-US" altLang="ko-KR" sz="3200" dirty="0" err="1">
                <a:solidFill>
                  <a:srgbClr val="0E2A47"/>
                </a:solidFill>
              </a:rPr>
              <a:t>Soohyeon</a:t>
            </a:r>
            <a:r>
              <a:rPr lang="en-US" altLang="ko-KR" sz="3200" dirty="0">
                <a:solidFill>
                  <a:srgbClr val="0E2A47"/>
                </a:solidFill>
              </a:rPr>
              <a:t> Choi, science326@kaist.ac.kr</a:t>
            </a:r>
          </a:p>
        </p:txBody>
      </p:sp>
    </p:spTree>
    <p:extLst>
      <p:ext uri="{BB962C8B-B14F-4D97-AF65-F5344CB8AC3E}">
        <p14:creationId xmlns:p14="http://schemas.microsoft.com/office/powerpoint/2010/main" val="33327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a:extLst>
              <a:ext uri="{FF2B5EF4-FFF2-40B4-BE49-F238E27FC236}">
                <a16:creationId xmlns:a16="http://schemas.microsoft.com/office/drawing/2014/main" id="{C7E082B2-2A52-4EF1-9127-39646B19EC35}"/>
              </a:ext>
            </a:extLst>
          </p:cNvPr>
          <p:cNvSpPr>
            <a:spLocks noGrp="1"/>
          </p:cNvSpPr>
          <p:nvPr>
            <p:ph type="title"/>
          </p:nvPr>
        </p:nvSpPr>
        <p:spPr>
          <a:xfrm>
            <a:off x="2544128" y="2829238"/>
            <a:ext cx="7372350" cy="697879"/>
          </a:xfrm>
        </p:spPr>
        <p:txBody>
          <a:bodyPr/>
          <a:lstStyle/>
          <a:p>
            <a:r>
              <a:rPr lang="en-US" altLang="ko-KR" dirty="0"/>
              <a:t>1. Introduction</a:t>
            </a:r>
            <a:endParaRPr lang="ko-KR" altLang="en-US" dirty="0"/>
          </a:p>
        </p:txBody>
      </p:sp>
    </p:spTree>
    <p:extLst>
      <p:ext uri="{BB962C8B-B14F-4D97-AF65-F5344CB8AC3E}">
        <p14:creationId xmlns:p14="http://schemas.microsoft.com/office/powerpoint/2010/main" val="4287054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B8220-AE4B-85D3-A494-77E788383942}"/>
            </a:ext>
          </a:extLst>
        </p:cNvPr>
        <p:cNvGrpSpPr/>
        <p:nvPr/>
      </p:nvGrpSpPr>
      <p:grpSpPr>
        <a:xfrm>
          <a:off x="0" y="0"/>
          <a:ext cx="0" cy="0"/>
          <a:chOff x="0" y="0"/>
          <a:chExt cx="0" cy="0"/>
        </a:xfrm>
      </p:grpSpPr>
      <p:sp>
        <p:nvSpPr>
          <p:cNvPr id="4" name="슬라이드 번호 개체 틀 3">
            <a:extLst>
              <a:ext uri="{FF2B5EF4-FFF2-40B4-BE49-F238E27FC236}">
                <a16:creationId xmlns:a16="http://schemas.microsoft.com/office/drawing/2014/main" id="{4C22DAFC-28B3-11FF-6263-015D0DB07CAF}"/>
              </a:ext>
            </a:extLst>
          </p:cNvPr>
          <p:cNvSpPr>
            <a:spLocks noGrp="1"/>
          </p:cNvSpPr>
          <p:nvPr>
            <p:ph type="sldNum" sz="quarter" idx="12"/>
          </p:nvPr>
        </p:nvSpPr>
        <p:spPr/>
        <p:txBody>
          <a:bodyPr/>
          <a:lstStyle/>
          <a:p>
            <a:fld id="{93315963-03A2-4A10-9019-04D551739C5B}" type="slidenum">
              <a:rPr lang="ko-KR" altLang="en-US" smtClean="0"/>
              <a:t>4</a:t>
            </a:fld>
            <a:endParaRPr lang="ko-KR" altLang="en-US"/>
          </a:p>
        </p:txBody>
      </p:sp>
      <p:sp>
        <p:nvSpPr>
          <p:cNvPr id="9" name="내용 개체 틀 3">
            <a:extLst>
              <a:ext uri="{FF2B5EF4-FFF2-40B4-BE49-F238E27FC236}">
                <a16:creationId xmlns:a16="http://schemas.microsoft.com/office/drawing/2014/main" id="{16BB2638-DAA4-4A5E-9765-F61C9D1D845C}"/>
              </a:ext>
            </a:extLst>
          </p:cNvPr>
          <p:cNvSpPr txBox="1">
            <a:spLocks/>
          </p:cNvSpPr>
          <p:nvPr/>
        </p:nvSpPr>
        <p:spPr>
          <a:xfrm>
            <a:off x="292847" y="818718"/>
            <a:ext cx="7370696" cy="571904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sz="2800" dirty="0"/>
              <a:t>Background of Small Modular Reactors(SMRs) Developments</a:t>
            </a:r>
          </a:p>
          <a:p>
            <a:pPr lvl="1"/>
            <a:r>
              <a:rPr lang="en-US" altLang="ko-KR" sz="1900" dirty="0"/>
              <a:t>A New Operational Paradigm for SMRs</a:t>
            </a:r>
          </a:p>
          <a:p>
            <a:pPr lvl="2"/>
            <a:r>
              <a:rPr lang="en-US" altLang="ko-KR" sz="1700" dirty="0"/>
              <a:t>Small Modular Reactors are being developed with operational concepts that differ from those of large light-water reactors</a:t>
            </a:r>
          </a:p>
          <a:p>
            <a:pPr lvl="2"/>
            <a:r>
              <a:rPr lang="en-US" altLang="ko-KR" sz="1700" dirty="0"/>
              <a:t>combining modular multi-unit deployment, reduced operating-crew sizes, and substantially enhanced passive safety.</a:t>
            </a:r>
            <a:endParaRPr lang="en-US" altLang="ko-KR" sz="1600" dirty="0"/>
          </a:p>
          <a:p>
            <a:pPr lvl="1"/>
            <a:r>
              <a:rPr lang="en-US" altLang="ko-KR" sz="1900" dirty="0"/>
              <a:t>SMR characteristics</a:t>
            </a:r>
          </a:p>
          <a:p>
            <a:pPr lvl="2"/>
            <a:r>
              <a:rPr lang="en-US" altLang="ko-KR" sz="1700" dirty="0"/>
              <a:t>Multi-module operation</a:t>
            </a:r>
          </a:p>
          <a:p>
            <a:pPr lvl="3"/>
            <a:r>
              <a:rPr lang="en-US" altLang="ko-KR" sz="1500" dirty="0"/>
              <a:t>Two or more reactor modules are installed and operated together at a single site, often monitored and controlled from a shared control room</a:t>
            </a:r>
          </a:p>
          <a:p>
            <a:pPr lvl="2"/>
            <a:r>
              <a:rPr lang="en-US" altLang="ko-KR" sz="1700" dirty="0"/>
              <a:t>Reduced operating crew</a:t>
            </a:r>
          </a:p>
          <a:p>
            <a:pPr lvl="3"/>
            <a:r>
              <a:rPr lang="en-US" altLang="ko-KR" sz="1500" dirty="0"/>
              <a:t>Fewer operators are required to monitor and control the plant, enabled by increased automation and simplified system designs.</a:t>
            </a:r>
          </a:p>
          <a:p>
            <a:pPr lvl="2"/>
            <a:r>
              <a:rPr lang="en-US" altLang="ko-KR" sz="1700" dirty="0"/>
              <a:t>Long passive-safety grace</a:t>
            </a:r>
          </a:p>
          <a:p>
            <a:pPr lvl="3"/>
            <a:r>
              <a:rPr lang="en-US" altLang="ko-KR" sz="1500" dirty="0"/>
              <a:t>The reactor can maintain safety without operator action or external power for an extended period, relying on passive systems</a:t>
            </a:r>
          </a:p>
          <a:p>
            <a:endParaRPr lang="en-US" altLang="ko-KR" sz="2200" dirty="0"/>
          </a:p>
        </p:txBody>
      </p:sp>
      <p:sp>
        <p:nvSpPr>
          <p:cNvPr id="10" name="제목 2">
            <a:extLst>
              <a:ext uri="{FF2B5EF4-FFF2-40B4-BE49-F238E27FC236}">
                <a16:creationId xmlns:a16="http://schemas.microsoft.com/office/drawing/2014/main" id="{5F820929-F84F-4F45-B40D-FD562331AA7A}"/>
              </a:ext>
            </a:extLst>
          </p:cNvPr>
          <p:cNvSpPr txBox="1">
            <a:spLocks/>
          </p:cNvSpPr>
          <p:nvPr/>
        </p:nvSpPr>
        <p:spPr>
          <a:xfrm>
            <a:off x="1727566" y="1"/>
            <a:ext cx="8311785" cy="681037"/>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3200" kern="1200">
                <a:solidFill>
                  <a:schemeClr val="tx1"/>
                </a:solidFill>
                <a:latin typeface="KoPub돋움체 Bold" panose="00000800000000000000" pitchFamily="2" charset="-127"/>
                <a:ea typeface="KoPub돋움체 Bold" panose="00000800000000000000" pitchFamily="2" charset="-127"/>
                <a:cs typeface="+mj-cs"/>
              </a:defRPr>
            </a:lvl1pPr>
          </a:lstStyle>
          <a:p>
            <a:r>
              <a:rPr lang="en-US" altLang="ko-KR"/>
              <a:t>1. Introduction</a:t>
            </a:r>
            <a:endParaRPr lang="ko-KR" altLang="en-US" dirty="0"/>
          </a:p>
        </p:txBody>
      </p:sp>
      <p:pic>
        <p:nvPicPr>
          <p:cNvPr id="24" name="그림 23">
            <a:extLst>
              <a:ext uri="{FF2B5EF4-FFF2-40B4-BE49-F238E27FC236}">
                <a16:creationId xmlns:a16="http://schemas.microsoft.com/office/drawing/2014/main" id="{5BE0D49E-F8E0-42FF-BEA3-7AE789B6A999}"/>
              </a:ext>
            </a:extLst>
          </p:cNvPr>
          <p:cNvPicPr>
            <a:picLocks noChangeAspect="1"/>
          </p:cNvPicPr>
          <p:nvPr/>
        </p:nvPicPr>
        <p:blipFill>
          <a:blip r:embed="rId3"/>
          <a:stretch>
            <a:fillRect/>
          </a:stretch>
        </p:blipFill>
        <p:spPr>
          <a:xfrm>
            <a:off x="8177008" y="1200395"/>
            <a:ext cx="3303791" cy="4955686"/>
          </a:xfrm>
          <a:prstGeom prst="rect">
            <a:avLst/>
          </a:prstGeom>
        </p:spPr>
      </p:pic>
    </p:spTree>
    <p:extLst>
      <p:ext uri="{BB962C8B-B14F-4D97-AF65-F5344CB8AC3E}">
        <p14:creationId xmlns:p14="http://schemas.microsoft.com/office/powerpoint/2010/main" val="1218891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3">
            <a:extLst>
              <a:ext uri="{FF2B5EF4-FFF2-40B4-BE49-F238E27FC236}">
                <a16:creationId xmlns:a16="http://schemas.microsoft.com/office/drawing/2014/main" id="{6DE8CD2C-1C0D-DD4B-E8C3-991727462F98}"/>
              </a:ext>
            </a:extLst>
          </p:cNvPr>
          <p:cNvSpPr>
            <a:spLocks noGrp="1"/>
          </p:cNvSpPr>
          <p:nvPr>
            <p:ph idx="1"/>
          </p:nvPr>
        </p:nvSpPr>
        <p:spPr>
          <a:xfrm>
            <a:off x="271421" y="818718"/>
            <a:ext cx="6784700" cy="5719040"/>
          </a:xfrm>
        </p:spPr>
        <p:txBody>
          <a:bodyPr>
            <a:normAutofit/>
          </a:bodyPr>
          <a:lstStyle/>
          <a:p>
            <a:pPr marL="0" indent="0">
              <a:buNone/>
            </a:pPr>
            <a:r>
              <a:rPr lang="en-US" altLang="ko-KR" sz="2600" dirty="0"/>
              <a:t>Envisioned Computerized Procedure System &amp; Level of Automation Role in SMRs</a:t>
            </a:r>
          </a:p>
          <a:p>
            <a:pPr lvl="1"/>
            <a:r>
              <a:rPr lang="en-US" altLang="ko-KR" dirty="0"/>
              <a:t>Why Computerized Procedure System(CPS) matters in SMRs</a:t>
            </a:r>
          </a:p>
          <a:p>
            <a:pPr lvl="2"/>
            <a:r>
              <a:rPr lang="en-US" altLang="ko-KR" dirty="0"/>
              <a:t>In the digital Main Control Rooms on SMRs, the CPS is the </a:t>
            </a:r>
            <a:r>
              <a:rPr lang="en-US" altLang="ko-KR" b="1" dirty="0"/>
              <a:t>medium</a:t>
            </a:r>
            <a:r>
              <a:rPr lang="en-US" altLang="ko-KR" dirty="0"/>
              <a:t> through which operators monitor plant state, assess situations, plan responses, and execute control actions.</a:t>
            </a:r>
          </a:p>
          <a:p>
            <a:pPr lvl="1"/>
            <a:r>
              <a:rPr lang="en-US" altLang="ko-KR" dirty="0"/>
              <a:t>Level of Automation(LOA) Role in SMRs</a:t>
            </a:r>
          </a:p>
          <a:p>
            <a:pPr lvl="2"/>
            <a:r>
              <a:rPr lang="en-US" altLang="ko-KR" dirty="0"/>
              <a:t>With the increasing importance of CPSs in operating SMRs, the selected Level of Automation (LOA) for each CPS function directly affects operational efficiency, operator cognitive workload, situation awareness, and the complexity of regulatory review.</a:t>
            </a:r>
          </a:p>
        </p:txBody>
      </p:sp>
      <p:sp>
        <p:nvSpPr>
          <p:cNvPr id="3" name="제목 2">
            <a:extLst>
              <a:ext uri="{FF2B5EF4-FFF2-40B4-BE49-F238E27FC236}">
                <a16:creationId xmlns:a16="http://schemas.microsoft.com/office/drawing/2014/main" id="{C5AC926E-803E-F68D-DC72-5F0CECA0FD8F}"/>
              </a:ext>
            </a:extLst>
          </p:cNvPr>
          <p:cNvSpPr>
            <a:spLocks noGrp="1"/>
          </p:cNvSpPr>
          <p:nvPr>
            <p:ph type="title"/>
          </p:nvPr>
        </p:nvSpPr>
        <p:spPr/>
        <p:txBody>
          <a:bodyPr/>
          <a:lstStyle/>
          <a:p>
            <a:r>
              <a:rPr lang="en-US" altLang="ko-KR" dirty="0"/>
              <a:t>1. Introduction</a:t>
            </a:r>
            <a:endParaRPr lang="ko-KR" altLang="en-US" dirty="0"/>
          </a:p>
        </p:txBody>
      </p:sp>
      <p:sp>
        <p:nvSpPr>
          <p:cNvPr id="2" name="슬라이드 번호 개체 틀 1">
            <a:extLst>
              <a:ext uri="{FF2B5EF4-FFF2-40B4-BE49-F238E27FC236}">
                <a16:creationId xmlns:a16="http://schemas.microsoft.com/office/drawing/2014/main" id="{4184333C-CD53-8DA5-A2E4-B1D984FA4E0F}"/>
              </a:ext>
            </a:extLst>
          </p:cNvPr>
          <p:cNvSpPr>
            <a:spLocks noGrp="1"/>
          </p:cNvSpPr>
          <p:nvPr>
            <p:ph type="sldNum" sz="quarter" idx="12"/>
          </p:nvPr>
        </p:nvSpPr>
        <p:spPr>
          <a:xfrm>
            <a:off x="9871694" y="6739530"/>
            <a:ext cx="2743200" cy="118470"/>
          </a:xfrm>
        </p:spPr>
        <p:txBody>
          <a:bodyPr/>
          <a:lstStyle/>
          <a:p>
            <a:fld id="{482EAF92-BE06-449D-BA31-EA5D00EDE1DA}" type="slidenum">
              <a:rPr lang="ko-KR" altLang="en-US" smtClean="0"/>
              <a:t>5</a:t>
            </a:fld>
            <a:endParaRPr lang="ko-KR" altLang="en-US" dirty="0"/>
          </a:p>
        </p:txBody>
      </p:sp>
      <p:grpSp>
        <p:nvGrpSpPr>
          <p:cNvPr id="5" name="그룹 4">
            <a:extLst>
              <a:ext uri="{FF2B5EF4-FFF2-40B4-BE49-F238E27FC236}">
                <a16:creationId xmlns:a16="http://schemas.microsoft.com/office/drawing/2014/main" id="{616C8889-C99A-4F15-B86B-5AFC7913EC7A}"/>
              </a:ext>
            </a:extLst>
          </p:cNvPr>
          <p:cNvGrpSpPr/>
          <p:nvPr/>
        </p:nvGrpSpPr>
        <p:grpSpPr>
          <a:xfrm>
            <a:off x="7216579" y="1244669"/>
            <a:ext cx="4854794" cy="1643743"/>
            <a:chOff x="3172210" y="4481196"/>
            <a:chExt cx="6129308" cy="2056562"/>
          </a:xfrm>
        </p:grpSpPr>
        <p:sp>
          <p:nvSpPr>
            <p:cNvPr id="46" name="Shape 10">
              <a:extLst>
                <a:ext uri="{FF2B5EF4-FFF2-40B4-BE49-F238E27FC236}">
                  <a16:creationId xmlns:a16="http://schemas.microsoft.com/office/drawing/2014/main" id="{BEBF8357-3347-4971-BF09-5EF593907645}"/>
                </a:ext>
              </a:extLst>
            </p:cNvPr>
            <p:cNvSpPr/>
            <p:nvPr/>
          </p:nvSpPr>
          <p:spPr>
            <a:xfrm>
              <a:off x="4499504" y="5458766"/>
              <a:ext cx="1737360" cy="384048"/>
            </a:xfrm>
            <a:prstGeom prst="line">
              <a:avLst/>
            </a:prstGeom>
            <a:noFill/>
            <a:ln w="19050">
              <a:solidFill>
                <a:srgbClr val="8FC7D4"/>
              </a:solidFill>
              <a:prstDash val="solid"/>
            </a:ln>
          </p:spPr>
          <p:txBody>
            <a:bodyPr/>
            <a:lstStyle/>
            <a:p>
              <a:endParaRPr lang="en-US"/>
            </a:p>
          </p:txBody>
        </p:sp>
        <p:sp>
          <p:nvSpPr>
            <p:cNvPr id="47" name="Shape 11">
              <a:extLst>
                <a:ext uri="{FF2B5EF4-FFF2-40B4-BE49-F238E27FC236}">
                  <a16:creationId xmlns:a16="http://schemas.microsoft.com/office/drawing/2014/main" id="{9BE74E53-21CA-4296-B125-E7E242740741}"/>
                </a:ext>
              </a:extLst>
            </p:cNvPr>
            <p:cNvSpPr/>
            <p:nvPr/>
          </p:nvSpPr>
          <p:spPr>
            <a:xfrm flipV="1">
              <a:off x="4499504" y="5842814"/>
              <a:ext cx="1737360" cy="402336"/>
            </a:xfrm>
            <a:prstGeom prst="line">
              <a:avLst/>
            </a:prstGeom>
            <a:noFill/>
            <a:ln w="19050">
              <a:solidFill>
                <a:srgbClr val="8FC7D4"/>
              </a:solidFill>
              <a:prstDash val="solid"/>
            </a:ln>
          </p:spPr>
          <p:txBody>
            <a:bodyPr/>
            <a:lstStyle/>
            <a:p>
              <a:endParaRPr lang="en-US"/>
            </a:p>
          </p:txBody>
        </p:sp>
        <p:sp>
          <p:nvSpPr>
            <p:cNvPr id="48" name="Shape 12">
              <a:extLst>
                <a:ext uri="{FF2B5EF4-FFF2-40B4-BE49-F238E27FC236}">
                  <a16:creationId xmlns:a16="http://schemas.microsoft.com/office/drawing/2014/main" id="{93DF64D7-15B5-4C48-B45D-49C33D7782F3}"/>
                </a:ext>
              </a:extLst>
            </p:cNvPr>
            <p:cNvSpPr/>
            <p:nvPr/>
          </p:nvSpPr>
          <p:spPr>
            <a:xfrm flipV="1">
              <a:off x="6236864" y="5458766"/>
              <a:ext cx="1737360" cy="384048"/>
            </a:xfrm>
            <a:prstGeom prst="line">
              <a:avLst/>
            </a:prstGeom>
            <a:noFill/>
            <a:ln w="19050">
              <a:solidFill>
                <a:srgbClr val="8FC7D4"/>
              </a:solidFill>
              <a:prstDash val="solid"/>
            </a:ln>
          </p:spPr>
          <p:txBody>
            <a:bodyPr/>
            <a:lstStyle/>
            <a:p>
              <a:endParaRPr lang="en-US"/>
            </a:p>
          </p:txBody>
        </p:sp>
        <p:sp>
          <p:nvSpPr>
            <p:cNvPr id="49" name="Shape 13">
              <a:extLst>
                <a:ext uri="{FF2B5EF4-FFF2-40B4-BE49-F238E27FC236}">
                  <a16:creationId xmlns:a16="http://schemas.microsoft.com/office/drawing/2014/main" id="{D48644D9-49BB-42E8-94DE-2EE003F35150}"/>
                </a:ext>
              </a:extLst>
            </p:cNvPr>
            <p:cNvSpPr/>
            <p:nvPr/>
          </p:nvSpPr>
          <p:spPr>
            <a:xfrm>
              <a:off x="6236864" y="5842814"/>
              <a:ext cx="1737360" cy="402336"/>
            </a:xfrm>
            <a:prstGeom prst="line">
              <a:avLst/>
            </a:prstGeom>
            <a:noFill/>
            <a:ln w="19050">
              <a:solidFill>
                <a:srgbClr val="8FC7D4"/>
              </a:solidFill>
              <a:prstDash val="solid"/>
            </a:ln>
          </p:spPr>
          <p:txBody>
            <a:bodyPr/>
            <a:lstStyle/>
            <a:p>
              <a:endParaRPr lang="en-US"/>
            </a:p>
          </p:txBody>
        </p:sp>
        <p:sp>
          <p:nvSpPr>
            <p:cNvPr id="50" name="Shape 14">
              <a:extLst>
                <a:ext uri="{FF2B5EF4-FFF2-40B4-BE49-F238E27FC236}">
                  <a16:creationId xmlns:a16="http://schemas.microsoft.com/office/drawing/2014/main" id="{1D26F8C2-FFC9-41D2-99B9-FE691A083D9B}"/>
                </a:ext>
              </a:extLst>
            </p:cNvPr>
            <p:cNvSpPr/>
            <p:nvPr/>
          </p:nvSpPr>
          <p:spPr>
            <a:xfrm>
              <a:off x="5651648" y="5257598"/>
              <a:ext cx="1170432" cy="1170432"/>
            </a:xfrm>
            <a:prstGeom prst="ellipse">
              <a:avLst/>
            </a:prstGeom>
            <a:solidFill>
              <a:srgbClr val="187B96">
                <a:alpha val="18000"/>
              </a:srgbClr>
            </a:solidFill>
            <a:ln/>
          </p:spPr>
          <p:txBody>
            <a:bodyPr/>
            <a:lstStyle/>
            <a:p>
              <a:endParaRPr lang="en-US"/>
            </a:p>
          </p:txBody>
        </p:sp>
        <p:sp>
          <p:nvSpPr>
            <p:cNvPr id="51" name="Shape 15">
              <a:extLst>
                <a:ext uri="{FF2B5EF4-FFF2-40B4-BE49-F238E27FC236}">
                  <a16:creationId xmlns:a16="http://schemas.microsoft.com/office/drawing/2014/main" id="{959E0B93-FA75-44AE-BC9F-820357C7842A}"/>
                </a:ext>
              </a:extLst>
            </p:cNvPr>
            <p:cNvSpPr/>
            <p:nvPr/>
          </p:nvSpPr>
          <p:spPr>
            <a:xfrm>
              <a:off x="5642505" y="5275886"/>
              <a:ext cx="1170431" cy="1170432"/>
            </a:xfrm>
            <a:prstGeom prst="ellipse">
              <a:avLst/>
            </a:prstGeom>
            <a:solidFill>
              <a:srgbClr val="0E2A47"/>
            </a:solidFill>
            <a:ln/>
            <a:effectLst>
              <a:outerShdw blurRad="88900" dist="25400" dir="5400000" algn="bl" rotWithShape="0">
                <a:srgbClr val="0E2A47">
                  <a:alpha val="12000"/>
                </a:srgbClr>
              </a:outerShdw>
            </a:effectLst>
          </p:spPr>
          <p:txBody>
            <a:bodyPr/>
            <a:lstStyle/>
            <a:p>
              <a:endParaRPr lang="en-US"/>
            </a:p>
          </p:txBody>
        </p:sp>
        <p:sp>
          <p:nvSpPr>
            <p:cNvPr id="52" name="Text 16">
              <a:extLst>
                <a:ext uri="{FF2B5EF4-FFF2-40B4-BE49-F238E27FC236}">
                  <a16:creationId xmlns:a16="http://schemas.microsoft.com/office/drawing/2014/main" id="{6DAB9F90-2C0F-4D8A-84F4-2F4ACB351E10}"/>
                </a:ext>
              </a:extLst>
            </p:cNvPr>
            <p:cNvSpPr/>
            <p:nvPr/>
          </p:nvSpPr>
          <p:spPr>
            <a:xfrm>
              <a:off x="5770521" y="5495342"/>
              <a:ext cx="914400" cy="914400"/>
            </a:xfrm>
            <a:prstGeom prst="rect">
              <a:avLst/>
            </a:prstGeom>
            <a:noFill/>
            <a:ln/>
          </p:spPr>
          <p:txBody>
            <a:bodyPr wrap="square" lIns="0" tIns="0" rIns="0" bIns="0" rtlCol="0" anchor="ctr"/>
            <a:lstStyle/>
            <a:p>
              <a:pPr algn="ctr">
                <a:lnSpc>
                  <a:spcPct val="90000"/>
                </a:lnSpc>
              </a:pPr>
              <a:r>
                <a:rPr lang="en-US" sz="2000" b="1" dirty="0">
                  <a:solidFill>
                    <a:srgbClr val="FFFFFF"/>
                  </a:solidFill>
                  <a:latin typeface="KoPub돋움체 Medium" panose="02020603020101020101" pitchFamily="18" charset="-127"/>
                  <a:ea typeface="KoPub돋움체 Medium" panose="02020603020101020101" pitchFamily="18" charset="-127"/>
                  <a:cs typeface="Cambria" pitchFamily="34" charset="-120"/>
                </a:rPr>
                <a:t>CPS</a:t>
              </a:r>
              <a:endParaRPr lang="en-US" sz="2000" dirty="0">
                <a:latin typeface="KoPub돋움체 Medium" panose="02020603020101020101" pitchFamily="18" charset="-127"/>
                <a:ea typeface="KoPub돋움체 Medium" panose="02020603020101020101" pitchFamily="18" charset="-127"/>
              </a:endParaRPr>
            </a:p>
            <a:p>
              <a:pPr algn="ctr">
                <a:lnSpc>
                  <a:spcPct val="90000"/>
                </a:lnSpc>
              </a:pPr>
              <a:r>
                <a:rPr lang="en-US" sz="900" dirty="0">
                  <a:solidFill>
                    <a:srgbClr val="5FA8BE"/>
                  </a:solidFill>
                  <a:latin typeface="KoPub돋움체 Medium" panose="02020603020101020101" pitchFamily="18" charset="-127"/>
                  <a:ea typeface="KoPub돋움체 Medium" panose="02020603020101020101" pitchFamily="18" charset="-127"/>
                  <a:cs typeface="Cambria" pitchFamily="34" charset="-120"/>
                </a:rPr>
                <a:t>the medium</a:t>
              </a:r>
              <a:endParaRPr lang="en-US" sz="2000" dirty="0">
                <a:latin typeface="KoPub돋움체 Medium" panose="02020603020101020101" pitchFamily="18" charset="-127"/>
                <a:ea typeface="KoPub돋움체 Medium" panose="02020603020101020101" pitchFamily="18" charset="-127"/>
              </a:endParaRPr>
            </a:p>
          </p:txBody>
        </p:sp>
        <p:sp>
          <p:nvSpPr>
            <p:cNvPr id="53" name="Shape 17">
              <a:extLst>
                <a:ext uri="{FF2B5EF4-FFF2-40B4-BE49-F238E27FC236}">
                  <a16:creationId xmlns:a16="http://schemas.microsoft.com/office/drawing/2014/main" id="{F1BF7CD5-B859-4A35-A65D-845213B0DD35}"/>
                </a:ext>
              </a:extLst>
            </p:cNvPr>
            <p:cNvSpPr/>
            <p:nvPr/>
          </p:nvSpPr>
          <p:spPr>
            <a:xfrm>
              <a:off x="3172210" y="5166158"/>
              <a:ext cx="2286000" cy="585216"/>
            </a:xfrm>
            <a:prstGeom prst="roundRect">
              <a:avLst>
                <a:gd name="adj" fmla="val 12500"/>
              </a:avLst>
            </a:prstGeom>
            <a:solidFill>
              <a:srgbClr val="FFFFFF"/>
            </a:solidFill>
            <a:ln w="15875">
              <a:solidFill>
                <a:srgbClr val="8FC7D4"/>
              </a:solidFill>
              <a:prstDash val="solid"/>
            </a:ln>
            <a:effectLst>
              <a:outerShdw blurRad="88900" dist="25400" dir="5400000" algn="bl" rotWithShape="0">
                <a:srgbClr val="0E2A47">
                  <a:alpha val="12000"/>
                </a:srgbClr>
              </a:outerShdw>
            </a:effectLst>
          </p:spPr>
          <p:txBody>
            <a:bodyPr/>
            <a:lstStyle/>
            <a:p>
              <a:endParaRPr lang="en-US"/>
            </a:p>
          </p:txBody>
        </p:sp>
        <p:sp>
          <p:nvSpPr>
            <p:cNvPr id="54" name="Text 18">
              <a:extLst>
                <a:ext uri="{FF2B5EF4-FFF2-40B4-BE49-F238E27FC236}">
                  <a16:creationId xmlns:a16="http://schemas.microsoft.com/office/drawing/2014/main" id="{974A44B8-6EE0-4101-A008-4EEBAF861518}"/>
                </a:ext>
              </a:extLst>
            </p:cNvPr>
            <p:cNvSpPr/>
            <p:nvPr/>
          </p:nvSpPr>
          <p:spPr>
            <a:xfrm>
              <a:off x="3263650" y="5166158"/>
              <a:ext cx="2103120" cy="585216"/>
            </a:xfrm>
            <a:prstGeom prst="rect">
              <a:avLst/>
            </a:prstGeom>
            <a:noFill/>
            <a:ln/>
          </p:spPr>
          <p:txBody>
            <a:bodyPr wrap="square" lIns="0" tIns="0" rIns="0" bIns="0" rtlCol="0" anchor="ctr"/>
            <a:lstStyle/>
            <a:p>
              <a:pPr algn="ctr">
                <a:lnSpc>
                  <a:spcPct val="90000"/>
                </a:lnSpc>
              </a:pPr>
              <a:r>
                <a:rPr lang="en-US" sz="750" b="1" kern="0" spc="100" dirty="0">
                  <a:solidFill>
                    <a:srgbClr val="187B96"/>
                  </a:solidFill>
                  <a:latin typeface="KoPub돋움체 Medium" panose="02020603020101020101" pitchFamily="18" charset="-127"/>
                  <a:ea typeface="KoPub돋움체 Medium" panose="02020603020101020101" pitchFamily="18" charset="-127"/>
                  <a:cs typeface="Calibri" pitchFamily="34" charset="-120"/>
                </a:rPr>
                <a:t>STAGE 1
</a:t>
              </a:r>
              <a:endParaRPr lang="en-US" sz="750" dirty="0">
                <a:latin typeface="KoPub돋움체 Medium" panose="02020603020101020101" pitchFamily="18" charset="-127"/>
                <a:ea typeface="KoPub돋움체 Medium" panose="02020603020101020101" pitchFamily="18" charset="-127"/>
              </a:endParaRPr>
            </a:p>
            <a:p>
              <a:pPr algn="ctr">
                <a:lnSpc>
                  <a:spcPct val="90000"/>
                </a:lnSpc>
              </a:pPr>
              <a:r>
                <a:rPr lang="en-US" sz="1150" b="1" dirty="0">
                  <a:solidFill>
                    <a:srgbClr val="0E2A47"/>
                  </a:solidFill>
                  <a:latin typeface="KoPub돋움체 Medium" panose="02020603020101020101" pitchFamily="18" charset="-127"/>
                  <a:ea typeface="KoPub돋움체 Medium" panose="02020603020101020101" pitchFamily="18" charset="-127"/>
                  <a:cs typeface="Calibri" pitchFamily="34" charset="-120"/>
                </a:rPr>
                <a:t>Monitor plant state</a:t>
              </a:r>
              <a:endParaRPr lang="en-US" sz="750" dirty="0">
                <a:latin typeface="KoPub돋움체 Medium" panose="02020603020101020101" pitchFamily="18" charset="-127"/>
                <a:ea typeface="KoPub돋움체 Medium" panose="02020603020101020101" pitchFamily="18" charset="-127"/>
              </a:endParaRPr>
            </a:p>
          </p:txBody>
        </p:sp>
        <p:sp>
          <p:nvSpPr>
            <p:cNvPr id="55" name="Shape 19">
              <a:extLst>
                <a:ext uri="{FF2B5EF4-FFF2-40B4-BE49-F238E27FC236}">
                  <a16:creationId xmlns:a16="http://schemas.microsoft.com/office/drawing/2014/main" id="{79958FFF-919F-4FDB-8CA3-6E91A767B62A}"/>
                </a:ext>
              </a:extLst>
            </p:cNvPr>
            <p:cNvSpPr/>
            <p:nvPr/>
          </p:nvSpPr>
          <p:spPr>
            <a:xfrm>
              <a:off x="3172210" y="5952542"/>
              <a:ext cx="2286000" cy="585216"/>
            </a:xfrm>
            <a:prstGeom prst="roundRect">
              <a:avLst>
                <a:gd name="adj" fmla="val 12500"/>
              </a:avLst>
            </a:prstGeom>
            <a:solidFill>
              <a:srgbClr val="FFFFFF"/>
            </a:solidFill>
            <a:ln w="15875">
              <a:solidFill>
                <a:srgbClr val="8FC7D4"/>
              </a:solidFill>
              <a:prstDash val="solid"/>
            </a:ln>
            <a:effectLst>
              <a:outerShdw blurRad="88900" dist="25400" dir="5400000" algn="bl" rotWithShape="0">
                <a:srgbClr val="0E2A47">
                  <a:alpha val="12000"/>
                </a:srgbClr>
              </a:outerShdw>
            </a:effectLst>
          </p:spPr>
          <p:txBody>
            <a:bodyPr/>
            <a:lstStyle/>
            <a:p>
              <a:endParaRPr lang="en-US"/>
            </a:p>
          </p:txBody>
        </p:sp>
        <p:sp>
          <p:nvSpPr>
            <p:cNvPr id="56" name="Text 20">
              <a:extLst>
                <a:ext uri="{FF2B5EF4-FFF2-40B4-BE49-F238E27FC236}">
                  <a16:creationId xmlns:a16="http://schemas.microsoft.com/office/drawing/2014/main" id="{682E1B5A-A4FF-4094-B7F5-80E8EB0FC47F}"/>
                </a:ext>
              </a:extLst>
            </p:cNvPr>
            <p:cNvSpPr/>
            <p:nvPr/>
          </p:nvSpPr>
          <p:spPr>
            <a:xfrm>
              <a:off x="3263650" y="5952542"/>
              <a:ext cx="2103120" cy="585216"/>
            </a:xfrm>
            <a:prstGeom prst="rect">
              <a:avLst/>
            </a:prstGeom>
            <a:noFill/>
            <a:ln/>
          </p:spPr>
          <p:txBody>
            <a:bodyPr wrap="square" lIns="0" tIns="0" rIns="0" bIns="0" rtlCol="0" anchor="ctr"/>
            <a:lstStyle/>
            <a:p>
              <a:pPr algn="ctr">
                <a:lnSpc>
                  <a:spcPct val="90000"/>
                </a:lnSpc>
              </a:pPr>
              <a:r>
                <a:rPr lang="en-US" sz="750" b="1" kern="0" spc="100" dirty="0">
                  <a:solidFill>
                    <a:srgbClr val="187B96"/>
                  </a:solidFill>
                  <a:latin typeface="KoPub돋움체 Medium" panose="02020603020101020101" pitchFamily="18" charset="-127"/>
                  <a:ea typeface="KoPub돋움체 Medium" panose="02020603020101020101" pitchFamily="18" charset="-127"/>
                  <a:cs typeface="Calibri" pitchFamily="34" charset="-120"/>
                </a:rPr>
                <a:t>STAGE 2
</a:t>
              </a:r>
              <a:endParaRPr lang="en-US" sz="750" dirty="0">
                <a:latin typeface="KoPub돋움체 Medium" panose="02020603020101020101" pitchFamily="18" charset="-127"/>
                <a:ea typeface="KoPub돋움체 Medium" panose="02020603020101020101" pitchFamily="18" charset="-127"/>
              </a:endParaRPr>
            </a:p>
            <a:p>
              <a:pPr algn="ctr">
                <a:lnSpc>
                  <a:spcPct val="90000"/>
                </a:lnSpc>
              </a:pPr>
              <a:r>
                <a:rPr lang="en-US" sz="1150" b="1" dirty="0">
                  <a:solidFill>
                    <a:srgbClr val="0E2A47"/>
                  </a:solidFill>
                  <a:latin typeface="KoPub돋움체 Medium" panose="02020603020101020101" pitchFamily="18" charset="-127"/>
                  <a:ea typeface="KoPub돋움체 Medium" panose="02020603020101020101" pitchFamily="18" charset="-127"/>
                  <a:cs typeface="Calibri" pitchFamily="34" charset="-120"/>
                </a:rPr>
                <a:t>Assess situations</a:t>
              </a:r>
              <a:endParaRPr lang="en-US" sz="750" dirty="0">
                <a:latin typeface="KoPub돋움체 Medium" panose="02020603020101020101" pitchFamily="18" charset="-127"/>
                <a:ea typeface="KoPub돋움체 Medium" panose="02020603020101020101" pitchFamily="18" charset="-127"/>
              </a:endParaRPr>
            </a:p>
          </p:txBody>
        </p:sp>
        <p:sp>
          <p:nvSpPr>
            <p:cNvPr id="57" name="Shape 21">
              <a:extLst>
                <a:ext uri="{FF2B5EF4-FFF2-40B4-BE49-F238E27FC236}">
                  <a16:creationId xmlns:a16="http://schemas.microsoft.com/office/drawing/2014/main" id="{6A4A3A83-C71D-4E9A-93A9-3FE036E66285}"/>
                </a:ext>
              </a:extLst>
            </p:cNvPr>
            <p:cNvSpPr/>
            <p:nvPr/>
          </p:nvSpPr>
          <p:spPr>
            <a:xfrm>
              <a:off x="7015518" y="5150510"/>
              <a:ext cx="2286000" cy="585216"/>
            </a:xfrm>
            <a:prstGeom prst="roundRect">
              <a:avLst>
                <a:gd name="adj" fmla="val 12500"/>
              </a:avLst>
            </a:prstGeom>
            <a:solidFill>
              <a:srgbClr val="FFFFFF"/>
            </a:solidFill>
            <a:ln w="15875">
              <a:solidFill>
                <a:srgbClr val="8FC7D4"/>
              </a:solidFill>
              <a:prstDash val="solid"/>
            </a:ln>
            <a:effectLst>
              <a:outerShdw blurRad="88900" dist="25400" dir="5400000" algn="bl" rotWithShape="0">
                <a:srgbClr val="0E2A47">
                  <a:alpha val="12000"/>
                </a:srgbClr>
              </a:outerShdw>
            </a:effectLst>
          </p:spPr>
          <p:txBody>
            <a:bodyPr/>
            <a:lstStyle/>
            <a:p>
              <a:endParaRPr lang="en-US"/>
            </a:p>
          </p:txBody>
        </p:sp>
        <p:sp>
          <p:nvSpPr>
            <p:cNvPr id="58" name="Text 22">
              <a:extLst>
                <a:ext uri="{FF2B5EF4-FFF2-40B4-BE49-F238E27FC236}">
                  <a16:creationId xmlns:a16="http://schemas.microsoft.com/office/drawing/2014/main" id="{57FE8C97-3C3E-41CD-8D1D-FF1AFC4BE90D}"/>
                </a:ext>
              </a:extLst>
            </p:cNvPr>
            <p:cNvSpPr/>
            <p:nvPr/>
          </p:nvSpPr>
          <p:spPr>
            <a:xfrm>
              <a:off x="7106958" y="5150510"/>
              <a:ext cx="2103120" cy="585216"/>
            </a:xfrm>
            <a:prstGeom prst="rect">
              <a:avLst/>
            </a:prstGeom>
            <a:noFill/>
            <a:ln/>
          </p:spPr>
          <p:txBody>
            <a:bodyPr wrap="square" lIns="0" tIns="0" rIns="0" bIns="0" rtlCol="0" anchor="ctr"/>
            <a:lstStyle/>
            <a:p>
              <a:pPr algn="ctr">
                <a:lnSpc>
                  <a:spcPct val="90000"/>
                </a:lnSpc>
              </a:pPr>
              <a:r>
                <a:rPr lang="en-US" sz="750" b="1" kern="0" spc="100" dirty="0">
                  <a:solidFill>
                    <a:srgbClr val="187B96"/>
                  </a:solidFill>
                  <a:latin typeface="KoPub돋움체 Medium" panose="02020603020101020101" pitchFamily="18" charset="-127"/>
                  <a:ea typeface="KoPub돋움체 Medium" panose="02020603020101020101" pitchFamily="18" charset="-127"/>
                  <a:cs typeface="Calibri" pitchFamily="34" charset="-120"/>
                </a:rPr>
                <a:t>STAGE 3
</a:t>
              </a:r>
              <a:endParaRPr lang="en-US" sz="750" dirty="0">
                <a:latin typeface="KoPub돋움체 Medium" panose="02020603020101020101" pitchFamily="18" charset="-127"/>
                <a:ea typeface="KoPub돋움체 Medium" panose="02020603020101020101" pitchFamily="18" charset="-127"/>
              </a:endParaRPr>
            </a:p>
            <a:p>
              <a:pPr algn="ctr">
                <a:lnSpc>
                  <a:spcPct val="90000"/>
                </a:lnSpc>
              </a:pPr>
              <a:r>
                <a:rPr lang="en-US" sz="1150" b="1" dirty="0">
                  <a:solidFill>
                    <a:srgbClr val="0E2A47"/>
                  </a:solidFill>
                  <a:latin typeface="KoPub돋움체 Medium" panose="02020603020101020101" pitchFamily="18" charset="-127"/>
                  <a:ea typeface="KoPub돋움체 Medium" panose="02020603020101020101" pitchFamily="18" charset="-127"/>
                  <a:cs typeface="Calibri" pitchFamily="34" charset="-120"/>
                </a:rPr>
                <a:t>Plan responses</a:t>
              </a:r>
              <a:endParaRPr lang="en-US" sz="750" dirty="0">
                <a:latin typeface="KoPub돋움체 Medium" panose="02020603020101020101" pitchFamily="18" charset="-127"/>
                <a:ea typeface="KoPub돋움체 Medium" panose="02020603020101020101" pitchFamily="18" charset="-127"/>
              </a:endParaRPr>
            </a:p>
          </p:txBody>
        </p:sp>
        <p:sp>
          <p:nvSpPr>
            <p:cNvPr id="59" name="Shape 23">
              <a:extLst>
                <a:ext uri="{FF2B5EF4-FFF2-40B4-BE49-F238E27FC236}">
                  <a16:creationId xmlns:a16="http://schemas.microsoft.com/office/drawing/2014/main" id="{DF455CB4-6F12-493F-BA3F-75BC12E0F34D}"/>
                </a:ext>
              </a:extLst>
            </p:cNvPr>
            <p:cNvSpPr/>
            <p:nvPr/>
          </p:nvSpPr>
          <p:spPr>
            <a:xfrm>
              <a:off x="7015518" y="5936894"/>
              <a:ext cx="2286000" cy="585216"/>
            </a:xfrm>
            <a:prstGeom prst="roundRect">
              <a:avLst>
                <a:gd name="adj" fmla="val 12500"/>
              </a:avLst>
            </a:prstGeom>
            <a:solidFill>
              <a:srgbClr val="FFFFFF"/>
            </a:solidFill>
            <a:ln w="15875">
              <a:solidFill>
                <a:srgbClr val="8FC7D4"/>
              </a:solidFill>
              <a:prstDash val="solid"/>
            </a:ln>
            <a:effectLst>
              <a:outerShdw blurRad="88900" dist="25400" dir="5400000" algn="bl" rotWithShape="0">
                <a:srgbClr val="0E2A47">
                  <a:alpha val="12000"/>
                </a:srgbClr>
              </a:outerShdw>
            </a:effectLst>
          </p:spPr>
          <p:txBody>
            <a:bodyPr/>
            <a:lstStyle/>
            <a:p>
              <a:endParaRPr lang="en-US"/>
            </a:p>
          </p:txBody>
        </p:sp>
        <p:sp>
          <p:nvSpPr>
            <p:cNvPr id="60" name="Text 24">
              <a:extLst>
                <a:ext uri="{FF2B5EF4-FFF2-40B4-BE49-F238E27FC236}">
                  <a16:creationId xmlns:a16="http://schemas.microsoft.com/office/drawing/2014/main" id="{CFEC003F-D897-4477-AA0F-E7531CBF2E19}"/>
                </a:ext>
              </a:extLst>
            </p:cNvPr>
            <p:cNvSpPr/>
            <p:nvPr/>
          </p:nvSpPr>
          <p:spPr>
            <a:xfrm>
              <a:off x="7106958" y="5936894"/>
              <a:ext cx="2103120" cy="585216"/>
            </a:xfrm>
            <a:prstGeom prst="rect">
              <a:avLst/>
            </a:prstGeom>
            <a:noFill/>
            <a:ln/>
          </p:spPr>
          <p:txBody>
            <a:bodyPr wrap="square" lIns="0" tIns="0" rIns="0" bIns="0" rtlCol="0" anchor="ctr"/>
            <a:lstStyle/>
            <a:p>
              <a:pPr algn="ctr">
                <a:lnSpc>
                  <a:spcPct val="90000"/>
                </a:lnSpc>
              </a:pPr>
              <a:r>
                <a:rPr lang="en-US" sz="750" b="1" kern="0" spc="100" dirty="0">
                  <a:solidFill>
                    <a:srgbClr val="187B96"/>
                  </a:solidFill>
                  <a:latin typeface="KoPub돋움체 Medium" panose="02020603020101020101" pitchFamily="18" charset="-127"/>
                  <a:ea typeface="KoPub돋움체 Medium" panose="02020603020101020101" pitchFamily="18" charset="-127"/>
                  <a:cs typeface="Calibri" pitchFamily="34" charset="-120"/>
                </a:rPr>
                <a:t>STAGE 4
</a:t>
              </a:r>
              <a:endParaRPr lang="en-US" sz="750" dirty="0">
                <a:latin typeface="KoPub돋움체 Medium" panose="02020603020101020101" pitchFamily="18" charset="-127"/>
                <a:ea typeface="KoPub돋움체 Medium" panose="02020603020101020101" pitchFamily="18" charset="-127"/>
              </a:endParaRPr>
            </a:p>
            <a:p>
              <a:pPr algn="ctr">
                <a:lnSpc>
                  <a:spcPct val="90000"/>
                </a:lnSpc>
              </a:pPr>
              <a:r>
                <a:rPr lang="en-US" sz="1150" b="1" dirty="0">
                  <a:solidFill>
                    <a:srgbClr val="0E2A47"/>
                  </a:solidFill>
                  <a:latin typeface="KoPub돋움체 Medium" panose="02020603020101020101" pitchFamily="18" charset="-127"/>
                  <a:ea typeface="KoPub돋움체 Medium" panose="02020603020101020101" pitchFamily="18" charset="-127"/>
                  <a:cs typeface="Calibri" pitchFamily="34" charset="-120"/>
                </a:rPr>
                <a:t>Execute control actions</a:t>
              </a:r>
              <a:endParaRPr lang="en-US" sz="750" dirty="0">
                <a:latin typeface="KoPub돋움체 Medium" panose="02020603020101020101" pitchFamily="18" charset="-127"/>
                <a:ea typeface="KoPub돋움체 Medium" panose="02020603020101020101" pitchFamily="18" charset="-127"/>
              </a:endParaRPr>
            </a:p>
          </p:txBody>
        </p:sp>
        <p:pic>
          <p:nvPicPr>
            <p:cNvPr id="1030" name="Picture 6" descr="Operator Glyph Stock Illustrations – 3,096 Operator Glyph Stock  Illustrations, Vectors &amp; Clipart - Dreamstime">
              <a:extLst>
                <a:ext uri="{FF2B5EF4-FFF2-40B4-BE49-F238E27FC236}">
                  <a16:creationId xmlns:a16="http://schemas.microsoft.com/office/drawing/2014/main" id="{742236D7-AE03-4140-BBD0-D0B9C4F486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7807" y="4481196"/>
              <a:ext cx="758114" cy="758114"/>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그림 6">
            <a:extLst>
              <a:ext uri="{FF2B5EF4-FFF2-40B4-BE49-F238E27FC236}">
                <a16:creationId xmlns:a16="http://schemas.microsoft.com/office/drawing/2014/main" id="{C3E7BE1B-7E85-4858-BBB3-0580862FD399}"/>
              </a:ext>
            </a:extLst>
          </p:cNvPr>
          <p:cNvPicPr>
            <a:picLocks noChangeAspect="1"/>
          </p:cNvPicPr>
          <p:nvPr/>
        </p:nvPicPr>
        <p:blipFill>
          <a:blip r:embed="rId4"/>
          <a:stretch>
            <a:fillRect/>
          </a:stretch>
        </p:blipFill>
        <p:spPr>
          <a:xfrm>
            <a:off x="7056121" y="3495614"/>
            <a:ext cx="5048650" cy="1613524"/>
          </a:xfrm>
          <a:prstGeom prst="rect">
            <a:avLst/>
          </a:prstGeom>
        </p:spPr>
      </p:pic>
    </p:spTree>
    <p:extLst>
      <p:ext uri="{BB962C8B-B14F-4D97-AF65-F5344CB8AC3E}">
        <p14:creationId xmlns:p14="http://schemas.microsoft.com/office/powerpoint/2010/main" val="1740570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a:extLst>
              <a:ext uri="{FF2B5EF4-FFF2-40B4-BE49-F238E27FC236}">
                <a16:creationId xmlns:a16="http://schemas.microsoft.com/office/drawing/2014/main" id="{C6B76966-1608-DDB7-4402-3EDB23696B00}"/>
              </a:ext>
            </a:extLst>
          </p:cNvPr>
          <p:cNvSpPr>
            <a:spLocks noGrp="1"/>
          </p:cNvSpPr>
          <p:nvPr>
            <p:ph idx="1"/>
          </p:nvPr>
        </p:nvSpPr>
        <p:spPr>
          <a:xfrm>
            <a:off x="271420" y="796598"/>
            <a:ext cx="7217951" cy="5719040"/>
          </a:xfrm>
        </p:spPr>
        <p:txBody>
          <a:bodyPr>
            <a:normAutofit/>
          </a:bodyPr>
          <a:lstStyle/>
          <a:p>
            <a:pPr marL="0" indent="0">
              <a:buNone/>
            </a:pPr>
            <a:r>
              <a:rPr lang="en-US" altLang="ko-KR" sz="2600" dirty="0"/>
              <a:t>Limitations of previous research</a:t>
            </a:r>
          </a:p>
          <a:p>
            <a:pPr lvl="1"/>
            <a:r>
              <a:rPr lang="en-US" altLang="ko-KR" dirty="0"/>
              <a:t>LOA(Level of Automation) theory and CPS(Computerized Procedure System) guidance have developed separately</a:t>
            </a:r>
          </a:p>
          <a:p>
            <a:pPr lvl="2"/>
            <a:r>
              <a:rPr lang="en-US" altLang="ko-KR" dirty="0"/>
              <a:t> LOA classification and CPS functional guidance have been developed independently, with little systematic framework linking CPS functions to automation levels</a:t>
            </a:r>
          </a:p>
          <a:p>
            <a:pPr lvl="1"/>
            <a:r>
              <a:rPr lang="en-US" altLang="ko-KR" b="1" dirty="0"/>
              <a:t>Existing LOA theories don't specify which CPS function they apply to</a:t>
            </a:r>
          </a:p>
          <a:p>
            <a:pPr lvl="2"/>
            <a:r>
              <a:rPr lang="en-US" altLang="ko-KR" dirty="0"/>
              <a:t>Existing LOA frameworks define how to grade automation, but not what CPS function each level apply to.</a:t>
            </a:r>
          </a:p>
          <a:p>
            <a:pPr lvl="1"/>
            <a:r>
              <a:rPr lang="en-US" altLang="ko-KR" b="1" dirty="0"/>
              <a:t>System-level LOA statements are too broad for design</a:t>
            </a:r>
          </a:p>
          <a:p>
            <a:pPr lvl="2"/>
            <a:r>
              <a:rPr lang="en-US" altLang="ko-KR" dirty="0"/>
              <a:t>describing a CPS as overall Level gives no clear guidance on which specific functions to automate</a:t>
            </a:r>
          </a:p>
          <a:p>
            <a:pPr marL="457200" lvl="1" indent="0">
              <a:buNone/>
            </a:pPr>
            <a:endParaRPr lang="en-US" altLang="ko-KR" dirty="0"/>
          </a:p>
          <a:p>
            <a:pPr marL="457200" lvl="1" indent="0">
              <a:buNone/>
            </a:pPr>
            <a:endParaRPr lang="en-US" altLang="ko-KR" dirty="0"/>
          </a:p>
          <a:p>
            <a:pPr marL="914400" lvl="2" indent="0">
              <a:buNone/>
            </a:pPr>
            <a:endParaRPr lang="en-US" altLang="ko-KR" dirty="0"/>
          </a:p>
          <a:p>
            <a:pPr lvl="1"/>
            <a:endParaRPr lang="en-US" altLang="ko-KR" dirty="0"/>
          </a:p>
          <a:p>
            <a:pPr lvl="1"/>
            <a:endParaRPr lang="en-US" altLang="ko-KR" dirty="0"/>
          </a:p>
          <a:p>
            <a:pPr lvl="1"/>
            <a:endParaRPr lang="en-US" altLang="ko-KR" dirty="0"/>
          </a:p>
          <a:p>
            <a:pPr lvl="1"/>
            <a:endParaRPr lang="en-US" altLang="ko-KR" dirty="0"/>
          </a:p>
          <a:p>
            <a:pPr lvl="1"/>
            <a:endParaRPr lang="ko-KR" altLang="en-US" dirty="0"/>
          </a:p>
        </p:txBody>
      </p:sp>
      <p:sp>
        <p:nvSpPr>
          <p:cNvPr id="3" name="제목 2">
            <a:extLst>
              <a:ext uri="{FF2B5EF4-FFF2-40B4-BE49-F238E27FC236}">
                <a16:creationId xmlns:a16="http://schemas.microsoft.com/office/drawing/2014/main" id="{58241463-D56C-AA62-2BB4-1B2202C07A39}"/>
              </a:ext>
            </a:extLst>
          </p:cNvPr>
          <p:cNvSpPr>
            <a:spLocks noGrp="1"/>
          </p:cNvSpPr>
          <p:nvPr>
            <p:ph type="title"/>
          </p:nvPr>
        </p:nvSpPr>
        <p:spPr/>
        <p:txBody>
          <a:bodyPr/>
          <a:lstStyle/>
          <a:p>
            <a:r>
              <a:rPr lang="en-US" altLang="ko-KR" dirty="0"/>
              <a:t>1. Introduction</a:t>
            </a:r>
            <a:endParaRPr lang="ko-KR" altLang="en-US" dirty="0"/>
          </a:p>
        </p:txBody>
      </p:sp>
      <p:sp>
        <p:nvSpPr>
          <p:cNvPr id="6" name="슬라이드 번호 개체 틀 1">
            <a:extLst>
              <a:ext uri="{FF2B5EF4-FFF2-40B4-BE49-F238E27FC236}">
                <a16:creationId xmlns:a16="http://schemas.microsoft.com/office/drawing/2014/main" id="{A4DBBE24-9C18-4E8E-89CC-9712B486F239}"/>
              </a:ext>
            </a:extLst>
          </p:cNvPr>
          <p:cNvSpPr>
            <a:spLocks noGrp="1"/>
          </p:cNvSpPr>
          <p:nvPr>
            <p:ph type="sldNum" sz="quarter" idx="12"/>
          </p:nvPr>
        </p:nvSpPr>
        <p:spPr>
          <a:xfrm>
            <a:off x="8492342" y="6675439"/>
            <a:ext cx="2057400" cy="118470"/>
          </a:xfrm>
        </p:spPr>
        <p:txBody>
          <a:bodyPr/>
          <a:lstStyle/>
          <a:p>
            <a:fld id="{482EAF92-BE06-449D-BA31-EA5D00EDE1DA}" type="slidenum">
              <a:rPr lang="ko-KR" altLang="en-US" smtClean="0"/>
              <a:t>6</a:t>
            </a:fld>
            <a:endParaRPr lang="ko-KR" altLang="en-US" dirty="0"/>
          </a:p>
        </p:txBody>
      </p:sp>
      <p:pic>
        <p:nvPicPr>
          <p:cNvPr id="8" name="그림 7">
            <a:extLst>
              <a:ext uri="{FF2B5EF4-FFF2-40B4-BE49-F238E27FC236}">
                <a16:creationId xmlns:a16="http://schemas.microsoft.com/office/drawing/2014/main" id="{E2BC558F-3788-4B43-A64D-6F05B250C28D}"/>
              </a:ext>
            </a:extLst>
          </p:cNvPr>
          <p:cNvPicPr>
            <a:picLocks noChangeAspect="1"/>
          </p:cNvPicPr>
          <p:nvPr/>
        </p:nvPicPr>
        <p:blipFill>
          <a:blip r:embed="rId3"/>
          <a:stretch>
            <a:fillRect/>
          </a:stretch>
        </p:blipFill>
        <p:spPr>
          <a:xfrm>
            <a:off x="7716165" y="1621557"/>
            <a:ext cx="4204415" cy="2802944"/>
          </a:xfrm>
          <a:prstGeom prst="rect">
            <a:avLst/>
          </a:prstGeom>
        </p:spPr>
      </p:pic>
    </p:spTree>
    <p:extLst>
      <p:ext uri="{BB962C8B-B14F-4D97-AF65-F5344CB8AC3E}">
        <p14:creationId xmlns:p14="http://schemas.microsoft.com/office/powerpoint/2010/main" val="2318897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a:extLst>
              <a:ext uri="{FF2B5EF4-FFF2-40B4-BE49-F238E27FC236}">
                <a16:creationId xmlns:a16="http://schemas.microsoft.com/office/drawing/2014/main" id="{C6B76966-1608-DDB7-4402-3EDB23696B00}"/>
              </a:ext>
            </a:extLst>
          </p:cNvPr>
          <p:cNvSpPr>
            <a:spLocks noGrp="1"/>
          </p:cNvSpPr>
          <p:nvPr>
            <p:ph idx="1"/>
          </p:nvPr>
        </p:nvSpPr>
        <p:spPr>
          <a:xfrm>
            <a:off x="271420" y="796598"/>
            <a:ext cx="8683894" cy="5719040"/>
          </a:xfrm>
        </p:spPr>
        <p:txBody>
          <a:bodyPr>
            <a:normAutofit/>
          </a:bodyPr>
          <a:lstStyle/>
          <a:p>
            <a:pPr marL="0" indent="0">
              <a:buNone/>
            </a:pPr>
            <a:r>
              <a:rPr lang="en-US" altLang="ko-KR" sz="2600" dirty="0"/>
              <a:t>Study Goal: Bridging LOA theory and CPS function design for SMRs</a:t>
            </a:r>
          </a:p>
          <a:p>
            <a:pPr lvl="1"/>
            <a:r>
              <a:rPr lang="en-US" altLang="ko-KR" dirty="0"/>
              <a:t>Object of the study</a:t>
            </a:r>
          </a:p>
          <a:p>
            <a:pPr lvl="2"/>
            <a:r>
              <a:rPr lang="en-US" altLang="ko-KR" dirty="0"/>
              <a:t>Identification of CPS functions relevant to SMRs</a:t>
            </a:r>
          </a:p>
          <a:p>
            <a:pPr lvl="3"/>
            <a:r>
              <a:rPr lang="en-US" altLang="ko-KR" dirty="0"/>
              <a:t>Conduct a structured literature review on CPS and SMR characteristics to extract 22 functions relevant to SMR operation</a:t>
            </a:r>
          </a:p>
          <a:p>
            <a:pPr lvl="2"/>
            <a:r>
              <a:rPr lang="en-US" altLang="ko-KR" dirty="0"/>
              <a:t>Proposing a revised six-level automation framework</a:t>
            </a:r>
          </a:p>
          <a:p>
            <a:pPr lvl="3"/>
            <a:r>
              <a:rPr lang="en-US" altLang="ko-KR" dirty="0"/>
              <a:t>Define three automation dimensions based on the P-S-W cognitive model and combined them into six LOA levels</a:t>
            </a:r>
          </a:p>
          <a:p>
            <a:pPr lvl="2"/>
            <a:r>
              <a:rPr lang="en-US" altLang="ko-KR" dirty="0"/>
              <a:t>Allocating these functions across automation levels</a:t>
            </a:r>
          </a:p>
          <a:p>
            <a:pPr lvl="3"/>
            <a:r>
              <a:rPr lang="en-US" altLang="ko-KR" dirty="0"/>
              <a:t>Allocate the 22 identified CPS functions across the six LOA levels to build a function-to-LOA matrix</a:t>
            </a:r>
          </a:p>
        </p:txBody>
      </p:sp>
      <p:sp>
        <p:nvSpPr>
          <p:cNvPr id="3" name="제목 2">
            <a:extLst>
              <a:ext uri="{FF2B5EF4-FFF2-40B4-BE49-F238E27FC236}">
                <a16:creationId xmlns:a16="http://schemas.microsoft.com/office/drawing/2014/main" id="{58241463-D56C-AA62-2BB4-1B2202C07A39}"/>
              </a:ext>
            </a:extLst>
          </p:cNvPr>
          <p:cNvSpPr>
            <a:spLocks noGrp="1"/>
          </p:cNvSpPr>
          <p:nvPr>
            <p:ph type="title"/>
          </p:nvPr>
        </p:nvSpPr>
        <p:spPr/>
        <p:txBody>
          <a:bodyPr/>
          <a:lstStyle/>
          <a:p>
            <a:r>
              <a:rPr lang="en-US" altLang="ko-KR" dirty="0"/>
              <a:t>1. Introduction</a:t>
            </a:r>
            <a:endParaRPr lang="ko-KR" altLang="en-US" dirty="0"/>
          </a:p>
        </p:txBody>
      </p:sp>
      <p:sp>
        <p:nvSpPr>
          <p:cNvPr id="6" name="슬라이드 번호 개체 틀 1">
            <a:extLst>
              <a:ext uri="{FF2B5EF4-FFF2-40B4-BE49-F238E27FC236}">
                <a16:creationId xmlns:a16="http://schemas.microsoft.com/office/drawing/2014/main" id="{A4DBBE24-9C18-4E8E-89CC-9712B486F239}"/>
              </a:ext>
            </a:extLst>
          </p:cNvPr>
          <p:cNvSpPr>
            <a:spLocks noGrp="1"/>
          </p:cNvSpPr>
          <p:nvPr>
            <p:ph type="sldNum" sz="quarter" idx="12"/>
          </p:nvPr>
        </p:nvSpPr>
        <p:spPr>
          <a:xfrm>
            <a:off x="8492342" y="6675439"/>
            <a:ext cx="2057400" cy="118470"/>
          </a:xfrm>
        </p:spPr>
        <p:txBody>
          <a:bodyPr/>
          <a:lstStyle/>
          <a:p>
            <a:fld id="{482EAF92-BE06-449D-BA31-EA5D00EDE1DA}" type="slidenum">
              <a:rPr lang="ko-KR" altLang="en-US" smtClean="0"/>
              <a:t>7</a:t>
            </a:fld>
            <a:endParaRPr lang="ko-KR" altLang="en-US" dirty="0"/>
          </a:p>
        </p:txBody>
      </p:sp>
      <p:pic>
        <p:nvPicPr>
          <p:cNvPr id="5" name="그림 4">
            <a:extLst>
              <a:ext uri="{FF2B5EF4-FFF2-40B4-BE49-F238E27FC236}">
                <a16:creationId xmlns:a16="http://schemas.microsoft.com/office/drawing/2014/main" id="{FD377A7E-27CA-4066-BB6C-3B64E9F7B9AD}"/>
              </a:ext>
            </a:extLst>
          </p:cNvPr>
          <p:cNvPicPr>
            <a:picLocks noChangeAspect="1"/>
          </p:cNvPicPr>
          <p:nvPr/>
        </p:nvPicPr>
        <p:blipFill>
          <a:blip r:embed="rId3"/>
          <a:stretch>
            <a:fillRect/>
          </a:stretch>
        </p:blipFill>
        <p:spPr>
          <a:xfrm>
            <a:off x="8961800" y="1310816"/>
            <a:ext cx="3187161" cy="4750586"/>
          </a:xfrm>
          <a:prstGeom prst="rect">
            <a:avLst/>
          </a:prstGeom>
        </p:spPr>
      </p:pic>
      <p:sp>
        <p:nvSpPr>
          <p:cNvPr id="4" name="직사각형 3">
            <a:extLst>
              <a:ext uri="{FF2B5EF4-FFF2-40B4-BE49-F238E27FC236}">
                <a16:creationId xmlns:a16="http://schemas.microsoft.com/office/drawing/2014/main" id="{D43C554D-0CF5-434E-A40D-B53709B64207}"/>
              </a:ext>
            </a:extLst>
          </p:cNvPr>
          <p:cNvSpPr/>
          <p:nvPr/>
        </p:nvSpPr>
        <p:spPr>
          <a:xfrm>
            <a:off x="10998200" y="3784600"/>
            <a:ext cx="133350" cy="158750"/>
          </a:xfrm>
          <a:prstGeom prst="rect">
            <a:avLst/>
          </a:prstGeom>
          <a:solidFill>
            <a:srgbClr val="E2E9F1"/>
          </a:solidFill>
          <a:ln>
            <a:solidFill>
              <a:srgbClr val="E3EA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a:solidFill>
                  <a:sysClr val="windowText" lastClr="000000"/>
                </a:solidFill>
              </a:rPr>
              <a:t>5</a:t>
            </a:r>
            <a:endParaRPr lang="ko-KR" altLang="en-US" dirty="0">
              <a:solidFill>
                <a:sysClr val="windowText" lastClr="000000"/>
              </a:solidFill>
            </a:endParaRPr>
          </a:p>
        </p:txBody>
      </p:sp>
      <p:sp>
        <p:nvSpPr>
          <p:cNvPr id="8" name="육각형 7">
            <a:extLst>
              <a:ext uri="{FF2B5EF4-FFF2-40B4-BE49-F238E27FC236}">
                <a16:creationId xmlns:a16="http://schemas.microsoft.com/office/drawing/2014/main" id="{83165147-6DA3-4E49-B58D-033C578027E0}"/>
              </a:ext>
            </a:extLst>
          </p:cNvPr>
          <p:cNvSpPr/>
          <p:nvPr/>
        </p:nvSpPr>
        <p:spPr>
          <a:xfrm>
            <a:off x="11296651" y="3562350"/>
            <a:ext cx="266700" cy="273050"/>
          </a:xfrm>
          <a:prstGeom prst="hexagon">
            <a:avLst/>
          </a:prstGeom>
          <a:solidFill>
            <a:srgbClr val="E2E9F1"/>
          </a:solidFill>
          <a:ln>
            <a:solidFill>
              <a:srgbClr val="E3EA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a:solidFill>
                  <a:sysClr val="windowText" lastClr="000000"/>
                </a:solidFill>
              </a:rPr>
              <a:t>6</a:t>
            </a:r>
            <a:endParaRPr lang="ko-KR" altLang="en-US" dirty="0">
              <a:solidFill>
                <a:sysClr val="windowText" lastClr="000000"/>
              </a:solidFill>
            </a:endParaRPr>
          </a:p>
        </p:txBody>
      </p:sp>
    </p:spTree>
    <p:extLst>
      <p:ext uri="{BB962C8B-B14F-4D97-AF65-F5344CB8AC3E}">
        <p14:creationId xmlns:p14="http://schemas.microsoft.com/office/powerpoint/2010/main" val="3727455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a:extLst>
              <a:ext uri="{FF2B5EF4-FFF2-40B4-BE49-F238E27FC236}">
                <a16:creationId xmlns:a16="http://schemas.microsoft.com/office/drawing/2014/main" id="{C7E082B2-2A52-4EF1-9127-39646B19EC35}"/>
              </a:ext>
            </a:extLst>
          </p:cNvPr>
          <p:cNvSpPr>
            <a:spLocks noGrp="1"/>
          </p:cNvSpPr>
          <p:nvPr>
            <p:ph type="title"/>
          </p:nvPr>
        </p:nvSpPr>
        <p:spPr>
          <a:xfrm>
            <a:off x="2544128" y="2829238"/>
            <a:ext cx="7372350" cy="697879"/>
          </a:xfrm>
        </p:spPr>
        <p:txBody>
          <a:bodyPr/>
          <a:lstStyle/>
          <a:p>
            <a:r>
              <a:rPr lang="en-US" altLang="ko-KR" dirty="0"/>
              <a:t>2. Related Work</a:t>
            </a:r>
            <a:endParaRPr lang="ko-KR" altLang="en-US" dirty="0"/>
          </a:p>
        </p:txBody>
      </p:sp>
    </p:spTree>
    <p:extLst>
      <p:ext uri="{BB962C8B-B14F-4D97-AF65-F5344CB8AC3E}">
        <p14:creationId xmlns:p14="http://schemas.microsoft.com/office/powerpoint/2010/main" val="11265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96BB-1FC3-3E18-302C-90C499CEB740}"/>
            </a:ext>
          </a:extLst>
        </p:cNvPr>
        <p:cNvGrpSpPr/>
        <p:nvPr/>
      </p:nvGrpSpPr>
      <p:grpSpPr>
        <a:xfrm>
          <a:off x="0" y="0"/>
          <a:ext cx="0" cy="0"/>
          <a:chOff x="0" y="0"/>
          <a:chExt cx="0" cy="0"/>
        </a:xfrm>
      </p:grpSpPr>
      <p:sp>
        <p:nvSpPr>
          <p:cNvPr id="5" name="슬라이드 번호 개체 틀 4">
            <a:extLst>
              <a:ext uri="{FF2B5EF4-FFF2-40B4-BE49-F238E27FC236}">
                <a16:creationId xmlns:a16="http://schemas.microsoft.com/office/drawing/2014/main" id="{0F5ED034-ABAE-DBD8-1307-54D8060CC481}"/>
              </a:ext>
            </a:extLst>
          </p:cNvPr>
          <p:cNvSpPr>
            <a:spLocks noGrp="1"/>
          </p:cNvSpPr>
          <p:nvPr>
            <p:ph type="sldNum" sz="quarter" idx="12"/>
          </p:nvPr>
        </p:nvSpPr>
        <p:spPr/>
        <p:txBody>
          <a:bodyPr/>
          <a:lstStyle/>
          <a:p>
            <a:fld id="{482EAF92-BE06-449D-BA31-EA5D00EDE1DA}" type="slidenum">
              <a:rPr lang="ko-KR" altLang="en-US" smtClean="0"/>
              <a:t>9</a:t>
            </a:fld>
            <a:endParaRPr lang="ko-KR" altLang="en-US" dirty="0"/>
          </a:p>
        </p:txBody>
      </p:sp>
      <p:sp>
        <p:nvSpPr>
          <p:cNvPr id="8" name="내용 개체 틀 1">
            <a:extLst>
              <a:ext uri="{FF2B5EF4-FFF2-40B4-BE49-F238E27FC236}">
                <a16:creationId xmlns:a16="http://schemas.microsoft.com/office/drawing/2014/main" id="{2BE0253F-A6D4-8D31-8D8A-346E4E64781A}"/>
              </a:ext>
            </a:extLst>
          </p:cNvPr>
          <p:cNvSpPr txBox="1">
            <a:spLocks/>
          </p:cNvSpPr>
          <p:nvPr/>
        </p:nvSpPr>
        <p:spPr>
          <a:xfrm>
            <a:off x="493852" y="956399"/>
            <a:ext cx="7503519" cy="5719040"/>
          </a:xfrm>
          <a:prstGeom prst="rect">
            <a:avLst/>
          </a:prstGeom>
        </p:spPr>
        <p:txBody>
          <a:bodyPr vert="horz" lIns="91440" tIns="45720" rIns="91440" bIns="45720" rtlCol="0">
            <a:normAutofit/>
          </a:bodyPr>
          <a:lstStyle>
            <a:lvl1pPr marL="228600" indent="-228600" algn="l" defTabSz="914400" rtl="0" eaLnBrk="1" latinLnBrk="0" hangingPunct="1">
              <a:lnSpc>
                <a:spcPct val="105000"/>
              </a:lnSpc>
              <a:spcBef>
                <a:spcPts val="1000"/>
              </a:spcBef>
              <a:buFont typeface="Wingdings" panose="05000000000000000000" pitchFamily="2" charset="2"/>
              <a:buChar char="l"/>
              <a:defRPr sz="2400" b="0" kern="1200">
                <a:solidFill>
                  <a:srgbClr val="03357C"/>
                </a:solidFill>
                <a:latin typeface="KoPub돋움체 Bold" panose="00000800000000000000" pitchFamily="2" charset="-127"/>
                <a:ea typeface="KoPub돋움체 Bold" panose="00000800000000000000" pitchFamily="2" charset="-127"/>
                <a:cs typeface="+mn-cs"/>
              </a:defRPr>
            </a:lvl1pPr>
            <a:lvl2pPr marL="685800" indent="-228600" algn="l" defTabSz="914400" rtl="0" eaLnBrk="1" latinLnBrk="0" hangingPunct="1">
              <a:lnSpc>
                <a:spcPct val="105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2pPr>
            <a:lvl3pPr marL="1143000" indent="-228600" algn="l" defTabSz="914400" rtl="0" eaLnBrk="1" latinLnBrk="0" hangingPunct="1">
              <a:lnSpc>
                <a:spcPct val="105000"/>
              </a:lnSpc>
              <a:spcBef>
                <a:spcPts val="500"/>
              </a:spcBef>
              <a:buFont typeface="Symbol" panose="05050102010706020507" pitchFamily="18" charset="2"/>
              <a:buChar char="-"/>
              <a:defRPr sz="1600" kern="1200">
                <a:solidFill>
                  <a:schemeClr val="tx1"/>
                </a:solidFill>
                <a:latin typeface="KoPub돋움체 Light" panose="00000300000000000000" pitchFamily="2" charset="-127"/>
                <a:ea typeface="KoPub돋움체 Light" panose="00000300000000000000" pitchFamily="2" charset="-127"/>
                <a:cs typeface="+mn-cs"/>
              </a:defRPr>
            </a:lvl3pPr>
            <a:lvl4pPr marL="1600200" indent="-228600" algn="l" defTabSz="914400" rtl="0" eaLnBrk="1" latinLnBrk="0" hangingPunct="1">
              <a:lnSpc>
                <a:spcPct val="105000"/>
              </a:lnSpc>
              <a:spcBef>
                <a:spcPts val="500"/>
              </a:spcBef>
              <a:buFont typeface="Wingdings" panose="05000000000000000000" pitchFamily="2" charset="2"/>
              <a:buChar char="Ø"/>
              <a:defRPr sz="1400" kern="1200">
                <a:solidFill>
                  <a:schemeClr val="tx1"/>
                </a:solidFill>
                <a:latin typeface="KoPub돋움체 Light" panose="00000300000000000000" pitchFamily="2" charset="-127"/>
                <a:ea typeface="KoPub돋움체 Light" panose="00000300000000000000" pitchFamily="2"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KoPub돋움체 Medium" panose="00000600000000000000" pitchFamily="2" charset="-127"/>
                <a:ea typeface="KoPub돋움체 Medium" panose="00000600000000000000" pitchFamily="2"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dirty="0"/>
              <a:t>Two Foundational Concepts: CPS and LOA</a:t>
            </a:r>
          </a:p>
          <a:p>
            <a:pPr lvl="1"/>
            <a:r>
              <a:rPr lang="en-US" altLang="ko-KR" dirty="0"/>
              <a:t>Object of the Related work:</a:t>
            </a:r>
          </a:p>
          <a:p>
            <a:pPr lvl="2"/>
            <a:r>
              <a:rPr lang="en-US" altLang="ko-KR" dirty="0"/>
              <a:t>achieving the study goal requires knowing not only what a CPS needs to do, but also how automation level is conventionally graded</a:t>
            </a:r>
          </a:p>
          <a:p>
            <a:pPr lvl="2"/>
            <a:r>
              <a:rPr lang="en-US" altLang="ko-KR" dirty="0"/>
              <a:t>So each is reviewed separately before being brought together in this framework</a:t>
            </a:r>
          </a:p>
          <a:p>
            <a:pPr lvl="1"/>
            <a:r>
              <a:rPr lang="en-US" altLang="ko-KR" dirty="0"/>
              <a:t>CPS (Computerized Procedure System)</a:t>
            </a:r>
          </a:p>
          <a:p>
            <a:pPr lvl="2"/>
            <a:r>
              <a:rPr lang="en-US" altLang="ko-KR" dirty="0"/>
              <a:t>the digital medium through which operators monitor plant state, assess situations, plan responses, and execute control actions in a digital MCR — replacing paper-based procedures </a:t>
            </a:r>
          </a:p>
          <a:p>
            <a:pPr lvl="1"/>
            <a:r>
              <a:rPr lang="en-US" altLang="ko-KR" dirty="0"/>
              <a:t>LOA (Level of Automation)</a:t>
            </a:r>
          </a:p>
          <a:p>
            <a:pPr lvl="2"/>
            <a:r>
              <a:rPr lang="en-US" altLang="ko-KR" dirty="0"/>
              <a:t>a framework describing how much of a task is carried out by the system versus the operator, ranging from fully manual to fully autonomous</a:t>
            </a:r>
          </a:p>
        </p:txBody>
      </p:sp>
      <p:pic>
        <p:nvPicPr>
          <p:cNvPr id="4" name="그림 3" descr="텍스트, 스크린샷, 폰트, 디자인이(가) 표시된 사진&#10;&#10;AI가 생성한 콘텐츠는 부정확할 수 있습니다.">
            <a:extLst>
              <a:ext uri="{FF2B5EF4-FFF2-40B4-BE49-F238E27FC236}">
                <a16:creationId xmlns:a16="http://schemas.microsoft.com/office/drawing/2014/main" id="{CA5FC736-1885-4EBA-A804-0B02C028BD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7371" y="2073510"/>
            <a:ext cx="4143047" cy="1476164"/>
          </a:xfrm>
          <a:prstGeom prst="rect">
            <a:avLst/>
          </a:prstGeom>
          <a:ln>
            <a:solidFill>
              <a:schemeClr val="tx1"/>
            </a:solidFill>
          </a:ln>
        </p:spPr>
      </p:pic>
      <p:pic>
        <p:nvPicPr>
          <p:cNvPr id="6" name="그림 5" descr="텍스트, 스크린샷, 폰트, 번호이(가) 표시된 사진&#10;&#10;AI가 생성한 콘텐츠는 부정확할 수 있습니다.">
            <a:extLst>
              <a:ext uri="{FF2B5EF4-FFF2-40B4-BE49-F238E27FC236}">
                <a16:creationId xmlns:a16="http://schemas.microsoft.com/office/drawing/2014/main" id="{8FC432AE-E474-4D63-81B4-A19CF9B1C6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7370" y="3636391"/>
            <a:ext cx="4143047" cy="1476165"/>
          </a:xfrm>
          <a:prstGeom prst="rect">
            <a:avLst/>
          </a:prstGeom>
        </p:spPr>
      </p:pic>
      <p:sp>
        <p:nvSpPr>
          <p:cNvPr id="9" name="제목 2">
            <a:extLst>
              <a:ext uri="{FF2B5EF4-FFF2-40B4-BE49-F238E27FC236}">
                <a16:creationId xmlns:a16="http://schemas.microsoft.com/office/drawing/2014/main" id="{5DDB4651-7983-98B9-D8BB-C91256D90A12}"/>
              </a:ext>
            </a:extLst>
          </p:cNvPr>
          <p:cNvSpPr>
            <a:spLocks noGrp="1"/>
          </p:cNvSpPr>
          <p:nvPr>
            <p:ph type="title"/>
          </p:nvPr>
        </p:nvSpPr>
        <p:spPr>
          <a:xfrm>
            <a:off x="271421" y="1"/>
            <a:ext cx="11082380" cy="681037"/>
          </a:xfrm>
        </p:spPr>
        <p:txBody>
          <a:bodyPr/>
          <a:lstStyle/>
          <a:p>
            <a:r>
              <a:rPr lang="en-US" altLang="ko-KR" dirty="0"/>
              <a:t>2. Related Work</a:t>
            </a:r>
            <a:endParaRPr lang="ko-KR" altLang="en-US" dirty="0"/>
          </a:p>
        </p:txBody>
      </p:sp>
    </p:spTree>
    <p:extLst>
      <p:ext uri="{BB962C8B-B14F-4D97-AF65-F5344CB8AC3E}">
        <p14:creationId xmlns:p14="http://schemas.microsoft.com/office/powerpoint/2010/main" val="1697102365"/>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테마">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16999</TotalTime>
  <Words>5179</Words>
  <Application>Microsoft Office PowerPoint</Application>
  <PresentationFormat>Widescreen</PresentationFormat>
  <Paragraphs>581</Paragraphs>
  <Slides>23</Slides>
  <Notes>23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KoPub돋움체 Bold</vt:lpstr>
      <vt:lpstr>KoPub돋움체 Light</vt:lpstr>
      <vt:lpstr>KoPub돋움체 Medium</vt:lpstr>
      <vt:lpstr>맑은 고딕</vt:lpstr>
      <vt:lpstr>Arial</vt:lpstr>
      <vt:lpstr>Calibri</vt:lpstr>
      <vt:lpstr>Calibri Light</vt:lpstr>
      <vt:lpstr>Symbol</vt:lpstr>
      <vt:lpstr>Wingdings</vt:lpstr>
      <vt:lpstr>Office 테마</vt:lpstr>
      <vt:lpstr>PSAM 2026 Conference A Levels-of-Automation Framework for Computerized Procedure Systems in Small Modular Reactors </vt:lpstr>
      <vt:lpstr>Contents</vt:lpstr>
      <vt:lpstr>1. Introduction</vt:lpstr>
      <vt:lpstr>PowerPoint Presentation</vt:lpstr>
      <vt:lpstr>1. Introduction</vt:lpstr>
      <vt:lpstr>1. Introduction</vt:lpstr>
      <vt:lpstr>1. Introduction</vt:lpstr>
      <vt:lpstr>2. Related Work</vt:lpstr>
      <vt:lpstr>2. Related Work</vt:lpstr>
      <vt:lpstr>2. Related Work</vt:lpstr>
      <vt:lpstr>2. Related Work</vt:lpstr>
      <vt:lpstr>3. Identification of CPS functions</vt:lpstr>
      <vt:lpstr>3. Identification of CPS Functions</vt:lpstr>
      <vt:lpstr>3. Identification of CPS Functions</vt:lpstr>
      <vt:lpstr>4. Proposal of CPS LOA framework</vt:lpstr>
      <vt:lpstr>4. Proposal of CPS LOA framework</vt:lpstr>
      <vt:lpstr>4. Proposal of CPS LOA framework</vt:lpstr>
      <vt:lpstr>4. Proposal of CPS LOA framework</vt:lpstr>
      <vt:lpstr>4. Proposal of CPS LOA framework</vt:lpstr>
      <vt:lpstr>5. Discussion &amp; Conclusion</vt:lpstr>
      <vt:lpstr>5. Discussion &amp; Conclusion</vt:lpstr>
      <vt:lpstr>5. Discussion &amp; Conclusion</vt:lpstr>
      <vt:lpstr>Thank you for listening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lee heejae</dc:creator>
  <cp:lastModifiedBy>김관우</cp:lastModifiedBy>
  <cp:revision>890</cp:revision>
  <dcterms:created xsi:type="dcterms:W3CDTF">2022-07-22T05:16:39Z</dcterms:created>
  <dcterms:modified xsi:type="dcterms:W3CDTF">2026-07-23T15:18:10Z</dcterms:modified>
  <cp:version/>
</cp:coreProperties>
</file>