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</p:sldMasterIdLst>
  <p:notesMasterIdLst>
    <p:notesMasterId r:id="rId17"/>
  </p:notesMasterIdLst>
  <p:handoutMasterIdLst>
    <p:handoutMasterId r:id="rId18"/>
  </p:handoutMasterIdLst>
  <p:sldIdLst>
    <p:sldId id="2147481337" r:id="rId2"/>
    <p:sldId id="2147481343" r:id="rId3"/>
    <p:sldId id="2147481347" r:id="rId4"/>
    <p:sldId id="2147481348" r:id="rId5"/>
    <p:sldId id="2147481344" r:id="rId6"/>
    <p:sldId id="2147481349" r:id="rId7"/>
    <p:sldId id="2147481350" r:id="rId8"/>
    <p:sldId id="2147481351" r:id="rId9"/>
    <p:sldId id="2147481352" r:id="rId10"/>
    <p:sldId id="2147481345" r:id="rId11"/>
    <p:sldId id="2147481353" r:id="rId12"/>
    <p:sldId id="2147481355" r:id="rId13"/>
    <p:sldId id="2147481356" r:id="rId14"/>
    <p:sldId id="2147481346" r:id="rId15"/>
    <p:sldId id="21474813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76F3E-2B2C-D02E-A927-755D46376812}" name="Elicia Ferrer" initials="EF" userId="ac7d01b8666ae590" providerId="Windows Live"/>
  <p188:author id="{BEF8CA72-6AE8-8AD8-5B9A-8F576BAC3FD5}" name="Janiga, Jaimee" initials="JJ" userId="S::7nj@ornl.gov::c06abe94-9752-4f8c-96a2-49efdf1f63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4343"/>
    <a:srgbClr val="00454D"/>
    <a:srgbClr val="001B1E"/>
    <a:srgbClr val="0093A2"/>
    <a:srgbClr val="FE5000"/>
    <a:srgbClr val="C00000"/>
    <a:srgbClr val="7DBA00"/>
    <a:srgbClr val="FF9E1B"/>
    <a:srgbClr val="7DC397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5" autoAdjust="0"/>
    <p:restoredTop sz="80884"/>
  </p:normalViewPr>
  <p:slideViewPr>
    <p:cSldViewPr snapToGrid="0">
      <p:cViewPr varScale="1">
        <p:scale>
          <a:sx n="88" d="100"/>
          <a:sy n="88" d="100"/>
        </p:scale>
        <p:origin x="14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05" d="100"/>
          <a:sy n="105" d="100"/>
        </p:scale>
        <p:origin x="4152" y="-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Sheet1!$D$4</c:f>
              <c:strCache>
                <c:ptCount val="1"/>
                <c:pt idx="0">
                  <c:v>ρs = 0.8%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Sheet1!$C$5:$C$9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</c:numCache>
            </c:numRef>
          </c:cat>
          <c:val>
            <c:numRef>
              <c:f>Sheet1!$D$5:$D$9</c:f>
              <c:numCache>
                <c:formatCode>General</c:formatCode>
                <c:ptCount val="5"/>
                <c:pt idx="0">
                  <c:v>5.28</c:v>
                </c:pt>
                <c:pt idx="1">
                  <c:v>5.12</c:v>
                </c:pt>
                <c:pt idx="2">
                  <c:v>4.6399999999999997</c:v>
                </c:pt>
                <c:pt idx="3">
                  <c:v>4</c:v>
                </c:pt>
                <c:pt idx="4">
                  <c:v>3.04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FB-42B5-914B-9E4AC51BA61C}"/>
            </c:ext>
          </c:extLst>
        </c:ser>
        <c:ser>
          <c:idx val="2"/>
          <c:order val="1"/>
          <c:tx>
            <c:strRef>
              <c:f>Sheet1!$E$4</c:f>
              <c:strCache>
                <c:ptCount val="1"/>
                <c:pt idx="0">
                  <c:v>ρs = 1.6%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Sheet1!$C$5:$C$9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</c:numCache>
            </c:numRef>
          </c:cat>
          <c:val>
            <c:numRef>
              <c:f>Sheet1!$E$5:$E$9</c:f>
              <c:numCache>
                <c:formatCode>General</c:formatCode>
                <c:ptCount val="5"/>
                <c:pt idx="0">
                  <c:v>8.64</c:v>
                </c:pt>
                <c:pt idx="1">
                  <c:v>8.48</c:v>
                </c:pt>
                <c:pt idx="2">
                  <c:v>7.68</c:v>
                </c:pt>
                <c:pt idx="3">
                  <c:v>6.72</c:v>
                </c:pt>
                <c:pt idx="4">
                  <c:v>6.08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FB-42B5-914B-9E4AC51BA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631471"/>
        <c:axId val="50393535"/>
      </c:lineChart>
      <c:catAx>
        <c:axId val="1926314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dirty="0"/>
                  <a:t>Damage depth </a:t>
                </a:r>
                <a:r>
                  <a:rPr lang="el-GR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δ</a:t>
                </a:r>
                <a:r>
                  <a:rPr lang="el-GR" dirty="0"/>
                  <a:t> </a:t>
                </a:r>
                <a:r>
                  <a:rPr lang="en-US" dirty="0"/>
                  <a:t> </a:t>
                </a:r>
                <a:r>
                  <a:rPr lang="el-GR" dirty="0"/>
                  <a:t>(</a:t>
                </a:r>
                <a:r>
                  <a:rPr lang="en-US" dirty="0"/>
                  <a:t>cm)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50393535"/>
        <c:crosses val="autoZero"/>
        <c:auto val="1"/>
        <c:lblAlgn val="ctr"/>
        <c:lblOffset val="100"/>
        <c:tickMarkSkip val="1"/>
        <c:noMultiLvlLbl val="0"/>
      </c:catAx>
      <c:valAx>
        <c:axId val="50393535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dirty="0"/>
                  <a:t>Horizontal load capacity (MN)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92631471"/>
        <c:crosses val="autoZero"/>
        <c:crossBetween val="midCat"/>
        <c:majorUnit val="2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>
                <a:latin typeface="Aptos" panose="020B0004020202020204" pitchFamily="34" charset="0"/>
              </a:rPr>
              <a:t>7/19/2026</a:t>
            </a:fld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>
                <a:latin typeface="Aptos" panose="020B0004020202020204" pitchFamily="34" charset="0"/>
              </a:rPr>
              <a:t>‹#›</a:t>
            </a:fld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9F2D4C33-E834-184F-A85B-4B1A7D742F82}" type="datetimeFigureOut">
              <a:rPr lang="en-US" smtClean="0"/>
              <a:pPr/>
              <a:t>7/19/2026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EEA2CD3-FB95-D94F-9F04-F9F995EAB8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77446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b="0" dirty="0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75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21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53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91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5-P07743 - Edited by Laddy Fields&#10;&#10;Drone Mission - Aerial view of ORNL's east Campus Quad facing southwest.&#10;&#10;This image has been reviewed by an ORNL Releasing Official and is approved for public release, May 19, 2025.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B0004020202020204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40965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172851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5018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674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3458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9461967E-4A3D-99FD-12D2-D204FBEBAF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B6C3CAB0-9F19-5F7D-262F-075849CDF9D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F6D66F89-B82D-509A-9415-1271514F009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5B2950D5-5445-9250-7264-D5F1C7CFF62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00EE450A-4A48-CD8F-195B-EFA7253FE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6D24BE53-367A-F7EE-4A10-86C720DD9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C5AB6D40-14EE-39E1-1C1E-DD4771CAD9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62FE7C8B-D853-CA32-F02A-E0E431FE2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25985483-66E5-0277-9E8E-8234D001A48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E1C6DB72-7F04-7416-51DB-F05F0035A59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D0DEB0A1-96DC-E93B-DFED-C24D86572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1A9B287A-BCA2-477B-B96F-5895AA394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058C8352-E125-59CC-3CDA-4422103AE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78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215596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28733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Title: Best Title Option for Longer Presentation Titles (Text Size no larger than 36pt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i="0" smtClean="0">
                <a:solidFill>
                  <a:schemeClr val="bg2"/>
                </a:solidFill>
                <a:latin typeface="+mn-lt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i="0" dirty="0">
              <a:solidFill>
                <a:schemeClr val="bg2"/>
              </a:solidFill>
              <a:latin typeface="+mn-lt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2"/>
                </a:solidFill>
                <a:latin typeface="Aptos Light" panose="020B0004020202020204" pitchFamily="34" charset="0"/>
                <a:ea typeface="Aptos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832" r:id="rId6"/>
    <p:sldLayoutId id="2147483894" r:id="rId7"/>
    <p:sldLayoutId id="2147483829" r:id="rId8"/>
    <p:sldLayoutId id="2147483897" r:id="rId9"/>
    <p:sldLayoutId id="2147483833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834" r:id="rId16"/>
    <p:sldLayoutId id="2147483940" r:id="rId17"/>
    <p:sldLayoutId id="2147483835" r:id="rId18"/>
    <p:sldLayoutId id="2147483928" r:id="rId19"/>
    <p:sldLayoutId id="2147483906" r:id="rId20"/>
    <p:sldLayoutId id="2147483905" r:id="rId21"/>
    <p:sldLayoutId id="2147483937" r:id="rId22"/>
    <p:sldLayoutId id="2147483947" r:id="rId23"/>
    <p:sldLayoutId id="2147483948" r:id="rId24"/>
    <p:sldLayoutId id="2147483951" r:id="rId25"/>
    <p:sldLayoutId id="2147483949" r:id="rId26"/>
    <p:sldLayoutId id="2147483959" r:id="rId27"/>
    <p:sldLayoutId id="2147483861" r:id="rId28"/>
    <p:sldLayoutId id="2147483958" r:id="rId29"/>
    <p:sldLayoutId id="2147483849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Aptos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18B1F-BFB1-CC50-2580-E2ADE95FF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50" y="2136064"/>
            <a:ext cx="4517136" cy="1513650"/>
          </a:xfrm>
        </p:spPr>
        <p:txBody>
          <a:bodyPr/>
          <a:lstStyle/>
          <a:p>
            <a:r>
              <a:rPr lang="en-US" sz="2200" dirty="0"/>
              <a:t>Probabilistic Multi-Hazard Performance Assessment of Irradiated Concrete Biological Shields and Reactor Vessel Supports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3AA3E-CA79-A928-3E5C-72DD8F594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AB052-C5ED-4604-BB32-C7CFB36540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5450" y="1816425"/>
            <a:ext cx="4517136" cy="193899"/>
          </a:xfrm>
        </p:spPr>
        <p:txBody>
          <a:bodyPr/>
          <a:lstStyle/>
          <a:p>
            <a:r>
              <a:rPr lang="en-US" dirty="0">
                <a:latin typeface="+mn-lt"/>
              </a:rPr>
              <a:t>July 20, 2026 | PSAM 18 | Pittsburgh, PA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69892-B8FD-9314-2137-FD44D1A12A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Samantha Sabatino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4AE62E-70C2-2BB8-D0AC-19F2732450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Oak Ridge National Laboratory</a:t>
            </a:r>
          </a:p>
        </p:txBody>
      </p:sp>
    </p:spTree>
    <p:extLst>
      <p:ext uri="{BB962C8B-B14F-4D97-AF65-F5344CB8AC3E}">
        <p14:creationId xmlns:p14="http://schemas.microsoft.com/office/powerpoint/2010/main" val="425199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E9D92-FA30-82AE-67B9-D0A3AC535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33A5EC1-92A2-7583-E3BE-9F0D27C59AF6}"/>
              </a:ext>
            </a:extLst>
          </p:cNvPr>
          <p:cNvSpPr/>
          <p:nvPr/>
        </p:nvSpPr>
        <p:spPr>
          <a:xfrm>
            <a:off x="84484" y="3920988"/>
            <a:ext cx="3225246" cy="546652"/>
          </a:xfrm>
          <a:prstGeom prst="roundRect">
            <a:avLst/>
          </a:prstGeom>
          <a:gradFill>
            <a:gsLst>
              <a:gs pos="10000">
                <a:schemeClr val="accent2">
                  <a:lumMod val="60000"/>
                  <a:lumOff val="40000"/>
                </a:schemeClr>
              </a:gs>
              <a:gs pos="86000">
                <a:schemeClr val="accent2">
                  <a:lumMod val="50000"/>
                </a:schemeClr>
              </a:gs>
            </a:gsLst>
            <a:lin ang="5400000" scaled="1"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A9320D-F365-A148-9D63-6A354E9EA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1" y="1341783"/>
            <a:ext cx="11312377" cy="4615264"/>
          </a:xfrm>
        </p:spPr>
        <p:txBody>
          <a:bodyPr anchor="ctr"/>
          <a:lstStyle/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Reliability model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results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D194D9-676D-2947-C81F-D2AC713AB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6838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7B1D76-572B-5599-3B04-99F1538F5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3899310" cy="1900997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Capacity vs Demand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B71AE8-89EA-EE2C-58ED-CF654C363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2" y="1468073"/>
            <a:ext cx="3899310" cy="4674310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Resistance decreases steadily as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sz="2000" dirty="0"/>
              <a:t>  increases for both reinforcement cases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SSE-only demand stays relatively low compared to capacity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LOCA-only reduces margin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LOCA + SSE peak-sum demand approaches or exceeds mean capacity at modest damage depths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487B19A-D2F7-662B-FF0B-EBBD96CB45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tretch/>
        </p:blipFill>
        <p:spPr>
          <a:xfrm>
            <a:off x="4678363" y="166767"/>
            <a:ext cx="7513637" cy="5635231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CF2F50-5912-C900-1495-747A3B24F792}"/>
              </a:ext>
            </a:extLst>
          </p:cNvPr>
          <p:cNvSpPr txBox="1"/>
          <p:nvPr/>
        </p:nvSpPr>
        <p:spPr>
          <a:xfrm>
            <a:off x="5387880" y="5953441"/>
            <a:ext cx="60946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effectLst/>
                <a:latin typeface="+mj-lt"/>
              </a:rPr>
              <a:t>Capacity drops with damage depth, combined loading becomes critical</a:t>
            </a:r>
            <a:endParaRPr lang="en-US" sz="2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65824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ED423-A375-6F7B-42BF-918AF935F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8361" y="5050172"/>
            <a:ext cx="10775278" cy="1351491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en-US" sz="2000" b="1" dirty="0"/>
              <a:t>Why </a:t>
            </a: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en-US" sz="2000" b="1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n-US" sz="2000" b="1" dirty="0"/>
              <a:t>  increases</a:t>
            </a:r>
            <a:endParaRPr lang="en-US" sz="2000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As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 </a:t>
            </a:r>
            <a:r>
              <a:rPr lang="en-US" sz="2000" dirty="0"/>
              <a:t> increases, the resistance distribution shifts lower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Loads stay the same, so overlap between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000" dirty="0"/>
              <a:t>  and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sz="2000" dirty="0"/>
              <a:t>  grows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Higher reinforcement shifts resistance higher and reduces overlap, especially for SSE-only</a:t>
            </a:r>
          </a:p>
          <a:p>
            <a:pPr>
              <a:spcBef>
                <a:spcPts val="600"/>
              </a:spcBef>
            </a:pP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89935F-B7A3-6DDF-7C05-810139362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View: Overlap Drives Failures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E1CED9-4235-6412-52CE-DF367170EB39}"/>
              </a:ext>
            </a:extLst>
          </p:cNvPr>
          <p:cNvGrpSpPr/>
          <p:nvPr/>
        </p:nvGrpSpPr>
        <p:grpSpPr>
          <a:xfrm>
            <a:off x="670715" y="919123"/>
            <a:ext cx="10850571" cy="3998461"/>
            <a:chOff x="670715" y="919123"/>
            <a:chExt cx="10850571" cy="399846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DB082F5-BB5F-05EF-3747-D49E53418E9C}"/>
                </a:ext>
              </a:extLst>
            </p:cNvPr>
            <p:cNvGrpSpPr/>
            <p:nvPr/>
          </p:nvGrpSpPr>
          <p:grpSpPr>
            <a:xfrm>
              <a:off x="670715" y="919123"/>
              <a:ext cx="10850571" cy="3998461"/>
              <a:chOff x="419761" y="919123"/>
              <a:chExt cx="10850571" cy="399846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8E1EB41-C018-FD44-5585-46F0F9D58E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19761" y="919123"/>
                <a:ext cx="5334052" cy="3998461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25A1AB3-E038-E95C-9C92-B44BA5E2F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36280" y="919123"/>
                <a:ext cx="5334052" cy="3998461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3FCB36-C432-EA73-573A-0B72230796BA}"/>
                </a:ext>
              </a:extLst>
            </p:cNvPr>
            <p:cNvSpPr txBox="1"/>
            <p:nvPr/>
          </p:nvSpPr>
          <p:spPr>
            <a:xfrm>
              <a:off x="4224208" y="1162743"/>
              <a:ext cx="1247862" cy="369332"/>
            </a:xfrm>
            <a:prstGeom prst="rect">
              <a:avLst/>
            </a:prstGeom>
            <a:noFill/>
            <a:ln>
              <a:solidFill>
                <a:srgbClr val="001B1E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ρ</a:t>
              </a:r>
              <a:r>
                <a:rPr lang="en-US" i="1" baseline="-250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</a:t>
              </a:r>
              <a:r>
                <a:rPr lang="en-US" dirty="0"/>
                <a:t> = 0.8% 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36FBAB-31F5-4D5E-8202-6FFF45C5DEEC}"/>
                </a:ext>
              </a:extLst>
            </p:cNvPr>
            <p:cNvSpPr txBox="1"/>
            <p:nvPr/>
          </p:nvSpPr>
          <p:spPr>
            <a:xfrm>
              <a:off x="9792412" y="1162743"/>
              <a:ext cx="1247862" cy="369332"/>
            </a:xfrm>
            <a:prstGeom prst="rect">
              <a:avLst/>
            </a:prstGeom>
            <a:noFill/>
            <a:ln>
              <a:solidFill>
                <a:srgbClr val="001B1E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ρ</a:t>
              </a:r>
              <a:r>
                <a:rPr lang="en-US" i="1" baseline="-250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s</a:t>
              </a:r>
              <a:r>
                <a:rPr lang="en-US" dirty="0"/>
                <a:t> = 1.6%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5058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6A7A35-C2FF-50C7-8690-920233C94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3899310" cy="1900997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Reliability Index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6107BE-CD68-495D-8039-91BAFC308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6361" y="1258349"/>
            <a:ext cx="4055972" cy="4884034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1800"/>
              </a:spcBef>
            </a:pPr>
            <a:r>
              <a:rPr lang="en-US" sz="2000" b="1" dirty="0"/>
              <a:t>Reliability decreases with damage depth, combined case governs</a:t>
            </a:r>
            <a:endParaRPr lang="en-US" sz="2000" dirty="0"/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en-US" sz="2000" dirty="0"/>
              <a:t>  decreases with increasing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sz="2000" dirty="0"/>
              <a:t>  for all load cases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sz="2000" b="1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b="1" dirty="0"/>
              <a:t> = 0.8%</a:t>
            </a:r>
            <a:r>
              <a:rPr lang="en-US" sz="2000" dirty="0"/>
              <a:t> shows low reliability across scenarios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sz="2000" b="1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b="1" dirty="0"/>
              <a:t> = 1.6%</a:t>
            </a:r>
            <a:r>
              <a:rPr lang="en-US" sz="2000" dirty="0"/>
              <a:t> improves reliability, but: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000" dirty="0"/>
              <a:t>SSE-only meets the ASCE 43-05 target only at small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000" dirty="0"/>
              <a:t>LOCA-only and LOCA + SSE remain well below the target for most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LOCA + SSE (peak-sum) is the governing screening case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0FB9CB-2305-2DF6-2A83-667EE250D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63" y="611384"/>
            <a:ext cx="7513637" cy="56352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2362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C4433-5B2E-FBAB-827E-29A860CA4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2489BB2-0F60-8E89-D592-F16BD6CA39D5}"/>
              </a:ext>
            </a:extLst>
          </p:cNvPr>
          <p:cNvSpPr/>
          <p:nvPr/>
        </p:nvSpPr>
        <p:spPr>
          <a:xfrm>
            <a:off x="84484" y="5024232"/>
            <a:ext cx="3225246" cy="546652"/>
          </a:xfrm>
          <a:prstGeom prst="roundRect">
            <a:avLst/>
          </a:prstGeom>
          <a:gradFill>
            <a:gsLst>
              <a:gs pos="10000">
                <a:schemeClr val="accent2">
                  <a:lumMod val="60000"/>
                  <a:lumOff val="40000"/>
                </a:schemeClr>
              </a:gs>
              <a:gs pos="86000">
                <a:schemeClr val="accent2">
                  <a:lumMod val="50000"/>
                </a:schemeClr>
              </a:gs>
            </a:gsLst>
            <a:lin ang="5400000" scaled="1"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A71ABF-ECB7-51EB-8013-F8D081A5B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1" y="1341783"/>
            <a:ext cx="11312377" cy="4615264"/>
          </a:xfrm>
        </p:spPr>
        <p:txBody>
          <a:bodyPr anchor="ctr"/>
          <a:lstStyle/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Reliability model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results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1D9765-3F34-FF20-085D-3EC97538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1993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B9ABC5-3E41-DBA6-C668-887031164B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spcBef>
                <a:spcPts val="2400"/>
              </a:spcBef>
            </a:pPr>
            <a:r>
              <a:rPr lang="en-US" sz="2000" b="1" i="1" dirty="0"/>
              <a:t>Main conclusions</a:t>
            </a:r>
            <a:endParaRPr lang="en-US" sz="2000" i="1" dirty="0"/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Irradiation damage depth is a strong driver of reduced accident reliability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Combined LOCA and SSE loading controls performance in this screening study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Increasing reinforcement improves reliability, but does not fully offset degradation under severe loading</a:t>
            </a:r>
          </a:p>
          <a:p>
            <a:pPr>
              <a:spcBef>
                <a:spcPts val="2400"/>
              </a:spcBef>
            </a:pP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8784E-9CF8-295B-1107-4798A11D92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spcBef>
                <a:spcPts val="2400"/>
              </a:spcBef>
            </a:pPr>
            <a:r>
              <a:rPr lang="en-US" sz="2000" b="1" i="1" dirty="0"/>
              <a:t>Practical implications</a:t>
            </a:r>
            <a:endParaRPr lang="en-US" sz="2000" i="1" dirty="0"/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Track and update damage depth estimates using plant-specific fluence profiles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Prioritize evaluations that include severe accident demand combinations</a:t>
            </a:r>
          </a:p>
          <a:p>
            <a:pPr marL="342900" indent="-3429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Use reliability metrics to support surveillance planning and life-extension decisions</a:t>
            </a:r>
          </a:p>
          <a:p>
            <a:pPr>
              <a:spcBef>
                <a:spcPts val="2400"/>
              </a:spcBef>
            </a:pP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D74242-7FC4-E2D1-84B0-35F35FDDA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 and Practical Meaning</a:t>
            </a:r>
          </a:p>
        </p:txBody>
      </p:sp>
    </p:spTree>
    <p:extLst>
      <p:ext uri="{BB962C8B-B14F-4D97-AF65-F5344CB8AC3E}">
        <p14:creationId xmlns:p14="http://schemas.microsoft.com/office/powerpoint/2010/main" val="1490370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9E28-EB0E-64A8-A0EA-725C41B32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40F992-FB7C-F935-EB6E-CF73F2824FC9}"/>
              </a:ext>
            </a:extLst>
          </p:cNvPr>
          <p:cNvSpPr/>
          <p:nvPr/>
        </p:nvSpPr>
        <p:spPr>
          <a:xfrm>
            <a:off x="84484" y="1764196"/>
            <a:ext cx="3225246" cy="546652"/>
          </a:xfrm>
          <a:prstGeom prst="roundRect">
            <a:avLst/>
          </a:prstGeom>
          <a:gradFill>
            <a:gsLst>
              <a:gs pos="10000">
                <a:schemeClr val="accent2">
                  <a:lumMod val="60000"/>
                  <a:lumOff val="40000"/>
                </a:schemeClr>
              </a:gs>
              <a:gs pos="86000">
                <a:schemeClr val="accent2">
                  <a:lumMod val="50000"/>
                </a:schemeClr>
              </a:gs>
            </a:gsLst>
            <a:lin ang="5400000" scaled="1"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010CBF-D3C2-946D-1259-8074708DC0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1" y="1341783"/>
            <a:ext cx="11312377" cy="4615264"/>
          </a:xfrm>
        </p:spPr>
        <p:txBody>
          <a:bodyPr anchor="ctr"/>
          <a:lstStyle/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Reliability model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results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4E7DE4-166E-F4FD-0EB1-FA99DAD73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4116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46E97-1F58-83A5-212C-86CDDE67A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AED95-6BEE-F41F-A4AF-27C749B859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2" y="1093304"/>
            <a:ext cx="3899310" cy="5049079"/>
          </a:xfrm>
        </p:spPr>
        <p:txBody>
          <a:bodyPr/>
          <a:lstStyle/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Extended reactor operation increases fast-neutron exposure near the cavity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Irradiation can reduce concrete strength and stiffness near the surface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Accident loads may transfer differently as degradation grows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Deterministic checks show margin, but not the likelihood of failure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064C75-844A-FA84-E21B-5A275DD6EB31}"/>
              </a:ext>
            </a:extLst>
          </p:cNvPr>
          <p:cNvSpPr txBox="1"/>
          <p:nvPr/>
        </p:nvSpPr>
        <p:spPr>
          <a:xfrm>
            <a:off x="5087023" y="4381002"/>
            <a:ext cx="6513856" cy="27551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b="0" i="0">
                <a:ea typeface="Aptos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b="0" i="0">
                <a:ea typeface="Aptos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>
                <a:ea typeface="Aptos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>
                <a:ea typeface="Aptos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  <a:defRPr sz="1600" b="0" i="0">
                <a:ea typeface="Aptos" panose="02000000000000000000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ctr">
              <a:buNone/>
            </a:pPr>
            <a:r>
              <a:rPr lang="en-US" sz="2000" b="1" i="1" u="sng" dirty="0"/>
              <a:t>Goal</a:t>
            </a:r>
          </a:p>
          <a:p>
            <a:pPr marL="0" indent="0">
              <a:buNone/>
            </a:pPr>
            <a:r>
              <a:rPr lang="en-US" sz="2000" dirty="0"/>
              <a:t>Quantify reliability of the concrete biological shield (CBS) and reactor pressure vessel (RPV) support load path under:</a:t>
            </a:r>
          </a:p>
          <a:p>
            <a:pPr lvl="1"/>
            <a:r>
              <a:rPr lang="en-US" sz="2000" dirty="0"/>
              <a:t>Loss-of-coolant accident (LOCA) only</a:t>
            </a:r>
          </a:p>
          <a:p>
            <a:pPr lvl="1"/>
            <a:r>
              <a:rPr lang="en-US" sz="2000" dirty="0"/>
              <a:t>Safe-shutdown earthquake (SSE) only</a:t>
            </a:r>
          </a:p>
          <a:p>
            <a:pPr lvl="1"/>
            <a:r>
              <a:rPr lang="en-US" sz="2000" b="1" dirty="0"/>
              <a:t>LOCA</a:t>
            </a:r>
            <a:r>
              <a:rPr lang="en-US" sz="2000" dirty="0"/>
              <a:t> + </a:t>
            </a:r>
            <a:r>
              <a:rPr lang="en-US" sz="2000" b="1" dirty="0"/>
              <a:t>SSE</a:t>
            </a:r>
            <a:r>
              <a:rPr lang="en-US" sz="2000" dirty="0"/>
              <a:t> combined (</a:t>
            </a:r>
            <a:r>
              <a:rPr lang="en-US" sz="2000" i="1" dirty="0"/>
              <a:t>conservative</a:t>
            </a:r>
            <a:r>
              <a:rPr lang="en-US" sz="2000" dirty="0"/>
              <a:t> peak-sum)</a:t>
            </a:r>
          </a:p>
          <a:p>
            <a:pPr marL="0" indent="0">
              <a:buNone/>
            </a:pPr>
            <a:endParaRPr lang="en-US" sz="20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C0BB7D-C886-0799-98D9-7C63ABAFCE25}"/>
              </a:ext>
            </a:extLst>
          </p:cNvPr>
          <p:cNvGrpSpPr/>
          <p:nvPr/>
        </p:nvGrpSpPr>
        <p:grpSpPr>
          <a:xfrm>
            <a:off x="5141689" y="107950"/>
            <a:ext cx="6735619" cy="4316343"/>
            <a:chOff x="5100319" y="238215"/>
            <a:chExt cx="6735619" cy="431634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9A9F3A1-DD8B-A922-6F10-3DB4FEE50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0319" y="238215"/>
              <a:ext cx="4886921" cy="383153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DE4E3EB-FD8F-5F58-0F0C-8B4DBC408B9B}"/>
                </a:ext>
              </a:extLst>
            </p:cNvPr>
            <p:cNvSpPr txBox="1"/>
            <p:nvPr/>
          </p:nvSpPr>
          <p:spPr>
            <a:xfrm>
              <a:off x="8590496" y="516512"/>
              <a:ext cx="1396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RPV shoe support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2120D8-9E33-D311-3F05-4B31644FBA18}"/>
                </a:ext>
              </a:extLst>
            </p:cNvPr>
            <p:cNvSpPr txBox="1"/>
            <p:nvPr/>
          </p:nvSpPr>
          <p:spPr>
            <a:xfrm>
              <a:off x="5239352" y="2665108"/>
              <a:ext cx="861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CBS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F2C1ACC-6D52-145F-3C10-3AC0C8BC7CEF}"/>
                </a:ext>
              </a:extLst>
            </p:cNvPr>
            <p:cNvSpPr/>
            <p:nvPr/>
          </p:nvSpPr>
          <p:spPr>
            <a:xfrm>
              <a:off x="9079894" y="3102445"/>
              <a:ext cx="898663" cy="939455"/>
            </a:xfrm>
            <a:custGeom>
              <a:avLst/>
              <a:gdLst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4969 w 879613"/>
                <a:gd name="csY0" fmla="*/ 407505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4969 w 879613"/>
                <a:gd name="csY4" fmla="*/ 407505 h 944218"/>
                <a:gd name="csX0" fmla="*/ 399 w 880830"/>
                <a:gd name="csY0" fmla="*/ 430654 h 944218"/>
                <a:gd name="csX1" fmla="*/ 880830 w 880830"/>
                <a:gd name="csY1" fmla="*/ 0 h 944218"/>
                <a:gd name="csX2" fmla="*/ 880830 w 880830"/>
                <a:gd name="csY2" fmla="*/ 546652 h 944218"/>
                <a:gd name="csX3" fmla="*/ 1217 w 880830"/>
                <a:gd name="csY3" fmla="*/ 944218 h 944218"/>
                <a:gd name="csX4" fmla="*/ 399 w 880830"/>
                <a:gd name="csY4" fmla="*/ 430654 h 944218"/>
                <a:gd name="csX0" fmla="*/ 399 w 880830"/>
                <a:gd name="csY0" fmla="*/ 430654 h 944218"/>
                <a:gd name="csX1" fmla="*/ 880830 w 880830"/>
                <a:gd name="csY1" fmla="*/ 0 h 944218"/>
                <a:gd name="csX2" fmla="*/ 880830 w 880830"/>
                <a:gd name="csY2" fmla="*/ 546652 h 944218"/>
                <a:gd name="csX3" fmla="*/ 1217 w 880830"/>
                <a:gd name="csY3" fmla="*/ 944218 h 944218"/>
                <a:gd name="csX4" fmla="*/ 399 w 880830"/>
                <a:gd name="csY4" fmla="*/ 430654 h 944218"/>
                <a:gd name="csX0" fmla="*/ 8707 w 879613"/>
                <a:gd name="csY0" fmla="*/ 416366 h 944218"/>
                <a:gd name="csX1" fmla="*/ 879613 w 879613"/>
                <a:gd name="csY1" fmla="*/ 0 h 944218"/>
                <a:gd name="csX2" fmla="*/ 879613 w 879613"/>
                <a:gd name="csY2" fmla="*/ 546652 h 944218"/>
                <a:gd name="csX3" fmla="*/ 0 w 879613"/>
                <a:gd name="csY3" fmla="*/ 944218 h 944218"/>
                <a:gd name="csX4" fmla="*/ 8707 w 879613"/>
                <a:gd name="csY4" fmla="*/ 416366 h 944218"/>
                <a:gd name="csX0" fmla="*/ 273 w 871179"/>
                <a:gd name="csY0" fmla="*/ 416366 h 946599"/>
                <a:gd name="csX1" fmla="*/ 871179 w 871179"/>
                <a:gd name="csY1" fmla="*/ 0 h 946599"/>
                <a:gd name="csX2" fmla="*/ 871179 w 871179"/>
                <a:gd name="csY2" fmla="*/ 546652 h 946599"/>
                <a:gd name="csX3" fmla="*/ 3472 w 871179"/>
                <a:gd name="csY3" fmla="*/ 946599 h 946599"/>
                <a:gd name="csX4" fmla="*/ 273 w 871179"/>
                <a:gd name="csY4" fmla="*/ 416366 h 946599"/>
                <a:gd name="csX0" fmla="*/ 273 w 883085"/>
                <a:gd name="csY0" fmla="*/ 404460 h 934693"/>
                <a:gd name="csX1" fmla="*/ 883085 w 883085"/>
                <a:gd name="csY1" fmla="*/ 0 h 934693"/>
                <a:gd name="csX2" fmla="*/ 871179 w 883085"/>
                <a:gd name="csY2" fmla="*/ 534746 h 934693"/>
                <a:gd name="csX3" fmla="*/ 3472 w 883085"/>
                <a:gd name="csY3" fmla="*/ 934693 h 934693"/>
                <a:gd name="csX4" fmla="*/ 273 w 883085"/>
                <a:gd name="csY4" fmla="*/ 404460 h 934693"/>
                <a:gd name="csX0" fmla="*/ 6326 w 889138"/>
                <a:gd name="csY0" fmla="*/ 404460 h 941836"/>
                <a:gd name="csX1" fmla="*/ 889138 w 889138"/>
                <a:gd name="csY1" fmla="*/ 0 h 941836"/>
                <a:gd name="csX2" fmla="*/ 877232 w 889138"/>
                <a:gd name="csY2" fmla="*/ 534746 h 941836"/>
                <a:gd name="csX3" fmla="*/ 0 w 889138"/>
                <a:gd name="csY3" fmla="*/ 941836 h 941836"/>
                <a:gd name="csX4" fmla="*/ 6326 w 889138"/>
                <a:gd name="csY4" fmla="*/ 404460 h 941836"/>
                <a:gd name="csX0" fmla="*/ 6326 w 889138"/>
                <a:gd name="csY0" fmla="*/ 404460 h 941836"/>
                <a:gd name="csX1" fmla="*/ 889138 w 889138"/>
                <a:gd name="csY1" fmla="*/ 0 h 941836"/>
                <a:gd name="csX2" fmla="*/ 884376 w 889138"/>
                <a:gd name="csY2" fmla="*/ 534746 h 941836"/>
                <a:gd name="csX3" fmla="*/ 0 w 889138"/>
                <a:gd name="csY3" fmla="*/ 941836 h 941836"/>
                <a:gd name="csX4" fmla="*/ 6326 w 889138"/>
                <a:gd name="csY4" fmla="*/ 404460 h 941836"/>
                <a:gd name="csX0" fmla="*/ 6326 w 889138"/>
                <a:gd name="csY0" fmla="*/ 404460 h 944217"/>
                <a:gd name="csX1" fmla="*/ 889138 w 889138"/>
                <a:gd name="csY1" fmla="*/ 0 h 944217"/>
                <a:gd name="csX2" fmla="*/ 884376 w 889138"/>
                <a:gd name="csY2" fmla="*/ 534746 h 944217"/>
                <a:gd name="csX3" fmla="*/ 0 w 889138"/>
                <a:gd name="csY3" fmla="*/ 944217 h 944217"/>
                <a:gd name="csX4" fmla="*/ 6326 w 889138"/>
                <a:gd name="csY4" fmla="*/ 404460 h 944217"/>
                <a:gd name="csX0" fmla="*/ 6326 w 898663"/>
                <a:gd name="csY0" fmla="*/ 399698 h 939455"/>
                <a:gd name="csX1" fmla="*/ 898663 w 898663"/>
                <a:gd name="csY1" fmla="*/ 0 h 939455"/>
                <a:gd name="csX2" fmla="*/ 884376 w 898663"/>
                <a:gd name="csY2" fmla="*/ 529984 h 939455"/>
                <a:gd name="csX3" fmla="*/ 0 w 898663"/>
                <a:gd name="csY3" fmla="*/ 939455 h 939455"/>
                <a:gd name="csX4" fmla="*/ 6326 w 898663"/>
                <a:gd name="csY4" fmla="*/ 399698 h 939455"/>
                <a:gd name="csX0" fmla="*/ 6326 w 898663"/>
                <a:gd name="csY0" fmla="*/ 399698 h 939455"/>
                <a:gd name="csX1" fmla="*/ 898663 w 898663"/>
                <a:gd name="csY1" fmla="*/ 0 h 939455"/>
                <a:gd name="csX2" fmla="*/ 874851 w 898663"/>
                <a:gd name="csY2" fmla="*/ 534746 h 939455"/>
                <a:gd name="csX3" fmla="*/ 0 w 898663"/>
                <a:gd name="csY3" fmla="*/ 939455 h 939455"/>
                <a:gd name="csX4" fmla="*/ 6326 w 898663"/>
                <a:gd name="csY4" fmla="*/ 399698 h 939455"/>
                <a:gd name="csX0" fmla="*/ 6326 w 898663"/>
                <a:gd name="csY0" fmla="*/ 399698 h 939455"/>
                <a:gd name="csX1" fmla="*/ 898663 w 898663"/>
                <a:gd name="csY1" fmla="*/ 0 h 939455"/>
                <a:gd name="csX2" fmla="*/ 874851 w 898663"/>
                <a:gd name="csY2" fmla="*/ 534746 h 939455"/>
                <a:gd name="csX3" fmla="*/ 0 w 898663"/>
                <a:gd name="csY3" fmla="*/ 939455 h 939455"/>
                <a:gd name="csX4" fmla="*/ 6326 w 898663"/>
                <a:gd name="csY4" fmla="*/ 399698 h 939455"/>
                <a:gd name="csX0" fmla="*/ 6326 w 898663"/>
                <a:gd name="csY0" fmla="*/ 399698 h 939455"/>
                <a:gd name="csX1" fmla="*/ 898663 w 898663"/>
                <a:gd name="csY1" fmla="*/ 0 h 939455"/>
                <a:gd name="csX2" fmla="*/ 884376 w 898663"/>
                <a:gd name="csY2" fmla="*/ 534746 h 939455"/>
                <a:gd name="csX3" fmla="*/ 0 w 898663"/>
                <a:gd name="csY3" fmla="*/ 939455 h 939455"/>
                <a:gd name="csX4" fmla="*/ 6326 w 898663"/>
                <a:gd name="csY4" fmla="*/ 399698 h 9394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8663" h="939455">
                  <a:moveTo>
                    <a:pt x="6326" y="399698"/>
                  </a:moveTo>
                  <a:cubicBezTo>
                    <a:pt x="241236" y="162916"/>
                    <a:pt x="555029" y="60599"/>
                    <a:pt x="898663" y="0"/>
                  </a:cubicBezTo>
                  <a:cubicBezTo>
                    <a:pt x="897076" y="178249"/>
                    <a:pt x="885963" y="356497"/>
                    <a:pt x="884376" y="534746"/>
                  </a:cubicBezTo>
                  <a:cubicBezTo>
                    <a:pt x="563772" y="591339"/>
                    <a:pt x="327928" y="656462"/>
                    <a:pt x="0" y="939455"/>
                  </a:cubicBezTo>
                  <a:cubicBezTo>
                    <a:pt x="1656" y="760551"/>
                    <a:pt x="4670" y="578602"/>
                    <a:pt x="6326" y="399698"/>
                  </a:cubicBezTo>
                  <a:close/>
                </a:path>
              </a:pathLst>
            </a:custGeom>
            <a:solidFill>
              <a:srgbClr val="FE5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DF34A2C-42F2-5B58-8D46-EAAB1E9AE8F3}"/>
                </a:ext>
              </a:extLst>
            </p:cNvPr>
            <p:cNvSpPr/>
            <p:nvPr/>
          </p:nvSpPr>
          <p:spPr>
            <a:xfrm>
              <a:off x="8830277" y="3402587"/>
              <a:ext cx="254899" cy="645319"/>
            </a:xfrm>
            <a:custGeom>
              <a:avLst/>
              <a:gdLst>
                <a:gd name="csX0" fmla="*/ 176213 w 190500"/>
                <a:gd name="csY0" fmla="*/ 61913 h 607219"/>
                <a:gd name="csX1" fmla="*/ 0 w 190500"/>
                <a:gd name="csY1" fmla="*/ 0 h 607219"/>
                <a:gd name="csX2" fmla="*/ 0 w 190500"/>
                <a:gd name="csY2" fmla="*/ 545307 h 607219"/>
                <a:gd name="csX3" fmla="*/ 190500 w 190500"/>
                <a:gd name="csY3" fmla="*/ 607219 h 607219"/>
                <a:gd name="csX4" fmla="*/ 176213 w 190500"/>
                <a:gd name="csY4" fmla="*/ 61913 h 607219"/>
                <a:gd name="csX0" fmla="*/ 176213 w 178594"/>
                <a:gd name="csY0" fmla="*/ 61913 h 616744"/>
                <a:gd name="csX1" fmla="*/ 0 w 178594"/>
                <a:gd name="csY1" fmla="*/ 0 h 616744"/>
                <a:gd name="csX2" fmla="*/ 0 w 178594"/>
                <a:gd name="csY2" fmla="*/ 545307 h 616744"/>
                <a:gd name="csX3" fmla="*/ 178594 w 178594"/>
                <a:gd name="csY3" fmla="*/ 616744 h 616744"/>
                <a:gd name="csX4" fmla="*/ 176213 w 178594"/>
                <a:gd name="csY4" fmla="*/ 61913 h 616744"/>
                <a:gd name="csX0" fmla="*/ 176213 w 176442"/>
                <a:gd name="csY0" fmla="*/ 61913 h 616744"/>
                <a:gd name="csX1" fmla="*/ 0 w 176442"/>
                <a:gd name="csY1" fmla="*/ 0 h 616744"/>
                <a:gd name="csX2" fmla="*/ 0 w 176442"/>
                <a:gd name="csY2" fmla="*/ 545307 h 616744"/>
                <a:gd name="csX3" fmla="*/ 176213 w 176442"/>
                <a:gd name="csY3" fmla="*/ 616744 h 616744"/>
                <a:gd name="csX4" fmla="*/ 176213 w 176442"/>
                <a:gd name="csY4" fmla="*/ 61913 h 616744"/>
                <a:gd name="csX0" fmla="*/ 176213 w 176318"/>
                <a:gd name="csY0" fmla="*/ 61913 h 604838"/>
                <a:gd name="csX1" fmla="*/ 0 w 176318"/>
                <a:gd name="csY1" fmla="*/ 0 h 604838"/>
                <a:gd name="csX2" fmla="*/ 0 w 176318"/>
                <a:gd name="csY2" fmla="*/ 545307 h 604838"/>
                <a:gd name="csX3" fmla="*/ 173832 w 176318"/>
                <a:gd name="csY3" fmla="*/ 604838 h 604838"/>
                <a:gd name="csX4" fmla="*/ 176213 w 176318"/>
                <a:gd name="csY4" fmla="*/ 61913 h 604838"/>
                <a:gd name="csX0" fmla="*/ 176213 w 176318"/>
                <a:gd name="csY0" fmla="*/ 92869 h 635794"/>
                <a:gd name="csX1" fmla="*/ 1632 w 176318"/>
                <a:gd name="csY1" fmla="*/ 0 h 635794"/>
                <a:gd name="csX2" fmla="*/ 0 w 176318"/>
                <a:gd name="csY2" fmla="*/ 576263 h 635794"/>
                <a:gd name="csX3" fmla="*/ 173832 w 176318"/>
                <a:gd name="csY3" fmla="*/ 635794 h 635794"/>
                <a:gd name="csX4" fmla="*/ 176213 w 176318"/>
                <a:gd name="csY4" fmla="*/ 92869 h 635794"/>
                <a:gd name="csX0" fmla="*/ 174581 w 174686"/>
                <a:gd name="csY0" fmla="*/ 92869 h 635794"/>
                <a:gd name="csX1" fmla="*/ 0 w 174686"/>
                <a:gd name="csY1" fmla="*/ 0 h 635794"/>
                <a:gd name="csX2" fmla="*/ 0 w 174686"/>
                <a:gd name="csY2" fmla="*/ 538163 h 635794"/>
                <a:gd name="csX3" fmla="*/ 172200 w 174686"/>
                <a:gd name="csY3" fmla="*/ 635794 h 635794"/>
                <a:gd name="csX4" fmla="*/ 174581 w 174686"/>
                <a:gd name="csY4" fmla="*/ 92869 h 635794"/>
                <a:gd name="csX0" fmla="*/ 174581 w 174686"/>
                <a:gd name="csY0" fmla="*/ 92869 h 645319"/>
                <a:gd name="csX1" fmla="*/ 0 w 174686"/>
                <a:gd name="csY1" fmla="*/ 0 h 645319"/>
                <a:gd name="csX2" fmla="*/ 0 w 174686"/>
                <a:gd name="csY2" fmla="*/ 538163 h 645319"/>
                <a:gd name="csX3" fmla="*/ 172200 w 174686"/>
                <a:gd name="csY3" fmla="*/ 645319 h 645319"/>
                <a:gd name="csX4" fmla="*/ 174581 w 174686"/>
                <a:gd name="csY4" fmla="*/ 92869 h 645319"/>
                <a:gd name="csX0" fmla="*/ 174581 w 174686"/>
                <a:gd name="csY0" fmla="*/ 92869 h 645319"/>
                <a:gd name="csX1" fmla="*/ 0 w 174686"/>
                <a:gd name="csY1" fmla="*/ 0 h 645319"/>
                <a:gd name="csX2" fmla="*/ 1632 w 174686"/>
                <a:gd name="csY2" fmla="*/ 547688 h 645319"/>
                <a:gd name="csX3" fmla="*/ 172200 w 174686"/>
                <a:gd name="csY3" fmla="*/ 645319 h 645319"/>
                <a:gd name="csX4" fmla="*/ 174581 w 174686"/>
                <a:gd name="csY4" fmla="*/ 92869 h 645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4686" h="645319">
                  <a:moveTo>
                    <a:pt x="174581" y="92869"/>
                  </a:moveTo>
                  <a:lnTo>
                    <a:pt x="0" y="0"/>
                  </a:lnTo>
                  <a:lnTo>
                    <a:pt x="1632" y="547688"/>
                  </a:lnTo>
                  <a:lnTo>
                    <a:pt x="172200" y="645319"/>
                  </a:lnTo>
                  <a:cubicBezTo>
                    <a:pt x="171406" y="460375"/>
                    <a:pt x="175375" y="277813"/>
                    <a:pt x="174581" y="9286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5000">
                    <a:alpha val="0"/>
                  </a:srgbClr>
                </a:gs>
                <a:gs pos="97000">
                  <a:srgbClr val="FE5000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0A5ADAE-6545-7F81-8566-A71D80D25719}"/>
                </a:ext>
              </a:extLst>
            </p:cNvPr>
            <p:cNvSpPr/>
            <p:nvPr/>
          </p:nvSpPr>
          <p:spPr>
            <a:xfrm>
              <a:off x="8837421" y="2952530"/>
              <a:ext cx="1135856" cy="552451"/>
            </a:xfrm>
            <a:custGeom>
              <a:avLst/>
              <a:gdLst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47687"/>
                <a:gd name="csX1" fmla="*/ 997744 w 1059656"/>
                <a:gd name="csY1" fmla="*/ 0 h 547687"/>
                <a:gd name="csX2" fmla="*/ 1059656 w 1059656"/>
                <a:gd name="csY2" fmla="*/ 150019 h 547687"/>
                <a:gd name="csX3" fmla="*/ 166687 w 1059656"/>
                <a:gd name="csY3" fmla="*/ 547687 h 547687"/>
                <a:gd name="csX4" fmla="*/ 0 w 1059656"/>
                <a:gd name="csY4" fmla="*/ 473869 h 547687"/>
                <a:gd name="csX0" fmla="*/ 0 w 1059656"/>
                <a:gd name="csY0" fmla="*/ 473869 h 554831"/>
                <a:gd name="csX1" fmla="*/ 997744 w 1059656"/>
                <a:gd name="csY1" fmla="*/ 0 h 554831"/>
                <a:gd name="csX2" fmla="*/ 1059656 w 1059656"/>
                <a:gd name="csY2" fmla="*/ 150019 h 554831"/>
                <a:gd name="csX3" fmla="*/ 161925 w 1059656"/>
                <a:gd name="csY3" fmla="*/ 554831 h 554831"/>
                <a:gd name="csX4" fmla="*/ 0 w 1059656"/>
                <a:gd name="csY4" fmla="*/ 473869 h 554831"/>
                <a:gd name="csX0" fmla="*/ 0 w 1059656"/>
                <a:gd name="csY0" fmla="*/ 473869 h 554831"/>
                <a:gd name="csX1" fmla="*/ 997744 w 1059656"/>
                <a:gd name="csY1" fmla="*/ 0 h 554831"/>
                <a:gd name="csX2" fmla="*/ 1059656 w 1059656"/>
                <a:gd name="csY2" fmla="*/ 150019 h 554831"/>
                <a:gd name="csX3" fmla="*/ 161925 w 1059656"/>
                <a:gd name="csY3" fmla="*/ 554831 h 554831"/>
                <a:gd name="csX4" fmla="*/ 0 w 1059656"/>
                <a:gd name="csY4" fmla="*/ 473869 h 554831"/>
                <a:gd name="csX0" fmla="*/ 0 w 1059656"/>
                <a:gd name="csY0" fmla="*/ 473869 h 559594"/>
                <a:gd name="csX1" fmla="*/ 997744 w 1059656"/>
                <a:gd name="csY1" fmla="*/ 0 h 559594"/>
                <a:gd name="csX2" fmla="*/ 1059656 w 1059656"/>
                <a:gd name="csY2" fmla="*/ 150019 h 559594"/>
                <a:gd name="csX3" fmla="*/ 173832 w 1059656"/>
                <a:gd name="csY3" fmla="*/ 559594 h 559594"/>
                <a:gd name="csX4" fmla="*/ 0 w 1059656"/>
                <a:gd name="csY4" fmla="*/ 473869 h 559594"/>
                <a:gd name="csX0" fmla="*/ 0 w 1057275"/>
                <a:gd name="csY0" fmla="*/ 488156 h 559594"/>
                <a:gd name="csX1" fmla="*/ 995363 w 1057275"/>
                <a:gd name="csY1" fmla="*/ 0 h 559594"/>
                <a:gd name="csX2" fmla="*/ 1057275 w 1057275"/>
                <a:gd name="csY2" fmla="*/ 150019 h 559594"/>
                <a:gd name="csX3" fmla="*/ 171451 w 1057275"/>
                <a:gd name="csY3" fmla="*/ 559594 h 559594"/>
                <a:gd name="csX4" fmla="*/ 0 w 1057275"/>
                <a:gd name="csY4" fmla="*/ 488156 h 559594"/>
                <a:gd name="csX0" fmla="*/ 0 w 1114425"/>
                <a:gd name="csY0" fmla="*/ 469106 h 559594"/>
                <a:gd name="csX1" fmla="*/ 1052513 w 1114425"/>
                <a:gd name="csY1" fmla="*/ 0 h 559594"/>
                <a:gd name="csX2" fmla="*/ 1114425 w 1114425"/>
                <a:gd name="csY2" fmla="*/ 150019 h 559594"/>
                <a:gd name="csX3" fmla="*/ 228601 w 1114425"/>
                <a:gd name="csY3" fmla="*/ 559594 h 559594"/>
                <a:gd name="csX4" fmla="*/ 0 w 1114425"/>
                <a:gd name="csY4" fmla="*/ 469106 h 559594"/>
                <a:gd name="csX0" fmla="*/ 0 w 1143000"/>
                <a:gd name="csY0" fmla="*/ 454818 h 559594"/>
                <a:gd name="csX1" fmla="*/ 1081088 w 1143000"/>
                <a:gd name="csY1" fmla="*/ 0 h 559594"/>
                <a:gd name="csX2" fmla="*/ 1143000 w 1143000"/>
                <a:gd name="csY2" fmla="*/ 150019 h 559594"/>
                <a:gd name="csX3" fmla="*/ 257176 w 1143000"/>
                <a:gd name="csY3" fmla="*/ 559594 h 559594"/>
                <a:gd name="csX4" fmla="*/ 0 w 1143000"/>
                <a:gd name="csY4" fmla="*/ 454818 h 559594"/>
                <a:gd name="csX0" fmla="*/ 0 w 1143000"/>
                <a:gd name="csY0" fmla="*/ 454818 h 552451"/>
                <a:gd name="csX1" fmla="*/ 1081088 w 1143000"/>
                <a:gd name="csY1" fmla="*/ 0 h 552451"/>
                <a:gd name="csX2" fmla="*/ 1143000 w 1143000"/>
                <a:gd name="csY2" fmla="*/ 150019 h 552451"/>
                <a:gd name="csX3" fmla="*/ 247651 w 1143000"/>
                <a:gd name="csY3" fmla="*/ 552451 h 552451"/>
                <a:gd name="csX4" fmla="*/ 0 w 1143000"/>
                <a:gd name="csY4" fmla="*/ 454818 h 552451"/>
                <a:gd name="csX0" fmla="*/ 0 w 1133475"/>
                <a:gd name="csY0" fmla="*/ 450055 h 552451"/>
                <a:gd name="csX1" fmla="*/ 1071563 w 1133475"/>
                <a:gd name="csY1" fmla="*/ 0 h 552451"/>
                <a:gd name="csX2" fmla="*/ 1133475 w 1133475"/>
                <a:gd name="csY2" fmla="*/ 150019 h 552451"/>
                <a:gd name="csX3" fmla="*/ 238126 w 1133475"/>
                <a:gd name="csY3" fmla="*/ 552451 h 552451"/>
                <a:gd name="csX4" fmla="*/ 0 w 1133475"/>
                <a:gd name="csY4" fmla="*/ 450055 h 552451"/>
                <a:gd name="csX0" fmla="*/ 0 w 1135856"/>
                <a:gd name="csY0" fmla="*/ 461961 h 552451"/>
                <a:gd name="csX1" fmla="*/ 1073944 w 1135856"/>
                <a:gd name="csY1" fmla="*/ 0 h 552451"/>
                <a:gd name="csX2" fmla="*/ 1135856 w 1135856"/>
                <a:gd name="csY2" fmla="*/ 150019 h 552451"/>
                <a:gd name="csX3" fmla="*/ 240507 w 1135856"/>
                <a:gd name="csY3" fmla="*/ 552451 h 552451"/>
                <a:gd name="csX4" fmla="*/ 0 w 1135856"/>
                <a:gd name="csY4" fmla="*/ 461961 h 55245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35856" h="552451">
                  <a:moveTo>
                    <a:pt x="0" y="461961"/>
                  </a:moveTo>
                  <a:cubicBezTo>
                    <a:pt x="287337" y="196849"/>
                    <a:pt x="727076" y="53181"/>
                    <a:pt x="1073944" y="0"/>
                  </a:cubicBezTo>
                  <a:lnTo>
                    <a:pt x="1135856" y="150019"/>
                  </a:lnTo>
                  <a:cubicBezTo>
                    <a:pt x="738187" y="213519"/>
                    <a:pt x="457201" y="343696"/>
                    <a:pt x="240507" y="552451"/>
                  </a:cubicBezTo>
                  <a:lnTo>
                    <a:pt x="0" y="461961"/>
                  </a:lnTo>
                  <a:close/>
                </a:path>
              </a:pathLst>
            </a:custGeom>
            <a:gradFill flip="none" rotWithShape="1">
              <a:gsLst>
                <a:gs pos="37000">
                  <a:srgbClr val="FE5000">
                    <a:alpha val="0"/>
                  </a:srgbClr>
                </a:gs>
                <a:gs pos="63000">
                  <a:srgbClr val="FE5000">
                    <a:alpha val="99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72DE00-228E-DEA1-28EA-A1A61E411854}"/>
                </a:ext>
              </a:extLst>
            </p:cNvPr>
            <p:cNvSpPr txBox="1"/>
            <p:nvPr/>
          </p:nvSpPr>
          <p:spPr>
            <a:xfrm>
              <a:off x="9973113" y="2276207"/>
              <a:ext cx="1862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E5000"/>
                  </a:solidFill>
                </a:rPr>
                <a:t>Concrete damage depth </a:t>
              </a:r>
              <a:r>
                <a:rPr lang="el-GR" i="1" dirty="0">
                  <a:solidFill>
                    <a:srgbClr val="FE5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endParaRPr lang="en-US" i="1" dirty="0">
                <a:solidFill>
                  <a:srgbClr val="F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CA75FA8D-066A-2DB2-90EF-E5D6F26BB73B}"/>
                </a:ext>
              </a:extLst>
            </p:cNvPr>
            <p:cNvSpPr/>
            <p:nvPr/>
          </p:nvSpPr>
          <p:spPr>
            <a:xfrm rot="10800000">
              <a:off x="9631958" y="3323586"/>
              <a:ext cx="1039528" cy="255070"/>
            </a:xfrm>
            <a:prstGeom prst="rightArrow">
              <a:avLst/>
            </a:prstGeom>
            <a:solidFill>
              <a:srgbClr val="00BDB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31794D-3E70-EB41-2AE4-B008ABF9273E}"/>
                </a:ext>
              </a:extLst>
            </p:cNvPr>
            <p:cNvSpPr txBox="1"/>
            <p:nvPr/>
          </p:nvSpPr>
          <p:spPr>
            <a:xfrm>
              <a:off x="10718251" y="3266454"/>
              <a:ext cx="7887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LOCA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D45955A-5D50-CF24-AB8A-FEB96AF60814}"/>
                </a:ext>
              </a:extLst>
            </p:cNvPr>
            <p:cNvGrpSpPr/>
            <p:nvPr/>
          </p:nvGrpSpPr>
          <p:grpSpPr>
            <a:xfrm>
              <a:off x="8628049" y="4033701"/>
              <a:ext cx="1039528" cy="520857"/>
              <a:chOff x="8628049" y="4033701"/>
              <a:chExt cx="1039528" cy="520857"/>
            </a:xfrm>
          </p:grpSpPr>
          <p:sp>
            <p:nvSpPr>
              <p:cNvPr id="21" name="Arrow: Left-Right 20">
                <a:extLst>
                  <a:ext uri="{FF2B5EF4-FFF2-40B4-BE49-F238E27FC236}">
                    <a16:creationId xmlns:a16="http://schemas.microsoft.com/office/drawing/2014/main" id="{CDC9C278-4E06-8FFF-876B-9403AAB6D963}"/>
                  </a:ext>
                </a:extLst>
              </p:cNvPr>
              <p:cNvSpPr/>
              <p:nvPr/>
            </p:nvSpPr>
            <p:spPr>
              <a:xfrm rot="10800000">
                <a:off x="8628049" y="4033701"/>
                <a:ext cx="1039528" cy="255070"/>
              </a:xfrm>
              <a:prstGeom prst="leftRightArrow">
                <a:avLst/>
              </a:prstGeom>
              <a:solidFill>
                <a:srgbClr val="00BDB5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6B68BB-8265-7B52-C0E8-C2FEF4342EED}"/>
                  </a:ext>
                </a:extLst>
              </p:cNvPr>
              <p:cNvSpPr txBox="1"/>
              <p:nvPr/>
            </p:nvSpPr>
            <p:spPr>
              <a:xfrm>
                <a:off x="8801761" y="4185226"/>
                <a:ext cx="692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SSE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2B140C-39AD-F031-132D-03DFDF82A5BA}"/>
                </a:ext>
              </a:extLst>
            </p:cNvPr>
            <p:cNvSpPr txBox="1"/>
            <p:nvPr/>
          </p:nvSpPr>
          <p:spPr>
            <a:xfrm>
              <a:off x="7662999" y="2665108"/>
              <a:ext cx="861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CBS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833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BAD2E6-53B5-9F72-7A6D-646280A5F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2" y="1058780"/>
            <a:ext cx="11423316" cy="271913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 mesoscale simulation results to represent structural capacity - </a:t>
            </a:r>
            <a:r>
              <a:rPr lang="it-IT" sz="2000" dirty="0"/>
              <a:t>Lattice Discrete Particle Model (LDPM)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 plant-generic LOCA loads and simplified seismic demand at the support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Represent key uncertainties with statistical distributions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Define strength limit states using a standard reliability formulation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Estimate failure probability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</a:t>
            </a:r>
            <a:r>
              <a:rPr lang="en-US" sz="2000" dirty="0"/>
              <a:t>  and reliability index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β</a:t>
            </a:r>
            <a:r>
              <a:rPr lang="en-US" sz="2000" dirty="0"/>
              <a:t> using Monte Carlo simulation (MCS) with Latin hypercube sampling (LHS)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2FE492-603A-DD31-364E-3F2CEF119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626277"/>
          </a:xfrm>
        </p:spPr>
        <p:txBody>
          <a:bodyPr/>
          <a:lstStyle/>
          <a:p>
            <a:r>
              <a:rPr lang="en-US" dirty="0"/>
              <a:t>Study Overview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43049E7-6EE2-C525-A09C-A4296B4BD8EC}"/>
              </a:ext>
            </a:extLst>
          </p:cNvPr>
          <p:cNvGrpSpPr/>
          <p:nvPr/>
        </p:nvGrpSpPr>
        <p:grpSpPr>
          <a:xfrm>
            <a:off x="335280" y="3400122"/>
            <a:ext cx="11521440" cy="3355280"/>
            <a:chOff x="802507" y="3429000"/>
            <a:chExt cx="11521440" cy="3355280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EAFDD4FE-74C4-9081-F0D4-B67EA375BE30}"/>
                </a:ext>
              </a:extLst>
            </p:cNvPr>
            <p:cNvSpPr/>
            <p:nvPr/>
          </p:nvSpPr>
          <p:spPr>
            <a:xfrm>
              <a:off x="802507" y="3429000"/>
              <a:ext cx="11521440" cy="3355280"/>
            </a:xfrm>
            <a:prstGeom prst="rightArrow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F1F0605-EF9C-A34B-75A9-39FDDC52A7EC}"/>
                </a:ext>
              </a:extLst>
            </p:cNvPr>
            <p:cNvGrpSpPr/>
            <p:nvPr/>
          </p:nvGrpSpPr>
          <p:grpSpPr>
            <a:xfrm>
              <a:off x="916112" y="4435584"/>
              <a:ext cx="10602421" cy="1342112"/>
              <a:chOff x="805418" y="4435584"/>
              <a:chExt cx="10602421" cy="1342112"/>
            </a:xfrm>
            <a:gradFill>
              <a:gsLst>
                <a:gs pos="100000">
                  <a:srgbClr val="0093A2"/>
                </a:gs>
                <a:gs pos="0">
                  <a:srgbClr val="001B1E"/>
                </a:gs>
              </a:gsLst>
              <a:lin ang="10800000" scaled="1"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208B0C8-37CD-AD7B-C976-114C1790B208}"/>
                  </a:ext>
                </a:extLst>
              </p:cNvPr>
              <p:cNvSpPr/>
              <p:nvPr/>
            </p:nvSpPr>
            <p:spPr>
              <a:xfrm>
                <a:off x="805418" y="4435584"/>
                <a:ext cx="1696387" cy="1342112"/>
              </a:xfrm>
              <a:custGeom>
                <a:avLst/>
                <a:gdLst>
                  <a:gd name="csX0" fmla="*/ 0 w 1624814"/>
                  <a:gd name="csY0" fmla="*/ 223690 h 1342112"/>
                  <a:gd name="csX1" fmla="*/ 223690 w 1624814"/>
                  <a:gd name="csY1" fmla="*/ 0 h 1342112"/>
                  <a:gd name="csX2" fmla="*/ 1401124 w 1624814"/>
                  <a:gd name="csY2" fmla="*/ 0 h 1342112"/>
                  <a:gd name="csX3" fmla="*/ 1624814 w 1624814"/>
                  <a:gd name="csY3" fmla="*/ 223690 h 1342112"/>
                  <a:gd name="csX4" fmla="*/ 1624814 w 1624814"/>
                  <a:gd name="csY4" fmla="*/ 1118422 h 1342112"/>
                  <a:gd name="csX5" fmla="*/ 1401124 w 1624814"/>
                  <a:gd name="csY5" fmla="*/ 1342112 h 1342112"/>
                  <a:gd name="csX6" fmla="*/ 223690 w 1624814"/>
                  <a:gd name="csY6" fmla="*/ 1342112 h 1342112"/>
                  <a:gd name="csX7" fmla="*/ 0 w 1624814"/>
                  <a:gd name="csY7" fmla="*/ 1118422 h 1342112"/>
                  <a:gd name="csX8" fmla="*/ 0 w 1624814"/>
                  <a:gd name="csY8" fmla="*/ 223690 h 134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624814" h="1342112">
                    <a:moveTo>
                      <a:pt x="0" y="223690"/>
                    </a:moveTo>
                    <a:cubicBezTo>
                      <a:pt x="0" y="100149"/>
                      <a:pt x="100149" y="0"/>
                      <a:pt x="223690" y="0"/>
                    </a:cubicBezTo>
                    <a:lnTo>
                      <a:pt x="1401124" y="0"/>
                    </a:lnTo>
                    <a:cubicBezTo>
                      <a:pt x="1524665" y="0"/>
                      <a:pt x="1624814" y="100149"/>
                      <a:pt x="1624814" y="223690"/>
                    </a:cubicBezTo>
                    <a:lnTo>
                      <a:pt x="1624814" y="1118422"/>
                    </a:lnTo>
                    <a:cubicBezTo>
                      <a:pt x="1624814" y="1241963"/>
                      <a:pt x="1524665" y="1342112"/>
                      <a:pt x="1401124" y="1342112"/>
                    </a:cubicBezTo>
                    <a:lnTo>
                      <a:pt x="223690" y="1342112"/>
                    </a:lnTo>
                    <a:cubicBezTo>
                      <a:pt x="100149" y="1342112"/>
                      <a:pt x="0" y="1241963"/>
                      <a:pt x="0" y="1118422"/>
                    </a:cubicBezTo>
                    <a:lnTo>
                      <a:pt x="0" y="223690"/>
                    </a:lnTo>
                    <a:close/>
                  </a:path>
                </a:pathLst>
              </a:custGeom>
              <a:grpFill/>
              <a:ln w="28575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30287" tIns="130287" rIns="130287" bIns="130287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LDPM Capacity </a:t>
                </a:r>
                <a:r>
                  <a:rPr lang="en-US" i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CE99C20-40FC-C34B-7ADD-E6D876D98025}"/>
                  </a:ext>
                </a:extLst>
              </p:cNvPr>
              <p:cNvSpPr/>
              <p:nvPr/>
            </p:nvSpPr>
            <p:spPr>
              <a:xfrm>
                <a:off x="2586625" y="4435584"/>
                <a:ext cx="1696387" cy="1342112"/>
              </a:xfrm>
              <a:custGeom>
                <a:avLst/>
                <a:gdLst>
                  <a:gd name="csX0" fmla="*/ 0 w 1624814"/>
                  <a:gd name="csY0" fmla="*/ 223690 h 1342112"/>
                  <a:gd name="csX1" fmla="*/ 223690 w 1624814"/>
                  <a:gd name="csY1" fmla="*/ 0 h 1342112"/>
                  <a:gd name="csX2" fmla="*/ 1401124 w 1624814"/>
                  <a:gd name="csY2" fmla="*/ 0 h 1342112"/>
                  <a:gd name="csX3" fmla="*/ 1624814 w 1624814"/>
                  <a:gd name="csY3" fmla="*/ 223690 h 1342112"/>
                  <a:gd name="csX4" fmla="*/ 1624814 w 1624814"/>
                  <a:gd name="csY4" fmla="*/ 1118422 h 1342112"/>
                  <a:gd name="csX5" fmla="*/ 1401124 w 1624814"/>
                  <a:gd name="csY5" fmla="*/ 1342112 h 1342112"/>
                  <a:gd name="csX6" fmla="*/ 223690 w 1624814"/>
                  <a:gd name="csY6" fmla="*/ 1342112 h 1342112"/>
                  <a:gd name="csX7" fmla="*/ 0 w 1624814"/>
                  <a:gd name="csY7" fmla="*/ 1118422 h 1342112"/>
                  <a:gd name="csX8" fmla="*/ 0 w 1624814"/>
                  <a:gd name="csY8" fmla="*/ 223690 h 134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624814" h="1342112">
                    <a:moveTo>
                      <a:pt x="0" y="223690"/>
                    </a:moveTo>
                    <a:cubicBezTo>
                      <a:pt x="0" y="100149"/>
                      <a:pt x="100149" y="0"/>
                      <a:pt x="223690" y="0"/>
                    </a:cubicBezTo>
                    <a:lnTo>
                      <a:pt x="1401124" y="0"/>
                    </a:lnTo>
                    <a:cubicBezTo>
                      <a:pt x="1524665" y="0"/>
                      <a:pt x="1624814" y="100149"/>
                      <a:pt x="1624814" y="223690"/>
                    </a:cubicBezTo>
                    <a:lnTo>
                      <a:pt x="1624814" y="1118422"/>
                    </a:lnTo>
                    <a:cubicBezTo>
                      <a:pt x="1624814" y="1241963"/>
                      <a:pt x="1524665" y="1342112"/>
                      <a:pt x="1401124" y="1342112"/>
                    </a:cubicBezTo>
                    <a:lnTo>
                      <a:pt x="223690" y="1342112"/>
                    </a:lnTo>
                    <a:cubicBezTo>
                      <a:pt x="100149" y="1342112"/>
                      <a:pt x="0" y="1241963"/>
                      <a:pt x="0" y="1118422"/>
                    </a:cubicBezTo>
                    <a:lnTo>
                      <a:pt x="0" y="223690"/>
                    </a:lnTo>
                    <a:close/>
                  </a:path>
                </a:pathLst>
              </a:custGeom>
              <a:grpFill/>
              <a:ln w="28575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30287" tIns="130287" rIns="130287" bIns="130287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b="0" i="0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LOCA and SSE demand </a:t>
                </a:r>
                <a:r>
                  <a:rPr lang="en-US" b="0" i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</a:t>
                </a:r>
                <a:endParaRPr lang="en-US" i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FE415E4-3079-06BB-8704-E8CF9CEE9563}"/>
                  </a:ext>
                </a:extLst>
              </p:cNvPr>
              <p:cNvSpPr/>
              <p:nvPr/>
            </p:nvSpPr>
            <p:spPr>
              <a:xfrm>
                <a:off x="4367832" y="4435584"/>
                <a:ext cx="1696387" cy="1342112"/>
              </a:xfrm>
              <a:custGeom>
                <a:avLst/>
                <a:gdLst>
                  <a:gd name="csX0" fmla="*/ 0 w 1624814"/>
                  <a:gd name="csY0" fmla="*/ 223690 h 1342112"/>
                  <a:gd name="csX1" fmla="*/ 223690 w 1624814"/>
                  <a:gd name="csY1" fmla="*/ 0 h 1342112"/>
                  <a:gd name="csX2" fmla="*/ 1401124 w 1624814"/>
                  <a:gd name="csY2" fmla="*/ 0 h 1342112"/>
                  <a:gd name="csX3" fmla="*/ 1624814 w 1624814"/>
                  <a:gd name="csY3" fmla="*/ 223690 h 1342112"/>
                  <a:gd name="csX4" fmla="*/ 1624814 w 1624814"/>
                  <a:gd name="csY4" fmla="*/ 1118422 h 1342112"/>
                  <a:gd name="csX5" fmla="*/ 1401124 w 1624814"/>
                  <a:gd name="csY5" fmla="*/ 1342112 h 1342112"/>
                  <a:gd name="csX6" fmla="*/ 223690 w 1624814"/>
                  <a:gd name="csY6" fmla="*/ 1342112 h 1342112"/>
                  <a:gd name="csX7" fmla="*/ 0 w 1624814"/>
                  <a:gd name="csY7" fmla="*/ 1118422 h 1342112"/>
                  <a:gd name="csX8" fmla="*/ 0 w 1624814"/>
                  <a:gd name="csY8" fmla="*/ 223690 h 134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624814" h="1342112">
                    <a:moveTo>
                      <a:pt x="0" y="223690"/>
                    </a:moveTo>
                    <a:cubicBezTo>
                      <a:pt x="0" y="100149"/>
                      <a:pt x="100149" y="0"/>
                      <a:pt x="223690" y="0"/>
                    </a:cubicBezTo>
                    <a:lnTo>
                      <a:pt x="1401124" y="0"/>
                    </a:lnTo>
                    <a:cubicBezTo>
                      <a:pt x="1524665" y="0"/>
                      <a:pt x="1624814" y="100149"/>
                      <a:pt x="1624814" y="223690"/>
                    </a:cubicBezTo>
                    <a:lnTo>
                      <a:pt x="1624814" y="1118422"/>
                    </a:lnTo>
                    <a:cubicBezTo>
                      <a:pt x="1624814" y="1241963"/>
                      <a:pt x="1524665" y="1342112"/>
                      <a:pt x="1401124" y="1342112"/>
                    </a:cubicBezTo>
                    <a:lnTo>
                      <a:pt x="223690" y="1342112"/>
                    </a:lnTo>
                    <a:cubicBezTo>
                      <a:pt x="100149" y="1342112"/>
                      <a:pt x="0" y="1241963"/>
                      <a:pt x="0" y="1118422"/>
                    </a:cubicBezTo>
                    <a:lnTo>
                      <a:pt x="0" y="223690"/>
                    </a:lnTo>
                    <a:close/>
                  </a:path>
                </a:pathLst>
              </a:custGeom>
              <a:grpFill/>
              <a:ln w="28575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30287" tIns="130287" rIns="130287" bIns="130287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b="0" i="0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Uncertainty model</a:t>
                </a:r>
                <a:endParaRPr lang="en-US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405FF30-4D67-25BB-CCD0-A2458322BC36}"/>
                  </a:ext>
                </a:extLst>
              </p:cNvPr>
              <p:cNvSpPr/>
              <p:nvPr/>
            </p:nvSpPr>
            <p:spPr>
              <a:xfrm>
                <a:off x="6149038" y="4435584"/>
                <a:ext cx="1696387" cy="1342112"/>
              </a:xfrm>
              <a:custGeom>
                <a:avLst/>
                <a:gdLst>
                  <a:gd name="csX0" fmla="*/ 0 w 1624814"/>
                  <a:gd name="csY0" fmla="*/ 223690 h 1342112"/>
                  <a:gd name="csX1" fmla="*/ 223690 w 1624814"/>
                  <a:gd name="csY1" fmla="*/ 0 h 1342112"/>
                  <a:gd name="csX2" fmla="*/ 1401124 w 1624814"/>
                  <a:gd name="csY2" fmla="*/ 0 h 1342112"/>
                  <a:gd name="csX3" fmla="*/ 1624814 w 1624814"/>
                  <a:gd name="csY3" fmla="*/ 223690 h 1342112"/>
                  <a:gd name="csX4" fmla="*/ 1624814 w 1624814"/>
                  <a:gd name="csY4" fmla="*/ 1118422 h 1342112"/>
                  <a:gd name="csX5" fmla="*/ 1401124 w 1624814"/>
                  <a:gd name="csY5" fmla="*/ 1342112 h 1342112"/>
                  <a:gd name="csX6" fmla="*/ 223690 w 1624814"/>
                  <a:gd name="csY6" fmla="*/ 1342112 h 1342112"/>
                  <a:gd name="csX7" fmla="*/ 0 w 1624814"/>
                  <a:gd name="csY7" fmla="*/ 1118422 h 1342112"/>
                  <a:gd name="csX8" fmla="*/ 0 w 1624814"/>
                  <a:gd name="csY8" fmla="*/ 223690 h 134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624814" h="1342112">
                    <a:moveTo>
                      <a:pt x="0" y="223690"/>
                    </a:moveTo>
                    <a:cubicBezTo>
                      <a:pt x="0" y="100149"/>
                      <a:pt x="100149" y="0"/>
                      <a:pt x="223690" y="0"/>
                    </a:cubicBezTo>
                    <a:lnTo>
                      <a:pt x="1401124" y="0"/>
                    </a:lnTo>
                    <a:cubicBezTo>
                      <a:pt x="1524665" y="0"/>
                      <a:pt x="1624814" y="100149"/>
                      <a:pt x="1624814" y="223690"/>
                    </a:cubicBezTo>
                    <a:lnTo>
                      <a:pt x="1624814" y="1118422"/>
                    </a:lnTo>
                    <a:cubicBezTo>
                      <a:pt x="1624814" y="1241963"/>
                      <a:pt x="1524665" y="1342112"/>
                      <a:pt x="1401124" y="1342112"/>
                    </a:cubicBezTo>
                    <a:lnTo>
                      <a:pt x="223690" y="1342112"/>
                    </a:lnTo>
                    <a:cubicBezTo>
                      <a:pt x="100149" y="1342112"/>
                      <a:pt x="0" y="1241963"/>
                      <a:pt x="0" y="1118422"/>
                    </a:cubicBezTo>
                    <a:lnTo>
                      <a:pt x="0" y="223690"/>
                    </a:lnTo>
                    <a:close/>
                  </a:path>
                </a:pathLst>
              </a:custGeom>
              <a:grpFill/>
              <a:ln w="28575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30287" tIns="130287" rIns="130287" bIns="130287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MCS + LHS</a:t>
                </a: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536C028-D6FD-037D-3E7D-4E722AEC7154}"/>
                  </a:ext>
                </a:extLst>
              </p:cNvPr>
              <p:cNvSpPr/>
              <p:nvPr/>
            </p:nvSpPr>
            <p:spPr>
              <a:xfrm>
                <a:off x="7930245" y="4435584"/>
                <a:ext cx="1696387" cy="1342112"/>
              </a:xfrm>
              <a:custGeom>
                <a:avLst/>
                <a:gdLst>
                  <a:gd name="csX0" fmla="*/ 0 w 1624814"/>
                  <a:gd name="csY0" fmla="*/ 223690 h 1342112"/>
                  <a:gd name="csX1" fmla="*/ 223690 w 1624814"/>
                  <a:gd name="csY1" fmla="*/ 0 h 1342112"/>
                  <a:gd name="csX2" fmla="*/ 1401124 w 1624814"/>
                  <a:gd name="csY2" fmla="*/ 0 h 1342112"/>
                  <a:gd name="csX3" fmla="*/ 1624814 w 1624814"/>
                  <a:gd name="csY3" fmla="*/ 223690 h 1342112"/>
                  <a:gd name="csX4" fmla="*/ 1624814 w 1624814"/>
                  <a:gd name="csY4" fmla="*/ 1118422 h 1342112"/>
                  <a:gd name="csX5" fmla="*/ 1401124 w 1624814"/>
                  <a:gd name="csY5" fmla="*/ 1342112 h 1342112"/>
                  <a:gd name="csX6" fmla="*/ 223690 w 1624814"/>
                  <a:gd name="csY6" fmla="*/ 1342112 h 1342112"/>
                  <a:gd name="csX7" fmla="*/ 0 w 1624814"/>
                  <a:gd name="csY7" fmla="*/ 1118422 h 1342112"/>
                  <a:gd name="csX8" fmla="*/ 0 w 1624814"/>
                  <a:gd name="csY8" fmla="*/ 223690 h 134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624814" h="1342112">
                    <a:moveTo>
                      <a:pt x="0" y="223690"/>
                    </a:moveTo>
                    <a:cubicBezTo>
                      <a:pt x="0" y="100149"/>
                      <a:pt x="100149" y="0"/>
                      <a:pt x="223690" y="0"/>
                    </a:cubicBezTo>
                    <a:lnTo>
                      <a:pt x="1401124" y="0"/>
                    </a:lnTo>
                    <a:cubicBezTo>
                      <a:pt x="1524665" y="0"/>
                      <a:pt x="1624814" y="100149"/>
                      <a:pt x="1624814" y="223690"/>
                    </a:cubicBezTo>
                    <a:lnTo>
                      <a:pt x="1624814" y="1118422"/>
                    </a:lnTo>
                    <a:cubicBezTo>
                      <a:pt x="1624814" y="1241963"/>
                      <a:pt x="1524665" y="1342112"/>
                      <a:pt x="1401124" y="1342112"/>
                    </a:cubicBezTo>
                    <a:lnTo>
                      <a:pt x="223690" y="1342112"/>
                    </a:lnTo>
                    <a:cubicBezTo>
                      <a:pt x="100149" y="1342112"/>
                      <a:pt x="0" y="1241963"/>
                      <a:pt x="0" y="1118422"/>
                    </a:cubicBezTo>
                    <a:lnTo>
                      <a:pt x="0" y="223690"/>
                    </a:lnTo>
                    <a:close/>
                  </a:path>
                </a:pathLst>
              </a:custGeom>
              <a:grpFill/>
              <a:ln w="28575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30287" tIns="130287" rIns="130287" bIns="130287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Limit State Evaluation      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</a:t>
                </a:r>
                <a:endParaRPr lang="en-US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191D892-51D1-ED91-9283-1E9EA9E5126D}"/>
                  </a:ext>
                </a:extLst>
              </p:cNvPr>
              <p:cNvSpPr/>
              <p:nvPr/>
            </p:nvSpPr>
            <p:spPr>
              <a:xfrm>
                <a:off x="9711452" y="4435584"/>
                <a:ext cx="1696387" cy="1342112"/>
              </a:xfrm>
              <a:custGeom>
                <a:avLst/>
                <a:gdLst>
                  <a:gd name="csX0" fmla="*/ 0 w 1624814"/>
                  <a:gd name="csY0" fmla="*/ 223690 h 1342112"/>
                  <a:gd name="csX1" fmla="*/ 223690 w 1624814"/>
                  <a:gd name="csY1" fmla="*/ 0 h 1342112"/>
                  <a:gd name="csX2" fmla="*/ 1401124 w 1624814"/>
                  <a:gd name="csY2" fmla="*/ 0 h 1342112"/>
                  <a:gd name="csX3" fmla="*/ 1624814 w 1624814"/>
                  <a:gd name="csY3" fmla="*/ 223690 h 1342112"/>
                  <a:gd name="csX4" fmla="*/ 1624814 w 1624814"/>
                  <a:gd name="csY4" fmla="*/ 1118422 h 1342112"/>
                  <a:gd name="csX5" fmla="*/ 1401124 w 1624814"/>
                  <a:gd name="csY5" fmla="*/ 1342112 h 1342112"/>
                  <a:gd name="csX6" fmla="*/ 223690 w 1624814"/>
                  <a:gd name="csY6" fmla="*/ 1342112 h 1342112"/>
                  <a:gd name="csX7" fmla="*/ 0 w 1624814"/>
                  <a:gd name="csY7" fmla="*/ 1118422 h 1342112"/>
                  <a:gd name="csX8" fmla="*/ 0 w 1624814"/>
                  <a:gd name="csY8" fmla="*/ 223690 h 13421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1624814" h="1342112">
                    <a:moveTo>
                      <a:pt x="0" y="223690"/>
                    </a:moveTo>
                    <a:cubicBezTo>
                      <a:pt x="0" y="100149"/>
                      <a:pt x="100149" y="0"/>
                      <a:pt x="223690" y="0"/>
                    </a:cubicBezTo>
                    <a:lnTo>
                      <a:pt x="1401124" y="0"/>
                    </a:lnTo>
                    <a:cubicBezTo>
                      <a:pt x="1524665" y="0"/>
                      <a:pt x="1624814" y="100149"/>
                      <a:pt x="1624814" y="223690"/>
                    </a:cubicBezTo>
                    <a:lnTo>
                      <a:pt x="1624814" y="1118422"/>
                    </a:lnTo>
                    <a:cubicBezTo>
                      <a:pt x="1624814" y="1241963"/>
                      <a:pt x="1524665" y="1342112"/>
                      <a:pt x="1401124" y="1342112"/>
                    </a:cubicBezTo>
                    <a:lnTo>
                      <a:pt x="223690" y="1342112"/>
                    </a:lnTo>
                    <a:cubicBezTo>
                      <a:pt x="100149" y="1342112"/>
                      <a:pt x="0" y="1241963"/>
                      <a:pt x="0" y="1118422"/>
                    </a:cubicBezTo>
                    <a:lnTo>
                      <a:pt x="0" y="223690"/>
                    </a:lnTo>
                    <a:close/>
                  </a:path>
                </a:pathLst>
              </a:custGeom>
              <a:grpFill/>
              <a:ln w="28575"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30287" tIns="130287" rIns="130287" bIns="130287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Failure Probability </a:t>
                </a:r>
                <a:r>
                  <a:rPr lang="en-US" i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i="1" kern="1200" baseline="-25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and Reliability Index </a:t>
                </a:r>
                <a:r>
                  <a:rPr lang="en-US" i="1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n-US" kern="1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38189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68E56-D79B-2B5F-9783-DA627066E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C533FD8-6AC1-6054-97EC-AC744093C812}"/>
              </a:ext>
            </a:extLst>
          </p:cNvPr>
          <p:cNvSpPr/>
          <p:nvPr/>
        </p:nvSpPr>
        <p:spPr>
          <a:xfrm>
            <a:off x="84484" y="2842592"/>
            <a:ext cx="3225246" cy="546652"/>
          </a:xfrm>
          <a:prstGeom prst="roundRect">
            <a:avLst/>
          </a:prstGeom>
          <a:gradFill>
            <a:gsLst>
              <a:gs pos="10000">
                <a:schemeClr val="accent2">
                  <a:lumMod val="60000"/>
                  <a:lumOff val="40000"/>
                </a:schemeClr>
              </a:gs>
              <a:gs pos="86000">
                <a:schemeClr val="accent2">
                  <a:lumMod val="50000"/>
                </a:schemeClr>
              </a:gs>
            </a:gsLst>
            <a:lin ang="5400000" scaled="1"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B3EF04-2C6E-BCCE-7EF9-45149B4A37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1" y="1341783"/>
            <a:ext cx="11312377" cy="4615264"/>
          </a:xfrm>
        </p:spPr>
        <p:txBody>
          <a:bodyPr anchor="ctr"/>
          <a:lstStyle/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Reliability model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results</a:t>
            </a:r>
          </a:p>
          <a:p>
            <a:pPr marL="342900" indent="-342900">
              <a:spcAft>
                <a:spcPts val="4800"/>
              </a:spcAft>
              <a:buAutoNum type="arabicPeriod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B14DD4-B102-775C-2148-F14D42CDA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20415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FBD127-40E5-1EF5-7EE4-B6B42D3578E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98143" y="1023584"/>
                <a:ext cx="7418147" cy="3372246"/>
              </a:xfrm>
            </p:spPr>
            <p:txBody>
              <a:bodyPr/>
              <a:lstStyle/>
              <a:p>
                <a:pPr marL="285750" indent="-285750">
                  <a:spcBef>
                    <a:spcPts val="1800"/>
                  </a:spcBef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Limit state: 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</m:d>
                  </m:oMath>
                </a14:m>
                <a:r>
                  <a:rPr lang="en-US" sz="2000" dirty="0"/>
                  <a:t> where 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sz="2000" dirty="0"/>
                  <a:t>  is resistance (capacity), 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 i="1" dirty="0"/>
                  <a:t>  </a:t>
                </a:r>
                <a:r>
                  <a:rPr lang="en-US" sz="2000" dirty="0"/>
                  <a:t>is demand (load effect), and </a:t>
                </a:r>
                <a:r>
                  <a:rPr lang="en-US" sz="2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000" dirty="0"/>
                  <a:t> is the vector of uncertain inputs (e.g., material strengths, loads, and modeling parameters)</a:t>
                </a:r>
              </a:p>
              <a:p>
                <a:pPr marL="285750" indent="-285750">
                  <a:spcBef>
                    <a:spcPts val="1800"/>
                  </a:spcBef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Failure when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)≤0</m:t>
                    </m:r>
                  </m:oMath>
                </a14:m>
                <a:r>
                  <a:rPr lang="en-US" sz="2000" dirty="0"/>
                  <a:t> (demand exceeds capacity)</a:t>
                </a:r>
              </a:p>
              <a:p>
                <a:pPr marL="285750" indent="-285750">
                  <a:spcBef>
                    <a:spcPts val="1800"/>
                  </a:spcBef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Failure probability: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)≤0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</m:oMath>
                </a14:m>
                <a:endParaRPr lang="en-US" sz="2000" dirty="0"/>
              </a:p>
              <a:p>
                <a:pPr marL="285750" indent="-285750">
                  <a:spcBef>
                    <a:spcPts val="1800"/>
                  </a:spcBef>
                  <a:buFont typeface="Arial" panose="020B0604020202020204" pitchFamily="34" charset="0"/>
                  <a:buChar char="•"/>
                </a:pPr>
                <a:r>
                  <a:rPr lang="en-US" sz="2000" dirty="0"/>
                  <a:t>Reliability index: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dirty="0"/>
                  <a:t> where 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r>
                  <a:rPr lang="en-US" sz="20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−1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dirty="0"/>
                  <a:t>is the inverse standard normal cumulative distribution function; larger 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β</a:t>
                </a:r>
                <a:r>
                  <a:rPr lang="en-US" sz="2000" dirty="0"/>
                  <a:t>  means lower failure probability</a:t>
                </a:r>
              </a:p>
              <a:p>
                <a:pPr marL="285750" indent="-285750">
                  <a:spcBef>
                    <a:spcPts val="1800"/>
                  </a:spcBef>
                  <a:buFont typeface="Arial" panose="020B0604020202020204" pitchFamily="34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FBD127-40E5-1EF5-7EE4-B6B42D357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98143" y="1023584"/>
                <a:ext cx="7418147" cy="3372246"/>
              </a:xfrm>
              <a:blipFill>
                <a:blip r:embed="rId4"/>
                <a:stretch>
                  <a:fillRect l="-1972" t="-3617" r="-2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8A5172CD-65CD-E4A8-4423-C1FB830D0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 Analysis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F259194-BE4A-7142-31C6-C8A6699C6851}"/>
              </a:ext>
            </a:extLst>
          </p:cNvPr>
          <p:cNvGrpSpPr/>
          <p:nvPr/>
        </p:nvGrpSpPr>
        <p:grpSpPr>
          <a:xfrm>
            <a:off x="677326" y="4012940"/>
            <a:ext cx="4839491" cy="2438167"/>
            <a:chOff x="7215493" y="2210527"/>
            <a:chExt cx="4839491" cy="2438167"/>
          </a:xfrm>
        </p:grpSpPr>
        <p:sp>
          <p:nvSpPr>
            <p:cNvPr id="97" name="Freeform 137">
              <a:extLst>
                <a:ext uri="{FF2B5EF4-FFF2-40B4-BE49-F238E27FC236}">
                  <a16:creationId xmlns:a16="http://schemas.microsoft.com/office/drawing/2014/main" id="{92B3DD3E-E615-8A69-59DB-09843E651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3371" y="2894045"/>
              <a:ext cx="2124695" cy="1390026"/>
            </a:xfrm>
            <a:custGeom>
              <a:avLst/>
              <a:gdLst>
                <a:gd name="T0" fmla="*/ 39 w 2607"/>
                <a:gd name="T1" fmla="*/ 581 h 581"/>
                <a:gd name="T2" fmla="*/ 81 w 2607"/>
                <a:gd name="T3" fmla="*/ 581 h 581"/>
                <a:gd name="T4" fmla="*/ 122 w 2607"/>
                <a:gd name="T5" fmla="*/ 579 h 581"/>
                <a:gd name="T6" fmla="*/ 164 w 2607"/>
                <a:gd name="T7" fmla="*/ 571 h 581"/>
                <a:gd name="T8" fmla="*/ 206 w 2607"/>
                <a:gd name="T9" fmla="*/ 544 h 581"/>
                <a:gd name="T10" fmla="*/ 248 w 2607"/>
                <a:gd name="T11" fmla="*/ 494 h 581"/>
                <a:gd name="T12" fmla="*/ 289 w 2607"/>
                <a:gd name="T13" fmla="*/ 420 h 581"/>
                <a:gd name="T14" fmla="*/ 331 w 2607"/>
                <a:gd name="T15" fmla="*/ 334 h 581"/>
                <a:gd name="T16" fmla="*/ 373 w 2607"/>
                <a:gd name="T17" fmla="*/ 244 h 581"/>
                <a:gd name="T18" fmla="*/ 415 w 2607"/>
                <a:gd name="T19" fmla="*/ 163 h 581"/>
                <a:gd name="T20" fmla="*/ 456 w 2607"/>
                <a:gd name="T21" fmla="*/ 96 h 581"/>
                <a:gd name="T22" fmla="*/ 498 w 2607"/>
                <a:gd name="T23" fmla="*/ 46 h 581"/>
                <a:gd name="T24" fmla="*/ 540 w 2607"/>
                <a:gd name="T25" fmla="*/ 15 h 581"/>
                <a:gd name="T26" fmla="*/ 582 w 2607"/>
                <a:gd name="T27" fmla="*/ 1 h 581"/>
                <a:gd name="T28" fmla="*/ 623 w 2607"/>
                <a:gd name="T29" fmla="*/ 2 h 581"/>
                <a:gd name="T30" fmla="*/ 665 w 2607"/>
                <a:gd name="T31" fmla="*/ 15 h 581"/>
                <a:gd name="T32" fmla="*/ 707 w 2607"/>
                <a:gd name="T33" fmla="*/ 37 h 581"/>
                <a:gd name="T34" fmla="*/ 749 w 2607"/>
                <a:gd name="T35" fmla="*/ 66 h 581"/>
                <a:gd name="T36" fmla="*/ 791 w 2607"/>
                <a:gd name="T37" fmla="*/ 99 h 581"/>
                <a:gd name="T38" fmla="*/ 832 w 2607"/>
                <a:gd name="T39" fmla="*/ 134 h 581"/>
                <a:gd name="T40" fmla="*/ 874 w 2607"/>
                <a:gd name="T41" fmla="*/ 170 h 581"/>
                <a:gd name="T42" fmla="*/ 916 w 2607"/>
                <a:gd name="T43" fmla="*/ 206 h 581"/>
                <a:gd name="T44" fmla="*/ 957 w 2607"/>
                <a:gd name="T45" fmla="*/ 240 h 581"/>
                <a:gd name="T46" fmla="*/ 999 w 2607"/>
                <a:gd name="T47" fmla="*/ 273 h 581"/>
                <a:gd name="T48" fmla="*/ 1041 w 2607"/>
                <a:gd name="T49" fmla="*/ 304 h 581"/>
                <a:gd name="T50" fmla="*/ 1083 w 2607"/>
                <a:gd name="T51" fmla="*/ 333 h 581"/>
                <a:gd name="T52" fmla="*/ 1124 w 2607"/>
                <a:gd name="T53" fmla="*/ 359 h 581"/>
                <a:gd name="T54" fmla="*/ 1166 w 2607"/>
                <a:gd name="T55" fmla="*/ 383 h 581"/>
                <a:gd name="T56" fmla="*/ 1208 w 2607"/>
                <a:gd name="T57" fmla="*/ 405 h 581"/>
                <a:gd name="T58" fmla="*/ 1250 w 2607"/>
                <a:gd name="T59" fmla="*/ 425 h 581"/>
                <a:gd name="T60" fmla="*/ 1292 w 2607"/>
                <a:gd name="T61" fmla="*/ 442 h 581"/>
                <a:gd name="T62" fmla="*/ 1333 w 2607"/>
                <a:gd name="T63" fmla="*/ 458 h 581"/>
                <a:gd name="T64" fmla="*/ 1375 w 2607"/>
                <a:gd name="T65" fmla="*/ 472 h 581"/>
                <a:gd name="T66" fmla="*/ 1417 w 2607"/>
                <a:gd name="T67" fmla="*/ 485 h 581"/>
                <a:gd name="T68" fmla="*/ 1459 w 2607"/>
                <a:gd name="T69" fmla="*/ 496 h 581"/>
                <a:gd name="T70" fmla="*/ 1500 w 2607"/>
                <a:gd name="T71" fmla="*/ 506 h 581"/>
                <a:gd name="T72" fmla="*/ 1542 w 2607"/>
                <a:gd name="T73" fmla="*/ 514 h 581"/>
                <a:gd name="T74" fmla="*/ 1584 w 2607"/>
                <a:gd name="T75" fmla="*/ 522 h 581"/>
                <a:gd name="T76" fmla="*/ 1626 w 2607"/>
                <a:gd name="T77" fmla="*/ 529 h 581"/>
                <a:gd name="T78" fmla="*/ 1667 w 2607"/>
                <a:gd name="T79" fmla="*/ 535 h 581"/>
                <a:gd name="T80" fmla="*/ 1709 w 2607"/>
                <a:gd name="T81" fmla="*/ 540 h 581"/>
                <a:gd name="T82" fmla="*/ 1751 w 2607"/>
                <a:gd name="T83" fmla="*/ 545 h 581"/>
                <a:gd name="T84" fmla="*/ 1792 w 2607"/>
                <a:gd name="T85" fmla="*/ 549 h 581"/>
                <a:gd name="T86" fmla="*/ 1834 w 2607"/>
                <a:gd name="T87" fmla="*/ 553 h 581"/>
                <a:gd name="T88" fmla="*/ 1876 w 2607"/>
                <a:gd name="T89" fmla="*/ 556 h 581"/>
                <a:gd name="T90" fmla="*/ 1918 w 2607"/>
                <a:gd name="T91" fmla="*/ 559 h 581"/>
                <a:gd name="T92" fmla="*/ 1960 w 2607"/>
                <a:gd name="T93" fmla="*/ 561 h 581"/>
                <a:gd name="T94" fmla="*/ 2001 w 2607"/>
                <a:gd name="T95" fmla="*/ 564 h 581"/>
                <a:gd name="T96" fmla="*/ 2043 w 2607"/>
                <a:gd name="T97" fmla="*/ 566 h 581"/>
                <a:gd name="T98" fmla="*/ 2085 w 2607"/>
                <a:gd name="T99" fmla="*/ 567 h 581"/>
                <a:gd name="T100" fmla="*/ 2127 w 2607"/>
                <a:gd name="T101" fmla="*/ 569 h 581"/>
                <a:gd name="T102" fmla="*/ 2168 w 2607"/>
                <a:gd name="T103" fmla="*/ 570 h 581"/>
                <a:gd name="T104" fmla="*/ 2210 w 2607"/>
                <a:gd name="T105" fmla="*/ 571 h 581"/>
                <a:gd name="T106" fmla="*/ 2252 w 2607"/>
                <a:gd name="T107" fmla="*/ 572 h 581"/>
                <a:gd name="T108" fmla="*/ 2294 w 2607"/>
                <a:gd name="T109" fmla="*/ 573 h 581"/>
                <a:gd name="T110" fmla="*/ 2335 w 2607"/>
                <a:gd name="T111" fmla="*/ 574 h 581"/>
                <a:gd name="T112" fmla="*/ 2377 w 2607"/>
                <a:gd name="T113" fmla="*/ 575 h 581"/>
                <a:gd name="T114" fmla="*/ 2419 w 2607"/>
                <a:gd name="T115" fmla="*/ 575 h 581"/>
                <a:gd name="T116" fmla="*/ 2461 w 2607"/>
                <a:gd name="T117" fmla="*/ 576 h 581"/>
                <a:gd name="T118" fmla="*/ 2502 w 2607"/>
                <a:gd name="T119" fmla="*/ 576 h 581"/>
                <a:gd name="T120" fmla="*/ 2544 w 2607"/>
                <a:gd name="T121" fmla="*/ 577 h 581"/>
                <a:gd name="T122" fmla="*/ 2586 w 2607"/>
                <a:gd name="T123" fmla="*/ 577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7" h="581">
                  <a:moveTo>
                    <a:pt x="0" y="581"/>
                  </a:moveTo>
                  <a:lnTo>
                    <a:pt x="2" y="581"/>
                  </a:lnTo>
                  <a:lnTo>
                    <a:pt x="5" y="581"/>
                  </a:lnTo>
                  <a:lnTo>
                    <a:pt x="8" y="581"/>
                  </a:lnTo>
                  <a:lnTo>
                    <a:pt x="10" y="581"/>
                  </a:lnTo>
                  <a:lnTo>
                    <a:pt x="13" y="581"/>
                  </a:lnTo>
                  <a:lnTo>
                    <a:pt x="15" y="581"/>
                  </a:lnTo>
                  <a:lnTo>
                    <a:pt x="18" y="581"/>
                  </a:lnTo>
                  <a:lnTo>
                    <a:pt x="21" y="581"/>
                  </a:lnTo>
                  <a:lnTo>
                    <a:pt x="23" y="581"/>
                  </a:lnTo>
                  <a:lnTo>
                    <a:pt x="26" y="581"/>
                  </a:lnTo>
                  <a:lnTo>
                    <a:pt x="28" y="581"/>
                  </a:lnTo>
                  <a:lnTo>
                    <a:pt x="31" y="581"/>
                  </a:lnTo>
                  <a:lnTo>
                    <a:pt x="34" y="581"/>
                  </a:lnTo>
                  <a:lnTo>
                    <a:pt x="36" y="581"/>
                  </a:lnTo>
                  <a:lnTo>
                    <a:pt x="39" y="581"/>
                  </a:lnTo>
                  <a:lnTo>
                    <a:pt x="41" y="581"/>
                  </a:lnTo>
                  <a:lnTo>
                    <a:pt x="44" y="581"/>
                  </a:lnTo>
                  <a:lnTo>
                    <a:pt x="47" y="581"/>
                  </a:lnTo>
                  <a:lnTo>
                    <a:pt x="49" y="581"/>
                  </a:lnTo>
                  <a:lnTo>
                    <a:pt x="52" y="581"/>
                  </a:lnTo>
                  <a:lnTo>
                    <a:pt x="54" y="581"/>
                  </a:lnTo>
                  <a:lnTo>
                    <a:pt x="57" y="581"/>
                  </a:lnTo>
                  <a:lnTo>
                    <a:pt x="60" y="581"/>
                  </a:lnTo>
                  <a:lnTo>
                    <a:pt x="62" y="581"/>
                  </a:lnTo>
                  <a:lnTo>
                    <a:pt x="65" y="581"/>
                  </a:lnTo>
                  <a:lnTo>
                    <a:pt x="68" y="581"/>
                  </a:lnTo>
                  <a:lnTo>
                    <a:pt x="70" y="581"/>
                  </a:lnTo>
                  <a:lnTo>
                    <a:pt x="73" y="581"/>
                  </a:lnTo>
                  <a:lnTo>
                    <a:pt x="75" y="581"/>
                  </a:lnTo>
                  <a:lnTo>
                    <a:pt x="78" y="581"/>
                  </a:lnTo>
                  <a:lnTo>
                    <a:pt x="81" y="581"/>
                  </a:lnTo>
                  <a:lnTo>
                    <a:pt x="83" y="581"/>
                  </a:lnTo>
                  <a:lnTo>
                    <a:pt x="86" y="581"/>
                  </a:lnTo>
                  <a:lnTo>
                    <a:pt x="88" y="581"/>
                  </a:lnTo>
                  <a:lnTo>
                    <a:pt x="91" y="581"/>
                  </a:lnTo>
                  <a:lnTo>
                    <a:pt x="94" y="581"/>
                  </a:lnTo>
                  <a:lnTo>
                    <a:pt x="96" y="581"/>
                  </a:lnTo>
                  <a:lnTo>
                    <a:pt x="99" y="581"/>
                  </a:lnTo>
                  <a:lnTo>
                    <a:pt x="101" y="580"/>
                  </a:lnTo>
                  <a:lnTo>
                    <a:pt x="104" y="580"/>
                  </a:lnTo>
                  <a:lnTo>
                    <a:pt x="107" y="580"/>
                  </a:lnTo>
                  <a:lnTo>
                    <a:pt x="109" y="580"/>
                  </a:lnTo>
                  <a:lnTo>
                    <a:pt x="112" y="580"/>
                  </a:lnTo>
                  <a:lnTo>
                    <a:pt x="114" y="580"/>
                  </a:lnTo>
                  <a:lnTo>
                    <a:pt x="117" y="580"/>
                  </a:lnTo>
                  <a:lnTo>
                    <a:pt x="120" y="580"/>
                  </a:lnTo>
                  <a:lnTo>
                    <a:pt x="122" y="579"/>
                  </a:lnTo>
                  <a:lnTo>
                    <a:pt x="125" y="579"/>
                  </a:lnTo>
                  <a:lnTo>
                    <a:pt x="127" y="579"/>
                  </a:lnTo>
                  <a:lnTo>
                    <a:pt x="130" y="578"/>
                  </a:lnTo>
                  <a:lnTo>
                    <a:pt x="133" y="578"/>
                  </a:lnTo>
                  <a:lnTo>
                    <a:pt x="135" y="578"/>
                  </a:lnTo>
                  <a:lnTo>
                    <a:pt x="138" y="577"/>
                  </a:lnTo>
                  <a:lnTo>
                    <a:pt x="140" y="577"/>
                  </a:lnTo>
                  <a:lnTo>
                    <a:pt x="143" y="576"/>
                  </a:lnTo>
                  <a:lnTo>
                    <a:pt x="146" y="576"/>
                  </a:lnTo>
                  <a:lnTo>
                    <a:pt x="148" y="575"/>
                  </a:lnTo>
                  <a:lnTo>
                    <a:pt x="151" y="575"/>
                  </a:lnTo>
                  <a:lnTo>
                    <a:pt x="154" y="574"/>
                  </a:lnTo>
                  <a:lnTo>
                    <a:pt x="156" y="573"/>
                  </a:lnTo>
                  <a:lnTo>
                    <a:pt x="159" y="572"/>
                  </a:lnTo>
                  <a:lnTo>
                    <a:pt x="161" y="572"/>
                  </a:lnTo>
                  <a:lnTo>
                    <a:pt x="164" y="571"/>
                  </a:lnTo>
                  <a:lnTo>
                    <a:pt x="167" y="570"/>
                  </a:lnTo>
                  <a:lnTo>
                    <a:pt x="169" y="568"/>
                  </a:lnTo>
                  <a:lnTo>
                    <a:pt x="172" y="567"/>
                  </a:lnTo>
                  <a:lnTo>
                    <a:pt x="175" y="566"/>
                  </a:lnTo>
                  <a:lnTo>
                    <a:pt x="177" y="565"/>
                  </a:lnTo>
                  <a:lnTo>
                    <a:pt x="180" y="563"/>
                  </a:lnTo>
                  <a:lnTo>
                    <a:pt x="182" y="562"/>
                  </a:lnTo>
                  <a:lnTo>
                    <a:pt x="185" y="560"/>
                  </a:lnTo>
                  <a:lnTo>
                    <a:pt x="188" y="559"/>
                  </a:lnTo>
                  <a:lnTo>
                    <a:pt x="190" y="557"/>
                  </a:lnTo>
                  <a:lnTo>
                    <a:pt x="193" y="555"/>
                  </a:lnTo>
                  <a:lnTo>
                    <a:pt x="195" y="553"/>
                  </a:lnTo>
                  <a:lnTo>
                    <a:pt x="198" y="551"/>
                  </a:lnTo>
                  <a:lnTo>
                    <a:pt x="201" y="549"/>
                  </a:lnTo>
                  <a:lnTo>
                    <a:pt x="203" y="547"/>
                  </a:lnTo>
                  <a:lnTo>
                    <a:pt x="206" y="544"/>
                  </a:lnTo>
                  <a:lnTo>
                    <a:pt x="209" y="542"/>
                  </a:lnTo>
                  <a:lnTo>
                    <a:pt x="211" y="539"/>
                  </a:lnTo>
                  <a:lnTo>
                    <a:pt x="214" y="537"/>
                  </a:lnTo>
                  <a:lnTo>
                    <a:pt x="216" y="534"/>
                  </a:lnTo>
                  <a:lnTo>
                    <a:pt x="219" y="531"/>
                  </a:lnTo>
                  <a:lnTo>
                    <a:pt x="222" y="528"/>
                  </a:lnTo>
                  <a:lnTo>
                    <a:pt x="224" y="525"/>
                  </a:lnTo>
                  <a:lnTo>
                    <a:pt x="227" y="522"/>
                  </a:lnTo>
                  <a:lnTo>
                    <a:pt x="229" y="519"/>
                  </a:lnTo>
                  <a:lnTo>
                    <a:pt x="232" y="515"/>
                  </a:lnTo>
                  <a:lnTo>
                    <a:pt x="235" y="512"/>
                  </a:lnTo>
                  <a:lnTo>
                    <a:pt x="237" y="509"/>
                  </a:lnTo>
                  <a:lnTo>
                    <a:pt x="240" y="505"/>
                  </a:lnTo>
                  <a:lnTo>
                    <a:pt x="242" y="501"/>
                  </a:lnTo>
                  <a:lnTo>
                    <a:pt x="245" y="497"/>
                  </a:lnTo>
                  <a:lnTo>
                    <a:pt x="248" y="494"/>
                  </a:lnTo>
                  <a:lnTo>
                    <a:pt x="250" y="490"/>
                  </a:lnTo>
                  <a:lnTo>
                    <a:pt x="253" y="485"/>
                  </a:lnTo>
                  <a:lnTo>
                    <a:pt x="255" y="481"/>
                  </a:lnTo>
                  <a:lnTo>
                    <a:pt x="258" y="477"/>
                  </a:lnTo>
                  <a:lnTo>
                    <a:pt x="261" y="473"/>
                  </a:lnTo>
                  <a:lnTo>
                    <a:pt x="263" y="468"/>
                  </a:lnTo>
                  <a:lnTo>
                    <a:pt x="266" y="464"/>
                  </a:lnTo>
                  <a:lnTo>
                    <a:pt x="268" y="459"/>
                  </a:lnTo>
                  <a:lnTo>
                    <a:pt x="271" y="455"/>
                  </a:lnTo>
                  <a:lnTo>
                    <a:pt x="274" y="450"/>
                  </a:lnTo>
                  <a:lnTo>
                    <a:pt x="276" y="445"/>
                  </a:lnTo>
                  <a:lnTo>
                    <a:pt x="279" y="440"/>
                  </a:lnTo>
                  <a:lnTo>
                    <a:pt x="282" y="436"/>
                  </a:lnTo>
                  <a:lnTo>
                    <a:pt x="284" y="431"/>
                  </a:lnTo>
                  <a:lnTo>
                    <a:pt x="287" y="426"/>
                  </a:lnTo>
                  <a:lnTo>
                    <a:pt x="289" y="420"/>
                  </a:lnTo>
                  <a:lnTo>
                    <a:pt x="292" y="415"/>
                  </a:lnTo>
                  <a:lnTo>
                    <a:pt x="295" y="410"/>
                  </a:lnTo>
                  <a:lnTo>
                    <a:pt x="297" y="405"/>
                  </a:lnTo>
                  <a:lnTo>
                    <a:pt x="300" y="399"/>
                  </a:lnTo>
                  <a:lnTo>
                    <a:pt x="302" y="394"/>
                  </a:lnTo>
                  <a:lnTo>
                    <a:pt x="305" y="389"/>
                  </a:lnTo>
                  <a:lnTo>
                    <a:pt x="308" y="383"/>
                  </a:lnTo>
                  <a:lnTo>
                    <a:pt x="310" y="378"/>
                  </a:lnTo>
                  <a:lnTo>
                    <a:pt x="313" y="372"/>
                  </a:lnTo>
                  <a:lnTo>
                    <a:pt x="315" y="367"/>
                  </a:lnTo>
                  <a:lnTo>
                    <a:pt x="318" y="361"/>
                  </a:lnTo>
                  <a:lnTo>
                    <a:pt x="321" y="356"/>
                  </a:lnTo>
                  <a:lnTo>
                    <a:pt x="323" y="350"/>
                  </a:lnTo>
                  <a:lnTo>
                    <a:pt x="326" y="345"/>
                  </a:lnTo>
                  <a:lnTo>
                    <a:pt x="328" y="339"/>
                  </a:lnTo>
                  <a:lnTo>
                    <a:pt x="331" y="334"/>
                  </a:lnTo>
                  <a:lnTo>
                    <a:pt x="334" y="328"/>
                  </a:lnTo>
                  <a:lnTo>
                    <a:pt x="336" y="322"/>
                  </a:lnTo>
                  <a:lnTo>
                    <a:pt x="339" y="317"/>
                  </a:lnTo>
                  <a:lnTo>
                    <a:pt x="341" y="311"/>
                  </a:lnTo>
                  <a:lnTo>
                    <a:pt x="344" y="306"/>
                  </a:lnTo>
                  <a:lnTo>
                    <a:pt x="347" y="300"/>
                  </a:lnTo>
                  <a:lnTo>
                    <a:pt x="349" y="294"/>
                  </a:lnTo>
                  <a:lnTo>
                    <a:pt x="352" y="289"/>
                  </a:lnTo>
                  <a:lnTo>
                    <a:pt x="354" y="283"/>
                  </a:lnTo>
                  <a:lnTo>
                    <a:pt x="357" y="278"/>
                  </a:lnTo>
                  <a:lnTo>
                    <a:pt x="360" y="272"/>
                  </a:lnTo>
                  <a:lnTo>
                    <a:pt x="362" y="267"/>
                  </a:lnTo>
                  <a:lnTo>
                    <a:pt x="365" y="261"/>
                  </a:lnTo>
                  <a:lnTo>
                    <a:pt x="368" y="255"/>
                  </a:lnTo>
                  <a:lnTo>
                    <a:pt x="370" y="250"/>
                  </a:lnTo>
                  <a:lnTo>
                    <a:pt x="373" y="244"/>
                  </a:lnTo>
                  <a:lnTo>
                    <a:pt x="375" y="239"/>
                  </a:lnTo>
                  <a:lnTo>
                    <a:pt x="378" y="234"/>
                  </a:lnTo>
                  <a:lnTo>
                    <a:pt x="381" y="228"/>
                  </a:lnTo>
                  <a:lnTo>
                    <a:pt x="383" y="223"/>
                  </a:lnTo>
                  <a:lnTo>
                    <a:pt x="386" y="218"/>
                  </a:lnTo>
                  <a:lnTo>
                    <a:pt x="389" y="213"/>
                  </a:lnTo>
                  <a:lnTo>
                    <a:pt x="391" y="207"/>
                  </a:lnTo>
                  <a:lnTo>
                    <a:pt x="394" y="202"/>
                  </a:lnTo>
                  <a:lnTo>
                    <a:pt x="396" y="197"/>
                  </a:lnTo>
                  <a:lnTo>
                    <a:pt x="399" y="192"/>
                  </a:lnTo>
                  <a:lnTo>
                    <a:pt x="402" y="187"/>
                  </a:lnTo>
                  <a:lnTo>
                    <a:pt x="404" y="182"/>
                  </a:lnTo>
                  <a:lnTo>
                    <a:pt x="407" y="177"/>
                  </a:lnTo>
                  <a:lnTo>
                    <a:pt x="409" y="173"/>
                  </a:lnTo>
                  <a:lnTo>
                    <a:pt x="412" y="168"/>
                  </a:lnTo>
                  <a:lnTo>
                    <a:pt x="415" y="163"/>
                  </a:lnTo>
                  <a:lnTo>
                    <a:pt x="417" y="158"/>
                  </a:lnTo>
                  <a:lnTo>
                    <a:pt x="420" y="154"/>
                  </a:lnTo>
                  <a:lnTo>
                    <a:pt x="423" y="149"/>
                  </a:lnTo>
                  <a:lnTo>
                    <a:pt x="425" y="145"/>
                  </a:lnTo>
                  <a:lnTo>
                    <a:pt x="428" y="140"/>
                  </a:lnTo>
                  <a:lnTo>
                    <a:pt x="430" y="136"/>
                  </a:lnTo>
                  <a:lnTo>
                    <a:pt x="433" y="132"/>
                  </a:lnTo>
                  <a:lnTo>
                    <a:pt x="436" y="127"/>
                  </a:lnTo>
                  <a:lnTo>
                    <a:pt x="438" y="123"/>
                  </a:lnTo>
                  <a:lnTo>
                    <a:pt x="441" y="119"/>
                  </a:lnTo>
                  <a:lnTo>
                    <a:pt x="443" y="115"/>
                  </a:lnTo>
                  <a:lnTo>
                    <a:pt x="446" y="111"/>
                  </a:lnTo>
                  <a:lnTo>
                    <a:pt x="449" y="107"/>
                  </a:lnTo>
                  <a:lnTo>
                    <a:pt x="451" y="103"/>
                  </a:lnTo>
                  <a:lnTo>
                    <a:pt x="454" y="100"/>
                  </a:lnTo>
                  <a:lnTo>
                    <a:pt x="456" y="96"/>
                  </a:lnTo>
                  <a:lnTo>
                    <a:pt x="459" y="92"/>
                  </a:lnTo>
                  <a:lnTo>
                    <a:pt x="462" y="89"/>
                  </a:lnTo>
                  <a:lnTo>
                    <a:pt x="464" y="85"/>
                  </a:lnTo>
                  <a:lnTo>
                    <a:pt x="467" y="82"/>
                  </a:lnTo>
                  <a:lnTo>
                    <a:pt x="469" y="78"/>
                  </a:lnTo>
                  <a:lnTo>
                    <a:pt x="472" y="75"/>
                  </a:lnTo>
                  <a:lnTo>
                    <a:pt x="475" y="72"/>
                  </a:lnTo>
                  <a:lnTo>
                    <a:pt x="477" y="69"/>
                  </a:lnTo>
                  <a:lnTo>
                    <a:pt x="480" y="66"/>
                  </a:lnTo>
                  <a:lnTo>
                    <a:pt x="482" y="63"/>
                  </a:lnTo>
                  <a:lnTo>
                    <a:pt x="485" y="60"/>
                  </a:lnTo>
                  <a:lnTo>
                    <a:pt x="488" y="57"/>
                  </a:lnTo>
                  <a:lnTo>
                    <a:pt x="490" y="54"/>
                  </a:lnTo>
                  <a:lnTo>
                    <a:pt x="493" y="51"/>
                  </a:lnTo>
                  <a:lnTo>
                    <a:pt x="495" y="49"/>
                  </a:lnTo>
                  <a:lnTo>
                    <a:pt x="498" y="46"/>
                  </a:lnTo>
                  <a:lnTo>
                    <a:pt x="501" y="44"/>
                  </a:lnTo>
                  <a:lnTo>
                    <a:pt x="503" y="41"/>
                  </a:lnTo>
                  <a:lnTo>
                    <a:pt x="506" y="39"/>
                  </a:lnTo>
                  <a:lnTo>
                    <a:pt x="509" y="37"/>
                  </a:lnTo>
                  <a:lnTo>
                    <a:pt x="511" y="35"/>
                  </a:lnTo>
                  <a:lnTo>
                    <a:pt x="514" y="33"/>
                  </a:lnTo>
                  <a:lnTo>
                    <a:pt x="516" y="30"/>
                  </a:lnTo>
                  <a:lnTo>
                    <a:pt x="519" y="29"/>
                  </a:lnTo>
                  <a:lnTo>
                    <a:pt x="522" y="27"/>
                  </a:lnTo>
                  <a:lnTo>
                    <a:pt x="524" y="25"/>
                  </a:lnTo>
                  <a:lnTo>
                    <a:pt x="527" y="23"/>
                  </a:lnTo>
                  <a:lnTo>
                    <a:pt x="529" y="21"/>
                  </a:lnTo>
                  <a:lnTo>
                    <a:pt x="532" y="20"/>
                  </a:lnTo>
                  <a:lnTo>
                    <a:pt x="535" y="18"/>
                  </a:lnTo>
                  <a:lnTo>
                    <a:pt x="537" y="17"/>
                  </a:lnTo>
                  <a:lnTo>
                    <a:pt x="540" y="15"/>
                  </a:lnTo>
                  <a:lnTo>
                    <a:pt x="542" y="14"/>
                  </a:lnTo>
                  <a:lnTo>
                    <a:pt x="545" y="13"/>
                  </a:lnTo>
                  <a:lnTo>
                    <a:pt x="548" y="11"/>
                  </a:lnTo>
                  <a:lnTo>
                    <a:pt x="550" y="10"/>
                  </a:lnTo>
                  <a:lnTo>
                    <a:pt x="553" y="9"/>
                  </a:lnTo>
                  <a:lnTo>
                    <a:pt x="555" y="8"/>
                  </a:lnTo>
                  <a:lnTo>
                    <a:pt x="558" y="7"/>
                  </a:lnTo>
                  <a:lnTo>
                    <a:pt x="561" y="6"/>
                  </a:lnTo>
                  <a:lnTo>
                    <a:pt x="563" y="5"/>
                  </a:lnTo>
                  <a:lnTo>
                    <a:pt x="566" y="5"/>
                  </a:lnTo>
                  <a:lnTo>
                    <a:pt x="568" y="4"/>
                  </a:lnTo>
                  <a:lnTo>
                    <a:pt x="571" y="3"/>
                  </a:lnTo>
                  <a:lnTo>
                    <a:pt x="574" y="3"/>
                  </a:lnTo>
                  <a:lnTo>
                    <a:pt x="576" y="2"/>
                  </a:lnTo>
                  <a:lnTo>
                    <a:pt x="579" y="2"/>
                  </a:lnTo>
                  <a:lnTo>
                    <a:pt x="582" y="1"/>
                  </a:lnTo>
                  <a:lnTo>
                    <a:pt x="584" y="1"/>
                  </a:lnTo>
                  <a:lnTo>
                    <a:pt x="587" y="1"/>
                  </a:lnTo>
                  <a:lnTo>
                    <a:pt x="590" y="1"/>
                  </a:lnTo>
                  <a:lnTo>
                    <a:pt x="592" y="0"/>
                  </a:lnTo>
                  <a:lnTo>
                    <a:pt x="595" y="0"/>
                  </a:lnTo>
                  <a:lnTo>
                    <a:pt x="597" y="0"/>
                  </a:lnTo>
                  <a:lnTo>
                    <a:pt x="600" y="0"/>
                  </a:lnTo>
                  <a:lnTo>
                    <a:pt x="603" y="0"/>
                  </a:lnTo>
                  <a:lnTo>
                    <a:pt x="605" y="0"/>
                  </a:lnTo>
                  <a:lnTo>
                    <a:pt x="608" y="0"/>
                  </a:lnTo>
                  <a:lnTo>
                    <a:pt x="610" y="1"/>
                  </a:lnTo>
                  <a:lnTo>
                    <a:pt x="613" y="1"/>
                  </a:lnTo>
                  <a:lnTo>
                    <a:pt x="616" y="1"/>
                  </a:lnTo>
                  <a:lnTo>
                    <a:pt x="618" y="2"/>
                  </a:lnTo>
                  <a:lnTo>
                    <a:pt x="621" y="2"/>
                  </a:lnTo>
                  <a:lnTo>
                    <a:pt x="623" y="2"/>
                  </a:lnTo>
                  <a:lnTo>
                    <a:pt x="626" y="3"/>
                  </a:lnTo>
                  <a:lnTo>
                    <a:pt x="629" y="3"/>
                  </a:lnTo>
                  <a:lnTo>
                    <a:pt x="631" y="4"/>
                  </a:lnTo>
                  <a:lnTo>
                    <a:pt x="634" y="5"/>
                  </a:lnTo>
                  <a:lnTo>
                    <a:pt x="637" y="5"/>
                  </a:lnTo>
                  <a:lnTo>
                    <a:pt x="639" y="6"/>
                  </a:lnTo>
                  <a:lnTo>
                    <a:pt x="642" y="7"/>
                  </a:lnTo>
                  <a:lnTo>
                    <a:pt x="644" y="8"/>
                  </a:lnTo>
                  <a:lnTo>
                    <a:pt x="647" y="8"/>
                  </a:lnTo>
                  <a:lnTo>
                    <a:pt x="650" y="9"/>
                  </a:lnTo>
                  <a:lnTo>
                    <a:pt x="652" y="10"/>
                  </a:lnTo>
                  <a:lnTo>
                    <a:pt x="655" y="11"/>
                  </a:lnTo>
                  <a:lnTo>
                    <a:pt x="657" y="12"/>
                  </a:lnTo>
                  <a:lnTo>
                    <a:pt x="660" y="13"/>
                  </a:lnTo>
                  <a:lnTo>
                    <a:pt x="663" y="14"/>
                  </a:lnTo>
                  <a:lnTo>
                    <a:pt x="665" y="15"/>
                  </a:lnTo>
                  <a:lnTo>
                    <a:pt x="668" y="16"/>
                  </a:lnTo>
                  <a:lnTo>
                    <a:pt x="670" y="18"/>
                  </a:lnTo>
                  <a:lnTo>
                    <a:pt x="673" y="19"/>
                  </a:lnTo>
                  <a:lnTo>
                    <a:pt x="676" y="20"/>
                  </a:lnTo>
                  <a:lnTo>
                    <a:pt x="678" y="21"/>
                  </a:lnTo>
                  <a:lnTo>
                    <a:pt x="681" y="23"/>
                  </a:lnTo>
                  <a:lnTo>
                    <a:pt x="683" y="24"/>
                  </a:lnTo>
                  <a:lnTo>
                    <a:pt x="686" y="25"/>
                  </a:lnTo>
                  <a:lnTo>
                    <a:pt x="689" y="27"/>
                  </a:lnTo>
                  <a:lnTo>
                    <a:pt x="691" y="28"/>
                  </a:lnTo>
                  <a:lnTo>
                    <a:pt x="694" y="30"/>
                  </a:lnTo>
                  <a:lnTo>
                    <a:pt x="696" y="31"/>
                  </a:lnTo>
                  <a:lnTo>
                    <a:pt x="699" y="33"/>
                  </a:lnTo>
                  <a:lnTo>
                    <a:pt x="702" y="34"/>
                  </a:lnTo>
                  <a:lnTo>
                    <a:pt x="704" y="36"/>
                  </a:lnTo>
                  <a:lnTo>
                    <a:pt x="707" y="37"/>
                  </a:lnTo>
                  <a:lnTo>
                    <a:pt x="709" y="39"/>
                  </a:lnTo>
                  <a:lnTo>
                    <a:pt x="712" y="41"/>
                  </a:lnTo>
                  <a:lnTo>
                    <a:pt x="715" y="42"/>
                  </a:lnTo>
                  <a:lnTo>
                    <a:pt x="717" y="44"/>
                  </a:lnTo>
                  <a:lnTo>
                    <a:pt x="720" y="46"/>
                  </a:lnTo>
                  <a:lnTo>
                    <a:pt x="723" y="48"/>
                  </a:lnTo>
                  <a:lnTo>
                    <a:pt x="725" y="49"/>
                  </a:lnTo>
                  <a:lnTo>
                    <a:pt x="728" y="51"/>
                  </a:lnTo>
                  <a:lnTo>
                    <a:pt x="730" y="53"/>
                  </a:lnTo>
                  <a:lnTo>
                    <a:pt x="733" y="55"/>
                  </a:lnTo>
                  <a:lnTo>
                    <a:pt x="736" y="57"/>
                  </a:lnTo>
                  <a:lnTo>
                    <a:pt x="738" y="58"/>
                  </a:lnTo>
                  <a:lnTo>
                    <a:pt x="741" y="60"/>
                  </a:lnTo>
                  <a:lnTo>
                    <a:pt x="743" y="62"/>
                  </a:lnTo>
                  <a:lnTo>
                    <a:pt x="746" y="64"/>
                  </a:lnTo>
                  <a:lnTo>
                    <a:pt x="749" y="66"/>
                  </a:lnTo>
                  <a:lnTo>
                    <a:pt x="751" y="68"/>
                  </a:lnTo>
                  <a:lnTo>
                    <a:pt x="754" y="70"/>
                  </a:lnTo>
                  <a:lnTo>
                    <a:pt x="756" y="72"/>
                  </a:lnTo>
                  <a:lnTo>
                    <a:pt x="759" y="74"/>
                  </a:lnTo>
                  <a:lnTo>
                    <a:pt x="762" y="76"/>
                  </a:lnTo>
                  <a:lnTo>
                    <a:pt x="764" y="78"/>
                  </a:lnTo>
                  <a:lnTo>
                    <a:pt x="767" y="80"/>
                  </a:lnTo>
                  <a:lnTo>
                    <a:pt x="769" y="82"/>
                  </a:lnTo>
                  <a:lnTo>
                    <a:pt x="772" y="84"/>
                  </a:lnTo>
                  <a:lnTo>
                    <a:pt x="775" y="86"/>
                  </a:lnTo>
                  <a:lnTo>
                    <a:pt x="777" y="88"/>
                  </a:lnTo>
                  <a:lnTo>
                    <a:pt x="780" y="90"/>
                  </a:lnTo>
                  <a:lnTo>
                    <a:pt x="782" y="92"/>
                  </a:lnTo>
                  <a:lnTo>
                    <a:pt x="785" y="95"/>
                  </a:lnTo>
                  <a:lnTo>
                    <a:pt x="788" y="97"/>
                  </a:lnTo>
                  <a:lnTo>
                    <a:pt x="791" y="99"/>
                  </a:lnTo>
                  <a:lnTo>
                    <a:pt x="793" y="101"/>
                  </a:lnTo>
                  <a:lnTo>
                    <a:pt x="796" y="103"/>
                  </a:lnTo>
                  <a:lnTo>
                    <a:pt x="798" y="105"/>
                  </a:lnTo>
                  <a:lnTo>
                    <a:pt x="801" y="108"/>
                  </a:lnTo>
                  <a:lnTo>
                    <a:pt x="804" y="110"/>
                  </a:lnTo>
                  <a:lnTo>
                    <a:pt x="806" y="112"/>
                  </a:lnTo>
                  <a:lnTo>
                    <a:pt x="809" y="114"/>
                  </a:lnTo>
                  <a:lnTo>
                    <a:pt x="811" y="116"/>
                  </a:lnTo>
                  <a:lnTo>
                    <a:pt x="814" y="119"/>
                  </a:lnTo>
                  <a:lnTo>
                    <a:pt x="817" y="121"/>
                  </a:lnTo>
                  <a:lnTo>
                    <a:pt x="819" y="123"/>
                  </a:lnTo>
                  <a:lnTo>
                    <a:pt x="822" y="125"/>
                  </a:lnTo>
                  <a:lnTo>
                    <a:pt x="824" y="127"/>
                  </a:lnTo>
                  <a:lnTo>
                    <a:pt x="827" y="130"/>
                  </a:lnTo>
                  <a:lnTo>
                    <a:pt x="830" y="132"/>
                  </a:lnTo>
                  <a:lnTo>
                    <a:pt x="832" y="134"/>
                  </a:lnTo>
                  <a:lnTo>
                    <a:pt x="835" y="136"/>
                  </a:lnTo>
                  <a:lnTo>
                    <a:pt x="837" y="139"/>
                  </a:lnTo>
                  <a:lnTo>
                    <a:pt x="840" y="141"/>
                  </a:lnTo>
                  <a:lnTo>
                    <a:pt x="843" y="143"/>
                  </a:lnTo>
                  <a:lnTo>
                    <a:pt x="845" y="145"/>
                  </a:lnTo>
                  <a:lnTo>
                    <a:pt x="848" y="148"/>
                  </a:lnTo>
                  <a:lnTo>
                    <a:pt x="850" y="150"/>
                  </a:lnTo>
                  <a:lnTo>
                    <a:pt x="853" y="152"/>
                  </a:lnTo>
                  <a:lnTo>
                    <a:pt x="856" y="154"/>
                  </a:lnTo>
                  <a:lnTo>
                    <a:pt x="858" y="157"/>
                  </a:lnTo>
                  <a:lnTo>
                    <a:pt x="861" y="159"/>
                  </a:lnTo>
                  <a:lnTo>
                    <a:pt x="864" y="161"/>
                  </a:lnTo>
                  <a:lnTo>
                    <a:pt x="866" y="163"/>
                  </a:lnTo>
                  <a:lnTo>
                    <a:pt x="869" y="166"/>
                  </a:lnTo>
                  <a:lnTo>
                    <a:pt x="871" y="168"/>
                  </a:lnTo>
                  <a:lnTo>
                    <a:pt x="874" y="170"/>
                  </a:lnTo>
                  <a:lnTo>
                    <a:pt x="877" y="172"/>
                  </a:lnTo>
                  <a:lnTo>
                    <a:pt x="879" y="175"/>
                  </a:lnTo>
                  <a:lnTo>
                    <a:pt x="882" y="177"/>
                  </a:lnTo>
                  <a:lnTo>
                    <a:pt x="884" y="179"/>
                  </a:lnTo>
                  <a:lnTo>
                    <a:pt x="887" y="181"/>
                  </a:lnTo>
                  <a:lnTo>
                    <a:pt x="890" y="183"/>
                  </a:lnTo>
                  <a:lnTo>
                    <a:pt x="892" y="186"/>
                  </a:lnTo>
                  <a:lnTo>
                    <a:pt x="895" y="188"/>
                  </a:lnTo>
                  <a:lnTo>
                    <a:pt x="897" y="190"/>
                  </a:lnTo>
                  <a:lnTo>
                    <a:pt x="900" y="192"/>
                  </a:lnTo>
                  <a:lnTo>
                    <a:pt x="903" y="195"/>
                  </a:lnTo>
                  <a:lnTo>
                    <a:pt x="905" y="197"/>
                  </a:lnTo>
                  <a:lnTo>
                    <a:pt x="908" y="199"/>
                  </a:lnTo>
                  <a:lnTo>
                    <a:pt x="910" y="201"/>
                  </a:lnTo>
                  <a:lnTo>
                    <a:pt x="913" y="203"/>
                  </a:lnTo>
                  <a:lnTo>
                    <a:pt x="916" y="206"/>
                  </a:lnTo>
                  <a:lnTo>
                    <a:pt x="918" y="208"/>
                  </a:lnTo>
                  <a:lnTo>
                    <a:pt x="921" y="210"/>
                  </a:lnTo>
                  <a:lnTo>
                    <a:pt x="923" y="212"/>
                  </a:lnTo>
                  <a:lnTo>
                    <a:pt x="926" y="214"/>
                  </a:lnTo>
                  <a:lnTo>
                    <a:pt x="929" y="217"/>
                  </a:lnTo>
                  <a:lnTo>
                    <a:pt x="931" y="219"/>
                  </a:lnTo>
                  <a:lnTo>
                    <a:pt x="934" y="221"/>
                  </a:lnTo>
                  <a:lnTo>
                    <a:pt x="937" y="223"/>
                  </a:lnTo>
                  <a:lnTo>
                    <a:pt x="939" y="225"/>
                  </a:lnTo>
                  <a:lnTo>
                    <a:pt x="942" y="227"/>
                  </a:lnTo>
                  <a:lnTo>
                    <a:pt x="944" y="230"/>
                  </a:lnTo>
                  <a:lnTo>
                    <a:pt x="947" y="232"/>
                  </a:lnTo>
                  <a:lnTo>
                    <a:pt x="950" y="234"/>
                  </a:lnTo>
                  <a:lnTo>
                    <a:pt x="952" y="236"/>
                  </a:lnTo>
                  <a:lnTo>
                    <a:pt x="955" y="238"/>
                  </a:lnTo>
                  <a:lnTo>
                    <a:pt x="957" y="240"/>
                  </a:lnTo>
                  <a:lnTo>
                    <a:pt x="960" y="242"/>
                  </a:lnTo>
                  <a:lnTo>
                    <a:pt x="963" y="244"/>
                  </a:lnTo>
                  <a:lnTo>
                    <a:pt x="965" y="247"/>
                  </a:lnTo>
                  <a:lnTo>
                    <a:pt x="968" y="249"/>
                  </a:lnTo>
                  <a:lnTo>
                    <a:pt x="970" y="251"/>
                  </a:lnTo>
                  <a:lnTo>
                    <a:pt x="973" y="253"/>
                  </a:lnTo>
                  <a:lnTo>
                    <a:pt x="976" y="255"/>
                  </a:lnTo>
                  <a:lnTo>
                    <a:pt x="978" y="257"/>
                  </a:lnTo>
                  <a:lnTo>
                    <a:pt x="981" y="259"/>
                  </a:lnTo>
                  <a:lnTo>
                    <a:pt x="983" y="261"/>
                  </a:lnTo>
                  <a:lnTo>
                    <a:pt x="986" y="263"/>
                  </a:lnTo>
                  <a:lnTo>
                    <a:pt x="989" y="265"/>
                  </a:lnTo>
                  <a:lnTo>
                    <a:pt x="992" y="267"/>
                  </a:lnTo>
                  <a:lnTo>
                    <a:pt x="994" y="269"/>
                  </a:lnTo>
                  <a:lnTo>
                    <a:pt x="997" y="271"/>
                  </a:lnTo>
                  <a:lnTo>
                    <a:pt x="999" y="273"/>
                  </a:lnTo>
                  <a:lnTo>
                    <a:pt x="1002" y="275"/>
                  </a:lnTo>
                  <a:lnTo>
                    <a:pt x="1005" y="277"/>
                  </a:lnTo>
                  <a:lnTo>
                    <a:pt x="1007" y="279"/>
                  </a:lnTo>
                  <a:lnTo>
                    <a:pt x="1010" y="281"/>
                  </a:lnTo>
                  <a:lnTo>
                    <a:pt x="1012" y="283"/>
                  </a:lnTo>
                  <a:lnTo>
                    <a:pt x="1015" y="285"/>
                  </a:lnTo>
                  <a:lnTo>
                    <a:pt x="1018" y="287"/>
                  </a:lnTo>
                  <a:lnTo>
                    <a:pt x="1020" y="289"/>
                  </a:lnTo>
                  <a:lnTo>
                    <a:pt x="1023" y="291"/>
                  </a:lnTo>
                  <a:lnTo>
                    <a:pt x="1025" y="293"/>
                  </a:lnTo>
                  <a:lnTo>
                    <a:pt x="1028" y="295"/>
                  </a:lnTo>
                  <a:lnTo>
                    <a:pt x="1031" y="297"/>
                  </a:lnTo>
                  <a:lnTo>
                    <a:pt x="1033" y="299"/>
                  </a:lnTo>
                  <a:lnTo>
                    <a:pt x="1036" y="300"/>
                  </a:lnTo>
                  <a:lnTo>
                    <a:pt x="1038" y="302"/>
                  </a:lnTo>
                  <a:lnTo>
                    <a:pt x="1041" y="304"/>
                  </a:lnTo>
                  <a:lnTo>
                    <a:pt x="1044" y="306"/>
                  </a:lnTo>
                  <a:lnTo>
                    <a:pt x="1046" y="308"/>
                  </a:lnTo>
                  <a:lnTo>
                    <a:pt x="1049" y="310"/>
                  </a:lnTo>
                  <a:lnTo>
                    <a:pt x="1051" y="312"/>
                  </a:lnTo>
                  <a:lnTo>
                    <a:pt x="1054" y="313"/>
                  </a:lnTo>
                  <a:lnTo>
                    <a:pt x="1057" y="315"/>
                  </a:lnTo>
                  <a:lnTo>
                    <a:pt x="1059" y="317"/>
                  </a:lnTo>
                  <a:lnTo>
                    <a:pt x="1062" y="319"/>
                  </a:lnTo>
                  <a:lnTo>
                    <a:pt x="1064" y="321"/>
                  </a:lnTo>
                  <a:lnTo>
                    <a:pt x="1067" y="322"/>
                  </a:lnTo>
                  <a:lnTo>
                    <a:pt x="1070" y="324"/>
                  </a:lnTo>
                  <a:lnTo>
                    <a:pt x="1072" y="326"/>
                  </a:lnTo>
                  <a:lnTo>
                    <a:pt x="1075" y="328"/>
                  </a:lnTo>
                  <a:lnTo>
                    <a:pt x="1078" y="329"/>
                  </a:lnTo>
                  <a:lnTo>
                    <a:pt x="1080" y="331"/>
                  </a:lnTo>
                  <a:lnTo>
                    <a:pt x="1083" y="333"/>
                  </a:lnTo>
                  <a:lnTo>
                    <a:pt x="1085" y="334"/>
                  </a:lnTo>
                  <a:lnTo>
                    <a:pt x="1088" y="336"/>
                  </a:lnTo>
                  <a:lnTo>
                    <a:pt x="1091" y="338"/>
                  </a:lnTo>
                  <a:lnTo>
                    <a:pt x="1093" y="340"/>
                  </a:lnTo>
                  <a:lnTo>
                    <a:pt x="1096" y="341"/>
                  </a:lnTo>
                  <a:lnTo>
                    <a:pt x="1098" y="343"/>
                  </a:lnTo>
                  <a:lnTo>
                    <a:pt x="1101" y="345"/>
                  </a:lnTo>
                  <a:lnTo>
                    <a:pt x="1104" y="346"/>
                  </a:lnTo>
                  <a:lnTo>
                    <a:pt x="1106" y="348"/>
                  </a:lnTo>
                  <a:lnTo>
                    <a:pt x="1109" y="349"/>
                  </a:lnTo>
                  <a:lnTo>
                    <a:pt x="1111" y="351"/>
                  </a:lnTo>
                  <a:lnTo>
                    <a:pt x="1114" y="353"/>
                  </a:lnTo>
                  <a:lnTo>
                    <a:pt x="1117" y="354"/>
                  </a:lnTo>
                  <a:lnTo>
                    <a:pt x="1119" y="356"/>
                  </a:lnTo>
                  <a:lnTo>
                    <a:pt x="1122" y="357"/>
                  </a:lnTo>
                  <a:lnTo>
                    <a:pt x="1124" y="359"/>
                  </a:lnTo>
                  <a:lnTo>
                    <a:pt x="1127" y="361"/>
                  </a:lnTo>
                  <a:lnTo>
                    <a:pt x="1130" y="362"/>
                  </a:lnTo>
                  <a:lnTo>
                    <a:pt x="1132" y="364"/>
                  </a:lnTo>
                  <a:lnTo>
                    <a:pt x="1135" y="365"/>
                  </a:lnTo>
                  <a:lnTo>
                    <a:pt x="1137" y="367"/>
                  </a:lnTo>
                  <a:lnTo>
                    <a:pt x="1140" y="368"/>
                  </a:lnTo>
                  <a:lnTo>
                    <a:pt x="1143" y="370"/>
                  </a:lnTo>
                  <a:lnTo>
                    <a:pt x="1145" y="371"/>
                  </a:lnTo>
                  <a:lnTo>
                    <a:pt x="1148" y="373"/>
                  </a:lnTo>
                  <a:lnTo>
                    <a:pt x="1151" y="374"/>
                  </a:lnTo>
                  <a:lnTo>
                    <a:pt x="1153" y="376"/>
                  </a:lnTo>
                  <a:lnTo>
                    <a:pt x="1156" y="377"/>
                  </a:lnTo>
                  <a:lnTo>
                    <a:pt x="1158" y="379"/>
                  </a:lnTo>
                  <a:lnTo>
                    <a:pt x="1161" y="380"/>
                  </a:lnTo>
                  <a:lnTo>
                    <a:pt x="1164" y="382"/>
                  </a:lnTo>
                  <a:lnTo>
                    <a:pt x="1166" y="383"/>
                  </a:lnTo>
                  <a:lnTo>
                    <a:pt x="1169" y="384"/>
                  </a:lnTo>
                  <a:lnTo>
                    <a:pt x="1171" y="386"/>
                  </a:lnTo>
                  <a:lnTo>
                    <a:pt x="1174" y="387"/>
                  </a:lnTo>
                  <a:lnTo>
                    <a:pt x="1177" y="389"/>
                  </a:lnTo>
                  <a:lnTo>
                    <a:pt x="1179" y="390"/>
                  </a:lnTo>
                  <a:lnTo>
                    <a:pt x="1182" y="391"/>
                  </a:lnTo>
                  <a:lnTo>
                    <a:pt x="1184" y="393"/>
                  </a:lnTo>
                  <a:lnTo>
                    <a:pt x="1187" y="394"/>
                  </a:lnTo>
                  <a:lnTo>
                    <a:pt x="1190" y="396"/>
                  </a:lnTo>
                  <a:lnTo>
                    <a:pt x="1192" y="397"/>
                  </a:lnTo>
                  <a:lnTo>
                    <a:pt x="1195" y="398"/>
                  </a:lnTo>
                  <a:lnTo>
                    <a:pt x="1198" y="400"/>
                  </a:lnTo>
                  <a:lnTo>
                    <a:pt x="1200" y="401"/>
                  </a:lnTo>
                  <a:lnTo>
                    <a:pt x="1203" y="402"/>
                  </a:lnTo>
                  <a:lnTo>
                    <a:pt x="1205" y="404"/>
                  </a:lnTo>
                  <a:lnTo>
                    <a:pt x="1208" y="405"/>
                  </a:lnTo>
                  <a:lnTo>
                    <a:pt x="1211" y="406"/>
                  </a:lnTo>
                  <a:lnTo>
                    <a:pt x="1213" y="407"/>
                  </a:lnTo>
                  <a:lnTo>
                    <a:pt x="1216" y="409"/>
                  </a:lnTo>
                  <a:lnTo>
                    <a:pt x="1219" y="410"/>
                  </a:lnTo>
                  <a:lnTo>
                    <a:pt x="1221" y="411"/>
                  </a:lnTo>
                  <a:lnTo>
                    <a:pt x="1224" y="412"/>
                  </a:lnTo>
                  <a:lnTo>
                    <a:pt x="1226" y="414"/>
                  </a:lnTo>
                  <a:lnTo>
                    <a:pt x="1229" y="415"/>
                  </a:lnTo>
                  <a:lnTo>
                    <a:pt x="1232" y="416"/>
                  </a:lnTo>
                  <a:lnTo>
                    <a:pt x="1234" y="417"/>
                  </a:lnTo>
                  <a:lnTo>
                    <a:pt x="1237" y="419"/>
                  </a:lnTo>
                  <a:lnTo>
                    <a:pt x="1239" y="420"/>
                  </a:lnTo>
                  <a:lnTo>
                    <a:pt x="1242" y="421"/>
                  </a:lnTo>
                  <a:lnTo>
                    <a:pt x="1245" y="422"/>
                  </a:lnTo>
                  <a:lnTo>
                    <a:pt x="1247" y="424"/>
                  </a:lnTo>
                  <a:lnTo>
                    <a:pt x="1250" y="425"/>
                  </a:lnTo>
                  <a:lnTo>
                    <a:pt x="1252" y="426"/>
                  </a:lnTo>
                  <a:lnTo>
                    <a:pt x="1255" y="427"/>
                  </a:lnTo>
                  <a:lnTo>
                    <a:pt x="1258" y="428"/>
                  </a:lnTo>
                  <a:lnTo>
                    <a:pt x="1260" y="429"/>
                  </a:lnTo>
                  <a:lnTo>
                    <a:pt x="1263" y="430"/>
                  </a:lnTo>
                  <a:lnTo>
                    <a:pt x="1265" y="432"/>
                  </a:lnTo>
                  <a:lnTo>
                    <a:pt x="1268" y="433"/>
                  </a:lnTo>
                  <a:lnTo>
                    <a:pt x="1271" y="434"/>
                  </a:lnTo>
                  <a:lnTo>
                    <a:pt x="1273" y="435"/>
                  </a:lnTo>
                  <a:lnTo>
                    <a:pt x="1276" y="436"/>
                  </a:lnTo>
                  <a:lnTo>
                    <a:pt x="1278" y="437"/>
                  </a:lnTo>
                  <a:lnTo>
                    <a:pt x="1281" y="438"/>
                  </a:lnTo>
                  <a:lnTo>
                    <a:pt x="1284" y="439"/>
                  </a:lnTo>
                  <a:lnTo>
                    <a:pt x="1286" y="440"/>
                  </a:lnTo>
                  <a:lnTo>
                    <a:pt x="1289" y="441"/>
                  </a:lnTo>
                  <a:lnTo>
                    <a:pt x="1292" y="442"/>
                  </a:lnTo>
                  <a:lnTo>
                    <a:pt x="1294" y="443"/>
                  </a:lnTo>
                  <a:lnTo>
                    <a:pt x="1297" y="444"/>
                  </a:lnTo>
                  <a:lnTo>
                    <a:pt x="1299" y="445"/>
                  </a:lnTo>
                  <a:lnTo>
                    <a:pt x="1302" y="446"/>
                  </a:lnTo>
                  <a:lnTo>
                    <a:pt x="1305" y="447"/>
                  </a:lnTo>
                  <a:lnTo>
                    <a:pt x="1307" y="448"/>
                  </a:lnTo>
                  <a:lnTo>
                    <a:pt x="1310" y="449"/>
                  </a:lnTo>
                  <a:lnTo>
                    <a:pt x="1312" y="450"/>
                  </a:lnTo>
                  <a:lnTo>
                    <a:pt x="1315" y="451"/>
                  </a:lnTo>
                  <a:lnTo>
                    <a:pt x="1318" y="452"/>
                  </a:lnTo>
                  <a:lnTo>
                    <a:pt x="1320" y="453"/>
                  </a:lnTo>
                  <a:lnTo>
                    <a:pt x="1323" y="454"/>
                  </a:lnTo>
                  <a:lnTo>
                    <a:pt x="1325" y="455"/>
                  </a:lnTo>
                  <a:lnTo>
                    <a:pt x="1328" y="456"/>
                  </a:lnTo>
                  <a:lnTo>
                    <a:pt x="1331" y="457"/>
                  </a:lnTo>
                  <a:lnTo>
                    <a:pt x="1333" y="458"/>
                  </a:lnTo>
                  <a:lnTo>
                    <a:pt x="1336" y="459"/>
                  </a:lnTo>
                  <a:lnTo>
                    <a:pt x="1338" y="460"/>
                  </a:lnTo>
                  <a:lnTo>
                    <a:pt x="1341" y="461"/>
                  </a:lnTo>
                  <a:lnTo>
                    <a:pt x="1344" y="462"/>
                  </a:lnTo>
                  <a:lnTo>
                    <a:pt x="1346" y="463"/>
                  </a:lnTo>
                  <a:lnTo>
                    <a:pt x="1349" y="464"/>
                  </a:lnTo>
                  <a:lnTo>
                    <a:pt x="1351" y="464"/>
                  </a:lnTo>
                  <a:lnTo>
                    <a:pt x="1354" y="465"/>
                  </a:lnTo>
                  <a:lnTo>
                    <a:pt x="1357" y="466"/>
                  </a:lnTo>
                  <a:lnTo>
                    <a:pt x="1359" y="467"/>
                  </a:lnTo>
                  <a:lnTo>
                    <a:pt x="1362" y="468"/>
                  </a:lnTo>
                  <a:lnTo>
                    <a:pt x="1364" y="469"/>
                  </a:lnTo>
                  <a:lnTo>
                    <a:pt x="1367" y="470"/>
                  </a:lnTo>
                  <a:lnTo>
                    <a:pt x="1370" y="471"/>
                  </a:lnTo>
                  <a:lnTo>
                    <a:pt x="1372" y="471"/>
                  </a:lnTo>
                  <a:lnTo>
                    <a:pt x="1375" y="472"/>
                  </a:lnTo>
                  <a:lnTo>
                    <a:pt x="1378" y="473"/>
                  </a:lnTo>
                  <a:lnTo>
                    <a:pt x="1380" y="474"/>
                  </a:lnTo>
                  <a:lnTo>
                    <a:pt x="1383" y="475"/>
                  </a:lnTo>
                  <a:lnTo>
                    <a:pt x="1385" y="475"/>
                  </a:lnTo>
                  <a:lnTo>
                    <a:pt x="1388" y="476"/>
                  </a:lnTo>
                  <a:lnTo>
                    <a:pt x="1391" y="477"/>
                  </a:lnTo>
                  <a:lnTo>
                    <a:pt x="1393" y="478"/>
                  </a:lnTo>
                  <a:lnTo>
                    <a:pt x="1396" y="479"/>
                  </a:lnTo>
                  <a:lnTo>
                    <a:pt x="1399" y="479"/>
                  </a:lnTo>
                  <a:lnTo>
                    <a:pt x="1401" y="480"/>
                  </a:lnTo>
                  <a:lnTo>
                    <a:pt x="1404" y="481"/>
                  </a:lnTo>
                  <a:lnTo>
                    <a:pt x="1406" y="482"/>
                  </a:lnTo>
                  <a:lnTo>
                    <a:pt x="1409" y="482"/>
                  </a:lnTo>
                  <a:lnTo>
                    <a:pt x="1412" y="483"/>
                  </a:lnTo>
                  <a:lnTo>
                    <a:pt x="1414" y="484"/>
                  </a:lnTo>
                  <a:lnTo>
                    <a:pt x="1417" y="485"/>
                  </a:lnTo>
                  <a:lnTo>
                    <a:pt x="1419" y="485"/>
                  </a:lnTo>
                  <a:lnTo>
                    <a:pt x="1422" y="486"/>
                  </a:lnTo>
                  <a:lnTo>
                    <a:pt x="1425" y="487"/>
                  </a:lnTo>
                  <a:lnTo>
                    <a:pt x="1427" y="488"/>
                  </a:lnTo>
                  <a:lnTo>
                    <a:pt x="1430" y="488"/>
                  </a:lnTo>
                  <a:lnTo>
                    <a:pt x="1433" y="489"/>
                  </a:lnTo>
                  <a:lnTo>
                    <a:pt x="1435" y="490"/>
                  </a:lnTo>
                  <a:lnTo>
                    <a:pt x="1438" y="490"/>
                  </a:lnTo>
                  <a:lnTo>
                    <a:pt x="1440" y="491"/>
                  </a:lnTo>
                  <a:lnTo>
                    <a:pt x="1443" y="492"/>
                  </a:lnTo>
                  <a:lnTo>
                    <a:pt x="1446" y="493"/>
                  </a:lnTo>
                  <a:lnTo>
                    <a:pt x="1448" y="493"/>
                  </a:lnTo>
                  <a:lnTo>
                    <a:pt x="1451" y="494"/>
                  </a:lnTo>
                  <a:lnTo>
                    <a:pt x="1453" y="495"/>
                  </a:lnTo>
                  <a:lnTo>
                    <a:pt x="1456" y="495"/>
                  </a:lnTo>
                  <a:lnTo>
                    <a:pt x="1459" y="496"/>
                  </a:lnTo>
                  <a:lnTo>
                    <a:pt x="1461" y="497"/>
                  </a:lnTo>
                  <a:lnTo>
                    <a:pt x="1464" y="497"/>
                  </a:lnTo>
                  <a:lnTo>
                    <a:pt x="1466" y="498"/>
                  </a:lnTo>
                  <a:lnTo>
                    <a:pt x="1469" y="498"/>
                  </a:lnTo>
                  <a:lnTo>
                    <a:pt x="1472" y="499"/>
                  </a:lnTo>
                  <a:lnTo>
                    <a:pt x="1474" y="500"/>
                  </a:lnTo>
                  <a:lnTo>
                    <a:pt x="1477" y="500"/>
                  </a:lnTo>
                  <a:lnTo>
                    <a:pt x="1479" y="501"/>
                  </a:lnTo>
                  <a:lnTo>
                    <a:pt x="1482" y="502"/>
                  </a:lnTo>
                  <a:lnTo>
                    <a:pt x="1485" y="502"/>
                  </a:lnTo>
                  <a:lnTo>
                    <a:pt x="1487" y="503"/>
                  </a:lnTo>
                  <a:lnTo>
                    <a:pt x="1490" y="503"/>
                  </a:lnTo>
                  <a:lnTo>
                    <a:pt x="1492" y="504"/>
                  </a:lnTo>
                  <a:lnTo>
                    <a:pt x="1495" y="505"/>
                  </a:lnTo>
                  <a:lnTo>
                    <a:pt x="1498" y="505"/>
                  </a:lnTo>
                  <a:lnTo>
                    <a:pt x="1500" y="506"/>
                  </a:lnTo>
                  <a:lnTo>
                    <a:pt x="1503" y="506"/>
                  </a:lnTo>
                  <a:lnTo>
                    <a:pt x="1506" y="507"/>
                  </a:lnTo>
                  <a:lnTo>
                    <a:pt x="1508" y="507"/>
                  </a:lnTo>
                  <a:lnTo>
                    <a:pt x="1511" y="508"/>
                  </a:lnTo>
                  <a:lnTo>
                    <a:pt x="1513" y="509"/>
                  </a:lnTo>
                  <a:lnTo>
                    <a:pt x="1516" y="509"/>
                  </a:lnTo>
                  <a:lnTo>
                    <a:pt x="1519" y="510"/>
                  </a:lnTo>
                  <a:lnTo>
                    <a:pt x="1521" y="510"/>
                  </a:lnTo>
                  <a:lnTo>
                    <a:pt x="1524" y="511"/>
                  </a:lnTo>
                  <a:lnTo>
                    <a:pt x="1526" y="511"/>
                  </a:lnTo>
                  <a:lnTo>
                    <a:pt x="1529" y="512"/>
                  </a:lnTo>
                  <a:lnTo>
                    <a:pt x="1532" y="512"/>
                  </a:lnTo>
                  <a:lnTo>
                    <a:pt x="1534" y="513"/>
                  </a:lnTo>
                  <a:lnTo>
                    <a:pt x="1537" y="513"/>
                  </a:lnTo>
                  <a:lnTo>
                    <a:pt x="1539" y="514"/>
                  </a:lnTo>
                  <a:lnTo>
                    <a:pt x="1542" y="514"/>
                  </a:lnTo>
                  <a:lnTo>
                    <a:pt x="1545" y="515"/>
                  </a:lnTo>
                  <a:lnTo>
                    <a:pt x="1547" y="515"/>
                  </a:lnTo>
                  <a:lnTo>
                    <a:pt x="1550" y="516"/>
                  </a:lnTo>
                  <a:lnTo>
                    <a:pt x="1552" y="517"/>
                  </a:lnTo>
                  <a:lnTo>
                    <a:pt x="1555" y="517"/>
                  </a:lnTo>
                  <a:lnTo>
                    <a:pt x="1558" y="517"/>
                  </a:lnTo>
                  <a:lnTo>
                    <a:pt x="1560" y="518"/>
                  </a:lnTo>
                  <a:lnTo>
                    <a:pt x="1563" y="518"/>
                  </a:lnTo>
                  <a:lnTo>
                    <a:pt x="1565" y="519"/>
                  </a:lnTo>
                  <a:lnTo>
                    <a:pt x="1568" y="519"/>
                  </a:lnTo>
                  <a:lnTo>
                    <a:pt x="1571" y="520"/>
                  </a:lnTo>
                  <a:lnTo>
                    <a:pt x="1573" y="520"/>
                  </a:lnTo>
                  <a:lnTo>
                    <a:pt x="1576" y="521"/>
                  </a:lnTo>
                  <a:lnTo>
                    <a:pt x="1578" y="521"/>
                  </a:lnTo>
                  <a:lnTo>
                    <a:pt x="1581" y="522"/>
                  </a:lnTo>
                  <a:lnTo>
                    <a:pt x="1584" y="522"/>
                  </a:lnTo>
                  <a:lnTo>
                    <a:pt x="1586" y="523"/>
                  </a:lnTo>
                  <a:lnTo>
                    <a:pt x="1589" y="523"/>
                  </a:lnTo>
                  <a:lnTo>
                    <a:pt x="1592" y="524"/>
                  </a:lnTo>
                  <a:lnTo>
                    <a:pt x="1594" y="524"/>
                  </a:lnTo>
                  <a:lnTo>
                    <a:pt x="1597" y="524"/>
                  </a:lnTo>
                  <a:lnTo>
                    <a:pt x="1600" y="525"/>
                  </a:lnTo>
                  <a:lnTo>
                    <a:pt x="1602" y="525"/>
                  </a:lnTo>
                  <a:lnTo>
                    <a:pt x="1605" y="526"/>
                  </a:lnTo>
                  <a:lnTo>
                    <a:pt x="1607" y="526"/>
                  </a:lnTo>
                  <a:lnTo>
                    <a:pt x="1610" y="527"/>
                  </a:lnTo>
                  <a:lnTo>
                    <a:pt x="1613" y="527"/>
                  </a:lnTo>
                  <a:lnTo>
                    <a:pt x="1615" y="527"/>
                  </a:lnTo>
                  <a:lnTo>
                    <a:pt x="1618" y="528"/>
                  </a:lnTo>
                  <a:lnTo>
                    <a:pt x="1620" y="528"/>
                  </a:lnTo>
                  <a:lnTo>
                    <a:pt x="1623" y="529"/>
                  </a:lnTo>
                  <a:lnTo>
                    <a:pt x="1626" y="529"/>
                  </a:lnTo>
                  <a:lnTo>
                    <a:pt x="1628" y="529"/>
                  </a:lnTo>
                  <a:lnTo>
                    <a:pt x="1631" y="530"/>
                  </a:lnTo>
                  <a:lnTo>
                    <a:pt x="1633" y="530"/>
                  </a:lnTo>
                  <a:lnTo>
                    <a:pt x="1636" y="531"/>
                  </a:lnTo>
                  <a:lnTo>
                    <a:pt x="1639" y="531"/>
                  </a:lnTo>
                  <a:lnTo>
                    <a:pt x="1641" y="531"/>
                  </a:lnTo>
                  <a:lnTo>
                    <a:pt x="1644" y="532"/>
                  </a:lnTo>
                  <a:lnTo>
                    <a:pt x="1647" y="532"/>
                  </a:lnTo>
                  <a:lnTo>
                    <a:pt x="1649" y="533"/>
                  </a:lnTo>
                  <a:lnTo>
                    <a:pt x="1652" y="533"/>
                  </a:lnTo>
                  <a:lnTo>
                    <a:pt x="1654" y="533"/>
                  </a:lnTo>
                  <a:lnTo>
                    <a:pt x="1657" y="534"/>
                  </a:lnTo>
                  <a:lnTo>
                    <a:pt x="1660" y="534"/>
                  </a:lnTo>
                  <a:lnTo>
                    <a:pt x="1662" y="534"/>
                  </a:lnTo>
                  <a:lnTo>
                    <a:pt x="1665" y="535"/>
                  </a:lnTo>
                  <a:lnTo>
                    <a:pt x="1667" y="535"/>
                  </a:lnTo>
                  <a:lnTo>
                    <a:pt x="1670" y="535"/>
                  </a:lnTo>
                  <a:lnTo>
                    <a:pt x="1673" y="536"/>
                  </a:lnTo>
                  <a:lnTo>
                    <a:pt x="1675" y="536"/>
                  </a:lnTo>
                  <a:lnTo>
                    <a:pt x="1678" y="536"/>
                  </a:lnTo>
                  <a:lnTo>
                    <a:pt x="1680" y="537"/>
                  </a:lnTo>
                  <a:lnTo>
                    <a:pt x="1683" y="537"/>
                  </a:lnTo>
                  <a:lnTo>
                    <a:pt x="1686" y="537"/>
                  </a:lnTo>
                  <a:lnTo>
                    <a:pt x="1688" y="538"/>
                  </a:lnTo>
                  <a:lnTo>
                    <a:pt x="1691" y="538"/>
                  </a:lnTo>
                  <a:lnTo>
                    <a:pt x="1693" y="538"/>
                  </a:lnTo>
                  <a:lnTo>
                    <a:pt x="1696" y="539"/>
                  </a:lnTo>
                  <a:lnTo>
                    <a:pt x="1699" y="539"/>
                  </a:lnTo>
                  <a:lnTo>
                    <a:pt x="1701" y="539"/>
                  </a:lnTo>
                  <a:lnTo>
                    <a:pt x="1704" y="540"/>
                  </a:lnTo>
                  <a:lnTo>
                    <a:pt x="1706" y="540"/>
                  </a:lnTo>
                  <a:lnTo>
                    <a:pt x="1709" y="540"/>
                  </a:lnTo>
                  <a:lnTo>
                    <a:pt x="1712" y="541"/>
                  </a:lnTo>
                  <a:lnTo>
                    <a:pt x="1714" y="541"/>
                  </a:lnTo>
                  <a:lnTo>
                    <a:pt x="1717" y="541"/>
                  </a:lnTo>
                  <a:lnTo>
                    <a:pt x="1719" y="542"/>
                  </a:lnTo>
                  <a:lnTo>
                    <a:pt x="1722" y="542"/>
                  </a:lnTo>
                  <a:lnTo>
                    <a:pt x="1725" y="542"/>
                  </a:lnTo>
                  <a:lnTo>
                    <a:pt x="1727" y="543"/>
                  </a:lnTo>
                  <a:lnTo>
                    <a:pt x="1730" y="543"/>
                  </a:lnTo>
                  <a:lnTo>
                    <a:pt x="1733" y="543"/>
                  </a:lnTo>
                  <a:lnTo>
                    <a:pt x="1735" y="543"/>
                  </a:lnTo>
                  <a:lnTo>
                    <a:pt x="1738" y="544"/>
                  </a:lnTo>
                  <a:lnTo>
                    <a:pt x="1740" y="544"/>
                  </a:lnTo>
                  <a:lnTo>
                    <a:pt x="1743" y="544"/>
                  </a:lnTo>
                  <a:lnTo>
                    <a:pt x="1746" y="545"/>
                  </a:lnTo>
                  <a:lnTo>
                    <a:pt x="1748" y="545"/>
                  </a:lnTo>
                  <a:lnTo>
                    <a:pt x="1751" y="545"/>
                  </a:lnTo>
                  <a:lnTo>
                    <a:pt x="1753" y="545"/>
                  </a:lnTo>
                  <a:lnTo>
                    <a:pt x="1756" y="546"/>
                  </a:lnTo>
                  <a:lnTo>
                    <a:pt x="1759" y="546"/>
                  </a:lnTo>
                  <a:lnTo>
                    <a:pt x="1761" y="546"/>
                  </a:lnTo>
                  <a:lnTo>
                    <a:pt x="1764" y="546"/>
                  </a:lnTo>
                  <a:lnTo>
                    <a:pt x="1766" y="547"/>
                  </a:lnTo>
                  <a:lnTo>
                    <a:pt x="1769" y="547"/>
                  </a:lnTo>
                  <a:lnTo>
                    <a:pt x="1772" y="547"/>
                  </a:lnTo>
                  <a:lnTo>
                    <a:pt x="1774" y="547"/>
                  </a:lnTo>
                  <a:lnTo>
                    <a:pt x="1777" y="548"/>
                  </a:lnTo>
                  <a:lnTo>
                    <a:pt x="1779" y="548"/>
                  </a:lnTo>
                  <a:lnTo>
                    <a:pt x="1782" y="548"/>
                  </a:lnTo>
                  <a:lnTo>
                    <a:pt x="1785" y="548"/>
                  </a:lnTo>
                  <a:lnTo>
                    <a:pt x="1787" y="549"/>
                  </a:lnTo>
                  <a:lnTo>
                    <a:pt x="1790" y="549"/>
                  </a:lnTo>
                  <a:lnTo>
                    <a:pt x="1792" y="549"/>
                  </a:lnTo>
                  <a:lnTo>
                    <a:pt x="1795" y="549"/>
                  </a:lnTo>
                  <a:lnTo>
                    <a:pt x="1798" y="550"/>
                  </a:lnTo>
                  <a:lnTo>
                    <a:pt x="1800" y="550"/>
                  </a:lnTo>
                  <a:lnTo>
                    <a:pt x="1803" y="550"/>
                  </a:lnTo>
                  <a:lnTo>
                    <a:pt x="1806" y="550"/>
                  </a:lnTo>
                  <a:lnTo>
                    <a:pt x="1808" y="551"/>
                  </a:lnTo>
                  <a:lnTo>
                    <a:pt x="1811" y="551"/>
                  </a:lnTo>
                  <a:lnTo>
                    <a:pt x="1814" y="551"/>
                  </a:lnTo>
                  <a:lnTo>
                    <a:pt x="1816" y="551"/>
                  </a:lnTo>
                  <a:lnTo>
                    <a:pt x="1819" y="552"/>
                  </a:lnTo>
                  <a:lnTo>
                    <a:pt x="1821" y="552"/>
                  </a:lnTo>
                  <a:lnTo>
                    <a:pt x="1824" y="552"/>
                  </a:lnTo>
                  <a:lnTo>
                    <a:pt x="1827" y="552"/>
                  </a:lnTo>
                  <a:lnTo>
                    <a:pt x="1829" y="552"/>
                  </a:lnTo>
                  <a:lnTo>
                    <a:pt x="1832" y="553"/>
                  </a:lnTo>
                  <a:lnTo>
                    <a:pt x="1834" y="553"/>
                  </a:lnTo>
                  <a:lnTo>
                    <a:pt x="1837" y="553"/>
                  </a:lnTo>
                  <a:lnTo>
                    <a:pt x="1840" y="553"/>
                  </a:lnTo>
                  <a:lnTo>
                    <a:pt x="1842" y="554"/>
                  </a:lnTo>
                  <a:lnTo>
                    <a:pt x="1845" y="554"/>
                  </a:lnTo>
                  <a:lnTo>
                    <a:pt x="1847" y="554"/>
                  </a:lnTo>
                  <a:lnTo>
                    <a:pt x="1850" y="554"/>
                  </a:lnTo>
                  <a:lnTo>
                    <a:pt x="1853" y="554"/>
                  </a:lnTo>
                  <a:lnTo>
                    <a:pt x="1855" y="555"/>
                  </a:lnTo>
                  <a:lnTo>
                    <a:pt x="1858" y="555"/>
                  </a:lnTo>
                  <a:lnTo>
                    <a:pt x="1861" y="555"/>
                  </a:lnTo>
                  <a:lnTo>
                    <a:pt x="1863" y="555"/>
                  </a:lnTo>
                  <a:lnTo>
                    <a:pt x="1866" y="555"/>
                  </a:lnTo>
                  <a:lnTo>
                    <a:pt x="1868" y="556"/>
                  </a:lnTo>
                  <a:lnTo>
                    <a:pt x="1871" y="556"/>
                  </a:lnTo>
                  <a:lnTo>
                    <a:pt x="1874" y="556"/>
                  </a:lnTo>
                  <a:lnTo>
                    <a:pt x="1876" y="556"/>
                  </a:lnTo>
                  <a:lnTo>
                    <a:pt x="1879" y="556"/>
                  </a:lnTo>
                  <a:lnTo>
                    <a:pt x="1881" y="556"/>
                  </a:lnTo>
                  <a:lnTo>
                    <a:pt x="1884" y="557"/>
                  </a:lnTo>
                  <a:lnTo>
                    <a:pt x="1887" y="557"/>
                  </a:lnTo>
                  <a:lnTo>
                    <a:pt x="1889" y="557"/>
                  </a:lnTo>
                  <a:lnTo>
                    <a:pt x="1892" y="557"/>
                  </a:lnTo>
                  <a:lnTo>
                    <a:pt x="1894" y="557"/>
                  </a:lnTo>
                  <a:lnTo>
                    <a:pt x="1897" y="558"/>
                  </a:lnTo>
                  <a:lnTo>
                    <a:pt x="1900" y="558"/>
                  </a:lnTo>
                  <a:lnTo>
                    <a:pt x="1902" y="558"/>
                  </a:lnTo>
                  <a:lnTo>
                    <a:pt x="1905" y="558"/>
                  </a:lnTo>
                  <a:lnTo>
                    <a:pt x="1907" y="558"/>
                  </a:lnTo>
                  <a:lnTo>
                    <a:pt x="1910" y="558"/>
                  </a:lnTo>
                  <a:lnTo>
                    <a:pt x="1913" y="559"/>
                  </a:lnTo>
                  <a:lnTo>
                    <a:pt x="1915" y="559"/>
                  </a:lnTo>
                  <a:lnTo>
                    <a:pt x="1918" y="559"/>
                  </a:lnTo>
                  <a:lnTo>
                    <a:pt x="1920" y="559"/>
                  </a:lnTo>
                  <a:lnTo>
                    <a:pt x="1923" y="559"/>
                  </a:lnTo>
                  <a:lnTo>
                    <a:pt x="1926" y="559"/>
                  </a:lnTo>
                  <a:lnTo>
                    <a:pt x="1928" y="560"/>
                  </a:lnTo>
                  <a:lnTo>
                    <a:pt x="1931" y="560"/>
                  </a:lnTo>
                  <a:lnTo>
                    <a:pt x="1933" y="560"/>
                  </a:lnTo>
                  <a:lnTo>
                    <a:pt x="1936" y="560"/>
                  </a:lnTo>
                  <a:lnTo>
                    <a:pt x="1939" y="560"/>
                  </a:lnTo>
                  <a:lnTo>
                    <a:pt x="1941" y="560"/>
                  </a:lnTo>
                  <a:lnTo>
                    <a:pt x="1944" y="561"/>
                  </a:lnTo>
                  <a:lnTo>
                    <a:pt x="1947" y="561"/>
                  </a:lnTo>
                  <a:lnTo>
                    <a:pt x="1949" y="561"/>
                  </a:lnTo>
                  <a:lnTo>
                    <a:pt x="1952" y="561"/>
                  </a:lnTo>
                  <a:lnTo>
                    <a:pt x="1954" y="561"/>
                  </a:lnTo>
                  <a:lnTo>
                    <a:pt x="1957" y="561"/>
                  </a:lnTo>
                  <a:lnTo>
                    <a:pt x="1960" y="561"/>
                  </a:lnTo>
                  <a:lnTo>
                    <a:pt x="1962" y="562"/>
                  </a:lnTo>
                  <a:lnTo>
                    <a:pt x="1965" y="562"/>
                  </a:lnTo>
                  <a:lnTo>
                    <a:pt x="1967" y="562"/>
                  </a:lnTo>
                  <a:lnTo>
                    <a:pt x="1970" y="562"/>
                  </a:lnTo>
                  <a:lnTo>
                    <a:pt x="1973" y="562"/>
                  </a:lnTo>
                  <a:lnTo>
                    <a:pt x="1975" y="562"/>
                  </a:lnTo>
                  <a:lnTo>
                    <a:pt x="1978" y="562"/>
                  </a:lnTo>
                  <a:lnTo>
                    <a:pt x="1980" y="563"/>
                  </a:lnTo>
                  <a:lnTo>
                    <a:pt x="1983" y="563"/>
                  </a:lnTo>
                  <a:lnTo>
                    <a:pt x="1986" y="563"/>
                  </a:lnTo>
                  <a:lnTo>
                    <a:pt x="1988" y="563"/>
                  </a:lnTo>
                  <a:lnTo>
                    <a:pt x="1991" y="563"/>
                  </a:lnTo>
                  <a:lnTo>
                    <a:pt x="1993" y="563"/>
                  </a:lnTo>
                  <a:lnTo>
                    <a:pt x="1996" y="563"/>
                  </a:lnTo>
                  <a:lnTo>
                    <a:pt x="1999" y="563"/>
                  </a:lnTo>
                  <a:lnTo>
                    <a:pt x="2001" y="564"/>
                  </a:lnTo>
                  <a:lnTo>
                    <a:pt x="2004" y="564"/>
                  </a:lnTo>
                  <a:lnTo>
                    <a:pt x="2007" y="564"/>
                  </a:lnTo>
                  <a:lnTo>
                    <a:pt x="2009" y="564"/>
                  </a:lnTo>
                  <a:lnTo>
                    <a:pt x="2012" y="564"/>
                  </a:lnTo>
                  <a:lnTo>
                    <a:pt x="2015" y="564"/>
                  </a:lnTo>
                  <a:lnTo>
                    <a:pt x="2017" y="564"/>
                  </a:lnTo>
                  <a:lnTo>
                    <a:pt x="2020" y="564"/>
                  </a:lnTo>
                  <a:lnTo>
                    <a:pt x="2022" y="565"/>
                  </a:lnTo>
                  <a:lnTo>
                    <a:pt x="2025" y="565"/>
                  </a:lnTo>
                  <a:lnTo>
                    <a:pt x="2028" y="565"/>
                  </a:lnTo>
                  <a:lnTo>
                    <a:pt x="2030" y="565"/>
                  </a:lnTo>
                  <a:lnTo>
                    <a:pt x="2033" y="565"/>
                  </a:lnTo>
                  <a:lnTo>
                    <a:pt x="2035" y="565"/>
                  </a:lnTo>
                  <a:lnTo>
                    <a:pt x="2038" y="565"/>
                  </a:lnTo>
                  <a:lnTo>
                    <a:pt x="2041" y="565"/>
                  </a:lnTo>
                  <a:lnTo>
                    <a:pt x="2043" y="566"/>
                  </a:lnTo>
                  <a:lnTo>
                    <a:pt x="2046" y="566"/>
                  </a:lnTo>
                  <a:lnTo>
                    <a:pt x="2048" y="566"/>
                  </a:lnTo>
                  <a:lnTo>
                    <a:pt x="2051" y="566"/>
                  </a:lnTo>
                  <a:lnTo>
                    <a:pt x="2054" y="566"/>
                  </a:lnTo>
                  <a:lnTo>
                    <a:pt x="2056" y="566"/>
                  </a:lnTo>
                  <a:lnTo>
                    <a:pt x="2059" y="566"/>
                  </a:lnTo>
                  <a:lnTo>
                    <a:pt x="2061" y="566"/>
                  </a:lnTo>
                  <a:lnTo>
                    <a:pt x="2064" y="566"/>
                  </a:lnTo>
                  <a:lnTo>
                    <a:pt x="2067" y="567"/>
                  </a:lnTo>
                  <a:lnTo>
                    <a:pt x="2069" y="567"/>
                  </a:lnTo>
                  <a:lnTo>
                    <a:pt x="2072" y="567"/>
                  </a:lnTo>
                  <a:lnTo>
                    <a:pt x="2074" y="567"/>
                  </a:lnTo>
                  <a:lnTo>
                    <a:pt x="2077" y="567"/>
                  </a:lnTo>
                  <a:lnTo>
                    <a:pt x="2080" y="567"/>
                  </a:lnTo>
                  <a:lnTo>
                    <a:pt x="2082" y="567"/>
                  </a:lnTo>
                  <a:lnTo>
                    <a:pt x="2085" y="567"/>
                  </a:lnTo>
                  <a:lnTo>
                    <a:pt x="2088" y="567"/>
                  </a:lnTo>
                  <a:lnTo>
                    <a:pt x="2090" y="567"/>
                  </a:lnTo>
                  <a:lnTo>
                    <a:pt x="2093" y="568"/>
                  </a:lnTo>
                  <a:lnTo>
                    <a:pt x="2095" y="568"/>
                  </a:lnTo>
                  <a:lnTo>
                    <a:pt x="2098" y="568"/>
                  </a:lnTo>
                  <a:lnTo>
                    <a:pt x="2101" y="568"/>
                  </a:lnTo>
                  <a:lnTo>
                    <a:pt x="2103" y="568"/>
                  </a:lnTo>
                  <a:lnTo>
                    <a:pt x="2106" y="568"/>
                  </a:lnTo>
                  <a:lnTo>
                    <a:pt x="2108" y="568"/>
                  </a:lnTo>
                  <a:lnTo>
                    <a:pt x="2111" y="568"/>
                  </a:lnTo>
                  <a:lnTo>
                    <a:pt x="2114" y="568"/>
                  </a:lnTo>
                  <a:lnTo>
                    <a:pt x="2116" y="568"/>
                  </a:lnTo>
                  <a:lnTo>
                    <a:pt x="2119" y="569"/>
                  </a:lnTo>
                  <a:lnTo>
                    <a:pt x="2121" y="569"/>
                  </a:lnTo>
                  <a:lnTo>
                    <a:pt x="2124" y="569"/>
                  </a:lnTo>
                  <a:lnTo>
                    <a:pt x="2127" y="569"/>
                  </a:lnTo>
                  <a:lnTo>
                    <a:pt x="2129" y="569"/>
                  </a:lnTo>
                  <a:lnTo>
                    <a:pt x="2132" y="569"/>
                  </a:lnTo>
                  <a:lnTo>
                    <a:pt x="2134" y="569"/>
                  </a:lnTo>
                  <a:lnTo>
                    <a:pt x="2137" y="569"/>
                  </a:lnTo>
                  <a:lnTo>
                    <a:pt x="2140" y="569"/>
                  </a:lnTo>
                  <a:lnTo>
                    <a:pt x="2142" y="569"/>
                  </a:lnTo>
                  <a:lnTo>
                    <a:pt x="2145" y="569"/>
                  </a:lnTo>
                  <a:lnTo>
                    <a:pt x="2147" y="569"/>
                  </a:lnTo>
                  <a:lnTo>
                    <a:pt x="2150" y="570"/>
                  </a:lnTo>
                  <a:lnTo>
                    <a:pt x="2153" y="570"/>
                  </a:lnTo>
                  <a:lnTo>
                    <a:pt x="2155" y="570"/>
                  </a:lnTo>
                  <a:lnTo>
                    <a:pt x="2158" y="570"/>
                  </a:lnTo>
                  <a:lnTo>
                    <a:pt x="2161" y="570"/>
                  </a:lnTo>
                  <a:lnTo>
                    <a:pt x="2163" y="570"/>
                  </a:lnTo>
                  <a:lnTo>
                    <a:pt x="2166" y="570"/>
                  </a:lnTo>
                  <a:lnTo>
                    <a:pt x="2168" y="570"/>
                  </a:lnTo>
                  <a:lnTo>
                    <a:pt x="2171" y="570"/>
                  </a:lnTo>
                  <a:lnTo>
                    <a:pt x="2174" y="570"/>
                  </a:lnTo>
                  <a:lnTo>
                    <a:pt x="2176" y="570"/>
                  </a:lnTo>
                  <a:lnTo>
                    <a:pt x="2179" y="570"/>
                  </a:lnTo>
                  <a:lnTo>
                    <a:pt x="2181" y="570"/>
                  </a:lnTo>
                  <a:lnTo>
                    <a:pt x="2184" y="571"/>
                  </a:lnTo>
                  <a:lnTo>
                    <a:pt x="2187" y="571"/>
                  </a:lnTo>
                  <a:lnTo>
                    <a:pt x="2189" y="571"/>
                  </a:lnTo>
                  <a:lnTo>
                    <a:pt x="2192" y="571"/>
                  </a:lnTo>
                  <a:lnTo>
                    <a:pt x="2194" y="571"/>
                  </a:lnTo>
                  <a:lnTo>
                    <a:pt x="2197" y="571"/>
                  </a:lnTo>
                  <a:lnTo>
                    <a:pt x="2200" y="571"/>
                  </a:lnTo>
                  <a:lnTo>
                    <a:pt x="2202" y="571"/>
                  </a:lnTo>
                  <a:lnTo>
                    <a:pt x="2205" y="571"/>
                  </a:lnTo>
                  <a:lnTo>
                    <a:pt x="2207" y="571"/>
                  </a:lnTo>
                  <a:lnTo>
                    <a:pt x="2210" y="571"/>
                  </a:lnTo>
                  <a:lnTo>
                    <a:pt x="2213" y="571"/>
                  </a:lnTo>
                  <a:lnTo>
                    <a:pt x="2216" y="571"/>
                  </a:lnTo>
                  <a:lnTo>
                    <a:pt x="2218" y="571"/>
                  </a:lnTo>
                  <a:lnTo>
                    <a:pt x="2221" y="572"/>
                  </a:lnTo>
                  <a:lnTo>
                    <a:pt x="2223" y="572"/>
                  </a:lnTo>
                  <a:lnTo>
                    <a:pt x="2226" y="572"/>
                  </a:lnTo>
                  <a:lnTo>
                    <a:pt x="2229" y="572"/>
                  </a:lnTo>
                  <a:lnTo>
                    <a:pt x="2231" y="572"/>
                  </a:lnTo>
                  <a:lnTo>
                    <a:pt x="2234" y="572"/>
                  </a:lnTo>
                  <a:lnTo>
                    <a:pt x="2236" y="572"/>
                  </a:lnTo>
                  <a:lnTo>
                    <a:pt x="2239" y="572"/>
                  </a:lnTo>
                  <a:lnTo>
                    <a:pt x="2242" y="572"/>
                  </a:lnTo>
                  <a:lnTo>
                    <a:pt x="2244" y="572"/>
                  </a:lnTo>
                  <a:lnTo>
                    <a:pt x="2247" y="572"/>
                  </a:lnTo>
                  <a:lnTo>
                    <a:pt x="2249" y="572"/>
                  </a:lnTo>
                  <a:lnTo>
                    <a:pt x="2252" y="572"/>
                  </a:lnTo>
                  <a:lnTo>
                    <a:pt x="2255" y="572"/>
                  </a:lnTo>
                  <a:lnTo>
                    <a:pt x="2257" y="572"/>
                  </a:lnTo>
                  <a:lnTo>
                    <a:pt x="2260" y="573"/>
                  </a:lnTo>
                  <a:lnTo>
                    <a:pt x="2262" y="573"/>
                  </a:lnTo>
                  <a:lnTo>
                    <a:pt x="2265" y="573"/>
                  </a:lnTo>
                  <a:lnTo>
                    <a:pt x="2268" y="573"/>
                  </a:lnTo>
                  <a:lnTo>
                    <a:pt x="2270" y="573"/>
                  </a:lnTo>
                  <a:lnTo>
                    <a:pt x="2273" y="573"/>
                  </a:lnTo>
                  <a:lnTo>
                    <a:pt x="2275" y="573"/>
                  </a:lnTo>
                  <a:lnTo>
                    <a:pt x="2278" y="573"/>
                  </a:lnTo>
                  <a:lnTo>
                    <a:pt x="2281" y="573"/>
                  </a:lnTo>
                  <a:lnTo>
                    <a:pt x="2283" y="573"/>
                  </a:lnTo>
                  <a:lnTo>
                    <a:pt x="2286" y="573"/>
                  </a:lnTo>
                  <a:lnTo>
                    <a:pt x="2288" y="573"/>
                  </a:lnTo>
                  <a:lnTo>
                    <a:pt x="2291" y="573"/>
                  </a:lnTo>
                  <a:lnTo>
                    <a:pt x="2294" y="573"/>
                  </a:lnTo>
                  <a:lnTo>
                    <a:pt x="2296" y="573"/>
                  </a:lnTo>
                  <a:lnTo>
                    <a:pt x="2299" y="573"/>
                  </a:lnTo>
                  <a:lnTo>
                    <a:pt x="2302" y="573"/>
                  </a:lnTo>
                  <a:lnTo>
                    <a:pt x="2304" y="573"/>
                  </a:lnTo>
                  <a:lnTo>
                    <a:pt x="2307" y="574"/>
                  </a:lnTo>
                  <a:lnTo>
                    <a:pt x="2309" y="574"/>
                  </a:lnTo>
                  <a:lnTo>
                    <a:pt x="2312" y="574"/>
                  </a:lnTo>
                  <a:lnTo>
                    <a:pt x="2315" y="574"/>
                  </a:lnTo>
                  <a:lnTo>
                    <a:pt x="2317" y="574"/>
                  </a:lnTo>
                  <a:lnTo>
                    <a:pt x="2320" y="574"/>
                  </a:lnTo>
                  <a:lnTo>
                    <a:pt x="2322" y="574"/>
                  </a:lnTo>
                  <a:lnTo>
                    <a:pt x="2325" y="574"/>
                  </a:lnTo>
                  <a:lnTo>
                    <a:pt x="2328" y="574"/>
                  </a:lnTo>
                  <a:lnTo>
                    <a:pt x="2330" y="574"/>
                  </a:lnTo>
                  <a:lnTo>
                    <a:pt x="2333" y="574"/>
                  </a:lnTo>
                  <a:lnTo>
                    <a:pt x="2335" y="574"/>
                  </a:lnTo>
                  <a:lnTo>
                    <a:pt x="2338" y="574"/>
                  </a:lnTo>
                  <a:lnTo>
                    <a:pt x="2341" y="574"/>
                  </a:lnTo>
                  <a:lnTo>
                    <a:pt x="2343" y="574"/>
                  </a:lnTo>
                  <a:lnTo>
                    <a:pt x="2346" y="574"/>
                  </a:lnTo>
                  <a:lnTo>
                    <a:pt x="2348" y="574"/>
                  </a:lnTo>
                  <a:lnTo>
                    <a:pt x="2351" y="574"/>
                  </a:lnTo>
                  <a:lnTo>
                    <a:pt x="2354" y="574"/>
                  </a:lnTo>
                  <a:lnTo>
                    <a:pt x="2356" y="574"/>
                  </a:lnTo>
                  <a:lnTo>
                    <a:pt x="2359" y="574"/>
                  </a:lnTo>
                  <a:lnTo>
                    <a:pt x="2361" y="575"/>
                  </a:lnTo>
                  <a:lnTo>
                    <a:pt x="2364" y="575"/>
                  </a:lnTo>
                  <a:lnTo>
                    <a:pt x="2367" y="575"/>
                  </a:lnTo>
                  <a:lnTo>
                    <a:pt x="2369" y="575"/>
                  </a:lnTo>
                  <a:lnTo>
                    <a:pt x="2372" y="575"/>
                  </a:lnTo>
                  <a:lnTo>
                    <a:pt x="2375" y="575"/>
                  </a:lnTo>
                  <a:lnTo>
                    <a:pt x="2377" y="575"/>
                  </a:lnTo>
                  <a:lnTo>
                    <a:pt x="2380" y="575"/>
                  </a:lnTo>
                  <a:lnTo>
                    <a:pt x="2382" y="575"/>
                  </a:lnTo>
                  <a:lnTo>
                    <a:pt x="2385" y="575"/>
                  </a:lnTo>
                  <a:lnTo>
                    <a:pt x="2388" y="575"/>
                  </a:lnTo>
                  <a:lnTo>
                    <a:pt x="2390" y="575"/>
                  </a:lnTo>
                  <a:lnTo>
                    <a:pt x="2393" y="575"/>
                  </a:lnTo>
                  <a:lnTo>
                    <a:pt x="2395" y="575"/>
                  </a:lnTo>
                  <a:lnTo>
                    <a:pt x="2398" y="575"/>
                  </a:lnTo>
                  <a:lnTo>
                    <a:pt x="2401" y="575"/>
                  </a:lnTo>
                  <a:lnTo>
                    <a:pt x="2403" y="575"/>
                  </a:lnTo>
                  <a:lnTo>
                    <a:pt x="2406" y="575"/>
                  </a:lnTo>
                  <a:lnTo>
                    <a:pt x="2408" y="575"/>
                  </a:lnTo>
                  <a:lnTo>
                    <a:pt x="2411" y="575"/>
                  </a:lnTo>
                  <a:lnTo>
                    <a:pt x="2414" y="575"/>
                  </a:lnTo>
                  <a:lnTo>
                    <a:pt x="2416" y="575"/>
                  </a:lnTo>
                  <a:lnTo>
                    <a:pt x="2419" y="575"/>
                  </a:lnTo>
                  <a:lnTo>
                    <a:pt x="2422" y="575"/>
                  </a:lnTo>
                  <a:lnTo>
                    <a:pt x="2424" y="575"/>
                  </a:lnTo>
                  <a:lnTo>
                    <a:pt x="2427" y="576"/>
                  </a:lnTo>
                  <a:lnTo>
                    <a:pt x="2429" y="576"/>
                  </a:lnTo>
                  <a:lnTo>
                    <a:pt x="2432" y="576"/>
                  </a:lnTo>
                  <a:lnTo>
                    <a:pt x="2435" y="576"/>
                  </a:lnTo>
                  <a:lnTo>
                    <a:pt x="2437" y="576"/>
                  </a:lnTo>
                  <a:lnTo>
                    <a:pt x="2440" y="576"/>
                  </a:lnTo>
                  <a:lnTo>
                    <a:pt x="2443" y="576"/>
                  </a:lnTo>
                  <a:lnTo>
                    <a:pt x="2445" y="576"/>
                  </a:lnTo>
                  <a:lnTo>
                    <a:pt x="2448" y="576"/>
                  </a:lnTo>
                  <a:lnTo>
                    <a:pt x="2450" y="576"/>
                  </a:lnTo>
                  <a:lnTo>
                    <a:pt x="2453" y="576"/>
                  </a:lnTo>
                  <a:lnTo>
                    <a:pt x="2456" y="576"/>
                  </a:lnTo>
                  <a:lnTo>
                    <a:pt x="2458" y="576"/>
                  </a:lnTo>
                  <a:lnTo>
                    <a:pt x="2461" y="576"/>
                  </a:lnTo>
                  <a:lnTo>
                    <a:pt x="2463" y="576"/>
                  </a:lnTo>
                  <a:lnTo>
                    <a:pt x="2466" y="576"/>
                  </a:lnTo>
                  <a:lnTo>
                    <a:pt x="2469" y="576"/>
                  </a:lnTo>
                  <a:lnTo>
                    <a:pt x="2471" y="576"/>
                  </a:lnTo>
                  <a:lnTo>
                    <a:pt x="2474" y="576"/>
                  </a:lnTo>
                  <a:lnTo>
                    <a:pt x="2476" y="576"/>
                  </a:lnTo>
                  <a:lnTo>
                    <a:pt x="2479" y="576"/>
                  </a:lnTo>
                  <a:lnTo>
                    <a:pt x="2482" y="576"/>
                  </a:lnTo>
                  <a:lnTo>
                    <a:pt x="2484" y="576"/>
                  </a:lnTo>
                  <a:lnTo>
                    <a:pt x="2487" y="576"/>
                  </a:lnTo>
                  <a:lnTo>
                    <a:pt x="2489" y="576"/>
                  </a:lnTo>
                  <a:lnTo>
                    <a:pt x="2492" y="576"/>
                  </a:lnTo>
                  <a:lnTo>
                    <a:pt x="2495" y="576"/>
                  </a:lnTo>
                  <a:lnTo>
                    <a:pt x="2497" y="576"/>
                  </a:lnTo>
                  <a:lnTo>
                    <a:pt x="2500" y="576"/>
                  </a:lnTo>
                  <a:lnTo>
                    <a:pt x="2502" y="576"/>
                  </a:lnTo>
                  <a:lnTo>
                    <a:pt x="2505" y="576"/>
                  </a:lnTo>
                  <a:lnTo>
                    <a:pt x="2508" y="577"/>
                  </a:lnTo>
                  <a:lnTo>
                    <a:pt x="2510" y="577"/>
                  </a:lnTo>
                  <a:lnTo>
                    <a:pt x="2513" y="577"/>
                  </a:lnTo>
                  <a:lnTo>
                    <a:pt x="2516" y="577"/>
                  </a:lnTo>
                  <a:lnTo>
                    <a:pt x="2518" y="577"/>
                  </a:lnTo>
                  <a:lnTo>
                    <a:pt x="2521" y="577"/>
                  </a:lnTo>
                  <a:lnTo>
                    <a:pt x="2523" y="577"/>
                  </a:lnTo>
                  <a:lnTo>
                    <a:pt x="2526" y="577"/>
                  </a:lnTo>
                  <a:lnTo>
                    <a:pt x="2529" y="577"/>
                  </a:lnTo>
                  <a:lnTo>
                    <a:pt x="2531" y="577"/>
                  </a:lnTo>
                  <a:lnTo>
                    <a:pt x="2534" y="577"/>
                  </a:lnTo>
                  <a:lnTo>
                    <a:pt x="2536" y="577"/>
                  </a:lnTo>
                  <a:lnTo>
                    <a:pt x="2539" y="577"/>
                  </a:lnTo>
                  <a:lnTo>
                    <a:pt x="2542" y="577"/>
                  </a:lnTo>
                  <a:lnTo>
                    <a:pt x="2544" y="577"/>
                  </a:lnTo>
                  <a:lnTo>
                    <a:pt x="2547" y="577"/>
                  </a:lnTo>
                  <a:lnTo>
                    <a:pt x="2549" y="577"/>
                  </a:lnTo>
                  <a:lnTo>
                    <a:pt x="2552" y="577"/>
                  </a:lnTo>
                  <a:lnTo>
                    <a:pt x="2555" y="577"/>
                  </a:lnTo>
                  <a:lnTo>
                    <a:pt x="2557" y="577"/>
                  </a:lnTo>
                  <a:lnTo>
                    <a:pt x="2560" y="577"/>
                  </a:lnTo>
                  <a:lnTo>
                    <a:pt x="2562" y="577"/>
                  </a:lnTo>
                  <a:lnTo>
                    <a:pt x="2565" y="577"/>
                  </a:lnTo>
                  <a:lnTo>
                    <a:pt x="2568" y="577"/>
                  </a:lnTo>
                  <a:lnTo>
                    <a:pt x="2570" y="577"/>
                  </a:lnTo>
                  <a:lnTo>
                    <a:pt x="2573" y="577"/>
                  </a:lnTo>
                  <a:lnTo>
                    <a:pt x="2575" y="577"/>
                  </a:lnTo>
                  <a:lnTo>
                    <a:pt x="2578" y="577"/>
                  </a:lnTo>
                  <a:lnTo>
                    <a:pt x="2581" y="577"/>
                  </a:lnTo>
                  <a:lnTo>
                    <a:pt x="2583" y="577"/>
                  </a:lnTo>
                  <a:lnTo>
                    <a:pt x="2586" y="577"/>
                  </a:lnTo>
                  <a:lnTo>
                    <a:pt x="2588" y="577"/>
                  </a:lnTo>
                  <a:lnTo>
                    <a:pt x="2591" y="577"/>
                  </a:lnTo>
                  <a:lnTo>
                    <a:pt x="2594" y="577"/>
                  </a:lnTo>
                  <a:lnTo>
                    <a:pt x="2596" y="577"/>
                  </a:lnTo>
                  <a:lnTo>
                    <a:pt x="2599" y="577"/>
                  </a:lnTo>
                  <a:lnTo>
                    <a:pt x="2602" y="577"/>
                  </a:lnTo>
                  <a:lnTo>
                    <a:pt x="2604" y="577"/>
                  </a:lnTo>
                  <a:lnTo>
                    <a:pt x="2607" y="577"/>
                  </a:lnTo>
                </a:path>
              </a:pathLst>
            </a:custGeom>
            <a:solidFill>
              <a:srgbClr val="C64242">
                <a:alpha val="9804"/>
              </a:srgbClr>
            </a:solidFill>
            <a:ln w="25400" cap="flat">
              <a:solidFill>
                <a:srgbClr val="C5434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200">
              <a:extLst>
                <a:ext uri="{FF2B5EF4-FFF2-40B4-BE49-F238E27FC236}">
                  <a16:creationId xmlns:a16="http://schemas.microsoft.com/office/drawing/2014/main" id="{3A3DE6F8-B2F2-55F6-4606-A75A54EAD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7581" y="3045210"/>
              <a:ext cx="3101833" cy="1247094"/>
            </a:xfrm>
            <a:custGeom>
              <a:avLst/>
              <a:gdLst>
                <a:gd name="T0" fmla="*/ 36 w 2434"/>
                <a:gd name="T1" fmla="*/ 148 h 148"/>
                <a:gd name="T2" fmla="*/ 75 w 2434"/>
                <a:gd name="T3" fmla="*/ 148 h 148"/>
                <a:gd name="T4" fmla="*/ 114 w 2434"/>
                <a:gd name="T5" fmla="*/ 147 h 148"/>
                <a:gd name="T6" fmla="*/ 153 w 2434"/>
                <a:gd name="T7" fmla="*/ 145 h 148"/>
                <a:gd name="T8" fmla="*/ 192 w 2434"/>
                <a:gd name="T9" fmla="*/ 139 h 148"/>
                <a:gd name="T10" fmla="*/ 231 w 2434"/>
                <a:gd name="T11" fmla="*/ 126 h 148"/>
                <a:gd name="T12" fmla="*/ 270 w 2434"/>
                <a:gd name="T13" fmla="*/ 106 h 148"/>
                <a:gd name="T14" fmla="*/ 309 w 2434"/>
                <a:gd name="T15" fmla="*/ 83 h 148"/>
                <a:gd name="T16" fmla="*/ 348 w 2434"/>
                <a:gd name="T17" fmla="*/ 59 h 148"/>
                <a:gd name="T18" fmla="*/ 387 w 2434"/>
                <a:gd name="T19" fmla="*/ 38 h 148"/>
                <a:gd name="T20" fmla="*/ 426 w 2434"/>
                <a:gd name="T21" fmla="*/ 21 h 148"/>
                <a:gd name="T22" fmla="*/ 465 w 2434"/>
                <a:gd name="T23" fmla="*/ 9 h 148"/>
                <a:gd name="T24" fmla="*/ 504 w 2434"/>
                <a:gd name="T25" fmla="*/ 2 h 148"/>
                <a:gd name="T26" fmla="*/ 543 w 2434"/>
                <a:gd name="T27" fmla="*/ 0 h 148"/>
                <a:gd name="T28" fmla="*/ 582 w 2434"/>
                <a:gd name="T29" fmla="*/ 2 h 148"/>
                <a:gd name="T30" fmla="*/ 621 w 2434"/>
                <a:gd name="T31" fmla="*/ 7 h 148"/>
                <a:gd name="T32" fmla="*/ 660 w 2434"/>
                <a:gd name="T33" fmla="*/ 15 h 148"/>
                <a:gd name="T34" fmla="*/ 699 w 2434"/>
                <a:gd name="T35" fmla="*/ 24 h 148"/>
                <a:gd name="T36" fmla="*/ 738 w 2434"/>
                <a:gd name="T37" fmla="*/ 33 h 148"/>
                <a:gd name="T38" fmla="*/ 777 w 2434"/>
                <a:gd name="T39" fmla="*/ 43 h 148"/>
                <a:gd name="T40" fmla="*/ 816 w 2434"/>
                <a:gd name="T41" fmla="*/ 53 h 148"/>
                <a:gd name="T42" fmla="*/ 855 w 2434"/>
                <a:gd name="T43" fmla="*/ 63 h 148"/>
                <a:gd name="T44" fmla="*/ 894 w 2434"/>
                <a:gd name="T45" fmla="*/ 72 h 148"/>
                <a:gd name="T46" fmla="*/ 933 w 2434"/>
                <a:gd name="T47" fmla="*/ 80 h 148"/>
                <a:gd name="T48" fmla="*/ 972 w 2434"/>
                <a:gd name="T49" fmla="*/ 88 h 148"/>
                <a:gd name="T50" fmla="*/ 1011 w 2434"/>
                <a:gd name="T51" fmla="*/ 95 h 148"/>
                <a:gd name="T52" fmla="*/ 1050 w 2434"/>
                <a:gd name="T53" fmla="*/ 101 h 148"/>
                <a:gd name="T54" fmla="*/ 1089 w 2434"/>
                <a:gd name="T55" fmla="*/ 107 h 148"/>
                <a:gd name="T56" fmla="*/ 1128 w 2434"/>
                <a:gd name="T57" fmla="*/ 112 h 148"/>
                <a:gd name="T58" fmla="*/ 1167 w 2434"/>
                <a:gd name="T59" fmla="*/ 116 h 148"/>
                <a:gd name="T60" fmla="*/ 1206 w 2434"/>
                <a:gd name="T61" fmla="*/ 120 h 148"/>
                <a:gd name="T62" fmla="*/ 1245 w 2434"/>
                <a:gd name="T63" fmla="*/ 124 h 148"/>
                <a:gd name="T64" fmla="*/ 1284 w 2434"/>
                <a:gd name="T65" fmla="*/ 127 h 148"/>
                <a:gd name="T66" fmla="*/ 1323 w 2434"/>
                <a:gd name="T67" fmla="*/ 129 h 148"/>
                <a:gd name="T68" fmla="*/ 1362 w 2434"/>
                <a:gd name="T69" fmla="*/ 132 h 148"/>
                <a:gd name="T70" fmla="*/ 1401 w 2434"/>
                <a:gd name="T71" fmla="*/ 134 h 148"/>
                <a:gd name="T72" fmla="*/ 1440 w 2434"/>
                <a:gd name="T73" fmla="*/ 136 h 148"/>
                <a:gd name="T74" fmla="*/ 1479 w 2434"/>
                <a:gd name="T75" fmla="*/ 137 h 148"/>
                <a:gd name="T76" fmla="*/ 1518 w 2434"/>
                <a:gd name="T77" fmla="*/ 139 h 148"/>
                <a:gd name="T78" fmla="*/ 1557 w 2434"/>
                <a:gd name="T79" fmla="*/ 140 h 148"/>
                <a:gd name="T80" fmla="*/ 1596 w 2434"/>
                <a:gd name="T81" fmla="*/ 141 h 148"/>
                <a:gd name="T82" fmla="*/ 1635 w 2434"/>
                <a:gd name="T83" fmla="*/ 142 h 148"/>
                <a:gd name="T84" fmla="*/ 1674 w 2434"/>
                <a:gd name="T85" fmla="*/ 142 h 148"/>
                <a:gd name="T86" fmla="*/ 1713 w 2434"/>
                <a:gd name="T87" fmla="*/ 143 h 148"/>
                <a:gd name="T88" fmla="*/ 1752 w 2434"/>
                <a:gd name="T89" fmla="*/ 144 h 148"/>
                <a:gd name="T90" fmla="*/ 1791 w 2434"/>
                <a:gd name="T91" fmla="*/ 144 h 148"/>
                <a:gd name="T92" fmla="*/ 1830 w 2434"/>
                <a:gd name="T93" fmla="*/ 145 h 148"/>
                <a:gd name="T94" fmla="*/ 1869 w 2434"/>
                <a:gd name="T95" fmla="*/ 145 h 148"/>
                <a:gd name="T96" fmla="*/ 1908 w 2434"/>
                <a:gd name="T97" fmla="*/ 145 h 148"/>
                <a:gd name="T98" fmla="*/ 1947 w 2434"/>
                <a:gd name="T99" fmla="*/ 146 h 148"/>
                <a:gd name="T100" fmla="*/ 1986 w 2434"/>
                <a:gd name="T101" fmla="*/ 146 h 148"/>
                <a:gd name="T102" fmla="*/ 2025 w 2434"/>
                <a:gd name="T103" fmla="*/ 146 h 148"/>
                <a:gd name="T104" fmla="*/ 2064 w 2434"/>
                <a:gd name="T105" fmla="*/ 146 h 148"/>
                <a:gd name="T106" fmla="*/ 2103 w 2434"/>
                <a:gd name="T107" fmla="*/ 147 h 148"/>
                <a:gd name="T108" fmla="*/ 2142 w 2434"/>
                <a:gd name="T109" fmla="*/ 147 h 148"/>
                <a:gd name="T110" fmla="*/ 2181 w 2434"/>
                <a:gd name="T111" fmla="*/ 147 h 148"/>
                <a:gd name="T112" fmla="*/ 2220 w 2434"/>
                <a:gd name="T113" fmla="*/ 147 h 148"/>
                <a:gd name="T114" fmla="*/ 2259 w 2434"/>
                <a:gd name="T115" fmla="*/ 147 h 148"/>
                <a:gd name="T116" fmla="*/ 2298 w 2434"/>
                <a:gd name="T117" fmla="*/ 147 h 148"/>
                <a:gd name="T118" fmla="*/ 2337 w 2434"/>
                <a:gd name="T119" fmla="*/ 147 h 148"/>
                <a:gd name="T120" fmla="*/ 2376 w 2434"/>
                <a:gd name="T121" fmla="*/ 147 h 148"/>
                <a:gd name="T122" fmla="*/ 2415 w 2434"/>
                <a:gd name="T123" fmla="*/ 14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4" h="148">
                  <a:moveTo>
                    <a:pt x="0" y="148"/>
                  </a:moveTo>
                  <a:lnTo>
                    <a:pt x="2" y="148"/>
                  </a:lnTo>
                  <a:lnTo>
                    <a:pt x="5" y="148"/>
                  </a:lnTo>
                  <a:lnTo>
                    <a:pt x="7" y="148"/>
                  </a:lnTo>
                  <a:lnTo>
                    <a:pt x="9" y="148"/>
                  </a:lnTo>
                  <a:lnTo>
                    <a:pt x="12" y="148"/>
                  </a:lnTo>
                  <a:lnTo>
                    <a:pt x="14" y="148"/>
                  </a:lnTo>
                  <a:lnTo>
                    <a:pt x="17" y="148"/>
                  </a:lnTo>
                  <a:lnTo>
                    <a:pt x="19" y="148"/>
                  </a:lnTo>
                  <a:lnTo>
                    <a:pt x="22" y="148"/>
                  </a:lnTo>
                  <a:lnTo>
                    <a:pt x="24" y="148"/>
                  </a:lnTo>
                  <a:lnTo>
                    <a:pt x="27" y="148"/>
                  </a:lnTo>
                  <a:lnTo>
                    <a:pt x="29" y="148"/>
                  </a:lnTo>
                  <a:lnTo>
                    <a:pt x="31" y="148"/>
                  </a:lnTo>
                  <a:lnTo>
                    <a:pt x="34" y="148"/>
                  </a:lnTo>
                  <a:lnTo>
                    <a:pt x="36" y="148"/>
                  </a:lnTo>
                  <a:lnTo>
                    <a:pt x="39" y="148"/>
                  </a:lnTo>
                  <a:lnTo>
                    <a:pt x="41" y="148"/>
                  </a:lnTo>
                  <a:lnTo>
                    <a:pt x="44" y="148"/>
                  </a:lnTo>
                  <a:lnTo>
                    <a:pt x="46" y="148"/>
                  </a:lnTo>
                  <a:lnTo>
                    <a:pt x="48" y="148"/>
                  </a:lnTo>
                  <a:lnTo>
                    <a:pt x="51" y="148"/>
                  </a:lnTo>
                  <a:lnTo>
                    <a:pt x="53" y="148"/>
                  </a:lnTo>
                  <a:lnTo>
                    <a:pt x="56" y="148"/>
                  </a:lnTo>
                  <a:lnTo>
                    <a:pt x="58" y="148"/>
                  </a:lnTo>
                  <a:lnTo>
                    <a:pt x="61" y="148"/>
                  </a:lnTo>
                  <a:lnTo>
                    <a:pt x="63" y="148"/>
                  </a:lnTo>
                  <a:lnTo>
                    <a:pt x="65" y="148"/>
                  </a:lnTo>
                  <a:lnTo>
                    <a:pt x="68" y="148"/>
                  </a:lnTo>
                  <a:lnTo>
                    <a:pt x="70" y="148"/>
                  </a:lnTo>
                  <a:lnTo>
                    <a:pt x="73" y="148"/>
                  </a:lnTo>
                  <a:lnTo>
                    <a:pt x="75" y="148"/>
                  </a:lnTo>
                  <a:lnTo>
                    <a:pt x="78" y="148"/>
                  </a:lnTo>
                  <a:lnTo>
                    <a:pt x="80" y="148"/>
                  </a:lnTo>
                  <a:lnTo>
                    <a:pt x="82" y="148"/>
                  </a:lnTo>
                  <a:lnTo>
                    <a:pt x="85" y="148"/>
                  </a:lnTo>
                  <a:lnTo>
                    <a:pt x="87" y="148"/>
                  </a:lnTo>
                  <a:lnTo>
                    <a:pt x="90" y="148"/>
                  </a:lnTo>
                  <a:lnTo>
                    <a:pt x="92" y="148"/>
                  </a:lnTo>
                  <a:lnTo>
                    <a:pt x="95" y="148"/>
                  </a:lnTo>
                  <a:lnTo>
                    <a:pt x="97" y="148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4" y="148"/>
                  </a:lnTo>
                  <a:lnTo>
                    <a:pt x="107" y="148"/>
                  </a:lnTo>
                  <a:lnTo>
                    <a:pt x="109" y="148"/>
                  </a:lnTo>
                  <a:lnTo>
                    <a:pt x="112" y="148"/>
                  </a:lnTo>
                  <a:lnTo>
                    <a:pt x="114" y="147"/>
                  </a:lnTo>
                  <a:lnTo>
                    <a:pt x="117" y="147"/>
                  </a:lnTo>
                  <a:lnTo>
                    <a:pt x="119" y="147"/>
                  </a:lnTo>
                  <a:lnTo>
                    <a:pt x="121" y="147"/>
                  </a:lnTo>
                  <a:lnTo>
                    <a:pt x="124" y="147"/>
                  </a:lnTo>
                  <a:lnTo>
                    <a:pt x="126" y="147"/>
                  </a:lnTo>
                  <a:lnTo>
                    <a:pt x="129" y="147"/>
                  </a:lnTo>
                  <a:lnTo>
                    <a:pt x="131" y="147"/>
                  </a:lnTo>
                  <a:lnTo>
                    <a:pt x="134" y="147"/>
                  </a:lnTo>
                  <a:lnTo>
                    <a:pt x="136" y="147"/>
                  </a:lnTo>
                  <a:lnTo>
                    <a:pt x="138" y="147"/>
                  </a:lnTo>
                  <a:lnTo>
                    <a:pt x="141" y="146"/>
                  </a:lnTo>
                  <a:lnTo>
                    <a:pt x="143" y="146"/>
                  </a:lnTo>
                  <a:lnTo>
                    <a:pt x="146" y="146"/>
                  </a:lnTo>
                  <a:lnTo>
                    <a:pt x="148" y="146"/>
                  </a:lnTo>
                  <a:lnTo>
                    <a:pt x="151" y="145"/>
                  </a:lnTo>
                  <a:lnTo>
                    <a:pt x="153" y="145"/>
                  </a:lnTo>
                  <a:lnTo>
                    <a:pt x="156" y="145"/>
                  </a:lnTo>
                  <a:lnTo>
                    <a:pt x="158" y="145"/>
                  </a:lnTo>
                  <a:lnTo>
                    <a:pt x="160" y="144"/>
                  </a:lnTo>
                  <a:lnTo>
                    <a:pt x="163" y="144"/>
                  </a:lnTo>
                  <a:lnTo>
                    <a:pt x="165" y="144"/>
                  </a:lnTo>
                  <a:lnTo>
                    <a:pt x="168" y="144"/>
                  </a:lnTo>
                  <a:lnTo>
                    <a:pt x="170" y="143"/>
                  </a:lnTo>
                  <a:lnTo>
                    <a:pt x="173" y="143"/>
                  </a:lnTo>
                  <a:lnTo>
                    <a:pt x="175" y="142"/>
                  </a:lnTo>
                  <a:lnTo>
                    <a:pt x="178" y="142"/>
                  </a:lnTo>
                  <a:lnTo>
                    <a:pt x="180" y="141"/>
                  </a:lnTo>
                  <a:lnTo>
                    <a:pt x="183" y="141"/>
                  </a:lnTo>
                  <a:lnTo>
                    <a:pt x="185" y="140"/>
                  </a:lnTo>
                  <a:lnTo>
                    <a:pt x="187" y="140"/>
                  </a:lnTo>
                  <a:lnTo>
                    <a:pt x="190" y="139"/>
                  </a:lnTo>
                  <a:lnTo>
                    <a:pt x="192" y="139"/>
                  </a:lnTo>
                  <a:lnTo>
                    <a:pt x="195" y="138"/>
                  </a:lnTo>
                  <a:lnTo>
                    <a:pt x="197" y="137"/>
                  </a:lnTo>
                  <a:lnTo>
                    <a:pt x="200" y="137"/>
                  </a:lnTo>
                  <a:lnTo>
                    <a:pt x="202" y="136"/>
                  </a:lnTo>
                  <a:lnTo>
                    <a:pt x="204" y="135"/>
                  </a:lnTo>
                  <a:lnTo>
                    <a:pt x="207" y="135"/>
                  </a:lnTo>
                  <a:lnTo>
                    <a:pt x="209" y="134"/>
                  </a:lnTo>
                  <a:lnTo>
                    <a:pt x="212" y="133"/>
                  </a:lnTo>
                  <a:lnTo>
                    <a:pt x="214" y="132"/>
                  </a:lnTo>
                  <a:lnTo>
                    <a:pt x="217" y="131"/>
                  </a:lnTo>
                  <a:lnTo>
                    <a:pt x="219" y="130"/>
                  </a:lnTo>
                  <a:lnTo>
                    <a:pt x="221" y="130"/>
                  </a:lnTo>
                  <a:lnTo>
                    <a:pt x="224" y="129"/>
                  </a:lnTo>
                  <a:lnTo>
                    <a:pt x="226" y="128"/>
                  </a:lnTo>
                  <a:lnTo>
                    <a:pt x="229" y="127"/>
                  </a:lnTo>
                  <a:lnTo>
                    <a:pt x="231" y="126"/>
                  </a:lnTo>
                  <a:lnTo>
                    <a:pt x="234" y="125"/>
                  </a:lnTo>
                  <a:lnTo>
                    <a:pt x="236" y="124"/>
                  </a:lnTo>
                  <a:lnTo>
                    <a:pt x="239" y="122"/>
                  </a:lnTo>
                  <a:lnTo>
                    <a:pt x="241" y="121"/>
                  </a:lnTo>
                  <a:lnTo>
                    <a:pt x="243" y="120"/>
                  </a:lnTo>
                  <a:lnTo>
                    <a:pt x="246" y="119"/>
                  </a:lnTo>
                  <a:lnTo>
                    <a:pt x="248" y="118"/>
                  </a:lnTo>
                  <a:lnTo>
                    <a:pt x="251" y="117"/>
                  </a:lnTo>
                  <a:lnTo>
                    <a:pt x="253" y="115"/>
                  </a:lnTo>
                  <a:lnTo>
                    <a:pt x="256" y="114"/>
                  </a:lnTo>
                  <a:lnTo>
                    <a:pt x="258" y="113"/>
                  </a:lnTo>
                  <a:lnTo>
                    <a:pt x="260" y="112"/>
                  </a:lnTo>
                  <a:lnTo>
                    <a:pt x="263" y="110"/>
                  </a:lnTo>
                  <a:lnTo>
                    <a:pt x="265" y="109"/>
                  </a:lnTo>
                  <a:lnTo>
                    <a:pt x="268" y="108"/>
                  </a:lnTo>
                  <a:lnTo>
                    <a:pt x="270" y="106"/>
                  </a:lnTo>
                  <a:lnTo>
                    <a:pt x="273" y="105"/>
                  </a:lnTo>
                  <a:lnTo>
                    <a:pt x="275" y="104"/>
                  </a:lnTo>
                  <a:lnTo>
                    <a:pt x="277" y="102"/>
                  </a:lnTo>
                  <a:lnTo>
                    <a:pt x="280" y="101"/>
                  </a:lnTo>
                  <a:lnTo>
                    <a:pt x="282" y="99"/>
                  </a:lnTo>
                  <a:lnTo>
                    <a:pt x="285" y="98"/>
                  </a:lnTo>
                  <a:lnTo>
                    <a:pt x="287" y="96"/>
                  </a:lnTo>
                  <a:lnTo>
                    <a:pt x="290" y="95"/>
                  </a:lnTo>
                  <a:lnTo>
                    <a:pt x="292" y="94"/>
                  </a:lnTo>
                  <a:lnTo>
                    <a:pt x="295" y="92"/>
                  </a:lnTo>
                  <a:lnTo>
                    <a:pt x="297" y="91"/>
                  </a:lnTo>
                  <a:lnTo>
                    <a:pt x="299" y="89"/>
                  </a:lnTo>
                  <a:lnTo>
                    <a:pt x="302" y="88"/>
                  </a:lnTo>
                  <a:lnTo>
                    <a:pt x="304" y="86"/>
                  </a:lnTo>
                  <a:lnTo>
                    <a:pt x="307" y="85"/>
                  </a:lnTo>
                  <a:lnTo>
                    <a:pt x="309" y="83"/>
                  </a:lnTo>
                  <a:lnTo>
                    <a:pt x="312" y="82"/>
                  </a:lnTo>
                  <a:lnTo>
                    <a:pt x="314" y="80"/>
                  </a:lnTo>
                  <a:lnTo>
                    <a:pt x="316" y="79"/>
                  </a:lnTo>
                  <a:lnTo>
                    <a:pt x="319" y="77"/>
                  </a:lnTo>
                  <a:lnTo>
                    <a:pt x="321" y="76"/>
                  </a:lnTo>
                  <a:lnTo>
                    <a:pt x="324" y="74"/>
                  </a:lnTo>
                  <a:lnTo>
                    <a:pt x="326" y="73"/>
                  </a:lnTo>
                  <a:lnTo>
                    <a:pt x="329" y="71"/>
                  </a:lnTo>
                  <a:lnTo>
                    <a:pt x="331" y="70"/>
                  </a:lnTo>
                  <a:lnTo>
                    <a:pt x="333" y="68"/>
                  </a:lnTo>
                  <a:lnTo>
                    <a:pt x="336" y="67"/>
                  </a:lnTo>
                  <a:lnTo>
                    <a:pt x="338" y="65"/>
                  </a:lnTo>
                  <a:lnTo>
                    <a:pt x="341" y="64"/>
                  </a:lnTo>
                  <a:lnTo>
                    <a:pt x="343" y="62"/>
                  </a:lnTo>
                  <a:lnTo>
                    <a:pt x="346" y="61"/>
                  </a:lnTo>
                  <a:lnTo>
                    <a:pt x="348" y="59"/>
                  </a:lnTo>
                  <a:lnTo>
                    <a:pt x="350" y="58"/>
                  </a:lnTo>
                  <a:lnTo>
                    <a:pt x="353" y="57"/>
                  </a:lnTo>
                  <a:lnTo>
                    <a:pt x="355" y="55"/>
                  </a:lnTo>
                  <a:lnTo>
                    <a:pt x="358" y="54"/>
                  </a:lnTo>
                  <a:lnTo>
                    <a:pt x="360" y="52"/>
                  </a:lnTo>
                  <a:lnTo>
                    <a:pt x="363" y="51"/>
                  </a:lnTo>
                  <a:lnTo>
                    <a:pt x="365" y="50"/>
                  </a:lnTo>
                  <a:lnTo>
                    <a:pt x="368" y="48"/>
                  </a:lnTo>
                  <a:lnTo>
                    <a:pt x="370" y="47"/>
                  </a:lnTo>
                  <a:lnTo>
                    <a:pt x="372" y="46"/>
                  </a:lnTo>
                  <a:lnTo>
                    <a:pt x="375" y="44"/>
                  </a:lnTo>
                  <a:lnTo>
                    <a:pt x="378" y="43"/>
                  </a:lnTo>
                  <a:lnTo>
                    <a:pt x="380" y="42"/>
                  </a:lnTo>
                  <a:lnTo>
                    <a:pt x="382" y="41"/>
                  </a:lnTo>
                  <a:lnTo>
                    <a:pt x="385" y="39"/>
                  </a:lnTo>
                  <a:lnTo>
                    <a:pt x="387" y="38"/>
                  </a:lnTo>
                  <a:lnTo>
                    <a:pt x="390" y="37"/>
                  </a:lnTo>
                  <a:lnTo>
                    <a:pt x="392" y="36"/>
                  </a:lnTo>
                  <a:lnTo>
                    <a:pt x="395" y="35"/>
                  </a:lnTo>
                  <a:lnTo>
                    <a:pt x="397" y="33"/>
                  </a:lnTo>
                  <a:lnTo>
                    <a:pt x="399" y="32"/>
                  </a:lnTo>
                  <a:lnTo>
                    <a:pt x="402" y="31"/>
                  </a:lnTo>
                  <a:lnTo>
                    <a:pt x="404" y="30"/>
                  </a:lnTo>
                  <a:lnTo>
                    <a:pt x="407" y="29"/>
                  </a:lnTo>
                  <a:lnTo>
                    <a:pt x="409" y="28"/>
                  </a:lnTo>
                  <a:lnTo>
                    <a:pt x="412" y="27"/>
                  </a:lnTo>
                  <a:lnTo>
                    <a:pt x="414" y="26"/>
                  </a:lnTo>
                  <a:lnTo>
                    <a:pt x="416" y="25"/>
                  </a:lnTo>
                  <a:lnTo>
                    <a:pt x="419" y="24"/>
                  </a:lnTo>
                  <a:lnTo>
                    <a:pt x="421" y="23"/>
                  </a:lnTo>
                  <a:lnTo>
                    <a:pt x="424" y="22"/>
                  </a:lnTo>
                  <a:lnTo>
                    <a:pt x="426" y="21"/>
                  </a:lnTo>
                  <a:lnTo>
                    <a:pt x="429" y="20"/>
                  </a:lnTo>
                  <a:lnTo>
                    <a:pt x="431" y="19"/>
                  </a:lnTo>
                  <a:lnTo>
                    <a:pt x="434" y="18"/>
                  </a:lnTo>
                  <a:lnTo>
                    <a:pt x="436" y="17"/>
                  </a:lnTo>
                  <a:lnTo>
                    <a:pt x="438" y="17"/>
                  </a:lnTo>
                  <a:lnTo>
                    <a:pt x="441" y="16"/>
                  </a:lnTo>
                  <a:lnTo>
                    <a:pt x="443" y="15"/>
                  </a:lnTo>
                  <a:lnTo>
                    <a:pt x="446" y="14"/>
                  </a:lnTo>
                  <a:lnTo>
                    <a:pt x="448" y="14"/>
                  </a:lnTo>
                  <a:lnTo>
                    <a:pt x="451" y="13"/>
                  </a:lnTo>
                  <a:lnTo>
                    <a:pt x="453" y="12"/>
                  </a:lnTo>
                  <a:lnTo>
                    <a:pt x="455" y="12"/>
                  </a:lnTo>
                  <a:lnTo>
                    <a:pt x="458" y="11"/>
                  </a:lnTo>
                  <a:lnTo>
                    <a:pt x="460" y="10"/>
                  </a:lnTo>
                  <a:lnTo>
                    <a:pt x="463" y="10"/>
                  </a:lnTo>
                  <a:lnTo>
                    <a:pt x="465" y="9"/>
                  </a:lnTo>
                  <a:lnTo>
                    <a:pt x="468" y="8"/>
                  </a:lnTo>
                  <a:lnTo>
                    <a:pt x="470" y="8"/>
                  </a:lnTo>
                  <a:lnTo>
                    <a:pt x="472" y="7"/>
                  </a:lnTo>
                  <a:lnTo>
                    <a:pt x="475" y="7"/>
                  </a:lnTo>
                  <a:lnTo>
                    <a:pt x="477" y="6"/>
                  </a:lnTo>
                  <a:lnTo>
                    <a:pt x="480" y="6"/>
                  </a:lnTo>
                  <a:lnTo>
                    <a:pt x="482" y="5"/>
                  </a:lnTo>
                  <a:lnTo>
                    <a:pt x="485" y="5"/>
                  </a:lnTo>
                  <a:lnTo>
                    <a:pt x="487" y="5"/>
                  </a:lnTo>
                  <a:lnTo>
                    <a:pt x="489" y="4"/>
                  </a:lnTo>
                  <a:lnTo>
                    <a:pt x="492" y="4"/>
                  </a:lnTo>
                  <a:lnTo>
                    <a:pt x="494" y="4"/>
                  </a:lnTo>
                  <a:lnTo>
                    <a:pt x="497" y="3"/>
                  </a:lnTo>
                  <a:lnTo>
                    <a:pt x="499" y="3"/>
                  </a:lnTo>
                  <a:lnTo>
                    <a:pt x="502" y="3"/>
                  </a:lnTo>
                  <a:lnTo>
                    <a:pt x="504" y="2"/>
                  </a:lnTo>
                  <a:lnTo>
                    <a:pt x="507" y="2"/>
                  </a:lnTo>
                  <a:lnTo>
                    <a:pt x="509" y="2"/>
                  </a:lnTo>
                  <a:lnTo>
                    <a:pt x="511" y="2"/>
                  </a:lnTo>
                  <a:lnTo>
                    <a:pt x="514" y="1"/>
                  </a:lnTo>
                  <a:lnTo>
                    <a:pt x="516" y="1"/>
                  </a:lnTo>
                  <a:lnTo>
                    <a:pt x="519" y="1"/>
                  </a:lnTo>
                  <a:lnTo>
                    <a:pt x="521" y="1"/>
                  </a:lnTo>
                  <a:lnTo>
                    <a:pt x="524" y="1"/>
                  </a:lnTo>
                  <a:lnTo>
                    <a:pt x="526" y="1"/>
                  </a:lnTo>
                  <a:lnTo>
                    <a:pt x="528" y="1"/>
                  </a:lnTo>
                  <a:lnTo>
                    <a:pt x="531" y="0"/>
                  </a:lnTo>
                  <a:lnTo>
                    <a:pt x="533" y="0"/>
                  </a:lnTo>
                  <a:lnTo>
                    <a:pt x="536" y="0"/>
                  </a:lnTo>
                  <a:lnTo>
                    <a:pt x="538" y="0"/>
                  </a:lnTo>
                  <a:lnTo>
                    <a:pt x="541" y="0"/>
                  </a:lnTo>
                  <a:lnTo>
                    <a:pt x="543" y="0"/>
                  </a:lnTo>
                  <a:lnTo>
                    <a:pt x="545" y="0"/>
                  </a:lnTo>
                  <a:lnTo>
                    <a:pt x="548" y="0"/>
                  </a:lnTo>
                  <a:lnTo>
                    <a:pt x="550" y="0"/>
                  </a:lnTo>
                  <a:lnTo>
                    <a:pt x="553" y="0"/>
                  </a:lnTo>
                  <a:lnTo>
                    <a:pt x="555" y="1"/>
                  </a:lnTo>
                  <a:lnTo>
                    <a:pt x="558" y="1"/>
                  </a:lnTo>
                  <a:lnTo>
                    <a:pt x="560" y="1"/>
                  </a:lnTo>
                  <a:lnTo>
                    <a:pt x="563" y="1"/>
                  </a:lnTo>
                  <a:lnTo>
                    <a:pt x="565" y="1"/>
                  </a:lnTo>
                  <a:lnTo>
                    <a:pt x="567" y="1"/>
                  </a:lnTo>
                  <a:lnTo>
                    <a:pt x="570" y="1"/>
                  </a:lnTo>
                  <a:lnTo>
                    <a:pt x="572" y="2"/>
                  </a:lnTo>
                  <a:lnTo>
                    <a:pt x="575" y="2"/>
                  </a:lnTo>
                  <a:lnTo>
                    <a:pt x="577" y="2"/>
                  </a:lnTo>
                  <a:lnTo>
                    <a:pt x="580" y="2"/>
                  </a:lnTo>
                  <a:lnTo>
                    <a:pt x="582" y="2"/>
                  </a:lnTo>
                  <a:lnTo>
                    <a:pt x="585" y="3"/>
                  </a:lnTo>
                  <a:lnTo>
                    <a:pt x="587" y="3"/>
                  </a:lnTo>
                  <a:lnTo>
                    <a:pt x="590" y="3"/>
                  </a:lnTo>
                  <a:lnTo>
                    <a:pt x="592" y="3"/>
                  </a:lnTo>
                  <a:lnTo>
                    <a:pt x="594" y="4"/>
                  </a:lnTo>
                  <a:lnTo>
                    <a:pt x="597" y="4"/>
                  </a:lnTo>
                  <a:lnTo>
                    <a:pt x="599" y="4"/>
                  </a:lnTo>
                  <a:lnTo>
                    <a:pt x="602" y="5"/>
                  </a:lnTo>
                  <a:lnTo>
                    <a:pt x="604" y="5"/>
                  </a:lnTo>
                  <a:lnTo>
                    <a:pt x="607" y="5"/>
                  </a:lnTo>
                  <a:lnTo>
                    <a:pt x="609" y="6"/>
                  </a:lnTo>
                  <a:lnTo>
                    <a:pt x="611" y="6"/>
                  </a:lnTo>
                  <a:lnTo>
                    <a:pt x="614" y="6"/>
                  </a:lnTo>
                  <a:lnTo>
                    <a:pt x="616" y="7"/>
                  </a:lnTo>
                  <a:lnTo>
                    <a:pt x="619" y="7"/>
                  </a:lnTo>
                  <a:lnTo>
                    <a:pt x="621" y="7"/>
                  </a:lnTo>
                  <a:lnTo>
                    <a:pt x="624" y="8"/>
                  </a:lnTo>
                  <a:lnTo>
                    <a:pt x="626" y="8"/>
                  </a:lnTo>
                  <a:lnTo>
                    <a:pt x="628" y="9"/>
                  </a:lnTo>
                  <a:lnTo>
                    <a:pt x="631" y="9"/>
                  </a:lnTo>
                  <a:lnTo>
                    <a:pt x="633" y="10"/>
                  </a:lnTo>
                  <a:lnTo>
                    <a:pt x="636" y="10"/>
                  </a:lnTo>
                  <a:lnTo>
                    <a:pt x="638" y="10"/>
                  </a:lnTo>
                  <a:lnTo>
                    <a:pt x="641" y="11"/>
                  </a:lnTo>
                  <a:lnTo>
                    <a:pt x="643" y="11"/>
                  </a:lnTo>
                  <a:lnTo>
                    <a:pt x="646" y="12"/>
                  </a:lnTo>
                  <a:lnTo>
                    <a:pt x="648" y="12"/>
                  </a:lnTo>
                  <a:lnTo>
                    <a:pt x="650" y="13"/>
                  </a:lnTo>
                  <a:lnTo>
                    <a:pt x="653" y="13"/>
                  </a:lnTo>
                  <a:lnTo>
                    <a:pt x="655" y="14"/>
                  </a:lnTo>
                  <a:lnTo>
                    <a:pt x="658" y="14"/>
                  </a:lnTo>
                  <a:lnTo>
                    <a:pt x="660" y="15"/>
                  </a:lnTo>
                  <a:lnTo>
                    <a:pt x="663" y="15"/>
                  </a:lnTo>
                  <a:lnTo>
                    <a:pt x="665" y="16"/>
                  </a:lnTo>
                  <a:lnTo>
                    <a:pt x="667" y="16"/>
                  </a:lnTo>
                  <a:lnTo>
                    <a:pt x="670" y="17"/>
                  </a:lnTo>
                  <a:lnTo>
                    <a:pt x="672" y="17"/>
                  </a:lnTo>
                  <a:lnTo>
                    <a:pt x="675" y="18"/>
                  </a:lnTo>
                  <a:lnTo>
                    <a:pt x="677" y="18"/>
                  </a:lnTo>
                  <a:lnTo>
                    <a:pt x="680" y="19"/>
                  </a:lnTo>
                  <a:lnTo>
                    <a:pt x="682" y="20"/>
                  </a:lnTo>
                  <a:lnTo>
                    <a:pt x="684" y="20"/>
                  </a:lnTo>
                  <a:lnTo>
                    <a:pt x="687" y="21"/>
                  </a:lnTo>
                  <a:lnTo>
                    <a:pt x="689" y="21"/>
                  </a:lnTo>
                  <a:lnTo>
                    <a:pt x="692" y="22"/>
                  </a:lnTo>
                  <a:lnTo>
                    <a:pt x="694" y="22"/>
                  </a:lnTo>
                  <a:lnTo>
                    <a:pt x="697" y="23"/>
                  </a:lnTo>
                  <a:lnTo>
                    <a:pt x="699" y="24"/>
                  </a:lnTo>
                  <a:lnTo>
                    <a:pt x="701" y="24"/>
                  </a:lnTo>
                  <a:lnTo>
                    <a:pt x="704" y="25"/>
                  </a:lnTo>
                  <a:lnTo>
                    <a:pt x="706" y="25"/>
                  </a:lnTo>
                  <a:lnTo>
                    <a:pt x="709" y="26"/>
                  </a:lnTo>
                  <a:lnTo>
                    <a:pt x="711" y="26"/>
                  </a:lnTo>
                  <a:lnTo>
                    <a:pt x="714" y="27"/>
                  </a:lnTo>
                  <a:lnTo>
                    <a:pt x="716" y="28"/>
                  </a:lnTo>
                  <a:lnTo>
                    <a:pt x="719" y="28"/>
                  </a:lnTo>
                  <a:lnTo>
                    <a:pt x="721" y="29"/>
                  </a:lnTo>
                  <a:lnTo>
                    <a:pt x="723" y="29"/>
                  </a:lnTo>
                  <a:lnTo>
                    <a:pt x="726" y="30"/>
                  </a:lnTo>
                  <a:lnTo>
                    <a:pt x="728" y="31"/>
                  </a:lnTo>
                  <a:lnTo>
                    <a:pt x="731" y="31"/>
                  </a:lnTo>
                  <a:lnTo>
                    <a:pt x="733" y="32"/>
                  </a:lnTo>
                  <a:lnTo>
                    <a:pt x="736" y="33"/>
                  </a:lnTo>
                  <a:lnTo>
                    <a:pt x="738" y="33"/>
                  </a:lnTo>
                  <a:lnTo>
                    <a:pt x="740" y="34"/>
                  </a:lnTo>
                  <a:lnTo>
                    <a:pt x="743" y="34"/>
                  </a:lnTo>
                  <a:lnTo>
                    <a:pt x="745" y="35"/>
                  </a:lnTo>
                  <a:lnTo>
                    <a:pt x="748" y="36"/>
                  </a:lnTo>
                  <a:lnTo>
                    <a:pt x="750" y="36"/>
                  </a:lnTo>
                  <a:lnTo>
                    <a:pt x="753" y="37"/>
                  </a:lnTo>
                  <a:lnTo>
                    <a:pt x="755" y="37"/>
                  </a:lnTo>
                  <a:lnTo>
                    <a:pt x="757" y="38"/>
                  </a:lnTo>
                  <a:lnTo>
                    <a:pt x="760" y="39"/>
                  </a:lnTo>
                  <a:lnTo>
                    <a:pt x="762" y="39"/>
                  </a:lnTo>
                  <a:lnTo>
                    <a:pt x="765" y="40"/>
                  </a:lnTo>
                  <a:lnTo>
                    <a:pt x="767" y="41"/>
                  </a:lnTo>
                  <a:lnTo>
                    <a:pt x="770" y="41"/>
                  </a:lnTo>
                  <a:lnTo>
                    <a:pt x="772" y="42"/>
                  </a:lnTo>
                  <a:lnTo>
                    <a:pt x="775" y="42"/>
                  </a:lnTo>
                  <a:lnTo>
                    <a:pt x="777" y="43"/>
                  </a:lnTo>
                  <a:lnTo>
                    <a:pt x="779" y="44"/>
                  </a:lnTo>
                  <a:lnTo>
                    <a:pt x="782" y="44"/>
                  </a:lnTo>
                  <a:lnTo>
                    <a:pt x="785" y="45"/>
                  </a:lnTo>
                  <a:lnTo>
                    <a:pt x="787" y="46"/>
                  </a:lnTo>
                  <a:lnTo>
                    <a:pt x="789" y="46"/>
                  </a:lnTo>
                  <a:lnTo>
                    <a:pt x="792" y="47"/>
                  </a:lnTo>
                  <a:lnTo>
                    <a:pt x="794" y="47"/>
                  </a:lnTo>
                  <a:lnTo>
                    <a:pt x="797" y="48"/>
                  </a:lnTo>
                  <a:lnTo>
                    <a:pt x="799" y="49"/>
                  </a:lnTo>
                  <a:lnTo>
                    <a:pt x="802" y="49"/>
                  </a:lnTo>
                  <a:lnTo>
                    <a:pt x="804" y="50"/>
                  </a:lnTo>
                  <a:lnTo>
                    <a:pt x="806" y="51"/>
                  </a:lnTo>
                  <a:lnTo>
                    <a:pt x="809" y="51"/>
                  </a:lnTo>
                  <a:lnTo>
                    <a:pt x="811" y="52"/>
                  </a:lnTo>
                  <a:lnTo>
                    <a:pt x="814" y="52"/>
                  </a:lnTo>
                  <a:lnTo>
                    <a:pt x="816" y="53"/>
                  </a:lnTo>
                  <a:lnTo>
                    <a:pt x="819" y="54"/>
                  </a:lnTo>
                  <a:lnTo>
                    <a:pt x="821" y="54"/>
                  </a:lnTo>
                  <a:lnTo>
                    <a:pt x="823" y="55"/>
                  </a:lnTo>
                  <a:lnTo>
                    <a:pt x="826" y="55"/>
                  </a:lnTo>
                  <a:lnTo>
                    <a:pt x="828" y="56"/>
                  </a:lnTo>
                  <a:lnTo>
                    <a:pt x="831" y="57"/>
                  </a:lnTo>
                  <a:lnTo>
                    <a:pt x="833" y="57"/>
                  </a:lnTo>
                  <a:lnTo>
                    <a:pt x="836" y="58"/>
                  </a:lnTo>
                  <a:lnTo>
                    <a:pt x="838" y="58"/>
                  </a:lnTo>
                  <a:lnTo>
                    <a:pt x="840" y="59"/>
                  </a:lnTo>
                  <a:lnTo>
                    <a:pt x="843" y="60"/>
                  </a:lnTo>
                  <a:lnTo>
                    <a:pt x="845" y="60"/>
                  </a:lnTo>
                  <a:lnTo>
                    <a:pt x="848" y="61"/>
                  </a:lnTo>
                  <a:lnTo>
                    <a:pt x="850" y="61"/>
                  </a:lnTo>
                  <a:lnTo>
                    <a:pt x="853" y="62"/>
                  </a:lnTo>
                  <a:lnTo>
                    <a:pt x="855" y="63"/>
                  </a:lnTo>
                  <a:lnTo>
                    <a:pt x="858" y="63"/>
                  </a:lnTo>
                  <a:lnTo>
                    <a:pt x="860" y="64"/>
                  </a:lnTo>
                  <a:lnTo>
                    <a:pt x="862" y="64"/>
                  </a:lnTo>
                  <a:lnTo>
                    <a:pt x="865" y="65"/>
                  </a:lnTo>
                  <a:lnTo>
                    <a:pt x="867" y="65"/>
                  </a:lnTo>
                  <a:lnTo>
                    <a:pt x="870" y="66"/>
                  </a:lnTo>
                  <a:lnTo>
                    <a:pt x="872" y="67"/>
                  </a:lnTo>
                  <a:lnTo>
                    <a:pt x="875" y="67"/>
                  </a:lnTo>
                  <a:lnTo>
                    <a:pt x="877" y="68"/>
                  </a:lnTo>
                  <a:lnTo>
                    <a:pt x="879" y="68"/>
                  </a:lnTo>
                  <a:lnTo>
                    <a:pt x="882" y="69"/>
                  </a:lnTo>
                  <a:lnTo>
                    <a:pt x="884" y="69"/>
                  </a:lnTo>
                  <a:lnTo>
                    <a:pt x="887" y="70"/>
                  </a:lnTo>
                  <a:lnTo>
                    <a:pt x="889" y="70"/>
                  </a:lnTo>
                  <a:lnTo>
                    <a:pt x="892" y="71"/>
                  </a:lnTo>
                  <a:lnTo>
                    <a:pt x="894" y="72"/>
                  </a:lnTo>
                  <a:lnTo>
                    <a:pt x="896" y="72"/>
                  </a:lnTo>
                  <a:lnTo>
                    <a:pt x="899" y="73"/>
                  </a:lnTo>
                  <a:lnTo>
                    <a:pt x="901" y="73"/>
                  </a:lnTo>
                  <a:lnTo>
                    <a:pt x="904" y="74"/>
                  </a:lnTo>
                  <a:lnTo>
                    <a:pt x="906" y="74"/>
                  </a:lnTo>
                  <a:lnTo>
                    <a:pt x="909" y="75"/>
                  </a:lnTo>
                  <a:lnTo>
                    <a:pt x="911" y="75"/>
                  </a:lnTo>
                  <a:lnTo>
                    <a:pt x="914" y="76"/>
                  </a:lnTo>
                  <a:lnTo>
                    <a:pt x="916" y="76"/>
                  </a:lnTo>
                  <a:lnTo>
                    <a:pt x="918" y="77"/>
                  </a:lnTo>
                  <a:lnTo>
                    <a:pt x="921" y="77"/>
                  </a:lnTo>
                  <a:lnTo>
                    <a:pt x="923" y="78"/>
                  </a:lnTo>
                  <a:lnTo>
                    <a:pt x="926" y="78"/>
                  </a:lnTo>
                  <a:lnTo>
                    <a:pt x="928" y="79"/>
                  </a:lnTo>
                  <a:lnTo>
                    <a:pt x="931" y="79"/>
                  </a:lnTo>
                  <a:lnTo>
                    <a:pt x="933" y="80"/>
                  </a:lnTo>
                  <a:lnTo>
                    <a:pt x="935" y="80"/>
                  </a:lnTo>
                  <a:lnTo>
                    <a:pt x="938" y="81"/>
                  </a:lnTo>
                  <a:lnTo>
                    <a:pt x="940" y="81"/>
                  </a:lnTo>
                  <a:lnTo>
                    <a:pt x="943" y="82"/>
                  </a:lnTo>
                  <a:lnTo>
                    <a:pt x="945" y="82"/>
                  </a:lnTo>
                  <a:lnTo>
                    <a:pt x="948" y="83"/>
                  </a:lnTo>
                  <a:lnTo>
                    <a:pt x="950" y="83"/>
                  </a:lnTo>
                  <a:lnTo>
                    <a:pt x="952" y="84"/>
                  </a:lnTo>
                  <a:lnTo>
                    <a:pt x="955" y="84"/>
                  </a:lnTo>
                  <a:lnTo>
                    <a:pt x="957" y="85"/>
                  </a:lnTo>
                  <a:lnTo>
                    <a:pt x="960" y="85"/>
                  </a:lnTo>
                  <a:lnTo>
                    <a:pt x="962" y="86"/>
                  </a:lnTo>
                  <a:lnTo>
                    <a:pt x="965" y="86"/>
                  </a:lnTo>
                  <a:lnTo>
                    <a:pt x="967" y="87"/>
                  </a:lnTo>
                  <a:lnTo>
                    <a:pt x="969" y="87"/>
                  </a:lnTo>
                  <a:lnTo>
                    <a:pt x="972" y="88"/>
                  </a:lnTo>
                  <a:lnTo>
                    <a:pt x="974" y="88"/>
                  </a:lnTo>
                  <a:lnTo>
                    <a:pt x="977" y="89"/>
                  </a:lnTo>
                  <a:lnTo>
                    <a:pt x="979" y="89"/>
                  </a:lnTo>
                  <a:lnTo>
                    <a:pt x="982" y="90"/>
                  </a:lnTo>
                  <a:lnTo>
                    <a:pt x="984" y="90"/>
                  </a:lnTo>
                  <a:lnTo>
                    <a:pt x="987" y="90"/>
                  </a:lnTo>
                  <a:lnTo>
                    <a:pt x="989" y="91"/>
                  </a:lnTo>
                  <a:lnTo>
                    <a:pt x="992" y="91"/>
                  </a:lnTo>
                  <a:lnTo>
                    <a:pt x="994" y="92"/>
                  </a:lnTo>
                  <a:lnTo>
                    <a:pt x="997" y="92"/>
                  </a:lnTo>
                  <a:lnTo>
                    <a:pt x="999" y="93"/>
                  </a:lnTo>
                  <a:lnTo>
                    <a:pt x="1001" y="93"/>
                  </a:lnTo>
                  <a:lnTo>
                    <a:pt x="1004" y="93"/>
                  </a:lnTo>
                  <a:lnTo>
                    <a:pt x="1006" y="94"/>
                  </a:lnTo>
                  <a:lnTo>
                    <a:pt x="1009" y="94"/>
                  </a:lnTo>
                  <a:lnTo>
                    <a:pt x="1011" y="95"/>
                  </a:lnTo>
                  <a:lnTo>
                    <a:pt x="1014" y="95"/>
                  </a:lnTo>
                  <a:lnTo>
                    <a:pt x="1016" y="96"/>
                  </a:lnTo>
                  <a:lnTo>
                    <a:pt x="1018" y="96"/>
                  </a:lnTo>
                  <a:lnTo>
                    <a:pt x="1021" y="96"/>
                  </a:lnTo>
                  <a:lnTo>
                    <a:pt x="1023" y="97"/>
                  </a:lnTo>
                  <a:lnTo>
                    <a:pt x="1026" y="97"/>
                  </a:lnTo>
                  <a:lnTo>
                    <a:pt x="1028" y="98"/>
                  </a:lnTo>
                  <a:lnTo>
                    <a:pt x="1031" y="98"/>
                  </a:lnTo>
                  <a:lnTo>
                    <a:pt x="1033" y="98"/>
                  </a:lnTo>
                  <a:lnTo>
                    <a:pt x="1035" y="99"/>
                  </a:lnTo>
                  <a:lnTo>
                    <a:pt x="1038" y="99"/>
                  </a:lnTo>
                  <a:lnTo>
                    <a:pt x="1040" y="100"/>
                  </a:lnTo>
                  <a:lnTo>
                    <a:pt x="1043" y="100"/>
                  </a:lnTo>
                  <a:lnTo>
                    <a:pt x="1045" y="100"/>
                  </a:lnTo>
                  <a:lnTo>
                    <a:pt x="1048" y="101"/>
                  </a:lnTo>
                  <a:lnTo>
                    <a:pt x="1050" y="101"/>
                  </a:lnTo>
                  <a:lnTo>
                    <a:pt x="1052" y="101"/>
                  </a:lnTo>
                  <a:lnTo>
                    <a:pt x="1055" y="102"/>
                  </a:lnTo>
                  <a:lnTo>
                    <a:pt x="1057" y="102"/>
                  </a:lnTo>
                  <a:lnTo>
                    <a:pt x="1060" y="103"/>
                  </a:lnTo>
                  <a:lnTo>
                    <a:pt x="1062" y="103"/>
                  </a:lnTo>
                  <a:lnTo>
                    <a:pt x="1065" y="103"/>
                  </a:lnTo>
                  <a:lnTo>
                    <a:pt x="1067" y="104"/>
                  </a:lnTo>
                  <a:lnTo>
                    <a:pt x="1070" y="104"/>
                  </a:lnTo>
                  <a:lnTo>
                    <a:pt x="1072" y="104"/>
                  </a:lnTo>
                  <a:lnTo>
                    <a:pt x="1074" y="105"/>
                  </a:lnTo>
                  <a:lnTo>
                    <a:pt x="1077" y="105"/>
                  </a:lnTo>
                  <a:lnTo>
                    <a:pt x="1079" y="105"/>
                  </a:lnTo>
                  <a:lnTo>
                    <a:pt x="1082" y="106"/>
                  </a:lnTo>
                  <a:lnTo>
                    <a:pt x="1084" y="106"/>
                  </a:lnTo>
                  <a:lnTo>
                    <a:pt x="1087" y="106"/>
                  </a:lnTo>
                  <a:lnTo>
                    <a:pt x="1089" y="107"/>
                  </a:lnTo>
                  <a:lnTo>
                    <a:pt x="1091" y="107"/>
                  </a:lnTo>
                  <a:lnTo>
                    <a:pt x="1094" y="107"/>
                  </a:lnTo>
                  <a:lnTo>
                    <a:pt x="1096" y="108"/>
                  </a:lnTo>
                  <a:lnTo>
                    <a:pt x="1099" y="108"/>
                  </a:lnTo>
                  <a:lnTo>
                    <a:pt x="1101" y="108"/>
                  </a:lnTo>
                  <a:lnTo>
                    <a:pt x="1104" y="109"/>
                  </a:lnTo>
                  <a:lnTo>
                    <a:pt x="1106" y="109"/>
                  </a:lnTo>
                  <a:lnTo>
                    <a:pt x="1108" y="109"/>
                  </a:lnTo>
                  <a:lnTo>
                    <a:pt x="1111" y="110"/>
                  </a:lnTo>
                  <a:lnTo>
                    <a:pt x="1113" y="110"/>
                  </a:lnTo>
                  <a:lnTo>
                    <a:pt x="1116" y="110"/>
                  </a:lnTo>
                  <a:lnTo>
                    <a:pt x="1118" y="111"/>
                  </a:lnTo>
                  <a:lnTo>
                    <a:pt x="1121" y="111"/>
                  </a:lnTo>
                  <a:lnTo>
                    <a:pt x="1123" y="111"/>
                  </a:lnTo>
                  <a:lnTo>
                    <a:pt x="1126" y="112"/>
                  </a:lnTo>
                  <a:lnTo>
                    <a:pt x="1128" y="112"/>
                  </a:lnTo>
                  <a:lnTo>
                    <a:pt x="1130" y="112"/>
                  </a:lnTo>
                  <a:lnTo>
                    <a:pt x="1133" y="112"/>
                  </a:lnTo>
                  <a:lnTo>
                    <a:pt x="1135" y="113"/>
                  </a:lnTo>
                  <a:lnTo>
                    <a:pt x="1138" y="113"/>
                  </a:lnTo>
                  <a:lnTo>
                    <a:pt x="1140" y="113"/>
                  </a:lnTo>
                  <a:lnTo>
                    <a:pt x="1143" y="114"/>
                  </a:lnTo>
                  <a:lnTo>
                    <a:pt x="1145" y="114"/>
                  </a:lnTo>
                  <a:lnTo>
                    <a:pt x="1147" y="114"/>
                  </a:lnTo>
                  <a:lnTo>
                    <a:pt x="1150" y="114"/>
                  </a:lnTo>
                  <a:lnTo>
                    <a:pt x="1152" y="115"/>
                  </a:lnTo>
                  <a:lnTo>
                    <a:pt x="1155" y="115"/>
                  </a:lnTo>
                  <a:lnTo>
                    <a:pt x="1157" y="115"/>
                  </a:lnTo>
                  <a:lnTo>
                    <a:pt x="1160" y="116"/>
                  </a:lnTo>
                  <a:lnTo>
                    <a:pt x="1162" y="116"/>
                  </a:lnTo>
                  <a:lnTo>
                    <a:pt x="1164" y="116"/>
                  </a:lnTo>
                  <a:lnTo>
                    <a:pt x="1167" y="116"/>
                  </a:lnTo>
                  <a:lnTo>
                    <a:pt x="1169" y="117"/>
                  </a:lnTo>
                  <a:lnTo>
                    <a:pt x="1172" y="117"/>
                  </a:lnTo>
                  <a:lnTo>
                    <a:pt x="1174" y="117"/>
                  </a:lnTo>
                  <a:lnTo>
                    <a:pt x="1177" y="117"/>
                  </a:lnTo>
                  <a:lnTo>
                    <a:pt x="1179" y="118"/>
                  </a:lnTo>
                  <a:lnTo>
                    <a:pt x="1182" y="118"/>
                  </a:lnTo>
                  <a:lnTo>
                    <a:pt x="1184" y="118"/>
                  </a:lnTo>
                  <a:lnTo>
                    <a:pt x="1186" y="118"/>
                  </a:lnTo>
                  <a:lnTo>
                    <a:pt x="1189" y="119"/>
                  </a:lnTo>
                  <a:lnTo>
                    <a:pt x="1191" y="119"/>
                  </a:lnTo>
                  <a:lnTo>
                    <a:pt x="1194" y="119"/>
                  </a:lnTo>
                  <a:lnTo>
                    <a:pt x="1196" y="119"/>
                  </a:lnTo>
                  <a:lnTo>
                    <a:pt x="1199" y="120"/>
                  </a:lnTo>
                  <a:lnTo>
                    <a:pt x="1201" y="120"/>
                  </a:lnTo>
                  <a:lnTo>
                    <a:pt x="1204" y="120"/>
                  </a:lnTo>
                  <a:lnTo>
                    <a:pt x="1206" y="120"/>
                  </a:lnTo>
                  <a:lnTo>
                    <a:pt x="1209" y="121"/>
                  </a:lnTo>
                  <a:lnTo>
                    <a:pt x="1211" y="121"/>
                  </a:lnTo>
                  <a:lnTo>
                    <a:pt x="1213" y="121"/>
                  </a:lnTo>
                  <a:lnTo>
                    <a:pt x="1216" y="121"/>
                  </a:lnTo>
                  <a:lnTo>
                    <a:pt x="1218" y="121"/>
                  </a:lnTo>
                  <a:lnTo>
                    <a:pt x="1221" y="122"/>
                  </a:lnTo>
                  <a:lnTo>
                    <a:pt x="1223" y="122"/>
                  </a:lnTo>
                  <a:lnTo>
                    <a:pt x="1226" y="122"/>
                  </a:lnTo>
                  <a:lnTo>
                    <a:pt x="1228" y="122"/>
                  </a:lnTo>
                  <a:lnTo>
                    <a:pt x="1230" y="123"/>
                  </a:lnTo>
                  <a:lnTo>
                    <a:pt x="1233" y="123"/>
                  </a:lnTo>
                  <a:lnTo>
                    <a:pt x="1235" y="123"/>
                  </a:lnTo>
                  <a:lnTo>
                    <a:pt x="1238" y="123"/>
                  </a:lnTo>
                  <a:lnTo>
                    <a:pt x="1240" y="123"/>
                  </a:lnTo>
                  <a:lnTo>
                    <a:pt x="1243" y="124"/>
                  </a:lnTo>
                  <a:lnTo>
                    <a:pt x="1245" y="124"/>
                  </a:lnTo>
                  <a:lnTo>
                    <a:pt x="1247" y="124"/>
                  </a:lnTo>
                  <a:lnTo>
                    <a:pt x="1250" y="124"/>
                  </a:lnTo>
                  <a:lnTo>
                    <a:pt x="1252" y="124"/>
                  </a:lnTo>
                  <a:lnTo>
                    <a:pt x="1255" y="125"/>
                  </a:lnTo>
                  <a:lnTo>
                    <a:pt x="1257" y="125"/>
                  </a:lnTo>
                  <a:lnTo>
                    <a:pt x="1260" y="125"/>
                  </a:lnTo>
                  <a:lnTo>
                    <a:pt x="1262" y="125"/>
                  </a:lnTo>
                  <a:lnTo>
                    <a:pt x="1265" y="125"/>
                  </a:lnTo>
                  <a:lnTo>
                    <a:pt x="1267" y="126"/>
                  </a:lnTo>
                  <a:lnTo>
                    <a:pt x="1269" y="126"/>
                  </a:lnTo>
                  <a:lnTo>
                    <a:pt x="1272" y="126"/>
                  </a:lnTo>
                  <a:lnTo>
                    <a:pt x="1274" y="126"/>
                  </a:lnTo>
                  <a:lnTo>
                    <a:pt x="1277" y="126"/>
                  </a:lnTo>
                  <a:lnTo>
                    <a:pt x="1279" y="126"/>
                  </a:lnTo>
                  <a:lnTo>
                    <a:pt x="1282" y="127"/>
                  </a:lnTo>
                  <a:lnTo>
                    <a:pt x="1284" y="127"/>
                  </a:lnTo>
                  <a:lnTo>
                    <a:pt x="1286" y="127"/>
                  </a:lnTo>
                  <a:lnTo>
                    <a:pt x="1289" y="127"/>
                  </a:lnTo>
                  <a:lnTo>
                    <a:pt x="1291" y="127"/>
                  </a:lnTo>
                  <a:lnTo>
                    <a:pt x="1294" y="128"/>
                  </a:lnTo>
                  <a:lnTo>
                    <a:pt x="1296" y="128"/>
                  </a:lnTo>
                  <a:lnTo>
                    <a:pt x="1299" y="128"/>
                  </a:lnTo>
                  <a:lnTo>
                    <a:pt x="1301" y="128"/>
                  </a:lnTo>
                  <a:lnTo>
                    <a:pt x="1303" y="128"/>
                  </a:lnTo>
                  <a:lnTo>
                    <a:pt x="1306" y="128"/>
                  </a:lnTo>
                  <a:lnTo>
                    <a:pt x="1308" y="129"/>
                  </a:lnTo>
                  <a:lnTo>
                    <a:pt x="1311" y="129"/>
                  </a:lnTo>
                  <a:lnTo>
                    <a:pt x="1313" y="129"/>
                  </a:lnTo>
                  <a:lnTo>
                    <a:pt x="1316" y="129"/>
                  </a:lnTo>
                  <a:lnTo>
                    <a:pt x="1318" y="129"/>
                  </a:lnTo>
                  <a:lnTo>
                    <a:pt x="1320" y="129"/>
                  </a:lnTo>
                  <a:lnTo>
                    <a:pt x="1323" y="129"/>
                  </a:lnTo>
                  <a:lnTo>
                    <a:pt x="1325" y="130"/>
                  </a:lnTo>
                  <a:lnTo>
                    <a:pt x="1328" y="130"/>
                  </a:lnTo>
                  <a:lnTo>
                    <a:pt x="1330" y="130"/>
                  </a:lnTo>
                  <a:lnTo>
                    <a:pt x="1333" y="130"/>
                  </a:lnTo>
                  <a:lnTo>
                    <a:pt x="1335" y="130"/>
                  </a:lnTo>
                  <a:lnTo>
                    <a:pt x="1338" y="130"/>
                  </a:lnTo>
                  <a:lnTo>
                    <a:pt x="1340" y="131"/>
                  </a:lnTo>
                  <a:lnTo>
                    <a:pt x="1342" y="131"/>
                  </a:lnTo>
                  <a:lnTo>
                    <a:pt x="1345" y="131"/>
                  </a:lnTo>
                  <a:lnTo>
                    <a:pt x="1347" y="131"/>
                  </a:lnTo>
                  <a:lnTo>
                    <a:pt x="1350" y="131"/>
                  </a:lnTo>
                  <a:lnTo>
                    <a:pt x="1352" y="131"/>
                  </a:lnTo>
                  <a:lnTo>
                    <a:pt x="1355" y="131"/>
                  </a:lnTo>
                  <a:lnTo>
                    <a:pt x="1357" y="132"/>
                  </a:lnTo>
                  <a:lnTo>
                    <a:pt x="1359" y="132"/>
                  </a:lnTo>
                  <a:lnTo>
                    <a:pt x="1362" y="132"/>
                  </a:lnTo>
                  <a:lnTo>
                    <a:pt x="1364" y="132"/>
                  </a:lnTo>
                  <a:lnTo>
                    <a:pt x="1367" y="132"/>
                  </a:lnTo>
                  <a:lnTo>
                    <a:pt x="1369" y="132"/>
                  </a:lnTo>
                  <a:lnTo>
                    <a:pt x="1372" y="132"/>
                  </a:lnTo>
                  <a:lnTo>
                    <a:pt x="1374" y="132"/>
                  </a:lnTo>
                  <a:lnTo>
                    <a:pt x="1376" y="133"/>
                  </a:lnTo>
                  <a:lnTo>
                    <a:pt x="1379" y="133"/>
                  </a:lnTo>
                  <a:lnTo>
                    <a:pt x="1381" y="133"/>
                  </a:lnTo>
                  <a:lnTo>
                    <a:pt x="1384" y="133"/>
                  </a:lnTo>
                  <a:lnTo>
                    <a:pt x="1386" y="133"/>
                  </a:lnTo>
                  <a:lnTo>
                    <a:pt x="1389" y="133"/>
                  </a:lnTo>
                  <a:lnTo>
                    <a:pt x="1391" y="133"/>
                  </a:lnTo>
                  <a:lnTo>
                    <a:pt x="1394" y="134"/>
                  </a:lnTo>
                  <a:lnTo>
                    <a:pt x="1396" y="134"/>
                  </a:lnTo>
                  <a:lnTo>
                    <a:pt x="1399" y="134"/>
                  </a:lnTo>
                  <a:lnTo>
                    <a:pt x="1401" y="134"/>
                  </a:lnTo>
                  <a:lnTo>
                    <a:pt x="1404" y="134"/>
                  </a:lnTo>
                  <a:lnTo>
                    <a:pt x="1406" y="134"/>
                  </a:lnTo>
                  <a:lnTo>
                    <a:pt x="1408" y="134"/>
                  </a:lnTo>
                  <a:lnTo>
                    <a:pt x="1411" y="134"/>
                  </a:lnTo>
                  <a:lnTo>
                    <a:pt x="1413" y="134"/>
                  </a:lnTo>
                  <a:lnTo>
                    <a:pt x="1416" y="135"/>
                  </a:lnTo>
                  <a:lnTo>
                    <a:pt x="1418" y="135"/>
                  </a:lnTo>
                  <a:lnTo>
                    <a:pt x="1421" y="135"/>
                  </a:lnTo>
                  <a:lnTo>
                    <a:pt x="1423" y="135"/>
                  </a:lnTo>
                  <a:lnTo>
                    <a:pt x="1425" y="135"/>
                  </a:lnTo>
                  <a:lnTo>
                    <a:pt x="1428" y="135"/>
                  </a:lnTo>
                  <a:lnTo>
                    <a:pt x="1430" y="135"/>
                  </a:lnTo>
                  <a:lnTo>
                    <a:pt x="1433" y="135"/>
                  </a:lnTo>
                  <a:lnTo>
                    <a:pt x="1435" y="135"/>
                  </a:lnTo>
                  <a:lnTo>
                    <a:pt x="1438" y="136"/>
                  </a:lnTo>
                  <a:lnTo>
                    <a:pt x="1440" y="136"/>
                  </a:lnTo>
                  <a:lnTo>
                    <a:pt x="1442" y="136"/>
                  </a:lnTo>
                  <a:lnTo>
                    <a:pt x="1445" y="136"/>
                  </a:lnTo>
                  <a:lnTo>
                    <a:pt x="1447" y="136"/>
                  </a:lnTo>
                  <a:lnTo>
                    <a:pt x="1450" y="136"/>
                  </a:lnTo>
                  <a:lnTo>
                    <a:pt x="1452" y="136"/>
                  </a:lnTo>
                  <a:lnTo>
                    <a:pt x="1455" y="136"/>
                  </a:lnTo>
                  <a:lnTo>
                    <a:pt x="1457" y="136"/>
                  </a:lnTo>
                  <a:lnTo>
                    <a:pt x="1459" y="136"/>
                  </a:lnTo>
                  <a:lnTo>
                    <a:pt x="1462" y="137"/>
                  </a:lnTo>
                  <a:lnTo>
                    <a:pt x="1464" y="137"/>
                  </a:lnTo>
                  <a:lnTo>
                    <a:pt x="1467" y="137"/>
                  </a:lnTo>
                  <a:lnTo>
                    <a:pt x="1469" y="137"/>
                  </a:lnTo>
                  <a:lnTo>
                    <a:pt x="1472" y="137"/>
                  </a:lnTo>
                  <a:lnTo>
                    <a:pt x="1474" y="137"/>
                  </a:lnTo>
                  <a:lnTo>
                    <a:pt x="1477" y="137"/>
                  </a:lnTo>
                  <a:lnTo>
                    <a:pt x="1479" y="137"/>
                  </a:lnTo>
                  <a:lnTo>
                    <a:pt x="1481" y="137"/>
                  </a:lnTo>
                  <a:lnTo>
                    <a:pt x="1484" y="137"/>
                  </a:lnTo>
                  <a:lnTo>
                    <a:pt x="1486" y="137"/>
                  </a:lnTo>
                  <a:lnTo>
                    <a:pt x="1489" y="138"/>
                  </a:lnTo>
                  <a:lnTo>
                    <a:pt x="1491" y="138"/>
                  </a:lnTo>
                  <a:lnTo>
                    <a:pt x="1494" y="138"/>
                  </a:lnTo>
                  <a:lnTo>
                    <a:pt x="1496" y="138"/>
                  </a:lnTo>
                  <a:lnTo>
                    <a:pt x="1498" y="138"/>
                  </a:lnTo>
                  <a:lnTo>
                    <a:pt x="1501" y="138"/>
                  </a:lnTo>
                  <a:lnTo>
                    <a:pt x="1503" y="138"/>
                  </a:lnTo>
                  <a:lnTo>
                    <a:pt x="1506" y="138"/>
                  </a:lnTo>
                  <a:lnTo>
                    <a:pt x="1508" y="138"/>
                  </a:lnTo>
                  <a:lnTo>
                    <a:pt x="1511" y="138"/>
                  </a:lnTo>
                  <a:lnTo>
                    <a:pt x="1513" y="138"/>
                  </a:lnTo>
                  <a:lnTo>
                    <a:pt x="1515" y="138"/>
                  </a:lnTo>
                  <a:lnTo>
                    <a:pt x="1518" y="139"/>
                  </a:lnTo>
                  <a:lnTo>
                    <a:pt x="1520" y="139"/>
                  </a:lnTo>
                  <a:lnTo>
                    <a:pt x="1523" y="139"/>
                  </a:lnTo>
                  <a:lnTo>
                    <a:pt x="1525" y="139"/>
                  </a:lnTo>
                  <a:lnTo>
                    <a:pt x="1528" y="139"/>
                  </a:lnTo>
                  <a:lnTo>
                    <a:pt x="1530" y="139"/>
                  </a:lnTo>
                  <a:lnTo>
                    <a:pt x="1533" y="139"/>
                  </a:lnTo>
                  <a:lnTo>
                    <a:pt x="1535" y="139"/>
                  </a:lnTo>
                  <a:lnTo>
                    <a:pt x="1537" y="139"/>
                  </a:lnTo>
                  <a:lnTo>
                    <a:pt x="1540" y="139"/>
                  </a:lnTo>
                  <a:lnTo>
                    <a:pt x="1542" y="139"/>
                  </a:lnTo>
                  <a:lnTo>
                    <a:pt x="1545" y="139"/>
                  </a:lnTo>
                  <a:lnTo>
                    <a:pt x="1547" y="139"/>
                  </a:lnTo>
                  <a:lnTo>
                    <a:pt x="1550" y="139"/>
                  </a:lnTo>
                  <a:lnTo>
                    <a:pt x="1552" y="140"/>
                  </a:lnTo>
                  <a:lnTo>
                    <a:pt x="1554" y="140"/>
                  </a:lnTo>
                  <a:lnTo>
                    <a:pt x="1557" y="140"/>
                  </a:lnTo>
                  <a:lnTo>
                    <a:pt x="1559" y="140"/>
                  </a:lnTo>
                  <a:lnTo>
                    <a:pt x="1562" y="140"/>
                  </a:lnTo>
                  <a:lnTo>
                    <a:pt x="1564" y="140"/>
                  </a:lnTo>
                  <a:lnTo>
                    <a:pt x="1567" y="140"/>
                  </a:lnTo>
                  <a:lnTo>
                    <a:pt x="1569" y="140"/>
                  </a:lnTo>
                  <a:lnTo>
                    <a:pt x="1571" y="140"/>
                  </a:lnTo>
                  <a:lnTo>
                    <a:pt x="1574" y="140"/>
                  </a:lnTo>
                  <a:lnTo>
                    <a:pt x="1576" y="140"/>
                  </a:lnTo>
                  <a:lnTo>
                    <a:pt x="1579" y="140"/>
                  </a:lnTo>
                  <a:lnTo>
                    <a:pt x="1581" y="140"/>
                  </a:lnTo>
                  <a:lnTo>
                    <a:pt x="1584" y="140"/>
                  </a:lnTo>
                  <a:lnTo>
                    <a:pt x="1586" y="140"/>
                  </a:lnTo>
                  <a:lnTo>
                    <a:pt x="1588" y="141"/>
                  </a:lnTo>
                  <a:lnTo>
                    <a:pt x="1591" y="141"/>
                  </a:lnTo>
                  <a:lnTo>
                    <a:pt x="1593" y="141"/>
                  </a:lnTo>
                  <a:lnTo>
                    <a:pt x="1596" y="141"/>
                  </a:lnTo>
                  <a:lnTo>
                    <a:pt x="1598" y="141"/>
                  </a:lnTo>
                  <a:lnTo>
                    <a:pt x="1601" y="141"/>
                  </a:lnTo>
                  <a:lnTo>
                    <a:pt x="1603" y="141"/>
                  </a:lnTo>
                  <a:lnTo>
                    <a:pt x="1606" y="141"/>
                  </a:lnTo>
                  <a:lnTo>
                    <a:pt x="1608" y="141"/>
                  </a:lnTo>
                  <a:lnTo>
                    <a:pt x="1611" y="141"/>
                  </a:lnTo>
                  <a:lnTo>
                    <a:pt x="1613" y="141"/>
                  </a:lnTo>
                  <a:lnTo>
                    <a:pt x="1616" y="141"/>
                  </a:lnTo>
                  <a:lnTo>
                    <a:pt x="1618" y="141"/>
                  </a:lnTo>
                  <a:lnTo>
                    <a:pt x="1620" y="141"/>
                  </a:lnTo>
                  <a:lnTo>
                    <a:pt x="1623" y="141"/>
                  </a:lnTo>
                  <a:lnTo>
                    <a:pt x="1625" y="141"/>
                  </a:lnTo>
                  <a:lnTo>
                    <a:pt x="1628" y="141"/>
                  </a:lnTo>
                  <a:lnTo>
                    <a:pt x="1630" y="141"/>
                  </a:lnTo>
                  <a:lnTo>
                    <a:pt x="1633" y="142"/>
                  </a:lnTo>
                  <a:lnTo>
                    <a:pt x="1635" y="142"/>
                  </a:lnTo>
                  <a:lnTo>
                    <a:pt x="1637" y="142"/>
                  </a:lnTo>
                  <a:lnTo>
                    <a:pt x="1640" y="142"/>
                  </a:lnTo>
                  <a:lnTo>
                    <a:pt x="1642" y="142"/>
                  </a:lnTo>
                  <a:lnTo>
                    <a:pt x="1645" y="142"/>
                  </a:lnTo>
                  <a:lnTo>
                    <a:pt x="1647" y="142"/>
                  </a:lnTo>
                  <a:lnTo>
                    <a:pt x="1650" y="142"/>
                  </a:lnTo>
                  <a:lnTo>
                    <a:pt x="1652" y="142"/>
                  </a:lnTo>
                  <a:lnTo>
                    <a:pt x="1654" y="142"/>
                  </a:lnTo>
                  <a:lnTo>
                    <a:pt x="1657" y="142"/>
                  </a:lnTo>
                  <a:lnTo>
                    <a:pt x="1659" y="142"/>
                  </a:lnTo>
                  <a:lnTo>
                    <a:pt x="1662" y="142"/>
                  </a:lnTo>
                  <a:lnTo>
                    <a:pt x="1664" y="142"/>
                  </a:lnTo>
                  <a:lnTo>
                    <a:pt x="1667" y="142"/>
                  </a:lnTo>
                  <a:lnTo>
                    <a:pt x="1669" y="142"/>
                  </a:lnTo>
                  <a:lnTo>
                    <a:pt x="1671" y="142"/>
                  </a:lnTo>
                  <a:lnTo>
                    <a:pt x="1674" y="142"/>
                  </a:lnTo>
                  <a:lnTo>
                    <a:pt x="1676" y="142"/>
                  </a:lnTo>
                  <a:lnTo>
                    <a:pt x="1679" y="142"/>
                  </a:lnTo>
                  <a:lnTo>
                    <a:pt x="1681" y="142"/>
                  </a:lnTo>
                  <a:lnTo>
                    <a:pt x="1684" y="143"/>
                  </a:lnTo>
                  <a:lnTo>
                    <a:pt x="1686" y="143"/>
                  </a:lnTo>
                  <a:lnTo>
                    <a:pt x="1689" y="143"/>
                  </a:lnTo>
                  <a:lnTo>
                    <a:pt x="1691" y="143"/>
                  </a:lnTo>
                  <a:lnTo>
                    <a:pt x="1693" y="143"/>
                  </a:lnTo>
                  <a:lnTo>
                    <a:pt x="1696" y="143"/>
                  </a:lnTo>
                  <a:lnTo>
                    <a:pt x="1698" y="143"/>
                  </a:lnTo>
                  <a:lnTo>
                    <a:pt x="1701" y="143"/>
                  </a:lnTo>
                  <a:lnTo>
                    <a:pt x="1703" y="143"/>
                  </a:lnTo>
                  <a:lnTo>
                    <a:pt x="1706" y="143"/>
                  </a:lnTo>
                  <a:lnTo>
                    <a:pt x="1708" y="143"/>
                  </a:lnTo>
                  <a:lnTo>
                    <a:pt x="1710" y="143"/>
                  </a:lnTo>
                  <a:lnTo>
                    <a:pt x="1713" y="143"/>
                  </a:lnTo>
                  <a:lnTo>
                    <a:pt x="1715" y="143"/>
                  </a:lnTo>
                  <a:lnTo>
                    <a:pt x="1718" y="143"/>
                  </a:lnTo>
                  <a:lnTo>
                    <a:pt x="1720" y="143"/>
                  </a:lnTo>
                  <a:lnTo>
                    <a:pt x="1723" y="143"/>
                  </a:lnTo>
                  <a:lnTo>
                    <a:pt x="1725" y="143"/>
                  </a:lnTo>
                  <a:lnTo>
                    <a:pt x="1727" y="143"/>
                  </a:lnTo>
                  <a:lnTo>
                    <a:pt x="1730" y="143"/>
                  </a:lnTo>
                  <a:lnTo>
                    <a:pt x="1732" y="143"/>
                  </a:lnTo>
                  <a:lnTo>
                    <a:pt x="1735" y="143"/>
                  </a:lnTo>
                  <a:lnTo>
                    <a:pt x="1737" y="143"/>
                  </a:lnTo>
                  <a:lnTo>
                    <a:pt x="1740" y="143"/>
                  </a:lnTo>
                  <a:lnTo>
                    <a:pt x="1742" y="143"/>
                  </a:lnTo>
                  <a:lnTo>
                    <a:pt x="1745" y="143"/>
                  </a:lnTo>
                  <a:lnTo>
                    <a:pt x="1747" y="144"/>
                  </a:lnTo>
                  <a:lnTo>
                    <a:pt x="1749" y="144"/>
                  </a:lnTo>
                  <a:lnTo>
                    <a:pt x="1752" y="144"/>
                  </a:lnTo>
                  <a:lnTo>
                    <a:pt x="1754" y="144"/>
                  </a:lnTo>
                  <a:lnTo>
                    <a:pt x="1757" y="144"/>
                  </a:lnTo>
                  <a:lnTo>
                    <a:pt x="1759" y="144"/>
                  </a:lnTo>
                  <a:lnTo>
                    <a:pt x="1762" y="144"/>
                  </a:lnTo>
                  <a:lnTo>
                    <a:pt x="1764" y="144"/>
                  </a:lnTo>
                  <a:lnTo>
                    <a:pt x="1766" y="144"/>
                  </a:lnTo>
                  <a:lnTo>
                    <a:pt x="1769" y="144"/>
                  </a:lnTo>
                  <a:lnTo>
                    <a:pt x="1771" y="144"/>
                  </a:lnTo>
                  <a:lnTo>
                    <a:pt x="1774" y="144"/>
                  </a:lnTo>
                  <a:lnTo>
                    <a:pt x="1776" y="144"/>
                  </a:lnTo>
                  <a:lnTo>
                    <a:pt x="1779" y="144"/>
                  </a:lnTo>
                  <a:lnTo>
                    <a:pt x="1781" y="144"/>
                  </a:lnTo>
                  <a:lnTo>
                    <a:pt x="1783" y="144"/>
                  </a:lnTo>
                  <a:lnTo>
                    <a:pt x="1786" y="144"/>
                  </a:lnTo>
                  <a:lnTo>
                    <a:pt x="1788" y="144"/>
                  </a:lnTo>
                  <a:lnTo>
                    <a:pt x="1791" y="144"/>
                  </a:lnTo>
                  <a:lnTo>
                    <a:pt x="1793" y="144"/>
                  </a:lnTo>
                  <a:lnTo>
                    <a:pt x="1796" y="144"/>
                  </a:lnTo>
                  <a:lnTo>
                    <a:pt x="1798" y="144"/>
                  </a:lnTo>
                  <a:lnTo>
                    <a:pt x="1800" y="144"/>
                  </a:lnTo>
                  <a:lnTo>
                    <a:pt x="1803" y="144"/>
                  </a:lnTo>
                  <a:lnTo>
                    <a:pt x="1806" y="144"/>
                  </a:lnTo>
                  <a:lnTo>
                    <a:pt x="1808" y="144"/>
                  </a:lnTo>
                  <a:lnTo>
                    <a:pt x="1810" y="144"/>
                  </a:lnTo>
                  <a:lnTo>
                    <a:pt x="1813" y="144"/>
                  </a:lnTo>
                  <a:lnTo>
                    <a:pt x="1815" y="144"/>
                  </a:lnTo>
                  <a:lnTo>
                    <a:pt x="1818" y="144"/>
                  </a:lnTo>
                  <a:lnTo>
                    <a:pt x="1820" y="144"/>
                  </a:lnTo>
                  <a:lnTo>
                    <a:pt x="1823" y="144"/>
                  </a:lnTo>
                  <a:lnTo>
                    <a:pt x="1825" y="144"/>
                  </a:lnTo>
                  <a:lnTo>
                    <a:pt x="1828" y="145"/>
                  </a:lnTo>
                  <a:lnTo>
                    <a:pt x="1830" y="145"/>
                  </a:lnTo>
                  <a:lnTo>
                    <a:pt x="1832" y="145"/>
                  </a:lnTo>
                  <a:lnTo>
                    <a:pt x="1835" y="145"/>
                  </a:lnTo>
                  <a:lnTo>
                    <a:pt x="1837" y="145"/>
                  </a:lnTo>
                  <a:lnTo>
                    <a:pt x="1840" y="145"/>
                  </a:lnTo>
                  <a:lnTo>
                    <a:pt x="1842" y="145"/>
                  </a:lnTo>
                  <a:lnTo>
                    <a:pt x="1845" y="145"/>
                  </a:lnTo>
                  <a:lnTo>
                    <a:pt x="1847" y="145"/>
                  </a:lnTo>
                  <a:lnTo>
                    <a:pt x="1849" y="145"/>
                  </a:lnTo>
                  <a:lnTo>
                    <a:pt x="1852" y="145"/>
                  </a:lnTo>
                  <a:lnTo>
                    <a:pt x="1854" y="145"/>
                  </a:lnTo>
                  <a:lnTo>
                    <a:pt x="1857" y="145"/>
                  </a:lnTo>
                  <a:lnTo>
                    <a:pt x="1859" y="145"/>
                  </a:lnTo>
                  <a:lnTo>
                    <a:pt x="1862" y="145"/>
                  </a:lnTo>
                  <a:lnTo>
                    <a:pt x="1864" y="145"/>
                  </a:lnTo>
                  <a:lnTo>
                    <a:pt x="1866" y="145"/>
                  </a:lnTo>
                  <a:lnTo>
                    <a:pt x="1869" y="145"/>
                  </a:lnTo>
                  <a:lnTo>
                    <a:pt x="1871" y="145"/>
                  </a:lnTo>
                  <a:lnTo>
                    <a:pt x="1874" y="145"/>
                  </a:lnTo>
                  <a:lnTo>
                    <a:pt x="1876" y="145"/>
                  </a:lnTo>
                  <a:lnTo>
                    <a:pt x="1879" y="145"/>
                  </a:lnTo>
                  <a:lnTo>
                    <a:pt x="1881" y="145"/>
                  </a:lnTo>
                  <a:lnTo>
                    <a:pt x="1884" y="145"/>
                  </a:lnTo>
                  <a:lnTo>
                    <a:pt x="1886" y="145"/>
                  </a:lnTo>
                  <a:lnTo>
                    <a:pt x="1888" y="145"/>
                  </a:lnTo>
                  <a:lnTo>
                    <a:pt x="1891" y="145"/>
                  </a:lnTo>
                  <a:lnTo>
                    <a:pt x="1893" y="145"/>
                  </a:lnTo>
                  <a:lnTo>
                    <a:pt x="1896" y="145"/>
                  </a:lnTo>
                  <a:lnTo>
                    <a:pt x="1898" y="145"/>
                  </a:lnTo>
                  <a:lnTo>
                    <a:pt x="1901" y="145"/>
                  </a:lnTo>
                  <a:lnTo>
                    <a:pt x="1903" y="145"/>
                  </a:lnTo>
                  <a:lnTo>
                    <a:pt x="1905" y="145"/>
                  </a:lnTo>
                  <a:lnTo>
                    <a:pt x="1908" y="145"/>
                  </a:lnTo>
                  <a:lnTo>
                    <a:pt x="1910" y="145"/>
                  </a:lnTo>
                  <a:lnTo>
                    <a:pt x="1913" y="145"/>
                  </a:lnTo>
                  <a:lnTo>
                    <a:pt x="1915" y="145"/>
                  </a:lnTo>
                  <a:lnTo>
                    <a:pt x="1918" y="145"/>
                  </a:lnTo>
                  <a:lnTo>
                    <a:pt x="1920" y="145"/>
                  </a:lnTo>
                  <a:lnTo>
                    <a:pt x="1922" y="145"/>
                  </a:lnTo>
                  <a:lnTo>
                    <a:pt x="1925" y="145"/>
                  </a:lnTo>
                  <a:lnTo>
                    <a:pt x="1927" y="145"/>
                  </a:lnTo>
                  <a:lnTo>
                    <a:pt x="1930" y="145"/>
                  </a:lnTo>
                  <a:lnTo>
                    <a:pt x="1932" y="145"/>
                  </a:lnTo>
                  <a:lnTo>
                    <a:pt x="1935" y="145"/>
                  </a:lnTo>
                  <a:lnTo>
                    <a:pt x="1937" y="145"/>
                  </a:lnTo>
                  <a:lnTo>
                    <a:pt x="1939" y="145"/>
                  </a:lnTo>
                  <a:lnTo>
                    <a:pt x="1942" y="145"/>
                  </a:lnTo>
                  <a:lnTo>
                    <a:pt x="1944" y="146"/>
                  </a:lnTo>
                  <a:lnTo>
                    <a:pt x="1947" y="146"/>
                  </a:lnTo>
                  <a:lnTo>
                    <a:pt x="1949" y="146"/>
                  </a:lnTo>
                  <a:lnTo>
                    <a:pt x="1952" y="146"/>
                  </a:lnTo>
                  <a:lnTo>
                    <a:pt x="1954" y="146"/>
                  </a:lnTo>
                  <a:lnTo>
                    <a:pt x="1957" y="146"/>
                  </a:lnTo>
                  <a:lnTo>
                    <a:pt x="1959" y="146"/>
                  </a:lnTo>
                  <a:lnTo>
                    <a:pt x="1961" y="146"/>
                  </a:lnTo>
                  <a:lnTo>
                    <a:pt x="1964" y="146"/>
                  </a:lnTo>
                  <a:lnTo>
                    <a:pt x="1966" y="146"/>
                  </a:lnTo>
                  <a:lnTo>
                    <a:pt x="1969" y="146"/>
                  </a:lnTo>
                  <a:lnTo>
                    <a:pt x="1971" y="146"/>
                  </a:lnTo>
                  <a:lnTo>
                    <a:pt x="1974" y="146"/>
                  </a:lnTo>
                  <a:lnTo>
                    <a:pt x="1976" y="146"/>
                  </a:lnTo>
                  <a:lnTo>
                    <a:pt x="1978" y="146"/>
                  </a:lnTo>
                  <a:lnTo>
                    <a:pt x="1981" y="146"/>
                  </a:lnTo>
                  <a:lnTo>
                    <a:pt x="1983" y="146"/>
                  </a:lnTo>
                  <a:lnTo>
                    <a:pt x="1986" y="146"/>
                  </a:lnTo>
                  <a:lnTo>
                    <a:pt x="1988" y="146"/>
                  </a:lnTo>
                  <a:lnTo>
                    <a:pt x="1991" y="146"/>
                  </a:lnTo>
                  <a:lnTo>
                    <a:pt x="1993" y="146"/>
                  </a:lnTo>
                  <a:lnTo>
                    <a:pt x="1995" y="146"/>
                  </a:lnTo>
                  <a:lnTo>
                    <a:pt x="1998" y="146"/>
                  </a:lnTo>
                  <a:lnTo>
                    <a:pt x="2000" y="146"/>
                  </a:lnTo>
                  <a:lnTo>
                    <a:pt x="2003" y="146"/>
                  </a:lnTo>
                  <a:lnTo>
                    <a:pt x="2005" y="146"/>
                  </a:lnTo>
                  <a:lnTo>
                    <a:pt x="2008" y="146"/>
                  </a:lnTo>
                  <a:lnTo>
                    <a:pt x="2010" y="146"/>
                  </a:lnTo>
                  <a:lnTo>
                    <a:pt x="2013" y="146"/>
                  </a:lnTo>
                  <a:lnTo>
                    <a:pt x="2015" y="146"/>
                  </a:lnTo>
                  <a:lnTo>
                    <a:pt x="2018" y="146"/>
                  </a:lnTo>
                  <a:lnTo>
                    <a:pt x="2020" y="146"/>
                  </a:lnTo>
                  <a:lnTo>
                    <a:pt x="2022" y="146"/>
                  </a:lnTo>
                  <a:lnTo>
                    <a:pt x="2025" y="146"/>
                  </a:lnTo>
                  <a:lnTo>
                    <a:pt x="2027" y="146"/>
                  </a:lnTo>
                  <a:lnTo>
                    <a:pt x="2030" y="146"/>
                  </a:lnTo>
                  <a:lnTo>
                    <a:pt x="2032" y="146"/>
                  </a:lnTo>
                  <a:lnTo>
                    <a:pt x="2035" y="146"/>
                  </a:lnTo>
                  <a:lnTo>
                    <a:pt x="2037" y="146"/>
                  </a:lnTo>
                  <a:lnTo>
                    <a:pt x="2040" y="146"/>
                  </a:lnTo>
                  <a:lnTo>
                    <a:pt x="2042" y="146"/>
                  </a:lnTo>
                  <a:lnTo>
                    <a:pt x="2044" y="146"/>
                  </a:lnTo>
                  <a:lnTo>
                    <a:pt x="2047" y="146"/>
                  </a:lnTo>
                  <a:lnTo>
                    <a:pt x="2049" y="146"/>
                  </a:lnTo>
                  <a:lnTo>
                    <a:pt x="2052" y="146"/>
                  </a:lnTo>
                  <a:lnTo>
                    <a:pt x="2054" y="146"/>
                  </a:lnTo>
                  <a:lnTo>
                    <a:pt x="2057" y="146"/>
                  </a:lnTo>
                  <a:lnTo>
                    <a:pt x="2059" y="146"/>
                  </a:lnTo>
                  <a:lnTo>
                    <a:pt x="2061" y="146"/>
                  </a:lnTo>
                  <a:lnTo>
                    <a:pt x="2064" y="146"/>
                  </a:lnTo>
                  <a:lnTo>
                    <a:pt x="2066" y="146"/>
                  </a:lnTo>
                  <a:lnTo>
                    <a:pt x="2069" y="146"/>
                  </a:lnTo>
                  <a:lnTo>
                    <a:pt x="2071" y="146"/>
                  </a:lnTo>
                  <a:lnTo>
                    <a:pt x="2074" y="146"/>
                  </a:lnTo>
                  <a:lnTo>
                    <a:pt x="2076" y="146"/>
                  </a:lnTo>
                  <a:lnTo>
                    <a:pt x="2078" y="146"/>
                  </a:lnTo>
                  <a:lnTo>
                    <a:pt x="2081" y="146"/>
                  </a:lnTo>
                  <a:lnTo>
                    <a:pt x="2083" y="147"/>
                  </a:lnTo>
                  <a:lnTo>
                    <a:pt x="2086" y="147"/>
                  </a:lnTo>
                  <a:lnTo>
                    <a:pt x="2088" y="147"/>
                  </a:lnTo>
                  <a:lnTo>
                    <a:pt x="2091" y="147"/>
                  </a:lnTo>
                  <a:lnTo>
                    <a:pt x="2093" y="147"/>
                  </a:lnTo>
                  <a:lnTo>
                    <a:pt x="2096" y="147"/>
                  </a:lnTo>
                  <a:lnTo>
                    <a:pt x="2098" y="147"/>
                  </a:lnTo>
                  <a:lnTo>
                    <a:pt x="2100" y="147"/>
                  </a:lnTo>
                  <a:lnTo>
                    <a:pt x="2103" y="147"/>
                  </a:lnTo>
                  <a:lnTo>
                    <a:pt x="2105" y="147"/>
                  </a:lnTo>
                  <a:lnTo>
                    <a:pt x="2108" y="147"/>
                  </a:lnTo>
                  <a:lnTo>
                    <a:pt x="2110" y="147"/>
                  </a:lnTo>
                  <a:lnTo>
                    <a:pt x="2113" y="147"/>
                  </a:lnTo>
                  <a:lnTo>
                    <a:pt x="2115" y="147"/>
                  </a:lnTo>
                  <a:lnTo>
                    <a:pt x="2117" y="147"/>
                  </a:lnTo>
                  <a:lnTo>
                    <a:pt x="2120" y="147"/>
                  </a:lnTo>
                  <a:lnTo>
                    <a:pt x="2122" y="147"/>
                  </a:lnTo>
                  <a:lnTo>
                    <a:pt x="2125" y="147"/>
                  </a:lnTo>
                  <a:lnTo>
                    <a:pt x="2127" y="147"/>
                  </a:lnTo>
                  <a:lnTo>
                    <a:pt x="2130" y="147"/>
                  </a:lnTo>
                  <a:lnTo>
                    <a:pt x="2132" y="147"/>
                  </a:lnTo>
                  <a:lnTo>
                    <a:pt x="2134" y="147"/>
                  </a:lnTo>
                  <a:lnTo>
                    <a:pt x="2137" y="147"/>
                  </a:lnTo>
                  <a:lnTo>
                    <a:pt x="2139" y="147"/>
                  </a:lnTo>
                  <a:lnTo>
                    <a:pt x="2142" y="147"/>
                  </a:lnTo>
                  <a:lnTo>
                    <a:pt x="2144" y="147"/>
                  </a:lnTo>
                  <a:lnTo>
                    <a:pt x="2147" y="147"/>
                  </a:lnTo>
                  <a:lnTo>
                    <a:pt x="2149" y="147"/>
                  </a:lnTo>
                  <a:lnTo>
                    <a:pt x="2152" y="147"/>
                  </a:lnTo>
                  <a:lnTo>
                    <a:pt x="2154" y="147"/>
                  </a:lnTo>
                  <a:lnTo>
                    <a:pt x="2156" y="147"/>
                  </a:lnTo>
                  <a:lnTo>
                    <a:pt x="2159" y="147"/>
                  </a:lnTo>
                  <a:lnTo>
                    <a:pt x="2161" y="147"/>
                  </a:lnTo>
                  <a:lnTo>
                    <a:pt x="2164" y="147"/>
                  </a:lnTo>
                  <a:lnTo>
                    <a:pt x="2166" y="147"/>
                  </a:lnTo>
                  <a:lnTo>
                    <a:pt x="2169" y="147"/>
                  </a:lnTo>
                  <a:lnTo>
                    <a:pt x="2171" y="147"/>
                  </a:lnTo>
                  <a:lnTo>
                    <a:pt x="2173" y="147"/>
                  </a:lnTo>
                  <a:lnTo>
                    <a:pt x="2176" y="147"/>
                  </a:lnTo>
                  <a:lnTo>
                    <a:pt x="2178" y="147"/>
                  </a:lnTo>
                  <a:lnTo>
                    <a:pt x="2181" y="147"/>
                  </a:lnTo>
                  <a:lnTo>
                    <a:pt x="2183" y="147"/>
                  </a:lnTo>
                  <a:lnTo>
                    <a:pt x="2186" y="147"/>
                  </a:lnTo>
                  <a:lnTo>
                    <a:pt x="2188" y="147"/>
                  </a:lnTo>
                  <a:lnTo>
                    <a:pt x="2190" y="147"/>
                  </a:lnTo>
                  <a:lnTo>
                    <a:pt x="2193" y="147"/>
                  </a:lnTo>
                  <a:lnTo>
                    <a:pt x="2195" y="147"/>
                  </a:lnTo>
                  <a:lnTo>
                    <a:pt x="2198" y="147"/>
                  </a:lnTo>
                  <a:lnTo>
                    <a:pt x="2200" y="147"/>
                  </a:lnTo>
                  <a:lnTo>
                    <a:pt x="2203" y="147"/>
                  </a:lnTo>
                  <a:lnTo>
                    <a:pt x="2205" y="147"/>
                  </a:lnTo>
                  <a:lnTo>
                    <a:pt x="2207" y="147"/>
                  </a:lnTo>
                  <a:lnTo>
                    <a:pt x="2210" y="147"/>
                  </a:lnTo>
                  <a:lnTo>
                    <a:pt x="2213" y="147"/>
                  </a:lnTo>
                  <a:lnTo>
                    <a:pt x="2215" y="147"/>
                  </a:lnTo>
                  <a:lnTo>
                    <a:pt x="2217" y="147"/>
                  </a:lnTo>
                  <a:lnTo>
                    <a:pt x="2220" y="147"/>
                  </a:lnTo>
                  <a:lnTo>
                    <a:pt x="2222" y="147"/>
                  </a:lnTo>
                  <a:lnTo>
                    <a:pt x="2225" y="147"/>
                  </a:lnTo>
                  <a:lnTo>
                    <a:pt x="2227" y="147"/>
                  </a:lnTo>
                  <a:lnTo>
                    <a:pt x="2230" y="147"/>
                  </a:lnTo>
                  <a:lnTo>
                    <a:pt x="2232" y="147"/>
                  </a:lnTo>
                  <a:lnTo>
                    <a:pt x="2235" y="147"/>
                  </a:lnTo>
                  <a:lnTo>
                    <a:pt x="2237" y="147"/>
                  </a:lnTo>
                  <a:lnTo>
                    <a:pt x="2239" y="147"/>
                  </a:lnTo>
                  <a:lnTo>
                    <a:pt x="2242" y="147"/>
                  </a:lnTo>
                  <a:lnTo>
                    <a:pt x="2244" y="147"/>
                  </a:lnTo>
                  <a:lnTo>
                    <a:pt x="2247" y="147"/>
                  </a:lnTo>
                  <a:lnTo>
                    <a:pt x="2249" y="147"/>
                  </a:lnTo>
                  <a:lnTo>
                    <a:pt x="2252" y="147"/>
                  </a:lnTo>
                  <a:lnTo>
                    <a:pt x="2254" y="147"/>
                  </a:lnTo>
                  <a:lnTo>
                    <a:pt x="2256" y="147"/>
                  </a:lnTo>
                  <a:lnTo>
                    <a:pt x="2259" y="147"/>
                  </a:lnTo>
                  <a:lnTo>
                    <a:pt x="2261" y="147"/>
                  </a:lnTo>
                  <a:lnTo>
                    <a:pt x="2264" y="147"/>
                  </a:lnTo>
                  <a:lnTo>
                    <a:pt x="2266" y="147"/>
                  </a:lnTo>
                  <a:lnTo>
                    <a:pt x="2269" y="147"/>
                  </a:lnTo>
                  <a:lnTo>
                    <a:pt x="2271" y="147"/>
                  </a:lnTo>
                  <a:lnTo>
                    <a:pt x="2273" y="147"/>
                  </a:lnTo>
                  <a:lnTo>
                    <a:pt x="2276" y="147"/>
                  </a:lnTo>
                  <a:lnTo>
                    <a:pt x="2278" y="147"/>
                  </a:lnTo>
                  <a:lnTo>
                    <a:pt x="2281" y="147"/>
                  </a:lnTo>
                  <a:lnTo>
                    <a:pt x="2283" y="147"/>
                  </a:lnTo>
                  <a:lnTo>
                    <a:pt x="2286" y="147"/>
                  </a:lnTo>
                  <a:lnTo>
                    <a:pt x="2288" y="147"/>
                  </a:lnTo>
                  <a:lnTo>
                    <a:pt x="2290" y="147"/>
                  </a:lnTo>
                  <a:lnTo>
                    <a:pt x="2293" y="147"/>
                  </a:lnTo>
                  <a:lnTo>
                    <a:pt x="2295" y="147"/>
                  </a:lnTo>
                  <a:lnTo>
                    <a:pt x="2298" y="147"/>
                  </a:lnTo>
                  <a:lnTo>
                    <a:pt x="2300" y="147"/>
                  </a:lnTo>
                  <a:lnTo>
                    <a:pt x="2303" y="147"/>
                  </a:lnTo>
                  <a:lnTo>
                    <a:pt x="2305" y="147"/>
                  </a:lnTo>
                  <a:lnTo>
                    <a:pt x="2308" y="147"/>
                  </a:lnTo>
                  <a:lnTo>
                    <a:pt x="2310" y="147"/>
                  </a:lnTo>
                  <a:lnTo>
                    <a:pt x="2312" y="147"/>
                  </a:lnTo>
                  <a:lnTo>
                    <a:pt x="2315" y="147"/>
                  </a:lnTo>
                  <a:lnTo>
                    <a:pt x="2317" y="147"/>
                  </a:lnTo>
                  <a:lnTo>
                    <a:pt x="2320" y="147"/>
                  </a:lnTo>
                  <a:lnTo>
                    <a:pt x="2322" y="147"/>
                  </a:lnTo>
                  <a:lnTo>
                    <a:pt x="2325" y="147"/>
                  </a:lnTo>
                  <a:lnTo>
                    <a:pt x="2327" y="147"/>
                  </a:lnTo>
                  <a:lnTo>
                    <a:pt x="2329" y="147"/>
                  </a:lnTo>
                  <a:lnTo>
                    <a:pt x="2332" y="147"/>
                  </a:lnTo>
                  <a:lnTo>
                    <a:pt x="2334" y="147"/>
                  </a:lnTo>
                  <a:lnTo>
                    <a:pt x="2337" y="147"/>
                  </a:lnTo>
                  <a:lnTo>
                    <a:pt x="2339" y="147"/>
                  </a:lnTo>
                  <a:lnTo>
                    <a:pt x="2342" y="147"/>
                  </a:lnTo>
                  <a:lnTo>
                    <a:pt x="2344" y="147"/>
                  </a:lnTo>
                  <a:lnTo>
                    <a:pt x="2346" y="147"/>
                  </a:lnTo>
                  <a:lnTo>
                    <a:pt x="2349" y="147"/>
                  </a:lnTo>
                  <a:lnTo>
                    <a:pt x="2351" y="147"/>
                  </a:lnTo>
                  <a:lnTo>
                    <a:pt x="2354" y="147"/>
                  </a:lnTo>
                  <a:lnTo>
                    <a:pt x="2356" y="147"/>
                  </a:lnTo>
                  <a:lnTo>
                    <a:pt x="2359" y="147"/>
                  </a:lnTo>
                  <a:lnTo>
                    <a:pt x="2361" y="147"/>
                  </a:lnTo>
                  <a:lnTo>
                    <a:pt x="2364" y="147"/>
                  </a:lnTo>
                  <a:lnTo>
                    <a:pt x="2366" y="147"/>
                  </a:lnTo>
                  <a:lnTo>
                    <a:pt x="2368" y="147"/>
                  </a:lnTo>
                  <a:lnTo>
                    <a:pt x="2371" y="147"/>
                  </a:lnTo>
                  <a:lnTo>
                    <a:pt x="2373" y="147"/>
                  </a:lnTo>
                  <a:lnTo>
                    <a:pt x="2376" y="147"/>
                  </a:lnTo>
                  <a:lnTo>
                    <a:pt x="2378" y="147"/>
                  </a:lnTo>
                  <a:lnTo>
                    <a:pt x="2381" y="147"/>
                  </a:lnTo>
                  <a:lnTo>
                    <a:pt x="2383" y="147"/>
                  </a:lnTo>
                  <a:lnTo>
                    <a:pt x="2385" y="147"/>
                  </a:lnTo>
                  <a:lnTo>
                    <a:pt x="2388" y="147"/>
                  </a:lnTo>
                  <a:lnTo>
                    <a:pt x="2390" y="147"/>
                  </a:lnTo>
                  <a:lnTo>
                    <a:pt x="2393" y="147"/>
                  </a:lnTo>
                  <a:lnTo>
                    <a:pt x="2395" y="147"/>
                  </a:lnTo>
                  <a:lnTo>
                    <a:pt x="2398" y="147"/>
                  </a:lnTo>
                  <a:lnTo>
                    <a:pt x="2400" y="147"/>
                  </a:lnTo>
                  <a:lnTo>
                    <a:pt x="2402" y="147"/>
                  </a:lnTo>
                  <a:lnTo>
                    <a:pt x="2405" y="147"/>
                  </a:lnTo>
                  <a:lnTo>
                    <a:pt x="2407" y="147"/>
                  </a:lnTo>
                  <a:lnTo>
                    <a:pt x="2410" y="147"/>
                  </a:lnTo>
                  <a:lnTo>
                    <a:pt x="2412" y="147"/>
                  </a:lnTo>
                  <a:lnTo>
                    <a:pt x="2415" y="147"/>
                  </a:lnTo>
                  <a:lnTo>
                    <a:pt x="2417" y="147"/>
                  </a:lnTo>
                  <a:lnTo>
                    <a:pt x="2420" y="147"/>
                  </a:lnTo>
                  <a:lnTo>
                    <a:pt x="2422" y="147"/>
                  </a:lnTo>
                  <a:lnTo>
                    <a:pt x="2425" y="147"/>
                  </a:lnTo>
                  <a:lnTo>
                    <a:pt x="2427" y="147"/>
                  </a:lnTo>
                  <a:lnTo>
                    <a:pt x="2429" y="147"/>
                  </a:lnTo>
                  <a:lnTo>
                    <a:pt x="2432" y="147"/>
                  </a:lnTo>
                  <a:lnTo>
                    <a:pt x="2434" y="147"/>
                  </a:lnTo>
                </a:path>
              </a:pathLst>
            </a:custGeom>
            <a:solidFill>
              <a:srgbClr val="4472C4">
                <a:alpha val="10196"/>
              </a:srgbClr>
            </a:solidFill>
            <a:ln w="25400" cap="flat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503425-9719-A115-74C3-09E804821F9A}"/>
                </a:ext>
              </a:extLst>
            </p:cNvPr>
            <p:cNvGrpSpPr/>
            <p:nvPr/>
          </p:nvGrpSpPr>
          <p:grpSpPr>
            <a:xfrm>
              <a:off x="7874983" y="2357305"/>
              <a:ext cx="4180001" cy="1934998"/>
              <a:chOff x="9093376" y="2139518"/>
              <a:chExt cx="3107247" cy="1741504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8321EA98-9518-AFA5-655E-92A0F6FF14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99612" y="2139518"/>
                <a:ext cx="0" cy="1741504"/>
              </a:xfrm>
              <a:prstGeom prst="straightConnector1">
                <a:avLst/>
              </a:prstGeom>
              <a:ln w="28575">
                <a:solidFill>
                  <a:srgbClr val="001B1E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41E02443-E28F-DC7C-21AD-3057AD1B58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93376" y="3881021"/>
                <a:ext cx="3107247" cy="1"/>
              </a:xfrm>
              <a:prstGeom prst="straightConnector1">
                <a:avLst/>
              </a:prstGeom>
              <a:ln w="28575">
                <a:solidFill>
                  <a:srgbClr val="001B1E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C0BEDFE-CD8B-DEEE-C2DE-3B591EF9D43A}"/>
                </a:ext>
              </a:extLst>
            </p:cNvPr>
            <p:cNvSpPr txBox="1"/>
            <p:nvPr/>
          </p:nvSpPr>
          <p:spPr>
            <a:xfrm>
              <a:off x="8576605" y="4310140"/>
              <a:ext cx="27767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Capacity </a:t>
              </a:r>
              <a:r>
                <a:rPr lang="en-US" sz="1600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R</a:t>
              </a:r>
              <a:r>
                <a:rPr lang="en-US" sz="1600" dirty="0"/>
                <a:t>  and demand </a:t>
              </a:r>
              <a:r>
                <a:rPr lang="en-US" sz="1600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L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36E4F9F-EACC-6510-E619-5F8B12ADC957}"/>
                </a:ext>
              </a:extLst>
            </p:cNvPr>
            <p:cNvSpPr txBox="1"/>
            <p:nvPr/>
          </p:nvSpPr>
          <p:spPr>
            <a:xfrm rot="16200000">
              <a:off x="6390487" y="3035533"/>
              <a:ext cx="22347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Probability density function (PDF)</a:t>
              </a:r>
              <a:endParaRPr lang="en-US" sz="1600" i="1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0195D8AB-2602-C6FE-2810-FEB5A51B0AAA}"/>
              </a:ext>
            </a:extLst>
          </p:cNvPr>
          <p:cNvGrpSpPr/>
          <p:nvPr/>
        </p:nvGrpSpPr>
        <p:grpSpPr>
          <a:xfrm>
            <a:off x="7352819" y="3401150"/>
            <a:ext cx="4889114" cy="3049957"/>
            <a:chOff x="6744316" y="3395238"/>
            <a:chExt cx="5334228" cy="3327631"/>
          </a:xfrm>
        </p:grpSpPr>
        <p:grpSp>
          <p:nvGrpSpPr>
            <p:cNvPr id="104" name="Group 88">
              <a:extLst>
                <a:ext uri="{FF2B5EF4-FFF2-40B4-BE49-F238E27FC236}">
                  <a16:creationId xmlns:a16="http://schemas.microsoft.com/office/drawing/2014/main" id="{B0776DCA-30DC-A16D-23E4-2E2C1D3A182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744316" y="3827269"/>
              <a:ext cx="4797427" cy="2895600"/>
              <a:chOff x="3965" y="2496"/>
              <a:chExt cx="3022" cy="1824"/>
            </a:xfrm>
          </p:grpSpPr>
          <p:sp>
            <p:nvSpPr>
              <p:cNvPr id="105" name="AutoShape 87">
                <a:extLst>
                  <a:ext uri="{FF2B5EF4-FFF2-40B4-BE49-F238E27FC236}">
                    <a16:creationId xmlns:a16="http://schemas.microsoft.com/office/drawing/2014/main" id="{E608D9AF-3ED2-5AB5-157A-8D590CBA4BE2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053" y="2496"/>
                <a:ext cx="2934" cy="1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6" name="Freeform 89">
                <a:extLst>
                  <a:ext uri="{FF2B5EF4-FFF2-40B4-BE49-F238E27FC236}">
                    <a16:creationId xmlns:a16="http://schemas.microsoft.com/office/drawing/2014/main" id="{FE6E7B5B-24BC-9F6B-03E9-A7B42796B1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04" y="4037"/>
                <a:ext cx="2662" cy="36"/>
              </a:xfrm>
              <a:custGeom>
                <a:avLst/>
                <a:gdLst>
                  <a:gd name="T0" fmla="*/ 0 w 2662"/>
                  <a:gd name="T1" fmla="*/ 13 h 36"/>
                  <a:gd name="T2" fmla="*/ 2610 w 2662"/>
                  <a:gd name="T3" fmla="*/ 13 h 36"/>
                  <a:gd name="T4" fmla="*/ 2610 w 2662"/>
                  <a:gd name="T5" fmla="*/ 23 h 36"/>
                  <a:gd name="T6" fmla="*/ 0 w 2662"/>
                  <a:gd name="T7" fmla="*/ 23 h 36"/>
                  <a:gd name="T8" fmla="*/ 0 w 2662"/>
                  <a:gd name="T9" fmla="*/ 13 h 36"/>
                  <a:gd name="T10" fmla="*/ 2603 w 2662"/>
                  <a:gd name="T11" fmla="*/ 0 h 36"/>
                  <a:gd name="T12" fmla="*/ 2662 w 2662"/>
                  <a:gd name="T13" fmla="*/ 17 h 36"/>
                  <a:gd name="T14" fmla="*/ 2603 w 2662"/>
                  <a:gd name="T15" fmla="*/ 36 h 36"/>
                  <a:gd name="T16" fmla="*/ 2603 w 2662"/>
                  <a:gd name="T1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62" h="36">
                    <a:moveTo>
                      <a:pt x="0" y="13"/>
                    </a:moveTo>
                    <a:lnTo>
                      <a:pt x="2610" y="13"/>
                    </a:lnTo>
                    <a:lnTo>
                      <a:pt x="2610" y="23"/>
                    </a:lnTo>
                    <a:lnTo>
                      <a:pt x="0" y="23"/>
                    </a:lnTo>
                    <a:lnTo>
                      <a:pt x="0" y="13"/>
                    </a:lnTo>
                    <a:close/>
                    <a:moveTo>
                      <a:pt x="2603" y="0"/>
                    </a:moveTo>
                    <a:lnTo>
                      <a:pt x="2662" y="17"/>
                    </a:lnTo>
                    <a:lnTo>
                      <a:pt x="2603" y="36"/>
                    </a:lnTo>
                    <a:lnTo>
                      <a:pt x="260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07" name="Freeform 90">
                <a:extLst>
                  <a:ext uri="{FF2B5EF4-FFF2-40B4-BE49-F238E27FC236}">
                    <a16:creationId xmlns:a16="http://schemas.microsoft.com/office/drawing/2014/main" id="{B7C35DB2-3CEC-94C2-E870-5007EB2E39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03" y="4037"/>
                <a:ext cx="2663" cy="36"/>
              </a:xfrm>
              <a:custGeom>
                <a:avLst/>
                <a:gdLst>
                  <a:gd name="T0" fmla="*/ 0 w 2663"/>
                  <a:gd name="T1" fmla="*/ 13 h 36"/>
                  <a:gd name="T2" fmla="*/ 1 w 2663"/>
                  <a:gd name="T3" fmla="*/ 13 h 36"/>
                  <a:gd name="T4" fmla="*/ 2611 w 2663"/>
                  <a:gd name="T5" fmla="*/ 13 h 36"/>
                  <a:gd name="T6" fmla="*/ 2611 w 2663"/>
                  <a:gd name="T7" fmla="*/ 13 h 36"/>
                  <a:gd name="T8" fmla="*/ 2611 w 2663"/>
                  <a:gd name="T9" fmla="*/ 23 h 36"/>
                  <a:gd name="T10" fmla="*/ 2611 w 2663"/>
                  <a:gd name="T11" fmla="*/ 23 h 36"/>
                  <a:gd name="T12" fmla="*/ 1 w 2663"/>
                  <a:gd name="T13" fmla="*/ 23 h 36"/>
                  <a:gd name="T14" fmla="*/ 0 w 2663"/>
                  <a:gd name="T15" fmla="*/ 23 h 36"/>
                  <a:gd name="T16" fmla="*/ 0 w 2663"/>
                  <a:gd name="T17" fmla="*/ 13 h 36"/>
                  <a:gd name="T18" fmla="*/ 2 w 2663"/>
                  <a:gd name="T19" fmla="*/ 23 h 36"/>
                  <a:gd name="T20" fmla="*/ 1 w 2663"/>
                  <a:gd name="T21" fmla="*/ 22 h 36"/>
                  <a:gd name="T22" fmla="*/ 2611 w 2663"/>
                  <a:gd name="T23" fmla="*/ 22 h 36"/>
                  <a:gd name="T24" fmla="*/ 2610 w 2663"/>
                  <a:gd name="T25" fmla="*/ 23 h 36"/>
                  <a:gd name="T26" fmla="*/ 2610 w 2663"/>
                  <a:gd name="T27" fmla="*/ 13 h 36"/>
                  <a:gd name="T28" fmla="*/ 2611 w 2663"/>
                  <a:gd name="T29" fmla="*/ 14 h 36"/>
                  <a:gd name="T30" fmla="*/ 1 w 2663"/>
                  <a:gd name="T31" fmla="*/ 14 h 36"/>
                  <a:gd name="T32" fmla="*/ 2 w 2663"/>
                  <a:gd name="T33" fmla="*/ 13 h 36"/>
                  <a:gd name="T34" fmla="*/ 2 w 2663"/>
                  <a:gd name="T35" fmla="*/ 23 h 36"/>
                  <a:gd name="T36" fmla="*/ 2604 w 2663"/>
                  <a:gd name="T37" fmla="*/ 0 h 36"/>
                  <a:gd name="T38" fmla="*/ 2604 w 2663"/>
                  <a:gd name="T39" fmla="*/ 0 h 36"/>
                  <a:gd name="T40" fmla="*/ 2663 w 2663"/>
                  <a:gd name="T41" fmla="*/ 17 h 36"/>
                  <a:gd name="T42" fmla="*/ 2663 w 2663"/>
                  <a:gd name="T43" fmla="*/ 18 h 36"/>
                  <a:gd name="T44" fmla="*/ 2604 w 2663"/>
                  <a:gd name="T45" fmla="*/ 36 h 36"/>
                  <a:gd name="T46" fmla="*/ 2604 w 2663"/>
                  <a:gd name="T47" fmla="*/ 36 h 36"/>
                  <a:gd name="T48" fmla="*/ 2604 w 2663"/>
                  <a:gd name="T49" fmla="*/ 0 h 36"/>
                  <a:gd name="T50" fmla="*/ 2605 w 2663"/>
                  <a:gd name="T51" fmla="*/ 36 h 36"/>
                  <a:gd name="T52" fmla="*/ 2604 w 2663"/>
                  <a:gd name="T53" fmla="*/ 35 h 36"/>
                  <a:gd name="T54" fmla="*/ 2663 w 2663"/>
                  <a:gd name="T55" fmla="*/ 17 h 36"/>
                  <a:gd name="T56" fmla="*/ 2663 w 2663"/>
                  <a:gd name="T57" fmla="*/ 18 h 36"/>
                  <a:gd name="T58" fmla="*/ 2604 w 2663"/>
                  <a:gd name="T59" fmla="*/ 1 h 36"/>
                  <a:gd name="T60" fmla="*/ 2605 w 2663"/>
                  <a:gd name="T61" fmla="*/ 0 h 36"/>
                  <a:gd name="T62" fmla="*/ 2605 w 2663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63" h="36">
                    <a:moveTo>
                      <a:pt x="0" y="13"/>
                    </a:moveTo>
                    <a:lnTo>
                      <a:pt x="1" y="13"/>
                    </a:lnTo>
                    <a:lnTo>
                      <a:pt x="2611" y="13"/>
                    </a:lnTo>
                    <a:lnTo>
                      <a:pt x="2611" y="13"/>
                    </a:lnTo>
                    <a:lnTo>
                      <a:pt x="2611" y="23"/>
                    </a:lnTo>
                    <a:lnTo>
                      <a:pt x="2611" y="23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13"/>
                    </a:lnTo>
                    <a:close/>
                    <a:moveTo>
                      <a:pt x="2" y="23"/>
                    </a:moveTo>
                    <a:lnTo>
                      <a:pt x="1" y="22"/>
                    </a:lnTo>
                    <a:lnTo>
                      <a:pt x="2611" y="22"/>
                    </a:lnTo>
                    <a:lnTo>
                      <a:pt x="2610" y="23"/>
                    </a:lnTo>
                    <a:lnTo>
                      <a:pt x="2610" y="13"/>
                    </a:lnTo>
                    <a:lnTo>
                      <a:pt x="2611" y="14"/>
                    </a:lnTo>
                    <a:lnTo>
                      <a:pt x="1" y="14"/>
                    </a:lnTo>
                    <a:lnTo>
                      <a:pt x="2" y="13"/>
                    </a:lnTo>
                    <a:lnTo>
                      <a:pt x="2" y="23"/>
                    </a:lnTo>
                    <a:close/>
                    <a:moveTo>
                      <a:pt x="2604" y="0"/>
                    </a:moveTo>
                    <a:lnTo>
                      <a:pt x="2604" y="0"/>
                    </a:lnTo>
                    <a:lnTo>
                      <a:pt x="2663" y="17"/>
                    </a:lnTo>
                    <a:lnTo>
                      <a:pt x="2663" y="18"/>
                    </a:lnTo>
                    <a:lnTo>
                      <a:pt x="2604" y="36"/>
                    </a:lnTo>
                    <a:lnTo>
                      <a:pt x="2604" y="36"/>
                    </a:lnTo>
                    <a:lnTo>
                      <a:pt x="2604" y="0"/>
                    </a:lnTo>
                    <a:close/>
                    <a:moveTo>
                      <a:pt x="2605" y="36"/>
                    </a:moveTo>
                    <a:lnTo>
                      <a:pt x="2604" y="35"/>
                    </a:lnTo>
                    <a:lnTo>
                      <a:pt x="2663" y="17"/>
                    </a:lnTo>
                    <a:lnTo>
                      <a:pt x="2663" y="18"/>
                    </a:lnTo>
                    <a:lnTo>
                      <a:pt x="2604" y="1"/>
                    </a:lnTo>
                    <a:lnTo>
                      <a:pt x="2605" y="0"/>
                    </a:lnTo>
                    <a:lnTo>
                      <a:pt x="2605" y="36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08" name="Freeform 91">
                <a:extLst>
                  <a:ext uri="{FF2B5EF4-FFF2-40B4-BE49-F238E27FC236}">
                    <a16:creationId xmlns:a16="http://schemas.microsoft.com/office/drawing/2014/main" id="{73BA34FE-DB6D-697A-0C02-684D0F2FC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9" y="3584"/>
                <a:ext cx="556" cy="469"/>
              </a:xfrm>
              <a:custGeom>
                <a:avLst/>
                <a:gdLst>
                  <a:gd name="T0" fmla="*/ 540 w 556"/>
                  <a:gd name="T1" fmla="*/ 34 h 469"/>
                  <a:gd name="T2" fmla="*/ 364 w 556"/>
                  <a:gd name="T3" fmla="*/ 289 h 469"/>
                  <a:gd name="T4" fmla="*/ 266 w 556"/>
                  <a:gd name="T5" fmla="*/ 372 h 469"/>
                  <a:gd name="T6" fmla="*/ 128 w 556"/>
                  <a:gd name="T7" fmla="*/ 435 h 469"/>
                  <a:gd name="T8" fmla="*/ 23 w 556"/>
                  <a:gd name="T9" fmla="*/ 456 h 469"/>
                  <a:gd name="T10" fmla="*/ 1 w 556"/>
                  <a:gd name="T11" fmla="*/ 459 h 469"/>
                  <a:gd name="T12" fmla="*/ 0 w 556"/>
                  <a:gd name="T13" fmla="*/ 469 h 469"/>
                  <a:gd name="T14" fmla="*/ 553 w 556"/>
                  <a:gd name="T15" fmla="*/ 466 h 469"/>
                  <a:gd name="T16" fmla="*/ 556 w 556"/>
                  <a:gd name="T17" fmla="*/ 0 h 469"/>
                  <a:gd name="T18" fmla="*/ 540 w 556"/>
                  <a:gd name="T19" fmla="*/ 34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56" h="469">
                    <a:moveTo>
                      <a:pt x="540" y="34"/>
                    </a:moveTo>
                    <a:lnTo>
                      <a:pt x="364" y="289"/>
                    </a:lnTo>
                    <a:lnTo>
                      <a:pt x="266" y="372"/>
                    </a:lnTo>
                    <a:lnTo>
                      <a:pt x="128" y="435"/>
                    </a:lnTo>
                    <a:lnTo>
                      <a:pt x="23" y="456"/>
                    </a:lnTo>
                    <a:lnTo>
                      <a:pt x="1" y="459"/>
                    </a:lnTo>
                    <a:lnTo>
                      <a:pt x="0" y="469"/>
                    </a:lnTo>
                    <a:lnTo>
                      <a:pt x="553" y="466"/>
                    </a:lnTo>
                    <a:lnTo>
                      <a:pt x="556" y="0"/>
                    </a:lnTo>
                    <a:lnTo>
                      <a:pt x="540" y="3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09" name="Freeform 92">
                <a:extLst>
                  <a:ext uri="{FF2B5EF4-FFF2-40B4-BE49-F238E27FC236}">
                    <a16:creationId xmlns:a16="http://schemas.microsoft.com/office/drawing/2014/main" id="{341BEADB-F288-5E48-2639-385078E2E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2763"/>
                <a:ext cx="2118" cy="1285"/>
              </a:xfrm>
              <a:custGeom>
                <a:avLst/>
                <a:gdLst>
                  <a:gd name="T0" fmla="*/ 221 w 6737"/>
                  <a:gd name="T1" fmla="*/ 4001 h 4075"/>
                  <a:gd name="T2" fmla="*/ 555 w 6737"/>
                  <a:gd name="T3" fmla="*/ 3902 h 4075"/>
                  <a:gd name="T4" fmla="*/ 886 w 6737"/>
                  <a:gd name="T5" fmla="*/ 3728 h 4075"/>
                  <a:gd name="T6" fmla="*/ 1220 w 6737"/>
                  <a:gd name="T7" fmla="*/ 3418 h 4075"/>
                  <a:gd name="T8" fmla="*/ 1556 w 6737"/>
                  <a:gd name="T9" fmla="*/ 2954 h 4075"/>
                  <a:gd name="T10" fmla="*/ 1884 w 6737"/>
                  <a:gd name="T11" fmla="*/ 2339 h 4075"/>
                  <a:gd name="T12" fmla="*/ 2226 w 6737"/>
                  <a:gd name="T13" fmla="*/ 1614 h 4075"/>
                  <a:gd name="T14" fmla="*/ 2563 w 6737"/>
                  <a:gd name="T15" fmla="*/ 897 h 4075"/>
                  <a:gd name="T16" fmla="*/ 2902 w 6737"/>
                  <a:gd name="T17" fmla="*/ 320 h 4075"/>
                  <a:gd name="T18" fmla="*/ 3129 w 6737"/>
                  <a:gd name="T19" fmla="*/ 86 h 4075"/>
                  <a:gd name="T20" fmla="*/ 3363 w 6737"/>
                  <a:gd name="T21" fmla="*/ 1 h 4075"/>
                  <a:gd name="T22" fmla="*/ 3482 w 6737"/>
                  <a:gd name="T23" fmla="*/ 23 h 4075"/>
                  <a:gd name="T24" fmla="*/ 3706 w 6737"/>
                  <a:gd name="T25" fmla="*/ 188 h 4075"/>
                  <a:gd name="T26" fmla="*/ 4047 w 6737"/>
                  <a:gd name="T27" fmla="*/ 675 h 4075"/>
                  <a:gd name="T28" fmla="*/ 4389 w 6737"/>
                  <a:gd name="T29" fmla="*/ 1364 h 4075"/>
                  <a:gd name="T30" fmla="*/ 4718 w 6737"/>
                  <a:gd name="T31" fmla="*/ 2102 h 4075"/>
                  <a:gd name="T32" fmla="*/ 5056 w 6737"/>
                  <a:gd name="T33" fmla="*/ 2768 h 4075"/>
                  <a:gd name="T34" fmla="*/ 5395 w 6737"/>
                  <a:gd name="T35" fmla="*/ 3282 h 4075"/>
                  <a:gd name="T36" fmla="*/ 5723 w 6737"/>
                  <a:gd name="T37" fmla="*/ 3638 h 4075"/>
                  <a:gd name="T38" fmla="*/ 6057 w 6737"/>
                  <a:gd name="T39" fmla="*/ 3857 h 4075"/>
                  <a:gd name="T40" fmla="*/ 6392 w 6737"/>
                  <a:gd name="T41" fmla="*/ 3984 h 4075"/>
                  <a:gd name="T42" fmla="*/ 6611 w 6737"/>
                  <a:gd name="T43" fmla="*/ 4022 h 4075"/>
                  <a:gd name="T44" fmla="*/ 6737 w 6737"/>
                  <a:gd name="T45" fmla="*/ 4042 h 4075"/>
                  <a:gd name="T46" fmla="*/ 6717 w 6737"/>
                  <a:gd name="T47" fmla="*/ 4075 h 4075"/>
                  <a:gd name="T48" fmla="*/ 6384 w 6737"/>
                  <a:gd name="T49" fmla="*/ 4017 h 4075"/>
                  <a:gd name="T50" fmla="*/ 6155 w 6737"/>
                  <a:gd name="T51" fmla="*/ 3932 h 4075"/>
                  <a:gd name="T52" fmla="*/ 5818 w 6737"/>
                  <a:gd name="T53" fmla="*/ 3755 h 4075"/>
                  <a:gd name="T54" fmla="*/ 5478 w 6737"/>
                  <a:gd name="T55" fmla="*/ 3440 h 4075"/>
                  <a:gd name="T56" fmla="*/ 5139 w 6737"/>
                  <a:gd name="T57" fmla="*/ 2971 h 4075"/>
                  <a:gd name="T58" fmla="*/ 4805 w 6737"/>
                  <a:gd name="T59" fmla="*/ 2354 h 4075"/>
                  <a:gd name="T60" fmla="*/ 4467 w 6737"/>
                  <a:gd name="T61" fmla="*/ 1628 h 4075"/>
                  <a:gd name="T62" fmla="*/ 4130 w 6737"/>
                  <a:gd name="T63" fmla="*/ 912 h 4075"/>
                  <a:gd name="T64" fmla="*/ 3795 w 6737"/>
                  <a:gd name="T65" fmla="*/ 341 h 4075"/>
                  <a:gd name="T66" fmla="*/ 3579 w 6737"/>
                  <a:gd name="T67" fmla="*/ 115 h 4075"/>
                  <a:gd name="T68" fmla="*/ 3363 w 6737"/>
                  <a:gd name="T69" fmla="*/ 33 h 4075"/>
                  <a:gd name="T70" fmla="*/ 3257 w 6737"/>
                  <a:gd name="T71" fmla="*/ 52 h 4075"/>
                  <a:gd name="T72" fmla="*/ 3041 w 6737"/>
                  <a:gd name="T73" fmla="*/ 211 h 4075"/>
                  <a:gd name="T74" fmla="*/ 2702 w 6737"/>
                  <a:gd name="T75" fmla="*/ 691 h 4075"/>
                  <a:gd name="T76" fmla="*/ 2364 w 6737"/>
                  <a:gd name="T77" fmla="*/ 1378 h 4075"/>
                  <a:gd name="T78" fmla="*/ 2035 w 6737"/>
                  <a:gd name="T79" fmla="*/ 2116 h 4075"/>
                  <a:gd name="T80" fmla="*/ 1697 w 6737"/>
                  <a:gd name="T81" fmla="*/ 2784 h 4075"/>
                  <a:gd name="T82" fmla="*/ 1354 w 6737"/>
                  <a:gd name="T83" fmla="*/ 3302 h 4075"/>
                  <a:gd name="T84" fmla="*/ 1022 w 6737"/>
                  <a:gd name="T85" fmla="*/ 3663 h 4075"/>
                  <a:gd name="T86" fmla="*/ 680 w 6737"/>
                  <a:gd name="T87" fmla="*/ 3887 h 4075"/>
                  <a:gd name="T88" fmla="*/ 335 w 6737"/>
                  <a:gd name="T89" fmla="*/ 4017 h 4075"/>
                  <a:gd name="T90" fmla="*/ 6 w 6737"/>
                  <a:gd name="T91" fmla="*/ 4075 h 4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37" h="4075">
                    <a:moveTo>
                      <a:pt x="0" y="4042"/>
                    </a:moveTo>
                    <a:lnTo>
                      <a:pt x="113" y="4022"/>
                    </a:lnTo>
                    <a:lnTo>
                      <a:pt x="221" y="4001"/>
                    </a:lnTo>
                    <a:lnTo>
                      <a:pt x="330" y="3984"/>
                    </a:lnTo>
                    <a:lnTo>
                      <a:pt x="440" y="3951"/>
                    </a:lnTo>
                    <a:lnTo>
                      <a:pt x="555" y="3902"/>
                    </a:lnTo>
                    <a:lnTo>
                      <a:pt x="668" y="3856"/>
                    </a:lnTo>
                    <a:lnTo>
                      <a:pt x="774" y="3794"/>
                    </a:lnTo>
                    <a:lnTo>
                      <a:pt x="886" y="3728"/>
                    </a:lnTo>
                    <a:lnTo>
                      <a:pt x="1001" y="3637"/>
                    </a:lnTo>
                    <a:lnTo>
                      <a:pt x="1109" y="3538"/>
                    </a:lnTo>
                    <a:lnTo>
                      <a:pt x="1220" y="3418"/>
                    </a:lnTo>
                    <a:lnTo>
                      <a:pt x="1328" y="3282"/>
                    </a:lnTo>
                    <a:lnTo>
                      <a:pt x="1449" y="3132"/>
                    </a:lnTo>
                    <a:lnTo>
                      <a:pt x="1556" y="2954"/>
                    </a:lnTo>
                    <a:lnTo>
                      <a:pt x="1668" y="2767"/>
                    </a:lnTo>
                    <a:lnTo>
                      <a:pt x="1776" y="2559"/>
                    </a:lnTo>
                    <a:lnTo>
                      <a:pt x="1884" y="2339"/>
                    </a:lnTo>
                    <a:lnTo>
                      <a:pt x="2005" y="2101"/>
                    </a:lnTo>
                    <a:lnTo>
                      <a:pt x="2113" y="1864"/>
                    </a:lnTo>
                    <a:lnTo>
                      <a:pt x="2226" y="1614"/>
                    </a:lnTo>
                    <a:lnTo>
                      <a:pt x="2334" y="1365"/>
                    </a:lnTo>
                    <a:lnTo>
                      <a:pt x="2455" y="1126"/>
                    </a:lnTo>
                    <a:lnTo>
                      <a:pt x="2563" y="897"/>
                    </a:lnTo>
                    <a:lnTo>
                      <a:pt x="2672" y="676"/>
                    </a:lnTo>
                    <a:lnTo>
                      <a:pt x="2785" y="488"/>
                    </a:lnTo>
                    <a:lnTo>
                      <a:pt x="2902" y="320"/>
                    </a:lnTo>
                    <a:lnTo>
                      <a:pt x="3016" y="189"/>
                    </a:lnTo>
                    <a:lnTo>
                      <a:pt x="3125" y="88"/>
                    </a:lnTo>
                    <a:cubicBezTo>
                      <a:pt x="3126" y="87"/>
                      <a:pt x="3127" y="86"/>
                      <a:pt x="3129" y="86"/>
                    </a:cubicBezTo>
                    <a:lnTo>
                      <a:pt x="3241" y="23"/>
                    </a:lnTo>
                    <a:cubicBezTo>
                      <a:pt x="3243" y="22"/>
                      <a:pt x="3244" y="22"/>
                      <a:pt x="3246" y="21"/>
                    </a:cubicBezTo>
                    <a:lnTo>
                      <a:pt x="3363" y="1"/>
                    </a:lnTo>
                    <a:cubicBezTo>
                      <a:pt x="3365" y="0"/>
                      <a:pt x="3367" y="0"/>
                      <a:pt x="3369" y="1"/>
                    </a:cubicBezTo>
                    <a:lnTo>
                      <a:pt x="3477" y="22"/>
                    </a:lnTo>
                    <a:cubicBezTo>
                      <a:pt x="3479" y="22"/>
                      <a:pt x="3481" y="22"/>
                      <a:pt x="3482" y="23"/>
                    </a:cubicBezTo>
                    <a:lnTo>
                      <a:pt x="3595" y="86"/>
                    </a:lnTo>
                    <a:cubicBezTo>
                      <a:pt x="3596" y="86"/>
                      <a:pt x="3597" y="87"/>
                      <a:pt x="3598" y="88"/>
                    </a:cubicBezTo>
                    <a:lnTo>
                      <a:pt x="3706" y="188"/>
                    </a:lnTo>
                    <a:lnTo>
                      <a:pt x="3820" y="319"/>
                    </a:lnTo>
                    <a:lnTo>
                      <a:pt x="3938" y="487"/>
                    </a:lnTo>
                    <a:lnTo>
                      <a:pt x="4047" y="675"/>
                    </a:lnTo>
                    <a:lnTo>
                      <a:pt x="4160" y="897"/>
                    </a:lnTo>
                    <a:lnTo>
                      <a:pt x="4268" y="1127"/>
                    </a:lnTo>
                    <a:lnTo>
                      <a:pt x="4389" y="1364"/>
                    </a:lnTo>
                    <a:lnTo>
                      <a:pt x="4498" y="1615"/>
                    </a:lnTo>
                    <a:lnTo>
                      <a:pt x="4610" y="1864"/>
                    </a:lnTo>
                    <a:lnTo>
                      <a:pt x="4718" y="2102"/>
                    </a:lnTo>
                    <a:lnTo>
                      <a:pt x="4835" y="2339"/>
                    </a:lnTo>
                    <a:lnTo>
                      <a:pt x="4947" y="2559"/>
                    </a:lnTo>
                    <a:lnTo>
                      <a:pt x="5056" y="2768"/>
                    </a:lnTo>
                    <a:lnTo>
                      <a:pt x="5168" y="2954"/>
                    </a:lnTo>
                    <a:lnTo>
                      <a:pt x="5276" y="3133"/>
                    </a:lnTo>
                    <a:lnTo>
                      <a:pt x="5395" y="3282"/>
                    </a:lnTo>
                    <a:lnTo>
                      <a:pt x="5504" y="3419"/>
                    </a:lnTo>
                    <a:lnTo>
                      <a:pt x="5612" y="3539"/>
                    </a:lnTo>
                    <a:lnTo>
                      <a:pt x="5723" y="3638"/>
                    </a:lnTo>
                    <a:lnTo>
                      <a:pt x="5839" y="3729"/>
                    </a:lnTo>
                    <a:lnTo>
                      <a:pt x="5949" y="3794"/>
                    </a:lnTo>
                    <a:lnTo>
                      <a:pt x="6057" y="3857"/>
                    </a:lnTo>
                    <a:lnTo>
                      <a:pt x="6168" y="3902"/>
                    </a:lnTo>
                    <a:lnTo>
                      <a:pt x="6285" y="3952"/>
                    </a:lnTo>
                    <a:lnTo>
                      <a:pt x="6392" y="3984"/>
                    </a:lnTo>
                    <a:lnTo>
                      <a:pt x="6389" y="3984"/>
                    </a:lnTo>
                    <a:lnTo>
                      <a:pt x="6502" y="4001"/>
                    </a:lnTo>
                    <a:lnTo>
                      <a:pt x="6611" y="4022"/>
                    </a:lnTo>
                    <a:lnTo>
                      <a:pt x="6723" y="4042"/>
                    </a:lnTo>
                    <a:lnTo>
                      <a:pt x="6720" y="4042"/>
                    </a:lnTo>
                    <a:lnTo>
                      <a:pt x="6737" y="4042"/>
                    </a:lnTo>
                    <a:lnTo>
                      <a:pt x="6737" y="4075"/>
                    </a:lnTo>
                    <a:lnTo>
                      <a:pt x="6720" y="4075"/>
                    </a:lnTo>
                    <a:cubicBezTo>
                      <a:pt x="6719" y="4075"/>
                      <a:pt x="6718" y="4075"/>
                      <a:pt x="6717" y="4075"/>
                    </a:cubicBezTo>
                    <a:lnTo>
                      <a:pt x="6604" y="4054"/>
                    </a:lnTo>
                    <a:lnTo>
                      <a:pt x="6497" y="4034"/>
                    </a:lnTo>
                    <a:lnTo>
                      <a:pt x="6384" y="4017"/>
                    </a:lnTo>
                    <a:cubicBezTo>
                      <a:pt x="6383" y="4017"/>
                      <a:pt x="6383" y="4017"/>
                      <a:pt x="6382" y="4016"/>
                    </a:cubicBezTo>
                    <a:lnTo>
                      <a:pt x="6272" y="3982"/>
                    </a:lnTo>
                    <a:lnTo>
                      <a:pt x="6155" y="3932"/>
                    </a:lnTo>
                    <a:lnTo>
                      <a:pt x="6041" y="3886"/>
                    </a:lnTo>
                    <a:lnTo>
                      <a:pt x="5932" y="3823"/>
                    </a:lnTo>
                    <a:lnTo>
                      <a:pt x="5818" y="3755"/>
                    </a:lnTo>
                    <a:lnTo>
                      <a:pt x="5701" y="3663"/>
                    </a:lnTo>
                    <a:lnTo>
                      <a:pt x="5587" y="3562"/>
                    </a:lnTo>
                    <a:lnTo>
                      <a:pt x="5478" y="3440"/>
                    </a:lnTo>
                    <a:lnTo>
                      <a:pt x="5369" y="3303"/>
                    </a:lnTo>
                    <a:lnTo>
                      <a:pt x="5247" y="3151"/>
                    </a:lnTo>
                    <a:lnTo>
                      <a:pt x="5139" y="2971"/>
                    </a:lnTo>
                    <a:lnTo>
                      <a:pt x="5026" y="2783"/>
                    </a:lnTo>
                    <a:lnTo>
                      <a:pt x="4918" y="2575"/>
                    </a:lnTo>
                    <a:lnTo>
                      <a:pt x="4805" y="2354"/>
                    </a:lnTo>
                    <a:lnTo>
                      <a:pt x="4688" y="2116"/>
                    </a:lnTo>
                    <a:lnTo>
                      <a:pt x="4580" y="1878"/>
                    </a:lnTo>
                    <a:lnTo>
                      <a:pt x="4467" y="1628"/>
                    </a:lnTo>
                    <a:lnTo>
                      <a:pt x="4359" y="1379"/>
                    </a:lnTo>
                    <a:lnTo>
                      <a:pt x="4238" y="1141"/>
                    </a:lnTo>
                    <a:lnTo>
                      <a:pt x="4130" y="912"/>
                    </a:lnTo>
                    <a:lnTo>
                      <a:pt x="4018" y="692"/>
                    </a:lnTo>
                    <a:lnTo>
                      <a:pt x="3910" y="506"/>
                    </a:lnTo>
                    <a:lnTo>
                      <a:pt x="3795" y="341"/>
                    </a:lnTo>
                    <a:lnTo>
                      <a:pt x="3684" y="213"/>
                    </a:lnTo>
                    <a:lnTo>
                      <a:pt x="3575" y="113"/>
                    </a:lnTo>
                    <a:lnTo>
                      <a:pt x="3579" y="115"/>
                    </a:lnTo>
                    <a:lnTo>
                      <a:pt x="3466" y="52"/>
                    </a:lnTo>
                    <a:lnTo>
                      <a:pt x="3471" y="54"/>
                    </a:lnTo>
                    <a:lnTo>
                      <a:pt x="3363" y="33"/>
                    </a:lnTo>
                    <a:lnTo>
                      <a:pt x="3369" y="33"/>
                    </a:lnTo>
                    <a:lnTo>
                      <a:pt x="3252" y="54"/>
                    </a:lnTo>
                    <a:lnTo>
                      <a:pt x="3257" y="52"/>
                    </a:lnTo>
                    <a:lnTo>
                      <a:pt x="3145" y="115"/>
                    </a:lnTo>
                    <a:lnTo>
                      <a:pt x="3148" y="113"/>
                    </a:lnTo>
                    <a:lnTo>
                      <a:pt x="3041" y="211"/>
                    </a:lnTo>
                    <a:lnTo>
                      <a:pt x="2929" y="339"/>
                    </a:lnTo>
                    <a:lnTo>
                      <a:pt x="2813" y="505"/>
                    </a:lnTo>
                    <a:lnTo>
                      <a:pt x="2702" y="691"/>
                    </a:lnTo>
                    <a:lnTo>
                      <a:pt x="2593" y="912"/>
                    </a:lnTo>
                    <a:lnTo>
                      <a:pt x="2485" y="1141"/>
                    </a:lnTo>
                    <a:lnTo>
                      <a:pt x="2364" y="1378"/>
                    </a:lnTo>
                    <a:lnTo>
                      <a:pt x="2256" y="1628"/>
                    </a:lnTo>
                    <a:lnTo>
                      <a:pt x="2143" y="1878"/>
                    </a:lnTo>
                    <a:lnTo>
                      <a:pt x="2035" y="2116"/>
                    </a:lnTo>
                    <a:lnTo>
                      <a:pt x="1914" y="2354"/>
                    </a:lnTo>
                    <a:lnTo>
                      <a:pt x="1806" y="2575"/>
                    </a:lnTo>
                    <a:lnTo>
                      <a:pt x="1697" y="2784"/>
                    </a:lnTo>
                    <a:lnTo>
                      <a:pt x="1584" y="2972"/>
                    </a:lnTo>
                    <a:lnTo>
                      <a:pt x="1475" y="3153"/>
                    </a:lnTo>
                    <a:lnTo>
                      <a:pt x="1354" y="3302"/>
                    </a:lnTo>
                    <a:lnTo>
                      <a:pt x="1245" y="3441"/>
                    </a:lnTo>
                    <a:lnTo>
                      <a:pt x="1131" y="3563"/>
                    </a:lnTo>
                    <a:lnTo>
                      <a:pt x="1022" y="3663"/>
                    </a:lnTo>
                    <a:lnTo>
                      <a:pt x="903" y="3756"/>
                    </a:lnTo>
                    <a:lnTo>
                      <a:pt x="791" y="3823"/>
                    </a:lnTo>
                    <a:lnTo>
                      <a:pt x="680" y="3887"/>
                    </a:lnTo>
                    <a:lnTo>
                      <a:pt x="568" y="3932"/>
                    </a:lnTo>
                    <a:lnTo>
                      <a:pt x="450" y="3983"/>
                    </a:lnTo>
                    <a:lnTo>
                      <a:pt x="335" y="4017"/>
                    </a:lnTo>
                    <a:lnTo>
                      <a:pt x="227" y="4033"/>
                    </a:lnTo>
                    <a:lnTo>
                      <a:pt x="119" y="4054"/>
                    </a:lnTo>
                    <a:lnTo>
                      <a:pt x="6" y="4075"/>
                    </a:lnTo>
                    <a:lnTo>
                      <a:pt x="0" y="4042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10" name="Rectangle 93">
                <a:extLst>
                  <a:ext uri="{FF2B5EF4-FFF2-40B4-BE49-F238E27FC236}">
                    <a16:creationId xmlns:a16="http://schemas.microsoft.com/office/drawing/2014/main" id="{E0B169D7-B270-42AD-C0E6-AFDBD39974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4" y="4055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</a:p>
            </p:txBody>
          </p:sp>
          <p:sp>
            <p:nvSpPr>
              <p:cNvPr id="111" name="Rectangle 94">
                <a:extLst>
                  <a:ext uri="{FF2B5EF4-FFF2-40B4-BE49-F238E27FC236}">
                    <a16:creationId xmlns:a16="http://schemas.microsoft.com/office/drawing/2014/main" id="{A4CEA939-4669-ADBA-3898-E7B333D436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" y="3206"/>
                <a:ext cx="1122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effectLst/>
                    <a:latin typeface="+mj-lt"/>
                  </a:rPr>
                  <a:t>Area = Probability of failure </a:t>
                </a:r>
                <a:r>
                  <a:rPr kumimoji="0" lang="en-US" altLang="en-US" sz="1600" b="0" i="1" u="none" strike="noStrike" cap="none" normalizeH="0" baseline="0" dirty="0">
                    <a:ln>
                      <a:noFill/>
                    </a:ln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  <a:r>
                  <a:rPr kumimoji="0" lang="en-US" altLang="en-US" sz="1600" b="0" i="1" u="none" strike="noStrike" cap="none" normalizeH="0" baseline="-25000" dirty="0">
                    <a:ln>
                      <a:noFill/>
                    </a:ln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effectLst/>
                    <a:latin typeface="+mj-lt"/>
                  </a:rPr>
                  <a:t> </a:t>
                </a:r>
              </a:p>
            </p:txBody>
          </p:sp>
          <p:sp>
            <p:nvSpPr>
              <p:cNvPr id="113" name="Freeform 96">
                <a:extLst>
                  <a:ext uri="{FF2B5EF4-FFF2-40B4-BE49-F238E27FC236}">
                    <a16:creationId xmlns:a16="http://schemas.microsoft.com/office/drawing/2014/main" id="{12FBB651-348B-92A2-AA7A-18F7AF7E48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5" y="2589"/>
                <a:ext cx="35" cy="1465"/>
              </a:xfrm>
              <a:custGeom>
                <a:avLst/>
                <a:gdLst>
                  <a:gd name="T0" fmla="*/ 14 w 35"/>
                  <a:gd name="T1" fmla="*/ 1465 h 1465"/>
                  <a:gd name="T2" fmla="*/ 14 w 35"/>
                  <a:gd name="T3" fmla="*/ 54 h 1465"/>
                  <a:gd name="T4" fmla="*/ 22 w 35"/>
                  <a:gd name="T5" fmla="*/ 54 h 1465"/>
                  <a:gd name="T6" fmla="*/ 22 w 35"/>
                  <a:gd name="T7" fmla="*/ 1465 h 1465"/>
                  <a:gd name="T8" fmla="*/ 14 w 35"/>
                  <a:gd name="T9" fmla="*/ 1465 h 1465"/>
                  <a:gd name="T10" fmla="*/ 0 w 35"/>
                  <a:gd name="T11" fmla="*/ 61 h 1465"/>
                  <a:gd name="T12" fmla="*/ 18 w 35"/>
                  <a:gd name="T13" fmla="*/ 0 h 1465"/>
                  <a:gd name="T14" fmla="*/ 35 w 35"/>
                  <a:gd name="T15" fmla="*/ 61 h 1465"/>
                  <a:gd name="T16" fmla="*/ 0 w 35"/>
                  <a:gd name="T17" fmla="*/ 61 h 1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1465">
                    <a:moveTo>
                      <a:pt x="14" y="1465"/>
                    </a:moveTo>
                    <a:lnTo>
                      <a:pt x="14" y="54"/>
                    </a:lnTo>
                    <a:lnTo>
                      <a:pt x="22" y="54"/>
                    </a:lnTo>
                    <a:lnTo>
                      <a:pt x="22" y="1465"/>
                    </a:lnTo>
                    <a:lnTo>
                      <a:pt x="14" y="1465"/>
                    </a:lnTo>
                    <a:close/>
                    <a:moveTo>
                      <a:pt x="0" y="61"/>
                    </a:moveTo>
                    <a:lnTo>
                      <a:pt x="18" y="0"/>
                    </a:lnTo>
                    <a:lnTo>
                      <a:pt x="35" y="61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14" name="Freeform 97">
                <a:extLst>
                  <a:ext uri="{FF2B5EF4-FFF2-40B4-BE49-F238E27FC236}">
                    <a16:creationId xmlns:a16="http://schemas.microsoft.com/office/drawing/2014/main" id="{8356D5C3-73D9-0421-CEB8-4D6A124790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4" y="2589"/>
                <a:ext cx="37" cy="1466"/>
              </a:xfrm>
              <a:custGeom>
                <a:avLst/>
                <a:gdLst>
                  <a:gd name="T0" fmla="*/ 15 w 37"/>
                  <a:gd name="T1" fmla="*/ 1466 h 1466"/>
                  <a:gd name="T2" fmla="*/ 15 w 37"/>
                  <a:gd name="T3" fmla="*/ 1465 h 1466"/>
                  <a:gd name="T4" fmla="*/ 15 w 37"/>
                  <a:gd name="T5" fmla="*/ 54 h 1466"/>
                  <a:gd name="T6" fmla="*/ 15 w 37"/>
                  <a:gd name="T7" fmla="*/ 53 h 1466"/>
                  <a:gd name="T8" fmla="*/ 23 w 37"/>
                  <a:gd name="T9" fmla="*/ 53 h 1466"/>
                  <a:gd name="T10" fmla="*/ 24 w 37"/>
                  <a:gd name="T11" fmla="*/ 54 h 1466"/>
                  <a:gd name="T12" fmla="*/ 24 w 37"/>
                  <a:gd name="T13" fmla="*/ 1465 h 1466"/>
                  <a:gd name="T14" fmla="*/ 23 w 37"/>
                  <a:gd name="T15" fmla="*/ 1466 h 1466"/>
                  <a:gd name="T16" fmla="*/ 15 w 37"/>
                  <a:gd name="T17" fmla="*/ 1466 h 1466"/>
                  <a:gd name="T18" fmla="*/ 23 w 37"/>
                  <a:gd name="T19" fmla="*/ 1465 h 1466"/>
                  <a:gd name="T20" fmla="*/ 22 w 37"/>
                  <a:gd name="T21" fmla="*/ 1465 h 1466"/>
                  <a:gd name="T22" fmla="*/ 22 w 37"/>
                  <a:gd name="T23" fmla="*/ 54 h 1466"/>
                  <a:gd name="T24" fmla="*/ 23 w 37"/>
                  <a:gd name="T25" fmla="*/ 55 h 1466"/>
                  <a:gd name="T26" fmla="*/ 15 w 37"/>
                  <a:gd name="T27" fmla="*/ 55 h 1466"/>
                  <a:gd name="T28" fmla="*/ 16 w 37"/>
                  <a:gd name="T29" fmla="*/ 54 h 1466"/>
                  <a:gd name="T30" fmla="*/ 16 w 37"/>
                  <a:gd name="T31" fmla="*/ 1465 h 1466"/>
                  <a:gd name="T32" fmla="*/ 15 w 37"/>
                  <a:gd name="T33" fmla="*/ 1465 h 1466"/>
                  <a:gd name="T34" fmla="*/ 23 w 37"/>
                  <a:gd name="T35" fmla="*/ 1465 h 1466"/>
                  <a:gd name="T36" fmla="*/ 1 w 37"/>
                  <a:gd name="T37" fmla="*/ 61 h 1466"/>
                  <a:gd name="T38" fmla="*/ 0 w 37"/>
                  <a:gd name="T39" fmla="*/ 60 h 1466"/>
                  <a:gd name="T40" fmla="*/ 19 w 37"/>
                  <a:gd name="T41" fmla="*/ 0 h 1466"/>
                  <a:gd name="T42" fmla="*/ 20 w 37"/>
                  <a:gd name="T43" fmla="*/ 0 h 1466"/>
                  <a:gd name="T44" fmla="*/ 37 w 37"/>
                  <a:gd name="T45" fmla="*/ 61 h 1466"/>
                  <a:gd name="T46" fmla="*/ 36 w 37"/>
                  <a:gd name="T47" fmla="*/ 61 h 1466"/>
                  <a:gd name="T48" fmla="*/ 1 w 37"/>
                  <a:gd name="T49" fmla="*/ 61 h 1466"/>
                  <a:gd name="T50" fmla="*/ 36 w 37"/>
                  <a:gd name="T51" fmla="*/ 60 h 1466"/>
                  <a:gd name="T52" fmla="*/ 36 w 37"/>
                  <a:gd name="T53" fmla="*/ 61 h 1466"/>
                  <a:gd name="T54" fmla="*/ 19 w 37"/>
                  <a:gd name="T55" fmla="*/ 0 h 1466"/>
                  <a:gd name="T56" fmla="*/ 20 w 37"/>
                  <a:gd name="T57" fmla="*/ 0 h 1466"/>
                  <a:gd name="T58" fmla="*/ 1 w 37"/>
                  <a:gd name="T59" fmla="*/ 61 h 1466"/>
                  <a:gd name="T60" fmla="*/ 1 w 37"/>
                  <a:gd name="T61" fmla="*/ 60 h 1466"/>
                  <a:gd name="T62" fmla="*/ 36 w 37"/>
                  <a:gd name="T63" fmla="*/ 60 h 1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1466">
                    <a:moveTo>
                      <a:pt x="15" y="1466"/>
                    </a:moveTo>
                    <a:lnTo>
                      <a:pt x="15" y="1465"/>
                    </a:lnTo>
                    <a:lnTo>
                      <a:pt x="15" y="54"/>
                    </a:lnTo>
                    <a:lnTo>
                      <a:pt x="15" y="53"/>
                    </a:lnTo>
                    <a:lnTo>
                      <a:pt x="23" y="53"/>
                    </a:lnTo>
                    <a:lnTo>
                      <a:pt x="24" y="54"/>
                    </a:lnTo>
                    <a:lnTo>
                      <a:pt x="24" y="1465"/>
                    </a:lnTo>
                    <a:lnTo>
                      <a:pt x="23" y="1466"/>
                    </a:lnTo>
                    <a:lnTo>
                      <a:pt x="15" y="1466"/>
                    </a:lnTo>
                    <a:close/>
                    <a:moveTo>
                      <a:pt x="23" y="1465"/>
                    </a:moveTo>
                    <a:lnTo>
                      <a:pt x="22" y="1465"/>
                    </a:lnTo>
                    <a:lnTo>
                      <a:pt x="22" y="54"/>
                    </a:lnTo>
                    <a:lnTo>
                      <a:pt x="23" y="55"/>
                    </a:lnTo>
                    <a:lnTo>
                      <a:pt x="15" y="55"/>
                    </a:lnTo>
                    <a:lnTo>
                      <a:pt x="16" y="54"/>
                    </a:lnTo>
                    <a:lnTo>
                      <a:pt x="16" y="1465"/>
                    </a:lnTo>
                    <a:lnTo>
                      <a:pt x="15" y="1465"/>
                    </a:lnTo>
                    <a:lnTo>
                      <a:pt x="23" y="1465"/>
                    </a:lnTo>
                    <a:close/>
                    <a:moveTo>
                      <a:pt x="1" y="61"/>
                    </a:moveTo>
                    <a:lnTo>
                      <a:pt x="0" y="6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37" y="61"/>
                    </a:lnTo>
                    <a:lnTo>
                      <a:pt x="36" y="61"/>
                    </a:lnTo>
                    <a:lnTo>
                      <a:pt x="1" y="61"/>
                    </a:lnTo>
                    <a:close/>
                    <a:moveTo>
                      <a:pt x="36" y="60"/>
                    </a:moveTo>
                    <a:lnTo>
                      <a:pt x="36" y="61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1" y="61"/>
                    </a:lnTo>
                    <a:lnTo>
                      <a:pt x="1" y="60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15" name="Freeform 98">
                <a:extLst>
                  <a:ext uri="{FF2B5EF4-FFF2-40B4-BE49-F238E27FC236}">
                    <a16:creationId xmlns:a16="http://schemas.microsoft.com/office/drawing/2014/main" id="{552F20EE-4DBA-CF2A-565E-A5602CA41F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5" y="3215"/>
                <a:ext cx="542" cy="36"/>
              </a:xfrm>
              <a:custGeom>
                <a:avLst/>
                <a:gdLst>
                  <a:gd name="T0" fmla="*/ 57 w 1725"/>
                  <a:gd name="T1" fmla="*/ 48 h 116"/>
                  <a:gd name="T2" fmla="*/ 1669 w 1725"/>
                  <a:gd name="T3" fmla="*/ 48 h 116"/>
                  <a:gd name="T4" fmla="*/ 1669 w 1725"/>
                  <a:gd name="T5" fmla="*/ 68 h 116"/>
                  <a:gd name="T6" fmla="*/ 57 w 1725"/>
                  <a:gd name="T7" fmla="*/ 68 h 116"/>
                  <a:gd name="T8" fmla="*/ 57 w 1725"/>
                  <a:gd name="T9" fmla="*/ 48 h 116"/>
                  <a:gd name="T10" fmla="*/ 57 w 1725"/>
                  <a:gd name="T11" fmla="*/ 116 h 116"/>
                  <a:gd name="T12" fmla="*/ 0 w 1725"/>
                  <a:gd name="T13" fmla="*/ 58 h 116"/>
                  <a:gd name="T14" fmla="*/ 57 w 1725"/>
                  <a:gd name="T15" fmla="*/ 0 h 116"/>
                  <a:gd name="T16" fmla="*/ 113 w 1725"/>
                  <a:gd name="T17" fmla="*/ 58 h 116"/>
                  <a:gd name="T18" fmla="*/ 57 w 1725"/>
                  <a:gd name="T19" fmla="*/ 116 h 116"/>
                  <a:gd name="T20" fmla="*/ 1669 w 1725"/>
                  <a:gd name="T21" fmla="*/ 0 h 116"/>
                  <a:gd name="T22" fmla="*/ 1725 w 1725"/>
                  <a:gd name="T23" fmla="*/ 58 h 116"/>
                  <a:gd name="T24" fmla="*/ 1669 w 1725"/>
                  <a:gd name="T25" fmla="*/ 116 h 116"/>
                  <a:gd name="T26" fmla="*/ 1612 w 1725"/>
                  <a:gd name="T27" fmla="*/ 58 h 116"/>
                  <a:gd name="T28" fmla="*/ 1669 w 1725"/>
                  <a:gd name="T29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25" h="116">
                    <a:moveTo>
                      <a:pt x="57" y="48"/>
                    </a:moveTo>
                    <a:lnTo>
                      <a:pt x="1669" y="48"/>
                    </a:lnTo>
                    <a:lnTo>
                      <a:pt x="1669" y="68"/>
                    </a:lnTo>
                    <a:lnTo>
                      <a:pt x="57" y="68"/>
                    </a:lnTo>
                    <a:lnTo>
                      <a:pt x="57" y="48"/>
                    </a:lnTo>
                    <a:close/>
                    <a:moveTo>
                      <a:pt x="57" y="116"/>
                    </a:moveTo>
                    <a:cubicBezTo>
                      <a:pt x="26" y="116"/>
                      <a:pt x="0" y="90"/>
                      <a:pt x="0" y="58"/>
                    </a:cubicBezTo>
                    <a:cubicBezTo>
                      <a:pt x="0" y="26"/>
                      <a:pt x="26" y="0"/>
                      <a:pt x="57" y="0"/>
                    </a:cubicBezTo>
                    <a:cubicBezTo>
                      <a:pt x="88" y="0"/>
                      <a:pt x="113" y="26"/>
                      <a:pt x="113" y="58"/>
                    </a:cubicBezTo>
                    <a:cubicBezTo>
                      <a:pt x="113" y="90"/>
                      <a:pt x="88" y="116"/>
                      <a:pt x="57" y="116"/>
                    </a:cubicBezTo>
                    <a:close/>
                    <a:moveTo>
                      <a:pt x="1669" y="0"/>
                    </a:moveTo>
                    <a:cubicBezTo>
                      <a:pt x="1700" y="0"/>
                      <a:pt x="1725" y="26"/>
                      <a:pt x="1725" y="58"/>
                    </a:cubicBezTo>
                    <a:cubicBezTo>
                      <a:pt x="1725" y="90"/>
                      <a:pt x="1700" y="116"/>
                      <a:pt x="1669" y="116"/>
                    </a:cubicBezTo>
                    <a:cubicBezTo>
                      <a:pt x="1637" y="116"/>
                      <a:pt x="1612" y="90"/>
                      <a:pt x="1612" y="58"/>
                    </a:cubicBezTo>
                    <a:cubicBezTo>
                      <a:pt x="1612" y="26"/>
                      <a:pt x="1637" y="0"/>
                      <a:pt x="16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16" name="Freeform 99">
                <a:extLst>
                  <a:ext uri="{FF2B5EF4-FFF2-40B4-BE49-F238E27FC236}">
                    <a16:creationId xmlns:a16="http://schemas.microsoft.com/office/drawing/2014/main" id="{E070B759-6032-69D1-6542-C3AF27B690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4" y="3214"/>
                <a:ext cx="544" cy="38"/>
              </a:xfrm>
              <a:custGeom>
                <a:avLst/>
                <a:gdLst>
                  <a:gd name="T0" fmla="*/ 526 w 544"/>
                  <a:gd name="T1" fmla="*/ 22 h 38"/>
                  <a:gd name="T2" fmla="*/ 19 w 544"/>
                  <a:gd name="T3" fmla="*/ 22 h 38"/>
                  <a:gd name="T4" fmla="*/ 525 w 544"/>
                  <a:gd name="T5" fmla="*/ 17 h 38"/>
                  <a:gd name="T6" fmla="*/ 18 w 544"/>
                  <a:gd name="T7" fmla="*/ 38 h 38"/>
                  <a:gd name="T8" fmla="*/ 8 w 544"/>
                  <a:gd name="T9" fmla="*/ 35 h 38"/>
                  <a:gd name="T10" fmla="*/ 3 w 544"/>
                  <a:gd name="T11" fmla="*/ 30 h 38"/>
                  <a:gd name="T12" fmla="*/ 0 w 544"/>
                  <a:gd name="T13" fmla="*/ 19 h 38"/>
                  <a:gd name="T14" fmla="*/ 2 w 544"/>
                  <a:gd name="T15" fmla="*/ 12 h 38"/>
                  <a:gd name="T16" fmla="*/ 8 w 544"/>
                  <a:gd name="T17" fmla="*/ 3 h 38"/>
                  <a:gd name="T18" fmla="*/ 15 w 544"/>
                  <a:gd name="T19" fmla="*/ 0 h 38"/>
                  <a:gd name="T20" fmla="*/ 26 w 544"/>
                  <a:gd name="T21" fmla="*/ 2 h 38"/>
                  <a:gd name="T22" fmla="*/ 32 w 544"/>
                  <a:gd name="T23" fmla="*/ 6 h 38"/>
                  <a:gd name="T24" fmla="*/ 37 w 544"/>
                  <a:gd name="T25" fmla="*/ 15 h 38"/>
                  <a:gd name="T26" fmla="*/ 37 w 544"/>
                  <a:gd name="T27" fmla="*/ 23 h 38"/>
                  <a:gd name="T28" fmla="*/ 32 w 544"/>
                  <a:gd name="T29" fmla="*/ 33 h 38"/>
                  <a:gd name="T30" fmla="*/ 26 w 544"/>
                  <a:gd name="T31" fmla="*/ 37 h 38"/>
                  <a:gd name="T32" fmla="*/ 22 w 544"/>
                  <a:gd name="T33" fmla="*/ 36 h 38"/>
                  <a:gd name="T34" fmla="*/ 31 w 544"/>
                  <a:gd name="T35" fmla="*/ 32 h 38"/>
                  <a:gd name="T36" fmla="*/ 34 w 544"/>
                  <a:gd name="T37" fmla="*/ 26 h 38"/>
                  <a:gd name="T38" fmla="*/ 35 w 544"/>
                  <a:gd name="T39" fmla="*/ 16 h 38"/>
                  <a:gd name="T40" fmla="*/ 33 w 544"/>
                  <a:gd name="T41" fmla="*/ 9 h 38"/>
                  <a:gd name="T42" fmla="*/ 25 w 544"/>
                  <a:gd name="T43" fmla="*/ 3 h 38"/>
                  <a:gd name="T44" fmla="*/ 19 w 544"/>
                  <a:gd name="T45" fmla="*/ 1 h 38"/>
                  <a:gd name="T46" fmla="*/ 9 w 544"/>
                  <a:gd name="T47" fmla="*/ 5 h 38"/>
                  <a:gd name="T48" fmla="*/ 4 w 544"/>
                  <a:gd name="T49" fmla="*/ 9 h 38"/>
                  <a:gd name="T50" fmla="*/ 1 w 544"/>
                  <a:gd name="T51" fmla="*/ 19 h 38"/>
                  <a:gd name="T52" fmla="*/ 3 w 544"/>
                  <a:gd name="T53" fmla="*/ 26 h 38"/>
                  <a:gd name="T54" fmla="*/ 9 w 544"/>
                  <a:gd name="T55" fmla="*/ 34 h 38"/>
                  <a:gd name="T56" fmla="*/ 15 w 544"/>
                  <a:gd name="T57" fmla="*/ 36 h 38"/>
                  <a:gd name="T58" fmla="*/ 525 w 544"/>
                  <a:gd name="T59" fmla="*/ 0 h 38"/>
                  <a:gd name="T60" fmla="*/ 536 w 544"/>
                  <a:gd name="T61" fmla="*/ 3 h 38"/>
                  <a:gd name="T62" fmla="*/ 541 w 544"/>
                  <a:gd name="T63" fmla="*/ 9 h 38"/>
                  <a:gd name="T64" fmla="*/ 544 w 544"/>
                  <a:gd name="T65" fmla="*/ 19 h 38"/>
                  <a:gd name="T66" fmla="*/ 542 w 544"/>
                  <a:gd name="T67" fmla="*/ 27 h 38"/>
                  <a:gd name="T68" fmla="*/ 536 w 544"/>
                  <a:gd name="T69" fmla="*/ 35 h 38"/>
                  <a:gd name="T70" fmla="*/ 529 w 544"/>
                  <a:gd name="T71" fmla="*/ 38 h 38"/>
                  <a:gd name="T72" fmla="*/ 518 w 544"/>
                  <a:gd name="T73" fmla="*/ 37 h 38"/>
                  <a:gd name="T74" fmla="*/ 512 w 544"/>
                  <a:gd name="T75" fmla="*/ 33 h 38"/>
                  <a:gd name="T76" fmla="*/ 508 w 544"/>
                  <a:gd name="T77" fmla="*/ 23 h 38"/>
                  <a:gd name="T78" fmla="*/ 508 w 544"/>
                  <a:gd name="T79" fmla="*/ 15 h 38"/>
                  <a:gd name="T80" fmla="*/ 512 w 544"/>
                  <a:gd name="T81" fmla="*/ 6 h 38"/>
                  <a:gd name="T82" fmla="*/ 518 w 544"/>
                  <a:gd name="T83" fmla="*/ 2 h 38"/>
                  <a:gd name="T84" fmla="*/ 522 w 544"/>
                  <a:gd name="T85" fmla="*/ 2 h 38"/>
                  <a:gd name="T86" fmla="*/ 513 w 544"/>
                  <a:gd name="T87" fmla="*/ 7 h 38"/>
                  <a:gd name="T88" fmla="*/ 510 w 544"/>
                  <a:gd name="T89" fmla="*/ 12 h 38"/>
                  <a:gd name="T90" fmla="*/ 508 w 544"/>
                  <a:gd name="T91" fmla="*/ 23 h 38"/>
                  <a:gd name="T92" fmla="*/ 511 w 544"/>
                  <a:gd name="T93" fmla="*/ 29 h 38"/>
                  <a:gd name="T94" fmla="*/ 519 w 544"/>
                  <a:gd name="T95" fmla="*/ 35 h 38"/>
                  <a:gd name="T96" fmla="*/ 525 w 544"/>
                  <a:gd name="T97" fmla="*/ 37 h 38"/>
                  <a:gd name="T98" fmla="*/ 535 w 544"/>
                  <a:gd name="T99" fmla="*/ 34 h 38"/>
                  <a:gd name="T100" fmla="*/ 540 w 544"/>
                  <a:gd name="T101" fmla="*/ 29 h 38"/>
                  <a:gd name="T102" fmla="*/ 542 w 544"/>
                  <a:gd name="T103" fmla="*/ 19 h 38"/>
                  <a:gd name="T104" fmla="*/ 541 w 544"/>
                  <a:gd name="T105" fmla="*/ 12 h 38"/>
                  <a:gd name="T106" fmla="*/ 535 w 544"/>
                  <a:gd name="T107" fmla="*/ 4 h 38"/>
                  <a:gd name="T108" fmla="*/ 529 w 544"/>
                  <a:gd name="T109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44" h="38">
                    <a:moveTo>
                      <a:pt x="18" y="16"/>
                    </a:moveTo>
                    <a:lnTo>
                      <a:pt x="19" y="15"/>
                    </a:lnTo>
                    <a:lnTo>
                      <a:pt x="525" y="15"/>
                    </a:lnTo>
                    <a:lnTo>
                      <a:pt x="526" y="16"/>
                    </a:lnTo>
                    <a:lnTo>
                      <a:pt x="526" y="22"/>
                    </a:lnTo>
                    <a:lnTo>
                      <a:pt x="525" y="23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8" y="16"/>
                    </a:lnTo>
                    <a:close/>
                    <a:moveTo>
                      <a:pt x="19" y="22"/>
                    </a:moveTo>
                    <a:lnTo>
                      <a:pt x="19" y="22"/>
                    </a:lnTo>
                    <a:lnTo>
                      <a:pt x="525" y="22"/>
                    </a:lnTo>
                    <a:lnTo>
                      <a:pt x="525" y="22"/>
                    </a:lnTo>
                    <a:lnTo>
                      <a:pt x="525" y="16"/>
                    </a:lnTo>
                    <a:lnTo>
                      <a:pt x="525" y="17"/>
                    </a:lnTo>
                    <a:lnTo>
                      <a:pt x="19" y="17"/>
                    </a:lnTo>
                    <a:lnTo>
                      <a:pt x="19" y="16"/>
                    </a:lnTo>
                    <a:lnTo>
                      <a:pt x="19" y="22"/>
                    </a:lnTo>
                    <a:close/>
                    <a:moveTo>
                      <a:pt x="19" y="38"/>
                    </a:moveTo>
                    <a:lnTo>
                      <a:pt x="18" y="38"/>
                    </a:lnTo>
                    <a:lnTo>
                      <a:pt x="15" y="38"/>
                    </a:lnTo>
                    <a:lnTo>
                      <a:pt x="15" y="38"/>
                    </a:lnTo>
                    <a:lnTo>
                      <a:pt x="11" y="37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3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3" y="30"/>
                    </a:lnTo>
                    <a:lnTo>
                      <a:pt x="2" y="27"/>
                    </a:lnTo>
                    <a:lnTo>
                      <a:pt x="2" y="27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4" y="9"/>
                    </a:lnTo>
                    <a:lnTo>
                      <a:pt x="35" y="12"/>
                    </a:lnTo>
                    <a:lnTo>
                      <a:pt x="36" y="12"/>
                    </a:lnTo>
                    <a:lnTo>
                      <a:pt x="37" y="15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5" y="27"/>
                    </a:lnTo>
                    <a:lnTo>
                      <a:pt x="34" y="30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22" y="38"/>
                    </a:lnTo>
                    <a:lnTo>
                      <a:pt x="19" y="38"/>
                    </a:lnTo>
                    <a:close/>
                    <a:moveTo>
                      <a:pt x="22" y="36"/>
                    </a:moveTo>
                    <a:lnTo>
                      <a:pt x="22" y="36"/>
                    </a:lnTo>
                    <a:lnTo>
                      <a:pt x="25" y="35"/>
                    </a:lnTo>
                    <a:lnTo>
                      <a:pt x="25" y="35"/>
                    </a:lnTo>
                    <a:lnTo>
                      <a:pt x="28" y="34"/>
                    </a:lnTo>
                    <a:lnTo>
                      <a:pt x="28" y="34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3" y="29"/>
                    </a:lnTo>
                    <a:lnTo>
                      <a:pt x="33" y="29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5" y="23"/>
                    </a:lnTo>
                    <a:lnTo>
                      <a:pt x="35" y="23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4" y="12"/>
                    </a:lnTo>
                    <a:lnTo>
                      <a:pt x="34" y="12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1" y="6"/>
                    </a:lnTo>
                    <a:lnTo>
                      <a:pt x="31" y="7"/>
                    </a:lnTo>
                    <a:lnTo>
                      <a:pt x="28" y="4"/>
                    </a:lnTo>
                    <a:lnTo>
                      <a:pt x="28" y="5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4" y="29"/>
                    </a:lnTo>
                    <a:lnTo>
                      <a:pt x="4" y="29"/>
                    </a:lnTo>
                    <a:lnTo>
                      <a:pt x="7" y="32"/>
                    </a:lnTo>
                    <a:lnTo>
                      <a:pt x="6" y="32"/>
                    </a:lnTo>
                    <a:lnTo>
                      <a:pt x="9" y="34"/>
                    </a:lnTo>
                    <a:lnTo>
                      <a:pt x="9" y="34"/>
                    </a:lnTo>
                    <a:lnTo>
                      <a:pt x="12" y="35"/>
                    </a:lnTo>
                    <a:lnTo>
                      <a:pt x="12" y="35"/>
                    </a:lnTo>
                    <a:lnTo>
                      <a:pt x="15" y="36"/>
                    </a:lnTo>
                    <a:lnTo>
                      <a:pt x="15" y="36"/>
                    </a:lnTo>
                    <a:lnTo>
                      <a:pt x="19" y="37"/>
                    </a:lnTo>
                    <a:lnTo>
                      <a:pt x="18" y="37"/>
                    </a:lnTo>
                    <a:lnTo>
                      <a:pt x="22" y="36"/>
                    </a:lnTo>
                    <a:close/>
                    <a:moveTo>
                      <a:pt x="525" y="0"/>
                    </a:moveTo>
                    <a:lnTo>
                      <a:pt x="525" y="0"/>
                    </a:lnTo>
                    <a:lnTo>
                      <a:pt x="529" y="0"/>
                    </a:lnTo>
                    <a:lnTo>
                      <a:pt x="529" y="0"/>
                    </a:lnTo>
                    <a:lnTo>
                      <a:pt x="532" y="2"/>
                    </a:lnTo>
                    <a:lnTo>
                      <a:pt x="533" y="2"/>
                    </a:lnTo>
                    <a:lnTo>
                      <a:pt x="536" y="3"/>
                    </a:lnTo>
                    <a:lnTo>
                      <a:pt x="536" y="3"/>
                    </a:lnTo>
                    <a:lnTo>
                      <a:pt x="538" y="6"/>
                    </a:lnTo>
                    <a:lnTo>
                      <a:pt x="538" y="6"/>
                    </a:lnTo>
                    <a:lnTo>
                      <a:pt x="541" y="8"/>
                    </a:lnTo>
                    <a:lnTo>
                      <a:pt x="541" y="9"/>
                    </a:lnTo>
                    <a:lnTo>
                      <a:pt x="542" y="12"/>
                    </a:lnTo>
                    <a:lnTo>
                      <a:pt x="542" y="12"/>
                    </a:lnTo>
                    <a:lnTo>
                      <a:pt x="543" y="15"/>
                    </a:lnTo>
                    <a:lnTo>
                      <a:pt x="543" y="15"/>
                    </a:lnTo>
                    <a:lnTo>
                      <a:pt x="544" y="19"/>
                    </a:lnTo>
                    <a:lnTo>
                      <a:pt x="544" y="19"/>
                    </a:lnTo>
                    <a:lnTo>
                      <a:pt x="543" y="23"/>
                    </a:lnTo>
                    <a:lnTo>
                      <a:pt x="543" y="23"/>
                    </a:lnTo>
                    <a:lnTo>
                      <a:pt x="542" y="27"/>
                    </a:lnTo>
                    <a:lnTo>
                      <a:pt x="542" y="27"/>
                    </a:lnTo>
                    <a:lnTo>
                      <a:pt x="541" y="30"/>
                    </a:lnTo>
                    <a:lnTo>
                      <a:pt x="541" y="30"/>
                    </a:lnTo>
                    <a:lnTo>
                      <a:pt x="538" y="33"/>
                    </a:lnTo>
                    <a:lnTo>
                      <a:pt x="538" y="33"/>
                    </a:lnTo>
                    <a:lnTo>
                      <a:pt x="536" y="35"/>
                    </a:lnTo>
                    <a:lnTo>
                      <a:pt x="536" y="35"/>
                    </a:lnTo>
                    <a:lnTo>
                      <a:pt x="533" y="37"/>
                    </a:lnTo>
                    <a:lnTo>
                      <a:pt x="532" y="37"/>
                    </a:lnTo>
                    <a:lnTo>
                      <a:pt x="529" y="38"/>
                    </a:lnTo>
                    <a:lnTo>
                      <a:pt x="529" y="38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22" y="38"/>
                    </a:lnTo>
                    <a:lnTo>
                      <a:pt x="522" y="38"/>
                    </a:lnTo>
                    <a:lnTo>
                      <a:pt x="518" y="37"/>
                    </a:lnTo>
                    <a:lnTo>
                      <a:pt x="518" y="37"/>
                    </a:lnTo>
                    <a:lnTo>
                      <a:pt x="515" y="35"/>
                    </a:lnTo>
                    <a:lnTo>
                      <a:pt x="515" y="35"/>
                    </a:lnTo>
                    <a:lnTo>
                      <a:pt x="512" y="33"/>
                    </a:lnTo>
                    <a:lnTo>
                      <a:pt x="512" y="33"/>
                    </a:lnTo>
                    <a:lnTo>
                      <a:pt x="510" y="30"/>
                    </a:lnTo>
                    <a:lnTo>
                      <a:pt x="510" y="30"/>
                    </a:lnTo>
                    <a:lnTo>
                      <a:pt x="508" y="27"/>
                    </a:lnTo>
                    <a:lnTo>
                      <a:pt x="508" y="27"/>
                    </a:lnTo>
                    <a:lnTo>
                      <a:pt x="508" y="23"/>
                    </a:lnTo>
                    <a:lnTo>
                      <a:pt x="507" y="23"/>
                    </a:lnTo>
                    <a:lnTo>
                      <a:pt x="507" y="19"/>
                    </a:lnTo>
                    <a:lnTo>
                      <a:pt x="507" y="19"/>
                    </a:lnTo>
                    <a:lnTo>
                      <a:pt x="507" y="15"/>
                    </a:lnTo>
                    <a:lnTo>
                      <a:pt x="508" y="15"/>
                    </a:lnTo>
                    <a:lnTo>
                      <a:pt x="508" y="12"/>
                    </a:lnTo>
                    <a:lnTo>
                      <a:pt x="508" y="12"/>
                    </a:lnTo>
                    <a:lnTo>
                      <a:pt x="510" y="9"/>
                    </a:lnTo>
                    <a:lnTo>
                      <a:pt x="510" y="8"/>
                    </a:lnTo>
                    <a:lnTo>
                      <a:pt x="512" y="6"/>
                    </a:lnTo>
                    <a:lnTo>
                      <a:pt x="512" y="6"/>
                    </a:lnTo>
                    <a:lnTo>
                      <a:pt x="515" y="3"/>
                    </a:lnTo>
                    <a:lnTo>
                      <a:pt x="515" y="3"/>
                    </a:lnTo>
                    <a:lnTo>
                      <a:pt x="518" y="2"/>
                    </a:lnTo>
                    <a:lnTo>
                      <a:pt x="518" y="2"/>
                    </a:lnTo>
                    <a:lnTo>
                      <a:pt x="522" y="0"/>
                    </a:lnTo>
                    <a:lnTo>
                      <a:pt x="522" y="0"/>
                    </a:lnTo>
                    <a:lnTo>
                      <a:pt x="525" y="0"/>
                    </a:lnTo>
                    <a:close/>
                    <a:moveTo>
                      <a:pt x="522" y="2"/>
                    </a:moveTo>
                    <a:lnTo>
                      <a:pt x="522" y="2"/>
                    </a:lnTo>
                    <a:lnTo>
                      <a:pt x="519" y="3"/>
                    </a:lnTo>
                    <a:lnTo>
                      <a:pt x="519" y="3"/>
                    </a:lnTo>
                    <a:lnTo>
                      <a:pt x="516" y="5"/>
                    </a:lnTo>
                    <a:lnTo>
                      <a:pt x="516" y="4"/>
                    </a:lnTo>
                    <a:lnTo>
                      <a:pt x="513" y="7"/>
                    </a:lnTo>
                    <a:lnTo>
                      <a:pt x="513" y="6"/>
                    </a:lnTo>
                    <a:lnTo>
                      <a:pt x="511" y="9"/>
                    </a:lnTo>
                    <a:lnTo>
                      <a:pt x="511" y="9"/>
                    </a:lnTo>
                    <a:lnTo>
                      <a:pt x="509" y="12"/>
                    </a:lnTo>
                    <a:lnTo>
                      <a:pt x="510" y="12"/>
                    </a:lnTo>
                    <a:lnTo>
                      <a:pt x="508" y="16"/>
                    </a:lnTo>
                    <a:lnTo>
                      <a:pt x="508" y="16"/>
                    </a:lnTo>
                    <a:lnTo>
                      <a:pt x="508" y="19"/>
                    </a:lnTo>
                    <a:lnTo>
                      <a:pt x="508" y="19"/>
                    </a:lnTo>
                    <a:lnTo>
                      <a:pt x="508" y="23"/>
                    </a:lnTo>
                    <a:lnTo>
                      <a:pt x="508" y="23"/>
                    </a:lnTo>
                    <a:lnTo>
                      <a:pt x="510" y="26"/>
                    </a:lnTo>
                    <a:lnTo>
                      <a:pt x="509" y="26"/>
                    </a:lnTo>
                    <a:lnTo>
                      <a:pt x="511" y="29"/>
                    </a:lnTo>
                    <a:lnTo>
                      <a:pt x="511" y="29"/>
                    </a:lnTo>
                    <a:lnTo>
                      <a:pt x="513" y="32"/>
                    </a:lnTo>
                    <a:lnTo>
                      <a:pt x="513" y="32"/>
                    </a:lnTo>
                    <a:lnTo>
                      <a:pt x="516" y="34"/>
                    </a:lnTo>
                    <a:lnTo>
                      <a:pt x="516" y="34"/>
                    </a:lnTo>
                    <a:lnTo>
                      <a:pt x="519" y="35"/>
                    </a:lnTo>
                    <a:lnTo>
                      <a:pt x="519" y="35"/>
                    </a:lnTo>
                    <a:lnTo>
                      <a:pt x="522" y="36"/>
                    </a:lnTo>
                    <a:lnTo>
                      <a:pt x="522" y="36"/>
                    </a:lnTo>
                    <a:lnTo>
                      <a:pt x="525" y="37"/>
                    </a:lnTo>
                    <a:lnTo>
                      <a:pt x="525" y="37"/>
                    </a:lnTo>
                    <a:lnTo>
                      <a:pt x="529" y="36"/>
                    </a:lnTo>
                    <a:lnTo>
                      <a:pt x="529" y="36"/>
                    </a:lnTo>
                    <a:lnTo>
                      <a:pt x="532" y="35"/>
                    </a:lnTo>
                    <a:lnTo>
                      <a:pt x="532" y="35"/>
                    </a:lnTo>
                    <a:lnTo>
                      <a:pt x="535" y="34"/>
                    </a:lnTo>
                    <a:lnTo>
                      <a:pt x="535" y="34"/>
                    </a:lnTo>
                    <a:lnTo>
                      <a:pt x="537" y="32"/>
                    </a:lnTo>
                    <a:lnTo>
                      <a:pt x="537" y="32"/>
                    </a:lnTo>
                    <a:lnTo>
                      <a:pt x="540" y="29"/>
                    </a:lnTo>
                    <a:lnTo>
                      <a:pt x="540" y="29"/>
                    </a:lnTo>
                    <a:lnTo>
                      <a:pt x="541" y="26"/>
                    </a:lnTo>
                    <a:lnTo>
                      <a:pt x="541" y="26"/>
                    </a:lnTo>
                    <a:lnTo>
                      <a:pt x="542" y="23"/>
                    </a:lnTo>
                    <a:lnTo>
                      <a:pt x="542" y="23"/>
                    </a:lnTo>
                    <a:lnTo>
                      <a:pt x="542" y="19"/>
                    </a:lnTo>
                    <a:lnTo>
                      <a:pt x="542" y="19"/>
                    </a:lnTo>
                    <a:lnTo>
                      <a:pt x="542" y="16"/>
                    </a:lnTo>
                    <a:lnTo>
                      <a:pt x="542" y="16"/>
                    </a:lnTo>
                    <a:lnTo>
                      <a:pt x="541" y="12"/>
                    </a:lnTo>
                    <a:lnTo>
                      <a:pt x="541" y="12"/>
                    </a:lnTo>
                    <a:lnTo>
                      <a:pt x="540" y="9"/>
                    </a:lnTo>
                    <a:lnTo>
                      <a:pt x="540" y="9"/>
                    </a:lnTo>
                    <a:lnTo>
                      <a:pt x="537" y="6"/>
                    </a:lnTo>
                    <a:lnTo>
                      <a:pt x="537" y="7"/>
                    </a:lnTo>
                    <a:lnTo>
                      <a:pt x="535" y="4"/>
                    </a:lnTo>
                    <a:lnTo>
                      <a:pt x="535" y="5"/>
                    </a:lnTo>
                    <a:lnTo>
                      <a:pt x="532" y="3"/>
                    </a:lnTo>
                    <a:lnTo>
                      <a:pt x="532" y="3"/>
                    </a:lnTo>
                    <a:lnTo>
                      <a:pt x="529" y="2"/>
                    </a:lnTo>
                    <a:lnTo>
                      <a:pt x="529" y="2"/>
                    </a:lnTo>
                    <a:lnTo>
                      <a:pt x="525" y="1"/>
                    </a:lnTo>
                    <a:lnTo>
                      <a:pt x="525" y="1"/>
                    </a:lnTo>
                    <a:lnTo>
                      <a:pt x="522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  <p:sp>
            <p:nvSpPr>
              <p:cNvPr id="125" name="Freeform 108">
                <a:extLst>
                  <a:ext uri="{FF2B5EF4-FFF2-40B4-BE49-F238E27FC236}">
                    <a16:creationId xmlns:a16="http://schemas.microsoft.com/office/drawing/2014/main" id="{D76980B3-47CA-87AB-2356-07E66B2A13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8" y="2768"/>
                <a:ext cx="28" cy="1277"/>
              </a:xfrm>
              <a:custGeom>
                <a:avLst/>
                <a:gdLst>
                  <a:gd name="T0" fmla="*/ 0 w 28"/>
                  <a:gd name="T1" fmla="*/ 0 h 1277"/>
                  <a:gd name="T2" fmla="*/ 1 w 28"/>
                  <a:gd name="T3" fmla="*/ 47 h 1277"/>
                  <a:gd name="T4" fmla="*/ 17 w 28"/>
                  <a:gd name="T5" fmla="*/ 79 h 1277"/>
                  <a:gd name="T6" fmla="*/ 17 w 28"/>
                  <a:gd name="T7" fmla="*/ 95 h 1277"/>
                  <a:gd name="T8" fmla="*/ 17 w 28"/>
                  <a:gd name="T9" fmla="*/ 95 h 1277"/>
                  <a:gd name="T10" fmla="*/ 2 w 28"/>
                  <a:gd name="T11" fmla="*/ 126 h 1277"/>
                  <a:gd name="T12" fmla="*/ 2 w 28"/>
                  <a:gd name="T13" fmla="*/ 173 h 1277"/>
                  <a:gd name="T14" fmla="*/ 18 w 28"/>
                  <a:gd name="T15" fmla="*/ 205 h 1277"/>
                  <a:gd name="T16" fmla="*/ 18 w 28"/>
                  <a:gd name="T17" fmla="*/ 221 h 1277"/>
                  <a:gd name="T18" fmla="*/ 18 w 28"/>
                  <a:gd name="T19" fmla="*/ 221 h 1277"/>
                  <a:gd name="T20" fmla="*/ 3 w 28"/>
                  <a:gd name="T21" fmla="*/ 252 h 1277"/>
                  <a:gd name="T22" fmla="*/ 3 w 28"/>
                  <a:gd name="T23" fmla="*/ 300 h 1277"/>
                  <a:gd name="T24" fmla="*/ 19 w 28"/>
                  <a:gd name="T25" fmla="*/ 331 h 1277"/>
                  <a:gd name="T26" fmla="*/ 19 w 28"/>
                  <a:gd name="T27" fmla="*/ 347 h 1277"/>
                  <a:gd name="T28" fmla="*/ 19 w 28"/>
                  <a:gd name="T29" fmla="*/ 347 h 1277"/>
                  <a:gd name="T30" fmla="*/ 4 w 28"/>
                  <a:gd name="T31" fmla="*/ 378 h 1277"/>
                  <a:gd name="T32" fmla="*/ 4 w 28"/>
                  <a:gd name="T33" fmla="*/ 426 h 1277"/>
                  <a:gd name="T34" fmla="*/ 21 w 28"/>
                  <a:gd name="T35" fmla="*/ 457 h 1277"/>
                  <a:gd name="T36" fmla="*/ 21 w 28"/>
                  <a:gd name="T37" fmla="*/ 473 h 1277"/>
                  <a:gd name="T38" fmla="*/ 21 w 28"/>
                  <a:gd name="T39" fmla="*/ 473 h 1277"/>
                  <a:gd name="T40" fmla="*/ 5 w 28"/>
                  <a:gd name="T41" fmla="*/ 505 h 1277"/>
                  <a:gd name="T42" fmla="*/ 5 w 28"/>
                  <a:gd name="T43" fmla="*/ 552 h 1277"/>
                  <a:gd name="T44" fmla="*/ 21 w 28"/>
                  <a:gd name="T45" fmla="*/ 583 h 1277"/>
                  <a:gd name="T46" fmla="*/ 22 w 28"/>
                  <a:gd name="T47" fmla="*/ 599 h 1277"/>
                  <a:gd name="T48" fmla="*/ 22 w 28"/>
                  <a:gd name="T49" fmla="*/ 599 h 1277"/>
                  <a:gd name="T50" fmla="*/ 6 w 28"/>
                  <a:gd name="T51" fmla="*/ 631 h 1277"/>
                  <a:gd name="T52" fmla="*/ 7 w 28"/>
                  <a:gd name="T53" fmla="*/ 678 h 1277"/>
                  <a:gd name="T54" fmla="*/ 23 w 28"/>
                  <a:gd name="T55" fmla="*/ 709 h 1277"/>
                  <a:gd name="T56" fmla="*/ 23 w 28"/>
                  <a:gd name="T57" fmla="*/ 725 h 1277"/>
                  <a:gd name="T58" fmla="*/ 23 w 28"/>
                  <a:gd name="T59" fmla="*/ 725 h 1277"/>
                  <a:gd name="T60" fmla="*/ 7 w 28"/>
                  <a:gd name="T61" fmla="*/ 757 h 1277"/>
                  <a:gd name="T62" fmla="*/ 8 w 28"/>
                  <a:gd name="T63" fmla="*/ 804 h 1277"/>
                  <a:gd name="T64" fmla="*/ 24 w 28"/>
                  <a:gd name="T65" fmla="*/ 836 h 1277"/>
                  <a:gd name="T66" fmla="*/ 24 w 28"/>
                  <a:gd name="T67" fmla="*/ 851 h 1277"/>
                  <a:gd name="T68" fmla="*/ 24 w 28"/>
                  <a:gd name="T69" fmla="*/ 851 h 1277"/>
                  <a:gd name="T70" fmla="*/ 9 w 28"/>
                  <a:gd name="T71" fmla="*/ 883 h 1277"/>
                  <a:gd name="T72" fmla="*/ 9 w 28"/>
                  <a:gd name="T73" fmla="*/ 930 h 1277"/>
                  <a:gd name="T74" fmla="*/ 25 w 28"/>
                  <a:gd name="T75" fmla="*/ 962 h 1277"/>
                  <a:gd name="T76" fmla="*/ 25 w 28"/>
                  <a:gd name="T77" fmla="*/ 978 h 1277"/>
                  <a:gd name="T78" fmla="*/ 25 w 28"/>
                  <a:gd name="T79" fmla="*/ 978 h 1277"/>
                  <a:gd name="T80" fmla="*/ 10 w 28"/>
                  <a:gd name="T81" fmla="*/ 1009 h 1277"/>
                  <a:gd name="T82" fmla="*/ 10 w 28"/>
                  <a:gd name="T83" fmla="*/ 1056 h 1277"/>
                  <a:gd name="T84" fmla="*/ 26 w 28"/>
                  <a:gd name="T85" fmla="*/ 1088 h 1277"/>
                  <a:gd name="T86" fmla="*/ 27 w 28"/>
                  <a:gd name="T87" fmla="*/ 1104 h 1277"/>
                  <a:gd name="T88" fmla="*/ 27 w 28"/>
                  <a:gd name="T89" fmla="*/ 1104 h 1277"/>
                  <a:gd name="T90" fmla="*/ 11 w 28"/>
                  <a:gd name="T91" fmla="*/ 1135 h 1277"/>
                  <a:gd name="T92" fmla="*/ 11 w 28"/>
                  <a:gd name="T93" fmla="*/ 1183 h 1277"/>
                  <a:gd name="T94" fmla="*/ 27 w 28"/>
                  <a:gd name="T95" fmla="*/ 1214 h 1277"/>
                  <a:gd name="T96" fmla="*/ 27 w 28"/>
                  <a:gd name="T97" fmla="*/ 1230 h 1277"/>
                  <a:gd name="T98" fmla="*/ 27 w 28"/>
                  <a:gd name="T99" fmla="*/ 1230 h 1277"/>
                  <a:gd name="T100" fmla="*/ 12 w 28"/>
                  <a:gd name="T101" fmla="*/ 1261 h 1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" h="1277">
                    <a:moveTo>
                      <a:pt x="16" y="0"/>
                    </a:moveTo>
                    <a:lnTo>
                      <a:pt x="16" y="16"/>
                    </a:lnTo>
                    <a:lnTo>
                      <a:pt x="1" y="16"/>
                    </a:lnTo>
                    <a:lnTo>
                      <a:pt x="0" y="0"/>
                    </a:lnTo>
                    <a:lnTo>
                      <a:pt x="16" y="0"/>
                    </a:lnTo>
                    <a:close/>
                    <a:moveTo>
                      <a:pt x="16" y="31"/>
                    </a:moveTo>
                    <a:lnTo>
                      <a:pt x="17" y="47"/>
                    </a:lnTo>
                    <a:lnTo>
                      <a:pt x="1" y="47"/>
                    </a:lnTo>
                    <a:lnTo>
                      <a:pt x="1" y="31"/>
                    </a:lnTo>
                    <a:lnTo>
                      <a:pt x="16" y="31"/>
                    </a:lnTo>
                    <a:close/>
                    <a:moveTo>
                      <a:pt x="17" y="63"/>
                    </a:moveTo>
                    <a:lnTo>
                      <a:pt x="17" y="79"/>
                    </a:lnTo>
                    <a:lnTo>
                      <a:pt x="1" y="79"/>
                    </a:lnTo>
                    <a:lnTo>
                      <a:pt x="1" y="63"/>
                    </a:lnTo>
                    <a:lnTo>
                      <a:pt x="17" y="63"/>
                    </a:lnTo>
                    <a:close/>
                    <a:moveTo>
                      <a:pt x="17" y="95"/>
                    </a:moveTo>
                    <a:lnTo>
                      <a:pt x="17" y="110"/>
                    </a:lnTo>
                    <a:lnTo>
                      <a:pt x="1" y="110"/>
                    </a:lnTo>
                    <a:lnTo>
                      <a:pt x="1" y="95"/>
                    </a:lnTo>
                    <a:lnTo>
                      <a:pt x="17" y="95"/>
                    </a:lnTo>
                    <a:close/>
                    <a:moveTo>
                      <a:pt x="17" y="126"/>
                    </a:moveTo>
                    <a:lnTo>
                      <a:pt x="17" y="142"/>
                    </a:lnTo>
                    <a:lnTo>
                      <a:pt x="2" y="142"/>
                    </a:lnTo>
                    <a:lnTo>
                      <a:pt x="2" y="126"/>
                    </a:lnTo>
                    <a:lnTo>
                      <a:pt x="17" y="126"/>
                    </a:lnTo>
                    <a:close/>
                    <a:moveTo>
                      <a:pt x="18" y="158"/>
                    </a:moveTo>
                    <a:lnTo>
                      <a:pt x="18" y="173"/>
                    </a:lnTo>
                    <a:lnTo>
                      <a:pt x="2" y="173"/>
                    </a:lnTo>
                    <a:lnTo>
                      <a:pt x="2" y="158"/>
                    </a:lnTo>
                    <a:lnTo>
                      <a:pt x="18" y="158"/>
                    </a:lnTo>
                    <a:close/>
                    <a:moveTo>
                      <a:pt x="18" y="189"/>
                    </a:moveTo>
                    <a:lnTo>
                      <a:pt x="18" y="205"/>
                    </a:lnTo>
                    <a:lnTo>
                      <a:pt x="2" y="205"/>
                    </a:lnTo>
                    <a:lnTo>
                      <a:pt x="2" y="189"/>
                    </a:lnTo>
                    <a:lnTo>
                      <a:pt x="18" y="189"/>
                    </a:lnTo>
                    <a:close/>
                    <a:moveTo>
                      <a:pt x="18" y="221"/>
                    </a:moveTo>
                    <a:lnTo>
                      <a:pt x="18" y="236"/>
                    </a:lnTo>
                    <a:lnTo>
                      <a:pt x="3" y="236"/>
                    </a:lnTo>
                    <a:lnTo>
                      <a:pt x="3" y="221"/>
                    </a:lnTo>
                    <a:lnTo>
                      <a:pt x="18" y="221"/>
                    </a:lnTo>
                    <a:close/>
                    <a:moveTo>
                      <a:pt x="19" y="252"/>
                    </a:moveTo>
                    <a:lnTo>
                      <a:pt x="19" y="268"/>
                    </a:lnTo>
                    <a:lnTo>
                      <a:pt x="3" y="268"/>
                    </a:lnTo>
                    <a:lnTo>
                      <a:pt x="3" y="252"/>
                    </a:lnTo>
                    <a:lnTo>
                      <a:pt x="19" y="252"/>
                    </a:lnTo>
                    <a:close/>
                    <a:moveTo>
                      <a:pt x="19" y="284"/>
                    </a:moveTo>
                    <a:lnTo>
                      <a:pt x="19" y="300"/>
                    </a:lnTo>
                    <a:lnTo>
                      <a:pt x="3" y="300"/>
                    </a:lnTo>
                    <a:lnTo>
                      <a:pt x="3" y="284"/>
                    </a:lnTo>
                    <a:lnTo>
                      <a:pt x="19" y="284"/>
                    </a:lnTo>
                    <a:close/>
                    <a:moveTo>
                      <a:pt x="19" y="315"/>
                    </a:moveTo>
                    <a:lnTo>
                      <a:pt x="19" y="331"/>
                    </a:lnTo>
                    <a:lnTo>
                      <a:pt x="4" y="331"/>
                    </a:lnTo>
                    <a:lnTo>
                      <a:pt x="3" y="315"/>
                    </a:lnTo>
                    <a:lnTo>
                      <a:pt x="19" y="315"/>
                    </a:lnTo>
                    <a:close/>
                    <a:moveTo>
                      <a:pt x="19" y="347"/>
                    </a:moveTo>
                    <a:lnTo>
                      <a:pt x="20" y="363"/>
                    </a:lnTo>
                    <a:lnTo>
                      <a:pt x="4" y="363"/>
                    </a:lnTo>
                    <a:lnTo>
                      <a:pt x="4" y="347"/>
                    </a:lnTo>
                    <a:lnTo>
                      <a:pt x="19" y="347"/>
                    </a:lnTo>
                    <a:close/>
                    <a:moveTo>
                      <a:pt x="20" y="378"/>
                    </a:moveTo>
                    <a:lnTo>
                      <a:pt x="20" y="394"/>
                    </a:lnTo>
                    <a:lnTo>
                      <a:pt x="4" y="394"/>
                    </a:lnTo>
                    <a:lnTo>
                      <a:pt x="4" y="378"/>
                    </a:lnTo>
                    <a:lnTo>
                      <a:pt x="20" y="378"/>
                    </a:lnTo>
                    <a:close/>
                    <a:moveTo>
                      <a:pt x="20" y="410"/>
                    </a:moveTo>
                    <a:lnTo>
                      <a:pt x="20" y="426"/>
                    </a:lnTo>
                    <a:lnTo>
                      <a:pt x="4" y="426"/>
                    </a:lnTo>
                    <a:lnTo>
                      <a:pt x="4" y="410"/>
                    </a:lnTo>
                    <a:lnTo>
                      <a:pt x="20" y="410"/>
                    </a:lnTo>
                    <a:close/>
                    <a:moveTo>
                      <a:pt x="20" y="441"/>
                    </a:moveTo>
                    <a:lnTo>
                      <a:pt x="21" y="457"/>
                    </a:lnTo>
                    <a:lnTo>
                      <a:pt x="5" y="457"/>
                    </a:lnTo>
                    <a:lnTo>
                      <a:pt x="4" y="441"/>
                    </a:lnTo>
                    <a:lnTo>
                      <a:pt x="20" y="441"/>
                    </a:lnTo>
                    <a:close/>
                    <a:moveTo>
                      <a:pt x="21" y="473"/>
                    </a:moveTo>
                    <a:lnTo>
                      <a:pt x="21" y="489"/>
                    </a:lnTo>
                    <a:lnTo>
                      <a:pt x="5" y="489"/>
                    </a:lnTo>
                    <a:lnTo>
                      <a:pt x="5" y="473"/>
                    </a:lnTo>
                    <a:lnTo>
                      <a:pt x="21" y="473"/>
                    </a:lnTo>
                    <a:close/>
                    <a:moveTo>
                      <a:pt x="21" y="505"/>
                    </a:moveTo>
                    <a:lnTo>
                      <a:pt x="21" y="520"/>
                    </a:lnTo>
                    <a:lnTo>
                      <a:pt x="5" y="520"/>
                    </a:lnTo>
                    <a:lnTo>
                      <a:pt x="5" y="505"/>
                    </a:lnTo>
                    <a:lnTo>
                      <a:pt x="21" y="505"/>
                    </a:lnTo>
                    <a:close/>
                    <a:moveTo>
                      <a:pt x="21" y="536"/>
                    </a:moveTo>
                    <a:lnTo>
                      <a:pt x="21" y="552"/>
                    </a:lnTo>
                    <a:lnTo>
                      <a:pt x="5" y="552"/>
                    </a:lnTo>
                    <a:lnTo>
                      <a:pt x="5" y="536"/>
                    </a:lnTo>
                    <a:lnTo>
                      <a:pt x="21" y="536"/>
                    </a:lnTo>
                    <a:close/>
                    <a:moveTo>
                      <a:pt x="21" y="568"/>
                    </a:moveTo>
                    <a:lnTo>
                      <a:pt x="21" y="583"/>
                    </a:lnTo>
                    <a:lnTo>
                      <a:pt x="6" y="583"/>
                    </a:lnTo>
                    <a:lnTo>
                      <a:pt x="6" y="568"/>
                    </a:lnTo>
                    <a:lnTo>
                      <a:pt x="21" y="568"/>
                    </a:lnTo>
                    <a:close/>
                    <a:moveTo>
                      <a:pt x="22" y="599"/>
                    </a:moveTo>
                    <a:lnTo>
                      <a:pt x="22" y="615"/>
                    </a:lnTo>
                    <a:lnTo>
                      <a:pt x="6" y="615"/>
                    </a:lnTo>
                    <a:lnTo>
                      <a:pt x="6" y="599"/>
                    </a:lnTo>
                    <a:lnTo>
                      <a:pt x="22" y="599"/>
                    </a:lnTo>
                    <a:close/>
                    <a:moveTo>
                      <a:pt x="22" y="631"/>
                    </a:moveTo>
                    <a:lnTo>
                      <a:pt x="22" y="646"/>
                    </a:lnTo>
                    <a:lnTo>
                      <a:pt x="6" y="646"/>
                    </a:lnTo>
                    <a:lnTo>
                      <a:pt x="6" y="631"/>
                    </a:lnTo>
                    <a:lnTo>
                      <a:pt x="22" y="631"/>
                    </a:lnTo>
                    <a:close/>
                    <a:moveTo>
                      <a:pt x="22" y="662"/>
                    </a:moveTo>
                    <a:lnTo>
                      <a:pt x="22" y="678"/>
                    </a:lnTo>
                    <a:lnTo>
                      <a:pt x="7" y="678"/>
                    </a:lnTo>
                    <a:lnTo>
                      <a:pt x="7" y="662"/>
                    </a:lnTo>
                    <a:lnTo>
                      <a:pt x="22" y="662"/>
                    </a:lnTo>
                    <a:close/>
                    <a:moveTo>
                      <a:pt x="23" y="694"/>
                    </a:moveTo>
                    <a:lnTo>
                      <a:pt x="23" y="709"/>
                    </a:lnTo>
                    <a:lnTo>
                      <a:pt x="7" y="709"/>
                    </a:lnTo>
                    <a:lnTo>
                      <a:pt x="7" y="694"/>
                    </a:lnTo>
                    <a:lnTo>
                      <a:pt x="23" y="694"/>
                    </a:lnTo>
                    <a:close/>
                    <a:moveTo>
                      <a:pt x="23" y="725"/>
                    </a:moveTo>
                    <a:lnTo>
                      <a:pt x="23" y="741"/>
                    </a:lnTo>
                    <a:lnTo>
                      <a:pt x="7" y="741"/>
                    </a:lnTo>
                    <a:lnTo>
                      <a:pt x="7" y="725"/>
                    </a:lnTo>
                    <a:lnTo>
                      <a:pt x="23" y="725"/>
                    </a:lnTo>
                    <a:close/>
                    <a:moveTo>
                      <a:pt x="23" y="757"/>
                    </a:moveTo>
                    <a:lnTo>
                      <a:pt x="23" y="773"/>
                    </a:lnTo>
                    <a:lnTo>
                      <a:pt x="8" y="773"/>
                    </a:lnTo>
                    <a:lnTo>
                      <a:pt x="7" y="757"/>
                    </a:lnTo>
                    <a:lnTo>
                      <a:pt x="23" y="757"/>
                    </a:lnTo>
                    <a:close/>
                    <a:moveTo>
                      <a:pt x="23" y="788"/>
                    </a:moveTo>
                    <a:lnTo>
                      <a:pt x="24" y="804"/>
                    </a:lnTo>
                    <a:lnTo>
                      <a:pt x="8" y="804"/>
                    </a:lnTo>
                    <a:lnTo>
                      <a:pt x="8" y="788"/>
                    </a:lnTo>
                    <a:lnTo>
                      <a:pt x="23" y="788"/>
                    </a:lnTo>
                    <a:close/>
                    <a:moveTo>
                      <a:pt x="24" y="820"/>
                    </a:moveTo>
                    <a:lnTo>
                      <a:pt x="24" y="836"/>
                    </a:lnTo>
                    <a:lnTo>
                      <a:pt x="8" y="836"/>
                    </a:lnTo>
                    <a:lnTo>
                      <a:pt x="8" y="820"/>
                    </a:lnTo>
                    <a:lnTo>
                      <a:pt x="24" y="820"/>
                    </a:lnTo>
                    <a:close/>
                    <a:moveTo>
                      <a:pt x="24" y="851"/>
                    </a:moveTo>
                    <a:lnTo>
                      <a:pt x="24" y="867"/>
                    </a:lnTo>
                    <a:lnTo>
                      <a:pt x="9" y="867"/>
                    </a:lnTo>
                    <a:lnTo>
                      <a:pt x="8" y="851"/>
                    </a:lnTo>
                    <a:lnTo>
                      <a:pt x="24" y="851"/>
                    </a:lnTo>
                    <a:close/>
                    <a:moveTo>
                      <a:pt x="24" y="883"/>
                    </a:moveTo>
                    <a:lnTo>
                      <a:pt x="25" y="899"/>
                    </a:lnTo>
                    <a:lnTo>
                      <a:pt x="9" y="899"/>
                    </a:lnTo>
                    <a:lnTo>
                      <a:pt x="9" y="883"/>
                    </a:lnTo>
                    <a:lnTo>
                      <a:pt x="24" y="883"/>
                    </a:lnTo>
                    <a:close/>
                    <a:moveTo>
                      <a:pt x="25" y="914"/>
                    </a:moveTo>
                    <a:lnTo>
                      <a:pt x="25" y="930"/>
                    </a:lnTo>
                    <a:lnTo>
                      <a:pt x="9" y="930"/>
                    </a:lnTo>
                    <a:lnTo>
                      <a:pt x="9" y="914"/>
                    </a:lnTo>
                    <a:lnTo>
                      <a:pt x="25" y="914"/>
                    </a:lnTo>
                    <a:close/>
                    <a:moveTo>
                      <a:pt x="25" y="946"/>
                    </a:moveTo>
                    <a:lnTo>
                      <a:pt x="25" y="962"/>
                    </a:lnTo>
                    <a:lnTo>
                      <a:pt x="9" y="962"/>
                    </a:lnTo>
                    <a:lnTo>
                      <a:pt x="9" y="946"/>
                    </a:lnTo>
                    <a:lnTo>
                      <a:pt x="25" y="946"/>
                    </a:lnTo>
                    <a:close/>
                    <a:moveTo>
                      <a:pt x="25" y="978"/>
                    </a:moveTo>
                    <a:lnTo>
                      <a:pt x="25" y="993"/>
                    </a:lnTo>
                    <a:lnTo>
                      <a:pt x="10" y="993"/>
                    </a:lnTo>
                    <a:lnTo>
                      <a:pt x="10" y="978"/>
                    </a:lnTo>
                    <a:lnTo>
                      <a:pt x="25" y="978"/>
                    </a:lnTo>
                    <a:close/>
                    <a:moveTo>
                      <a:pt x="26" y="1009"/>
                    </a:moveTo>
                    <a:lnTo>
                      <a:pt x="26" y="1025"/>
                    </a:lnTo>
                    <a:lnTo>
                      <a:pt x="10" y="1025"/>
                    </a:lnTo>
                    <a:lnTo>
                      <a:pt x="10" y="1009"/>
                    </a:lnTo>
                    <a:lnTo>
                      <a:pt x="26" y="1009"/>
                    </a:lnTo>
                    <a:close/>
                    <a:moveTo>
                      <a:pt x="26" y="1041"/>
                    </a:moveTo>
                    <a:lnTo>
                      <a:pt x="26" y="1056"/>
                    </a:lnTo>
                    <a:lnTo>
                      <a:pt x="10" y="1056"/>
                    </a:lnTo>
                    <a:lnTo>
                      <a:pt x="10" y="1041"/>
                    </a:lnTo>
                    <a:lnTo>
                      <a:pt x="26" y="1041"/>
                    </a:lnTo>
                    <a:close/>
                    <a:moveTo>
                      <a:pt x="26" y="1072"/>
                    </a:moveTo>
                    <a:lnTo>
                      <a:pt x="26" y="1088"/>
                    </a:lnTo>
                    <a:lnTo>
                      <a:pt x="10" y="1088"/>
                    </a:lnTo>
                    <a:lnTo>
                      <a:pt x="10" y="1072"/>
                    </a:lnTo>
                    <a:lnTo>
                      <a:pt x="26" y="1072"/>
                    </a:lnTo>
                    <a:close/>
                    <a:moveTo>
                      <a:pt x="27" y="1104"/>
                    </a:moveTo>
                    <a:lnTo>
                      <a:pt x="27" y="1119"/>
                    </a:lnTo>
                    <a:lnTo>
                      <a:pt x="11" y="1119"/>
                    </a:lnTo>
                    <a:lnTo>
                      <a:pt x="11" y="1104"/>
                    </a:lnTo>
                    <a:lnTo>
                      <a:pt x="27" y="1104"/>
                    </a:lnTo>
                    <a:close/>
                    <a:moveTo>
                      <a:pt x="27" y="1135"/>
                    </a:moveTo>
                    <a:lnTo>
                      <a:pt x="27" y="1151"/>
                    </a:lnTo>
                    <a:lnTo>
                      <a:pt x="11" y="1151"/>
                    </a:lnTo>
                    <a:lnTo>
                      <a:pt x="11" y="1135"/>
                    </a:lnTo>
                    <a:lnTo>
                      <a:pt x="27" y="1135"/>
                    </a:lnTo>
                    <a:close/>
                    <a:moveTo>
                      <a:pt x="27" y="1167"/>
                    </a:moveTo>
                    <a:lnTo>
                      <a:pt x="27" y="1183"/>
                    </a:lnTo>
                    <a:lnTo>
                      <a:pt x="11" y="1183"/>
                    </a:lnTo>
                    <a:lnTo>
                      <a:pt x="11" y="1167"/>
                    </a:lnTo>
                    <a:lnTo>
                      <a:pt x="27" y="1167"/>
                    </a:lnTo>
                    <a:close/>
                    <a:moveTo>
                      <a:pt x="27" y="1198"/>
                    </a:moveTo>
                    <a:lnTo>
                      <a:pt x="27" y="1214"/>
                    </a:lnTo>
                    <a:lnTo>
                      <a:pt x="12" y="1214"/>
                    </a:lnTo>
                    <a:lnTo>
                      <a:pt x="11" y="1198"/>
                    </a:lnTo>
                    <a:lnTo>
                      <a:pt x="27" y="1198"/>
                    </a:lnTo>
                    <a:close/>
                    <a:moveTo>
                      <a:pt x="27" y="1230"/>
                    </a:moveTo>
                    <a:lnTo>
                      <a:pt x="28" y="1246"/>
                    </a:lnTo>
                    <a:lnTo>
                      <a:pt x="12" y="1246"/>
                    </a:lnTo>
                    <a:lnTo>
                      <a:pt x="12" y="1230"/>
                    </a:lnTo>
                    <a:lnTo>
                      <a:pt x="27" y="1230"/>
                    </a:lnTo>
                    <a:close/>
                    <a:moveTo>
                      <a:pt x="28" y="1261"/>
                    </a:moveTo>
                    <a:lnTo>
                      <a:pt x="28" y="1277"/>
                    </a:lnTo>
                    <a:lnTo>
                      <a:pt x="12" y="1277"/>
                    </a:lnTo>
                    <a:lnTo>
                      <a:pt x="12" y="1261"/>
                    </a:lnTo>
                    <a:lnTo>
                      <a:pt x="28" y="1261"/>
                    </a:lnTo>
                    <a:close/>
                  </a:path>
                </a:pathLst>
              </a:custGeom>
              <a:solidFill>
                <a:srgbClr val="000000"/>
              </a:solidFill>
              <a:ln w="0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latin typeface="+mj-lt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90115854-C53E-F311-5ABD-C7C374972964}"/>
                    </a:ext>
                  </a:extLst>
                </p:cNvPr>
                <p:cNvSpPr txBox="1"/>
                <p:nvPr/>
              </p:nvSpPr>
              <p:spPr>
                <a:xfrm>
                  <a:off x="7719299" y="3395238"/>
                  <a:ext cx="1915598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/>
                    <a:t>PDF of the safety margin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90115854-C53E-F311-5ABD-C7C3749729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9299" y="3395238"/>
                  <a:ext cx="1915598" cy="584775"/>
                </a:xfrm>
                <a:prstGeom prst="rect">
                  <a:avLst/>
                </a:prstGeom>
                <a:blipFill>
                  <a:blip r:embed="rId5"/>
                  <a:stretch>
                    <a:fillRect t="-3409" r="-1389" b="-227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944468EB-1480-60E0-2664-7DCD1F29B3A2}"/>
                    </a:ext>
                  </a:extLst>
                </p:cNvPr>
                <p:cNvSpPr txBox="1"/>
                <p:nvPr/>
              </p:nvSpPr>
              <p:spPr>
                <a:xfrm>
                  <a:off x="11233116" y="6114341"/>
                  <a:ext cx="845428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944468EB-1480-60E0-2664-7DCD1F29B3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33116" y="6114341"/>
                  <a:ext cx="845428" cy="3385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9E65BB5A-5992-324F-199F-D4AC7E6D026B}"/>
                    </a:ext>
                  </a:extLst>
                </p:cNvPr>
                <p:cNvSpPr txBox="1"/>
                <p:nvPr/>
              </p:nvSpPr>
              <p:spPr>
                <a:xfrm>
                  <a:off x="9080896" y="6230552"/>
                  <a:ext cx="845428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9E65BB5A-5992-324F-199F-D4AC7E6D02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0896" y="6230552"/>
                  <a:ext cx="845428" cy="338554"/>
                </a:xfrm>
                <a:prstGeom prst="rect">
                  <a:avLst/>
                </a:prstGeom>
                <a:blipFill>
                  <a:blip r:embed="rId7"/>
                  <a:stretch>
                    <a:fillRect b="-98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F69F0A5E-F395-6BC7-6483-CB9BA3B3F995}"/>
                </a:ext>
              </a:extLst>
            </p:cNvPr>
            <p:cNvCxnSpPr/>
            <p:nvPr/>
          </p:nvCxnSpPr>
          <p:spPr>
            <a:xfrm>
              <a:off x="7805653" y="5506447"/>
              <a:ext cx="676083" cy="676083"/>
            </a:xfrm>
            <a:prstGeom prst="straightConnector1">
              <a:avLst/>
            </a:prstGeom>
            <a:ln w="19050">
              <a:solidFill>
                <a:srgbClr val="001B1E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C62C2CA9-D54D-524B-32A5-FD0ED8297E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1561" y="4310386"/>
              <a:ext cx="676083" cy="676083"/>
            </a:xfrm>
            <a:prstGeom prst="straightConnector1">
              <a:avLst/>
            </a:prstGeom>
            <a:ln w="19050">
              <a:solidFill>
                <a:srgbClr val="001B1E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28195CC9-86FB-D596-501A-B3EEDAD18F06}"/>
                    </a:ext>
                  </a:extLst>
                </p:cNvPr>
                <p:cNvSpPr txBox="1"/>
                <p:nvPr/>
              </p:nvSpPr>
              <p:spPr>
                <a:xfrm>
                  <a:off x="9753330" y="3969375"/>
                  <a:ext cx="127631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28195CC9-86FB-D596-501A-B3EEDAD18F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53330" y="3969375"/>
                  <a:ext cx="1276313" cy="338554"/>
                </a:xfrm>
                <a:prstGeom prst="rect">
                  <a:avLst/>
                </a:prstGeom>
                <a:blipFill>
                  <a:blip r:embed="rId8"/>
                  <a:stretch>
                    <a:fillRect b="-19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1B6AA693-3E9D-1DF2-D429-4EABAEB7252E}"/>
                  </a:ext>
                </a:extLst>
              </p:cNvPr>
              <p:cNvSpPr txBox="1"/>
              <p:nvPr/>
            </p:nvSpPr>
            <p:spPr>
              <a:xfrm>
                <a:off x="7711639" y="1023584"/>
                <a:ext cx="4171475" cy="210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kumimoji="0" lang="en-US" altLang="en-US" b="0" i="0" u="none" strike="noStrike" cap="none" normalizeH="0" baseline="0" dirty="0">
                    <a:ln>
                      <a:noFill/>
                    </a:ln>
                    <a:ea typeface="Times New Roman" panose="02020603050405020304" pitchFamily="18" charset="0"/>
                  </a:rPr>
                  <a:t>The safety margin, </a:t>
                </a:r>
                <a14:m>
                  <m:oMath xmlns:m="http://schemas.openxmlformats.org/officeDocument/2006/math"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𝑅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kumimoji="0" lang="en-US" altLang="en-US" b="0" i="1" u="none" strike="noStrike" cap="none" normalizeH="0" baseline="0" smtClean="0">
                        <a:ln>
                          <a:noFill/>
                        </a:ln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kumimoji="0" lang="en-US" altLang="en-US" b="0" i="1" u="none" strike="noStrike" cap="none" normalizeH="0" baseline="0" dirty="0">
                    <a:ln>
                      <a:noFill/>
                    </a:ln>
                    <a:ea typeface="Times New Roman" panose="02020603050405020304" pitchFamily="18" charset="0"/>
                  </a:rPr>
                  <a:t>, </a:t>
                </a:r>
                <a:r>
                  <a:rPr kumimoji="0" lang="en-US" altLang="en-US" b="0" i="0" u="none" strike="noStrike" cap="none" normalizeH="0" baseline="0" dirty="0">
                    <a:ln>
                      <a:noFill/>
                    </a:ln>
                    <a:ea typeface="Times New Roman" panose="02020603050405020304" pitchFamily="18" charset="0"/>
                  </a:rPr>
                  <a:t>is a random variable with </a:t>
                </a:r>
                <a:r>
                  <a:rPr lang="en-US" altLang="en-US" dirty="0">
                    <a:ea typeface="Times New Roman" panose="02020603050405020304" pitchFamily="18" charset="0"/>
                  </a:rPr>
                  <a:t>probability density function (</a:t>
                </a:r>
                <a:r>
                  <a:rPr kumimoji="0" lang="en-US" altLang="en-US" b="0" i="0" u="none" strike="noStrike" cap="none" normalizeH="0" baseline="0" dirty="0">
                    <a:ln>
                      <a:noFill/>
                    </a:ln>
                    <a:ea typeface="Times New Roman" panose="02020603050405020304" pitchFamily="18" charset="0"/>
                  </a:rPr>
                  <a:t>PDF) </a:t>
                </a:r>
                <a:r>
                  <a:rPr kumimoji="0" lang="en-US" altLang="en-US" b="0" i="1" u="none" strike="noStrike" cap="none" normalizeH="0" baseline="0" dirty="0">
                    <a:ln>
                      <a:noFill/>
                    </a:ln>
                    <a:latin typeface="Cambria Math" panose="02040503050406030204" pitchFamily="18" charset="0"/>
                    <a:ea typeface="Cambria Math" panose="02040503050406030204" pitchFamily="18" charset="0"/>
                  </a:rPr>
                  <a:t>f</a:t>
                </a:r>
                <a:r>
                  <a:rPr kumimoji="0" lang="en-US" altLang="en-US" b="0" i="1" u="none" strike="noStrike" cap="none" normalizeH="0" baseline="-30000" dirty="0">
                    <a:ln>
                      <a:noFill/>
                    </a:ln>
                    <a:latin typeface="Cambria Math" panose="02040503050406030204" pitchFamily="18" charset="0"/>
                    <a:ea typeface="Cambria Math" panose="02040503050406030204" pitchFamily="18" charset="0"/>
                  </a:rPr>
                  <a:t>M </a:t>
                </a:r>
                <a:r>
                  <a:rPr kumimoji="0" lang="en-US" altLang="en-US" b="0" i="0" u="none" strike="noStrike" cap="none" normalizeH="0" baseline="0" dirty="0">
                    <a:ln>
                      <a:noFill/>
                    </a:ln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kumimoji="0" lang="en-US" altLang="en-US" b="0" i="1" u="none" strike="noStrike" cap="none" normalizeH="0" baseline="0" dirty="0">
                    <a:ln>
                      <a:noFill/>
                    </a:ln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kumimoji="0" lang="en-US" altLang="en-US" b="0" i="0" u="none" strike="noStrike" cap="none" normalizeH="0" baseline="0" dirty="0">
                    <a:ln>
                      <a:noFill/>
                    </a:ln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pPr marL="285750" indent="-285750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altLang="en-US" dirty="0">
                    <a:ea typeface="Times New Roman" panose="02020603050405020304" pitchFamily="18" charset="0"/>
                  </a:rPr>
                  <a:t>The reliability index is </a:t>
                </a:r>
                <a14:m>
                  <m:oMath xmlns:m="http://schemas.openxmlformats.org/officeDocument/2006/math">
                    <m:r>
                      <a:rPr lang="en-US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en-US" dirty="0">
                    <a:ea typeface="Times New Roman" panose="02020603050405020304" pitchFamily="18" charset="0"/>
                  </a:rPr>
                  <a:t> where </a:t>
                </a:r>
                <a:r>
                  <a:rPr lang="en-US" altLang="en-US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Symbol" panose="05050102010706020507" pitchFamily="18" charset="2"/>
                    <a:sym typeface="Symbol" panose="05050102010706020507" pitchFamily="18" charset="2"/>
                  </a:rPr>
                  <a:t></a:t>
                </a:r>
                <a:r>
                  <a:rPr lang="en-US" altLang="en-US" i="1" baseline="-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 altLang="en-US" dirty="0">
                    <a:ea typeface="Times New Roman" panose="02020603050405020304" pitchFamily="18" charset="0"/>
                    <a:cs typeface="Symbol" panose="05050102010706020507" pitchFamily="18" charset="2"/>
                    <a:sym typeface="Symbol" panose="05050102010706020507" pitchFamily="18" charset="2"/>
                  </a:rPr>
                  <a:t>  and </a:t>
                </a:r>
                <a:r>
                  <a:rPr lang="en-US" altLang="en-US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Symbol" panose="05050102010706020507" pitchFamily="18" charset="2"/>
                    <a:sym typeface="Symbol" panose="05050102010706020507" pitchFamily="18" charset="2"/>
                  </a:rPr>
                  <a:t></a:t>
                </a:r>
                <a:r>
                  <a:rPr lang="en-US" altLang="en-US" i="1" baseline="-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 altLang="en-US" dirty="0">
                    <a:ea typeface="Times New Roman" panose="02020603050405020304" pitchFamily="18" charset="0"/>
                    <a:cs typeface="Symbol" panose="05050102010706020507" pitchFamily="18" charset="2"/>
                    <a:sym typeface="Symbol" panose="05050102010706020507" pitchFamily="18" charset="2"/>
                  </a:rPr>
                  <a:t>  are the mean and standard deviation of the safety margin, respectively</a:t>
                </a: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1B6AA693-3E9D-1DF2-D429-4EABAEB72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639" y="1023584"/>
                <a:ext cx="4171475" cy="21082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TextBox 140">
            <a:extLst>
              <a:ext uri="{FF2B5EF4-FFF2-40B4-BE49-F238E27FC236}">
                <a16:creationId xmlns:a16="http://schemas.microsoft.com/office/drawing/2014/main" id="{48A7306F-646B-6A28-8FF1-AE9C279752F1}"/>
              </a:ext>
            </a:extLst>
          </p:cNvPr>
          <p:cNvSpPr txBox="1"/>
          <p:nvPr/>
        </p:nvSpPr>
        <p:spPr>
          <a:xfrm>
            <a:off x="1299681" y="4388536"/>
            <a:ext cx="1169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C54343"/>
                </a:solidFill>
              </a:rPr>
              <a:t>PDF of </a:t>
            </a:r>
            <a:r>
              <a:rPr lang="en-US" sz="1600" i="1" dirty="0">
                <a:solidFill>
                  <a:srgbClr val="C54343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AB2B828-8731-317C-7ED3-26F9179E1AB5}"/>
              </a:ext>
            </a:extLst>
          </p:cNvPr>
          <p:cNvSpPr txBox="1"/>
          <p:nvPr/>
        </p:nvSpPr>
        <p:spPr>
          <a:xfrm>
            <a:off x="2724345" y="4690818"/>
            <a:ext cx="1169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454D"/>
                </a:solidFill>
              </a:rPr>
              <a:t>PDF of </a:t>
            </a:r>
            <a:r>
              <a:rPr lang="en-US" sz="1600" i="1" dirty="0">
                <a:solidFill>
                  <a:srgbClr val="00454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59690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378C1-E96E-CF1B-C96D-A2704C831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5CA46-73F6-33CA-E45E-942140173C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Capacity taken from nonlinear push-over simulations using mesoscale modeling (LDPM)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Two reinforcement ratios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dirty="0"/>
              <a:t> evaluated: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sz="2000" b="1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b="1" dirty="0"/>
              <a:t> = 0.8%</a:t>
            </a:r>
            <a:r>
              <a:rPr lang="en-US" sz="2000" dirty="0"/>
              <a:t> (lightly reinforced)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sz="2000" b="1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sz="2000" b="1" dirty="0"/>
              <a:t> = 1.6%</a:t>
            </a:r>
            <a:r>
              <a:rPr lang="en-US" sz="2000" dirty="0"/>
              <a:t> (representative level)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Irradiation damage depth </a:t>
            </a: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sz="2000" b="1" dirty="0"/>
              <a:t>  = 0, 5, 10, 15, 20 cm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Resistance uncertainty modeled with </a:t>
            </a:r>
            <a:r>
              <a:rPr lang="en-US" sz="2000" b="1" dirty="0"/>
              <a:t>20% coefficient of variation (COV)</a:t>
            </a:r>
            <a:r>
              <a:rPr lang="en-US" sz="2000" dirty="0"/>
              <a:t> (lognormal)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7FB4B0-5158-7780-4BFF-D6C64B9EC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Capacity Model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54C548-C344-4AB6-F4F4-C8E9996CB56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0808627"/>
              </p:ext>
            </p:extLst>
          </p:nvPr>
        </p:nvGraphicFramePr>
        <p:xfrm>
          <a:off x="314325" y="1825625"/>
          <a:ext cx="5564188" cy="413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B31B968-8111-E2D6-9135-CD7D8426B233}"/>
              </a:ext>
            </a:extLst>
          </p:cNvPr>
          <p:cNvSpPr txBox="1"/>
          <p:nvPr/>
        </p:nvSpPr>
        <p:spPr>
          <a:xfrm>
            <a:off x="4323484" y="3967885"/>
            <a:ext cx="1247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dirty="0"/>
              <a:t> = 0.8%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7178B-4DE4-929F-0FB3-E6347B02413C}"/>
              </a:ext>
            </a:extLst>
          </p:cNvPr>
          <p:cNvSpPr txBox="1"/>
          <p:nvPr/>
        </p:nvSpPr>
        <p:spPr>
          <a:xfrm>
            <a:off x="4323484" y="3084892"/>
            <a:ext cx="1247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en-US" dirty="0"/>
              <a:t> = 1.6% </a:t>
            </a:r>
          </a:p>
        </p:txBody>
      </p:sp>
    </p:spTree>
    <p:extLst>
      <p:ext uri="{BB962C8B-B14F-4D97-AF65-F5344CB8AC3E}">
        <p14:creationId xmlns:p14="http://schemas.microsoft.com/office/powerpoint/2010/main" val="59860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E0AA321-5F66-A897-AE18-CC956E32734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14692" y="1251522"/>
                <a:ext cx="10590996" cy="4705525"/>
              </a:xfrm>
            </p:spPr>
            <p:txBody>
              <a:bodyPr/>
              <a:lstStyle/>
              <a:p>
                <a:r>
                  <a:rPr lang="en-US" sz="2000" b="1" dirty="0"/>
                  <a:t>Loss-of-coolant accident (LOCA) demand </a:t>
                </a:r>
                <a:r>
                  <a:rPr lang="en-US" sz="2000" dirty="0"/>
                  <a:t>(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sz="20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 </a:t>
                </a:r>
                <a:r>
                  <a:rPr lang="en-US" sz="2000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Based on RELAP5-3D transient results for a generic 3-loop PWR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Peak jet impingement force used as the mean LOCA demand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LOCA load uncertainty modeled with </a:t>
                </a:r>
                <a:r>
                  <a:rPr lang="en-US" sz="2000" b="1" dirty="0"/>
                  <a:t>15% COV</a:t>
                </a:r>
                <a:r>
                  <a:rPr lang="en-US" sz="2000" dirty="0"/>
                  <a:t> (lognormal)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r>
                  <a:rPr lang="en-US" sz="2000" b="1" dirty="0"/>
                  <a:t>Safe-shutdown earthquake (SSE) demand </a:t>
                </a:r>
                <a:r>
                  <a:rPr lang="en-US" sz="2000" dirty="0"/>
                  <a:t>(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sz="20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 </a:t>
                </a:r>
                <a:r>
                  <a:rPr lang="en-US" sz="2000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Simplified support-level inertial force model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Mean spectral acceleration: </a:t>
                </a:r>
                <a:r>
                  <a:rPr lang="en-US" sz="2000" b="1" dirty="0"/>
                  <a:t>0.3 g</a:t>
                </a:r>
                <a:r>
                  <a:rPr lang="en-US" sz="2000" dirty="0"/>
                  <a:t>, uncertainty </a:t>
                </a:r>
                <a:r>
                  <a:rPr lang="en-US" sz="2000" b="1" dirty="0"/>
                  <a:t>30% COV</a:t>
                </a:r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RPV mass treated as random (lognormal), based on published design ranges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/>
              </a:p>
              <a:p>
                <a:r>
                  <a:rPr lang="en-US" sz="2000" b="1" dirty="0"/>
                  <a:t>Combined demand </a:t>
                </a:r>
                <a:r>
                  <a:rPr lang="en-US" sz="2000" dirty="0"/>
                  <a:t>(</a:t>
                </a:r>
                <a:r>
                  <a:rPr lang="en-US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lang="en-US" sz="2000" i="1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 </a:t>
                </a:r>
                <a:r>
                  <a:rPr lang="en-US" sz="2000" dirty="0"/>
                  <a:t>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𝐿𝑂𝐶𝐴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𝑆𝑆𝐸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 (conservative peak-sum)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E0AA321-5F66-A897-AE18-CC956E327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14692" y="1251522"/>
                <a:ext cx="10590996" cy="4705525"/>
              </a:xfrm>
              <a:blipFill>
                <a:blip r:embed="rId2"/>
                <a:stretch>
                  <a:fillRect l="-1497" t="-2591" b="-27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E833CC99-9729-B251-DDD9-BF1969C63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Demand Models (Plant-Generic)</a:t>
            </a:r>
          </a:p>
        </p:txBody>
      </p:sp>
    </p:spTree>
    <p:extLst>
      <p:ext uri="{BB962C8B-B14F-4D97-AF65-F5344CB8AC3E}">
        <p14:creationId xmlns:p14="http://schemas.microsoft.com/office/powerpoint/2010/main" val="246874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602315-D765-B74D-1956-9B9D28E9B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4692" y="1825625"/>
            <a:ext cx="5563532" cy="413142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Key inputs modeled as lognormal random variables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Mean resistance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R</a:t>
            </a:r>
            <a:r>
              <a:rPr lang="en-US" sz="2000" dirty="0"/>
              <a:t>  (from LDPM)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LOCA demand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SSE acceleration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a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RPV mass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RPV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Monte Carlo simulation with Latin hypercube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sz="2000" b="1" dirty="0"/>
              <a:t>  = 10⁶ samples per case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u="sng" dirty="0"/>
              <a:t>Output metrics</a:t>
            </a:r>
            <a:r>
              <a:rPr lang="en-US" sz="2000" dirty="0"/>
              <a:t>: </a:t>
            </a: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en-US" sz="2000" b="1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en-US" sz="2000" dirty="0"/>
              <a:t>  and </a:t>
            </a:r>
            <a:r>
              <a:rPr lang="en-US" sz="20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en-US" sz="2000" dirty="0"/>
              <a:t>  for each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sz="2000" dirty="0"/>
              <a:t>, reinforcement ratio </a:t>
            </a:r>
            <a:r>
              <a:rPr lang="en-US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ρ</a:t>
            </a:r>
            <a:r>
              <a:rPr lang="en-US" sz="2000" i="1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s </a:t>
            </a:r>
            <a:r>
              <a:rPr lang="en-US" sz="2000" dirty="0"/>
              <a:t>, and load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644DD97-3ABA-6376-7EFA-2BF3983F0C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7784226"/>
              </p:ext>
            </p:extLst>
          </p:nvPr>
        </p:nvGraphicFramePr>
        <p:xfrm>
          <a:off x="6096000" y="2574264"/>
          <a:ext cx="5711827" cy="2634145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276213">
                  <a:extLst>
                    <a:ext uri="{9D8B030D-6E8A-4147-A177-3AD203B41FA5}">
                      <a16:colId xmlns:a16="http://schemas.microsoft.com/office/drawing/2014/main" val="3628686317"/>
                    </a:ext>
                  </a:extLst>
                </a:gridCol>
                <a:gridCol w="1717807">
                  <a:extLst>
                    <a:ext uri="{9D8B030D-6E8A-4147-A177-3AD203B41FA5}">
                      <a16:colId xmlns:a16="http://schemas.microsoft.com/office/drawing/2014/main" val="2689482394"/>
                    </a:ext>
                  </a:extLst>
                </a:gridCol>
                <a:gridCol w="1717807">
                  <a:extLst>
                    <a:ext uri="{9D8B030D-6E8A-4147-A177-3AD203B41FA5}">
                      <a16:colId xmlns:a16="http://schemas.microsoft.com/office/drawing/2014/main" val="544305694"/>
                    </a:ext>
                  </a:extLst>
                </a:gridCol>
              </a:tblGrid>
              <a:tr h="52682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600" b="1" dirty="0">
                          <a:effectLst/>
                        </a:rPr>
                        <a:t>Random variable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600" b="1" dirty="0">
                          <a:effectLst/>
                        </a:rPr>
                        <a:t>Mean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600" b="1" dirty="0">
                          <a:effectLst/>
                        </a:rPr>
                        <a:t>COV (%)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284142"/>
                  </a:ext>
                </a:extLst>
              </a:tr>
              <a:tr h="52682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Mean resistance </a:t>
                      </a:r>
                      <a:r>
                        <a:rPr lang="en-US" sz="1600" i="1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</a:t>
                      </a:r>
                      <a:endParaRPr lang="en-US" sz="1800" i="1" dirty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marL="33201" marR="33201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  <a:latin typeface="+mj-lt"/>
                          <a:ea typeface="PMingLiU" panose="02020500000000000000" pitchFamily="18" charset="-120"/>
                        </a:rPr>
                        <a:t>From simulations</a:t>
                      </a:r>
                      <a:endParaRPr lang="en-US" sz="1800" dirty="0">
                        <a:effectLst/>
                        <a:latin typeface="+mj-lt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20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7501600"/>
                  </a:ext>
                </a:extLst>
              </a:tr>
              <a:tr h="52682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Maximum jet impingement force </a:t>
                      </a:r>
                      <a:r>
                        <a:rPr lang="en-US" sz="1600" i="1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L</a:t>
                      </a:r>
                      <a:r>
                        <a:rPr lang="en-US" sz="1600" i="1" baseline="-250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LOCA</a:t>
                      </a:r>
                      <a:endParaRPr lang="en-US" sz="1800" i="1" dirty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marL="33201" marR="33201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6.03 MN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15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923593"/>
                  </a:ext>
                </a:extLst>
              </a:tr>
              <a:tr h="52682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SSE acceleration </a:t>
                      </a:r>
                      <a:r>
                        <a:rPr lang="en-US" sz="1600" i="1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</a:t>
                      </a:r>
                      <a:r>
                        <a:rPr lang="en-US" sz="1600" i="1" baseline="-250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0.3 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30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044918"/>
                  </a:ext>
                </a:extLst>
              </a:tr>
              <a:tr h="52682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RPV mass </a:t>
                      </a:r>
                      <a:r>
                        <a:rPr lang="en-US" sz="1600" i="1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m</a:t>
                      </a:r>
                      <a:r>
                        <a:rPr lang="en-US" sz="1600" i="1" baseline="-250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RPV</a:t>
                      </a:r>
                      <a:endParaRPr lang="en-US" sz="1800" i="1" dirty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marL="33201" marR="33201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451.2 metric tons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 dirty="0">
                          <a:effectLst/>
                        </a:rPr>
                        <a:t>21.5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PMingLiU" panose="02020500000000000000" pitchFamily="18" charset="-120"/>
                      </a:endParaRPr>
                    </a:p>
                  </a:txBody>
                  <a:tcPr marL="33201" marR="3320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80936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73FA120-5485-F5D4-2B20-3841AC11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Uncertainty Treatment and Sampling</a:t>
            </a:r>
          </a:p>
        </p:txBody>
      </p:sp>
    </p:spTree>
    <p:extLst>
      <p:ext uri="{BB962C8B-B14F-4D97-AF65-F5344CB8AC3E}">
        <p14:creationId xmlns:p14="http://schemas.microsoft.com/office/powerpoint/2010/main" val="4288388580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aptos only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-Presentation-16x9-Template" id="{7046AE06-9846-7E4F-8310-1A5182779058}" vid="{9FE858FF-43F1-DB4C-AB9C-425F4E62A3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ORNL-Presentation-16x9-Template</Template>
  <TotalTime>318</TotalTime>
  <Words>958</Words>
  <Application>Microsoft Office PowerPoint</Application>
  <PresentationFormat>Widescreen</PresentationFormat>
  <Paragraphs>150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Aptos Light</vt:lpstr>
      <vt:lpstr>Arial</vt:lpstr>
      <vt:lpstr>Cambria Math</vt:lpstr>
      <vt:lpstr>Courier New</vt:lpstr>
      <vt:lpstr>Times New Roman</vt:lpstr>
      <vt:lpstr>Wingdings</vt:lpstr>
      <vt:lpstr>ORNL Presentation</vt:lpstr>
      <vt:lpstr>Probabilistic Multi-Hazard Performance Assessment of Irradiated Concrete Biological Shields and Reactor Vessel Supports</vt:lpstr>
      <vt:lpstr>Outline</vt:lpstr>
      <vt:lpstr>Motivation</vt:lpstr>
      <vt:lpstr>Study Overview</vt:lpstr>
      <vt:lpstr>Outline</vt:lpstr>
      <vt:lpstr>Reliability Analysis</vt:lpstr>
      <vt:lpstr>Structural Capacity Model</vt:lpstr>
      <vt:lpstr>Accident Demand Models (Plant-Generic)</vt:lpstr>
      <vt:lpstr>Uncertainty Treatment and Sampling</vt:lpstr>
      <vt:lpstr>Outline</vt:lpstr>
      <vt:lpstr>Capacity vs Demand</vt:lpstr>
      <vt:lpstr>Distribution View: Overlap Drives Failures</vt:lpstr>
      <vt:lpstr>Reliability Index</vt:lpstr>
      <vt:lpstr>Outline</vt:lpstr>
      <vt:lpstr>Takeaways and Practical Meaning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Sabatino, Samantha</dc:creator>
  <cp:keywords/>
  <dc:description/>
  <cp:lastModifiedBy>Sabatino, Samantha</cp:lastModifiedBy>
  <cp:revision>13</cp:revision>
  <dcterms:created xsi:type="dcterms:W3CDTF">2026-07-10T22:04:57Z</dcterms:created>
  <dcterms:modified xsi:type="dcterms:W3CDTF">2026-07-19T21:40:48Z</dcterms:modified>
  <cp:category/>
</cp:coreProperties>
</file>