
<file path=[Content_Types].xml><?xml version="1.0" encoding="utf-8"?>
<Types xmlns="http://schemas.openxmlformats.org/package/2006/content-types">
  <Default Extension="emf" ContentType="image/x-em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1"/>
  </p:notesMasterIdLst>
  <p:sldIdLst>
    <p:sldId id="256" r:id="rId2"/>
    <p:sldId id="979" r:id="rId3"/>
    <p:sldId id="980" r:id="rId4"/>
    <p:sldId id="2147377464" r:id="rId5"/>
    <p:sldId id="269" r:id="rId6"/>
    <p:sldId id="257" r:id="rId7"/>
    <p:sldId id="258" r:id="rId8"/>
    <p:sldId id="259" r:id="rId9"/>
    <p:sldId id="260" r:id="rId10"/>
    <p:sldId id="261" r:id="rId11"/>
    <p:sldId id="262" r:id="rId12"/>
    <p:sldId id="263" r:id="rId13"/>
    <p:sldId id="267" r:id="rId14"/>
    <p:sldId id="268" r:id="rId15"/>
    <p:sldId id="270" r:id="rId16"/>
    <p:sldId id="978" r:id="rId17"/>
    <p:sldId id="278" r:id="rId18"/>
    <p:sldId id="279" r:id="rId19"/>
    <p:sldId id="85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000"/>
    <a:srgbClr val="EA991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59"/>
    <p:restoredTop sz="94658"/>
  </p:normalViewPr>
  <p:slideViewPr>
    <p:cSldViewPr snapToGrid="0" showGuides="1">
      <p:cViewPr varScale="1">
        <p:scale>
          <a:sx n="116" d="100"/>
          <a:sy n="116" d="100"/>
        </p:scale>
        <p:origin x="776" y="176"/>
      </p:cViewPr>
      <p:guideLst>
        <p:guide orient="horz" pos="2184"/>
        <p:guide pos="3840"/>
      </p:guideLst>
    </p:cSldViewPr>
  </p:slideViewPr>
  <p:notesTextViewPr>
    <p:cViewPr>
      <p:scale>
        <a:sx n="1" d="1"/>
        <a:sy n="1" d="1"/>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DAA463-A40C-F846-9A0F-4FB518A4C2C9}" type="datetimeFigureOut">
              <a:rPr lang="en-US" smtClean="0"/>
              <a:t>7/19/26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DDF24B-95CC-3E4E-89CC-AF891321F0BA}" type="slidenum">
              <a:rPr lang="en-US" smtClean="0"/>
              <a:t>‹#›</a:t>
            </a:fld>
            <a:endParaRPr lang="en-US"/>
          </a:p>
        </p:txBody>
      </p:sp>
    </p:spTree>
    <p:extLst>
      <p:ext uri="{BB962C8B-B14F-4D97-AF65-F5344CB8AC3E}">
        <p14:creationId xmlns:p14="http://schemas.microsoft.com/office/powerpoint/2010/main" val="32612551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C8AF0-8016-EB8B-A0AE-110071DBF7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F87053-031F-9459-2D07-FE5B2A3CBE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8DDE20-EA3A-A73A-0EAD-5F4ACF0A43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F85C317-4639-F0E7-4562-58EB4CC8EEA0}"/>
              </a:ext>
            </a:extLst>
          </p:cNvPr>
          <p:cNvSpPr>
            <a:spLocks noGrp="1"/>
          </p:cNvSpPr>
          <p:nvPr>
            <p:ph type="sldNum" sz="quarter" idx="5"/>
          </p:nvPr>
        </p:nvSpPr>
        <p:spPr/>
        <p:txBody>
          <a:bodyPr/>
          <a:lstStyle/>
          <a:p>
            <a:fld id="{C9E55B71-512E-8042-9702-5293D691ED9A}" type="slidenum">
              <a:rPr lang="en-US" smtClean="0"/>
              <a:t>3</a:t>
            </a:fld>
            <a:endParaRPr lang="en-US"/>
          </a:p>
        </p:txBody>
      </p:sp>
    </p:spTree>
    <p:extLst>
      <p:ext uri="{BB962C8B-B14F-4D97-AF65-F5344CB8AC3E}">
        <p14:creationId xmlns:p14="http://schemas.microsoft.com/office/powerpoint/2010/main" val="1050941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78A9E-E7FB-F23F-472D-99FA41F7869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15FEE76-5780-C1D5-B533-1B8CCE511F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60226B6-CD8F-6645-D0F3-3B1566E2F06D}"/>
              </a:ext>
            </a:extLst>
          </p:cNvPr>
          <p:cNvSpPr>
            <a:spLocks noGrp="1"/>
          </p:cNvSpPr>
          <p:nvPr>
            <p:ph type="dt" sz="half" idx="10"/>
          </p:nvPr>
        </p:nvSpPr>
        <p:spPr/>
        <p:txBody>
          <a:bodyPr/>
          <a:lstStyle/>
          <a:p>
            <a:fld id="{F88AC0AC-6BB3-B441-B96B-4D5F518AEE64}" type="datetime1">
              <a:rPr lang="en-US" smtClean="0"/>
              <a:t>7/19/26</a:t>
            </a:fld>
            <a:endParaRPr lang="en-US"/>
          </a:p>
        </p:txBody>
      </p:sp>
      <p:sp>
        <p:nvSpPr>
          <p:cNvPr id="5" name="Footer Placeholder 4">
            <a:extLst>
              <a:ext uri="{FF2B5EF4-FFF2-40B4-BE49-F238E27FC236}">
                <a16:creationId xmlns:a16="http://schemas.microsoft.com/office/drawing/2014/main" id="{C27D2485-D9C1-265C-09AD-24E52171F0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806403-5E7E-3173-320B-4CF8BA034246}"/>
              </a:ext>
            </a:extLst>
          </p:cNvPr>
          <p:cNvSpPr>
            <a:spLocks noGrp="1"/>
          </p:cNvSpPr>
          <p:nvPr>
            <p:ph type="sldNum" sz="quarter" idx="12"/>
          </p:nvPr>
        </p:nvSpPr>
        <p:spPr/>
        <p:txBody>
          <a:bodyPr/>
          <a:lstStyle/>
          <a:p>
            <a:fld id="{E42D67D1-3720-504B-B560-EF7BD1795733}" type="slidenum">
              <a:rPr lang="en-US" smtClean="0"/>
              <a:t>‹#›</a:t>
            </a:fld>
            <a:endParaRPr lang="en-US"/>
          </a:p>
        </p:txBody>
      </p:sp>
    </p:spTree>
    <p:extLst>
      <p:ext uri="{BB962C8B-B14F-4D97-AF65-F5344CB8AC3E}">
        <p14:creationId xmlns:p14="http://schemas.microsoft.com/office/powerpoint/2010/main" val="3588651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6980D-7BB8-6959-CCD7-8E16DF02A63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87108E5-CD49-1F9D-C999-AA33DDEBDFF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6DBE0D-91A0-661B-18E0-3E04B099620C}"/>
              </a:ext>
            </a:extLst>
          </p:cNvPr>
          <p:cNvSpPr>
            <a:spLocks noGrp="1"/>
          </p:cNvSpPr>
          <p:nvPr>
            <p:ph type="dt" sz="half" idx="10"/>
          </p:nvPr>
        </p:nvSpPr>
        <p:spPr/>
        <p:txBody>
          <a:bodyPr/>
          <a:lstStyle/>
          <a:p>
            <a:fld id="{CBDA3330-630A-EC42-B975-41CDC56AF0FC}" type="datetime1">
              <a:rPr lang="en-US" smtClean="0"/>
              <a:t>7/19/26</a:t>
            </a:fld>
            <a:endParaRPr lang="en-US"/>
          </a:p>
        </p:txBody>
      </p:sp>
      <p:sp>
        <p:nvSpPr>
          <p:cNvPr id="5" name="Footer Placeholder 4">
            <a:extLst>
              <a:ext uri="{FF2B5EF4-FFF2-40B4-BE49-F238E27FC236}">
                <a16:creationId xmlns:a16="http://schemas.microsoft.com/office/drawing/2014/main" id="{0F689965-C286-87B7-633E-5597BBD06A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328D0D-E57E-EF4D-20A5-6845E4AF5BD0}"/>
              </a:ext>
            </a:extLst>
          </p:cNvPr>
          <p:cNvSpPr>
            <a:spLocks noGrp="1"/>
          </p:cNvSpPr>
          <p:nvPr>
            <p:ph type="sldNum" sz="quarter" idx="12"/>
          </p:nvPr>
        </p:nvSpPr>
        <p:spPr/>
        <p:txBody>
          <a:bodyPr/>
          <a:lstStyle/>
          <a:p>
            <a:fld id="{E42D67D1-3720-504B-B560-EF7BD1795733}" type="slidenum">
              <a:rPr lang="en-US" smtClean="0"/>
              <a:t>‹#›</a:t>
            </a:fld>
            <a:endParaRPr lang="en-US"/>
          </a:p>
        </p:txBody>
      </p:sp>
    </p:spTree>
    <p:extLst>
      <p:ext uri="{BB962C8B-B14F-4D97-AF65-F5344CB8AC3E}">
        <p14:creationId xmlns:p14="http://schemas.microsoft.com/office/powerpoint/2010/main" val="3803607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C7B12D-84C1-9D45-70E1-7C67EE95AEF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6C384B2-539B-5A7F-3D33-4AEF0BC395E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33AE52-2E12-4354-90D5-BCC890328550}"/>
              </a:ext>
            </a:extLst>
          </p:cNvPr>
          <p:cNvSpPr>
            <a:spLocks noGrp="1"/>
          </p:cNvSpPr>
          <p:nvPr>
            <p:ph type="dt" sz="half" idx="10"/>
          </p:nvPr>
        </p:nvSpPr>
        <p:spPr/>
        <p:txBody>
          <a:bodyPr/>
          <a:lstStyle/>
          <a:p>
            <a:fld id="{8AA83BAF-89DC-8040-8C7C-8D9D1F0065D0}" type="datetime1">
              <a:rPr lang="en-US" smtClean="0"/>
              <a:t>7/19/26</a:t>
            </a:fld>
            <a:endParaRPr lang="en-US"/>
          </a:p>
        </p:txBody>
      </p:sp>
      <p:sp>
        <p:nvSpPr>
          <p:cNvPr id="5" name="Footer Placeholder 4">
            <a:extLst>
              <a:ext uri="{FF2B5EF4-FFF2-40B4-BE49-F238E27FC236}">
                <a16:creationId xmlns:a16="http://schemas.microsoft.com/office/drawing/2014/main" id="{C514472F-D55F-75A3-9163-618C93734C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30A4B7-B191-D26D-0B09-147368EC5D0A}"/>
              </a:ext>
            </a:extLst>
          </p:cNvPr>
          <p:cNvSpPr>
            <a:spLocks noGrp="1"/>
          </p:cNvSpPr>
          <p:nvPr>
            <p:ph type="sldNum" sz="quarter" idx="12"/>
          </p:nvPr>
        </p:nvSpPr>
        <p:spPr/>
        <p:txBody>
          <a:bodyPr/>
          <a:lstStyle/>
          <a:p>
            <a:fld id="{E42D67D1-3720-504B-B560-EF7BD1795733}" type="slidenum">
              <a:rPr lang="en-US" smtClean="0"/>
              <a:t>‹#›</a:t>
            </a:fld>
            <a:endParaRPr lang="en-US"/>
          </a:p>
        </p:txBody>
      </p:sp>
    </p:spTree>
    <p:extLst>
      <p:ext uri="{BB962C8B-B14F-4D97-AF65-F5344CB8AC3E}">
        <p14:creationId xmlns:p14="http://schemas.microsoft.com/office/powerpoint/2010/main" val="563566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B13CC-C0C3-9889-4951-0DBB56A0B8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98A35EE-89E6-0E15-45BA-276D5395748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1E52AE-66B3-7A35-FBED-9E809DAB6BEC}"/>
              </a:ext>
            </a:extLst>
          </p:cNvPr>
          <p:cNvSpPr>
            <a:spLocks noGrp="1"/>
          </p:cNvSpPr>
          <p:nvPr>
            <p:ph type="dt" sz="half" idx="10"/>
          </p:nvPr>
        </p:nvSpPr>
        <p:spPr/>
        <p:txBody>
          <a:bodyPr/>
          <a:lstStyle/>
          <a:p>
            <a:fld id="{5BB2E401-AF24-F546-9748-C1377953246E}" type="datetime1">
              <a:rPr lang="en-US" smtClean="0"/>
              <a:t>7/19/26</a:t>
            </a:fld>
            <a:endParaRPr lang="en-US"/>
          </a:p>
        </p:txBody>
      </p:sp>
      <p:sp>
        <p:nvSpPr>
          <p:cNvPr id="5" name="Footer Placeholder 4">
            <a:extLst>
              <a:ext uri="{FF2B5EF4-FFF2-40B4-BE49-F238E27FC236}">
                <a16:creationId xmlns:a16="http://schemas.microsoft.com/office/drawing/2014/main" id="{571A517E-3638-4DAF-37DA-FE40F917ED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1E2FD1-9DE0-F584-0568-E103EEAAE178}"/>
              </a:ext>
            </a:extLst>
          </p:cNvPr>
          <p:cNvSpPr>
            <a:spLocks noGrp="1"/>
          </p:cNvSpPr>
          <p:nvPr>
            <p:ph type="sldNum" sz="quarter" idx="12"/>
          </p:nvPr>
        </p:nvSpPr>
        <p:spPr/>
        <p:txBody>
          <a:bodyPr/>
          <a:lstStyle/>
          <a:p>
            <a:fld id="{E42D67D1-3720-504B-B560-EF7BD1795733}" type="slidenum">
              <a:rPr lang="en-US" smtClean="0"/>
              <a:t>‹#›</a:t>
            </a:fld>
            <a:endParaRPr lang="en-US"/>
          </a:p>
        </p:txBody>
      </p:sp>
    </p:spTree>
    <p:extLst>
      <p:ext uri="{BB962C8B-B14F-4D97-AF65-F5344CB8AC3E}">
        <p14:creationId xmlns:p14="http://schemas.microsoft.com/office/powerpoint/2010/main" val="943919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9D3DC-0B97-0777-1C92-B84F1BAFE0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0CE7A6A-CC11-55F7-6050-44B2D95BB08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F2FB72-EA94-4A55-E4BF-1536A5AE8A56}"/>
              </a:ext>
            </a:extLst>
          </p:cNvPr>
          <p:cNvSpPr>
            <a:spLocks noGrp="1"/>
          </p:cNvSpPr>
          <p:nvPr>
            <p:ph type="dt" sz="half" idx="10"/>
          </p:nvPr>
        </p:nvSpPr>
        <p:spPr/>
        <p:txBody>
          <a:bodyPr/>
          <a:lstStyle/>
          <a:p>
            <a:fld id="{B8D08AFD-214C-DE49-BBC2-93194FE3F5AC}" type="datetime1">
              <a:rPr lang="en-US" smtClean="0"/>
              <a:t>7/19/26</a:t>
            </a:fld>
            <a:endParaRPr lang="en-US"/>
          </a:p>
        </p:txBody>
      </p:sp>
      <p:sp>
        <p:nvSpPr>
          <p:cNvPr id="5" name="Footer Placeholder 4">
            <a:extLst>
              <a:ext uri="{FF2B5EF4-FFF2-40B4-BE49-F238E27FC236}">
                <a16:creationId xmlns:a16="http://schemas.microsoft.com/office/drawing/2014/main" id="{29C38895-CD00-D2CE-9E90-D8722122AF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96902C-7B80-572A-6AFA-7BA85D12AF52}"/>
              </a:ext>
            </a:extLst>
          </p:cNvPr>
          <p:cNvSpPr>
            <a:spLocks noGrp="1"/>
          </p:cNvSpPr>
          <p:nvPr>
            <p:ph type="sldNum" sz="quarter" idx="12"/>
          </p:nvPr>
        </p:nvSpPr>
        <p:spPr/>
        <p:txBody>
          <a:bodyPr/>
          <a:lstStyle/>
          <a:p>
            <a:fld id="{E42D67D1-3720-504B-B560-EF7BD1795733}" type="slidenum">
              <a:rPr lang="en-US" smtClean="0"/>
              <a:t>‹#›</a:t>
            </a:fld>
            <a:endParaRPr lang="en-US"/>
          </a:p>
        </p:txBody>
      </p:sp>
    </p:spTree>
    <p:extLst>
      <p:ext uri="{BB962C8B-B14F-4D97-AF65-F5344CB8AC3E}">
        <p14:creationId xmlns:p14="http://schemas.microsoft.com/office/powerpoint/2010/main" val="1204486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0B657-714D-707C-44A1-67E76C5EB5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C2E874-5EC3-39B5-7C0B-7600C51A33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ED8A3E-9FBA-8948-2096-C3A52EB09B5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F3E7656-D5A9-9C9C-DC01-F74D3063383A}"/>
              </a:ext>
            </a:extLst>
          </p:cNvPr>
          <p:cNvSpPr>
            <a:spLocks noGrp="1"/>
          </p:cNvSpPr>
          <p:nvPr>
            <p:ph type="dt" sz="half" idx="10"/>
          </p:nvPr>
        </p:nvSpPr>
        <p:spPr/>
        <p:txBody>
          <a:bodyPr/>
          <a:lstStyle/>
          <a:p>
            <a:fld id="{0963DC38-2693-DE48-80EB-8E2F6F47C084}" type="datetime1">
              <a:rPr lang="en-US" smtClean="0"/>
              <a:t>7/19/26</a:t>
            </a:fld>
            <a:endParaRPr lang="en-US"/>
          </a:p>
        </p:txBody>
      </p:sp>
      <p:sp>
        <p:nvSpPr>
          <p:cNvPr id="6" name="Footer Placeholder 5">
            <a:extLst>
              <a:ext uri="{FF2B5EF4-FFF2-40B4-BE49-F238E27FC236}">
                <a16:creationId xmlns:a16="http://schemas.microsoft.com/office/drawing/2014/main" id="{FB67AD8C-C3ED-E9FA-27EC-B48DE72AF0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24AF2C-1B0F-3A4F-BB0C-502CEDEAAF30}"/>
              </a:ext>
            </a:extLst>
          </p:cNvPr>
          <p:cNvSpPr>
            <a:spLocks noGrp="1"/>
          </p:cNvSpPr>
          <p:nvPr>
            <p:ph type="sldNum" sz="quarter" idx="12"/>
          </p:nvPr>
        </p:nvSpPr>
        <p:spPr/>
        <p:txBody>
          <a:bodyPr/>
          <a:lstStyle/>
          <a:p>
            <a:fld id="{E42D67D1-3720-504B-B560-EF7BD1795733}" type="slidenum">
              <a:rPr lang="en-US" smtClean="0"/>
              <a:t>‹#›</a:t>
            </a:fld>
            <a:endParaRPr lang="en-US"/>
          </a:p>
        </p:txBody>
      </p:sp>
    </p:spTree>
    <p:extLst>
      <p:ext uri="{BB962C8B-B14F-4D97-AF65-F5344CB8AC3E}">
        <p14:creationId xmlns:p14="http://schemas.microsoft.com/office/powerpoint/2010/main" val="4023890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3A589-B67E-C467-5712-1C1590E8559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394D89C-AC39-275E-B481-DA6B8E6282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5603080-0081-B779-004B-D958B2EFC37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06055C2-ADB8-BFD2-649B-619E5DDDE5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DDD168-EB2E-AFC7-5548-04390302B4B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6920660-DC56-17DB-79E0-B2A59DE063C5}"/>
              </a:ext>
            </a:extLst>
          </p:cNvPr>
          <p:cNvSpPr>
            <a:spLocks noGrp="1"/>
          </p:cNvSpPr>
          <p:nvPr>
            <p:ph type="dt" sz="half" idx="10"/>
          </p:nvPr>
        </p:nvSpPr>
        <p:spPr/>
        <p:txBody>
          <a:bodyPr/>
          <a:lstStyle/>
          <a:p>
            <a:fld id="{9A716F49-3D01-C844-A16C-C283608BA268}" type="datetime1">
              <a:rPr lang="en-US" smtClean="0"/>
              <a:t>7/19/26</a:t>
            </a:fld>
            <a:endParaRPr lang="en-US"/>
          </a:p>
        </p:txBody>
      </p:sp>
      <p:sp>
        <p:nvSpPr>
          <p:cNvPr id="8" name="Footer Placeholder 7">
            <a:extLst>
              <a:ext uri="{FF2B5EF4-FFF2-40B4-BE49-F238E27FC236}">
                <a16:creationId xmlns:a16="http://schemas.microsoft.com/office/drawing/2014/main" id="{B371E8E1-E26F-0B5C-A435-F7FD6815338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1B5735-76F9-E80F-7A98-349F09EF819F}"/>
              </a:ext>
            </a:extLst>
          </p:cNvPr>
          <p:cNvSpPr>
            <a:spLocks noGrp="1"/>
          </p:cNvSpPr>
          <p:nvPr>
            <p:ph type="sldNum" sz="quarter" idx="12"/>
          </p:nvPr>
        </p:nvSpPr>
        <p:spPr/>
        <p:txBody>
          <a:bodyPr/>
          <a:lstStyle/>
          <a:p>
            <a:fld id="{E42D67D1-3720-504B-B560-EF7BD1795733}" type="slidenum">
              <a:rPr lang="en-US" smtClean="0"/>
              <a:t>‹#›</a:t>
            </a:fld>
            <a:endParaRPr lang="en-US"/>
          </a:p>
        </p:txBody>
      </p:sp>
    </p:spTree>
    <p:extLst>
      <p:ext uri="{BB962C8B-B14F-4D97-AF65-F5344CB8AC3E}">
        <p14:creationId xmlns:p14="http://schemas.microsoft.com/office/powerpoint/2010/main" val="3610464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77FE4-E43F-5505-07E5-2E71ED64BD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9612385-D575-77FB-0491-001A380813F5}"/>
              </a:ext>
            </a:extLst>
          </p:cNvPr>
          <p:cNvSpPr>
            <a:spLocks noGrp="1"/>
          </p:cNvSpPr>
          <p:nvPr>
            <p:ph type="dt" sz="half" idx="10"/>
          </p:nvPr>
        </p:nvSpPr>
        <p:spPr/>
        <p:txBody>
          <a:bodyPr/>
          <a:lstStyle/>
          <a:p>
            <a:fld id="{3E979A33-8148-AF4B-AE4C-E36047BF0D8F}" type="datetime1">
              <a:rPr lang="en-US" smtClean="0"/>
              <a:t>7/19/26</a:t>
            </a:fld>
            <a:endParaRPr lang="en-US"/>
          </a:p>
        </p:txBody>
      </p:sp>
      <p:sp>
        <p:nvSpPr>
          <p:cNvPr id="4" name="Footer Placeholder 3">
            <a:extLst>
              <a:ext uri="{FF2B5EF4-FFF2-40B4-BE49-F238E27FC236}">
                <a16:creationId xmlns:a16="http://schemas.microsoft.com/office/drawing/2014/main" id="{C5E12935-4C08-D2A0-4660-009F35BE47C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2D21F44-E752-9B0A-63F4-5383ACE7B520}"/>
              </a:ext>
            </a:extLst>
          </p:cNvPr>
          <p:cNvSpPr>
            <a:spLocks noGrp="1"/>
          </p:cNvSpPr>
          <p:nvPr>
            <p:ph type="sldNum" sz="quarter" idx="12"/>
          </p:nvPr>
        </p:nvSpPr>
        <p:spPr/>
        <p:txBody>
          <a:bodyPr/>
          <a:lstStyle/>
          <a:p>
            <a:fld id="{E42D67D1-3720-504B-B560-EF7BD1795733}" type="slidenum">
              <a:rPr lang="en-US" smtClean="0"/>
              <a:t>‹#›</a:t>
            </a:fld>
            <a:endParaRPr lang="en-US"/>
          </a:p>
        </p:txBody>
      </p:sp>
    </p:spTree>
    <p:extLst>
      <p:ext uri="{BB962C8B-B14F-4D97-AF65-F5344CB8AC3E}">
        <p14:creationId xmlns:p14="http://schemas.microsoft.com/office/powerpoint/2010/main" val="2952855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19CFB6-2BFF-301C-7A18-549E1575A626}"/>
              </a:ext>
            </a:extLst>
          </p:cNvPr>
          <p:cNvSpPr>
            <a:spLocks noGrp="1"/>
          </p:cNvSpPr>
          <p:nvPr>
            <p:ph type="dt" sz="half" idx="10"/>
          </p:nvPr>
        </p:nvSpPr>
        <p:spPr/>
        <p:txBody>
          <a:bodyPr/>
          <a:lstStyle/>
          <a:p>
            <a:fld id="{15CC6F3D-6994-4445-84EC-736108E4D28C}" type="datetime1">
              <a:rPr lang="en-US" smtClean="0"/>
              <a:t>7/19/26</a:t>
            </a:fld>
            <a:endParaRPr lang="en-US"/>
          </a:p>
        </p:txBody>
      </p:sp>
      <p:sp>
        <p:nvSpPr>
          <p:cNvPr id="3" name="Footer Placeholder 2">
            <a:extLst>
              <a:ext uri="{FF2B5EF4-FFF2-40B4-BE49-F238E27FC236}">
                <a16:creationId xmlns:a16="http://schemas.microsoft.com/office/drawing/2014/main" id="{DA95E7A4-A41B-13CB-AD52-3A03F135225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FE04DB8-266A-9108-6005-74B4D1E102F4}"/>
              </a:ext>
            </a:extLst>
          </p:cNvPr>
          <p:cNvSpPr>
            <a:spLocks noGrp="1"/>
          </p:cNvSpPr>
          <p:nvPr>
            <p:ph type="sldNum" sz="quarter" idx="12"/>
          </p:nvPr>
        </p:nvSpPr>
        <p:spPr/>
        <p:txBody>
          <a:bodyPr/>
          <a:lstStyle/>
          <a:p>
            <a:fld id="{E42D67D1-3720-504B-B560-EF7BD1795733}" type="slidenum">
              <a:rPr lang="en-US" smtClean="0"/>
              <a:t>‹#›</a:t>
            </a:fld>
            <a:endParaRPr lang="en-US"/>
          </a:p>
        </p:txBody>
      </p:sp>
    </p:spTree>
    <p:extLst>
      <p:ext uri="{BB962C8B-B14F-4D97-AF65-F5344CB8AC3E}">
        <p14:creationId xmlns:p14="http://schemas.microsoft.com/office/powerpoint/2010/main" val="23462741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8D4B3-331C-92F6-5E6D-1E11C66DF6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BA6775B-1005-F5E9-D9B7-8FE237D6C0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58EE9B8-9BAA-6F81-5911-B011CC220C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BA9F2D-8859-D2BD-D5E2-9A21585C436E}"/>
              </a:ext>
            </a:extLst>
          </p:cNvPr>
          <p:cNvSpPr>
            <a:spLocks noGrp="1"/>
          </p:cNvSpPr>
          <p:nvPr>
            <p:ph type="dt" sz="half" idx="10"/>
          </p:nvPr>
        </p:nvSpPr>
        <p:spPr/>
        <p:txBody>
          <a:bodyPr/>
          <a:lstStyle/>
          <a:p>
            <a:fld id="{96D81D38-B187-8B4E-B8C5-81FF71D001A5}" type="datetime1">
              <a:rPr lang="en-US" smtClean="0"/>
              <a:t>7/19/26</a:t>
            </a:fld>
            <a:endParaRPr lang="en-US"/>
          </a:p>
        </p:txBody>
      </p:sp>
      <p:sp>
        <p:nvSpPr>
          <p:cNvPr id="6" name="Footer Placeholder 5">
            <a:extLst>
              <a:ext uri="{FF2B5EF4-FFF2-40B4-BE49-F238E27FC236}">
                <a16:creationId xmlns:a16="http://schemas.microsoft.com/office/drawing/2014/main" id="{78474835-50E3-E763-FE3C-03850585B6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440E9A-383C-FA8C-F136-A0D9A5E4BA5A}"/>
              </a:ext>
            </a:extLst>
          </p:cNvPr>
          <p:cNvSpPr>
            <a:spLocks noGrp="1"/>
          </p:cNvSpPr>
          <p:nvPr>
            <p:ph type="sldNum" sz="quarter" idx="12"/>
          </p:nvPr>
        </p:nvSpPr>
        <p:spPr/>
        <p:txBody>
          <a:bodyPr/>
          <a:lstStyle/>
          <a:p>
            <a:fld id="{E42D67D1-3720-504B-B560-EF7BD1795733}" type="slidenum">
              <a:rPr lang="en-US" smtClean="0"/>
              <a:t>‹#›</a:t>
            </a:fld>
            <a:endParaRPr lang="en-US"/>
          </a:p>
        </p:txBody>
      </p:sp>
    </p:spTree>
    <p:extLst>
      <p:ext uri="{BB962C8B-B14F-4D97-AF65-F5344CB8AC3E}">
        <p14:creationId xmlns:p14="http://schemas.microsoft.com/office/powerpoint/2010/main" val="1392474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212FF-FF69-DD21-4C9E-440710E32D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691C37A-5638-66C0-5049-7C819B204C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0B68416-57BA-3F04-D52A-EA8B49B9D1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08A09A-8106-05E3-2F20-F4A14367EE4B}"/>
              </a:ext>
            </a:extLst>
          </p:cNvPr>
          <p:cNvSpPr>
            <a:spLocks noGrp="1"/>
          </p:cNvSpPr>
          <p:nvPr>
            <p:ph type="dt" sz="half" idx="10"/>
          </p:nvPr>
        </p:nvSpPr>
        <p:spPr/>
        <p:txBody>
          <a:bodyPr/>
          <a:lstStyle/>
          <a:p>
            <a:fld id="{67E84585-1E4E-7840-91AA-5EF231DE3402}" type="datetime1">
              <a:rPr lang="en-US" smtClean="0"/>
              <a:t>7/19/26</a:t>
            </a:fld>
            <a:endParaRPr lang="en-US"/>
          </a:p>
        </p:txBody>
      </p:sp>
      <p:sp>
        <p:nvSpPr>
          <p:cNvPr id="6" name="Footer Placeholder 5">
            <a:extLst>
              <a:ext uri="{FF2B5EF4-FFF2-40B4-BE49-F238E27FC236}">
                <a16:creationId xmlns:a16="http://schemas.microsoft.com/office/drawing/2014/main" id="{A84E127C-7F5A-58FF-19FC-1B4990D030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BB38A3-76DB-FE40-F84C-17E4ECFD5C6F}"/>
              </a:ext>
            </a:extLst>
          </p:cNvPr>
          <p:cNvSpPr>
            <a:spLocks noGrp="1"/>
          </p:cNvSpPr>
          <p:nvPr>
            <p:ph type="sldNum" sz="quarter" idx="12"/>
          </p:nvPr>
        </p:nvSpPr>
        <p:spPr/>
        <p:txBody>
          <a:bodyPr/>
          <a:lstStyle/>
          <a:p>
            <a:fld id="{E42D67D1-3720-504B-B560-EF7BD1795733}" type="slidenum">
              <a:rPr lang="en-US" smtClean="0"/>
              <a:t>‹#›</a:t>
            </a:fld>
            <a:endParaRPr lang="en-US"/>
          </a:p>
        </p:txBody>
      </p:sp>
    </p:spTree>
    <p:extLst>
      <p:ext uri="{BB962C8B-B14F-4D97-AF65-F5344CB8AC3E}">
        <p14:creationId xmlns:p14="http://schemas.microsoft.com/office/powerpoint/2010/main" val="1205136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E314E4-F588-8D24-9B6F-691506CEB9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E051D1C-CC97-0CA3-D5F4-DBBA76E919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9D6006-7900-6C36-985C-0855B56CFF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9DA4489-3B30-634B-AF2E-4ECFB895886C}" type="datetime1">
              <a:rPr lang="en-US" smtClean="0"/>
              <a:t>7/19/26</a:t>
            </a:fld>
            <a:endParaRPr lang="en-US"/>
          </a:p>
        </p:txBody>
      </p:sp>
      <p:sp>
        <p:nvSpPr>
          <p:cNvPr id="5" name="Footer Placeholder 4">
            <a:extLst>
              <a:ext uri="{FF2B5EF4-FFF2-40B4-BE49-F238E27FC236}">
                <a16:creationId xmlns:a16="http://schemas.microsoft.com/office/drawing/2014/main" id="{14FD857A-9EBA-7352-F46E-FC063D821B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50A7F3D-44C6-6A9A-6636-EB85CA2B6F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42D67D1-3720-504B-B560-EF7BD1795733}" type="slidenum">
              <a:rPr lang="en-US" smtClean="0"/>
              <a:t>‹#›</a:t>
            </a:fld>
            <a:endParaRPr lang="en-US"/>
          </a:p>
        </p:txBody>
      </p:sp>
    </p:spTree>
    <p:extLst>
      <p:ext uri="{BB962C8B-B14F-4D97-AF65-F5344CB8AC3E}">
        <p14:creationId xmlns:p14="http://schemas.microsoft.com/office/powerpoint/2010/main" val="28385662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0.em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audio" Target="../media/media1.m4a"/><Relationship Id="rId2" Type="http://schemas.microsoft.com/office/2007/relationships/media" Target="../media/media1.m4a"/><Relationship Id="rId1" Type="http://schemas.openxmlformats.org/officeDocument/2006/relationships/tags" Target="../tags/tag1.xml"/><Relationship Id="rId5" Type="http://schemas.openxmlformats.org/officeDocument/2006/relationships/image" Target="../media/image11.png"/><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e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em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A2A40-8040-99EC-EAB8-4CF856460E16}"/>
              </a:ext>
            </a:extLst>
          </p:cNvPr>
          <p:cNvSpPr>
            <a:spLocks noGrp="1"/>
          </p:cNvSpPr>
          <p:nvPr>
            <p:ph type="ctrTitle"/>
          </p:nvPr>
        </p:nvSpPr>
        <p:spPr>
          <a:xfrm>
            <a:off x="1528351" y="1346926"/>
            <a:ext cx="9144000" cy="2387600"/>
          </a:xfrm>
        </p:spPr>
        <p:txBody>
          <a:bodyPr>
            <a:noAutofit/>
          </a:bodyPr>
          <a:lstStyle/>
          <a:p>
            <a:r>
              <a:rPr lang="en-US" sz="4000" b="1" dirty="0"/>
              <a:t>Traditional Markovian Modeling vs. Cumulative Damage Modeling</a:t>
            </a:r>
            <a:br>
              <a:rPr lang="en-US" sz="4000" b="1" dirty="0"/>
            </a:br>
            <a:br>
              <a:rPr lang="en-US" sz="4000" dirty="0"/>
            </a:br>
            <a:r>
              <a:rPr lang="en-US" sz="2000" b="1" dirty="0"/>
              <a:t>Robert </a:t>
            </a:r>
            <a:r>
              <a:rPr lang="en-US" sz="2000" b="1" dirty="0" err="1"/>
              <a:t>Youngblood</a:t>
            </a:r>
            <a:r>
              <a:rPr lang="en-US" sz="2000" b="1" baseline="30000" dirty="0" err="1"/>
              <a:t>a</a:t>
            </a:r>
            <a:r>
              <a:rPr lang="en-US" sz="2000" b="1" dirty="0"/>
              <a:t> and Karl </a:t>
            </a:r>
            <a:r>
              <a:rPr lang="en-US" sz="2000" b="1" dirty="0" err="1"/>
              <a:t>Fleming</a:t>
            </a:r>
            <a:r>
              <a:rPr lang="en-US" sz="2000" b="1" baseline="30000" dirty="0" err="1"/>
              <a:t>b</a:t>
            </a:r>
            <a:endParaRPr lang="en-US" sz="4000" baseline="30000" dirty="0"/>
          </a:p>
        </p:txBody>
      </p:sp>
      <p:sp>
        <p:nvSpPr>
          <p:cNvPr id="3" name="Subtitle 2">
            <a:extLst>
              <a:ext uri="{FF2B5EF4-FFF2-40B4-BE49-F238E27FC236}">
                <a16:creationId xmlns:a16="http://schemas.microsoft.com/office/drawing/2014/main" id="{9192F0A2-A99A-71C9-8C55-C05B90FD0B1E}"/>
              </a:ext>
            </a:extLst>
          </p:cNvPr>
          <p:cNvSpPr>
            <a:spLocks noGrp="1"/>
          </p:cNvSpPr>
          <p:nvPr>
            <p:ph type="subTitle" idx="1"/>
          </p:nvPr>
        </p:nvSpPr>
        <p:spPr>
          <a:xfrm>
            <a:off x="539929" y="5883422"/>
            <a:ext cx="11120845" cy="551951"/>
          </a:xfrm>
        </p:spPr>
        <p:txBody>
          <a:bodyPr>
            <a:normAutofit lnSpcReduction="10000"/>
          </a:bodyPr>
          <a:lstStyle/>
          <a:p>
            <a:r>
              <a:rPr lang="en-US" sz="1800" b="1" baseline="30000" dirty="0"/>
              <a:t>a </a:t>
            </a:r>
            <a:r>
              <a:rPr lang="en-US" sz="1800" b="1" dirty="0"/>
              <a:t>Bob Youngblood Consulting LLC, Idaho Falls, ID, USA, </a:t>
            </a:r>
            <a:r>
              <a:rPr lang="en-US" sz="1800" b="1" dirty="0" err="1"/>
              <a:t>rwyoungblood@gmail.com</a:t>
            </a:r>
            <a:br>
              <a:rPr lang="en-US" sz="1800" b="1" dirty="0"/>
            </a:br>
            <a:r>
              <a:rPr lang="en-US" sz="1800" b="1" baseline="30000" dirty="0"/>
              <a:t>b </a:t>
            </a:r>
            <a:r>
              <a:rPr lang="en-US" sz="1800" b="1" dirty="0"/>
              <a:t>KNF Consulting Services, LLC, Spokane, WA, USA, </a:t>
            </a:r>
            <a:r>
              <a:rPr lang="en-US" sz="1800" b="1" dirty="0" err="1"/>
              <a:t>karlfleming@comcast.net</a:t>
            </a:r>
            <a:endParaRPr lang="en-US" sz="1800" b="1" dirty="0"/>
          </a:p>
        </p:txBody>
      </p:sp>
      <p:sp>
        <p:nvSpPr>
          <p:cNvPr id="4" name="TextBox 3">
            <a:extLst>
              <a:ext uri="{FF2B5EF4-FFF2-40B4-BE49-F238E27FC236}">
                <a16:creationId xmlns:a16="http://schemas.microsoft.com/office/drawing/2014/main" id="{61556D1C-BBAA-3E43-29F5-6A265CDE096F}"/>
              </a:ext>
            </a:extLst>
          </p:cNvPr>
          <p:cNvSpPr txBox="1"/>
          <p:nvPr/>
        </p:nvSpPr>
        <p:spPr>
          <a:xfrm>
            <a:off x="418011" y="513806"/>
            <a:ext cx="900503" cy="369332"/>
          </a:xfrm>
          <a:prstGeom prst="rect">
            <a:avLst/>
          </a:prstGeom>
          <a:noFill/>
        </p:spPr>
        <p:txBody>
          <a:bodyPr wrap="none" rtlCol="0">
            <a:spAutoFit/>
          </a:bodyPr>
          <a:lstStyle/>
          <a:p>
            <a:r>
              <a:rPr lang="en-US" dirty="0"/>
              <a:t>RW211</a:t>
            </a:r>
          </a:p>
        </p:txBody>
      </p:sp>
      <p:sp>
        <p:nvSpPr>
          <p:cNvPr id="5" name="TextBox 4">
            <a:extLst>
              <a:ext uri="{FF2B5EF4-FFF2-40B4-BE49-F238E27FC236}">
                <a16:creationId xmlns:a16="http://schemas.microsoft.com/office/drawing/2014/main" id="{63E8598E-33E0-E9D4-7497-FEB4EDC1D06D}"/>
              </a:ext>
            </a:extLst>
          </p:cNvPr>
          <p:cNvSpPr txBox="1"/>
          <p:nvPr/>
        </p:nvSpPr>
        <p:spPr>
          <a:xfrm>
            <a:off x="1609363" y="3900650"/>
            <a:ext cx="8981976" cy="1631216"/>
          </a:xfrm>
          <a:prstGeom prst="rect">
            <a:avLst/>
          </a:prstGeom>
          <a:noFill/>
        </p:spPr>
        <p:txBody>
          <a:bodyPr wrap="square" rtlCol="0">
            <a:spAutoFit/>
          </a:bodyPr>
          <a:lstStyle/>
          <a:p>
            <a:pPr algn="ctr"/>
            <a:r>
              <a:rPr lang="en-US" sz="2000" b="1" dirty="0"/>
              <a:t>Presented at</a:t>
            </a:r>
          </a:p>
          <a:p>
            <a:pPr algn="ctr"/>
            <a:endParaRPr lang="en-US" sz="2000" b="1" dirty="0"/>
          </a:p>
          <a:p>
            <a:pPr algn="ctr"/>
            <a:r>
              <a:rPr lang="en-US" sz="2000" b="1" dirty="0"/>
              <a:t>PSAM-18</a:t>
            </a:r>
          </a:p>
          <a:p>
            <a:pPr algn="ctr"/>
            <a:r>
              <a:rPr lang="en-US" sz="2000" b="1" dirty="0"/>
              <a:t>Probabilistic Safety Assessment and Management, Pittsburgh, PA</a:t>
            </a:r>
          </a:p>
          <a:p>
            <a:pPr algn="ctr"/>
            <a:r>
              <a:rPr lang="en-US" sz="2000" b="1" dirty="0"/>
              <a:t>July 19-24, 2026</a:t>
            </a:r>
          </a:p>
        </p:txBody>
      </p:sp>
    </p:spTree>
    <p:extLst>
      <p:ext uri="{BB962C8B-B14F-4D97-AF65-F5344CB8AC3E}">
        <p14:creationId xmlns:p14="http://schemas.microsoft.com/office/powerpoint/2010/main" val="17654209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03642-A762-106F-4131-EC7886DA2D28}"/>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E2D042DA-BB3D-D52E-2C96-7C922DAA596D}"/>
              </a:ext>
            </a:extLst>
          </p:cNvPr>
          <p:cNvSpPr/>
          <p:nvPr/>
        </p:nvSpPr>
        <p:spPr>
          <a:xfrm>
            <a:off x="3526971" y="1222532"/>
            <a:ext cx="6298673" cy="5498943"/>
          </a:xfrm>
          <a:prstGeom prst="rect">
            <a:avLst/>
          </a:prstGeom>
          <a:noFill/>
          <a:ln w="1143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C4474F-B1D1-8DCC-CB1B-FE8B4A200C51}"/>
              </a:ext>
            </a:extLst>
          </p:cNvPr>
          <p:cNvSpPr>
            <a:spLocks noGrp="1"/>
          </p:cNvSpPr>
          <p:nvPr>
            <p:ph type="title"/>
          </p:nvPr>
        </p:nvSpPr>
        <p:spPr>
          <a:xfrm>
            <a:off x="838200" y="215913"/>
            <a:ext cx="10515600" cy="845366"/>
          </a:xfrm>
        </p:spPr>
        <p:txBody>
          <a:bodyPr>
            <a:normAutofit/>
          </a:bodyPr>
          <a:lstStyle/>
          <a:p>
            <a:r>
              <a:rPr lang="en-US" dirty="0"/>
              <a:t>Figure 5: Coupled Models</a:t>
            </a:r>
          </a:p>
        </p:txBody>
      </p:sp>
      <p:pic>
        <p:nvPicPr>
          <p:cNvPr id="3" name="Picture 2">
            <a:extLst>
              <a:ext uri="{FF2B5EF4-FFF2-40B4-BE49-F238E27FC236}">
                <a16:creationId xmlns:a16="http://schemas.microsoft.com/office/drawing/2014/main" id="{5F25A20C-6CDA-FAD1-51DA-0C857F39B1FB}"/>
              </a:ext>
            </a:extLst>
          </p:cNvPr>
          <p:cNvPicPr>
            <a:picLocks noChangeAspect="1"/>
          </p:cNvPicPr>
          <p:nvPr/>
        </p:nvPicPr>
        <p:blipFill>
          <a:blip r:embed="rId2"/>
          <a:stretch>
            <a:fillRect/>
          </a:stretch>
        </p:blipFill>
        <p:spPr>
          <a:xfrm>
            <a:off x="3744398" y="1602377"/>
            <a:ext cx="8143378" cy="4706847"/>
          </a:xfrm>
          <a:prstGeom prst="rect">
            <a:avLst/>
          </a:prstGeom>
          <a:ln w="57150">
            <a:solidFill>
              <a:schemeClr val="tx1"/>
            </a:solidFill>
          </a:ln>
        </p:spPr>
      </p:pic>
      <p:sp>
        <p:nvSpPr>
          <p:cNvPr id="4" name="TextBox 3">
            <a:extLst>
              <a:ext uri="{FF2B5EF4-FFF2-40B4-BE49-F238E27FC236}">
                <a16:creationId xmlns:a16="http://schemas.microsoft.com/office/drawing/2014/main" id="{F946A59C-52A0-8A39-09E5-D30ECB496E47}"/>
              </a:ext>
            </a:extLst>
          </p:cNvPr>
          <p:cNvSpPr txBox="1"/>
          <p:nvPr/>
        </p:nvSpPr>
        <p:spPr>
          <a:xfrm>
            <a:off x="139337" y="1402079"/>
            <a:ext cx="3387634" cy="5355312"/>
          </a:xfrm>
          <a:prstGeom prst="rect">
            <a:avLst/>
          </a:prstGeom>
          <a:noFill/>
        </p:spPr>
        <p:txBody>
          <a:bodyPr wrap="square" rtlCol="0">
            <a:spAutoFit/>
          </a:bodyPr>
          <a:lstStyle/>
          <a:p>
            <a:r>
              <a:rPr lang="en-US" dirty="0"/>
              <a:t>Actual Damage Model</a:t>
            </a:r>
          </a:p>
          <a:p>
            <a:pPr marL="285750" indent="-285750">
              <a:buFont typeface="Arial" panose="020B0604020202020204" pitchFamily="34" charset="0"/>
              <a:buChar char="•"/>
            </a:pPr>
            <a:r>
              <a:rPr lang="en-US" dirty="0"/>
              <a:t>The model of plant-induced stressors and component response that governs damage accumulation</a:t>
            </a:r>
          </a:p>
          <a:p>
            <a:pPr marL="285750" indent="-285750">
              <a:buFont typeface="Arial" panose="020B0604020202020204" pitchFamily="34" charset="0"/>
              <a:buChar char="•"/>
            </a:pPr>
            <a:endParaRPr lang="en-US" dirty="0"/>
          </a:p>
          <a:p>
            <a:r>
              <a:rPr lang="en-US" dirty="0"/>
              <a:t>Estimated Damage Model</a:t>
            </a:r>
          </a:p>
          <a:p>
            <a:pPr marL="285750" indent="-285750">
              <a:buFont typeface="Arial" panose="020B0604020202020204" pitchFamily="34" charset="0"/>
              <a:buChar char="•"/>
            </a:pPr>
            <a:r>
              <a:rPr lang="en-US" dirty="0"/>
              <a:t>What plant staff think is going on, based on monitoring between inspections, and considering recent history</a:t>
            </a:r>
          </a:p>
          <a:p>
            <a:endParaRPr lang="en-US" dirty="0"/>
          </a:p>
          <a:p>
            <a:r>
              <a:rPr lang="en-US" dirty="0"/>
              <a:t>Perceived-Damage Model</a:t>
            </a:r>
          </a:p>
          <a:p>
            <a:pPr marL="285750" indent="-285750">
              <a:buFont typeface="Arial" panose="020B0604020202020204" pitchFamily="34" charset="0"/>
              <a:buChar char="•"/>
            </a:pPr>
            <a:r>
              <a:rPr lang="en-US" dirty="0"/>
              <a:t>Conclusions drawn by plant staff after an inspection, considering uncertainties and possible incompleteness, and considering recent history</a:t>
            </a:r>
          </a:p>
        </p:txBody>
      </p:sp>
      <p:sp>
        <p:nvSpPr>
          <p:cNvPr id="5" name="Slide Number Placeholder 4">
            <a:extLst>
              <a:ext uri="{FF2B5EF4-FFF2-40B4-BE49-F238E27FC236}">
                <a16:creationId xmlns:a16="http://schemas.microsoft.com/office/drawing/2014/main" id="{7D562F59-310A-B6F2-EBC8-50DEF68DB932}"/>
              </a:ext>
            </a:extLst>
          </p:cNvPr>
          <p:cNvSpPr>
            <a:spLocks noGrp="1"/>
          </p:cNvSpPr>
          <p:nvPr>
            <p:ph type="sldNum" sz="quarter" idx="12"/>
          </p:nvPr>
        </p:nvSpPr>
        <p:spPr/>
        <p:txBody>
          <a:bodyPr/>
          <a:lstStyle/>
          <a:p>
            <a:fld id="{E42D67D1-3720-504B-B560-EF7BD1795733}" type="slidenum">
              <a:rPr lang="en-US" smtClean="0"/>
              <a:t>10</a:t>
            </a:fld>
            <a:endParaRPr lang="en-US"/>
          </a:p>
        </p:txBody>
      </p:sp>
      <p:sp>
        <p:nvSpPr>
          <p:cNvPr id="9" name="Oval Callout 8">
            <a:extLst>
              <a:ext uri="{FF2B5EF4-FFF2-40B4-BE49-F238E27FC236}">
                <a16:creationId xmlns:a16="http://schemas.microsoft.com/office/drawing/2014/main" id="{F44140BA-67DB-DD13-D373-0553A178F39E}"/>
              </a:ext>
            </a:extLst>
          </p:cNvPr>
          <p:cNvSpPr/>
          <p:nvPr/>
        </p:nvSpPr>
        <p:spPr>
          <a:xfrm>
            <a:off x="8445731" y="116378"/>
            <a:ext cx="3442045" cy="897775"/>
          </a:xfrm>
          <a:prstGeom prst="wedgeEllipseCallout">
            <a:avLst/>
          </a:prstGeom>
          <a:noFill/>
          <a:ln w="952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FF0000"/>
                </a:solidFill>
              </a:rPr>
              <a:t>MANDE</a:t>
            </a:r>
            <a:endParaRPr lang="en-US" b="1" dirty="0">
              <a:solidFill>
                <a:srgbClr val="FF0000"/>
              </a:solidFill>
            </a:endParaRPr>
          </a:p>
        </p:txBody>
      </p:sp>
    </p:spTree>
    <p:extLst>
      <p:ext uri="{BB962C8B-B14F-4D97-AF65-F5344CB8AC3E}">
        <p14:creationId xmlns:p14="http://schemas.microsoft.com/office/powerpoint/2010/main" val="3192499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8C537-94EB-F43A-4913-C714444AAC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325CDA-E70E-F6A5-5A9C-EC95295F85B8}"/>
              </a:ext>
            </a:extLst>
          </p:cNvPr>
          <p:cNvSpPr>
            <a:spLocks noGrp="1"/>
          </p:cNvSpPr>
          <p:nvPr>
            <p:ph type="title"/>
          </p:nvPr>
        </p:nvSpPr>
        <p:spPr/>
        <p:txBody>
          <a:bodyPr>
            <a:normAutofit/>
          </a:bodyPr>
          <a:lstStyle/>
          <a:p>
            <a:r>
              <a:rPr lang="en-GB" sz="3600" dirty="0"/>
              <a:t>Figure 6.  Comparison of results without, and with, Markovian renewal arc.</a:t>
            </a:r>
            <a:endParaRPr lang="en-US" sz="3600" dirty="0"/>
          </a:p>
        </p:txBody>
      </p:sp>
      <p:pic>
        <p:nvPicPr>
          <p:cNvPr id="3" name="Picture 2">
            <a:extLst>
              <a:ext uri="{FF2B5EF4-FFF2-40B4-BE49-F238E27FC236}">
                <a16:creationId xmlns:a16="http://schemas.microsoft.com/office/drawing/2014/main" id="{5AA0EE51-E005-1812-2735-F7D408147BAB}"/>
              </a:ext>
            </a:extLst>
          </p:cNvPr>
          <p:cNvPicPr>
            <a:picLocks noChangeAspect="1"/>
          </p:cNvPicPr>
          <p:nvPr/>
        </p:nvPicPr>
        <p:blipFill>
          <a:blip r:embed="rId2"/>
          <a:stretch>
            <a:fillRect/>
          </a:stretch>
        </p:blipFill>
        <p:spPr>
          <a:xfrm>
            <a:off x="1132582" y="1578133"/>
            <a:ext cx="8386384" cy="3320733"/>
          </a:xfrm>
          <a:prstGeom prst="rect">
            <a:avLst/>
          </a:prstGeom>
        </p:spPr>
      </p:pic>
      <p:sp>
        <p:nvSpPr>
          <p:cNvPr id="5" name="TextBox 4">
            <a:extLst>
              <a:ext uri="{FF2B5EF4-FFF2-40B4-BE49-F238E27FC236}">
                <a16:creationId xmlns:a16="http://schemas.microsoft.com/office/drawing/2014/main" id="{1BA5F0E9-21AD-B5ED-1E95-C56E7F42DD96}"/>
              </a:ext>
            </a:extLst>
          </p:cNvPr>
          <p:cNvSpPr txBox="1"/>
          <p:nvPr/>
        </p:nvSpPr>
        <p:spPr>
          <a:xfrm>
            <a:off x="482310" y="5094127"/>
            <a:ext cx="11172597" cy="1631216"/>
          </a:xfrm>
          <a:prstGeom prst="rect">
            <a:avLst/>
          </a:prstGeom>
          <a:noFill/>
        </p:spPr>
        <p:txBody>
          <a:bodyPr wrap="square" rtlCol="0">
            <a:spAutoFit/>
          </a:bodyPr>
          <a:lstStyle/>
          <a:p>
            <a:r>
              <a:rPr lang="en-GB" sz="2000" b="1" dirty="0"/>
              <a:t>If degradation occurred only at a constant rate, and one knew that rate accurately enough, then one could simply plan renewal to occur just before failure. </a:t>
            </a:r>
          </a:p>
          <a:p>
            <a:r>
              <a:rPr lang="en-GB" sz="2000" b="1" dirty="0"/>
              <a:t>But the chaos in Figure 6b suggests that unless damage accumulation is a simple function of time, a simple approach to scheduling inspection must be either very conservative or not particularly effective. </a:t>
            </a:r>
            <a:endParaRPr lang="en-US" sz="2000" b="1" dirty="0"/>
          </a:p>
        </p:txBody>
      </p:sp>
      <p:sp>
        <p:nvSpPr>
          <p:cNvPr id="4" name="TextBox 3">
            <a:extLst>
              <a:ext uri="{FF2B5EF4-FFF2-40B4-BE49-F238E27FC236}">
                <a16:creationId xmlns:a16="http://schemas.microsoft.com/office/drawing/2014/main" id="{B7B92AA1-D653-D067-FDC9-3A6A33203134}"/>
              </a:ext>
            </a:extLst>
          </p:cNvPr>
          <p:cNvSpPr txBox="1"/>
          <p:nvPr/>
        </p:nvSpPr>
        <p:spPr>
          <a:xfrm>
            <a:off x="1288409" y="2013643"/>
            <a:ext cx="636456" cy="369332"/>
          </a:xfrm>
          <a:prstGeom prst="rect">
            <a:avLst/>
          </a:prstGeom>
          <a:noFill/>
        </p:spPr>
        <p:txBody>
          <a:bodyPr wrap="none" rtlCol="0">
            <a:spAutoFit/>
          </a:bodyPr>
          <a:lstStyle/>
          <a:p>
            <a:r>
              <a:rPr lang="en-US" dirty="0">
                <a:solidFill>
                  <a:srgbClr val="92D050"/>
                </a:solidFill>
              </a:rPr>
              <a:t>New</a:t>
            </a:r>
          </a:p>
        </p:txBody>
      </p:sp>
      <p:sp>
        <p:nvSpPr>
          <p:cNvPr id="6" name="TextBox 5">
            <a:extLst>
              <a:ext uri="{FF2B5EF4-FFF2-40B4-BE49-F238E27FC236}">
                <a16:creationId xmlns:a16="http://schemas.microsoft.com/office/drawing/2014/main" id="{B61A9953-75A3-BB2F-782A-E2F58484948C}"/>
              </a:ext>
            </a:extLst>
          </p:cNvPr>
          <p:cNvSpPr txBox="1"/>
          <p:nvPr/>
        </p:nvSpPr>
        <p:spPr>
          <a:xfrm>
            <a:off x="3047115" y="3972997"/>
            <a:ext cx="1152431" cy="369332"/>
          </a:xfrm>
          <a:prstGeom prst="rect">
            <a:avLst/>
          </a:prstGeom>
          <a:noFill/>
        </p:spPr>
        <p:txBody>
          <a:bodyPr wrap="none" rtlCol="0">
            <a:spAutoFit/>
          </a:bodyPr>
          <a:lstStyle/>
          <a:p>
            <a:r>
              <a:rPr lang="en-US" dirty="0">
                <a:solidFill>
                  <a:srgbClr val="EA9915"/>
                </a:solidFill>
              </a:rPr>
              <a:t>Degraded</a:t>
            </a:r>
          </a:p>
        </p:txBody>
      </p:sp>
      <p:sp>
        <p:nvSpPr>
          <p:cNvPr id="10" name="TextBox 9">
            <a:extLst>
              <a:ext uri="{FF2B5EF4-FFF2-40B4-BE49-F238E27FC236}">
                <a16:creationId xmlns:a16="http://schemas.microsoft.com/office/drawing/2014/main" id="{141EE79E-DBD1-78B0-4F3A-0DBA4A2111CC}"/>
              </a:ext>
            </a:extLst>
          </p:cNvPr>
          <p:cNvSpPr txBox="1"/>
          <p:nvPr/>
        </p:nvSpPr>
        <p:spPr>
          <a:xfrm>
            <a:off x="2605478" y="2343862"/>
            <a:ext cx="792589" cy="369332"/>
          </a:xfrm>
          <a:prstGeom prst="rect">
            <a:avLst/>
          </a:prstGeom>
          <a:noFill/>
        </p:spPr>
        <p:txBody>
          <a:bodyPr wrap="none" rtlCol="0">
            <a:spAutoFit/>
          </a:bodyPr>
          <a:lstStyle/>
          <a:p>
            <a:r>
              <a:rPr lang="en-US" dirty="0">
                <a:solidFill>
                  <a:srgbClr val="FF0000"/>
                </a:solidFill>
              </a:rPr>
              <a:t>Failed</a:t>
            </a:r>
          </a:p>
        </p:txBody>
      </p:sp>
      <p:sp>
        <p:nvSpPr>
          <p:cNvPr id="11" name="TextBox 10">
            <a:extLst>
              <a:ext uri="{FF2B5EF4-FFF2-40B4-BE49-F238E27FC236}">
                <a16:creationId xmlns:a16="http://schemas.microsoft.com/office/drawing/2014/main" id="{C3DC6ECE-A6DE-8207-8972-C9CE5934A016}"/>
              </a:ext>
            </a:extLst>
          </p:cNvPr>
          <p:cNvSpPr txBox="1"/>
          <p:nvPr/>
        </p:nvSpPr>
        <p:spPr>
          <a:xfrm>
            <a:off x="8475707" y="2259609"/>
            <a:ext cx="636456" cy="369332"/>
          </a:xfrm>
          <a:prstGeom prst="rect">
            <a:avLst/>
          </a:prstGeom>
          <a:noFill/>
        </p:spPr>
        <p:txBody>
          <a:bodyPr wrap="none" rtlCol="0">
            <a:spAutoFit/>
          </a:bodyPr>
          <a:lstStyle/>
          <a:p>
            <a:r>
              <a:rPr lang="en-US" dirty="0">
                <a:solidFill>
                  <a:srgbClr val="92D050"/>
                </a:solidFill>
              </a:rPr>
              <a:t>New</a:t>
            </a:r>
          </a:p>
        </p:txBody>
      </p:sp>
      <p:sp>
        <p:nvSpPr>
          <p:cNvPr id="12" name="TextBox 11">
            <a:extLst>
              <a:ext uri="{FF2B5EF4-FFF2-40B4-BE49-F238E27FC236}">
                <a16:creationId xmlns:a16="http://schemas.microsoft.com/office/drawing/2014/main" id="{9989483D-F21A-7829-B1FB-0E27E87BE0A4}"/>
              </a:ext>
            </a:extLst>
          </p:cNvPr>
          <p:cNvSpPr txBox="1"/>
          <p:nvPr/>
        </p:nvSpPr>
        <p:spPr>
          <a:xfrm>
            <a:off x="7168996" y="3244334"/>
            <a:ext cx="1152431" cy="369332"/>
          </a:xfrm>
          <a:prstGeom prst="rect">
            <a:avLst/>
          </a:prstGeom>
          <a:noFill/>
        </p:spPr>
        <p:txBody>
          <a:bodyPr wrap="none" rtlCol="0">
            <a:spAutoFit/>
          </a:bodyPr>
          <a:lstStyle/>
          <a:p>
            <a:r>
              <a:rPr lang="en-US" dirty="0">
                <a:solidFill>
                  <a:srgbClr val="EA9915"/>
                </a:solidFill>
              </a:rPr>
              <a:t>Degraded</a:t>
            </a:r>
          </a:p>
        </p:txBody>
      </p:sp>
      <p:sp>
        <p:nvSpPr>
          <p:cNvPr id="13" name="TextBox 12">
            <a:extLst>
              <a:ext uri="{FF2B5EF4-FFF2-40B4-BE49-F238E27FC236}">
                <a16:creationId xmlns:a16="http://schemas.microsoft.com/office/drawing/2014/main" id="{1FDDFB62-8B8F-3083-9F9F-33CBD17A1E20}"/>
              </a:ext>
            </a:extLst>
          </p:cNvPr>
          <p:cNvSpPr txBox="1"/>
          <p:nvPr/>
        </p:nvSpPr>
        <p:spPr>
          <a:xfrm>
            <a:off x="9319057" y="3788331"/>
            <a:ext cx="792589" cy="369332"/>
          </a:xfrm>
          <a:prstGeom prst="rect">
            <a:avLst/>
          </a:prstGeom>
          <a:solidFill>
            <a:schemeClr val="bg1"/>
          </a:solidFill>
        </p:spPr>
        <p:txBody>
          <a:bodyPr wrap="none" rtlCol="0">
            <a:spAutoFit/>
          </a:bodyPr>
          <a:lstStyle/>
          <a:p>
            <a:r>
              <a:rPr lang="en-US" dirty="0">
                <a:solidFill>
                  <a:srgbClr val="FF0000"/>
                </a:solidFill>
              </a:rPr>
              <a:t>Failed</a:t>
            </a:r>
          </a:p>
        </p:txBody>
      </p:sp>
      <p:sp>
        <p:nvSpPr>
          <p:cNvPr id="14" name="Slide Number Placeholder 13">
            <a:extLst>
              <a:ext uri="{FF2B5EF4-FFF2-40B4-BE49-F238E27FC236}">
                <a16:creationId xmlns:a16="http://schemas.microsoft.com/office/drawing/2014/main" id="{9E30B222-3F43-8886-9643-07B8D82BF942}"/>
              </a:ext>
            </a:extLst>
          </p:cNvPr>
          <p:cNvSpPr>
            <a:spLocks noGrp="1"/>
          </p:cNvSpPr>
          <p:nvPr>
            <p:ph type="sldNum" sz="quarter" idx="12"/>
          </p:nvPr>
        </p:nvSpPr>
        <p:spPr/>
        <p:txBody>
          <a:bodyPr/>
          <a:lstStyle/>
          <a:p>
            <a:fld id="{E42D67D1-3720-504B-B560-EF7BD1795733}" type="slidenum">
              <a:rPr lang="en-US" smtClean="0"/>
              <a:t>11</a:t>
            </a:fld>
            <a:endParaRPr lang="en-US"/>
          </a:p>
        </p:txBody>
      </p:sp>
      <p:sp>
        <p:nvSpPr>
          <p:cNvPr id="15" name="TextBox 14">
            <a:extLst>
              <a:ext uri="{FF2B5EF4-FFF2-40B4-BE49-F238E27FC236}">
                <a16:creationId xmlns:a16="http://schemas.microsoft.com/office/drawing/2014/main" id="{513F0467-350B-8D5E-8E03-D09E65A12E30}"/>
              </a:ext>
            </a:extLst>
          </p:cNvPr>
          <p:cNvSpPr txBox="1"/>
          <p:nvPr/>
        </p:nvSpPr>
        <p:spPr>
          <a:xfrm>
            <a:off x="9813348" y="2343862"/>
            <a:ext cx="2117395" cy="738664"/>
          </a:xfrm>
          <a:prstGeom prst="rect">
            <a:avLst/>
          </a:prstGeom>
          <a:noFill/>
        </p:spPr>
        <p:txBody>
          <a:bodyPr wrap="square" rtlCol="0">
            <a:spAutoFit/>
          </a:bodyPr>
          <a:lstStyle/>
          <a:p>
            <a:r>
              <a:rPr lang="en-US" sz="1400" dirty="0"/>
              <a:t>This result contains a damage arc and a Markovian renewal arc.</a:t>
            </a:r>
          </a:p>
        </p:txBody>
      </p:sp>
    </p:spTree>
    <p:extLst>
      <p:ext uri="{BB962C8B-B14F-4D97-AF65-F5344CB8AC3E}">
        <p14:creationId xmlns:p14="http://schemas.microsoft.com/office/powerpoint/2010/main" val="2158370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897BA-8AEC-C67F-EA10-FF75C2C2A2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B70B1A-244A-86A9-F60F-B506D856CDA7}"/>
              </a:ext>
            </a:extLst>
          </p:cNvPr>
          <p:cNvSpPr>
            <a:spLocks noGrp="1"/>
          </p:cNvSpPr>
          <p:nvPr>
            <p:ph type="title"/>
          </p:nvPr>
        </p:nvSpPr>
        <p:spPr>
          <a:xfrm>
            <a:off x="838200" y="765175"/>
            <a:ext cx="10515600" cy="1325563"/>
          </a:xfrm>
        </p:spPr>
        <p:txBody>
          <a:bodyPr>
            <a:normAutofit fontScale="90000"/>
          </a:bodyPr>
          <a:lstStyle/>
          <a:p>
            <a:r>
              <a:rPr lang="en-US" dirty="0"/>
              <a:t>Figure 7.  Still no Repair Arc, but </a:t>
            </a:r>
            <a:br>
              <a:rPr lang="en-US" dirty="0"/>
            </a:br>
            <a:r>
              <a:rPr lang="en-US" dirty="0"/>
              <a:t>Inspection Occurs when </a:t>
            </a:r>
            <a:r>
              <a:rPr lang="en-US" dirty="0">
                <a:solidFill>
                  <a:srgbClr val="FF0000"/>
                </a:solidFill>
              </a:rPr>
              <a:t>Estimated Damage </a:t>
            </a:r>
            <a:r>
              <a:rPr lang="en-US" dirty="0"/>
              <a:t>Crosses a Designated Threshold Value.</a:t>
            </a:r>
            <a:br>
              <a:rPr lang="en-US" dirty="0"/>
            </a:br>
            <a:endParaRPr lang="en-US" dirty="0"/>
          </a:p>
        </p:txBody>
      </p:sp>
      <p:pic>
        <p:nvPicPr>
          <p:cNvPr id="3" name="Picture 2">
            <a:extLst>
              <a:ext uri="{FF2B5EF4-FFF2-40B4-BE49-F238E27FC236}">
                <a16:creationId xmlns:a16="http://schemas.microsoft.com/office/drawing/2014/main" id="{6BDC6C4F-ECBE-FACB-CE06-0D509AA893FD}"/>
              </a:ext>
            </a:extLst>
          </p:cNvPr>
          <p:cNvPicPr>
            <a:picLocks noChangeAspect="1"/>
          </p:cNvPicPr>
          <p:nvPr/>
        </p:nvPicPr>
        <p:blipFill>
          <a:blip r:embed="rId2"/>
          <a:stretch>
            <a:fillRect/>
          </a:stretch>
        </p:blipFill>
        <p:spPr>
          <a:xfrm>
            <a:off x="1072832" y="2314576"/>
            <a:ext cx="6845768" cy="4178300"/>
          </a:xfrm>
          <a:prstGeom prst="rect">
            <a:avLst/>
          </a:prstGeom>
        </p:spPr>
      </p:pic>
      <p:pic>
        <p:nvPicPr>
          <p:cNvPr id="4" name="Picture 3">
            <a:extLst>
              <a:ext uri="{FF2B5EF4-FFF2-40B4-BE49-F238E27FC236}">
                <a16:creationId xmlns:a16="http://schemas.microsoft.com/office/drawing/2014/main" id="{37E5AE77-B2BE-718D-2A05-45C909DB3EE8}"/>
              </a:ext>
            </a:extLst>
          </p:cNvPr>
          <p:cNvPicPr>
            <a:picLocks noChangeAspect="1"/>
          </p:cNvPicPr>
          <p:nvPr/>
        </p:nvPicPr>
        <p:blipFill>
          <a:blip r:embed="rId3"/>
          <a:stretch>
            <a:fillRect/>
          </a:stretch>
        </p:blipFill>
        <p:spPr>
          <a:xfrm>
            <a:off x="8566481" y="2314576"/>
            <a:ext cx="3384854" cy="1956435"/>
          </a:xfrm>
          <a:prstGeom prst="rect">
            <a:avLst/>
          </a:prstGeom>
          <a:ln w="57150">
            <a:solidFill>
              <a:schemeClr val="tx1"/>
            </a:solidFill>
          </a:ln>
        </p:spPr>
      </p:pic>
      <p:sp>
        <p:nvSpPr>
          <p:cNvPr id="5" name="Oval 4">
            <a:extLst>
              <a:ext uri="{FF2B5EF4-FFF2-40B4-BE49-F238E27FC236}">
                <a16:creationId xmlns:a16="http://schemas.microsoft.com/office/drawing/2014/main" id="{A7C5BEEF-8EDD-BE4A-4CE5-14F63D192F2C}"/>
              </a:ext>
            </a:extLst>
          </p:cNvPr>
          <p:cNvSpPr/>
          <p:nvPr/>
        </p:nvSpPr>
        <p:spPr>
          <a:xfrm>
            <a:off x="8566481" y="2085500"/>
            <a:ext cx="1971675" cy="1286828"/>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3D82DF1E-0250-3B9E-9F81-01A92C486FC3}"/>
              </a:ext>
            </a:extLst>
          </p:cNvPr>
          <p:cNvCxnSpPr>
            <a:cxnSpLocks/>
            <a:endCxn id="5" idx="0"/>
          </p:cNvCxnSpPr>
          <p:nvPr/>
        </p:nvCxnSpPr>
        <p:spPr>
          <a:xfrm flipH="1">
            <a:off x="9552319" y="1385888"/>
            <a:ext cx="206044" cy="699612"/>
          </a:xfrm>
          <a:prstGeom prst="straightConnector1">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44C6DE68-110C-2542-4DA4-39982DEDB6AB}"/>
              </a:ext>
            </a:extLst>
          </p:cNvPr>
          <p:cNvSpPr txBox="1"/>
          <p:nvPr/>
        </p:nvSpPr>
        <p:spPr>
          <a:xfrm>
            <a:off x="3219373" y="3803562"/>
            <a:ext cx="2552687" cy="1200329"/>
          </a:xfrm>
          <a:prstGeom prst="rect">
            <a:avLst/>
          </a:prstGeom>
          <a:solidFill>
            <a:schemeClr val="bg1">
              <a:lumMod val="85000"/>
            </a:schemeClr>
          </a:solidFill>
        </p:spPr>
        <p:txBody>
          <a:bodyPr wrap="square" rtlCol="0">
            <a:spAutoFit/>
          </a:bodyPr>
          <a:lstStyle/>
          <a:p>
            <a:pPr algn="ctr"/>
            <a:r>
              <a:rPr lang="en-US" sz="2400" b="1" dirty="0"/>
              <a:t>Mostly Flipping between “</a:t>
            </a:r>
            <a:r>
              <a:rPr lang="en-US" sz="2400" b="1" dirty="0">
                <a:solidFill>
                  <a:srgbClr val="92D050"/>
                </a:solidFill>
              </a:rPr>
              <a:t>New</a:t>
            </a:r>
            <a:r>
              <a:rPr lang="en-US" sz="2400" b="1" dirty="0"/>
              <a:t>” and “</a:t>
            </a:r>
            <a:r>
              <a:rPr lang="en-US" sz="2400" b="1" dirty="0">
                <a:solidFill>
                  <a:srgbClr val="EA9915"/>
                </a:solidFill>
              </a:rPr>
              <a:t>Degraded</a:t>
            </a:r>
            <a:r>
              <a:rPr lang="en-US" sz="2400" b="1" dirty="0"/>
              <a:t>”</a:t>
            </a:r>
          </a:p>
        </p:txBody>
      </p:sp>
      <p:sp>
        <p:nvSpPr>
          <p:cNvPr id="10" name="TextBox 9">
            <a:extLst>
              <a:ext uri="{FF2B5EF4-FFF2-40B4-BE49-F238E27FC236}">
                <a16:creationId xmlns:a16="http://schemas.microsoft.com/office/drawing/2014/main" id="{D57329E3-71DF-85A1-58A6-AAB1FD4FB9DE}"/>
              </a:ext>
            </a:extLst>
          </p:cNvPr>
          <p:cNvSpPr txBox="1"/>
          <p:nvPr/>
        </p:nvSpPr>
        <p:spPr>
          <a:xfrm>
            <a:off x="9112737" y="4692653"/>
            <a:ext cx="2552687" cy="1200329"/>
          </a:xfrm>
          <a:prstGeom prst="rect">
            <a:avLst/>
          </a:prstGeom>
          <a:solidFill>
            <a:schemeClr val="bg1">
              <a:lumMod val="85000"/>
            </a:schemeClr>
          </a:solidFill>
        </p:spPr>
        <p:txBody>
          <a:bodyPr wrap="square" rtlCol="0">
            <a:spAutoFit/>
          </a:bodyPr>
          <a:lstStyle/>
          <a:p>
            <a:pPr algn="ctr"/>
            <a:r>
              <a:rPr lang="en-US" sz="2400" b="1" dirty="0"/>
              <a:t>Very low occupancy in </a:t>
            </a:r>
            <a:r>
              <a:rPr lang="en-US" sz="2400" b="1" dirty="0">
                <a:solidFill>
                  <a:srgbClr val="FF0000"/>
                </a:solidFill>
              </a:rPr>
              <a:t>Failed</a:t>
            </a:r>
            <a:r>
              <a:rPr lang="en-US" sz="2400" b="1" dirty="0"/>
              <a:t> State</a:t>
            </a:r>
          </a:p>
        </p:txBody>
      </p:sp>
      <p:cxnSp>
        <p:nvCxnSpPr>
          <p:cNvPr id="12" name="Straight Arrow Connector 11">
            <a:extLst>
              <a:ext uri="{FF2B5EF4-FFF2-40B4-BE49-F238E27FC236}">
                <a16:creationId xmlns:a16="http://schemas.microsoft.com/office/drawing/2014/main" id="{6AEC93DB-5937-7CE4-B26E-BC670B9CAA9F}"/>
              </a:ext>
            </a:extLst>
          </p:cNvPr>
          <p:cNvCxnSpPr>
            <a:cxnSpLocks/>
          </p:cNvCxnSpPr>
          <p:nvPr/>
        </p:nvCxnSpPr>
        <p:spPr>
          <a:xfrm flipH="1">
            <a:off x="7772400" y="5643562"/>
            <a:ext cx="1671638" cy="0"/>
          </a:xfrm>
          <a:prstGeom prst="straightConnector1">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6" name="Slide Number Placeholder 5">
            <a:extLst>
              <a:ext uri="{FF2B5EF4-FFF2-40B4-BE49-F238E27FC236}">
                <a16:creationId xmlns:a16="http://schemas.microsoft.com/office/drawing/2014/main" id="{BF63AC95-B1F1-2AF9-9C0B-4D71F4F73BE5}"/>
              </a:ext>
            </a:extLst>
          </p:cNvPr>
          <p:cNvSpPr>
            <a:spLocks noGrp="1"/>
          </p:cNvSpPr>
          <p:nvPr>
            <p:ph type="sldNum" sz="quarter" idx="12"/>
          </p:nvPr>
        </p:nvSpPr>
        <p:spPr/>
        <p:txBody>
          <a:bodyPr/>
          <a:lstStyle/>
          <a:p>
            <a:fld id="{E42D67D1-3720-504B-B560-EF7BD1795733}" type="slidenum">
              <a:rPr lang="en-US" smtClean="0"/>
              <a:t>12</a:t>
            </a:fld>
            <a:endParaRPr lang="en-US"/>
          </a:p>
        </p:txBody>
      </p:sp>
    </p:spTree>
    <p:extLst>
      <p:ext uri="{BB962C8B-B14F-4D97-AF65-F5344CB8AC3E}">
        <p14:creationId xmlns:p14="http://schemas.microsoft.com/office/powerpoint/2010/main" val="15152021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F8F34-AA21-8B12-AF4B-AE821B9EAB7D}"/>
              </a:ext>
            </a:extLst>
          </p:cNvPr>
          <p:cNvSpPr>
            <a:spLocks noGrp="1"/>
          </p:cNvSpPr>
          <p:nvPr>
            <p:ph type="title"/>
          </p:nvPr>
        </p:nvSpPr>
        <p:spPr>
          <a:xfrm>
            <a:off x="838200" y="365125"/>
            <a:ext cx="10515600" cy="827949"/>
          </a:xfrm>
        </p:spPr>
        <p:txBody>
          <a:bodyPr/>
          <a:lstStyle/>
          <a:p>
            <a:r>
              <a:rPr lang="en-US" dirty="0"/>
              <a:t>Summary (1)</a:t>
            </a:r>
          </a:p>
        </p:txBody>
      </p:sp>
      <p:sp>
        <p:nvSpPr>
          <p:cNvPr id="3" name="Content Placeholder 2">
            <a:extLst>
              <a:ext uri="{FF2B5EF4-FFF2-40B4-BE49-F238E27FC236}">
                <a16:creationId xmlns:a16="http://schemas.microsoft.com/office/drawing/2014/main" id="{A12F12AF-359E-DA79-B68E-27B1ECF2DD4D}"/>
              </a:ext>
            </a:extLst>
          </p:cNvPr>
          <p:cNvSpPr>
            <a:spLocks noGrp="1"/>
          </p:cNvSpPr>
          <p:nvPr>
            <p:ph idx="1"/>
          </p:nvPr>
        </p:nvSpPr>
        <p:spPr>
          <a:xfrm>
            <a:off x="838200" y="1253330"/>
            <a:ext cx="10515600" cy="5103019"/>
          </a:xfrm>
        </p:spPr>
        <p:txBody>
          <a:bodyPr>
            <a:normAutofit fontScale="92500" lnSpcReduction="10000"/>
          </a:bodyPr>
          <a:lstStyle/>
          <a:p>
            <a:r>
              <a:rPr lang="en-US" sz="2400" dirty="0"/>
              <a:t>RIM [1] calls for demonstrating ongoing satisfaction of explicit reliability targets for SSCs within its scope, which calls for closely coordinating the monitoring, inspection, and renewal of components.  </a:t>
            </a:r>
          </a:p>
          <a:p>
            <a:r>
              <a:rPr lang="en-US" sz="2400" dirty="0"/>
              <a:t>In some applications, especially certain novel operating environments, we may not be able to rely on operating history to tell us when some components need renewal.  It will be important to time renewals to maintain the targeted reliability without incurring unnecessary loss of production. </a:t>
            </a:r>
          </a:p>
          <a:p>
            <a:r>
              <a:rPr lang="en-US" sz="2400" dirty="0"/>
              <a:t>This paper has compared traditional Markov modeling with Cumulative Damage Modeling by analyzing a simple state transition model within both modeling approaches.  The present Cumulative Damage Model:</a:t>
            </a:r>
          </a:p>
          <a:p>
            <a:pPr lvl="1"/>
            <a:r>
              <a:rPr lang="en-US" sz="2000" dirty="0"/>
              <a:t>Is simulation-based;</a:t>
            </a:r>
          </a:p>
          <a:p>
            <a:pPr lvl="1"/>
            <a:r>
              <a:rPr lang="en-US" sz="2000" dirty="0"/>
              <a:t>Treats state transitions as occurring when time-history-specific damage thresholds are crossed, rather than basing transitions on quantified transition rates or prescribed inspection intervals.  </a:t>
            </a:r>
            <a:r>
              <a:rPr lang="en-US" sz="2000" dirty="0">
                <a:highlight>
                  <a:srgbClr val="FFC000"/>
                </a:highlight>
              </a:rPr>
              <a:t>(However, Markovian modeling is shown to be a limiting special case of this class of models.)</a:t>
            </a:r>
          </a:p>
          <a:p>
            <a:pPr lvl="1"/>
            <a:r>
              <a:rPr lang="en-US" sz="2000" dirty="0"/>
              <a:t>Separates out the modeling of inspection and renewal policy.</a:t>
            </a:r>
          </a:p>
          <a:p>
            <a:endParaRPr lang="en-US" sz="2400" dirty="0"/>
          </a:p>
          <a:p>
            <a:endParaRPr lang="en-US" sz="2400" dirty="0"/>
          </a:p>
          <a:p>
            <a:endParaRPr lang="en-US" sz="2400" dirty="0"/>
          </a:p>
        </p:txBody>
      </p:sp>
      <p:sp>
        <p:nvSpPr>
          <p:cNvPr id="4" name="Slide Number Placeholder 3">
            <a:extLst>
              <a:ext uri="{FF2B5EF4-FFF2-40B4-BE49-F238E27FC236}">
                <a16:creationId xmlns:a16="http://schemas.microsoft.com/office/drawing/2014/main" id="{CF6EA05C-568D-7981-17E5-CAD302C4FE2B}"/>
              </a:ext>
            </a:extLst>
          </p:cNvPr>
          <p:cNvSpPr>
            <a:spLocks noGrp="1"/>
          </p:cNvSpPr>
          <p:nvPr>
            <p:ph type="sldNum" sz="quarter" idx="12"/>
          </p:nvPr>
        </p:nvSpPr>
        <p:spPr/>
        <p:txBody>
          <a:bodyPr/>
          <a:lstStyle/>
          <a:p>
            <a:fld id="{E42D67D1-3720-504B-B560-EF7BD1795733}" type="slidenum">
              <a:rPr lang="en-US" smtClean="0"/>
              <a:t>13</a:t>
            </a:fld>
            <a:endParaRPr lang="en-US"/>
          </a:p>
        </p:txBody>
      </p:sp>
    </p:spTree>
    <p:extLst>
      <p:ext uri="{BB962C8B-B14F-4D97-AF65-F5344CB8AC3E}">
        <p14:creationId xmlns:p14="http://schemas.microsoft.com/office/powerpoint/2010/main" val="23477797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E5D90-F5EA-FE89-DF59-196E5C70FEB4}"/>
              </a:ext>
            </a:extLst>
          </p:cNvPr>
          <p:cNvSpPr>
            <a:spLocks noGrp="1"/>
          </p:cNvSpPr>
          <p:nvPr>
            <p:ph type="title"/>
          </p:nvPr>
        </p:nvSpPr>
        <p:spPr>
          <a:xfrm>
            <a:off x="838200" y="365125"/>
            <a:ext cx="10515600" cy="741183"/>
          </a:xfrm>
        </p:spPr>
        <p:txBody>
          <a:bodyPr/>
          <a:lstStyle/>
          <a:p>
            <a:r>
              <a:rPr lang="en-US" dirty="0"/>
              <a:t>Summary (2)</a:t>
            </a:r>
          </a:p>
        </p:txBody>
      </p:sp>
      <p:sp>
        <p:nvSpPr>
          <p:cNvPr id="3" name="Content Placeholder 2">
            <a:extLst>
              <a:ext uri="{FF2B5EF4-FFF2-40B4-BE49-F238E27FC236}">
                <a16:creationId xmlns:a16="http://schemas.microsoft.com/office/drawing/2014/main" id="{DC1D304F-E4E4-3931-63A1-98DA20FC0A37}"/>
              </a:ext>
            </a:extLst>
          </p:cNvPr>
          <p:cNvSpPr>
            <a:spLocks noGrp="1"/>
          </p:cNvSpPr>
          <p:nvPr>
            <p:ph idx="1"/>
          </p:nvPr>
        </p:nvSpPr>
        <p:spPr>
          <a:xfrm>
            <a:off x="838200" y="1167705"/>
            <a:ext cx="10515600" cy="4351338"/>
          </a:xfrm>
        </p:spPr>
        <p:txBody>
          <a:bodyPr>
            <a:normAutofit fontScale="92500" lnSpcReduction="10000"/>
          </a:bodyPr>
          <a:lstStyle/>
          <a:p>
            <a:r>
              <a:rPr lang="en-US" sz="2400" dirty="0"/>
              <a:t>Value of Information:</a:t>
            </a:r>
          </a:p>
          <a:p>
            <a:pPr lvl="1"/>
            <a:r>
              <a:rPr lang="en-US" sz="2000" dirty="0"/>
              <a:t>In decision-making under uncertainty, it may be possible to improve the expected utility of decisions significantly by reducing uncertainty, and the benefits of obtaining the necessary information are quantifiable. </a:t>
            </a:r>
          </a:p>
          <a:p>
            <a:pPr lvl="1"/>
            <a:r>
              <a:rPr lang="en-US" sz="2000" dirty="0"/>
              <a:t>In the present paper, the “estimated” damage model was formulated for use by operators.  That is, between scheduled inspections, the operators have access to some information about plant state, and can interpret that information within their model in order to decide when to inspect.  </a:t>
            </a:r>
          </a:p>
          <a:p>
            <a:pPr lvl="1"/>
            <a:r>
              <a:rPr lang="en-US" sz="2000" dirty="0"/>
              <a:t>For purposes of illustration, that model was taken to be the same as the actual damage model but was applied with a lower threshold (i.e., inspection would occur before failure).  This led to significantly improved outcomes (better reliability with less inspection effort).  </a:t>
            </a:r>
          </a:p>
          <a:p>
            <a:pPr lvl="2"/>
            <a:r>
              <a:rPr lang="en-US" dirty="0"/>
              <a:t>Given uncertainty in the estimated damage model, one would need to choose the threshold more conservatively.</a:t>
            </a:r>
          </a:p>
          <a:p>
            <a:pPr lvl="1"/>
            <a:r>
              <a:rPr lang="en-US" sz="2000" dirty="0"/>
              <a:t>In other words: if monitoring can tell us enough, we can do a very good job of timing our inspections and renewals.  Although many treatments focus on the value of “perfect” information, the general idea also applies to assessing the value of imperfect information.</a:t>
            </a:r>
          </a:p>
        </p:txBody>
      </p:sp>
      <p:sp>
        <p:nvSpPr>
          <p:cNvPr id="4" name="Slide Number Placeholder 3">
            <a:extLst>
              <a:ext uri="{FF2B5EF4-FFF2-40B4-BE49-F238E27FC236}">
                <a16:creationId xmlns:a16="http://schemas.microsoft.com/office/drawing/2014/main" id="{80452FBD-90DC-1EAC-8CAB-58AFF5F2AD9C}"/>
              </a:ext>
            </a:extLst>
          </p:cNvPr>
          <p:cNvSpPr>
            <a:spLocks noGrp="1"/>
          </p:cNvSpPr>
          <p:nvPr>
            <p:ph type="sldNum" sz="quarter" idx="12"/>
          </p:nvPr>
        </p:nvSpPr>
        <p:spPr/>
        <p:txBody>
          <a:bodyPr/>
          <a:lstStyle/>
          <a:p>
            <a:fld id="{E42D67D1-3720-504B-B560-EF7BD1795733}" type="slidenum">
              <a:rPr lang="en-US" smtClean="0"/>
              <a:t>14</a:t>
            </a:fld>
            <a:endParaRPr lang="en-US"/>
          </a:p>
        </p:txBody>
      </p:sp>
      <p:sp>
        <p:nvSpPr>
          <p:cNvPr id="5" name="TextBox 4">
            <a:extLst>
              <a:ext uri="{FF2B5EF4-FFF2-40B4-BE49-F238E27FC236}">
                <a16:creationId xmlns:a16="http://schemas.microsoft.com/office/drawing/2014/main" id="{FA295B08-F306-B9D5-3B09-1D5DA88EBD3E}"/>
              </a:ext>
            </a:extLst>
          </p:cNvPr>
          <p:cNvSpPr txBox="1"/>
          <p:nvPr/>
        </p:nvSpPr>
        <p:spPr>
          <a:xfrm>
            <a:off x="2015065" y="5551159"/>
            <a:ext cx="8178801" cy="1200329"/>
          </a:xfrm>
          <a:prstGeom prst="rect">
            <a:avLst/>
          </a:prstGeom>
          <a:noFill/>
        </p:spPr>
        <p:txBody>
          <a:bodyPr wrap="square" rtlCol="0">
            <a:spAutoFit/>
          </a:bodyPr>
          <a:lstStyle/>
          <a:p>
            <a:r>
              <a:rPr lang="en-US" sz="2400" b="1" dirty="0"/>
              <a:t>Cumulative Damage Modeling is meant to support </a:t>
            </a:r>
          </a:p>
          <a:p>
            <a:pPr marL="285750" indent="-285750">
              <a:buFont typeface="Arial" panose="020B0604020202020204" pitchFamily="34" charset="0"/>
              <a:buChar char="•"/>
            </a:pPr>
            <a:r>
              <a:rPr lang="en-US" sz="2400" b="1" dirty="0"/>
              <a:t>Formulation of MANDE (Value of Information) and </a:t>
            </a:r>
          </a:p>
          <a:p>
            <a:pPr marL="285750" indent="-285750">
              <a:buFont typeface="Arial" panose="020B0604020202020204" pitchFamily="34" charset="0"/>
              <a:buChar char="•"/>
            </a:pPr>
            <a:r>
              <a:rPr lang="en-US" sz="2400" b="1" dirty="0"/>
              <a:t>Implementation of MANDE</a:t>
            </a:r>
          </a:p>
        </p:txBody>
      </p:sp>
    </p:spTree>
    <p:extLst>
      <p:ext uri="{BB962C8B-B14F-4D97-AF65-F5344CB8AC3E}">
        <p14:creationId xmlns:p14="http://schemas.microsoft.com/office/powerpoint/2010/main" val="22734672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9F90B-0AA9-8530-9B5D-9E07ACB0C516}"/>
              </a:ext>
            </a:extLst>
          </p:cNvPr>
          <p:cNvSpPr>
            <a:spLocks noGrp="1"/>
          </p:cNvSpPr>
          <p:nvPr>
            <p:ph type="title"/>
          </p:nvPr>
        </p:nvSpPr>
        <p:spPr/>
        <p:txBody>
          <a:bodyPr/>
          <a:lstStyle/>
          <a:p>
            <a:r>
              <a:rPr lang="en-US" dirty="0"/>
              <a:t>Backup</a:t>
            </a:r>
          </a:p>
        </p:txBody>
      </p:sp>
      <p:sp>
        <p:nvSpPr>
          <p:cNvPr id="3" name="Text Placeholder 2">
            <a:extLst>
              <a:ext uri="{FF2B5EF4-FFF2-40B4-BE49-F238E27FC236}">
                <a16:creationId xmlns:a16="http://schemas.microsoft.com/office/drawing/2014/main" id="{24BB54C4-103C-1225-6ED8-1AA6AF7C7A4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6E844E8-EB64-0483-042B-038D58D48811}"/>
              </a:ext>
            </a:extLst>
          </p:cNvPr>
          <p:cNvSpPr>
            <a:spLocks noGrp="1"/>
          </p:cNvSpPr>
          <p:nvPr>
            <p:ph type="sldNum" sz="quarter" idx="12"/>
          </p:nvPr>
        </p:nvSpPr>
        <p:spPr/>
        <p:txBody>
          <a:bodyPr/>
          <a:lstStyle/>
          <a:p>
            <a:fld id="{E42D67D1-3720-504B-B560-EF7BD1795733}" type="slidenum">
              <a:rPr lang="en-US" smtClean="0"/>
              <a:t>15</a:t>
            </a:fld>
            <a:endParaRPr lang="en-US"/>
          </a:p>
        </p:txBody>
      </p:sp>
    </p:spTree>
    <p:extLst>
      <p:ext uri="{BB962C8B-B14F-4D97-AF65-F5344CB8AC3E}">
        <p14:creationId xmlns:p14="http://schemas.microsoft.com/office/powerpoint/2010/main" val="9168387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D48C6-FDF4-A10E-E16B-0B1F0A23B0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1CB519-B6D9-3F3E-12E6-BD7E0273ECF4}"/>
              </a:ext>
            </a:extLst>
          </p:cNvPr>
          <p:cNvSpPr>
            <a:spLocks noGrp="1"/>
          </p:cNvSpPr>
          <p:nvPr>
            <p:ph type="title"/>
          </p:nvPr>
        </p:nvSpPr>
        <p:spPr>
          <a:xfrm>
            <a:off x="838201" y="2253481"/>
            <a:ext cx="10415648" cy="1008797"/>
          </a:xfrm>
        </p:spPr>
        <p:txBody>
          <a:bodyPr>
            <a:normAutofit fontScale="90000"/>
          </a:bodyPr>
          <a:lstStyle/>
          <a:p>
            <a:r>
              <a:rPr lang="en-US" dirty="0"/>
              <a:t>Answer given at the workshop:</a:t>
            </a:r>
            <a:br>
              <a:rPr lang="en-US" dirty="0"/>
            </a:br>
            <a:r>
              <a:rPr lang="en-US" dirty="0"/>
              <a:t> </a:t>
            </a:r>
          </a:p>
        </p:txBody>
      </p:sp>
      <p:sp>
        <p:nvSpPr>
          <p:cNvPr id="4" name="Title 1">
            <a:extLst>
              <a:ext uri="{FF2B5EF4-FFF2-40B4-BE49-F238E27FC236}">
                <a16:creationId xmlns:a16="http://schemas.microsoft.com/office/drawing/2014/main" id="{60DF9DB6-37D8-6A41-5C9D-3781946AF2EA}"/>
              </a:ext>
            </a:extLst>
          </p:cNvPr>
          <p:cNvSpPr txBox="1">
            <a:spLocks/>
          </p:cNvSpPr>
          <p:nvPr/>
        </p:nvSpPr>
        <p:spPr>
          <a:xfrm>
            <a:off x="838201" y="493373"/>
            <a:ext cx="10833846" cy="1008797"/>
          </a:xfrm>
          <a:prstGeom prst="rect">
            <a:avLst/>
          </a:prstGeom>
        </p:spPr>
        <p:txBody>
          <a:bodyPr vert="horz" lIns="0" tIns="0" rIns="91440" bIns="45720" rtlCol="0" anchor="t" anchorCtr="0">
            <a:noAutofit/>
          </a:bodyPr>
          <a:lstStyle>
            <a:lvl1pPr algn="l" defTabSz="914400" rtl="0" eaLnBrk="1" latinLnBrk="0" hangingPunct="1">
              <a:lnSpc>
                <a:spcPct val="90000"/>
              </a:lnSpc>
              <a:spcBef>
                <a:spcPct val="0"/>
              </a:spcBef>
              <a:buNone/>
              <a:defRPr sz="2800" b="1" i="0" kern="1200">
                <a:solidFill>
                  <a:schemeClr val="tx2"/>
                </a:solidFill>
                <a:latin typeface="Arial" panose="020B0604020202020204" pitchFamily="34" charset="0"/>
                <a:ea typeface="+mj-ea"/>
                <a:cs typeface="Arial" panose="020B0604020202020204" pitchFamily="34" charset="0"/>
              </a:defRPr>
            </a:lvl1pPr>
          </a:lstStyle>
          <a:p>
            <a:r>
              <a:rPr lang="en-US" dirty="0"/>
              <a:t>Question from Industry at NEI Special Treatment Workshop:</a:t>
            </a:r>
            <a:br>
              <a:rPr lang="en-US" dirty="0"/>
            </a:br>
            <a:r>
              <a:rPr lang="en-US" dirty="0">
                <a:solidFill>
                  <a:srgbClr val="FFFF00"/>
                </a:solidFill>
                <a:highlight>
                  <a:srgbClr val="FF0000"/>
                </a:highlight>
              </a:rPr>
              <a:t>“How do we calculate component reliability in this situation?”</a:t>
            </a:r>
          </a:p>
        </p:txBody>
      </p:sp>
      <p:sp>
        <p:nvSpPr>
          <p:cNvPr id="7" name="Title 1">
            <a:extLst>
              <a:ext uri="{FF2B5EF4-FFF2-40B4-BE49-F238E27FC236}">
                <a16:creationId xmlns:a16="http://schemas.microsoft.com/office/drawing/2014/main" id="{3E20DCD0-5097-6A13-66DC-11007E7E1E3E}"/>
              </a:ext>
            </a:extLst>
          </p:cNvPr>
          <p:cNvSpPr txBox="1">
            <a:spLocks/>
          </p:cNvSpPr>
          <p:nvPr/>
        </p:nvSpPr>
        <p:spPr>
          <a:xfrm>
            <a:off x="838201" y="2863657"/>
            <a:ext cx="10415648" cy="1008797"/>
          </a:xfrm>
          <a:prstGeom prst="rect">
            <a:avLst/>
          </a:prstGeom>
        </p:spPr>
        <p:txBody>
          <a:bodyPr vert="horz" lIns="0" tIns="0" rIns="91440" bIns="45720" rtlCol="0" anchor="t" anchorCtr="0">
            <a:noAutofit/>
          </a:bodyPr>
          <a:lstStyle>
            <a:lvl1pPr algn="l" defTabSz="914400" rtl="0" eaLnBrk="1" latinLnBrk="0" hangingPunct="1">
              <a:lnSpc>
                <a:spcPct val="90000"/>
              </a:lnSpc>
              <a:spcBef>
                <a:spcPct val="0"/>
              </a:spcBef>
              <a:buNone/>
              <a:defRPr sz="2800" b="1" i="0" kern="1200">
                <a:solidFill>
                  <a:schemeClr val="tx2"/>
                </a:solidFill>
                <a:latin typeface="Arial" panose="020B0604020202020204" pitchFamily="34" charset="0"/>
                <a:ea typeface="+mj-ea"/>
                <a:cs typeface="Arial" panose="020B0604020202020204" pitchFamily="34" charset="0"/>
              </a:defRPr>
            </a:lvl1pPr>
          </a:lstStyle>
          <a:p>
            <a:r>
              <a:rPr lang="en-US" dirty="0"/>
              <a:t>An arguably better answer:  </a:t>
            </a:r>
          </a:p>
          <a:p>
            <a:endParaRPr lang="en-US" dirty="0"/>
          </a:p>
          <a:p>
            <a:r>
              <a:rPr lang="en-US" i="1" dirty="0"/>
              <a:t>Stop thinking that the needed concept is derivable from a reliability model </a:t>
            </a:r>
            <a:r>
              <a:rPr lang="en-US" i="1" u="sng" dirty="0"/>
              <a:t>of the component</a:t>
            </a:r>
            <a:r>
              <a:rPr lang="en-US" i="1" dirty="0"/>
              <a:t>.  Of course, component properties are involved: but the RELIABILITY is the probability that within a given time interval, </a:t>
            </a:r>
            <a:r>
              <a:rPr lang="en-US" i="1" u="sng" dirty="0"/>
              <a:t>the environment will NOT finish the job of degrading the component to the point of loss of function</a:t>
            </a:r>
            <a:r>
              <a:rPr lang="en-US" i="1" dirty="0"/>
              <a:t>.  </a:t>
            </a:r>
          </a:p>
          <a:p>
            <a:endParaRPr lang="en-US" i="1" dirty="0"/>
          </a:p>
          <a:p>
            <a:r>
              <a:rPr lang="en-US" i="1" dirty="0"/>
              <a:t>Model </a:t>
            </a:r>
            <a:r>
              <a:rPr lang="en-US" i="1" u="sng" dirty="0"/>
              <a:t>that</a:t>
            </a:r>
            <a:r>
              <a:rPr lang="en-US" i="1" dirty="0"/>
              <a:t>.</a:t>
            </a:r>
          </a:p>
        </p:txBody>
      </p:sp>
      <p:sp>
        <p:nvSpPr>
          <p:cNvPr id="8" name="Slide Number Placeholder 7">
            <a:extLst>
              <a:ext uri="{FF2B5EF4-FFF2-40B4-BE49-F238E27FC236}">
                <a16:creationId xmlns:a16="http://schemas.microsoft.com/office/drawing/2014/main" id="{77FD68A8-839A-6E38-E5B3-48DB43081240}"/>
              </a:ext>
            </a:extLst>
          </p:cNvPr>
          <p:cNvSpPr>
            <a:spLocks noGrp="1"/>
          </p:cNvSpPr>
          <p:nvPr>
            <p:ph type="sldNum" sz="quarter" idx="12"/>
          </p:nvPr>
        </p:nvSpPr>
        <p:spPr/>
        <p:txBody>
          <a:bodyPr/>
          <a:lstStyle/>
          <a:p>
            <a:fld id="{82B577FA-F7D9-2C48-919F-F962E3BF952F}" type="slidenum">
              <a:rPr lang="en-US" smtClean="0"/>
              <a:t>16</a:t>
            </a:fld>
            <a:endParaRPr lang="en-US"/>
          </a:p>
        </p:txBody>
      </p:sp>
      <p:sp>
        <p:nvSpPr>
          <p:cNvPr id="3" name="TextBox 2">
            <a:extLst>
              <a:ext uri="{FF2B5EF4-FFF2-40B4-BE49-F238E27FC236}">
                <a16:creationId xmlns:a16="http://schemas.microsoft.com/office/drawing/2014/main" id="{60904228-CCDF-4987-29DF-983E25455465}"/>
              </a:ext>
            </a:extLst>
          </p:cNvPr>
          <p:cNvSpPr txBox="1"/>
          <p:nvPr/>
        </p:nvSpPr>
        <p:spPr>
          <a:xfrm>
            <a:off x="838201" y="1414308"/>
            <a:ext cx="10833846" cy="646331"/>
          </a:xfrm>
          <a:prstGeom prst="rect">
            <a:avLst/>
          </a:prstGeom>
          <a:noFill/>
        </p:spPr>
        <p:txBody>
          <a:bodyPr wrap="square" rtlCol="0">
            <a:spAutoFit/>
          </a:bodyPr>
          <a:lstStyle/>
          <a:p>
            <a:r>
              <a:rPr lang="en-US" dirty="0"/>
              <a:t>reliability: the probability that a system or component will perform its specified function under given conditions upon demand and for a prescribed mission time.</a:t>
            </a:r>
          </a:p>
        </p:txBody>
      </p:sp>
      <p:pic>
        <p:nvPicPr>
          <p:cNvPr id="5" name="Audio Recording May 15, 2025 at 11:45:31 AM">
            <a:hlinkClick r:id="" action="ppaction://media"/>
            <a:extLst>
              <a:ext uri="{FF2B5EF4-FFF2-40B4-BE49-F238E27FC236}">
                <a16:creationId xmlns:a16="http://schemas.microsoft.com/office/drawing/2014/main" id="{E2D6C471-94AD-E179-97D4-6EBE1CA11B69}"/>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7538028" y="2060639"/>
            <a:ext cx="812800" cy="812800"/>
          </a:xfrm>
          <a:prstGeom prst="rect">
            <a:avLst/>
          </a:prstGeom>
        </p:spPr>
      </p:pic>
    </p:spTree>
    <p:custDataLst>
      <p:tags r:id="rId1"/>
    </p:custDataLst>
    <p:extLst>
      <p:ext uri="{BB962C8B-B14F-4D97-AF65-F5344CB8AC3E}">
        <p14:creationId xmlns:p14="http://schemas.microsoft.com/office/powerpoint/2010/main" val="1584323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7548" fill="hold"/>
                                        <p:tgtEl>
                                          <p:spTgt spid="5"/>
                                        </p:tgtEl>
                                      </p:cBhvr>
                                    </p:cmd>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5"/>
                </p:tgtEl>
              </p:cMediaNode>
            </p:audio>
          </p:childTnLst>
        </p:cTn>
      </p:par>
    </p:tnLst>
    <p:bldLst>
      <p:bldP spid="2"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5079C-CDFF-E9C2-B9D0-1BEC77973EEF}"/>
              </a:ext>
            </a:extLst>
          </p:cNvPr>
          <p:cNvSpPr>
            <a:spLocks noGrp="1"/>
          </p:cNvSpPr>
          <p:nvPr>
            <p:ph type="title"/>
          </p:nvPr>
        </p:nvSpPr>
        <p:spPr>
          <a:xfrm>
            <a:off x="838199" y="557143"/>
            <a:ext cx="11264758" cy="707887"/>
          </a:xfrm>
        </p:spPr>
        <p:txBody>
          <a:bodyPr/>
          <a:lstStyle/>
          <a:p>
            <a:r>
              <a:rPr lang="en-US" sz="3200" dirty="0"/>
              <a:t>Calculating Component Reliability Given Current Damage</a:t>
            </a:r>
          </a:p>
        </p:txBody>
      </p:sp>
      <p:pic>
        <p:nvPicPr>
          <p:cNvPr id="3" name="Picture 2">
            <a:extLst>
              <a:ext uri="{FF2B5EF4-FFF2-40B4-BE49-F238E27FC236}">
                <a16:creationId xmlns:a16="http://schemas.microsoft.com/office/drawing/2014/main" id="{7A806208-293E-4F49-5EF7-F8D5CC16D8A0}"/>
              </a:ext>
            </a:extLst>
          </p:cNvPr>
          <p:cNvPicPr>
            <a:picLocks noChangeAspect="1"/>
          </p:cNvPicPr>
          <p:nvPr/>
        </p:nvPicPr>
        <p:blipFill>
          <a:blip r:embed="rId2"/>
          <a:stretch>
            <a:fillRect/>
          </a:stretch>
        </p:blipFill>
        <p:spPr>
          <a:xfrm>
            <a:off x="5236029" y="1447002"/>
            <a:ext cx="6616875" cy="3802221"/>
          </a:xfrm>
          <a:prstGeom prst="rect">
            <a:avLst/>
          </a:prstGeom>
          <a:ln w="57150">
            <a:solidFill>
              <a:schemeClr val="tx1"/>
            </a:solidFill>
          </a:ln>
        </p:spPr>
      </p:pic>
      <p:sp>
        <p:nvSpPr>
          <p:cNvPr id="4" name="TextBox 3">
            <a:extLst>
              <a:ext uri="{FF2B5EF4-FFF2-40B4-BE49-F238E27FC236}">
                <a16:creationId xmlns:a16="http://schemas.microsoft.com/office/drawing/2014/main" id="{E0958810-486A-49CF-FD14-0ED686F66E7B}"/>
              </a:ext>
            </a:extLst>
          </p:cNvPr>
          <p:cNvSpPr txBox="1"/>
          <p:nvPr/>
        </p:nvSpPr>
        <p:spPr>
          <a:xfrm>
            <a:off x="239485" y="1393194"/>
            <a:ext cx="4735286" cy="3970318"/>
          </a:xfrm>
          <a:prstGeom prst="rect">
            <a:avLst/>
          </a:prstGeom>
          <a:noFill/>
        </p:spPr>
        <p:txBody>
          <a:bodyPr wrap="square" rtlCol="0">
            <a:spAutoFit/>
          </a:bodyPr>
          <a:lstStyle/>
          <a:p>
            <a:pPr marL="285750" indent="-285750">
              <a:buFont typeface="Arial" panose="020B0604020202020204" pitchFamily="34" charset="0"/>
              <a:buChar char="•"/>
            </a:pPr>
            <a:r>
              <a:rPr lang="en-US" dirty="0"/>
              <a:t>The lower left of the plot shows damage increasing linearly in time (Factor 1 &gt; 0).</a:t>
            </a:r>
          </a:p>
          <a:p>
            <a:pPr marL="285750" indent="-285750">
              <a:buFont typeface="Arial" panose="020B0604020202020204" pitchFamily="34" charset="0"/>
              <a:buChar char="•"/>
            </a:pPr>
            <a:r>
              <a:rPr lang="en-US" dirty="0"/>
              <a:t>Beyond t</a:t>
            </a:r>
            <a:r>
              <a:rPr lang="en-US" baseline="-25000" dirty="0"/>
              <a:t>0</a:t>
            </a:r>
            <a:r>
              <a:rPr lang="en-US" dirty="0"/>
              <a:t>, we see occasional step changes in damage, corresponding to ES. </a:t>
            </a:r>
          </a:p>
          <a:p>
            <a:pPr marL="285750" indent="-285750">
              <a:buFont typeface="Arial" panose="020B0604020202020204" pitchFamily="34" charset="0"/>
              <a:buChar char="•"/>
            </a:pPr>
            <a:r>
              <a:rPr lang="en-US" dirty="0"/>
              <a:t>Given the damage level at t</a:t>
            </a:r>
            <a:r>
              <a:rPr lang="en-US" baseline="-25000" dirty="0"/>
              <a:t>0</a:t>
            </a:r>
            <a:r>
              <a:rPr lang="en-US" dirty="0"/>
              <a:t>, we know whether Factor1 will cause a loss of function at or before t</a:t>
            </a:r>
            <a:r>
              <a:rPr lang="en-US" baseline="-25000" dirty="0"/>
              <a:t>1</a:t>
            </a:r>
            <a:r>
              <a:rPr lang="en-US" dirty="0"/>
              <a:t>. </a:t>
            </a:r>
          </a:p>
          <a:p>
            <a:pPr marL="285750" indent="-285750">
              <a:buFont typeface="Arial" panose="020B0604020202020204" pitchFamily="34" charset="0"/>
              <a:buChar char="•"/>
            </a:pPr>
            <a:r>
              <a:rPr lang="en-US" dirty="0"/>
              <a:t>In the green time history, Factor1 will not by itself cause a threshold crossing, so a transition occurs only if some ES occur. </a:t>
            </a:r>
          </a:p>
          <a:p>
            <a:pPr marL="285750" indent="-285750">
              <a:buFont typeface="Arial" panose="020B0604020202020204" pitchFamily="34" charset="0"/>
              <a:buChar char="•"/>
            </a:pPr>
            <a:r>
              <a:rPr lang="en-US" dirty="0"/>
              <a:t>Were Factor2 zero, the reliability in this situation would be 1; but it is not zero, and in the red time histories, enough ES occur to cause the transition. </a:t>
            </a:r>
          </a:p>
        </p:txBody>
      </p:sp>
      <p:sp>
        <p:nvSpPr>
          <p:cNvPr id="5" name="TextBox 4">
            <a:extLst>
              <a:ext uri="{FF2B5EF4-FFF2-40B4-BE49-F238E27FC236}">
                <a16:creationId xmlns:a16="http://schemas.microsoft.com/office/drawing/2014/main" id="{C6D141D1-F4D5-2312-E5FC-A55A0756653D}"/>
              </a:ext>
            </a:extLst>
          </p:cNvPr>
          <p:cNvSpPr txBox="1"/>
          <p:nvPr/>
        </p:nvSpPr>
        <p:spPr>
          <a:xfrm>
            <a:off x="520557" y="5501950"/>
            <a:ext cx="11150886" cy="707886"/>
          </a:xfrm>
          <a:prstGeom prst="rect">
            <a:avLst/>
          </a:prstGeom>
          <a:solidFill>
            <a:srgbClr val="FFC000"/>
          </a:solidFill>
        </p:spPr>
        <p:txBody>
          <a:bodyPr wrap="square" rtlCol="0">
            <a:spAutoFit/>
          </a:bodyPr>
          <a:lstStyle/>
          <a:p>
            <a:pPr algn="ctr"/>
            <a:r>
              <a:rPr lang="en-US" sz="2000" b="1" dirty="0"/>
              <a:t>The “unreliability” (probability of failure before t</a:t>
            </a:r>
            <a:r>
              <a:rPr lang="en-US" sz="2000" b="1" baseline="-25000" dirty="0"/>
              <a:t>1</a:t>
            </a:r>
            <a:r>
              <a:rPr lang="en-US" sz="2000" b="1" dirty="0"/>
              <a:t>, given damage level at t</a:t>
            </a:r>
            <a:r>
              <a:rPr lang="en-US" sz="2000" b="1" baseline="-25000" dirty="0"/>
              <a:t>0</a:t>
            </a:r>
            <a:r>
              <a:rPr lang="en-US" sz="2000" b="1" dirty="0"/>
              <a:t>) is </a:t>
            </a:r>
          </a:p>
          <a:p>
            <a:pPr algn="ctr"/>
            <a:r>
              <a:rPr lang="en-US" sz="2000" b="1" dirty="0"/>
              <a:t>the probability of enough damage accruing before t</a:t>
            </a:r>
            <a:r>
              <a:rPr lang="en-US" sz="2000" b="1" baseline="-25000" dirty="0"/>
              <a:t>1</a:t>
            </a:r>
            <a:r>
              <a:rPr lang="en-US" sz="2000" b="1" dirty="0"/>
              <a:t> to cause a transition to a failed state.</a:t>
            </a:r>
          </a:p>
        </p:txBody>
      </p:sp>
      <p:sp>
        <p:nvSpPr>
          <p:cNvPr id="6" name="Slide Number Placeholder 5">
            <a:extLst>
              <a:ext uri="{FF2B5EF4-FFF2-40B4-BE49-F238E27FC236}">
                <a16:creationId xmlns:a16="http://schemas.microsoft.com/office/drawing/2014/main" id="{DFB34C37-0E74-8814-A2E2-970CB56C107F}"/>
              </a:ext>
            </a:extLst>
          </p:cNvPr>
          <p:cNvSpPr>
            <a:spLocks noGrp="1"/>
          </p:cNvSpPr>
          <p:nvPr>
            <p:ph type="sldNum" sz="quarter" idx="12"/>
          </p:nvPr>
        </p:nvSpPr>
        <p:spPr/>
        <p:txBody>
          <a:bodyPr/>
          <a:lstStyle/>
          <a:p>
            <a:fld id="{F1D508E8-5D05-854D-8EDE-530A1A28CC05}" type="slidenum">
              <a:rPr lang="en-US" smtClean="0"/>
              <a:t>17</a:t>
            </a:fld>
            <a:endParaRPr lang="en-US"/>
          </a:p>
        </p:txBody>
      </p:sp>
    </p:spTree>
    <p:extLst>
      <p:ext uri="{BB962C8B-B14F-4D97-AF65-F5344CB8AC3E}">
        <p14:creationId xmlns:p14="http://schemas.microsoft.com/office/powerpoint/2010/main" val="13105407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273F3-E564-51B9-2388-C8B5D18825A1}"/>
              </a:ext>
            </a:extLst>
          </p:cNvPr>
          <p:cNvSpPr>
            <a:spLocks noGrp="1"/>
          </p:cNvSpPr>
          <p:nvPr>
            <p:ph type="title"/>
          </p:nvPr>
        </p:nvSpPr>
        <p:spPr/>
        <p:txBody>
          <a:bodyPr/>
          <a:lstStyle/>
          <a:p>
            <a:r>
              <a:rPr lang="en-US" dirty="0"/>
              <a:t>Very Simple Damage Model</a:t>
            </a:r>
          </a:p>
        </p:txBody>
      </p:sp>
      <p:sp>
        <p:nvSpPr>
          <p:cNvPr id="3" name="Slide Number Placeholder 2">
            <a:extLst>
              <a:ext uri="{FF2B5EF4-FFF2-40B4-BE49-F238E27FC236}">
                <a16:creationId xmlns:a16="http://schemas.microsoft.com/office/drawing/2014/main" id="{1D7DFCAD-4FE2-9445-CD30-B7F683DA2A3B}"/>
              </a:ext>
            </a:extLst>
          </p:cNvPr>
          <p:cNvSpPr>
            <a:spLocks noGrp="1"/>
          </p:cNvSpPr>
          <p:nvPr>
            <p:ph type="sldNum" sz="quarter" idx="12"/>
          </p:nvPr>
        </p:nvSpPr>
        <p:spPr/>
        <p:txBody>
          <a:bodyPr/>
          <a:lstStyle/>
          <a:p>
            <a:fld id="{E42D67D1-3720-504B-B560-EF7BD1795733}" type="slidenum">
              <a:rPr lang="en-US" smtClean="0"/>
              <a:t>18</a:t>
            </a:fld>
            <a:endParaRPr lang="en-US"/>
          </a:p>
        </p:txBody>
      </p:sp>
      <p:sp>
        <p:nvSpPr>
          <p:cNvPr id="4" name="TextBox 3">
            <a:extLst>
              <a:ext uri="{FF2B5EF4-FFF2-40B4-BE49-F238E27FC236}">
                <a16:creationId xmlns:a16="http://schemas.microsoft.com/office/drawing/2014/main" id="{9A413579-102F-C917-2743-FE530C633E50}"/>
              </a:ext>
            </a:extLst>
          </p:cNvPr>
          <p:cNvSpPr txBox="1"/>
          <p:nvPr/>
        </p:nvSpPr>
        <p:spPr>
          <a:xfrm>
            <a:off x="2857500" y="2203942"/>
            <a:ext cx="184731" cy="369332"/>
          </a:xfrm>
          <a:prstGeom prst="rect">
            <a:avLst/>
          </a:prstGeom>
          <a:noFill/>
        </p:spPr>
        <p:txBody>
          <a:bodyPr wrap="none" rtlCol="0">
            <a:spAutoFit/>
          </a:bodyPr>
          <a:lstStyle/>
          <a:p>
            <a:endParaRPr lang="en-US" dirty="0"/>
          </a:p>
        </p:txBody>
      </p:sp>
      <p:sp>
        <p:nvSpPr>
          <p:cNvPr id="5" name="TextBox 4">
            <a:extLst>
              <a:ext uri="{FF2B5EF4-FFF2-40B4-BE49-F238E27FC236}">
                <a16:creationId xmlns:a16="http://schemas.microsoft.com/office/drawing/2014/main" id="{E835E2AB-05C4-CD22-683F-0192A3AE38A9}"/>
              </a:ext>
            </a:extLst>
          </p:cNvPr>
          <p:cNvSpPr txBox="1"/>
          <p:nvPr/>
        </p:nvSpPr>
        <p:spPr>
          <a:xfrm>
            <a:off x="1280839" y="1742277"/>
            <a:ext cx="9931565" cy="461665"/>
          </a:xfrm>
          <a:prstGeom prst="rect">
            <a:avLst/>
          </a:prstGeom>
          <a:noFill/>
        </p:spPr>
        <p:txBody>
          <a:bodyPr wrap="none" rtlCol="0">
            <a:spAutoFit/>
          </a:bodyPr>
          <a:lstStyle/>
          <a:p>
            <a:r>
              <a:rPr lang="en-GB" sz="2400" b="1" i="1" dirty="0"/>
              <a:t>Damage=Factor1*Operating Hours + Factor2 *(# of episodic stressors)</a:t>
            </a:r>
            <a:r>
              <a:rPr lang="en-US" sz="2400" b="1" dirty="0"/>
              <a:t> </a:t>
            </a:r>
          </a:p>
        </p:txBody>
      </p:sp>
      <p:graphicFrame>
        <p:nvGraphicFramePr>
          <p:cNvPr id="6" name="Table 5">
            <a:extLst>
              <a:ext uri="{FF2B5EF4-FFF2-40B4-BE49-F238E27FC236}">
                <a16:creationId xmlns:a16="http://schemas.microsoft.com/office/drawing/2014/main" id="{5AC19DCA-BD67-1110-84A6-256A457CADE1}"/>
              </a:ext>
            </a:extLst>
          </p:cNvPr>
          <p:cNvGraphicFramePr>
            <a:graphicFrameLocks noGrp="1"/>
          </p:cNvGraphicFramePr>
          <p:nvPr/>
        </p:nvGraphicFramePr>
        <p:xfrm>
          <a:off x="1635967" y="2484213"/>
          <a:ext cx="8920066" cy="3469404"/>
        </p:xfrm>
        <a:graphic>
          <a:graphicData uri="http://schemas.openxmlformats.org/drawingml/2006/table">
            <a:tbl>
              <a:tblPr>
                <a:tableStyleId>{5C22544A-7EE6-4342-B048-85BDC9FD1C3A}</a:tableStyleId>
              </a:tblPr>
              <a:tblGrid>
                <a:gridCol w="7008623">
                  <a:extLst>
                    <a:ext uri="{9D8B030D-6E8A-4147-A177-3AD203B41FA5}">
                      <a16:colId xmlns:a16="http://schemas.microsoft.com/office/drawing/2014/main" val="3188125491"/>
                    </a:ext>
                  </a:extLst>
                </a:gridCol>
                <a:gridCol w="1911443">
                  <a:extLst>
                    <a:ext uri="{9D8B030D-6E8A-4147-A177-3AD203B41FA5}">
                      <a16:colId xmlns:a16="http://schemas.microsoft.com/office/drawing/2014/main" val="1388279748"/>
                    </a:ext>
                  </a:extLst>
                </a:gridCol>
              </a:tblGrid>
              <a:tr h="346940">
                <a:tc>
                  <a:txBody>
                    <a:bodyPr/>
                    <a:lstStyle/>
                    <a:p>
                      <a:pPr marL="0" marR="0" algn="ctr">
                        <a:buNone/>
                      </a:pPr>
                      <a:r>
                        <a:rPr lang="en-US" sz="2000" b="1" dirty="0">
                          <a:effectLst/>
                        </a:rPr>
                        <a:t>Parameters</a:t>
                      </a:r>
                      <a:endParaRPr lang="en-US" sz="3200" b="1" dirty="0">
                        <a:effectLst/>
                        <a:latin typeface="Times New Roman" panose="02020603050405020304" pitchFamily="18" charset="0"/>
                        <a:ea typeface="PMingLiU" panose="02020500000000000000" pitchFamily="18" charset="-120"/>
                      </a:endParaRPr>
                    </a:p>
                  </a:txBody>
                  <a:tcPr marL="68580" marR="68580" marT="0" marB="0"/>
                </a:tc>
                <a:tc>
                  <a:txBody>
                    <a:bodyPr/>
                    <a:lstStyle/>
                    <a:p>
                      <a:pPr marL="0" marR="0" algn="ctr">
                        <a:buNone/>
                      </a:pPr>
                      <a:r>
                        <a:rPr lang="en-US" sz="2000" b="1" dirty="0">
                          <a:effectLst/>
                        </a:rPr>
                        <a:t>Values</a:t>
                      </a:r>
                      <a:endParaRPr lang="en-US" sz="3200" b="1" dirty="0">
                        <a:effectLst/>
                        <a:latin typeface="Times New Roman" panose="02020603050405020304" pitchFamily="18" charset="0"/>
                        <a:ea typeface="PMingLiU" panose="02020500000000000000" pitchFamily="18" charset="-120"/>
                      </a:endParaRPr>
                    </a:p>
                  </a:txBody>
                  <a:tcPr marL="68580" marR="68580" marT="0" marB="0"/>
                </a:tc>
                <a:extLst>
                  <a:ext uri="{0D108BD9-81ED-4DB2-BD59-A6C34878D82A}">
                    <a16:rowId xmlns:a16="http://schemas.microsoft.com/office/drawing/2014/main" val="3030600909"/>
                  </a:ext>
                </a:extLst>
              </a:tr>
              <a:tr h="346940">
                <a:tc>
                  <a:txBody>
                    <a:bodyPr/>
                    <a:lstStyle/>
                    <a:p>
                      <a:pPr marL="0" marR="0" algn="l">
                        <a:buNone/>
                      </a:pPr>
                      <a:r>
                        <a:rPr lang="en-US" sz="1800">
                          <a:effectLst/>
                        </a:rPr>
                        <a:t>Factor1 (Damage Model)</a:t>
                      </a:r>
                      <a:endParaRPr lang="en-US" sz="2800">
                        <a:effectLst/>
                        <a:latin typeface="Times New Roman" panose="02020603050405020304" pitchFamily="18" charset="0"/>
                        <a:ea typeface="PMingLiU" panose="02020500000000000000" pitchFamily="18" charset="-120"/>
                      </a:endParaRPr>
                    </a:p>
                  </a:txBody>
                  <a:tcPr marL="68580" marR="68580" marT="0" marB="0"/>
                </a:tc>
                <a:tc>
                  <a:txBody>
                    <a:bodyPr/>
                    <a:lstStyle/>
                    <a:p>
                      <a:pPr marL="0" marR="0" algn="ctr">
                        <a:buNone/>
                      </a:pPr>
                      <a:r>
                        <a:rPr lang="en-US" sz="1800">
                          <a:effectLst/>
                        </a:rPr>
                        <a:t>1</a:t>
                      </a:r>
                      <a:endParaRPr lang="en-US" sz="2800">
                        <a:effectLst/>
                        <a:latin typeface="Times New Roman" panose="02020603050405020304" pitchFamily="18" charset="0"/>
                        <a:ea typeface="PMingLiU" panose="02020500000000000000" pitchFamily="18" charset="-120"/>
                      </a:endParaRPr>
                    </a:p>
                  </a:txBody>
                  <a:tcPr marL="68580" marR="68580" marT="0" marB="0"/>
                </a:tc>
                <a:extLst>
                  <a:ext uri="{0D108BD9-81ED-4DB2-BD59-A6C34878D82A}">
                    <a16:rowId xmlns:a16="http://schemas.microsoft.com/office/drawing/2014/main" val="1256639487"/>
                  </a:ext>
                </a:extLst>
              </a:tr>
              <a:tr h="346940">
                <a:tc>
                  <a:txBody>
                    <a:bodyPr/>
                    <a:lstStyle/>
                    <a:p>
                      <a:pPr marL="0" marR="0" algn="l">
                        <a:buNone/>
                      </a:pPr>
                      <a:r>
                        <a:rPr lang="en-US" sz="1800">
                          <a:effectLst/>
                        </a:rPr>
                        <a:t>Factor2 (Damage Model)</a:t>
                      </a:r>
                      <a:endParaRPr lang="en-US" sz="2800">
                        <a:effectLst/>
                        <a:latin typeface="Times New Roman" panose="02020603050405020304" pitchFamily="18" charset="0"/>
                        <a:ea typeface="PMingLiU" panose="02020500000000000000" pitchFamily="18" charset="-120"/>
                      </a:endParaRPr>
                    </a:p>
                  </a:txBody>
                  <a:tcPr marL="68580" marR="68580" marT="0" marB="0"/>
                </a:tc>
                <a:tc>
                  <a:txBody>
                    <a:bodyPr/>
                    <a:lstStyle/>
                    <a:p>
                      <a:pPr marL="0" marR="0" algn="ctr">
                        <a:buNone/>
                      </a:pPr>
                      <a:r>
                        <a:rPr lang="en-US" sz="1800">
                          <a:effectLst/>
                        </a:rPr>
                        <a:t>1000</a:t>
                      </a:r>
                      <a:endParaRPr lang="en-US" sz="2800">
                        <a:effectLst/>
                        <a:latin typeface="Times New Roman" panose="02020603050405020304" pitchFamily="18" charset="0"/>
                        <a:ea typeface="PMingLiU" panose="02020500000000000000" pitchFamily="18" charset="-120"/>
                      </a:endParaRPr>
                    </a:p>
                  </a:txBody>
                  <a:tcPr marL="68580" marR="68580" marT="0" marB="0"/>
                </a:tc>
                <a:extLst>
                  <a:ext uri="{0D108BD9-81ED-4DB2-BD59-A6C34878D82A}">
                    <a16:rowId xmlns:a16="http://schemas.microsoft.com/office/drawing/2014/main" val="3318124694"/>
                  </a:ext>
                </a:extLst>
              </a:tr>
              <a:tr h="693882">
                <a:tc>
                  <a:txBody>
                    <a:bodyPr/>
                    <a:lstStyle/>
                    <a:p>
                      <a:pPr marL="0" marR="0" algn="l">
                        <a:buNone/>
                      </a:pPr>
                      <a:r>
                        <a:rPr lang="en-US" sz="1800">
                          <a:effectLst/>
                        </a:rPr>
                        <a:t>Parameters (m,s) of Gaussian  Distributions for Flaw, Leak, Rupture Thresholds:</a:t>
                      </a:r>
                      <a:endParaRPr lang="en-US" sz="2800">
                        <a:effectLst/>
                        <a:latin typeface="Times New Roman" panose="02020603050405020304" pitchFamily="18" charset="0"/>
                        <a:ea typeface="PMingLiU" panose="02020500000000000000" pitchFamily="18" charset="-120"/>
                      </a:endParaRPr>
                    </a:p>
                  </a:txBody>
                  <a:tcPr marL="68580" marR="68580" marT="0" marB="0"/>
                </a:tc>
                <a:tc>
                  <a:txBody>
                    <a:bodyPr/>
                    <a:lstStyle/>
                    <a:p>
                      <a:pPr marL="0" marR="0" algn="ctr">
                        <a:buNone/>
                      </a:pPr>
                      <a:r>
                        <a:rPr lang="en-US" sz="1800">
                          <a:effectLst/>
                        </a:rPr>
                        <a:t> </a:t>
                      </a:r>
                      <a:endParaRPr lang="en-US" sz="2800">
                        <a:effectLst/>
                        <a:latin typeface="Times New Roman" panose="02020603050405020304" pitchFamily="18" charset="0"/>
                        <a:ea typeface="PMingLiU" panose="02020500000000000000" pitchFamily="18" charset="-120"/>
                      </a:endParaRPr>
                    </a:p>
                  </a:txBody>
                  <a:tcPr marL="68580" marR="68580" marT="0" marB="0"/>
                </a:tc>
                <a:extLst>
                  <a:ext uri="{0D108BD9-81ED-4DB2-BD59-A6C34878D82A}">
                    <a16:rowId xmlns:a16="http://schemas.microsoft.com/office/drawing/2014/main" val="2393348459"/>
                  </a:ext>
                </a:extLst>
              </a:tr>
              <a:tr h="346940">
                <a:tc>
                  <a:txBody>
                    <a:bodyPr/>
                    <a:lstStyle/>
                    <a:p>
                      <a:pPr marL="457200" marR="0" algn="l">
                        <a:buNone/>
                      </a:pPr>
                      <a:r>
                        <a:rPr lang="en-US" sz="1800">
                          <a:effectLst/>
                        </a:rPr>
                        <a:t>Flaw (m,s)</a:t>
                      </a:r>
                      <a:endParaRPr lang="en-US" sz="2800">
                        <a:effectLst/>
                        <a:latin typeface="Times New Roman" panose="02020603050405020304" pitchFamily="18" charset="0"/>
                        <a:ea typeface="PMingLiU" panose="02020500000000000000" pitchFamily="18" charset="-120"/>
                      </a:endParaRPr>
                    </a:p>
                  </a:txBody>
                  <a:tcPr marL="68580" marR="68580" marT="0" marB="0"/>
                </a:tc>
                <a:tc>
                  <a:txBody>
                    <a:bodyPr/>
                    <a:lstStyle/>
                    <a:p>
                      <a:pPr marL="0" marR="0" algn="ctr">
                        <a:buNone/>
                      </a:pPr>
                      <a:r>
                        <a:rPr lang="en-US" sz="1800">
                          <a:effectLst/>
                        </a:rPr>
                        <a:t>(8760,100)</a:t>
                      </a:r>
                      <a:endParaRPr lang="en-US" sz="2800">
                        <a:effectLst/>
                        <a:latin typeface="Times New Roman" panose="02020603050405020304" pitchFamily="18" charset="0"/>
                        <a:ea typeface="PMingLiU" panose="02020500000000000000" pitchFamily="18" charset="-120"/>
                      </a:endParaRPr>
                    </a:p>
                  </a:txBody>
                  <a:tcPr marL="68580" marR="68580" marT="0" marB="0"/>
                </a:tc>
                <a:extLst>
                  <a:ext uri="{0D108BD9-81ED-4DB2-BD59-A6C34878D82A}">
                    <a16:rowId xmlns:a16="http://schemas.microsoft.com/office/drawing/2014/main" val="3570772371"/>
                  </a:ext>
                </a:extLst>
              </a:tr>
              <a:tr h="346940">
                <a:tc>
                  <a:txBody>
                    <a:bodyPr/>
                    <a:lstStyle/>
                    <a:p>
                      <a:pPr marL="457200" marR="0" algn="l">
                        <a:buNone/>
                      </a:pPr>
                      <a:r>
                        <a:rPr lang="en-US" sz="1800">
                          <a:effectLst/>
                        </a:rPr>
                        <a:t>Leak (m,s) (additional damage given flaw)</a:t>
                      </a:r>
                      <a:endParaRPr lang="en-US" sz="2800">
                        <a:effectLst/>
                        <a:latin typeface="Times New Roman" panose="02020603050405020304" pitchFamily="18" charset="0"/>
                        <a:ea typeface="PMingLiU" panose="02020500000000000000" pitchFamily="18" charset="-120"/>
                      </a:endParaRPr>
                    </a:p>
                  </a:txBody>
                  <a:tcPr marL="68580" marR="68580" marT="0" marB="0"/>
                </a:tc>
                <a:tc>
                  <a:txBody>
                    <a:bodyPr/>
                    <a:lstStyle/>
                    <a:p>
                      <a:pPr marL="0" marR="0" algn="ctr">
                        <a:buNone/>
                      </a:pPr>
                      <a:r>
                        <a:rPr lang="en-US" sz="1800">
                          <a:effectLst/>
                        </a:rPr>
                        <a:t>(12000,100)</a:t>
                      </a:r>
                      <a:endParaRPr lang="en-US" sz="2800">
                        <a:effectLst/>
                        <a:latin typeface="Times New Roman" panose="02020603050405020304" pitchFamily="18" charset="0"/>
                        <a:ea typeface="PMingLiU" panose="02020500000000000000" pitchFamily="18" charset="-120"/>
                      </a:endParaRPr>
                    </a:p>
                  </a:txBody>
                  <a:tcPr marL="68580" marR="68580" marT="0" marB="0"/>
                </a:tc>
                <a:extLst>
                  <a:ext uri="{0D108BD9-81ED-4DB2-BD59-A6C34878D82A}">
                    <a16:rowId xmlns:a16="http://schemas.microsoft.com/office/drawing/2014/main" val="1896612937"/>
                  </a:ext>
                </a:extLst>
              </a:tr>
              <a:tr h="346940">
                <a:tc>
                  <a:txBody>
                    <a:bodyPr/>
                    <a:lstStyle/>
                    <a:p>
                      <a:pPr marL="457200" marR="0" algn="l">
                        <a:buNone/>
                      </a:pPr>
                      <a:r>
                        <a:rPr lang="en-US" sz="1800">
                          <a:effectLst/>
                        </a:rPr>
                        <a:t>Rupture (m,s) (additional damage given flaw)</a:t>
                      </a:r>
                      <a:endParaRPr lang="en-US" sz="2800">
                        <a:effectLst/>
                        <a:latin typeface="Times New Roman" panose="02020603050405020304" pitchFamily="18" charset="0"/>
                        <a:ea typeface="PMingLiU" panose="02020500000000000000" pitchFamily="18" charset="-120"/>
                      </a:endParaRPr>
                    </a:p>
                  </a:txBody>
                  <a:tcPr marL="68580" marR="68580" marT="0" marB="0"/>
                </a:tc>
                <a:tc>
                  <a:txBody>
                    <a:bodyPr/>
                    <a:lstStyle/>
                    <a:p>
                      <a:pPr marL="0" marR="0" algn="ctr">
                        <a:buNone/>
                      </a:pPr>
                      <a:r>
                        <a:rPr lang="en-US" sz="1800">
                          <a:effectLst/>
                        </a:rPr>
                        <a:t>(14000,100)</a:t>
                      </a:r>
                      <a:endParaRPr lang="en-US" sz="2800">
                        <a:effectLst/>
                        <a:latin typeface="Times New Roman" panose="02020603050405020304" pitchFamily="18" charset="0"/>
                        <a:ea typeface="PMingLiU" panose="02020500000000000000" pitchFamily="18" charset="-120"/>
                      </a:endParaRPr>
                    </a:p>
                  </a:txBody>
                  <a:tcPr marL="68580" marR="68580" marT="0" marB="0"/>
                </a:tc>
                <a:extLst>
                  <a:ext uri="{0D108BD9-81ED-4DB2-BD59-A6C34878D82A}">
                    <a16:rowId xmlns:a16="http://schemas.microsoft.com/office/drawing/2014/main" val="4145387309"/>
                  </a:ext>
                </a:extLst>
              </a:tr>
              <a:tr h="693882">
                <a:tc>
                  <a:txBody>
                    <a:bodyPr/>
                    <a:lstStyle/>
                    <a:p>
                      <a:pPr marL="0" marR="0" algn="l">
                        <a:buNone/>
                      </a:pPr>
                      <a:r>
                        <a:rPr lang="en-US" sz="1800" dirty="0">
                          <a:effectLst/>
                        </a:rPr>
                        <a:t>Average rate of episodic stressors (their times are Poisson distributed)</a:t>
                      </a:r>
                      <a:endParaRPr lang="en-US" sz="2800" dirty="0">
                        <a:effectLst/>
                        <a:latin typeface="Times New Roman" panose="02020603050405020304" pitchFamily="18" charset="0"/>
                        <a:ea typeface="PMingLiU" panose="02020500000000000000" pitchFamily="18" charset="-120"/>
                      </a:endParaRPr>
                    </a:p>
                  </a:txBody>
                  <a:tcPr marL="68580" marR="68580" marT="0" marB="0"/>
                </a:tc>
                <a:tc>
                  <a:txBody>
                    <a:bodyPr/>
                    <a:lstStyle/>
                    <a:p>
                      <a:pPr marL="0" marR="0" algn="ctr">
                        <a:buNone/>
                      </a:pPr>
                      <a:r>
                        <a:rPr lang="en-US" sz="1800" dirty="0">
                          <a:effectLst/>
                        </a:rPr>
                        <a:t>3.42E-4 / </a:t>
                      </a:r>
                      <a:r>
                        <a:rPr lang="en-US" sz="1800" dirty="0" err="1">
                          <a:effectLst/>
                        </a:rPr>
                        <a:t>hr</a:t>
                      </a:r>
                      <a:endParaRPr lang="en-US" sz="2800" dirty="0">
                        <a:effectLst/>
                      </a:endParaRPr>
                    </a:p>
                    <a:p>
                      <a:pPr marL="0" marR="0" algn="ctr">
                        <a:buNone/>
                      </a:pPr>
                      <a:r>
                        <a:rPr lang="en-US" sz="1800" dirty="0">
                          <a:effectLst/>
                        </a:rPr>
                        <a:t>(about 3 per year)</a:t>
                      </a:r>
                      <a:endParaRPr lang="en-US" sz="2800" dirty="0">
                        <a:effectLst/>
                        <a:latin typeface="Times New Roman" panose="02020603050405020304" pitchFamily="18" charset="0"/>
                        <a:ea typeface="PMingLiU" panose="02020500000000000000" pitchFamily="18" charset="-120"/>
                      </a:endParaRPr>
                    </a:p>
                  </a:txBody>
                  <a:tcPr marL="68580" marR="68580" marT="0" marB="0"/>
                </a:tc>
                <a:extLst>
                  <a:ext uri="{0D108BD9-81ED-4DB2-BD59-A6C34878D82A}">
                    <a16:rowId xmlns:a16="http://schemas.microsoft.com/office/drawing/2014/main" val="4060198653"/>
                  </a:ext>
                </a:extLst>
              </a:tr>
            </a:tbl>
          </a:graphicData>
        </a:graphic>
      </p:graphicFrame>
    </p:spTree>
    <p:extLst>
      <p:ext uri="{BB962C8B-B14F-4D97-AF65-F5344CB8AC3E}">
        <p14:creationId xmlns:p14="http://schemas.microsoft.com/office/powerpoint/2010/main" val="37576580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FD646-EC20-E6ED-4264-D9425E464DDA}"/>
              </a:ext>
            </a:extLst>
          </p:cNvPr>
          <p:cNvSpPr>
            <a:spLocks noGrp="1"/>
          </p:cNvSpPr>
          <p:nvPr>
            <p:ph type="title"/>
          </p:nvPr>
        </p:nvSpPr>
        <p:spPr>
          <a:xfrm>
            <a:off x="838200" y="263599"/>
            <a:ext cx="10515600" cy="916808"/>
          </a:xfrm>
        </p:spPr>
        <p:txBody>
          <a:bodyPr>
            <a:normAutofit fontScale="90000"/>
          </a:bodyPr>
          <a:lstStyle/>
          <a:p>
            <a:r>
              <a:rPr lang="en-US" b="1" dirty="0"/>
              <a:t>Clip from MIL-HDBK-217F (Reliability Prediction of Electronic Equipment)</a:t>
            </a:r>
          </a:p>
        </p:txBody>
      </p:sp>
      <p:sp>
        <p:nvSpPr>
          <p:cNvPr id="3" name="Content Placeholder 2">
            <a:extLst>
              <a:ext uri="{FF2B5EF4-FFF2-40B4-BE49-F238E27FC236}">
                <a16:creationId xmlns:a16="http://schemas.microsoft.com/office/drawing/2014/main" id="{2E738BC0-501B-1A68-047B-1A0FC81CF329}"/>
              </a:ext>
            </a:extLst>
          </p:cNvPr>
          <p:cNvSpPr>
            <a:spLocks noGrp="1"/>
          </p:cNvSpPr>
          <p:nvPr>
            <p:ph idx="1"/>
          </p:nvPr>
        </p:nvSpPr>
        <p:spPr>
          <a:xfrm>
            <a:off x="838200" y="1342296"/>
            <a:ext cx="10515600" cy="4351338"/>
          </a:xfrm>
        </p:spPr>
        <p:txBody>
          <a:bodyPr>
            <a:normAutofit/>
          </a:bodyPr>
          <a:lstStyle/>
          <a:p>
            <a:pPr marL="0" indent="0">
              <a:buNone/>
            </a:pPr>
            <a:r>
              <a:rPr lang="en-US" sz="2400" b="1" dirty="0"/>
              <a:t>3.4.4 Part Failure Rate Models </a:t>
            </a:r>
            <a:r>
              <a:rPr lang="en-US" sz="2400" dirty="0"/>
              <a:t>- Part failure rate models for microelectronic parts are significantly different from those for other parts and are presented entirely in Section 5.0. A typical example of the type of model used for most other part types is the following one for discrete semiconductors:</a:t>
            </a:r>
          </a:p>
          <a:p>
            <a:pPr marL="0" indent="0" algn="ctr">
              <a:buNone/>
            </a:pPr>
            <a:r>
              <a:rPr lang="en-US" sz="2400" dirty="0" err="1">
                <a:latin typeface="Symbol" pitchFamily="2" charset="2"/>
              </a:rPr>
              <a:t>l</a:t>
            </a:r>
            <a:r>
              <a:rPr lang="en-US" sz="2400" baseline="-25000" dirty="0" err="1"/>
              <a:t>p</a:t>
            </a:r>
            <a:r>
              <a:rPr lang="en-US" sz="2400" dirty="0"/>
              <a:t>=</a:t>
            </a:r>
            <a:r>
              <a:rPr lang="en-US" sz="2400" dirty="0" err="1">
                <a:latin typeface="Symbol" pitchFamily="2" charset="2"/>
              </a:rPr>
              <a:t>l</a:t>
            </a:r>
            <a:r>
              <a:rPr lang="en-US" sz="2400" baseline="-25000" dirty="0" err="1"/>
              <a:t>b</a:t>
            </a:r>
            <a:r>
              <a:rPr lang="en-US" sz="2400" dirty="0" err="1">
                <a:latin typeface="Symbol" pitchFamily="2" charset="2"/>
              </a:rPr>
              <a:t>p</a:t>
            </a:r>
            <a:r>
              <a:rPr lang="en-US" sz="2400" baseline="-25000" dirty="0" err="1"/>
              <a:t>T</a:t>
            </a:r>
            <a:r>
              <a:rPr lang="en-US" sz="2400" dirty="0" err="1">
                <a:latin typeface="Symbol" pitchFamily="2" charset="2"/>
              </a:rPr>
              <a:t>p</a:t>
            </a:r>
            <a:r>
              <a:rPr lang="en-US" sz="2400" baseline="-25000" dirty="0" err="1"/>
              <a:t>A</a:t>
            </a:r>
            <a:r>
              <a:rPr lang="en-US" sz="2400" dirty="0" err="1">
                <a:latin typeface="Symbol" pitchFamily="2" charset="2"/>
              </a:rPr>
              <a:t>p</a:t>
            </a:r>
            <a:r>
              <a:rPr lang="en-US" sz="2400" baseline="-25000" dirty="0" err="1"/>
              <a:t>R</a:t>
            </a:r>
            <a:r>
              <a:rPr lang="en-US" sz="2400" dirty="0" err="1">
                <a:latin typeface="Symbol" pitchFamily="2" charset="2"/>
              </a:rPr>
              <a:t>p</a:t>
            </a:r>
            <a:r>
              <a:rPr lang="en-US" sz="2400" baseline="-25000" dirty="0" err="1"/>
              <a:t>S</a:t>
            </a:r>
            <a:r>
              <a:rPr lang="en-US" sz="2400" dirty="0" err="1">
                <a:latin typeface="Symbol" pitchFamily="2" charset="2"/>
              </a:rPr>
              <a:t>p</a:t>
            </a:r>
            <a:r>
              <a:rPr lang="en-US" sz="2400" baseline="-25000" dirty="0" err="1"/>
              <a:t>C</a:t>
            </a:r>
            <a:r>
              <a:rPr lang="en-US" sz="2400" dirty="0" err="1">
                <a:latin typeface="Symbol" pitchFamily="2" charset="2"/>
              </a:rPr>
              <a:t>p</a:t>
            </a:r>
            <a:r>
              <a:rPr lang="en-US" sz="2400" baseline="-25000" dirty="0" err="1"/>
              <a:t>Q</a:t>
            </a:r>
            <a:r>
              <a:rPr lang="en-US" sz="2400" dirty="0" err="1">
                <a:latin typeface="Symbol" pitchFamily="2" charset="2"/>
              </a:rPr>
              <a:t>p</a:t>
            </a:r>
            <a:r>
              <a:rPr lang="en-US" sz="2400" baseline="-25000" dirty="0" err="1"/>
              <a:t>E</a:t>
            </a:r>
            <a:endParaRPr lang="en-US" sz="2400" baseline="-25000" dirty="0"/>
          </a:p>
          <a:p>
            <a:pPr marL="0" indent="0">
              <a:buNone/>
            </a:pPr>
            <a:r>
              <a:rPr lang="en-US" sz="2400" dirty="0"/>
              <a:t> where: </a:t>
            </a:r>
          </a:p>
          <a:p>
            <a:pPr marL="457200" lvl="1" indent="0">
              <a:buNone/>
            </a:pPr>
            <a:r>
              <a:rPr lang="en-US" sz="2000" dirty="0" err="1">
                <a:latin typeface="Symbol" pitchFamily="2" charset="2"/>
              </a:rPr>
              <a:t>l</a:t>
            </a:r>
            <a:r>
              <a:rPr lang="en-US" sz="2000" baseline="-25000" dirty="0" err="1"/>
              <a:t>p</a:t>
            </a:r>
            <a:r>
              <a:rPr lang="en-US" sz="2000" baseline="-25000" dirty="0"/>
              <a:t> 	</a:t>
            </a:r>
            <a:r>
              <a:rPr lang="en-US" sz="2000" dirty="0"/>
              <a:t>is the part failure rate,</a:t>
            </a:r>
          </a:p>
          <a:p>
            <a:pPr marL="919163" lvl="1" indent="-461963">
              <a:buNone/>
            </a:pPr>
            <a:r>
              <a:rPr lang="en-US" sz="2000" dirty="0" err="1">
                <a:latin typeface="Symbol" pitchFamily="2" charset="2"/>
              </a:rPr>
              <a:t>l</a:t>
            </a:r>
            <a:r>
              <a:rPr lang="en-US" sz="2000" baseline="-25000" dirty="0" err="1"/>
              <a:t>b</a:t>
            </a:r>
            <a:r>
              <a:rPr lang="en-US" sz="2000" baseline="-25000" dirty="0"/>
              <a:t> 	</a:t>
            </a:r>
            <a:r>
              <a:rPr lang="en-US" sz="2000" dirty="0"/>
              <a:t>is the base failure rate usually expressed by a model relating the influence of electrical and temperature stresses on the part,</a:t>
            </a:r>
          </a:p>
          <a:p>
            <a:pPr marL="919163" lvl="1" indent="-461963">
              <a:buNone/>
            </a:pPr>
            <a:r>
              <a:rPr lang="en-US" sz="2000" dirty="0" err="1">
                <a:latin typeface="Symbol" pitchFamily="2" charset="2"/>
              </a:rPr>
              <a:t>p</a:t>
            </a:r>
            <a:r>
              <a:rPr lang="en-US" sz="2000" baseline="-25000" dirty="0" err="1"/>
              <a:t>E</a:t>
            </a:r>
            <a:r>
              <a:rPr lang="en-US" sz="2000" baseline="-25000" dirty="0"/>
              <a:t> 	</a:t>
            </a:r>
            <a:r>
              <a:rPr lang="en-US" sz="2000" dirty="0"/>
              <a:t>and the other </a:t>
            </a:r>
            <a:r>
              <a:rPr lang="en-US" sz="2000" dirty="0">
                <a:latin typeface="Symbol" pitchFamily="2" charset="2"/>
              </a:rPr>
              <a:t>p</a:t>
            </a:r>
            <a:r>
              <a:rPr lang="en-US" sz="2000" dirty="0"/>
              <a:t> factors modify the base failure rate for the category of environmental application and other parameters that affect the part reliability.</a:t>
            </a:r>
          </a:p>
        </p:txBody>
      </p:sp>
      <p:sp>
        <p:nvSpPr>
          <p:cNvPr id="4" name="Slide Number Placeholder 3">
            <a:extLst>
              <a:ext uri="{FF2B5EF4-FFF2-40B4-BE49-F238E27FC236}">
                <a16:creationId xmlns:a16="http://schemas.microsoft.com/office/drawing/2014/main" id="{0EF2F825-CD44-A25F-FF57-723D5257B2FD}"/>
              </a:ext>
            </a:extLst>
          </p:cNvPr>
          <p:cNvSpPr>
            <a:spLocks noGrp="1"/>
          </p:cNvSpPr>
          <p:nvPr>
            <p:ph type="sldNum" sz="quarter" idx="12"/>
          </p:nvPr>
        </p:nvSpPr>
        <p:spPr/>
        <p:txBody>
          <a:bodyPr/>
          <a:lstStyle/>
          <a:p>
            <a:fld id="{3B8862AE-4947-F140-9F80-3252A4F541E7}" type="slidenum">
              <a:rPr lang="en-US" smtClean="0"/>
              <a:t>19</a:t>
            </a:fld>
            <a:endParaRPr lang="en-US"/>
          </a:p>
        </p:txBody>
      </p:sp>
      <p:sp>
        <p:nvSpPr>
          <p:cNvPr id="5" name="TextBox 4">
            <a:extLst>
              <a:ext uri="{FF2B5EF4-FFF2-40B4-BE49-F238E27FC236}">
                <a16:creationId xmlns:a16="http://schemas.microsoft.com/office/drawing/2014/main" id="{474659E4-9C56-1FBD-A47F-1AF076777033}"/>
              </a:ext>
            </a:extLst>
          </p:cNvPr>
          <p:cNvSpPr txBox="1"/>
          <p:nvPr/>
        </p:nvSpPr>
        <p:spPr>
          <a:xfrm>
            <a:off x="1264898" y="5461909"/>
            <a:ext cx="9692640" cy="1384995"/>
          </a:xfrm>
          <a:prstGeom prst="rect">
            <a:avLst/>
          </a:prstGeom>
          <a:solidFill>
            <a:srgbClr val="FFC000"/>
          </a:solidFill>
        </p:spPr>
        <p:txBody>
          <a:bodyPr wrap="square" rtlCol="0">
            <a:spAutoFit/>
          </a:bodyPr>
          <a:lstStyle/>
          <a:p>
            <a:pPr algn="ctr"/>
            <a:r>
              <a:rPr lang="en-US" sz="2800" b="1" i="1" u="sng" dirty="0"/>
              <a:t>The above clip demonstrates elaborate recognition of the importance of environmental influences </a:t>
            </a:r>
          </a:p>
          <a:p>
            <a:pPr algn="ctr"/>
            <a:r>
              <a:rPr lang="en-US" sz="2800" b="1" i="1" u="sng" dirty="0"/>
              <a:t>but remains anchored to the failure rate concept</a:t>
            </a:r>
          </a:p>
        </p:txBody>
      </p:sp>
      <p:cxnSp>
        <p:nvCxnSpPr>
          <p:cNvPr id="7" name="Straight Connector 6">
            <a:extLst>
              <a:ext uri="{FF2B5EF4-FFF2-40B4-BE49-F238E27FC236}">
                <a16:creationId xmlns:a16="http://schemas.microsoft.com/office/drawing/2014/main" id="{7F0973B7-113A-8820-1D7B-B4BA282624C1}"/>
              </a:ext>
            </a:extLst>
          </p:cNvPr>
          <p:cNvCxnSpPr/>
          <p:nvPr/>
        </p:nvCxnSpPr>
        <p:spPr>
          <a:xfrm>
            <a:off x="78378" y="5368834"/>
            <a:ext cx="12004766" cy="0"/>
          </a:xfrm>
          <a:prstGeom prst="line">
            <a:avLst/>
          </a:prstGeom>
          <a:ln w="152400" cmpd="tri">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6151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7AD0E-AD04-7A14-BD83-F1880F0A5548}"/>
              </a:ext>
            </a:extLst>
          </p:cNvPr>
          <p:cNvSpPr>
            <a:spLocks noGrp="1"/>
          </p:cNvSpPr>
          <p:nvPr>
            <p:ph type="title"/>
          </p:nvPr>
        </p:nvSpPr>
        <p:spPr/>
        <p:txBody>
          <a:bodyPr/>
          <a:lstStyle/>
          <a:p>
            <a:r>
              <a:rPr lang="en-US" dirty="0"/>
              <a:t>Themes</a:t>
            </a:r>
          </a:p>
        </p:txBody>
      </p:sp>
      <p:sp>
        <p:nvSpPr>
          <p:cNvPr id="3" name="Content Placeholder 2">
            <a:extLst>
              <a:ext uri="{FF2B5EF4-FFF2-40B4-BE49-F238E27FC236}">
                <a16:creationId xmlns:a16="http://schemas.microsoft.com/office/drawing/2014/main" id="{CA6C82D0-63AA-9869-F663-FC61C0486D79}"/>
              </a:ext>
            </a:extLst>
          </p:cNvPr>
          <p:cNvSpPr>
            <a:spLocks noGrp="1"/>
          </p:cNvSpPr>
          <p:nvPr>
            <p:ph idx="1"/>
          </p:nvPr>
        </p:nvSpPr>
        <p:spPr>
          <a:xfrm>
            <a:off x="838200" y="1438167"/>
            <a:ext cx="10515600" cy="4351338"/>
          </a:xfrm>
        </p:spPr>
        <p:txBody>
          <a:bodyPr/>
          <a:lstStyle/>
          <a:p>
            <a:r>
              <a:rPr lang="en-US" dirty="0"/>
              <a:t>General context of this paper:</a:t>
            </a:r>
          </a:p>
          <a:p>
            <a:pPr lvl="1"/>
            <a:r>
              <a:rPr lang="en-US" dirty="0"/>
              <a:t>Operating history is generally relevant, but novel reactors may not be able to rely on it as heavily as the current fleet has done.</a:t>
            </a:r>
          </a:p>
          <a:p>
            <a:pPr lvl="1"/>
            <a:r>
              <a:rPr lang="en-US" dirty="0"/>
              <a:t>Novel reactors may well need to rely more on explicit modeling of component behavior (as opposed to traditional reliability modeling).  </a:t>
            </a:r>
          </a:p>
          <a:p>
            <a:r>
              <a:rPr lang="en-US" dirty="0"/>
              <a:t>Specific context of this paper:</a:t>
            </a:r>
          </a:p>
          <a:p>
            <a:pPr lvl="1"/>
            <a:r>
              <a:rPr lang="en-US" dirty="0"/>
              <a:t>Reliability Integrity Modeling (RIM):  ASME BPVC XI Division 2 is a highly risk-informed, performance-based approach to managing risks associated with loss of integrity of passive SSCs.</a:t>
            </a:r>
          </a:p>
          <a:p>
            <a:pPr lvl="1">
              <a:buFont typeface="Wingdings" pitchFamily="2" charset="2"/>
              <a:buChar char="Ø"/>
            </a:pPr>
            <a:r>
              <a:rPr lang="en-US" dirty="0"/>
              <a:t>Cumulative Damage Modeling (CDM) can arguably help RIM.</a:t>
            </a:r>
          </a:p>
          <a:p>
            <a:endParaRPr lang="en-US" dirty="0"/>
          </a:p>
          <a:p>
            <a:endParaRPr lang="en-US" dirty="0"/>
          </a:p>
        </p:txBody>
      </p:sp>
      <p:sp>
        <p:nvSpPr>
          <p:cNvPr id="4" name="Slide Number Placeholder 3">
            <a:extLst>
              <a:ext uri="{FF2B5EF4-FFF2-40B4-BE49-F238E27FC236}">
                <a16:creationId xmlns:a16="http://schemas.microsoft.com/office/drawing/2014/main" id="{2C7EBB64-CE9D-4C74-BAE1-A658B38879DC}"/>
              </a:ext>
            </a:extLst>
          </p:cNvPr>
          <p:cNvSpPr>
            <a:spLocks noGrp="1"/>
          </p:cNvSpPr>
          <p:nvPr>
            <p:ph type="sldNum" sz="quarter" idx="12"/>
          </p:nvPr>
        </p:nvSpPr>
        <p:spPr/>
        <p:txBody>
          <a:bodyPr/>
          <a:lstStyle/>
          <a:p>
            <a:fld id="{E42D67D1-3720-504B-B560-EF7BD1795733}" type="slidenum">
              <a:rPr lang="en-US" smtClean="0"/>
              <a:t>2</a:t>
            </a:fld>
            <a:endParaRPr lang="en-US" dirty="0"/>
          </a:p>
        </p:txBody>
      </p:sp>
      <p:cxnSp>
        <p:nvCxnSpPr>
          <p:cNvPr id="7" name="Elbow Connector 6">
            <a:extLst>
              <a:ext uri="{FF2B5EF4-FFF2-40B4-BE49-F238E27FC236}">
                <a16:creationId xmlns:a16="http://schemas.microsoft.com/office/drawing/2014/main" id="{0C1BB3AA-F974-576A-AE13-6E728C57B4C2}"/>
              </a:ext>
            </a:extLst>
          </p:cNvPr>
          <p:cNvCxnSpPr>
            <a:cxnSpLocks/>
            <a:stCxn id="9" idx="6"/>
            <a:endCxn id="8" idx="6"/>
          </p:cNvCxnSpPr>
          <p:nvPr/>
        </p:nvCxnSpPr>
        <p:spPr>
          <a:xfrm flipH="1">
            <a:off x="9578113" y="2920485"/>
            <a:ext cx="1331551" cy="2178386"/>
          </a:xfrm>
          <a:prstGeom prst="bentConnector3">
            <a:avLst>
              <a:gd name="adj1" fmla="val -17168"/>
            </a:avLst>
          </a:prstGeom>
          <a:ln w="762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5A01C6DE-E6EA-F3D4-1664-8F3EE3FFE34E}"/>
              </a:ext>
            </a:extLst>
          </p:cNvPr>
          <p:cNvSpPr/>
          <p:nvPr/>
        </p:nvSpPr>
        <p:spPr>
          <a:xfrm>
            <a:off x="9334273" y="4976951"/>
            <a:ext cx="243840" cy="243840"/>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88FC1DB9-F92E-3B33-145E-A0BB954AEF6A}"/>
              </a:ext>
            </a:extLst>
          </p:cNvPr>
          <p:cNvSpPr/>
          <p:nvPr/>
        </p:nvSpPr>
        <p:spPr>
          <a:xfrm>
            <a:off x="10665824" y="2798565"/>
            <a:ext cx="243840" cy="243840"/>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13922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6EC5D-1ECB-F836-B29E-96A7DEFF338B}"/>
            </a:ext>
          </a:extLst>
        </p:cNvPr>
        <p:cNvGrpSpPr/>
        <p:nvPr/>
      </p:nvGrpSpPr>
      <p:grpSpPr>
        <a:xfrm>
          <a:off x="0" y="0"/>
          <a:ext cx="0" cy="0"/>
          <a:chOff x="0" y="0"/>
          <a:chExt cx="0" cy="0"/>
        </a:xfrm>
      </p:grpSpPr>
      <p:sp>
        <p:nvSpPr>
          <p:cNvPr id="9" name="Right Arrow 8">
            <a:extLst>
              <a:ext uri="{FF2B5EF4-FFF2-40B4-BE49-F238E27FC236}">
                <a16:creationId xmlns:a16="http://schemas.microsoft.com/office/drawing/2014/main" id="{D83846C7-FF3A-93C9-2955-B76B1BD34209}"/>
              </a:ext>
            </a:extLst>
          </p:cNvPr>
          <p:cNvSpPr/>
          <p:nvPr/>
        </p:nvSpPr>
        <p:spPr>
          <a:xfrm rot="10800000">
            <a:off x="6762179" y="5292994"/>
            <a:ext cx="2456434" cy="361150"/>
          </a:xfrm>
          <a:prstGeom prst="rightArrow">
            <a:avLst/>
          </a:prstGeom>
          <a:noFill/>
          <a:ln w="3810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ight Arrow 29">
            <a:extLst>
              <a:ext uri="{FF2B5EF4-FFF2-40B4-BE49-F238E27FC236}">
                <a16:creationId xmlns:a16="http://schemas.microsoft.com/office/drawing/2014/main" id="{6C7253D0-F57C-D96B-94E5-107B4D733A56}"/>
              </a:ext>
            </a:extLst>
          </p:cNvPr>
          <p:cNvSpPr/>
          <p:nvPr/>
        </p:nvSpPr>
        <p:spPr>
          <a:xfrm rot="5400000">
            <a:off x="5324853" y="4324877"/>
            <a:ext cx="1347360" cy="307642"/>
          </a:xfrm>
          <a:prstGeom prst="rightArrow">
            <a:avLst/>
          </a:prstGeom>
          <a:noFill/>
          <a:ln w="3810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01E18B78-469D-4596-DCB3-A6ED2E98F4B5}"/>
              </a:ext>
            </a:extLst>
          </p:cNvPr>
          <p:cNvSpPr txBox="1"/>
          <p:nvPr/>
        </p:nvSpPr>
        <p:spPr>
          <a:xfrm>
            <a:off x="4933094" y="2146614"/>
            <a:ext cx="2035383" cy="1508105"/>
          </a:xfrm>
          <a:prstGeom prst="rect">
            <a:avLst/>
          </a:prstGeom>
          <a:solidFill>
            <a:schemeClr val="bg1"/>
          </a:solidFill>
        </p:spPr>
        <p:txBody>
          <a:bodyPr wrap="square" rtlCol="0">
            <a:spAutoFit/>
          </a:bodyPr>
          <a:lstStyle/>
          <a:p>
            <a:pPr algn="ctr"/>
            <a:r>
              <a:rPr lang="en-US" sz="2400" b="1" dirty="0"/>
              <a:t>CLRs</a:t>
            </a:r>
            <a:r>
              <a:rPr lang="en-US" sz="3600" b="1" dirty="0"/>
              <a:t> </a:t>
            </a:r>
          </a:p>
          <a:p>
            <a:pPr algn="ctr"/>
            <a:r>
              <a:rPr lang="en-US" sz="1400" b="1" dirty="0"/>
              <a:t>Component-Level Requirements</a:t>
            </a:r>
          </a:p>
          <a:p>
            <a:pPr algn="ctr"/>
            <a:r>
              <a:rPr lang="en-US" sz="1400" b="1" dirty="0"/>
              <a:t>chosen with Defense in Depth in mind</a:t>
            </a:r>
          </a:p>
        </p:txBody>
      </p:sp>
      <p:sp>
        <p:nvSpPr>
          <p:cNvPr id="4" name="TextBox 3">
            <a:extLst>
              <a:ext uri="{FF2B5EF4-FFF2-40B4-BE49-F238E27FC236}">
                <a16:creationId xmlns:a16="http://schemas.microsoft.com/office/drawing/2014/main" id="{716FA82E-CA03-CBBE-2027-03476EB12597}"/>
              </a:ext>
            </a:extLst>
          </p:cNvPr>
          <p:cNvSpPr txBox="1"/>
          <p:nvPr/>
        </p:nvSpPr>
        <p:spPr>
          <a:xfrm>
            <a:off x="9218613" y="2270661"/>
            <a:ext cx="2726491" cy="892552"/>
          </a:xfrm>
          <a:prstGeom prst="rect">
            <a:avLst/>
          </a:prstGeom>
          <a:noFill/>
        </p:spPr>
        <p:txBody>
          <a:bodyPr wrap="square" rtlCol="0">
            <a:spAutoFit/>
          </a:bodyPr>
          <a:lstStyle/>
          <a:p>
            <a:pPr algn="ctr"/>
            <a:r>
              <a:rPr lang="en-US" sz="2400" b="1" dirty="0"/>
              <a:t>MANDE</a:t>
            </a:r>
            <a:br>
              <a:rPr lang="en-US" sz="2400" b="1" dirty="0"/>
            </a:br>
            <a:r>
              <a:rPr lang="en-US" sz="1400" b="1" dirty="0"/>
              <a:t>What to monitor, how to monitor it, how often, …</a:t>
            </a:r>
            <a:endParaRPr lang="en-US" sz="2400" b="1" dirty="0"/>
          </a:p>
        </p:txBody>
      </p:sp>
      <p:sp>
        <p:nvSpPr>
          <p:cNvPr id="18" name="TextBox 17">
            <a:extLst>
              <a:ext uri="{FF2B5EF4-FFF2-40B4-BE49-F238E27FC236}">
                <a16:creationId xmlns:a16="http://schemas.microsoft.com/office/drawing/2014/main" id="{EADA9C3A-7B83-32DE-258D-C3457D0B9964}"/>
              </a:ext>
            </a:extLst>
          </p:cNvPr>
          <p:cNvSpPr txBox="1"/>
          <p:nvPr/>
        </p:nvSpPr>
        <p:spPr>
          <a:xfrm>
            <a:off x="185587" y="2211250"/>
            <a:ext cx="2676533" cy="2265236"/>
          </a:xfrm>
          <a:prstGeom prst="rect">
            <a:avLst/>
          </a:prstGeom>
          <a:noFill/>
        </p:spPr>
        <p:txBody>
          <a:bodyPr wrap="square" rtlCol="0">
            <a:spAutoFit/>
          </a:bodyPr>
          <a:lstStyle/>
          <a:p>
            <a:pPr algn="ctr">
              <a:lnSpc>
                <a:spcPct val="90000"/>
              </a:lnSpc>
            </a:pPr>
            <a:r>
              <a:rPr lang="en-US" sz="2400" b="1" dirty="0"/>
              <a:t>Plant-Level Targets</a:t>
            </a:r>
          </a:p>
          <a:p>
            <a:r>
              <a:rPr lang="en-US" sz="1400" b="1" dirty="0"/>
              <a:t>Plus Intermediate-level targets if desired. One way of addressing Defense in Depth is to specify intermediate-level requirements whose satisfaction indicates defense in depth.</a:t>
            </a:r>
          </a:p>
        </p:txBody>
      </p:sp>
      <p:grpSp>
        <p:nvGrpSpPr>
          <p:cNvPr id="36" name="Group 35">
            <a:extLst>
              <a:ext uri="{FF2B5EF4-FFF2-40B4-BE49-F238E27FC236}">
                <a16:creationId xmlns:a16="http://schemas.microsoft.com/office/drawing/2014/main" id="{8C6A7D62-0F44-4D84-D5DD-2BB7FD5807FF}"/>
              </a:ext>
            </a:extLst>
          </p:cNvPr>
          <p:cNvGrpSpPr/>
          <p:nvPr/>
        </p:nvGrpSpPr>
        <p:grpSpPr>
          <a:xfrm>
            <a:off x="7140493" y="1988252"/>
            <a:ext cx="2088727" cy="1060456"/>
            <a:chOff x="6710709" y="1433930"/>
            <a:chExt cx="2481945" cy="1214633"/>
          </a:xfrm>
        </p:grpSpPr>
        <p:sp>
          <p:nvSpPr>
            <p:cNvPr id="31" name="Decision 30">
              <a:extLst>
                <a:ext uri="{FF2B5EF4-FFF2-40B4-BE49-F238E27FC236}">
                  <a16:creationId xmlns:a16="http://schemas.microsoft.com/office/drawing/2014/main" id="{7C820FA2-DD88-CC88-4214-89E6C32592C9}"/>
                </a:ext>
              </a:extLst>
            </p:cNvPr>
            <p:cNvSpPr/>
            <p:nvPr/>
          </p:nvSpPr>
          <p:spPr>
            <a:xfrm>
              <a:off x="6710709" y="1433930"/>
              <a:ext cx="2481945" cy="1214633"/>
            </a:xfrm>
            <a:prstGeom prst="flowChartDecision">
              <a:avLst/>
            </a:prstGeom>
            <a:solidFill>
              <a:srgbClr val="07519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32" name="TextBox 31">
              <a:extLst>
                <a:ext uri="{FF2B5EF4-FFF2-40B4-BE49-F238E27FC236}">
                  <a16:creationId xmlns:a16="http://schemas.microsoft.com/office/drawing/2014/main" id="{F8C97BE4-A3D5-5056-048B-DA2200687453}"/>
                </a:ext>
              </a:extLst>
            </p:cNvPr>
            <p:cNvSpPr txBox="1"/>
            <p:nvPr/>
          </p:nvSpPr>
          <p:spPr>
            <a:xfrm>
              <a:off x="7072451" y="1738995"/>
              <a:ext cx="1808644" cy="669794"/>
            </a:xfrm>
            <a:prstGeom prst="rect">
              <a:avLst/>
            </a:prstGeom>
            <a:noFill/>
          </p:spPr>
          <p:txBody>
            <a:bodyPr wrap="square" rtlCol="0">
              <a:spAutoFit/>
            </a:bodyPr>
            <a:lstStyle/>
            <a:p>
              <a:pPr algn="ctr"/>
              <a:r>
                <a:rPr lang="en-US" sz="1600" b="1" dirty="0">
                  <a:solidFill>
                    <a:schemeClr val="bg1"/>
                  </a:solidFill>
                </a:rPr>
                <a:t>Formulation of MANDE</a:t>
              </a:r>
              <a:endParaRPr lang="en-US" b="1" dirty="0">
                <a:solidFill>
                  <a:schemeClr val="bg1"/>
                </a:solidFill>
              </a:endParaRPr>
            </a:p>
          </p:txBody>
        </p:sp>
      </p:grpSp>
      <p:cxnSp>
        <p:nvCxnSpPr>
          <p:cNvPr id="38" name="Straight Arrow Connector 37">
            <a:extLst>
              <a:ext uri="{FF2B5EF4-FFF2-40B4-BE49-F238E27FC236}">
                <a16:creationId xmlns:a16="http://schemas.microsoft.com/office/drawing/2014/main" id="{99DDEC3D-29EF-D0D4-83F4-7E364F0D8368}"/>
              </a:ext>
            </a:extLst>
          </p:cNvPr>
          <p:cNvCxnSpPr>
            <a:cxnSpLocks/>
          </p:cNvCxnSpPr>
          <p:nvPr/>
        </p:nvCxnSpPr>
        <p:spPr>
          <a:xfrm flipV="1">
            <a:off x="9375815" y="2532540"/>
            <a:ext cx="374917" cy="4060"/>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0" name="TextBox 39">
            <a:extLst>
              <a:ext uri="{FF2B5EF4-FFF2-40B4-BE49-F238E27FC236}">
                <a16:creationId xmlns:a16="http://schemas.microsoft.com/office/drawing/2014/main" id="{4A55F67D-A726-F44F-83DB-A31DAE87C444}"/>
              </a:ext>
            </a:extLst>
          </p:cNvPr>
          <p:cNvSpPr txBox="1"/>
          <p:nvPr/>
        </p:nvSpPr>
        <p:spPr>
          <a:xfrm>
            <a:off x="5055249" y="5012631"/>
            <a:ext cx="1886564" cy="671774"/>
          </a:xfrm>
          <a:prstGeom prst="rect">
            <a:avLst/>
          </a:prstGeom>
          <a:noFill/>
        </p:spPr>
        <p:txBody>
          <a:bodyPr wrap="square" rtlCol="0">
            <a:spAutoFit/>
          </a:bodyPr>
          <a:lstStyle/>
          <a:p>
            <a:pPr algn="ctr"/>
            <a:r>
              <a:rPr lang="en-US" sz="3200" b="1" dirty="0"/>
              <a:t>CLRs</a:t>
            </a:r>
            <a:r>
              <a:rPr lang="en-US" sz="4400" b="1" dirty="0"/>
              <a:t> </a:t>
            </a:r>
          </a:p>
        </p:txBody>
      </p:sp>
      <p:sp>
        <p:nvSpPr>
          <p:cNvPr id="33" name="Right Arrow 32">
            <a:extLst>
              <a:ext uri="{FF2B5EF4-FFF2-40B4-BE49-F238E27FC236}">
                <a16:creationId xmlns:a16="http://schemas.microsoft.com/office/drawing/2014/main" id="{84CC1DBA-BBC5-8349-E17A-07BC7DF9051A}"/>
              </a:ext>
            </a:extLst>
          </p:cNvPr>
          <p:cNvSpPr/>
          <p:nvPr/>
        </p:nvSpPr>
        <p:spPr>
          <a:xfrm rot="10800000">
            <a:off x="2862119" y="5302678"/>
            <a:ext cx="2410247" cy="361150"/>
          </a:xfrm>
          <a:prstGeom prst="rightArrow">
            <a:avLst/>
          </a:prstGeom>
          <a:noFill/>
          <a:ln w="3810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ight Arrow 33">
            <a:extLst>
              <a:ext uri="{FF2B5EF4-FFF2-40B4-BE49-F238E27FC236}">
                <a16:creationId xmlns:a16="http://schemas.microsoft.com/office/drawing/2014/main" id="{11940CFA-5E9C-4F90-DE5C-5188A231C195}"/>
              </a:ext>
            </a:extLst>
          </p:cNvPr>
          <p:cNvSpPr/>
          <p:nvPr/>
        </p:nvSpPr>
        <p:spPr>
          <a:xfrm rot="16200000">
            <a:off x="933704" y="4653156"/>
            <a:ext cx="650322" cy="348121"/>
          </a:xfrm>
          <a:prstGeom prst="rightArrow">
            <a:avLst>
              <a:gd name="adj1" fmla="val 46301"/>
              <a:gd name="adj2" fmla="val 50000"/>
            </a:avLst>
          </a:prstGeom>
          <a:noFill/>
          <a:ln w="3810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31420E4A-FDC1-DC96-74A2-9435DBC51FED}"/>
              </a:ext>
            </a:extLst>
          </p:cNvPr>
          <p:cNvSpPr txBox="1"/>
          <p:nvPr/>
        </p:nvSpPr>
        <p:spPr>
          <a:xfrm>
            <a:off x="327092" y="5195564"/>
            <a:ext cx="2451357" cy="738664"/>
          </a:xfrm>
          <a:prstGeom prst="rect">
            <a:avLst/>
          </a:prstGeom>
          <a:solidFill>
            <a:schemeClr val="bg1"/>
          </a:solidFill>
          <a:ln>
            <a:noFill/>
          </a:ln>
        </p:spPr>
        <p:txBody>
          <a:bodyPr wrap="square" lIns="0" rIns="0" rtlCol="0">
            <a:spAutoFit/>
          </a:bodyPr>
          <a:lstStyle/>
          <a:p>
            <a:r>
              <a:rPr lang="en-US" sz="1400" b="1" dirty="0"/>
              <a:t>Satisfaction of CLRs implies satisfaction of plant-level &amp; intermediate-level targets.</a:t>
            </a:r>
          </a:p>
        </p:txBody>
      </p:sp>
      <p:sp>
        <p:nvSpPr>
          <p:cNvPr id="7" name="Right Arrow 6">
            <a:extLst>
              <a:ext uri="{FF2B5EF4-FFF2-40B4-BE49-F238E27FC236}">
                <a16:creationId xmlns:a16="http://schemas.microsoft.com/office/drawing/2014/main" id="{C2CA7701-95EC-D5E8-E777-FBA2598AC0E9}"/>
              </a:ext>
            </a:extLst>
          </p:cNvPr>
          <p:cNvSpPr/>
          <p:nvPr/>
        </p:nvSpPr>
        <p:spPr>
          <a:xfrm rot="5400000" flipV="1">
            <a:off x="9919199" y="3818776"/>
            <a:ext cx="1325317" cy="348121"/>
          </a:xfrm>
          <a:prstGeom prst="rightArrow">
            <a:avLst/>
          </a:prstGeom>
          <a:noFill/>
          <a:ln w="3810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5" name="Straight Arrow Connector 24">
            <a:extLst>
              <a:ext uri="{FF2B5EF4-FFF2-40B4-BE49-F238E27FC236}">
                <a16:creationId xmlns:a16="http://schemas.microsoft.com/office/drawing/2014/main" id="{C6761496-2DC2-B441-345E-8CD1E6DED5EE}"/>
              </a:ext>
            </a:extLst>
          </p:cNvPr>
          <p:cNvCxnSpPr>
            <a:cxnSpLocks/>
          </p:cNvCxnSpPr>
          <p:nvPr/>
        </p:nvCxnSpPr>
        <p:spPr>
          <a:xfrm>
            <a:off x="5126832" y="2532541"/>
            <a:ext cx="385630" cy="0"/>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3" name="Arc 12">
            <a:extLst>
              <a:ext uri="{FF2B5EF4-FFF2-40B4-BE49-F238E27FC236}">
                <a16:creationId xmlns:a16="http://schemas.microsoft.com/office/drawing/2014/main" id="{69692889-788C-647D-571F-853F1F25C96B}"/>
              </a:ext>
            </a:extLst>
          </p:cNvPr>
          <p:cNvSpPr/>
          <p:nvPr/>
        </p:nvSpPr>
        <p:spPr>
          <a:xfrm>
            <a:off x="2990646" y="3127544"/>
            <a:ext cx="1970503" cy="1798605"/>
          </a:xfrm>
          <a:prstGeom prst="arc">
            <a:avLst>
              <a:gd name="adj1" fmla="val 18528367"/>
              <a:gd name="adj2" fmla="val 13977997"/>
            </a:avLst>
          </a:prstGeom>
          <a:ln w="57150">
            <a:solidFill>
              <a:schemeClr val="bg1">
                <a:lumMod val="50000"/>
              </a:schemeClr>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 name="Left Brace 11">
            <a:extLst>
              <a:ext uri="{FF2B5EF4-FFF2-40B4-BE49-F238E27FC236}">
                <a16:creationId xmlns:a16="http://schemas.microsoft.com/office/drawing/2014/main" id="{EFA35951-2B79-CC71-5DC3-8241149431A9}"/>
              </a:ext>
            </a:extLst>
          </p:cNvPr>
          <p:cNvSpPr/>
          <p:nvPr/>
        </p:nvSpPr>
        <p:spPr>
          <a:xfrm rot="5400000">
            <a:off x="3385288" y="-455365"/>
            <a:ext cx="492991" cy="4745836"/>
          </a:xfrm>
          <a:prstGeom prst="leftBrace">
            <a:avLst>
              <a:gd name="adj1" fmla="val 8333"/>
              <a:gd name="adj2" fmla="val 49535"/>
            </a:avLst>
          </a:prstGeom>
          <a:ln w="38100">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 name="Left Brace 13">
            <a:extLst>
              <a:ext uri="{FF2B5EF4-FFF2-40B4-BE49-F238E27FC236}">
                <a16:creationId xmlns:a16="http://schemas.microsoft.com/office/drawing/2014/main" id="{44100A41-3B07-8B96-09F6-5B86E4F25E7E}"/>
              </a:ext>
            </a:extLst>
          </p:cNvPr>
          <p:cNvSpPr/>
          <p:nvPr/>
        </p:nvSpPr>
        <p:spPr>
          <a:xfrm rot="16200000" flipH="1">
            <a:off x="8068467" y="-390426"/>
            <a:ext cx="473299" cy="4596267"/>
          </a:xfrm>
          <a:prstGeom prst="leftBrace">
            <a:avLst>
              <a:gd name="adj1" fmla="val 8333"/>
              <a:gd name="adj2" fmla="val 51656"/>
            </a:avLst>
          </a:prstGeom>
          <a:ln w="38100">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 name="TextBox 1">
            <a:extLst>
              <a:ext uri="{FF2B5EF4-FFF2-40B4-BE49-F238E27FC236}">
                <a16:creationId xmlns:a16="http://schemas.microsoft.com/office/drawing/2014/main" id="{30FC5FBA-67A7-03E2-FAFD-812346238076}"/>
              </a:ext>
            </a:extLst>
          </p:cNvPr>
          <p:cNvSpPr txBox="1"/>
          <p:nvPr/>
        </p:nvSpPr>
        <p:spPr>
          <a:xfrm>
            <a:off x="7493461" y="1059595"/>
            <a:ext cx="1725152" cy="461665"/>
          </a:xfrm>
          <a:prstGeom prst="rect">
            <a:avLst/>
          </a:prstGeom>
          <a:noFill/>
        </p:spPr>
        <p:txBody>
          <a:bodyPr wrap="none" rtlCol="0">
            <a:spAutoFit/>
          </a:bodyPr>
          <a:lstStyle/>
          <a:p>
            <a:r>
              <a:rPr lang="en-US" sz="2400" b="1" dirty="0"/>
              <a:t>MANDEEP</a:t>
            </a:r>
            <a:endParaRPr lang="en-US" sz="4000" b="1" dirty="0"/>
          </a:p>
        </p:txBody>
      </p:sp>
      <p:sp>
        <p:nvSpPr>
          <p:cNvPr id="6" name="TextBox 5">
            <a:extLst>
              <a:ext uri="{FF2B5EF4-FFF2-40B4-BE49-F238E27FC236}">
                <a16:creationId xmlns:a16="http://schemas.microsoft.com/office/drawing/2014/main" id="{8E6A94EE-ECCF-28AF-FAC5-3BC7290515E1}"/>
              </a:ext>
            </a:extLst>
          </p:cNvPr>
          <p:cNvSpPr txBox="1"/>
          <p:nvPr/>
        </p:nvSpPr>
        <p:spPr>
          <a:xfrm>
            <a:off x="3138341" y="1090721"/>
            <a:ext cx="1159292" cy="461665"/>
          </a:xfrm>
          <a:prstGeom prst="rect">
            <a:avLst/>
          </a:prstGeom>
          <a:noFill/>
        </p:spPr>
        <p:txBody>
          <a:bodyPr wrap="none" rtlCol="0">
            <a:spAutoFit/>
          </a:bodyPr>
          <a:lstStyle/>
          <a:p>
            <a:pPr algn="ctr"/>
            <a:r>
              <a:rPr lang="en-US" sz="2400" b="1" dirty="0"/>
              <a:t>RIMEP</a:t>
            </a:r>
            <a:endParaRPr lang="en-US" sz="4000" b="1" dirty="0"/>
          </a:p>
        </p:txBody>
      </p:sp>
      <p:cxnSp>
        <p:nvCxnSpPr>
          <p:cNvPr id="80" name="Straight Arrow Connector 79">
            <a:extLst>
              <a:ext uri="{FF2B5EF4-FFF2-40B4-BE49-F238E27FC236}">
                <a16:creationId xmlns:a16="http://schemas.microsoft.com/office/drawing/2014/main" id="{663A03A3-9C95-8A3F-B5E1-2FA40E1F2290}"/>
              </a:ext>
            </a:extLst>
          </p:cNvPr>
          <p:cNvCxnSpPr>
            <a:cxnSpLocks/>
          </p:cNvCxnSpPr>
          <p:nvPr/>
        </p:nvCxnSpPr>
        <p:spPr>
          <a:xfrm flipV="1">
            <a:off x="2432676" y="2532926"/>
            <a:ext cx="391361" cy="3674"/>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9" name="Decision 18">
            <a:extLst>
              <a:ext uri="{FF2B5EF4-FFF2-40B4-BE49-F238E27FC236}">
                <a16:creationId xmlns:a16="http://schemas.microsoft.com/office/drawing/2014/main" id="{EE1CD531-F022-2D07-1814-0BCB416E7C0A}"/>
              </a:ext>
            </a:extLst>
          </p:cNvPr>
          <p:cNvSpPr/>
          <p:nvPr/>
        </p:nvSpPr>
        <p:spPr>
          <a:xfrm>
            <a:off x="2904741" y="2020333"/>
            <a:ext cx="2088727" cy="1060456"/>
          </a:xfrm>
          <a:prstGeom prst="flowChartDecision">
            <a:avLst/>
          </a:prstGeom>
          <a:solidFill>
            <a:srgbClr val="07519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1" name="TextBox 20">
            <a:extLst>
              <a:ext uri="{FF2B5EF4-FFF2-40B4-BE49-F238E27FC236}">
                <a16:creationId xmlns:a16="http://schemas.microsoft.com/office/drawing/2014/main" id="{96AE62BC-E13E-28A1-819D-9B0FA13DFB1C}"/>
              </a:ext>
            </a:extLst>
          </p:cNvPr>
          <p:cNvSpPr txBox="1"/>
          <p:nvPr/>
        </p:nvSpPr>
        <p:spPr>
          <a:xfrm>
            <a:off x="3063558" y="2169783"/>
            <a:ext cx="1776959" cy="738664"/>
          </a:xfrm>
          <a:prstGeom prst="rect">
            <a:avLst/>
          </a:prstGeom>
          <a:noFill/>
        </p:spPr>
        <p:txBody>
          <a:bodyPr wrap="square" rtlCol="0">
            <a:spAutoFit/>
          </a:bodyPr>
          <a:lstStyle/>
          <a:p>
            <a:pPr algn="ctr"/>
            <a:r>
              <a:rPr lang="en-US" sz="1400" b="1" dirty="0">
                <a:solidFill>
                  <a:schemeClr val="bg1"/>
                </a:solidFill>
              </a:rPr>
              <a:t>SSC-Level Reliability Target Allocation</a:t>
            </a:r>
          </a:p>
        </p:txBody>
      </p:sp>
      <p:sp>
        <p:nvSpPr>
          <p:cNvPr id="3" name="TextBox 2">
            <a:extLst>
              <a:ext uri="{FF2B5EF4-FFF2-40B4-BE49-F238E27FC236}">
                <a16:creationId xmlns:a16="http://schemas.microsoft.com/office/drawing/2014/main" id="{E7B6C0F3-1CEF-16B9-8B62-2E8BEFD9A16F}"/>
              </a:ext>
            </a:extLst>
          </p:cNvPr>
          <p:cNvSpPr txBox="1"/>
          <p:nvPr/>
        </p:nvSpPr>
        <p:spPr>
          <a:xfrm>
            <a:off x="7004481" y="3600079"/>
            <a:ext cx="1970501" cy="1077218"/>
          </a:xfrm>
          <a:prstGeom prst="rect">
            <a:avLst/>
          </a:prstGeom>
          <a:solidFill>
            <a:srgbClr val="FFC000"/>
          </a:solidFill>
          <a:ln w="57150">
            <a:solidFill>
              <a:schemeClr val="tx1"/>
            </a:solidFill>
          </a:ln>
        </p:spPr>
        <p:txBody>
          <a:bodyPr wrap="square" rtlCol="0">
            <a:spAutoFit/>
          </a:bodyPr>
          <a:lstStyle/>
          <a:p>
            <a:pPr algn="ctr"/>
            <a:r>
              <a:rPr lang="en-US" sz="1600" dirty="0"/>
              <a:t>Is it Feasible to Demonstrate Satisfaction of CLRs?</a:t>
            </a:r>
          </a:p>
        </p:txBody>
      </p:sp>
      <p:cxnSp>
        <p:nvCxnSpPr>
          <p:cNvPr id="15" name="Elbow Connector 14">
            <a:extLst>
              <a:ext uri="{FF2B5EF4-FFF2-40B4-BE49-F238E27FC236}">
                <a16:creationId xmlns:a16="http://schemas.microsoft.com/office/drawing/2014/main" id="{ED2416F9-72EF-1A70-19FD-199002F4357F}"/>
              </a:ext>
            </a:extLst>
          </p:cNvPr>
          <p:cNvCxnSpPr>
            <a:cxnSpLocks/>
          </p:cNvCxnSpPr>
          <p:nvPr/>
        </p:nvCxnSpPr>
        <p:spPr>
          <a:xfrm rot="10800000" flipV="1">
            <a:off x="8360230" y="5848012"/>
            <a:ext cx="2293157" cy="192346"/>
          </a:xfrm>
          <a:prstGeom prst="bentConnector3">
            <a:avLst>
              <a:gd name="adj1" fmla="val 631"/>
            </a:avLst>
          </a:prstGeom>
          <a:ln w="762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83B16641-0D74-EE36-E606-9EBD09BF23D9}"/>
              </a:ext>
            </a:extLst>
          </p:cNvPr>
          <p:cNvSpPr txBox="1"/>
          <p:nvPr/>
        </p:nvSpPr>
        <p:spPr>
          <a:xfrm>
            <a:off x="5720602" y="1378673"/>
            <a:ext cx="5484194" cy="338554"/>
          </a:xfrm>
          <a:prstGeom prst="rect">
            <a:avLst/>
          </a:prstGeom>
          <a:noFill/>
        </p:spPr>
        <p:txBody>
          <a:bodyPr wrap="none" rtlCol="0">
            <a:spAutoFit/>
          </a:bodyPr>
          <a:lstStyle/>
          <a:p>
            <a:r>
              <a:rPr lang="en-US" sz="1600" dirty="0"/>
              <a:t>Monitoring and Non-Destructive Examination Expert Panel</a:t>
            </a:r>
          </a:p>
        </p:txBody>
      </p:sp>
      <p:sp>
        <p:nvSpPr>
          <p:cNvPr id="16" name="TextBox 15">
            <a:extLst>
              <a:ext uri="{FF2B5EF4-FFF2-40B4-BE49-F238E27FC236}">
                <a16:creationId xmlns:a16="http://schemas.microsoft.com/office/drawing/2014/main" id="{5C0555FD-B39B-01C3-1B9B-CFBD7A48A809}"/>
              </a:ext>
            </a:extLst>
          </p:cNvPr>
          <p:cNvSpPr txBox="1"/>
          <p:nvPr/>
        </p:nvSpPr>
        <p:spPr>
          <a:xfrm>
            <a:off x="2821748" y="1392033"/>
            <a:ext cx="1792478" cy="338554"/>
          </a:xfrm>
          <a:prstGeom prst="rect">
            <a:avLst/>
          </a:prstGeom>
          <a:noFill/>
        </p:spPr>
        <p:txBody>
          <a:bodyPr wrap="none" rtlCol="0">
            <a:spAutoFit/>
          </a:bodyPr>
          <a:lstStyle/>
          <a:p>
            <a:r>
              <a:rPr lang="en-US" sz="1600" dirty="0"/>
              <a:t>RIM Expert Panel</a:t>
            </a:r>
          </a:p>
        </p:txBody>
      </p:sp>
      <p:sp>
        <p:nvSpPr>
          <p:cNvPr id="23" name="TextBox 22">
            <a:extLst>
              <a:ext uri="{FF2B5EF4-FFF2-40B4-BE49-F238E27FC236}">
                <a16:creationId xmlns:a16="http://schemas.microsoft.com/office/drawing/2014/main" id="{D4E422BF-ECAE-590C-E826-BA5497AE727D}"/>
              </a:ext>
            </a:extLst>
          </p:cNvPr>
          <p:cNvSpPr txBox="1"/>
          <p:nvPr/>
        </p:nvSpPr>
        <p:spPr>
          <a:xfrm>
            <a:off x="276858" y="6110002"/>
            <a:ext cx="3281995" cy="646331"/>
          </a:xfrm>
          <a:prstGeom prst="rect">
            <a:avLst/>
          </a:prstGeom>
          <a:solidFill>
            <a:srgbClr val="FFC000"/>
          </a:solidFill>
        </p:spPr>
        <p:txBody>
          <a:bodyPr wrap="square" rtlCol="0">
            <a:spAutoFit/>
          </a:bodyPr>
          <a:lstStyle/>
          <a:p>
            <a:pPr algn="ctr"/>
            <a:r>
              <a:rPr lang="en-US" b="1" dirty="0">
                <a:solidFill>
                  <a:srgbClr val="FF0000"/>
                </a:solidFill>
              </a:rPr>
              <a:t>Based on Current Terminology</a:t>
            </a:r>
          </a:p>
        </p:txBody>
      </p:sp>
      <p:sp>
        <p:nvSpPr>
          <p:cNvPr id="10" name="TextBox 9">
            <a:extLst>
              <a:ext uri="{FF2B5EF4-FFF2-40B4-BE49-F238E27FC236}">
                <a16:creationId xmlns:a16="http://schemas.microsoft.com/office/drawing/2014/main" id="{2CDB8D70-A1E8-4D0F-E49A-6C987AC04FFD}"/>
              </a:ext>
            </a:extLst>
          </p:cNvPr>
          <p:cNvSpPr txBox="1"/>
          <p:nvPr/>
        </p:nvSpPr>
        <p:spPr>
          <a:xfrm>
            <a:off x="9267776" y="4770793"/>
            <a:ext cx="2456434" cy="1077218"/>
          </a:xfrm>
          <a:prstGeom prst="rect">
            <a:avLst/>
          </a:prstGeom>
          <a:solidFill>
            <a:schemeClr val="bg1"/>
          </a:solidFill>
          <a:ln>
            <a:noFill/>
          </a:ln>
        </p:spPr>
        <p:txBody>
          <a:bodyPr wrap="square" rtlCol="0">
            <a:spAutoFit/>
          </a:bodyPr>
          <a:lstStyle/>
          <a:p>
            <a:pPr algn="r"/>
            <a:r>
              <a:rPr lang="en-US" sz="1600" b="1" dirty="0"/>
              <a:t>“MANDE Observations Consistent with Expectations” =&gt; satisfaction of CLRs </a:t>
            </a:r>
          </a:p>
        </p:txBody>
      </p:sp>
      <p:sp>
        <p:nvSpPr>
          <p:cNvPr id="22" name="TextBox 21">
            <a:extLst>
              <a:ext uri="{FF2B5EF4-FFF2-40B4-BE49-F238E27FC236}">
                <a16:creationId xmlns:a16="http://schemas.microsoft.com/office/drawing/2014/main" id="{76D2CBB3-F789-0D4B-C6C1-2D20000D12CC}"/>
              </a:ext>
            </a:extLst>
          </p:cNvPr>
          <p:cNvSpPr txBox="1"/>
          <p:nvPr/>
        </p:nvSpPr>
        <p:spPr>
          <a:xfrm>
            <a:off x="4382197" y="5846759"/>
            <a:ext cx="3958050" cy="738664"/>
          </a:xfrm>
          <a:prstGeom prst="rect">
            <a:avLst/>
          </a:prstGeom>
          <a:solidFill>
            <a:schemeClr val="bg1"/>
          </a:solidFill>
          <a:ln w="38100">
            <a:solidFill>
              <a:schemeClr val="tx1"/>
            </a:solidFill>
          </a:ln>
        </p:spPr>
        <p:txBody>
          <a:bodyPr wrap="square" rtlCol="0">
            <a:spAutoFit/>
          </a:bodyPr>
          <a:lstStyle/>
          <a:p>
            <a:r>
              <a:rPr lang="en-US" sz="1400" dirty="0">
                <a:solidFill>
                  <a:srgbClr val="3F3F3F"/>
                </a:solidFill>
                <a:effectLst/>
                <a:latin typeface="Helvetica" pitchFamily="2" charset="0"/>
              </a:rPr>
              <a:t>Adjust monitoring/NDE frequency, adjust method of monitoring/NDE, or plan for preemptive replacements before failures.</a:t>
            </a:r>
          </a:p>
        </p:txBody>
      </p:sp>
      <p:cxnSp>
        <p:nvCxnSpPr>
          <p:cNvPr id="37" name="Straight Arrow Connector 36">
            <a:extLst>
              <a:ext uri="{FF2B5EF4-FFF2-40B4-BE49-F238E27FC236}">
                <a16:creationId xmlns:a16="http://schemas.microsoft.com/office/drawing/2014/main" id="{AB9D5AF5-441D-947B-A7BF-E69D9B76EE55}"/>
              </a:ext>
            </a:extLst>
          </p:cNvPr>
          <p:cNvCxnSpPr>
            <a:cxnSpLocks/>
          </p:cNvCxnSpPr>
          <p:nvPr/>
        </p:nvCxnSpPr>
        <p:spPr>
          <a:xfrm>
            <a:off x="6556183" y="2536600"/>
            <a:ext cx="385630" cy="0"/>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52" name="Title 1">
            <a:extLst>
              <a:ext uri="{FF2B5EF4-FFF2-40B4-BE49-F238E27FC236}">
                <a16:creationId xmlns:a16="http://schemas.microsoft.com/office/drawing/2014/main" id="{BDED87D2-C3ED-D0EF-2BF1-D15E7B409D3E}"/>
              </a:ext>
            </a:extLst>
          </p:cNvPr>
          <p:cNvSpPr>
            <a:spLocks noGrp="1"/>
          </p:cNvSpPr>
          <p:nvPr>
            <p:ph type="title"/>
          </p:nvPr>
        </p:nvSpPr>
        <p:spPr>
          <a:xfrm>
            <a:off x="399406" y="300857"/>
            <a:ext cx="10415648" cy="492993"/>
          </a:xfrm>
        </p:spPr>
        <p:txBody>
          <a:bodyPr>
            <a:noAutofit/>
          </a:bodyPr>
          <a:lstStyle/>
          <a:p>
            <a:r>
              <a:rPr lang="en-US" dirty="0"/>
              <a:t>Simplified Diagram of RIM</a:t>
            </a:r>
          </a:p>
        </p:txBody>
      </p:sp>
      <p:sp>
        <p:nvSpPr>
          <p:cNvPr id="11" name="TextBox 10">
            <a:extLst>
              <a:ext uri="{FF2B5EF4-FFF2-40B4-BE49-F238E27FC236}">
                <a16:creationId xmlns:a16="http://schemas.microsoft.com/office/drawing/2014/main" id="{ADCF19B9-463B-EB71-63FB-09B6926B755D}"/>
              </a:ext>
            </a:extLst>
          </p:cNvPr>
          <p:cNvSpPr txBox="1"/>
          <p:nvPr/>
        </p:nvSpPr>
        <p:spPr>
          <a:xfrm>
            <a:off x="7493461" y="53696"/>
            <a:ext cx="6100174" cy="923330"/>
          </a:xfrm>
          <a:prstGeom prst="rect">
            <a:avLst/>
          </a:prstGeom>
          <a:noFill/>
        </p:spPr>
        <p:txBody>
          <a:bodyPr wrap="square">
            <a:spAutoFit/>
          </a:bodyPr>
          <a:lstStyle/>
          <a:p>
            <a:pPr marL="342900" indent="-342900">
              <a:buFont typeface="Arial" panose="020B0604020202020204" pitchFamily="34" charset="0"/>
              <a:buChar char="•"/>
            </a:pPr>
            <a:r>
              <a:rPr lang="en-US" dirty="0"/>
              <a:t>Materials Degradation</a:t>
            </a:r>
          </a:p>
          <a:p>
            <a:pPr marL="342900" indent="-342900">
              <a:buFont typeface="Arial" panose="020B0604020202020204" pitchFamily="34" charset="0"/>
              <a:buChar char="•"/>
            </a:pPr>
            <a:r>
              <a:rPr lang="en-US" dirty="0"/>
              <a:t>Reliability Targets</a:t>
            </a:r>
          </a:p>
          <a:p>
            <a:pPr marL="342900" indent="-342900">
              <a:buFont typeface="Arial" panose="020B0604020202020204" pitchFamily="34" charset="0"/>
              <a:buChar char="•"/>
            </a:pPr>
            <a:r>
              <a:rPr lang="en-US" dirty="0"/>
              <a:t>RIM Strategies</a:t>
            </a:r>
          </a:p>
        </p:txBody>
      </p:sp>
      <p:sp>
        <p:nvSpPr>
          <p:cNvPr id="28" name="Slide Number Placeholder 27">
            <a:extLst>
              <a:ext uri="{FF2B5EF4-FFF2-40B4-BE49-F238E27FC236}">
                <a16:creationId xmlns:a16="http://schemas.microsoft.com/office/drawing/2014/main" id="{EEF34913-5D5E-6C02-CE67-808D5FE476A9}"/>
              </a:ext>
            </a:extLst>
          </p:cNvPr>
          <p:cNvSpPr>
            <a:spLocks noGrp="1"/>
          </p:cNvSpPr>
          <p:nvPr>
            <p:ph type="sldNum" sz="quarter" idx="12"/>
          </p:nvPr>
        </p:nvSpPr>
        <p:spPr/>
        <p:txBody>
          <a:bodyPr/>
          <a:lstStyle/>
          <a:p>
            <a:fld id="{F91DD43D-5369-7B40-9120-8F730B61C8AF}" type="slidenum">
              <a:rPr lang="en-US" smtClean="0"/>
              <a:t>3</a:t>
            </a:fld>
            <a:endParaRPr lang="en-US"/>
          </a:p>
        </p:txBody>
      </p:sp>
    </p:spTree>
    <p:extLst>
      <p:ext uri="{BB962C8B-B14F-4D97-AF65-F5344CB8AC3E}">
        <p14:creationId xmlns:p14="http://schemas.microsoft.com/office/powerpoint/2010/main" val="1153036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7970B5-9900-5F59-A19C-4582E8883BE3}"/>
              </a:ext>
            </a:extLst>
          </p:cNvPr>
          <p:cNvSpPr>
            <a:spLocks noGrp="1"/>
          </p:cNvSpPr>
          <p:nvPr>
            <p:ph type="sldNum" sz="quarter" idx="12"/>
          </p:nvPr>
        </p:nvSpPr>
        <p:spPr/>
        <p:txBody>
          <a:bodyPr/>
          <a:lstStyle/>
          <a:p>
            <a:fld id="{E42D67D1-3720-504B-B560-EF7BD1795733}" type="slidenum">
              <a:rPr lang="en-US" smtClean="0"/>
              <a:t>4</a:t>
            </a:fld>
            <a:endParaRPr lang="en-US"/>
          </a:p>
        </p:txBody>
      </p:sp>
      <p:pic>
        <p:nvPicPr>
          <p:cNvPr id="3" name="Picture 2">
            <a:extLst>
              <a:ext uri="{FF2B5EF4-FFF2-40B4-BE49-F238E27FC236}">
                <a16:creationId xmlns:a16="http://schemas.microsoft.com/office/drawing/2014/main" id="{12F928FB-3854-CA38-B33D-D265931CAD08}"/>
              </a:ext>
            </a:extLst>
          </p:cNvPr>
          <p:cNvPicPr>
            <a:picLocks noChangeAspect="1"/>
          </p:cNvPicPr>
          <p:nvPr/>
        </p:nvPicPr>
        <p:blipFill>
          <a:blip r:embed="rId2"/>
          <a:stretch>
            <a:fillRect/>
          </a:stretch>
        </p:blipFill>
        <p:spPr>
          <a:xfrm>
            <a:off x="1" y="-1"/>
            <a:ext cx="12192000" cy="6858001"/>
          </a:xfrm>
          <a:prstGeom prst="rect">
            <a:avLst/>
          </a:prstGeom>
        </p:spPr>
      </p:pic>
    </p:spTree>
    <p:extLst>
      <p:ext uri="{BB962C8B-B14F-4D97-AF65-F5344CB8AC3E}">
        <p14:creationId xmlns:p14="http://schemas.microsoft.com/office/powerpoint/2010/main" val="3585259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94739-17C6-C179-E2F1-CC1F4609CA94}"/>
              </a:ext>
            </a:extLst>
          </p:cNvPr>
          <p:cNvSpPr>
            <a:spLocks noGrp="1"/>
          </p:cNvSpPr>
          <p:nvPr>
            <p:ph type="title"/>
          </p:nvPr>
        </p:nvSpPr>
        <p:spPr>
          <a:xfrm>
            <a:off x="767862" y="365126"/>
            <a:ext cx="10515600" cy="512172"/>
          </a:xfrm>
        </p:spPr>
        <p:txBody>
          <a:bodyPr>
            <a:normAutofit fontScale="90000"/>
          </a:bodyPr>
          <a:lstStyle/>
          <a:p>
            <a:r>
              <a:rPr lang="en-US" dirty="0"/>
              <a:t>Outline</a:t>
            </a:r>
          </a:p>
        </p:txBody>
      </p:sp>
      <p:sp>
        <p:nvSpPr>
          <p:cNvPr id="3" name="Content Placeholder 2">
            <a:extLst>
              <a:ext uri="{FF2B5EF4-FFF2-40B4-BE49-F238E27FC236}">
                <a16:creationId xmlns:a16="http://schemas.microsoft.com/office/drawing/2014/main" id="{C82EA640-43B2-BFF3-9610-BD421CD2CB67}"/>
              </a:ext>
            </a:extLst>
          </p:cNvPr>
          <p:cNvSpPr>
            <a:spLocks noGrp="1"/>
          </p:cNvSpPr>
          <p:nvPr>
            <p:ph idx="1"/>
          </p:nvPr>
        </p:nvSpPr>
        <p:spPr>
          <a:xfrm>
            <a:off x="767862" y="977900"/>
            <a:ext cx="10515600" cy="5514973"/>
          </a:xfrm>
        </p:spPr>
        <p:txBody>
          <a:bodyPr>
            <a:normAutofit fontScale="92500" lnSpcReduction="10000"/>
          </a:bodyPr>
          <a:lstStyle/>
          <a:p>
            <a:r>
              <a:rPr lang="en-US" sz="1600" dirty="0"/>
              <a:t>Reliability Integrity Management (RIM): </a:t>
            </a:r>
          </a:p>
          <a:p>
            <a:pPr marL="457200" lvl="1" indent="0">
              <a:buNone/>
            </a:pPr>
            <a:r>
              <a:rPr lang="en-US" sz="1500" b="1" dirty="0"/>
              <a:t>(1) RIM Program scope definition</a:t>
            </a:r>
          </a:p>
          <a:p>
            <a:pPr marL="457200" lvl="1" indent="0">
              <a:buNone/>
            </a:pPr>
            <a:r>
              <a:rPr lang="en-US" sz="1500" b="1" dirty="0"/>
              <a:t>(2) degradation mechanism assessment (DMA)</a:t>
            </a:r>
          </a:p>
          <a:p>
            <a:pPr marL="457200" lvl="1" indent="0">
              <a:buNone/>
            </a:pPr>
            <a:r>
              <a:rPr lang="en-US" sz="1500" b="1" dirty="0"/>
              <a:t>(3) facility and SSC Reliability Target allocation originating from the probabilistic risk assessment (PRA)</a:t>
            </a:r>
          </a:p>
          <a:p>
            <a:pPr marL="457200" lvl="1" indent="0">
              <a:buNone/>
            </a:pPr>
            <a:r>
              <a:rPr lang="en-US" sz="1500" b="1" dirty="0"/>
              <a:t>(4) identification and evaluation of RIM strategies</a:t>
            </a:r>
          </a:p>
          <a:p>
            <a:pPr marL="457200" lvl="1" indent="0">
              <a:buNone/>
            </a:pPr>
            <a:r>
              <a:rPr lang="en-US" sz="1500" b="1" dirty="0"/>
              <a:t>(5) evaluation of uncertainties</a:t>
            </a:r>
          </a:p>
          <a:p>
            <a:pPr marL="457200" lvl="1" indent="0">
              <a:buNone/>
            </a:pPr>
            <a:r>
              <a:rPr lang="en-US" sz="1500" b="1" dirty="0"/>
              <a:t>(6) RIM Program implementation</a:t>
            </a:r>
          </a:p>
          <a:p>
            <a:pPr marL="457200" lvl="1" indent="0">
              <a:buNone/>
            </a:pPr>
            <a:r>
              <a:rPr lang="en-US" sz="1500" b="1" dirty="0"/>
              <a:t>(7) performance monitoring and RIM Program updates</a:t>
            </a:r>
          </a:p>
          <a:p>
            <a:r>
              <a:rPr lang="en-US" sz="1600" dirty="0"/>
              <a:t>Cumulative Damage Modeling (CDM) is an application of event-driven simulation formulated to understand the interplay between component degradation mechanisms and various management strategies that may be implemented to manage the risk associated with passive component failure. </a:t>
            </a:r>
          </a:p>
          <a:p>
            <a:r>
              <a:rPr lang="en-US" sz="1600" dirty="0"/>
              <a:t>CDM models situations in which component functionality is lost when a particular threshold of degradation is exceeded as a result of the cumulative effect of degradation mechanisms whose severity may fluctuate in time. </a:t>
            </a:r>
          </a:p>
          <a:p>
            <a:r>
              <a:rPr lang="en-US" sz="1600" dirty="0"/>
              <a:t>Constant-failure-rate (e.g., Markovian) modeling has previously been applied to passive component reliability, but if threshold effects dominate in a particular context, there may be limitations to the applicability of a Markovian result in that context, and CDM may help.</a:t>
            </a:r>
          </a:p>
          <a:p>
            <a:pPr lvl="1"/>
            <a:r>
              <a:rPr lang="en-US" sz="1400" dirty="0"/>
              <a:t>Markov modeling is a special case of CDM, and it is straightforward to blend Markov modeling with threshold-based damage modeling.</a:t>
            </a:r>
          </a:p>
          <a:p>
            <a:pPr lvl="1"/>
            <a:r>
              <a:rPr lang="en-US" sz="1400" dirty="0"/>
              <a:t>Examples of CDM have existed for some time (e.g., Probabilistic Fracture Mechanics), but the present formulation of CDM is more general and more oriented to  supporting formulation and implementation of Monitoring and Non-Destructive Evaluation (MANDE).</a:t>
            </a:r>
          </a:p>
          <a:p>
            <a:r>
              <a:rPr lang="en-US" sz="1600" dirty="0"/>
              <a:t>The present paper uses simple examples to compare traditional Markov modeling with CDM, with a view to:</a:t>
            </a:r>
          </a:p>
          <a:p>
            <a:pPr lvl="1"/>
            <a:r>
              <a:rPr lang="en-US" sz="1200" dirty="0"/>
              <a:t>highlighting relative strengths and weaknesses of the two approaches, </a:t>
            </a:r>
          </a:p>
          <a:p>
            <a:pPr lvl="1"/>
            <a:r>
              <a:rPr lang="en-US" sz="1200" dirty="0"/>
              <a:t>integrating monitoring and inspection models with physical damage models, to support detailed exploration of approaches to monitoring and inspection, </a:t>
            </a:r>
          </a:p>
          <a:p>
            <a:pPr lvl="1"/>
            <a:r>
              <a:rPr lang="en-US" sz="1200" dirty="0"/>
              <a:t>assessing what properties CDM needs to have to improve meaningfully on Markovian modelling. </a:t>
            </a:r>
          </a:p>
        </p:txBody>
      </p:sp>
      <p:sp>
        <p:nvSpPr>
          <p:cNvPr id="4" name="Slide Number Placeholder 3">
            <a:extLst>
              <a:ext uri="{FF2B5EF4-FFF2-40B4-BE49-F238E27FC236}">
                <a16:creationId xmlns:a16="http://schemas.microsoft.com/office/drawing/2014/main" id="{032EE96F-EB7E-C3FC-F331-2013B8138533}"/>
              </a:ext>
            </a:extLst>
          </p:cNvPr>
          <p:cNvSpPr>
            <a:spLocks noGrp="1"/>
          </p:cNvSpPr>
          <p:nvPr>
            <p:ph type="sldNum" sz="quarter" idx="12"/>
          </p:nvPr>
        </p:nvSpPr>
        <p:spPr/>
        <p:txBody>
          <a:bodyPr/>
          <a:lstStyle/>
          <a:p>
            <a:fld id="{E42D67D1-3720-504B-B560-EF7BD1795733}" type="slidenum">
              <a:rPr lang="en-US" smtClean="0"/>
              <a:t>5</a:t>
            </a:fld>
            <a:endParaRPr lang="en-US"/>
          </a:p>
        </p:txBody>
      </p:sp>
      <p:sp>
        <p:nvSpPr>
          <p:cNvPr id="5" name="Right Brace 4">
            <a:extLst>
              <a:ext uri="{FF2B5EF4-FFF2-40B4-BE49-F238E27FC236}">
                <a16:creationId xmlns:a16="http://schemas.microsoft.com/office/drawing/2014/main" id="{CF90181C-B6E4-4B8B-76D1-394DFC4032F4}"/>
              </a:ext>
            </a:extLst>
          </p:cNvPr>
          <p:cNvSpPr/>
          <p:nvPr/>
        </p:nvSpPr>
        <p:spPr>
          <a:xfrm>
            <a:off x="9590130" y="1275645"/>
            <a:ext cx="297622" cy="1456267"/>
          </a:xfrm>
          <a:prstGeom prst="rightBrace">
            <a:avLst/>
          </a:prstGeom>
          <a:ln w="57150">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 name="TextBox 5">
            <a:extLst>
              <a:ext uri="{FF2B5EF4-FFF2-40B4-BE49-F238E27FC236}">
                <a16:creationId xmlns:a16="http://schemas.microsoft.com/office/drawing/2014/main" id="{8C9FE9A9-08FA-C672-DAE3-30D1B9B52C94}"/>
              </a:ext>
            </a:extLst>
          </p:cNvPr>
          <p:cNvSpPr txBox="1"/>
          <p:nvPr/>
        </p:nvSpPr>
        <p:spPr>
          <a:xfrm>
            <a:off x="9926957" y="1542113"/>
            <a:ext cx="2054360" cy="923330"/>
          </a:xfrm>
          <a:prstGeom prst="rect">
            <a:avLst/>
          </a:prstGeom>
          <a:noFill/>
        </p:spPr>
        <p:txBody>
          <a:bodyPr wrap="square" rtlCol="0">
            <a:spAutoFit/>
          </a:bodyPr>
          <a:lstStyle/>
          <a:p>
            <a:r>
              <a:rPr lang="en-US" dirty="0"/>
              <a:t>Current Wording of RIM in ASME BPVC XI Division 2 </a:t>
            </a:r>
          </a:p>
        </p:txBody>
      </p:sp>
    </p:spTree>
    <p:extLst>
      <p:ext uri="{BB962C8B-B14F-4D97-AF65-F5344CB8AC3E}">
        <p14:creationId xmlns:p14="http://schemas.microsoft.com/office/powerpoint/2010/main" val="2981137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38AE0-9C5F-5918-00C1-2A7B0E1F4709}"/>
              </a:ext>
            </a:extLst>
          </p:cNvPr>
          <p:cNvSpPr>
            <a:spLocks noGrp="1"/>
          </p:cNvSpPr>
          <p:nvPr>
            <p:ph type="title"/>
          </p:nvPr>
        </p:nvSpPr>
        <p:spPr>
          <a:xfrm>
            <a:off x="838200" y="129921"/>
            <a:ext cx="10835992" cy="952716"/>
          </a:xfrm>
        </p:spPr>
        <p:txBody>
          <a:bodyPr>
            <a:normAutofit/>
          </a:bodyPr>
          <a:lstStyle/>
          <a:p>
            <a:r>
              <a:rPr lang="en-US" sz="3600" dirty="0"/>
              <a:t>Figure 1.  Three-State Model Used in the present paper.</a:t>
            </a:r>
          </a:p>
        </p:txBody>
      </p:sp>
      <p:pic>
        <p:nvPicPr>
          <p:cNvPr id="4" name="Picture 3">
            <a:extLst>
              <a:ext uri="{FF2B5EF4-FFF2-40B4-BE49-F238E27FC236}">
                <a16:creationId xmlns:a16="http://schemas.microsoft.com/office/drawing/2014/main" id="{007F733A-3F09-67DE-FB2A-726F2EE52CD5}"/>
              </a:ext>
            </a:extLst>
          </p:cNvPr>
          <p:cNvPicPr>
            <a:picLocks noChangeAspect="1"/>
          </p:cNvPicPr>
          <p:nvPr/>
        </p:nvPicPr>
        <p:blipFill>
          <a:blip r:embed="rId2"/>
          <a:stretch>
            <a:fillRect/>
          </a:stretch>
        </p:blipFill>
        <p:spPr>
          <a:xfrm>
            <a:off x="447320" y="1576264"/>
            <a:ext cx="2220247" cy="4220990"/>
          </a:xfrm>
          <a:prstGeom prst="rect">
            <a:avLst/>
          </a:prstGeom>
          <a:ln w="57150">
            <a:solidFill>
              <a:schemeClr val="tx1"/>
            </a:solidFill>
          </a:ln>
        </p:spPr>
      </p:pic>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id="{6FEE53D9-6E36-272D-863F-C0F854A130C7}"/>
                  </a:ext>
                </a:extLst>
              </p:cNvPr>
              <p:cNvGraphicFramePr>
                <a:graphicFrameLocks noGrp="1"/>
              </p:cNvGraphicFramePr>
              <p:nvPr>
                <p:extLst>
                  <p:ext uri="{D42A27DB-BD31-4B8C-83A1-F6EECF244321}">
                    <p14:modId xmlns:p14="http://schemas.microsoft.com/office/powerpoint/2010/main" val="490879013"/>
                  </p:ext>
                </p:extLst>
              </p:nvPr>
            </p:nvGraphicFramePr>
            <p:xfrm>
              <a:off x="2921733" y="1568363"/>
              <a:ext cx="7804092" cy="1949285"/>
            </p:xfrm>
            <a:graphic>
              <a:graphicData uri="http://schemas.openxmlformats.org/drawingml/2006/table">
                <a:tbl>
                  <a:tblPr firstRow="1" firstCol="1" bandRow="1">
                    <a:tableStyleId>{5C22544A-7EE6-4342-B048-85BDC9FD1C3A}</a:tableStyleId>
                  </a:tblPr>
                  <a:tblGrid>
                    <a:gridCol w="1274860">
                      <a:extLst>
                        <a:ext uri="{9D8B030D-6E8A-4147-A177-3AD203B41FA5}">
                          <a16:colId xmlns:a16="http://schemas.microsoft.com/office/drawing/2014/main" val="2406871157"/>
                        </a:ext>
                      </a:extLst>
                    </a:gridCol>
                    <a:gridCol w="5254372">
                      <a:extLst>
                        <a:ext uri="{9D8B030D-6E8A-4147-A177-3AD203B41FA5}">
                          <a16:colId xmlns:a16="http://schemas.microsoft.com/office/drawing/2014/main" val="954816571"/>
                        </a:ext>
                      </a:extLst>
                    </a:gridCol>
                    <a:gridCol w="1274860">
                      <a:extLst>
                        <a:ext uri="{9D8B030D-6E8A-4147-A177-3AD203B41FA5}">
                          <a16:colId xmlns:a16="http://schemas.microsoft.com/office/drawing/2014/main" val="3620929168"/>
                        </a:ext>
                      </a:extLst>
                    </a:gridCol>
                  </a:tblGrid>
                  <a:tr h="499186">
                    <a:tc>
                      <a:txBody>
                        <a:bodyPr/>
                        <a:lstStyle/>
                        <a:p>
                          <a:pPr marL="0" marR="0" algn="just">
                            <a:buNone/>
                          </a:pPr>
                          <a:r>
                            <a:rPr lang="en-US" sz="1800" b="1" dirty="0">
                              <a:solidFill>
                                <a:schemeClr val="tx1"/>
                              </a:solidFill>
                              <a:effectLst/>
                            </a:rPr>
                            <a:t> </a:t>
                          </a:r>
                          <a:endParaRPr lang="en-US" sz="1800" b="1" dirty="0">
                            <a:solidFill>
                              <a:schemeClr val="tx1"/>
                            </a:solidFill>
                            <a:effectLst/>
                            <a:latin typeface="Times New Roman" panose="02020603050405020304" pitchFamily="18" charset="0"/>
                            <a:ea typeface="PMingLiU" panose="02020500000000000000" pitchFamily="18" charset="-120"/>
                          </a:endParaRPr>
                        </a:p>
                      </a:txBody>
                      <a:tcPr marL="68580" marR="68580" marT="0" marB="0">
                        <a:noFill/>
                      </a:tcPr>
                    </a:tc>
                    <a:tc>
                      <a:txBody>
                        <a:bodyPr/>
                        <a:lstStyle/>
                        <a:p>
                          <a:pPr marL="0" marR="0" algn="ctr">
                            <a:buNone/>
                          </a:pPr>
                          <a14:m>
                            <m:oMath xmlns:m="http://schemas.openxmlformats.org/officeDocument/2006/math">
                              <m:f>
                                <m:fPr>
                                  <m:ctrlPr>
                                    <a:rPr lang="en-US" sz="1600" b="1" i="1" smtClean="0">
                                      <a:solidFill>
                                        <a:schemeClr val="tx1"/>
                                      </a:solidFill>
                                      <a:effectLst/>
                                      <a:latin typeface="Cambria Math" panose="02040503050406030204" pitchFamily="18" charset="0"/>
                                    </a:rPr>
                                  </m:ctrlPr>
                                </m:fPr>
                                <m:num>
                                  <m:r>
                                    <a:rPr lang="en-US" sz="1600" b="1" i="1" smtClean="0">
                                      <a:solidFill>
                                        <a:schemeClr val="tx1"/>
                                      </a:solidFill>
                                      <a:effectLst/>
                                      <a:latin typeface="Cambria Math" panose="02040503050406030204" pitchFamily="18" charset="0"/>
                                    </a:rPr>
                                    <m:t>𝐝</m:t>
                                  </m:r>
                                </m:num>
                                <m:den>
                                  <m:r>
                                    <a:rPr lang="en-US" sz="1600" b="1" i="1" smtClean="0">
                                      <a:solidFill>
                                        <a:schemeClr val="tx1"/>
                                      </a:solidFill>
                                      <a:effectLst/>
                                      <a:latin typeface="Cambria Math" panose="02040503050406030204" pitchFamily="18" charset="0"/>
                                    </a:rPr>
                                    <m:t>𝐝𝐭</m:t>
                                  </m:r>
                                </m:den>
                              </m:f>
                              <m:sSub>
                                <m:sSubPr>
                                  <m:ctrlPr>
                                    <a:rPr lang="en-US" sz="1600" b="1" i="1">
                                      <a:solidFill>
                                        <a:schemeClr val="tx1"/>
                                      </a:solidFill>
                                      <a:effectLst/>
                                      <a:latin typeface="Cambria Math" panose="02040503050406030204" pitchFamily="18" charset="0"/>
                                    </a:rPr>
                                  </m:ctrlPr>
                                </m:sSubPr>
                                <m:e>
                                  <m:r>
                                    <a:rPr lang="en-US" sz="1600" b="1" i="1" smtClean="0">
                                      <a:solidFill>
                                        <a:schemeClr val="tx1"/>
                                      </a:solidFill>
                                      <a:effectLst/>
                                      <a:latin typeface="Cambria Math" panose="02040503050406030204" pitchFamily="18" charset="0"/>
                                    </a:rPr>
                                    <m:t>𝐩</m:t>
                                  </m:r>
                                </m:e>
                                <m:sub>
                                  <m:r>
                                    <a:rPr lang="en-US" sz="1600" b="1" i="1" smtClean="0">
                                      <a:solidFill>
                                        <a:schemeClr val="tx1"/>
                                      </a:solidFill>
                                      <a:effectLst/>
                                      <a:latin typeface="Cambria Math" panose="02040503050406030204" pitchFamily="18" charset="0"/>
                                    </a:rPr>
                                    <m:t>𝐍𝐞𝐰</m:t>
                                  </m:r>
                                </m:sub>
                              </m:sSub>
                              <m:r>
                                <a:rPr lang="en-US" sz="1600" b="1" smtClean="0">
                                  <a:solidFill>
                                    <a:schemeClr val="tx1"/>
                                  </a:solidFill>
                                  <a:effectLst/>
                                  <a:latin typeface="Cambria Math" panose="02040503050406030204" pitchFamily="18" charset="0"/>
                                </a:rPr>
                                <m:t>=−</m:t>
                              </m:r>
                              <m:r>
                                <a:rPr lang="en-US" sz="1600" b="1" i="1">
                                  <a:solidFill>
                                    <a:schemeClr val="tx1"/>
                                  </a:solidFill>
                                  <a:effectLst/>
                                  <a:latin typeface="Cambria Math" panose="02040503050406030204" pitchFamily="18" charset="0"/>
                                </a:rPr>
                                <m:t>𝛌</m:t>
                              </m:r>
                              <m:sSub>
                                <m:sSubPr>
                                  <m:ctrlPr>
                                    <a:rPr lang="en-US" sz="1600" b="1" i="1">
                                      <a:solidFill>
                                        <a:schemeClr val="tx1"/>
                                      </a:solidFill>
                                      <a:effectLst/>
                                      <a:latin typeface="Cambria Math" panose="02040503050406030204" pitchFamily="18" charset="0"/>
                                    </a:rPr>
                                  </m:ctrlPr>
                                </m:sSubPr>
                                <m:e>
                                  <m:r>
                                    <a:rPr lang="en-US" sz="1600" b="1" i="1" smtClean="0">
                                      <a:solidFill>
                                        <a:schemeClr val="tx1"/>
                                      </a:solidFill>
                                      <a:effectLst/>
                                      <a:latin typeface="Cambria Math" panose="02040503050406030204" pitchFamily="18" charset="0"/>
                                    </a:rPr>
                                    <m:t>𝐩</m:t>
                                  </m:r>
                                </m:e>
                                <m:sub>
                                  <m:r>
                                    <a:rPr lang="en-US" sz="1600" b="1" i="1" smtClean="0">
                                      <a:solidFill>
                                        <a:schemeClr val="tx1"/>
                                      </a:solidFill>
                                      <a:effectLst/>
                                      <a:latin typeface="Cambria Math" panose="02040503050406030204" pitchFamily="18" charset="0"/>
                                    </a:rPr>
                                    <m:t>𝐍𝐞𝐰</m:t>
                                  </m:r>
                                </m:sub>
                              </m:sSub>
                              <m:r>
                                <a:rPr lang="en-US" sz="1600" b="1" smtClean="0">
                                  <a:solidFill>
                                    <a:schemeClr val="tx1"/>
                                  </a:solidFill>
                                  <a:effectLst/>
                                  <a:latin typeface="Cambria Math" panose="02040503050406030204" pitchFamily="18" charset="0"/>
                                </a:rPr>
                                <m:t>+</m:t>
                              </m:r>
                              <m:r>
                                <a:rPr lang="en-US" sz="1600" b="1" i="1">
                                  <a:solidFill>
                                    <a:schemeClr val="tx1"/>
                                  </a:solidFill>
                                  <a:effectLst/>
                                  <a:latin typeface="Cambria Math" panose="02040503050406030204" pitchFamily="18" charset="0"/>
                                </a:rPr>
                                <m:t>𝛚</m:t>
                              </m:r>
                              <m:sSub>
                                <m:sSubPr>
                                  <m:ctrlPr>
                                    <a:rPr lang="en-US" sz="1600" b="1" i="1">
                                      <a:solidFill>
                                        <a:schemeClr val="tx1"/>
                                      </a:solidFill>
                                      <a:effectLst/>
                                      <a:latin typeface="Cambria Math" panose="02040503050406030204" pitchFamily="18" charset="0"/>
                                    </a:rPr>
                                  </m:ctrlPr>
                                </m:sSubPr>
                                <m:e>
                                  <m:r>
                                    <a:rPr lang="en-US" sz="1600" b="1" i="1" smtClean="0">
                                      <a:solidFill>
                                        <a:schemeClr val="tx1"/>
                                      </a:solidFill>
                                      <a:effectLst/>
                                      <a:latin typeface="Cambria Math" panose="02040503050406030204" pitchFamily="18" charset="0"/>
                                    </a:rPr>
                                    <m:t>𝐩</m:t>
                                  </m:r>
                                </m:e>
                                <m:sub>
                                  <m:r>
                                    <a:rPr lang="en-US" sz="1600" b="1" i="1" smtClean="0">
                                      <a:solidFill>
                                        <a:schemeClr val="tx1"/>
                                      </a:solidFill>
                                      <a:effectLst/>
                                      <a:latin typeface="Cambria Math" panose="02040503050406030204" pitchFamily="18" charset="0"/>
                                    </a:rPr>
                                    <m:t>𝐃𝐞𝐠𝐫𝐚𝐝𝐞𝐝</m:t>
                                  </m:r>
                                </m:sub>
                              </m:sSub>
                            </m:oMath>
                          </a14:m>
                          <a:r>
                            <a:rPr lang="en-US" sz="1600" b="1" dirty="0">
                              <a:solidFill>
                                <a:schemeClr val="tx1"/>
                              </a:solidFill>
                              <a:effectLst/>
                            </a:rPr>
                            <a:t>,</a:t>
                          </a:r>
                          <a:endParaRPr lang="en-US" sz="1600" b="1" dirty="0">
                            <a:solidFill>
                              <a:schemeClr val="tx1"/>
                            </a:solidFill>
                            <a:effectLst/>
                            <a:latin typeface="Times New Roman" panose="02020603050405020304" pitchFamily="18" charset="0"/>
                            <a:ea typeface="PMingLiU" panose="02020500000000000000" pitchFamily="18" charset="-120"/>
                          </a:endParaRPr>
                        </a:p>
                      </a:txBody>
                      <a:tcPr marL="68580" marR="68580" marT="0" marB="0">
                        <a:noFill/>
                      </a:tcPr>
                    </a:tc>
                    <a:tc>
                      <a:txBody>
                        <a:bodyPr/>
                        <a:lstStyle/>
                        <a:p>
                          <a:pPr marL="0" marR="0" algn="r">
                            <a:buNone/>
                          </a:pPr>
                          <a:r>
                            <a:rPr lang="en-US" sz="1600" b="1" dirty="0">
                              <a:solidFill>
                                <a:schemeClr val="tx1"/>
                              </a:solidFill>
                              <a:effectLst/>
                            </a:rPr>
                            <a:t>(1)</a:t>
                          </a:r>
                          <a:endParaRPr lang="en-US" sz="1600" b="1" dirty="0">
                            <a:solidFill>
                              <a:schemeClr val="tx1"/>
                            </a:solidFill>
                            <a:effectLst/>
                            <a:latin typeface="Times New Roman" panose="02020603050405020304" pitchFamily="18" charset="0"/>
                            <a:ea typeface="PMingLiU" panose="02020500000000000000" pitchFamily="18" charset="-120"/>
                          </a:endParaRPr>
                        </a:p>
                      </a:txBody>
                      <a:tcPr marL="68580" marR="68580" marT="0" marB="0">
                        <a:noFill/>
                      </a:tcPr>
                    </a:tc>
                    <a:extLst>
                      <a:ext uri="{0D108BD9-81ED-4DB2-BD59-A6C34878D82A}">
                        <a16:rowId xmlns:a16="http://schemas.microsoft.com/office/drawing/2014/main" val="114055468"/>
                      </a:ext>
                    </a:extLst>
                  </a:tr>
                  <a:tr h="499186">
                    <a:tc>
                      <a:txBody>
                        <a:bodyPr/>
                        <a:lstStyle/>
                        <a:p>
                          <a:pPr marL="0" marR="0" algn="just">
                            <a:buNone/>
                          </a:pPr>
                          <a:r>
                            <a:rPr lang="en-US" sz="1800" b="1">
                              <a:solidFill>
                                <a:schemeClr val="tx1"/>
                              </a:solidFill>
                              <a:effectLst/>
                            </a:rPr>
                            <a:t> </a:t>
                          </a:r>
                          <a:endParaRPr lang="en-US" sz="1800" b="1">
                            <a:solidFill>
                              <a:schemeClr val="tx1"/>
                            </a:solidFill>
                            <a:effectLst/>
                            <a:latin typeface="Times New Roman" panose="02020603050405020304" pitchFamily="18" charset="0"/>
                            <a:ea typeface="PMingLiU" panose="02020500000000000000" pitchFamily="18" charset="-120"/>
                          </a:endParaRPr>
                        </a:p>
                      </a:txBody>
                      <a:tcPr marL="68580" marR="68580" marT="0" marB="0">
                        <a:noFill/>
                      </a:tcPr>
                    </a:tc>
                    <a:tc>
                      <a:txBody>
                        <a:bodyPr/>
                        <a:lstStyle/>
                        <a:p>
                          <a:pPr marL="0" marR="0" algn="ctr">
                            <a:buNone/>
                          </a:pPr>
                          <a14:m>
                            <m:oMath xmlns:m="http://schemas.openxmlformats.org/officeDocument/2006/math">
                              <m:f>
                                <m:fPr>
                                  <m:ctrlPr>
                                    <a:rPr lang="en-US" sz="1600" b="1" i="1" smtClean="0">
                                      <a:solidFill>
                                        <a:schemeClr val="tx1"/>
                                      </a:solidFill>
                                      <a:effectLst/>
                                      <a:latin typeface="Cambria Math" panose="02040503050406030204" pitchFamily="18" charset="0"/>
                                    </a:rPr>
                                  </m:ctrlPr>
                                </m:fPr>
                                <m:num>
                                  <m:r>
                                    <a:rPr lang="en-US" sz="1600" b="1" i="1" smtClean="0">
                                      <a:solidFill>
                                        <a:schemeClr val="tx1"/>
                                      </a:solidFill>
                                      <a:effectLst/>
                                      <a:latin typeface="Cambria Math" panose="02040503050406030204" pitchFamily="18" charset="0"/>
                                    </a:rPr>
                                    <m:t>𝐝</m:t>
                                  </m:r>
                                </m:num>
                                <m:den>
                                  <m:r>
                                    <a:rPr lang="en-US" sz="1600" b="1" i="1" smtClean="0">
                                      <a:solidFill>
                                        <a:schemeClr val="tx1"/>
                                      </a:solidFill>
                                      <a:effectLst/>
                                      <a:latin typeface="Cambria Math" panose="02040503050406030204" pitchFamily="18" charset="0"/>
                                    </a:rPr>
                                    <m:t>𝐝𝐭</m:t>
                                  </m:r>
                                </m:den>
                              </m:f>
                              <m:sSub>
                                <m:sSubPr>
                                  <m:ctrlPr>
                                    <a:rPr lang="en-US" sz="1600" b="1" i="1">
                                      <a:solidFill>
                                        <a:schemeClr val="tx1"/>
                                      </a:solidFill>
                                      <a:effectLst/>
                                      <a:latin typeface="Cambria Math" panose="02040503050406030204" pitchFamily="18" charset="0"/>
                                    </a:rPr>
                                  </m:ctrlPr>
                                </m:sSubPr>
                                <m:e>
                                  <m:r>
                                    <a:rPr lang="en-US" sz="1600" b="1" i="1" smtClean="0">
                                      <a:solidFill>
                                        <a:schemeClr val="tx1"/>
                                      </a:solidFill>
                                      <a:effectLst/>
                                      <a:latin typeface="Cambria Math" panose="02040503050406030204" pitchFamily="18" charset="0"/>
                                    </a:rPr>
                                    <m:t>𝐩</m:t>
                                  </m:r>
                                </m:e>
                                <m:sub>
                                  <m:r>
                                    <a:rPr lang="en-US" sz="1600" b="1" i="1" smtClean="0">
                                      <a:solidFill>
                                        <a:schemeClr val="tx1"/>
                                      </a:solidFill>
                                      <a:effectLst/>
                                      <a:latin typeface="Cambria Math" panose="02040503050406030204" pitchFamily="18" charset="0"/>
                                    </a:rPr>
                                    <m:t>𝐃𝐞𝐠𝐫𝐚𝐝𝐞𝐝</m:t>
                                  </m:r>
                                </m:sub>
                              </m:sSub>
                              <m:r>
                                <a:rPr lang="en-US" sz="1600" b="1" smtClean="0">
                                  <a:solidFill>
                                    <a:schemeClr val="tx1"/>
                                  </a:solidFill>
                                  <a:effectLst/>
                                  <a:latin typeface="Cambria Math" panose="02040503050406030204" pitchFamily="18" charset="0"/>
                                </a:rPr>
                                <m:t>=</m:t>
                              </m:r>
                              <m:r>
                                <a:rPr lang="en-US" sz="1600" b="1" i="1">
                                  <a:solidFill>
                                    <a:schemeClr val="tx1"/>
                                  </a:solidFill>
                                  <a:effectLst/>
                                  <a:latin typeface="Cambria Math" panose="02040503050406030204" pitchFamily="18" charset="0"/>
                                </a:rPr>
                                <m:t>𝛌</m:t>
                              </m:r>
                              <m:sSub>
                                <m:sSubPr>
                                  <m:ctrlPr>
                                    <a:rPr lang="en-US" sz="1600" b="1" i="1">
                                      <a:solidFill>
                                        <a:schemeClr val="tx1"/>
                                      </a:solidFill>
                                      <a:effectLst/>
                                      <a:latin typeface="Cambria Math" panose="02040503050406030204" pitchFamily="18" charset="0"/>
                                    </a:rPr>
                                  </m:ctrlPr>
                                </m:sSubPr>
                                <m:e>
                                  <m:r>
                                    <a:rPr lang="en-US" sz="1600" b="1" i="1" smtClean="0">
                                      <a:solidFill>
                                        <a:schemeClr val="tx1"/>
                                      </a:solidFill>
                                      <a:effectLst/>
                                      <a:latin typeface="Cambria Math" panose="02040503050406030204" pitchFamily="18" charset="0"/>
                                    </a:rPr>
                                    <m:t>𝐩</m:t>
                                  </m:r>
                                </m:e>
                                <m:sub>
                                  <m:r>
                                    <a:rPr lang="en-US" sz="1600" b="1" i="1" smtClean="0">
                                      <a:solidFill>
                                        <a:schemeClr val="tx1"/>
                                      </a:solidFill>
                                      <a:effectLst/>
                                      <a:latin typeface="Cambria Math" panose="02040503050406030204" pitchFamily="18" charset="0"/>
                                    </a:rPr>
                                    <m:t>𝐍𝐞𝐰</m:t>
                                  </m:r>
                                </m:sub>
                              </m:sSub>
                              <m:r>
                                <a:rPr lang="en-US" sz="1600" b="1" smtClean="0">
                                  <a:solidFill>
                                    <a:schemeClr val="tx1"/>
                                  </a:solidFill>
                                  <a:effectLst/>
                                  <a:latin typeface="Cambria Math" panose="02040503050406030204" pitchFamily="18" charset="0"/>
                                </a:rPr>
                                <m:t>−</m:t>
                              </m:r>
                              <m:r>
                                <a:rPr lang="en-US" sz="1600" b="1" i="1">
                                  <a:solidFill>
                                    <a:schemeClr val="tx1"/>
                                  </a:solidFill>
                                  <a:effectLst/>
                                  <a:latin typeface="Cambria Math" panose="02040503050406030204" pitchFamily="18" charset="0"/>
                                </a:rPr>
                                <m:t>𝛚</m:t>
                              </m:r>
                              <m:sSub>
                                <m:sSubPr>
                                  <m:ctrlPr>
                                    <a:rPr lang="en-US" sz="1600" b="1" i="1">
                                      <a:solidFill>
                                        <a:schemeClr val="tx1"/>
                                      </a:solidFill>
                                      <a:effectLst/>
                                      <a:latin typeface="Cambria Math" panose="02040503050406030204" pitchFamily="18" charset="0"/>
                                    </a:rPr>
                                  </m:ctrlPr>
                                </m:sSubPr>
                                <m:e>
                                  <m:r>
                                    <a:rPr lang="en-US" sz="1600" b="1" i="1" smtClean="0">
                                      <a:solidFill>
                                        <a:schemeClr val="tx1"/>
                                      </a:solidFill>
                                      <a:effectLst/>
                                      <a:latin typeface="Cambria Math" panose="02040503050406030204" pitchFamily="18" charset="0"/>
                                    </a:rPr>
                                    <m:t>𝐩</m:t>
                                  </m:r>
                                </m:e>
                                <m:sub>
                                  <m:r>
                                    <a:rPr lang="en-US" sz="1600" b="1" i="1" smtClean="0">
                                      <a:solidFill>
                                        <a:schemeClr val="tx1"/>
                                      </a:solidFill>
                                      <a:effectLst/>
                                      <a:latin typeface="Cambria Math" panose="02040503050406030204" pitchFamily="18" charset="0"/>
                                    </a:rPr>
                                    <m:t>𝐃𝐞𝐠𝐫𝐚𝐝𝐞𝐝</m:t>
                                  </m:r>
                                </m:sub>
                              </m:sSub>
                              <m:r>
                                <a:rPr lang="en-US" sz="1600" b="1" smtClean="0">
                                  <a:solidFill>
                                    <a:schemeClr val="tx1"/>
                                  </a:solidFill>
                                  <a:effectLst/>
                                  <a:latin typeface="Cambria Math" panose="02040503050406030204" pitchFamily="18" charset="0"/>
                                </a:rPr>
                                <m:t>−</m:t>
                              </m:r>
                              <m:r>
                                <a:rPr lang="en-US" sz="1600" b="1" i="1">
                                  <a:solidFill>
                                    <a:schemeClr val="tx1"/>
                                  </a:solidFill>
                                  <a:effectLst/>
                                  <a:latin typeface="Cambria Math" panose="02040503050406030204" pitchFamily="18" charset="0"/>
                                </a:rPr>
                                <m:t>𝛅</m:t>
                              </m:r>
                              <m:sSub>
                                <m:sSubPr>
                                  <m:ctrlPr>
                                    <a:rPr lang="en-US" sz="1600" b="1" i="1">
                                      <a:solidFill>
                                        <a:schemeClr val="tx1"/>
                                      </a:solidFill>
                                      <a:effectLst/>
                                      <a:latin typeface="Cambria Math" panose="02040503050406030204" pitchFamily="18" charset="0"/>
                                    </a:rPr>
                                  </m:ctrlPr>
                                </m:sSubPr>
                                <m:e>
                                  <m:r>
                                    <a:rPr lang="en-US" sz="1600" b="1" i="1" smtClean="0">
                                      <a:solidFill>
                                        <a:schemeClr val="tx1"/>
                                      </a:solidFill>
                                      <a:effectLst/>
                                      <a:latin typeface="Cambria Math" panose="02040503050406030204" pitchFamily="18" charset="0"/>
                                    </a:rPr>
                                    <m:t>𝐩</m:t>
                                  </m:r>
                                </m:e>
                                <m:sub>
                                  <m:r>
                                    <a:rPr lang="en-US" sz="1600" b="1" i="1" smtClean="0">
                                      <a:solidFill>
                                        <a:schemeClr val="tx1"/>
                                      </a:solidFill>
                                      <a:effectLst/>
                                      <a:latin typeface="Cambria Math" panose="02040503050406030204" pitchFamily="18" charset="0"/>
                                    </a:rPr>
                                    <m:t>𝐃𝐞𝐠𝐫𝐚𝐝𝐞𝐝</m:t>
                                  </m:r>
                                </m:sub>
                              </m:sSub>
                            </m:oMath>
                          </a14:m>
                          <a:r>
                            <a:rPr lang="en-US" sz="1600" b="1" dirty="0">
                              <a:solidFill>
                                <a:schemeClr val="tx1"/>
                              </a:solidFill>
                              <a:effectLst/>
                            </a:rPr>
                            <a:t>,</a:t>
                          </a:r>
                          <a:endParaRPr lang="en-US" sz="1600" b="1" dirty="0">
                            <a:solidFill>
                              <a:schemeClr val="tx1"/>
                            </a:solidFill>
                            <a:effectLst/>
                            <a:latin typeface="Times New Roman" panose="02020603050405020304" pitchFamily="18" charset="0"/>
                            <a:ea typeface="PMingLiU" panose="02020500000000000000" pitchFamily="18" charset="-120"/>
                          </a:endParaRPr>
                        </a:p>
                      </a:txBody>
                      <a:tcPr marL="68580" marR="68580" marT="0" marB="0">
                        <a:noFill/>
                      </a:tcPr>
                    </a:tc>
                    <a:tc>
                      <a:txBody>
                        <a:bodyPr/>
                        <a:lstStyle/>
                        <a:p>
                          <a:pPr marL="0" marR="0" algn="r">
                            <a:buNone/>
                          </a:pPr>
                          <a:r>
                            <a:rPr lang="en-US" sz="1600" b="1" dirty="0">
                              <a:solidFill>
                                <a:schemeClr val="tx1"/>
                              </a:solidFill>
                              <a:effectLst/>
                            </a:rPr>
                            <a:t>(2)</a:t>
                          </a:r>
                          <a:endParaRPr lang="en-US" sz="1600" b="1" dirty="0">
                            <a:solidFill>
                              <a:schemeClr val="tx1"/>
                            </a:solidFill>
                            <a:effectLst/>
                            <a:latin typeface="Times New Roman" panose="02020603050405020304" pitchFamily="18" charset="0"/>
                            <a:ea typeface="PMingLiU" panose="02020500000000000000" pitchFamily="18" charset="-120"/>
                          </a:endParaRPr>
                        </a:p>
                      </a:txBody>
                      <a:tcPr marL="68580" marR="68580" marT="0" marB="0">
                        <a:noFill/>
                      </a:tcPr>
                    </a:tc>
                    <a:extLst>
                      <a:ext uri="{0D108BD9-81ED-4DB2-BD59-A6C34878D82A}">
                        <a16:rowId xmlns:a16="http://schemas.microsoft.com/office/drawing/2014/main" val="3269899319"/>
                      </a:ext>
                    </a:extLst>
                  </a:tr>
                  <a:tr h="499186">
                    <a:tc>
                      <a:txBody>
                        <a:bodyPr/>
                        <a:lstStyle/>
                        <a:p>
                          <a:pPr marL="0" marR="0" algn="just">
                            <a:buNone/>
                          </a:pPr>
                          <a:r>
                            <a:rPr lang="en-US" sz="1800" b="1">
                              <a:solidFill>
                                <a:schemeClr val="tx1"/>
                              </a:solidFill>
                              <a:effectLst/>
                            </a:rPr>
                            <a:t> </a:t>
                          </a:r>
                          <a:endParaRPr lang="en-US" sz="1800" b="1">
                            <a:solidFill>
                              <a:schemeClr val="tx1"/>
                            </a:solidFill>
                            <a:effectLst/>
                            <a:latin typeface="Times New Roman" panose="02020603050405020304" pitchFamily="18" charset="0"/>
                            <a:ea typeface="PMingLiU" panose="02020500000000000000" pitchFamily="18" charset="-120"/>
                          </a:endParaRPr>
                        </a:p>
                      </a:txBody>
                      <a:tcPr marL="68580" marR="68580" marT="0" marB="0">
                        <a:noFill/>
                      </a:tcPr>
                    </a:tc>
                    <a:tc>
                      <a:txBody>
                        <a:bodyPr/>
                        <a:lstStyle/>
                        <a:p>
                          <a:pPr marL="0" marR="0" algn="ctr">
                            <a:buNone/>
                          </a:pPr>
                          <a14:m>
                            <m:oMathPara xmlns:m="http://schemas.openxmlformats.org/officeDocument/2006/math">
                              <m:oMathParaPr>
                                <m:jc m:val="centerGroup"/>
                              </m:oMathParaPr>
                              <m:oMath xmlns:m="http://schemas.openxmlformats.org/officeDocument/2006/math">
                                <m:f>
                                  <m:fPr>
                                    <m:ctrlPr>
                                      <a:rPr lang="en-US" sz="1600" b="1" i="1" smtClean="0">
                                        <a:solidFill>
                                          <a:schemeClr val="tx1"/>
                                        </a:solidFill>
                                        <a:effectLst/>
                                        <a:latin typeface="Cambria Math" panose="02040503050406030204" pitchFamily="18" charset="0"/>
                                      </a:rPr>
                                    </m:ctrlPr>
                                  </m:fPr>
                                  <m:num>
                                    <m:r>
                                      <a:rPr lang="en-US" sz="1600" b="1" i="1" smtClean="0">
                                        <a:solidFill>
                                          <a:schemeClr val="tx1"/>
                                        </a:solidFill>
                                        <a:effectLst/>
                                        <a:latin typeface="Cambria Math" panose="02040503050406030204" pitchFamily="18" charset="0"/>
                                      </a:rPr>
                                      <m:t>𝐝</m:t>
                                    </m:r>
                                  </m:num>
                                  <m:den>
                                    <m:r>
                                      <a:rPr lang="en-US" sz="1600" b="1" i="1" smtClean="0">
                                        <a:solidFill>
                                          <a:schemeClr val="tx1"/>
                                        </a:solidFill>
                                        <a:effectLst/>
                                        <a:latin typeface="Cambria Math" panose="02040503050406030204" pitchFamily="18" charset="0"/>
                                      </a:rPr>
                                      <m:t>𝐝𝐭</m:t>
                                    </m:r>
                                  </m:den>
                                </m:f>
                                <m:sSub>
                                  <m:sSubPr>
                                    <m:ctrlPr>
                                      <a:rPr lang="en-US" sz="1600" b="1" i="1">
                                        <a:solidFill>
                                          <a:schemeClr val="tx1"/>
                                        </a:solidFill>
                                        <a:effectLst/>
                                        <a:latin typeface="Cambria Math" panose="02040503050406030204" pitchFamily="18" charset="0"/>
                                      </a:rPr>
                                    </m:ctrlPr>
                                  </m:sSubPr>
                                  <m:e>
                                    <m:r>
                                      <a:rPr lang="en-US" sz="1600" b="1" i="1" smtClean="0">
                                        <a:solidFill>
                                          <a:schemeClr val="tx1"/>
                                        </a:solidFill>
                                        <a:effectLst/>
                                        <a:latin typeface="Cambria Math" panose="02040503050406030204" pitchFamily="18" charset="0"/>
                                      </a:rPr>
                                      <m:t>𝐩</m:t>
                                    </m:r>
                                  </m:e>
                                  <m:sub>
                                    <m:r>
                                      <a:rPr lang="en-US" sz="1600" b="1" i="1" smtClean="0">
                                        <a:solidFill>
                                          <a:schemeClr val="tx1"/>
                                        </a:solidFill>
                                        <a:effectLst/>
                                        <a:latin typeface="Cambria Math" panose="02040503050406030204" pitchFamily="18" charset="0"/>
                                      </a:rPr>
                                      <m:t>𝐅𝐚𝐢𝐥𝐞𝐝</m:t>
                                    </m:r>
                                  </m:sub>
                                </m:sSub>
                                <m:r>
                                  <a:rPr lang="en-US" sz="1600" b="1" smtClean="0">
                                    <a:solidFill>
                                      <a:schemeClr val="tx1"/>
                                    </a:solidFill>
                                    <a:effectLst/>
                                    <a:latin typeface="Cambria Math" panose="02040503050406030204" pitchFamily="18" charset="0"/>
                                  </a:rPr>
                                  <m:t>=</m:t>
                                </m:r>
                                <m:r>
                                  <a:rPr lang="en-US" sz="1600" b="1" i="1">
                                    <a:solidFill>
                                      <a:schemeClr val="tx1"/>
                                    </a:solidFill>
                                    <a:effectLst/>
                                    <a:latin typeface="Cambria Math" panose="02040503050406030204" pitchFamily="18" charset="0"/>
                                  </a:rPr>
                                  <m:t>𝛅</m:t>
                                </m:r>
                                <m:sSub>
                                  <m:sSubPr>
                                    <m:ctrlPr>
                                      <a:rPr lang="en-US" sz="1600" b="1" i="1">
                                        <a:solidFill>
                                          <a:schemeClr val="tx1"/>
                                        </a:solidFill>
                                        <a:effectLst/>
                                        <a:latin typeface="Cambria Math" panose="02040503050406030204" pitchFamily="18" charset="0"/>
                                      </a:rPr>
                                    </m:ctrlPr>
                                  </m:sSubPr>
                                  <m:e>
                                    <m:r>
                                      <a:rPr lang="en-US" sz="1600" b="1" i="1" smtClean="0">
                                        <a:solidFill>
                                          <a:schemeClr val="tx1"/>
                                        </a:solidFill>
                                        <a:effectLst/>
                                        <a:latin typeface="Cambria Math" panose="02040503050406030204" pitchFamily="18" charset="0"/>
                                      </a:rPr>
                                      <m:t>𝐩</m:t>
                                    </m:r>
                                  </m:e>
                                  <m:sub>
                                    <m:r>
                                      <a:rPr lang="en-US" sz="1600" b="1" i="1" smtClean="0">
                                        <a:solidFill>
                                          <a:schemeClr val="tx1"/>
                                        </a:solidFill>
                                        <a:effectLst/>
                                        <a:latin typeface="Cambria Math" panose="02040503050406030204" pitchFamily="18" charset="0"/>
                                      </a:rPr>
                                      <m:t>𝐃𝐞𝐠𝐫𝐚𝐝𝐞𝐝</m:t>
                                    </m:r>
                                  </m:sub>
                                </m:sSub>
                              </m:oMath>
                            </m:oMathPara>
                          </a14:m>
                          <a:endParaRPr lang="en-US" sz="1600" b="1" dirty="0">
                            <a:solidFill>
                              <a:schemeClr val="tx1"/>
                            </a:solidFill>
                            <a:effectLst/>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US" sz="1600" b="1" dirty="0">
                            <a:solidFill>
                              <a:schemeClr val="tx1"/>
                            </a:solidFill>
                            <a:effectLst/>
                            <a:latin typeface="Times New Roman" panose="02020603050405020304" pitchFamily="18" charset="0"/>
                            <a:ea typeface="PMingLiU" panose="02020500000000000000" pitchFamily="18" charset="-120"/>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sz="1600" b="1" dirty="0" err="1">
                              <a:solidFill>
                                <a:schemeClr val="tx1"/>
                              </a:solidFill>
                              <a:effectLst/>
                              <a:latin typeface="Times New Roman" panose="02020603050405020304" pitchFamily="18" charset="0"/>
                              <a:ea typeface="PMingLiU" panose="02020500000000000000" pitchFamily="18" charset="-120"/>
                            </a:rPr>
                            <a:t>p</a:t>
                          </a:r>
                          <a:r>
                            <a:rPr lang="en-US" sz="1600" b="1" baseline="-25000" dirty="0" err="1">
                              <a:solidFill>
                                <a:schemeClr val="tx1"/>
                              </a:solidFill>
                              <a:effectLst/>
                              <a:latin typeface="Times New Roman" panose="02020603050405020304" pitchFamily="18" charset="0"/>
                              <a:ea typeface="PMingLiU" panose="02020500000000000000" pitchFamily="18" charset="-120"/>
                            </a:rPr>
                            <a:t>New</a:t>
                          </a:r>
                          <a:r>
                            <a:rPr lang="en-US" sz="1600" b="1" baseline="0" dirty="0">
                              <a:solidFill>
                                <a:schemeClr val="tx1"/>
                              </a:solidFill>
                              <a:effectLst/>
                              <a:latin typeface="Times New Roman" panose="02020603050405020304" pitchFamily="18" charset="0"/>
                              <a:ea typeface="PMingLiU" panose="02020500000000000000" pitchFamily="18" charset="-120"/>
                            </a:rPr>
                            <a:t> </a:t>
                          </a:r>
                          <a:r>
                            <a:rPr lang="en-US" sz="1600" b="1" dirty="0">
                              <a:solidFill>
                                <a:schemeClr val="tx1"/>
                              </a:solidFill>
                              <a:effectLst/>
                              <a:latin typeface="Times New Roman" panose="02020603050405020304" pitchFamily="18" charset="0"/>
                              <a:ea typeface="PMingLiU" panose="02020500000000000000" pitchFamily="18" charset="-120"/>
                            </a:rPr>
                            <a:t>+ </a:t>
                          </a:r>
                          <a:r>
                            <a:rPr lang="en-US" sz="1600" b="1" dirty="0" err="1">
                              <a:solidFill>
                                <a:schemeClr val="tx1"/>
                              </a:solidFill>
                              <a:effectLst/>
                              <a:latin typeface="Times New Roman" panose="02020603050405020304" pitchFamily="18" charset="0"/>
                              <a:ea typeface="PMingLiU" panose="02020500000000000000" pitchFamily="18" charset="-120"/>
                            </a:rPr>
                            <a:t>p</a:t>
                          </a:r>
                          <a:r>
                            <a:rPr lang="en-US" sz="1600" b="1" baseline="-25000" dirty="0" err="1">
                              <a:solidFill>
                                <a:schemeClr val="tx1"/>
                              </a:solidFill>
                              <a:effectLst/>
                              <a:latin typeface="Times New Roman" panose="02020603050405020304" pitchFamily="18" charset="0"/>
                              <a:ea typeface="PMingLiU" panose="02020500000000000000" pitchFamily="18" charset="-120"/>
                            </a:rPr>
                            <a:t>Degraded</a:t>
                          </a:r>
                          <a:r>
                            <a:rPr lang="en-US" sz="1600" b="1" baseline="0" dirty="0">
                              <a:solidFill>
                                <a:schemeClr val="tx1"/>
                              </a:solidFill>
                              <a:effectLst/>
                              <a:latin typeface="Times New Roman" panose="02020603050405020304" pitchFamily="18" charset="0"/>
                              <a:ea typeface="PMingLiU" panose="02020500000000000000" pitchFamily="18" charset="-120"/>
                            </a:rPr>
                            <a:t> </a:t>
                          </a:r>
                          <a:r>
                            <a:rPr lang="en-US" sz="1600" b="1" dirty="0">
                              <a:solidFill>
                                <a:schemeClr val="tx1"/>
                              </a:solidFill>
                              <a:effectLst/>
                              <a:latin typeface="Times New Roman" panose="02020603050405020304" pitchFamily="18" charset="0"/>
                              <a:ea typeface="PMingLiU" panose="02020500000000000000" pitchFamily="18" charset="-120"/>
                            </a:rPr>
                            <a:t>+ </a:t>
                          </a:r>
                          <a:r>
                            <a:rPr lang="en-US" sz="1600" b="1" dirty="0" err="1">
                              <a:solidFill>
                                <a:schemeClr val="tx1"/>
                              </a:solidFill>
                              <a:effectLst/>
                              <a:latin typeface="Times New Roman" panose="02020603050405020304" pitchFamily="18" charset="0"/>
                              <a:ea typeface="PMingLiU" panose="02020500000000000000" pitchFamily="18" charset="-120"/>
                            </a:rPr>
                            <a:t>p</a:t>
                          </a:r>
                          <a:r>
                            <a:rPr lang="en-US" sz="1600" b="1" baseline="-25000" dirty="0" err="1">
                              <a:solidFill>
                                <a:schemeClr val="tx1"/>
                              </a:solidFill>
                              <a:effectLst/>
                              <a:latin typeface="Times New Roman" panose="02020603050405020304" pitchFamily="18" charset="0"/>
                              <a:ea typeface="PMingLiU" panose="02020500000000000000" pitchFamily="18" charset="-120"/>
                            </a:rPr>
                            <a:t>Failed</a:t>
                          </a:r>
                          <a:r>
                            <a:rPr lang="en-US" sz="1600" b="1" baseline="0" dirty="0">
                              <a:solidFill>
                                <a:schemeClr val="tx1"/>
                              </a:solidFill>
                              <a:effectLst/>
                              <a:latin typeface="Times New Roman" panose="02020603050405020304" pitchFamily="18" charset="0"/>
                              <a:ea typeface="PMingLiU" panose="02020500000000000000" pitchFamily="18" charset="-120"/>
                            </a:rPr>
                            <a:t> = 1</a:t>
                          </a:r>
                          <a:r>
                            <a:rPr lang="en-US" sz="1600" b="1" dirty="0">
                              <a:solidFill>
                                <a:schemeClr val="tx1"/>
                              </a:solidFill>
                              <a:effectLst/>
                            </a:rPr>
                            <a:t>  </a:t>
                          </a:r>
                          <a:endParaRPr lang="en-US" sz="1600" b="1" dirty="0">
                            <a:solidFill>
                              <a:schemeClr val="tx1"/>
                            </a:solidFill>
                            <a:effectLst/>
                            <a:latin typeface="Times New Roman" panose="02020603050405020304" pitchFamily="18" charset="0"/>
                            <a:ea typeface="PMingLiU" panose="02020500000000000000" pitchFamily="18" charset="-120"/>
                          </a:endParaRPr>
                        </a:p>
                      </a:txBody>
                      <a:tcPr marL="68580" marR="68580" marT="0" marB="0">
                        <a:noFill/>
                      </a:tcPr>
                    </a:tc>
                    <a:tc>
                      <a:txBody>
                        <a:bodyPr/>
                        <a:lstStyle/>
                        <a:p>
                          <a:pPr marL="0" marR="0" algn="r">
                            <a:buNone/>
                          </a:pPr>
                          <a:r>
                            <a:rPr lang="en-US" sz="1600" b="1" dirty="0">
                              <a:solidFill>
                                <a:schemeClr val="tx1"/>
                              </a:solidFill>
                              <a:effectLst/>
                            </a:rPr>
                            <a:t>(3)</a:t>
                          </a:r>
                        </a:p>
                        <a:p>
                          <a:pPr marL="0" marR="0" algn="r">
                            <a:buNone/>
                          </a:pPr>
                          <a:endParaRPr lang="en-US" sz="1600" b="1" dirty="0">
                            <a:solidFill>
                              <a:schemeClr val="tx1"/>
                            </a:solidFill>
                            <a:effectLst/>
                          </a:endParaRPr>
                        </a:p>
                      </a:txBody>
                      <a:tcPr marL="68580" marR="68580" marT="0" marB="0">
                        <a:noFill/>
                      </a:tcPr>
                    </a:tc>
                    <a:extLst>
                      <a:ext uri="{0D108BD9-81ED-4DB2-BD59-A6C34878D82A}">
                        <a16:rowId xmlns:a16="http://schemas.microsoft.com/office/drawing/2014/main" val="979989450"/>
                      </a:ext>
                    </a:extLst>
                  </a:tr>
                </a:tbl>
              </a:graphicData>
            </a:graphic>
          </p:graphicFrame>
        </mc:Choice>
        <mc:Fallback xmlns="">
          <p:graphicFrame>
            <p:nvGraphicFramePr>
              <p:cNvPr id="5" name="Table 4">
                <a:extLst>
                  <a:ext uri="{FF2B5EF4-FFF2-40B4-BE49-F238E27FC236}">
                    <a16:creationId xmlns:a16="http://schemas.microsoft.com/office/drawing/2014/main" id="{6FEE53D9-6E36-272D-863F-C0F854A130C7}"/>
                  </a:ext>
                </a:extLst>
              </p:cNvPr>
              <p:cNvGraphicFramePr>
                <a:graphicFrameLocks noGrp="1"/>
              </p:cNvGraphicFramePr>
              <p:nvPr>
                <p:extLst>
                  <p:ext uri="{D42A27DB-BD31-4B8C-83A1-F6EECF244321}">
                    <p14:modId xmlns:p14="http://schemas.microsoft.com/office/powerpoint/2010/main" val="490879013"/>
                  </p:ext>
                </p:extLst>
              </p:nvPr>
            </p:nvGraphicFramePr>
            <p:xfrm>
              <a:off x="2921733" y="1568363"/>
              <a:ext cx="7804092" cy="1949285"/>
            </p:xfrm>
            <a:graphic>
              <a:graphicData uri="http://schemas.openxmlformats.org/drawingml/2006/table">
                <a:tbl>
                  <a:tblPr firstRow="1" firstCol="1" bandRow="1">
                    <a:tableStyleId>{5C22544A-7EE6-4342-B048-85BDC9FD1C3A}</a:tableStyleId>
                  </a:tblPr>
                  <a:tblGrid>
                    <a:gridCol w="1274860">
                      <a:extLst>
                        <a:ext uri="{9D8B030D-6E8A-4147-A177-3AD203B41FA5}">
                          <a16:colId xmlns:a16="http://schemas.microsoft.com/office/drawing/2014/main" val="2406871157"/>
                        </a:ext>
                      </a:extLst>
                    </a:gridCol>
                    <a:gridCol w="5254372">
                      <a:extLst>
                        <a:ext uri="{9D8B030D-6E8A-4147-A177-3AD203B41FA5}">
                          <a16:colId xmlns:a16="http://schemas.microsoft.com/office/drawing/2014/main" val="954816571"/>
                        </a:ext>
                      </a:extLst>
                    </a:gridCol>
                    <a:gridCol w="1274860">
                      <a:extLst>
                        <a:ext uri="{9D8B030D-6E8A-4147-A177-3AD203B41FA5}">
                          <a16:colId xmlns:a16="http://schemas.microsoft.com/office/drawing/2014/main" val="3620929168"/>
                        </a:ext>
                      </a:extLst>
                    </a:gridCol>
                  </a:tblGrid>
                  <a:tr h="499186">
                    <a:tc>
                      <a:txBody>
                        <a:bodyPr/>
                        <a:lstStyle/>
                        <a:p>
                          <a:pPr marL="0" marR="0" algn="just">
                            <a:buNone/>
                          </a:pPr>
                          <a:r>
                            <a:rPr lang="en-US" sz="1800" b="1" dirty="0">
                              <a:solidFill>
                                <a:schemeClr val="tx1"/>
                              </a:solidFill>
                              <a:effectLst/>
                            </a:rPr>
                            <a:t> </a:t>
                          </a:r>
                          <a:endParaRPr lang="en-US" sz="1800" b="1" dirty="0">
                            <a:solidFill>
                              <a:schemeClr val="tx1"/>
                            </a:solidFill>
                            <a:effectLst/>
                            <a:latin typeface="Times New Roman" panose="02020603050405020304" pitchFamily="18" charset="0"/>
                            <a:ea typeface="PMingLiU" panose="02020500000000000000" pitchFamily="18" charset="-120"/>
                          </a:endParaRPr>
                        </a:p>
                      </a:txBody>
                      <a:tcPr marL="68580" marR="68580" marT="0" marB="0">
                        <a:noFill/>
                      </a:tcPr>
                    </a:tc>
                    <a:tc>
                      <a:txBody>
                        <a:bodyPr/>
                        <a:lstStyle/>
                        <a:p>
                          <a:endParaRPr lang="en-US"/>
                        </a:p>
                      </a:txBody>
                      <a:tcPr marL="68580" marR="68580" marT="0" marB="0">
                        <a:blipFill>
                          <a:blip r:embed="rId3"/>
                          <a:stretch>
                            <a:fillRect l="-24337" t="-12821" r="-24578" b="-323077"/>
                          </a:stretch>
                        </a:blipFill>
                      </a:tcPr>
                    </a:tc>
                    <a:tc>
                      <a:txBody>
                        <a:bodyPr/>
                        <a:lstStyle/>
                        <a:p>
                          <a:pPr marL="0" marR="0" algn="r">
                            <a:buNone/>
                          </a:pPr>
                          <a:r>
                            <a:rPr lang="en-US" sz="1600" b="1" dirty="0">
                              <a:solidFill>
                                <a:schemeClr val="tx1"/>
                              </a:solidFill>
                              <a:effectLst/>
                            </a:rPr>
                            <a:t>(1)</a:t>
                          </a:r>
                          <a:endParaRPr lang="en-US" sz="1600" b="1" dirty="0">
                            <a:solidFill>
                              <a:schemeClr val="tx1"/>
                            </a:solidFill>
                            <a:effectLst/>
                            <a:latin typeface="Times New Roman" panose="02020603050405020304" pitchFamily="18" charset="0"/>
                            <a:ea typeface="PMingLiU" panose="02020500000000000000" pitchFamily="18" charset="-120"/>
                          </a:endParaRPr>
                        </a:p>
                      </a:txBody>
                      <a:tcPr marL="68580" marR="68580" marT="0" marB="0">
                        <a:noFill/>
                      </a:tcPr>
                    </a:tc>
                    <a:extLst>
                      <a:ext uri="{0D108BD9-81ED-4DB2-BD59-A6C34878D82A}">
                        <a16:rowId xmlns:a16="http://schemas.microsoft.com/office/drawing/2014/main" val="114055468"/>
                      </a:ext>
                    </a:extLst>
                  </a:tr>
                  <a:tr h="499186">
                    <a:tc>
                      <a:txBody>
                        <a:bodyPr/>
                        <a:lstStyle/>
                        <a:p>
                          <a:pPr marL="0" marR="0" algn="just">
                            <a:buNone/>
                          </a:pPr>
                          <a:r>
                            <a:rPr lang="en-US" sz="1800" b="1">
                              <a:solidFill>
                                <a:schemeClr val="tx1"/>
                              </a:solidFill>
                              <a:effectLst/>
                            </a:rPr>
                            <a:t> </a:t>
                          </a:r>
                          <a:endParaRPr lang="en-US" sz="1800" b="1">
                            <a:solidFill>
                              <a:schemeClr val="tx1"/>
                            </a:solidFill>
                            <a:effectLst/>
                            <a:latin typeface="Times New Roman" panose="02020603050405020304" pitchFamily="18" charset="0"/>
                            <a:ea typeface="PMingLiU" panose="02020500000000000000" pitchFamily="18" charset="-120"/>
                          </a:endParaRPr>
                        </a:p>
                      </a:txBody>
                      <a:tcPr marL="68580" marR="68580" marT="0" marB="0">
                        <a:noFill/>
                      </a:tcPr>
                    </a:tc>
                    <a:tc>
                      <a:txBody>
                        <a:bodyPr/>
                        <a:lstStyle/>
                        <a:p>
                          <a:endParaRPr lang="en-US"/>
                        </a:p>
                      </a:txBody>
                      <a:tcPr marL="68580" marR="68580" marT="0" marB="0">
                        <a:blipFill>
                          <a:blip r:embed="rId3"/>
                          <a:stretch>
                            <a:fillRect l="-24337" t="-110000" r="-24578" b="-215000"/>
                          </a:stretch>
                        </a:blipFill>
                      </a:tcPr>
                    </a:tc>
                    <a:tc>
                      <a:txBody>
                        <a:bodyPr/>
                        <a:lstStyle/>
                        <a:p>
                          <a:pPr marL="0" marR="0" algn="r">
                            <a:buNone/>
                          </a:pPr>
                          <a:r>
                            <a:rPr lang="en-US" sz="1600" b="1" dirty="0">
                              <a:solidFill>
                                <a:schemeClr val="tx1"/>
                              </a:solidFill>
                              <a:effectLst/>
                            </a:rPr>
                            <a:t>(2)</a:t>
                          </a:r>
                          <a:endParaRPr lang="en-US" sz="1600" b="1" dirty="0">
                            <a:solidFill>
                              <a:schemeClr val="tx1"/>
                            </a:solidFill>
                            <a:effectLst/>
                            <a:latin typeface="Times New Roman" panose="02020603050405020304" pitchFamily="18" charset="0"/>
                            <a:ea typeface="PMingLiU" panose="02020500000000000000" pitchFamily="18" charset="-120"/>
                          </a:endParaRPr>
                        </a:p>
                      </a:txBody>
                      <a:tcPr marL="68580" marR="68580" marT="0" marB="0">
                        <a:noFill/>
                      </a:tcPr>
                    </a:tc>
                    <a:extLst>
                      <a:ext uri="{0D108BD9-81ED-4DB2-BD59-A6C34878D82A}">
                        <a16:rowId xmlns:a16="http://schemas.microsoft.com/office/drawing/2014/main" val="3269899319"/>
                      </a:ext>
                    </a:extLst>
                  </a:tr>
                  <a:tr h="950913">
                    <a:tc>
                      <a:txBody>
                        <a:bodyPr/>
                        <a:lstStyle/>
                        <a:p>
                          <a:pPr marL="0" marR="0" algn="just">
                            <a:buNone/>
                          </a:pPr>
                          <a:r>
                            <a:rPr lang="en-US" sz="1800" b="1">
                              <a:solidFill>
                                <a:schemeClr val="tx1"/>
                              </a:solidFill>
                              <a:effectLst/>
                            </a:rPr>
                            <a:t> </a:t>
                          </a:r>
                          <a:endParaRPr lang="en-US" sz="1800" b="1">
                            <a:solidFill>
                              <a:schemeClr val="tx1"/>
                            </a:solidFill>
                            <a:effectLst/>
                            <a:latin typeface="Times New Roman" panose="02020603050405020304" pitchFamily="18" charset="0"/>
                            <a:ea typeface="PMingLiU" panose="02020500000000000000" pitchFamily="18" charset="-120"/>
                          </a:endParaRPr>
                        </a:p>
                      </a:txBody>
                      <a:tcPr marL="68580" marR="68580" marT="0" marB="0">
                        <a:noFill/>
                      </a:tcPr>
                    </a:tc>
                    <a:tc>
                      <a:txBody>
                        <a:bodyPr/>
                        <a:lstStyle/>
                        <a:p>
                          <a:endParaRPr lang="en-US"/>
                        </a:p>
                      </a:txBody>
                      <a:tcPr marL="68580" marR="68580" marT="0" marB="0">
                        <a:blipFill>
                          <a:blip r:embed="rId3"/>
                          <a:stretch>
                            <a:fillRect l="-24337" t="-112000" r="-24578" b="-14667"/>
                          </a:stretch>
                        </a:blipFill>
                      </a:tcPr>
                    </a:tc>
                    <a:tc>
                      <a:txBody>
                        <a:bodyPr/>
                        <a:lstStyle/>
                        <a:p>
                          <a:pPr marL="0" marR="0" algn="r">
                            <a:buNone/>
                          </a:pPr>
                          <a:r>
                            <a:rPr lang="en-US" sz="1600" b="1" dirty="0">
                              <a:solidFill>
                                <a:schemeClr val="tx1"/>
                              </a:solidFill>
                              <a:effectLst/>
                            </a:rPr>
                            <a:t>(3)</a:t>
                          </a:r>
                        </a:p>
                        <a:p>
                          <a:pPr marL="0" marR="0" algn="r">
                            <a:buNone/>
                          </a:pPr>
                          <a:endParaRPr lang="en-US" sz="1600" b="1" dirty="0">
                            <a:solidFill>
                              <a:schemeClr val="tx1"/>
                            </a:solidFill>
                            <a:effectLst/>
                          </a:endParaRPr>
                        </a:p>
                      </a:txBody>
                      <a:tcPr marL="68580" marR="68580" marT="0" marB="0">
                        <a:noFill/>
                      </a:tcPr>
                    </a:tc>
                    <a:extLst>
                      <a:ext uri="{0D108BD9-81ED-4DB2-BD59-A6C34878D82A}">
                        <a16:rowId xmlns:a16="http://schemas.microsoft.com/office/drawing/2014/main" val="979989450"/>
                      </a:ext>
                    </a:extLst>
                  </a:tr>
                </a:tbl>
              </a:graphicData>
            </a:graphic>
          </p:graphicFrame>
        </mc:Fallback>
      </mc:AlternateContent>
      <p:sp>
        <p:nvSpPr>
          <p:cNvPr id="6" name="TextBox 5">
            <a:extLst>
              <a:ext uri="{FF2B5EF4-FFF2-40B4-BE49-F238E27FC236}">
                <a16:creationId xmlns:a16="http://schemas.microsoft.com/office/drawing/2014/main" id="{F0EDFF3C-2115-7199-5BCD-A916DC1D5FC7}"/>
              </a:ext>
            </a:extLst>
          </p:cNvPr>
          <p:cNvSpPr txBox="1"/>
          <p:nvPr/>
        </p:nvSpPr>
        <p:spPr>
          <a:xfrm>
            <a:off x="5180541" y="1059874"/>
            <a:ext cx="3286477" cy="461665"/>
          </a:xfrm>
          <a:prstGeom prst="rect">
            <a:avLst/>
          </a:prstGeom>
          <a:noFill/>
        </p:spPr>
        <p:txBody>
          <a:bodyPr wrap="none" rtlCol="0">
            <a:spAutoFit/>
          </a:bodyPr>
          <a:lstStyle/>
          <a:p>
            <a:r>
              <a:rPr lang="en-US" sz="2400" b="1" dirty="0"/>
              <a:t>Markovian Treatment: </a:t>
            </a:r>
          </a:p>
        </p:txBody>
      </p:sp>
      <p:sp>
        <p:nvSpPr>
          <p:cNvPr id="7" name="TextBox 6">
            <a:extLst>
              <a:ext uri="{FF2B5EF4-FFF2-40B4-BE49-F238E27FC236}">
                <a16:creationId xmlns:a16="http://schemas.microsoft.com/office/drawing/2014/main" id="{18057895-FB04-29DE-3A7B-29E2901ED07D}"/>
              </a:ext>
            </a:extLst>
          </p:cNvPr>
          <p:cNvSpPr txBox="1"/>
          <p:nvPr/>
        </p:nvSpPr>
        <p:spPr>
          <a:xfrm>
            <a:off x="4485703" y="3851130"/>
            <a:ext cx="4676152" cy="461665"/>
          </a:xfrm>
          <a:prstGeom prst="rect">
            <a:avLst/>
          </a:prstGeom>
          <a:noFill/>
        </p:spPr>
        <p:txBody>
          <a:bodyPr wrap="none" rtlCol="0">
            <a:spAutoFit/>
          </a:bodyPr>
          <a:lstStyle/>
          <a:p>
            <a:r>
              <a:rPr lang="en-US" sz="2400" b="1" dirty="0"/>
              <a:t>Cumulative Damage Treatment: </a:t>
            </a:r>
          </a:p>
        </p:txBody>
      </p:sp>
      <p:sp>
        <p:nvSpPr>
          <p:cNvPr id="8" name="TextBox 7">
            <a:extLst>
              <a:ext uri="{FF2B5EF4-FFF2-40B4-BE49-F238E27FC236}">
                <a16:creationId xmlns:a16="http://schemas.microsoft.com/office/drawing/2014/main" id="{578AEFD5-CCBE-EAF2-5254-164D5040F079}"/>
              </a:ext>
            </a:extLst>
          </p:cNvPr>
          <p:cNvSpPr txBox="1"/>
          <p:nvPr/>
        </p:nvSpPr>
        <p:spPr>
          <a:xfrm>
            <a:off x="2938474" y="4358961"/>
            <a:ext cx="8806206" cy="400110"/>
          </a:xfrm>
          <a:prstGeom prst="rect">
            <a:avLst/>
          </a:prstGeom>
          <a:noFill/>
        </p:spPr>
        <p:txBody>
          <a:bodyPr wrap="square" rtlCol="0">
            <a:spAutoFit/>
          </a:bodyPr>
          <a:lstStyle/>
          <a:p>
            <a:r>
              <a:rPr lang="en-US" sz="2000" b="1" dirty="0"/>
              <a:t>Develop a model of environmental stressors that degrade the component.</a:t>
            </a:r>
          </a:p>
        </p:txBody>
      </p:sp>
      <p:sp>
        <p:nvSpPr>
          <p:cNvPr id="9" name="TextBox 8">
            <a:extLst>
              <a:ext uri="{FF2B5EF4-FFF2-40B4-BE49-F238E27FC236}">
                <a16:creationId xmlns:a16="http://schemas.microsoft.com/office/drawing/2014/main" id="{39DDBA06-0FA9-E0A0-362A-82C1AA1D4041}"/>
              </a:ext>
            </a:extLst>
          </p:cNvPr>
          <p:cNvSpPr txBox="1"/>
          <p:nvPr/>
        </p:nvSpPr>
        <p:spPr>
          <a:xfrm>
            <a:off x="2957474" y="4728293"/>
            <a:ext cx="8629650" cy="400110"/>
          </a:xfrm>
          <a:prstGeom prst="rect">
            <a:avLst/>
          </a:prstGeom>
          <a:noFill/>
        </p:spPr>
        <p:txBody>
          <a:bodyPr wrap="square" rtlCol="0">
            <a:spAutoFit/>
          </a:bodyPr>
          <a:lstStyle/>
          <a:p>
            <a:r>
              <a:rPr lang="en-US" sz="2000" b="1" dirty="0"/>
              <a:t>For each arc, define threshold damage values at which damage occurs. </a:t>
            </a:r>
          </a:p>
        </p:txBody>
      </p:sp>
      <p:sp>
        <p:nvSpPr>
          <p:cNvPr id="10" name="TextBox 9">
            <a:extLst>
              <a:ext uri="{FF2B5EF4-FFF2-40B4-BE49-F238E27FC236}">
                <a16:creationId xmlns:a16="http://schemas.microsoft.com/office/drawing/2014/main" id="{0028E4E0-3577-DEC5-F670-41A84FFDEE86}"/>
              </a:ext>
            </a:extLst>
          </p:cNvPr>
          <p:cNvSpPr txBox="1"/>
          <p:nvPr/>
        </p:nvSpPr>
        <p:spPr>
          <a:xfrm>
            <a:off x="2957474" y="5097625"/>
            <a:ext cx="8629650" cy="707886"/>
          </a:xfrm>
          <a:prstGeom prst="rect">
            <a:avLst/>
          </a:prstGeom>
          <a:noFill/>
        </p:spPr>
        <p:txBody>
          <a:bodyPr wrap="square" rtlCol="0">
            <a:spAutoFit/>
          </a:bodyPr>
          <a:lstStyle/>
          <a:p>
            <a:r>
              <a:rPr lang="en-US" sz="2000" b="1" dirty="0"/>
              <a:t>Time histories will differ if the timing of the stressors varies from one history to another. </a:t>
            </a:r>
          </a:p>
        </p:txBody>
      </p:sp>
      <p:sp>
        <p:nvSpPr>
          <p:cNvPr id="11" name="TextBox 10">
            <a:extLst>
              <a:ext uri="{FF2B5EF4-FFF2-40B4-BE49-F238E27FC236}">
                <a16:creationId xmlns:a16="http://schemas.microsoft.com/office/drawing/2014/main" id="{DAF34D82-8D63-D74C-DE30-C49B7ED2F60D}"/>
              </a:ext>
            </a:extLst>
          </p:cNvPr>
          <p:cNvSpPr txBox="1"/>
          <p:nvPr/>
        </p:nvSpPr>
        <p:spPr>
          <a:xfrm>
            <a:off x="3130460" y="5743956"/>
            <a:ext cx="7386638" cy="1015663"/>
          </a:xfrm>
          <a:prstGeom prst="rect">
            <a:avLst/>
          </a:prstGeom>
          <a:noFill/>
        </p:spPr>
        <p:txBody>
          <a:bodyPr wrap="square" rtlCol="0">
            <a:spAutoFit/>
          </a:bodyPr>
          <a:lstStyle/>
          <a:p>
            <a:r>
              <a:rPr lang="en-US" sz="2000" b="1" dirty="0"/>
              <a:t>A Markov model is a special case of this model class: damage is proportional to time, and thresholds are chosen randomly based on the Poisson distribution assumed for </a:t>
            </a:r>
            <a:r>
              <a:rPr lang="en-GB" sz="2000" b="1" dirty="0">
                <a:latin typeface="Symbol" pitchFamily="2" charset="2"/>
              </a:rPr>
              <a:t>l</a:t>
            </a:r>
            <a:r>
              <a:rPr lang="en-GB" sz="2000" b="1" dirty="0"/>
              <a:t>, </a:t>
            </a:r>
            <a:r>
              <a:rPr lang="en-GB" sz="2000" b="1" dirty="0" err="1">
                <a:latin typeface="Symbol" pitchFamily="2" charset="2"/>
              </a:rPr>
              <a:t>ω</a:t>
            </a:r>
            <a:r>
              <a:rPr lang="en-GB" sz="2000" b="1" dirty="0"/>
              <a:t>, and </a:t>
            </a:r>
            <a:r>
              <a:rPr lang="en-GB" sz="2000" b="1" dirty="0">
                <a:latin typeface="Symbol" pitchFamily="2" charset="2"/>
              </a:rPr>
              <a:t>d</a:t>
            </a:r>
            <a:endParaRPr lang="en-US" sz="2000" b="1" dirty="0">
              <a:latin typeface="Symbol" pitchFamily="2" charset="2"/>
            </a:endParaRPr>
          </a:p>
        </p:txBody>
      </p:sp>
      <p:cxnSp>
        <p:nvCxnSpPr>
          <p:cNvPr id="13" name="Straight Connector 12">
            <a:extLst>
              <a:ext uri="{FF2B5EF4-FFF2-40B4-BE49-F238E27FC236}">
                <a16:creationId xmlns:a16="http://schemas.microsoft.com/office/drawing/2014/main" id="{597BB8F2-5C5A-5790-EC58-FAF5F9553EB7}"/>
              </a:ext>
            </a:extLst>
          </p:cNvPr>
          <p:cNvCxnSpPr/>
          <p:nvPr/>
        </p:nvCxnSpPr>
        <p:spPr>
          <a:xfrm>
            <a:off x="2826658" y="3689470"/>
            <a:ext cx="9246280" cy="0"/>
          </a:xfrm>
          <a:prstGeom prst="line">
            <a:avLst/>
          </a:prstGeom>
          <a:ln w="76200">
            <a:solidFill>
              <a:schemeClr val="tx1"/>
            </a:solidFill>
          </a:ln>
        </p:spPr>
        <p:style>
          <a:lnRef idx="2">
            <a:schemeClr val="accent1"/>
          </a:lnRef>
          <a:fillRef idx="0">
            <a:schemeClr val="accent1"/>
          </a:fillRef>
          <a:effectRef idx="1">
            <a:schemeClr val="accent1"/>
          </a:effectRef>
          <a:fontRef idx="minor">
            <a:schemeClr val="tx1"/>
          </a:fontRef>
        </p:style>
      </p:cxnSp>
      <p:sp>
        <p:nvSpPr>
          <p:cNvPr id="3" name="Slide Number Placeholder 2">
            <a:extLst>
              <a:ext uri="{FF2B5EF4-FFF2-40B4-BE49-F238E27FC236}">
                <a16:creationId xmlns:a16="http://schemas.microsoft.com/office/drawing/2014/main" id="{EAE4E88B-D908-B593-7C11-4E907A30E7A1}"/>
              </a:ext>
            </a:extLst>
          </p:cNvPr>
          <p:cNvSpPr>
            <a:spLocks noGrp="1"/>
          </p:cNvSpPr>
          <p:nvPr>
            <p:ph type="sldNum" sz="quarter" idx="12"/>
          </p:nvPr>
        </p:nvSpPr>
        <p:spPr/>
        <p:txBody>
          <a:bodyPr/>
          <a:lstStyle/>
          <a:p>
            <a:fld id="{E42D67D1-3720-504B-B560-EF7BD1795733}" type="slidenum">
              <a:rPr lang="en-US" smtClean="0"/>
              <a:t>6</a:t>
            </a:fld>
            <a:endParaRPr lang="en-US"/>
          </a:p>
        </p:txBody>
      </p:sp>
    </p:spTree>
    <p:extLst>
      <p:ext uri="{BB962C8B-B14F-4D97-AF65-F5344CB8AC3E}">
        <p14:creationId xmlns:p14="http://schemas.microsoft.com/office/powerpoint/2010/main" val="27179728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5C13D-D3A8-D9A9-5CC2-90A327ABAC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BF15FE-1204-9C55-9947-D52DEB4C392D}"/>
              </a:ext>
            </a:extLst>
          </p:cNvPr>
          <p:cNvSpPr>
            <a:spLocks noGrp="1"/>
          </p:cNvSpPr>
          <p:nvPr>
            <p:ph type="title"/>
          </p:nvPr>
        </p:nvSpPr>
        <p:spPr>
          <a:xfrm>
            <a:off x="117481" y="1"/>
            <a:ext cx="10533102" cy="895302"/>
          </a:xfrm>
        </p:spPr>
        <p:txBody>
          <a:bodyPr>
            <a:noAutofit/>
          </a:bodyPr>
          <a:lstStyle/>
          <a:p>
            <a:pPr algn="ctr"/>
            <a:r>
              <a:rPr lang="en-US" sz="3600" dirty="0"/>
              <a:t>Markov Model Results for Different Values of </a:t>
            </a:r>
            <a:r>
              <a:rPr lang="en-GB" sz="3600" dirty="0" err="1">
                <a:latin typeface="Symbol" pitchFamily="2" charset="2"/>
              </a:rPr>
              <a:t>ω</a:t>
            </a:r>
            <a:r>
              <a:rPr lang="en-US" sz="3600" dirty="0"/>
              <a:t> </a:t>
            </a:r>
          </a:p>
        </p:txBody>
      </p:sp>
      <p:pic>
        <p:nvPicPr>
          <p:cNvPr id="3" name="Picture 2">
            <a:extLst>
              <a:ext uri="{FF2B5EF4-FFF2-40B4-BE49-F238E27FC236}">
                <a16:creationId xmlns:a16="http://schemas.microsoft.com/office/drawing/2014/main" id="{A8D666EA-37F0-817F-0837-62030ADD62CE}"/>
              </a:ext>
            </a:extLst>
          </p:cNvPr>
          <p:cNvPicPr>
            <a:picLocks noChangeAspect="1"/>
          </p:cNvPicPr>
          <p:nvPr/>
        </p:nvPicPr>
        <p:blipFill>
          <a:blip r:embed="rId2"/>
          <a:stretch>
            <a:fillRect/>
          </a:stretch>
        </p:blipFill>
        <p:spPr>
          <a:xfrm>
            <a:off x="1593668" y="981477"/>
            <a:ext cx="8386473" cy="5637129"/>
          </a:xfrm>
          <a:prstGeom prst="rect">
            <a:avLst/>
          </a:prstGeom>
          <a:ln w="57150">
            <a:solidFill>
              <a:schemeClr val="tx1"/>
            </a:solidFill>
          </a:ln>
        </p:spPr>
      </p:pic>
      <p:sp>
        <p:nvSpPr>
          <p:cNvPr id="4" name="TextBox 3">
            <a:extLst>
              <a:ext uri="{FF2B5EF4-FFF2-40B4-BE49-F238E27FC236}">
                <a16:creationId xmlns:a16="http://schemas.microsoft.com/office/drawing/2014/main" id="{34597F03-B624-5E15-D7B1-EC668E85B0E8}"/>
              </a:ext>
            </a:extLst>
          </p:cNvPr>
          <p:cNvSpPr txBox="1"/>
          <p:nvPr/>
        </p:nvSpPr>
        <p:spPr>
          <a:xfrm>
            <a:off x="1950260" y="1589604"/>
            <a:ext cx="636456" cy="369332"/>
          </a:xfrm>
          <a:prstGeom prst="rect">
            <a:avLst/>
          </a:prstGeom>
          <a:noFill/>
        </p:spPr>
        <p:txBody>
          <a:bodyPr wrap="none" rtlCol="0">
            <a:spAutoFit/>
          </a:bodyPr>
          <a:lstStyle/>
          <a:p>
            <a:r>
              <a:rPr lang="en-US" dirty="0">
                <a:solidFill>
                  <a:srgbClr val="92D050"/>
                </a:solidFill>
              </a:rPr>
              <a:t>New</a:t>
            </a:r>
          </a:p>
        </p:txBody>
      </p:sp>
      <p:sp>
        <p:nvSpPr>
          <p:cNvPr id="5" name="TextBox 4">
            <a:extLst>
              <a:ext uri="{FF2B5EF4-FFF2-40B4-BE49-F238E27FC236}">
                <a16:creationId xmlns:a16="http://schemas.microsoft.com/office/drawing/2014/main" id="{7C0B3945-2FD3-FDA8-E43D-5D44AE1529D6}"/>
              </a:ext>
            </a:extLst>
          </p:cNvPr>
          <p:cNvSpPr txBox="1"/>
          <p:nvPr/>
        </p:nvSpPr>
        <p:spPr>
          <a:xfrm>
            <a:off x="3116783" y="2635629"/>
            <a:ext cx="1152431" cy="369332"/>
          </a:xfrm>
          <a:prstGeom prst="rect">
            <a:avLst/>
          </a:prstGeom>
          <a:noFill/>
        </p:spPr>
        <p:txBody>
          <a:bodyPr wrap="none" rtlCol="0">
            <a:spAutoFit/>
          </a:bodyPr>
          <a:lstStyle/>
          <a:p>
            <a:r>
              <a:rPr lang="en-US" dirty="0">
                <a:solidFill>
                  <a:srgbClr val="EA9915"/>
                </a:solidFill>
              </a:rPr>
              <a:t>Degraded</a:t>
            </a:r>
          </a:p>
        </p:txBody>
      </p:sp>
      <p:sp>
        <p:nvSpPr>
          <p:cNvPr id="6" name="TextBox 5">
            <a:extLst>
              <a:ext uri="{FF2B5EF4-FFF2-40B4-BE49-F238E27FC236}">
                <a16:creationId xmlns:a16="http://schemas.microsoft.com/office/drawing/2014/main" id="{BC93CF38-37B6-EB54-D763-7505BFC2528D}"/>
              </a:ext>
            </a:extLst>
          </p:cNvPr>
          <p:cNvSpPr txBox="1"/>
          <p:nvPr/>
        </p:nvSpPr>
        <p:spPr>
          <a:xfrm>
            <a:off x="4399734" y="1404938"/>
            <a:ext cx="792589" cy="369332"/>
          </a:xfrm>
          <a:prstGeom prst="rect">
            <a:avLst/>
          </a:prstGeom>
          <a:noFill/>
        </p:spPr>
        <p:txBody>
          <a:bodyPr wrap="none" rtlCol="0">
            <a:spAutoFit/>
          </a:bodyPr>
          <a:lstStyle/>
          <a:p>
            <a:r>
              <a:rPr lang="en-US" dirty="0">
                <a:solidFill>
                  <a:srgbClr val="FF0000"/>
                </a:solidFill>
              </a:rPr>
              <a:t>Failed</a:t>
            </a:r>
          </a:p>
        </p:txBody>
      </p:sp>
      <p:sp>
        <p:nvSpPr>
          <p:cNvPr id="7" name="TextBox 6">
            <a:extLst>
              <a:ext uri="{FF2B5EF4-FFF2-40B4-BE49-F238E27FC236}">
                <a16:creationId xmlns:a16="http://schemas.microsoft.com/office/drawing/2014/main" id="{717D5643-A453-1807-CB53-1CBA65D9CF19}"/>
              </a:ext>
            </a:extLst>
          </p:cNvPr>
          <p:cNvSpPr txBox="1"/>
          <p:nvPr/>
        </p:nvSpPr>
        <p:spPr>
          <a:xfrm>
            <a:off x="2126958" y="4714399"/>
            <a:ext cx="636456" cy="369332"/>
          </a:xfrm>
          <a:prstGeom prst="rect">
            <a:avLst/>
          </a:prstGeom>
          <a:noFill/>
        </p:spPr>
        <p:txBody>
          <a:bodyPr wrap="none" rtlCol="0">
            <a:spAutoFit/>
          </a:bodyPr>
          <a:lstStyle/>
          <a:p>
            <a:r>
              <a:rPr lang="en-US" dirty="0">
                <a:solidFill>
                  <a:srgbClr val="92D050"/>
                </a:solidFill>
              </a:rPr>
              <a:t>New</a:t>
            </a:r>
          </a:p>
        </p:txBody>
      </p:sp>
      <p:sp>
        <p:nvSpPr>
          <p:cNvPr id="8" name="TextBox 7">
            <a:extLst>
              <a:ext uri="{FF2B5EF4-FFF2-40B4-BE49-F238E27FC236}">
                <a16:creationId xmlns:a16="http://schemas.microsoft.com/office/drawing/2014/main" id="{CADEB76D-0D47-DC3C-A994-D061F26A2594}"/>
              </a:ext>
            </a:extLst>
          </p:cNvPr>
          <p:cNvSpPr txBox="1"/>
          <p:nvPr/>
        </p:nvSpPr>
        <p:spPr>
          <a:xfrm>
            <a:off x="2317814" y="5876523"/>
            <a:ext cx="1152431" cy="369332"/>
          </a:xfrm>
          <a:prstGeom prst="rect">
            <a:avLst/>
          </a:prstGeom>
          <a:noFill/>
        </p:spPr>
        <p:txBody>
          <a:bodyPr wrap="none" rtlCol="0">
            <a:spAutoFit/>
          </a:bodyPr>
          <a:lstStyle/>
          <a:p>
            <a:r>
              <a:rPr lang="en-US" dirty="0">
                <a:solidFill>
                  <a:srgbClr val="EA9915"/>
                </a:solidFill>
              </a:rPr>
              <a:t>Degraded</a:t>
            </a:r>
          </a:p>
        </p:txBody>
      </p:sp>
      <p:sp>
        <p:nvSpPr>
          <p:cNvPr id="9" name="TextBox 8">
            <a:extLst>
              <a:ext uri="{FF2B5EF4-FFF2-40B4-BE49-F238E27FC236}">
                <a16:creationId xmlns:a16="http://schemas.microsoft.com/office/drawing/2014/main" id="{CE50D642-3FB8-A44F-91AB-2154044C0A8D}"/>
              </a:ext>
            </a:extLst>
          </p:cNvPr>
          <p:cNvSpPr txBox="1"/>
          <p:nvPr/>
        </p:nvSpPr>
        <p:spPr>
          <a:xfrm>
            <a:off x="3296703" y="4589140"/>
            <a:ext cx="792589" cy="369332"/>
          </a:xfrm>
          <a:prstGeom prst="rect">
            <a:avLst/>
          </a:prstGeom>
          <a:noFill/>
        </p:spPr>
        <p:txBody>
          <a:bodyPr wrap="none" rtlCol="0">
            <a:spAutoFit/>
          </a:bodyPr>
          <a:lstStyle/>
          <a:p>
            <a:r>
              <a:rPr lang="en-US" dirty="0">
                <a:solidFill>
                  <a:srgbClr val="FF0000"/>
                </a:solidFill>
              </a:rPr>
              <a:t>Failed</a:t>
            </a:r>
          </a:p>
        </p:txBody>
      </p:sp>
      <p:sp>
        <p:nvSpPr>
          <p:cNvPr id="10" name="TextBox 9">
            <a:extLst>
              <a:ext uri="{FF2B5EF4-FFF2-40B4-BE49-F238E27FC236}">
                <a16:creationId xmlns:a16="http://schemas.microsoft.com/office/drawing/2014/main" id="{DC6571D2-355B-39A3-42F3-F6DCE055806A}"/>
              </a:ext>
            </a:extLst>
          </p:cNvPr>
          <p:cNvSpPr txBox="1"/>
          <p:nvPr/>
        </p:nvSpPr>
        <p:spPr>
          <a:xfrm>
            <a:off x="6803372" y="4614871"/>
            <a:ext cx="636456" cy="369332"/>
          </a:xfrm>
          <a:prstGeom prst="rect">
            <a:avLst/>
          </a:prstGeom>
          <a:noFill/>
        </p:spPr>
        <p:txBody>
          <a:bodyPr wrap="none" rtlCol="0">
            <a:spAutoFit/>
          </a:bodyPr>
          <a:lstStyle/>
          <a:p>
            <a:r>
              <a:rPr lang="en-US" dirty="0">
                <a:solidFill>
                  <a:srgbClr val="92D050"/>
                </a:solidFill>
              </a:rPr>
              <a:t>New</a:t>
            </a:r>
          </a:p>
        </p:txBody>
      </p:sp>
      <p:sp>
        <p:nvSpPr>
          <p:cNvPr id="11" name="TextBox 10">
            <a:extLst>
              <a:ext uri="{FF2B5EF4-FFF2-40B4-BE49-F238E27FC236}">
                <a16:creationId xmlns:a16="http://schemas.microsoft.com/office/drawing/2014/main" id="{BF404C28-45E8-F9B7-643F-90057F02CAB1}"/>
              </a:ext>
            </a:extLst>
          </p:cNvPr>
          <p:cNvSpPr txBox="1"/>
          <p:nvPr/>
        </p:nvSpPr>
        <p:spPr>
          <a:xfrm>
            <a:off x="8191985" y="6044887"/>
            <a:ext cx="1152431" cy="369332"/>
          </a:xfrm>
          <a:prstGeom prst="rect">
            <a:avLst/>
          </a:prstGeom>
          <a:noFill/>
        </p:spPr>
        <p:txBody>
          <a:bodyPr wrap="none" rtlCol="0">
            <a:spAutoFit/>
          </a:bodyPr>
          <a:lstStyle/>
          <a:p>
            <a:r>
              <a:rPr lang="en-US" dirty="0">
                <a:solidFill>
                  <a:srgbClr val="EA9915"/>
                </a:solidFill>
              </a:rPr>
              <a:t>Degraded</a:t>
            </a:r>
          </a:p>
        </p:txBody>
      </p:sp>
      <p:sp>
        <p:nvSpPr>
          <p:cNvPr id="12" name="TextBox 11">
            <a:extLst>
              <a:ext uri="{FF2B5EF4-FFF2-40B4-BE49-F238E27FC236}">
                <a16:creationId xmlns:a16="http://schemas.microsoft.com/office/drawing/2014/main" id="{346FD345-CDE7-2746-C4B7-CBB709080669}"/>
              </a:ext>
            </a:extLst>
          </p:cNvPr>
          <p:cNvSpPr txBox="1"/>
          <p:nvPr/>
        </p:nvSpPr>
        <p:spPr>
          <a:xfrm>
            <a:off x="8948121" y="5691857"/>
            <a:ext cx="792589" cy="369332"/>
          </a:xfrm>
          <a:prstGeom prst="rect">
            <a:avLst/>
          </a:prstGeom>
          <a:noFill/>
        </p:spPr>
        <p:txBody>
          <a:bodyPr wrap="none" rtlCol="0">
            <a:spAutoFit/>
          </a:bodyPr>
          <a:lstStyle/>
          <a:p>
            <a:r>
              <a:rPr lang="en-US" dirty="0">
                <a:solidFill>
                  <a:srgbClr val="FF0000"/>
                </a:solidFill>
              </a:rPr>
              <a:t>Failed</a:t>
            </a:r>
          </a:p>
        </p:txBody>
      </p:sp>
      <p:sp>
        <p:nvSpPr>
          <p:cNvPr id="13" name="TextBox 12">
            <a:extLst>
              <a:ext uri="{FF2B5EF4-FFF2-40B4-BE49-F238E27FC236}">
                <a16:creationId xmlns:a16="http://schemas.microsoft.com/office/drawing/2014/main" id="{086FCDA0-9AD0-7186-F8F2-5CEAC2378E54}"/>
              </a:ext>
            </a:extLst>
          </p:cNvPr>
          <p:cNvSpPr txBox="1"/>
          <p:nvPr/>
        </p:nvSpPr>
        <p:spPr>
          <a:xfrm>
            <a:off x="7361933" y="1689132"/>
            <a:ext cx="636456" cy="369332"/>
          </a:xfrm>
          <a:prstGeom prst="rect">
            <a:avLst/>
          </a:prstGeom>
          <a:noFill/>
        </p:spPr>
        <p:txBody>
          <a:bodyPr wrap="none" rtlCol="0">
            <a:spAutoFit/>
          </a:bodyPr>
          <a:lstStyle/>
          <a:p>
            <a:r>
              <a:rPr lang="en-US" dirty="0">
                <a:solidFill>
                  <a:srgbClr val="92D050"/>
                </a:solidFill>
              </a:rPr>
              <a:t>New</a:t>
            </a:r>
          </a:p>
        </p:txBody>
      </p:sp>
      <p:sp>
        <p:nvSpPr>
          <p:cNvPr id="14" name="TextBox 13">
            <a:extLst>
              <a:ext uri="{FF2B5EF4-FFF2-40B4-BE49-F238E27FC236}">
                <a16:creationId xmlns:a16="http://schemas.microsoft.com/office/drawing/2014/main" id="{745E0EFD-1F2F-B59A-66BF-D408CC8C1F5C}"/>
              </a:ext>
            </a:extLst>
          </p:cNvPr>
          <p:cNvSpPr txBox="1"/>
          <p:nvPr/>
        </p:nvSpPr>
        <p:spPr>
          <a:xfrm>
            <a:off x="8505381" y="2743577"/>
            <a:ext cx="1152431" cy="369332"/>
          </a:xfrm>
          <a:prstGeom prst="rect">
            <a:avLst/>
          </a:prstGeom>
          <a:noFill/>
        </p:spPr>
        <p:txBody>
          <a:bodyPr wrap="none" rtlCol="0">
            <a:spAutoFit/>
          </a:bodyPr>
          <a:lstStyle/>
          <a:p>
            <a:r>
              <a:rPr lang="en-US" dirty="0">
                <a:solidFill>
                  <a:srgbClr val="EA9915"/>
                </a:solidFill>
              </a:rPr>
              <a:t>Degraded</a:t>
            </a:r>
          </a:p>
        </p:txBody>
      </p:sp>
      <p:sp>
        <p:nvSpPr>
          <p:cNvPr id="15" name="TextBox 14">
            <a:extLst>
              <a:ext uri="{FF2B5EF4-FFF2-40B4-BE49-F238E27FC236}">
                <a16:creationId xmlns:a16="http://schemas.microsoft.com/office/drawing/2014/main" id="{35F2D236-1A8C-BD86-84C2-FE65F3312A77}"/>
              </a:ext>
            </a:extLst>
          </p:cNvPr>
          <p:cNvSpPr txBox="1"/>
          <p:nvPr/>
        </p:nvSpPr>
        <p:spPr>
          <a:xfrm>
            <a:off x="7956497" y="2361832"/>
            <a:ext cx="792589" cy="369332"/>
          </a:xfrm>
          <a:prstGeom prst="rect">
            <a:avLst/>
          </a:prstGeom>
          <a:noFill/>
        </p:spPr>
        <p:txBody>
          <a:bodyPr wrap="none" rtlCol="0">
            <a:spAutoFit/>
          </a:bodyPr>
          <a:lstStyle/>
          <a:p>
            <a:r>
              <a:rPr lang="en-US" dirty="0">
                <a:solidFill>
                  <a:srgbClr val="FF0000"/>
                </a:solidFill>
              </a:rPr>
              <a:t>Failed</a:t>
            </a:r>
          </a:p>
        </p:txBody>
      </p:sp>
      <p:sp>
        <p:nvSpPr>
          <p:cNvPr id="16" name="Slide Number Placeholder 15">
            <a:extLst>
              <a:ext uri="{FF2B5EF4-FFF2-40B4-BE49-F238E27FC236}">
                <a16:creationId xmlns:a16="http://schemas.microsoft.com/office/drawing/2014/main" id="{ADEB0E2F-33DF-08BD-83E7-888842485B96}"/>
              </a:ext>
            </a:extLst>
          </p:cNvPr>
          <p:cNvSpPr>
            <a:spLocks noGrp="1"/>
          </p:cNvSpPr>
          <p:nvPr>
            <p:ph type="sldNum" sz="quarter" idx="12"/>
          </p:nvPr>
        </p:nvSpPr>
        <p:spPr/>
        <p:txBody>
          <a:bodyPr/>
          <a:lstStyle/>
          <a:p>
            <a:fld id="{E42D67D1-3720-504B-B560-EF7BD1795733}" type="slidenum">
              <a:rPr lang="en-US" smtClean="0"/>
              <a:t>7</a:t>
            </a:fld>
            <a:endParaRPr lang="en-US"/>
          </a:p>
        </p:txBody>
      </p:sp>
      <p:pic>
        <p:nvPicPr>
          <p:cNvPr id="17" name="Picture 16">
            <a:extLst>
              <a:ext uri="{FF2B5EF4-FFF2-40B4-BE49-F238E27FC236}">
                <a16:creationId xmlns:a16="http://schemas.microsoft.com/office/drawing/2014/main" id="{E4A2C954-AE4C-F91C-8ABB-DDBB4308289B}"/>
              </a:ext>
            </a:extLst>
          </p:cNvPr>
          <p:cNvPicPr>
            <a:picLocks noChangeAspect="1"/>
          </p:cNvPicPr>
          <p:nvPr/>
        </p:nvPicPr>
        <p:blipFill>
          <a:blip r:embed="rId3"/>
          <a:stretch>
            <a:fillRect/>
          </a:stretch>
        </p:blipFill>
        <p:spPr>
          <a:xfrm>
            <a:off x="10347825" y="2202479"/>
            <a:ext cx="1558572" cy="2881252"/>
          </a:xfrm>
          <a:prstGeom prst="rect">
            <a:avLst/>
          </a:prstGeom>
        </p:spPr>
      </p:pic>
    </p:spTree>
    <p:extLst>
      <p:ext uri="{BB962C8B-B14F-4D97-AF65-F5344CB8AC3E}">
        <p14:creationId xmlns:p14="http://schemas.microsoft.com/office/powerpoint/2010/main" val="2042995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89BBB-7258-DA9C-7DEA-0672449C29B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86F2696-09EF-560B-0391-614D89DE3133}"/>
              </a:ext>
            </a:extLst>
          </p:cNvPr>
          <p:cNvPicPr>
            <a:picLocks noChangeAspect="1"/>
          </p:cNvPicPr>
          <p:nvPr/>
        </p:nvPicPr>
        <p:blipFill>
          <a:blip r:embed="rId2"/>
          <a:stretch>
            <a:fillRect/>
          </a:stretch>
        </p:blipFill>
        <p:spPr>
          <a:xfrm>
            <a:off x="72869" y="1706185"/>
            <a:ext cx="5857677" cy="3145597"/>
          </a:xfrm>
          <a:prstGeom prst="rect">
            <a:avLst/>
          </a:prstGeom>
        </p:spPr>
      </p:pic>
      <p:pic>
        <p:nvPicPr>
          <p:cNvPr id="4" name="Picture 3">
            <a:extLst>
              <a:ext uri="{FF2B5EF4-FFF2-40B4-BE49-F238E27FC236}">
                <a16:creationId xmlns:a16="http://schemas.microsoft.com/office/drawing/2014/main" id="{CC069A2D-2B08-10E5-8626-2416F6B7487B}"/>
              </a:ext>
            </a:extLst>
          </p:cNvPr>
          <p:cNvPicPr>
            <a:picLocks noChangeAspect="1"/>
          </p:cNvPicPr>
          <p:nvPr/>
        </p:nvPicPr>
        <p:blipFill>
          <a:blip r:embed="rId3"/>
          <a:stretch>
            <a:fillRect/>
          </a:stretch>
        </p:blipFill>
        <p:spPr>
          <a:xfrm>
            <a:off x="6387450" y="1761714"/>
            <a:ext cx="5690246" cy="3032991"/>
          </a:xfrm>
          <a:prstGeom prst="rect">
            <a:avLst/>
          </a:prstGeom>
          <a:ln w="57150">
            <a:solidFill>
              <a:schemeClr val="tx1"/>
            </a:solidFill>
          </a:ln>
        </p:spPr>
      </p:pic>
      <p:sp>
        <p:nvSpPr>
          <p:cNvPr id="5" name="TextBox 4">
            <a:extLst>
              <a:ext uri="{FF2B5EF4-FFF2-40B4-BE49-F238E27FC236}">
                <a16:creationId xmlns:a16="http://schemas.microsoft.com/office/drawing/2014/main" id="{02A58220-E46E-C028-FCE4-B65248FD6FFF}"/>
              </a:ext>
            </a:extLst>
          </p:cNvPr>
          <p:cNvSpPr txBox="1"/>
          <p:nvPr/>
        </p:nvSpPr>
        <p:spPr>
          <a:xfrm>
            <a:off x="864247" y="5023043"/>
            <a:ext cx="10463505" cy="461665"/>
          </a:xfrm>
          <a:prstGeom prst="rect">
            <a:avLst/>
          </a:prstGeom>
          <a:solidFill>
            <a:srgbClr val="FFC000"/>
          </a:solidFill>
        </p:spPr>
        <p:txBody>
          <a:bodyPr wrap="none" rtlCol="0">
            <a:spAutoFit/>
          </a:bodyPr>
          <a:lstStyle/>
          <a:p>
            <a:r>
              <a:rPr lang="en-US" sz="2400" b="1" dirty="0"/>
              <a:t>A Markovian treatment is a special case of a cumulative damage treatment</a:t>
            </a:r>
          </a:p>
        </p:txBody>
      </p:sp>
      <p:sp>
        <p:nvSpPr>
          <p:cNvPr id="6" name="TextBox 5">
            <a:extLst>
              <a:ext uri="{FF2B5EF4-FFF2-40B4-BE49-F238E27FC236}">
                <a16:creationId xmlns:a16="http://schemas.microsoft.com/office/drawing/2014/main" id="{4A46B7BA-C2C6-0F81-050D-A827709F21C7}"/>
              </a:ext>
            </a:extLst>
          </p:cNvPr>
          <p:cNvSpPr txBox="1"/>
          <p:nvPr/>
        </p:nvSpPr>
        <p:spPr>
          <a:xfrm>
            <a:off x="812266" y="136525"/>
            <a:ext cx="10601011" cy="1569660"/>
          </a:xfrm>
          <a:prstGeom prst="rect">
            <a:avLst/>
          </a:prstGeom>
          <a:noFill/>
        </p:spPr>
        <p:txBody>
          <a:bodyPr wrap="square" rtlCol="0">
            <a:spAutoFit/>
          </a:bodyPr>
          <a:lstStyle/>
          <a:p>
            <a:r>
              <a:rPr lang="en-US" sz="2400" b="1" dirty="0"/>
              <a:t>These plots are generated by the cumulative damage model simulation for the Markov model parameter values used in Figure 2c (previous slide).  </a:t>
            </a:r>
          </a:p>
          <a:p>
            <a:r>
              <a:rPr lang="en-US" sz="2400" b="1" dirty="0"/>
              <a:t>Apart from the jitter associated with the finiteness of the number of simulations, agreement is good.</a:t>
            </a:r>
          </a:p>
        </p:txBody>
      </p:sp>
      <p:sp>
        <p:nvSpPr>
          <p:cNvPr id="7" name="TextBox 6">
            <a:extLst>
              <a:ext uri="{FF2B5EF4-FFF2-40B4-BE49-F238E27FC236}">
                <a16:creationId xmlns:a16="http://schemas.microsoft.com/office/drawing/2014/main" id="{E7B193CF-9A53-338D-2A00-036B49E80062}"/>
              </a:ext>
            </a:extLst>
          </p:cNvPr>
          <p:cNvSpPr txBox="1"/>
          <p:nvPr/>
        </p:nvSpPr>
        <p:spPr>
          <a:xfrm>
            <a:off x="3080557" y="2405339"/>
            <a:ext cx="636456" cy="369332"/>
          </a:xfrm>
          <a:prstGeom prst="rect">
            <a:avLst/>
          </a:prstGeom>
          <a:noFill/>
        </p:spPr>
        <p:txBody>
          <a:bodyPr wrap="none" rtlCol="0">
            <a:spAutoFit/>
          </a:bodyPr>
          <a:lstStyle/>
          <a:p>
            <a:r>
              <a:rPr lang="en-US" dirty="0">
                <a:solidFill>
                  <a:srgbClr val="92D050"/>
                </a:solidFill>
              </a:rPr>
              <a:t>New</a:t>
            </a:r>
          </a:p>
        </p:txBody>
      </p:sp>
      <p:sp>
        <p:nvSpPr>
          <p:cNvPr id="8" name="TextBox 7">
            <a:extLst>
              <a:ext uri="{FF2B5EF4-FFF2-40B4-BE49-F238E27FC236}">
                <a16:creationId xmlns:a16="http://schemas.microsoft.com/office/drawing/2014/main" id="{F5CA2645-4602-3B2C-9AE4-4F00CB91611E}"/>
              </a:ext>
            </a:extLst>
          </p:cNvPr>
          <p:cNvSpPr txBox="1"/>
          <p:nvPr/>
        </p:nvSpPr>
        <p:spPr>
          <a:xfrm>
            <a:off x="4430352" y="3525748"/>
            <a:ext cx="1152431" cy="369332"/>
          </a:xfrm>
          <a:prstGeom prst="rect">
            <a:avLst/>
          </a:prstGeom>
          <a:noFill/>
        </p:spPr>
        <p:txBody>
          <a:bodyPr wrap="none" rtlCol="0">
            <a:spAutoFit/>
          </a:bodyPr>
          <a:lstStyle/>
          <a:p>
            <a:r>
              <a:rPr lang="en-US" dirty="0">
                <a:solidFill>
                  <a:srgbClr val="EA9915"/>
                </a:solidFill>
              </a:rPr>
              <a:t>Degraded</a:t>
            </a:r>
          </a:p>
        </p:txBody>
      </p:sp>
      <p:sp>
        <p:nvSpPr>
          <p:cNvPr id="9" name="TextBox 8">
            <a:extLst>
              <a:ext uri="{FF2B5EF4-FFF2-40B4-BE49-F238E27FC236}">
                <a16:creationId xmlns:a16="http://schemas.microsoft.com/office/drawing/2014/main" id="{525543C7-4EBE-6A5C-2B84-E01EF59FFD26}"/>
              </a:ext>
            </a:extLst>
          </p:cNvPr>
          <p:cNvSpPr txBox="1"/>
          <p:nvPr/>
        </p:nvSpPr>
        <p:spPr>
          <a:xfrm>
            <a:off x="2924424" y="3102442"/>
            <a:ext cx="792589" cy="369332"/>
          </a:xfrm>
          <a:prstGeom prst="rect">
            <a:avLst/>
          </a:prstGeom>
          <a:noFill/>
        </p:spPr>
        <p:txBody>
          <a:bodyPr wrap="none" rtlCol="0">
            <a:spAutoFit/>
          </a:bodyPr>
          <a:lstStyle/>
          <a:p>
            <a:r>
              <a:rPr lang="en-US" dirty="0">
                <a:solidFill>
                  <a:srgbClr val="FF0000"/>
                </a:solidFill>
              </a:rPr>
              <a:t>Failed</a:t>
            </a:r>
          </a:p>
        </p:txBody>
      </p:sp>
      <p:sp>
        <p:nvSpPr>
          <p:cNvPr id="10" name="TextBox 9">
            <a:extLst>
              <a:ext uri="{FF2B5EF4-FFF2-40B4-BE49-F238E27FC236}">
                <a16:creationId xmlns:a16="http://schemas.microsoft.com/office/drawing/2014/main" id="{FF94C899-2ACA-08F9-53F5-07629CCC0628}"/>
              </a:ext>
            </a:extLst>
          </p:cNvPr>
          <p:cNvSpPr txBox="1"/>
          <p:nvPr/>
        </p:nvSpPr>
        <p:spPr>
          <a:xfrm>
            <a:off x="9319433" y="2454485"/>
            <a:ext cx="636456" cy="369332"/>
          </a:xfrm>
          <a:prstGeom prst="rect">
            <a:avLst/>
          </a:prstGeom>
          <a:noFill/>
        </p:spPr>
        <p:txBody>
          <a:bodyPr wrap="none" rtlCol="0">
            <a:spAutoFit/>
          </a:bodyPr>
          <a:lstStyle/>
          <a:p>
            <a:r>
              <a:rPr lang="en-US" dirty="0">
                <a:solidFill>
                  <a:srgbClr val="92D050"/>
                </a:solidFill>
              </a:rPr>
              <a:t>New</a:t>
            </a:r>
          </a:p>
        </p:txBody>
      </p:sp>
      <p:sp>
        <p:nvSpPr>
          <p:cNvPr id="11" name="TextBox 10">
            <a:extLst>
              <a:ext uri="{FF2B5EF4-FFF2-40B4-BE49-F238E27FC236}">
                <a16:creationId xmlns:a16="http://schemas.microsoft.com/office/drawing/2014/main" id="{C7C111F3-3B80-A93C-5969-5E33CD106076}"/>
              </a:ext>
            </a:extLst>
          </p:cNvPr>
          <p:cNvSpPr txBox="1"/>
          <p:nvPr/>
        </p:nvSpPr>
        <p:spPr>
          <a:xfrm>
            <a:off x="10669228" y="3574894"/>
            <a:ext cx="1152431" cy="369332"/>
          </a:xfrm>
          <a:prstGeom prst="rect">
            <a:avLst/>
          </a:prstGeom>
          <a:noFill/>
        </p:spPr>
        <p:txBody>
          <a:bodyPr wrap="none" rtlCol="0">
            <a:spAutoFit/>
          </a:bodyPr>
          <a:lstStyle/>
          <a:p>
            <a:r>
              <a:rPr lang="en-US" dirty="0">
                <a:solidFill>
                  <a:srgbClr val="EA9915"/>
                </a:solidFill>
              </a:rPr>
              <a:t>Degraded</a:t>
            </a:r>
          </a:p>
        </p:txBody>
      </p:sp>
      <p:sp>
        <p:nvSpPr>
          <p:cNvPr id="12" name="TextBox 11">
            <a:extLst>
              <a:ext uri="{FF2B5EF4-FFF2-40B4-BE49-F238E27FC236}">
                <a16:creationId xmlns:a16="http://schemas.microsoft.com/office/drawing/2014/main" id="{4FD878E2-4999-73BE-5278-3067AAF03E79}"/>
              </a:ext>
            </a:extLst>
          </p:cNvPr>
          <p:cNvSpPr txBox="1"/>
          <p:nvPr/>
        </p:nvSpPr>
        <p:spPr>
          <a:xfrm>
            <a:off x="9163300" y="3151588"/>
            <a:ext cx="792589" cy="369332"/>
          </a:xfrm>
          <a:prstGeom prst="rect">
            <a:avLst/>
          </a:prstGeom>
          <a:noFill/>
        </p:spPr>
        <p:txBody>
          <a:bodyPr wrap="none" rtlCol="0">
            <a:spAutoFit/>
          </a:bodyPr>
          <a:lstStyle/>
          <a:p>
            <a:r>
              <a:rPr lang="en-US" dirty="0">
                <a:solidFill>
                  <a:srgbClr val="FF0000"/>
                </a:solidFill>
              </a:rPr>
              <a:t>Failed</a:t>
            </a:r>
          </a:p>
        </p:txBody>
      </p:sp>
      <p:sp>
        <p:nvSpPr>
          <p:cNvPr id="2" name="Slide Number Placeholder 1">
            <a:extLst>
              <a:ext uri="{FF2B5EF4-FFF2-40B4-BE49-F238E27FC236}">
                <a16:creationId xmlns:a16="http://schemas.microsoft.com/office/drawing/2014/main" id="{CD21D110-43A0-0771-9DD0-08B18DBB6684}"/>
              </a:ext>
            </a:extLst>
          </p:cNvPr>
          <p:cNvSpPr>
            <a:spLocks noGrp="1"/>
          </p:cNvSpPr>
          <p:nvPr>
            <p:ph type="sldNum" sz="quarter" idx="12"/>
          </p:nvPr>
        </p:nvSpPr>
        <p:spPr/>
        <p:txBody>
          <a:bodyPr/>
          <a:lstStyle/>
          <a:p>
            <a:fld id="{E42D67D1-3720-504B-B560-EF7BD1795733}" type="slidenum">
              <a:rPr lang="en-US" smtClean="0"/>
              <a:t>8</a:t>
            </a:fld>
            <a:endParaRPr lang="en-US"/>
          </a:p>
        </p:txBody>
      </p:sp>
      <p:sp>
        <p:nvSpPr>
          <p:cNvPr id="13" name="TextBox 12">
            <a:extLst>
              <a:ext uri="{FF2B5EF4-FFF2-40B4-BE49-F238E27FC236}">
                <a16:creationId xmlns:a16="http://schemas.microsoft.com/office/drawing/2014/main" id="{BDF40B1A-D782-63F0-DFCE-49148D9D3209}"/>
              </a:ext>
            </a:extLst>
          </p:cNvPr>
          <p:cNvSpPr txBox="1"/>
          <p:nvPr/>
        </p:nvSpPr>
        <p:spPr>
          <a:xfrm>
            <a:off x="1444837" y="5771518"/>
            <a:ext cx="9323107" cy="923330"/>
          </a:xfrm>
          <a:prstGeom prst="rect">
            <a:avLst/>
          </a:prstGeom>
          <a:noFill/>
          <a:ln w="76200">
            <a:solidFill>
              <a:schemeClr val="tx1"/>
            </a:solidFill>
          </a:ln>
        </p:spPr>
        <p:txBody>
          <a:bodyPr wrap="square" rtlCol="0">
            <a:spAutoFit/>
          </a:bodyPr>
          <a:lstStyle/>
          <a:p>
            <a:pPr algn="ctr"/>
            <a:r>
              <a:rPr lang="en-US" b="1" dirty="0"/>
              <a:t>Doing a Markov model within CDM:  </a:t>
            </a:r>
          </a:p>
          <a:p>
            <a:pPr algn="ctr"/>
            <a:r>
              <a:rPr lang="en-US" b="1" dirty="0"/>
              <a:t>Let “damage” = “elapsed time”, and in each time history, sample each arc’s thresholds from the time distribution implied by the  Markovian transition rates.</a:t>
            </a:r>
          </a:p>
        </p:txBody>
      </p:sp>
    </p:spTree>
    <p:extLst>
      <p:ext uri="{BB962C8B-B14F-4D97-AF65-F5344CB8AC3E}">
        <p14:creationId xmlns:p14="http://schemas.microsoft.com/office/powerpoint/2010/main" val="3390728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040E3-7FCF-31BD-3859-BC4DCB78F6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6E0B21-25D4-9076-1AD8-3B79D6E666BD}"/>
              </a:ext>
            </a:extLst>
          </p:cNvPr>
          <p:cNvSpPr>
            <a:spLocks noGrp="1"/>
          </p:cNvSpPr>
          <p:nvPr>
            <p:ph type="title"/>
          </p:nvPr>
        </p:nvSpPr>
        <p:spPr/>
        <p:txBody>
          <a:bodyPr>
            <a:normAutofit/>
          </a:bodyPr>
          <a:lstStyle/>
          <a:p>
            <a:r>
              <a:rPr lang="en-US" dirty="0"/>
              <a:t>Figure 4.  Arc 2 is Markovian; Sharp thresholds have been assigned to Arcs 1 and 3.</a:t>
            </a:r>
          </a:p>
        </p:txBody>
      </p:sp>
      <p:pic>
        <p:nvPicPr>
          <p:cNvPr id="3" name="Picture 2">
            <a:extLst>
              <a:ext uri="{FF2B5EF4-FFF2-40B4-BE49-F238E27FC236}">
                <a16:creationId xmlns:a16="http://schemas.microsoft.com/office/drawing/2014/main" id="{AD74BA11-5679-CCA3-61CF-09869D54C308}"/>
              </a:ext>
            </a:extLst>
          </p:cNvPr>
          <p:cNvPicPr>
            <a:picLocks noChangeAspect="1"/>
          </p:cNvPicPr>
          <p:nvPr/>
        </p:nvPicPr>
        <p:blipFill>
          <a:blip r:embed="rId2"/>
          <a:stretch>
            <a:fillRect/>
          </a:stretch>
        </p:blipFill>
        <p:spPr>
          <a:xfrm>
            <a:off x="3983719" y="1873219"/>
            <a:ext cx="6309813" cy="4351595"/>
          </a:xfrm>
          <a:prstGeom prst="rect">
            <a:avLst/>
          </a:prstGeom>
        </p:spPr>
      </p:pic>
      <p:pic>
        <p:nvPicPr>
          <p:cNvPr id="5" name="Picture 4">
            <a:extLst>
              <a:ext uri="{FF2B5EF4-FFF2-40B4-BE49-F238E27FC236}">
                <a16:creationId xmlns:a16="http://schemas.microsoft.com/office/drawing/2014/main" id="{E4C273EF-E0C2-7BF6-98F3-3AAAD727110E}"/>
              </a:ext>
            </a:extLst>
          </p:cNvPr>
          <p:cNvPicPr>
            <a:picLocks noChangeAspect="1"/>
          </p:cNvPicPr>
          <p:nvPr/>
        </p:nvPicPr>
        <p:blipFill>
          <a:blip r:embed="rId3"/>
          <a:stretch>
            <a:fillRect/>
          </a:stretch>
        </p:blipFill>
        <p:spPr>
          <a:xfrm>
            <a:off x="1043671" y="2026193"/>
            <a:ext cx="1782923" cy="3389578"/>
          </a:xfrm>
          <a:prstGeom prst="rect">
            <a:avLst/>
          </a:prstGeom>
          <a:ln w="57150">
            <a:solidFill>
              <a:schemeClr val="tx1"/>
            </a:solidFill>
          </a:ln>
        </p:spPr>
      </p:pic>
      <p:sp>
        <p:nvSpPr>
          <p:cNvPr id="6" name="Slide Number Placeholder 5">
            <a:extLst>
              <a:ext uri="{FF2B5EF4-FFF2-40B4-BE49-F238E27FC236}">
                <a16:creationId xmlns:a16="http://schemas.microsoft.com/office/drawing/2014/main" id="{6651A15B-19F0-E048-AE27-0710CF72FF8D}"/>
              </a:ext>
            </a:extLst>
          </p:cNvPr>
          <p:cNvSpPr>
            <a:spLocks noGrp="1"/>
          </p:cNvSpPr>
          <p:nvPr>
            <p:ph type="sldNum" sz="quarter" idx="12"/>
          </p:nvPr>
        </p:nvSpPr>
        <p:spPr/>
        <p:txBody>
          <a:bodyPr/>
          <a:lstStyle/>
          <a:p>
            <a:fld id="{E42D67D1-3720-504B-B560-EF7BD1795733}" type="slidenum">
              <a:rPr lang="en-US" smtClean="0"/>
              <a:t>9</a:t>
            </a:fld>
            <a:endParaRPr lang="en-US"/>
          </a:p>
        </p:txBody>
      </p:sp>
      <p:sp>
        <p:nvSpPr>
          <p:cNvPr id="7" name="TextBox 6">
            <a:extLst>
              <a:ext uri="{FF2B5EF4-FFF2-40B4-BE49-F238E27FC236}">
                <a16:creationId xmlns:a16="http://schemas.microsoft.com/office/drawing/2014/main" id="{D9601EBC-7355-D4D3-E941-C11992CC3BCB}"/>
              </a:ext>
            </a:extLst>
          </p:cNvPr>
          <p:cNvSpPr txBox="1"/>
          <p:nvPr/>
        </p:nvSpPr>
        <p:spPr>
          <a:xfrm>
            <a:off x="7873810" y="3198676"/>
            <a:ext cx="636456" cy="369332"/>
          </a:xfrm>
          <a:prstGeom prst="rect">
            <a:avLst/>
          </a:prstGeom>
          <a:noFill/>
        </p:spPr>
        <p:txBody>
          <a:bodyPr wrap="none" rtlCol="0">
            <a:spAutoFit/>
          </a:bodyPr>
          <a:lstStyle/>
          <a:p>
            <a:r>
              <a:rPr lang="en-US" dirty="0">
                <a:solidFill>
                  <a:srgbClr val="92D050"/>
                </a:solidFill>
              </a:rPr>
              <a:t>New</a:t>
            </a:r>
          </a:p>
        </p:txBody>
      </p:sp>
      <p:sp>
        <p:nvSpPr>
          <p:cNvPr id="8" name="TextBox 7">
            <a:extLst>
              <a:ext uri="{FF2B5EF4-FFF2-40B4-BE49-F238E27FC236}">
                <a16:creationId xmlns:a16="http://schemas.microsoft.com/office/drawing/2014/main" id="{7E214FCB-F6D6-5981-7A06-34FB0A7829B7}"/>
              </a:ext>
            </a:extLst>
          </p:cNvPr>
          <p:cNvSpPr txBox="1"/>
          <p:nvPr/>
        </p:nvSpPr>
        <p:spPr>
          <a:xfrm>
            <a:off x="8378874" y="4422369"/>
            <a:ext cx="1152431" cy="369332"/>
          </a:xfrm>
          <a:prstGeom prst="rect">
            <a:avLst/>
          </a:prstGeom>
          <a:noFill/>
        </p:spPr>
        <p:txBody>
          <a:bodyPr wrap="none" rtlCol="0">
            <a:spAutoFit/>
          </a:bodyPr>
          <a:lstStyle/>
          <a:p>
            <a:r>
              <a:rPr lang="en-US" dirty="0">
                <a:solidFill>
                  <a:srgbClr val="EA9915"/>
                </a:solidFill>
              </a:rPr>
              <a:t>Degraded</a:t>
            </a:r>
          </a:p>
        </p:txBody>
      </p:sp>
      <p:sp>
        <p:nvSpPr>
          <p:cNvPr id="9" name="TextBox 8">
            <a:extLst>
              <a:ext uri="{FF2B5EF4-FFF2-40B4-BE49-F238E27FC236}">
                <a16:creationId xmlns:a16="http://schemas.microsoft.com/office/drawing/2014/main" id="{2F517DEF-2AC3-8B35-1AE0-475F2D4ACAD7}"/>
              </a:ext>
            </a:extLst>
          </p:cNvPr>
          <p:cNvSpPr txBox="1"/>
          <p:nvPr/>
        </p:nvSpPr>
        <p:spPr>
          <a:xfrm>
            <a:off x="9955889" y="5078131"/>
            <a:ext cx="792589" cy="369332"/>
          </a:xfrm>
          <a:prstGeom prst="rect">
            <a:avLst/>
          </a:prstGeom>
          <a:solidFill>
            <a:schemeClr val="bg1"/>
          </a:solidFill>
        </p:spPr>
        <p:txBody>
          <a:bodyPr wrap="none" rtlCol="0">
            <a:spAutoFit/>
          </a:bodyPr>
          <a:lstStyle/>
          <a:p>
            <a:r>
              <a:rPr lang="en-US" dirty="0">
                <a:solidFill>
                  <a:srgbClr val="FF0000"/>
                </a:solidFill>
              </a:rPr>
              <a:t>Failed</a:t>
            </a:r>
          </a:p>
        </p:txBody>
      </p:sp>
      <p:sp>
        <p:nvSpPr>
          <p:cNvPr id="4" name="TextBox 3">
            <a:extLst>
              <a:ext uri="{FF2B5EF4-FFF2-40B4-BE49-F238E27FC236}">
                <a16:creationId xmlns:a16="http://schemas.microsoft.com/office/drawing/2014/main" id="{56C9F4DA-600A-6E77-2C1F-470B9296F0D2}"/>
              </a:ext>
            </a:extLst>
          </p:cNvPr>
          <p:cNvSpPr txBox="1"/>
          <p:nvPr/>
        </p:nvSpPr>
        <p:spPr>
          <a:xfrm>
            <a:off x="151866" y="2690844"/>
            <a:ext cx="1207638" cy="369332"/>
          </a:xfrm>
          <a:prstGeom prst="rect">
            <a:avLst/>
          </a:prstGeom>
          <a:solidFill>
            <a:schemeClr val="bg1">
              <a:lumMod val="95000"/>
            </a:schemeClr>
          </a:solidFill>
        </p:spPr>
        <p:txBody>
          <a:bodyPr wrap="none" rtlCol="0">
            <a:spAutoFit/>
          </a:bodyPr>
          <a:lstStyle/>
          <a:p>
            <a:r>
              <a:rPr lang="en-US" dirty="0"/>
              <a:t>Markovian</a:t>
            </a:r>
          </a:p>
        </p:txBody>
      </p:sp>
      <p:sp>
        <p:nvSpPr>
          <p:cNvPr id="10" name="TextBox 9">
            <a:extLst>
              <a:ext uri="{FF2B5EF4-FFF2-40B4-BE49-F238E27FC236}">
                <a16:creationId xmlns:a16="http://schemas.microsoft.com/office/drawing/2014/main" id="{40443353-E1B6-EB19-0D97-8ABD8C959078}"/>
              </a:ext>
            </a:extLst>
          </p:cNvPr>
          <p:cNvSpPr txBox="1"/>
          <p:nvPr/>
        </p:nvSpPr>
        <p:spPr>
          <a:xfrm>
            <a:off x="2760116" y="2875510"/>
            <a:ext cx="1223603" cy="646331"/>
          </a:xfrm>
          <a:prstGeom prst="rect">
            <a:avLst/>
          </a:prstGeom>
          <a:solidFill>
            <a:schemeClr val="bg1">
              <a:lumMod val="95000"/>
            </a:schemeClr>
          </a:solidFill>
        </p:spPr>
        <p:txBody>
          <a:bodyPr wrap="square" rtlCol="0">
            <a:spAutoFit/>
          </a:bodyPr>
          <a:lstStyle/>
          <a:p>
            <a:pPr algn="ctr"/>
            <a:r>
              <a:rPr lang="en-US" dirty="0"/>
              <a:t>Cum Damage</a:t>
            </a:r>
          </a:p>
        </p:txBody>
      </p:sp>
      <p:sp>
        <p:nvSpPr>
          <p:cNvPr id="11" name="TextBox 10">
            <a:extLst>
              <a:ext uri="{FF2B5EF4-FFF2-40B4-BE49-F238E27FC236}">
                <a16:creationId xmlns:a16="http://schemas.microsoft.com/office/drawing/2014/main" id="{4574FAEB-6148-168B-ADB4-6A7222309253}"/>
              </a:ext>
            </a:extLst>
          </p:cNvPr>
          <p:cNvSpPr txBox="1"/>
          <p:nvPr/>
        </p:nvSpPr>
        <p:spPr>
          <a:xfrm>
            <a:off x="2760116" y="4236977"/>
            <a:ext cx="1223603" cy="646331"/>
          </a:xfrm>
          <a:prstGeom prst="rect">
            <a:avLst/>
          </a:prstGeom>
          <a:solidFill>
            <a:schemeClr val="bg1">
              <a:lumMod val="95000"/>
            </a:schemeClr>
          </a:solidFill>
        </p:spPr>
        <p:txBody>
          <a:bodyPr wrap="square" rtlCol="0">
            <a:spAutoFit/>
          </a:bodyPr>
          <a:lstStyle/>
          <a:p>
            <a:pPr algn="ctr"/>
            <a:r>
              <a:rPr lang="en-US" dirty="0"/>
              <a:t>Cum Damage</a:t>
            </a:r>
          </a:p>
        </p:txBody>
      </p:sp>
    </p:spTree>
    <p:extLst>
      <p:ext uri="{BB962C8B-B14F-4D97-AF65-F5344CB8AC3E}">
        <p14:creationId xmlns:p14="http://schemas.microsoft.com/office/powerpoint/2010/main" val="41940022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6|0.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2665</TotalTime>
  <Words>2072</Words>
  <Application>Microsoft Macintosh PowerPoint</Application>
  <PresentationFormat>Widescreen</PresentationFormat>
  <Paragraphs>210</Paragraphs>
  <Slides>19</Slides>
  <Notes>1</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Aptos</vt:lpstr>
      <vt:lpstr>Aptos Display</vt:lpstr>
      <vt:lpstr>Arial</vt:lpstr>
      <vt:lpstr>Cambria Math</vt:lpstr>
      <vt:lpstr>Helvetica</vt:lpstr>
      <vt:lpstr>Symbol</vt:lpstr>
      <vt:lpstr>Times New Roman</vt:lpstr>
      <vt:lpstr>Wingdings</vt:lpstr>
      <vt:lpstr>Office Theme</vt:lpstr>
      <vt:lpstr>Traditional Markovian Modeling vs. Cumulative Damage Modeling  Robert Youngblooda and Karl Flemingb</vt:lpstr>
      <vt:lpstr>Themes</vt:lpstr>
      <vt:lpstr>Simplified Diagram of RIM</vt:lpstr>
      <vt:lpstr>PowerPoint Presentation</vt:lpstr>
      <vt:lpstr>Outline</vt:lpstr>
      <vt:lpstr>Figure 1.  Three-State Model Used in the present paper.</vt:lpstr>
      <vt:lpstr>Markov Model Results for Different Values of ω </vt:lpstr>
      <vt:lpstr>PowerPoint Presentation</vt:lpstr>
      <vt:lpstr>Figure 4.  Arc 2 is Markovian; Sharp thresholds have been assigned to Arcs 1 and 3.</vt:lpstr>
      <vt:lpstr>Figure 5: Coupled Models</vt:lpstr>
      <vt:lpstr>Figure 6.  Comparison of results without, and with, Markovian renewal arc.</vt:lpstr>
      <vt:lpstr>Figure 7.  Still no Repair Arc, but  Inspection Occurs when Estimated Damage Crosses a Designated Threshold Value. </vt:lpstr>
      <vt:lpstr>Summary (1)</vt:lpstr>
      <vt:lpstr>Summary (2)</vt:lpstr>
      <vt:lpstr>Backup</vt:lpstr>
      <vt:lpstr>Answer given at the workshop:  </vt:lpstr>
      <vt:lpstr>Calculating Component Reliability Given Current Damage</vt:lpstr>
      <vt:lpstr>Very Simple Damage Model</vt:lpstr>
      <vt:lpstr>Clip from MIL-HDBK-217F (Reliability Prediction of Electronic Equipment)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Bob Youngblood</dc:creator>
  <cp:lastModifiedBy>Bob Youngblood</cp:lastModifiedBy>
  <cp:revision>17</cp:revision>
  <cp:lastPrinted>2026-07-17T16:05:52Z</cp:lastPrinted>
  <dcterms:created xsi:type="dcterms:W3CDTF">2026-06-30T15:06:35Z</dcterms:created>
  <dcterms:modified xsi:type="dcterms:W3CDTF">2026-07-19T16:23:28Z</dcterms:modified>
</cp:coreProperties>
</file>