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9"/>
  </p:notesMasterIdLst>
  <p:sldIdLst>
    <p:sldId id="256" r:id="rId5"/>
    <p:sldId id="2147374958" r:id="rId6"/>
    <p:sldId id="2147375006" r:id="rId7"/>
    <p:sldId id="2147374969" r:id="rId8"/>
    <p:sldId id="2147374970" r:id="rId9"/>
    <p:sldId id="2147374984" r:id="rId10"/>
    <p:sldId id="2147374980" r:id="rId11"/>
    <p:sldId id="2147375012" r:id="rId12"/>
    <p:sldId id="2147375013" r:id="rId13"/>
    <p:sldId id="2147375014" r:id="rId14"/>
    <p:sldId id="2147374987" r:id="rId15"/>
    <p:sldId id="2147374990" r:id="rId16"/>
    <p:sldId id="2147374995" r:id="rId17"/>
    <p:sldId id="2147374999" r:id="rId18"/>
    <p:sldId id="2147375008" r:id="rId19"/>
    <p:sldId id="2147375009" r:id="rId20"/>
    <p:sldId id="2147375004" r:id="rId21"/>
    <p:sldId id="258" r:id="rId22"/>
    <p:sldId id="2147375017" r:id="rId23"/>
    <p:sldId id="2147374978" r:id="rId24"/>
    <p:sldId id="2147374979" r:id="rId25"/>
    <p:sldId id="2147375016" r:id="rId26"/>
    <p:sldId id="2147374981" r:id="rId27"/>
    <p:sldId id="21473749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339EC-E73D-9B4E-AB7B-01604CBB785B}" v="2" dt="2026-07-19T20:37:2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/>
    <p:restoredTop sz="91225" autoAdjust="0"/>
  </p:normalViewPr>
  <p:slideViewPr>
    <p:cSldViewPr snapToGrid="0">
      <p:cViewPr varScale="1">
        <p:scale>
          <a:sx n="118" d="100"/>
          <a:sy n="118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nl-my.sharepoint.com/personal/robby_christian_inl_gov/Documents/Documents/Exxon/system%20failure%20probabil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HPS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1C-49C6-B00E-414D63CCD0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GRWS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C-49C6-B00E-414D63CCD0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LNS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C-49C6-B00E-414D63CCD0C3}"/>
                </c:ext>
              </c:extLst>
            </c:dLbl>
            <c:dLbl>
              <c:idx val="3"/>
              <c:layout>
                <c:manualLayout>
                  <c:x val="-3.4111167271567426E-2"/>
                  <c:y val="1.4306516830117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RPCWS, ISAS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C-49C6-B00E-414D63CCD0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MCS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C-49C6-B00E-414D63CCD0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SGS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C-49C6-B00E-414D63CCD0C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C-49C6-B00E-414D63CCD0C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RCS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C-49C6-B00E-414D63CCD0C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RIS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C-49C6-B00E-414D63CCD0C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VS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C-49C6-B00E-414D63CCD0C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OSS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C-49C6-B00E-414D63CCD0C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SPS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C-49C6-B00E-414D63CCD0C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IPS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C-49C6-B00E-414D63CCD0C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SNAIS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1C-49C6-B00E-414D63CCD0C3}"/>
                </c:ext>
              </c:extLst>
            </c:dLbl>
            <c:dLbl>
              <c:idx val="15"/>
              <c:layout>
                <c:manualLayout>
                  <c:x val="-4.3402446402995898E-2"/>
                  <c:y val="-1.623132008303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SCDMS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1C-49C6-B00E-414D63CCD0C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NSSSCS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51C-49C6-B00E-414D63CCD0C3}"/>
                </c:ext>
              </c:extLst>
            </c:dLbl>
            <c:dLbl>
              <c:idx val="17"/>
              <c:layout>
                <c:manualLayout>
                  <c:x val="-4.7989282190764516E-2"/>
                  <c:y val="1.77620101575810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ECAC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51C-49C6-B00E-414D63CCD0C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OME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51C-49C6-B00E-414D63CCD0C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TG,</a:t>
                    </a:r>
                    <a:r>
                      <a:rPr lang="en-US" baseline="0"/>
                      <a:t> 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451C-49C6-B00E-414D63CCD0C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TG,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451C-49C6-B00E-414D63CCD0C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MBSS, 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451C-49C6-B00E-414D63CCD0C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MBSS</a:t>
                    </a:r>
                    <a:r>
                      <a:rPr lang="en-US" baseline="0"/>
                      <a:t>,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451C-49C6-B00E-414D63CCD0C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/>
                      <a:t>FCS, 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451C-49C6-B00E-414D63CCD0C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FCS,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451C-49C6-B00E-414D63CCD0C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/>
                      <a:t>C, 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451C-49C6-B00E-414D63CCD0C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C,</a:t>
                    </a:r>
                    <a:r>
                      <a:rPr lang="en-US" baseline="0"/>
                      <a:t>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451C-49C6-B00E-414D63CCD0C3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/>
                      <a:t>EASS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451C-49C6-B00E-414D63CCD0C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SVDS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451C-49C6-B00E-414D63CCD0C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/>
                      <a:t>CFS, 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451C-49C6-B00E-414D63CCD0C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r>
                      <a:rPr lang="en-US"/>
                      <a:t>CFS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451C-49C6-B00E-414D63CCD0C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r>
                      <a:rPr lang="en-US"/>
                      <a:t>CWS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451C-49C6-B00E-414D63CCD0C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r>
                      <a:rPr lang="en-US"/>
                      <a:t>SWS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451C-49C6-B00E-414D63CCD0C3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r>
                      <a:rPr lang="en-US"/>
                      <a:t>OMSS, 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451C-49C6-B00E-414D63CCD0C3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r>
                      <a:rPr lang="en-US"/>
                      <a:t>OMSS,</a:t>
                    </a:r>
                    <a:r>
                      <a:rPr lang="en-US" baseline="0"/>
                      <a:t>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451C-49C6-B00E-414D63CCD0C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r>
                      <a:rPr lang="en-US"/>
                      <a:t>OSED, 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451C-49C6-B00E-414D63CCD0C3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r>
                      <a:rPr lang="en-US"/>
                      <a:t>OSED,</a:t>
                    </a:r>
                    <a:r>
                      <a:rPr lang="en-US" baseline="0"/>
                      <a:t>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451C-49C6-B00E-414D63CCD0C3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/>
                      <a:t>OMSS,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451C-49C6-B00E-414D63CCD0C3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r>
                      <a:rPr lang="en-US"/>
                      <a:t>UT,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451C-49C6-B00E-414D63CCD0C3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r>
                      <a:rPr lang="en-US"/>
                      <a:t>ACPS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451C-49C6-B00E-414D63CCD0C3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r>
                      <a:rPr lang="en-US"/>
                      <a:t>UAT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451C-49C6-B00E-414D63CCD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Sheet1!$G$2:$G$48</c:f>
              <c:numCache>
                <c:formatCode>0.0%</c:formatCode>
                <c:ptCount val="47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1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1</c:v>
                </c:pt>
                <c:pt idx="16">
                  <c:v>0.25</c:v>
                </c:pt>
                <c:pt idx="17">
                  <c:v>1</c:v>
                </c:pt>
                <c:pt idx="18">
                  <c:v>0.25</c:v>
                </c:pt>
                <c:pt idx="19">
                  <c:v>0.25</c:v>
                </c:pt>
                <c:pt idx="20">
                  <c:v>0.05</c:v>
                </c:pt>
                <c:pt idx="21">
                  <c:v>0.5</c:v>
                </c:pt>
                <c:pt idx="22">
                  <c:v>0.125</c:v>
                </c:pt>
                <c:pt idx="23">
                  <c:v>0.5</c:v>
                </c:pt>
                <c:pt idx="24">
                  <c:v>0.25</c:v>
                </c:pt>
                <c:pt idx="25">
                  <c:v>0.5</c:v>
                </c:pt>
                <c:pt idx="26">
                  <c:v>0.1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0.05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0.15</c:v>
                </c:pt>
                <c:pt idx="36">
                  <c:v>1</c:v>
                </c:pt>
                <c:pt idx="37">
                  <c:v>0.25</c:v>
                </c:pt>
                <c:pt idx="38">
                  <c:v>0.05</c:v>
                </c:pt>
                <c:pt idx="39">
                  <c:v>0.5</c:v>
                </c:pt>
                <c:pt idx="40">
                  <c:v>0.1</c:v>
                </c:pt>
                <c:pt idx="41">
                  <c:v>0.5</c:v>
                </c:pt>
                <c:pt idx="42">
                  <c:v>0.125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</c:numCache>
            </c:numRef>
          </c:xVal>
          <c:yVal>
            <c:numRef>
              <c:f>Sheet1!$M$2:$M$48</c:f>
              <c:numCache>
                <c:formatCode>0.000E+00</c:formatCode>
                <c:ptCount val="47"/>
                <c:pt idx="0">
                  <c:v>2.2056506669467491E-3</c:v>
                </c:pt>
                <c:pt idx="1">
                  <c:v>4.2006360963231575E-4</c:v>
                </c:pt>
                <c:pt idx="2">
                  <c:v>2.0414960942956303E-4</c:v>
                </c:pt>
                <c:pt idx="3">
                  <c:v>2.8377573068872371E-5</c:v>
                </c:pt>
                <c:pt idx="4">
                  <c:v>5.6347364932051707E-3</c:v>
                </c:pt>
                <c:pt idx="5">
                  <c:v>4.0399506228255009E-3</c:v>
                </c:pt>
                <c:pt idx="6">
                  <c:v>5.3817175367110008E-4</c:v>
                </c:pt>
                <c:pt idx="7">
                  <c:v>2.7301546260433455E-3</c:v>
                </c:pt>
                <c:pt idx="8">
                  <c:v>1.9957002795845517E-3</c:v>
                </c:pt>
                <c:pt idx="9">
                  <c:v>1.3262599469496017E-2</c:v>
                </c:pt>
                <c:pt idx="10">
                  <c:v>2.8377573068872371E-5</c:v>
                </c:pt>
                <c:pt idx="11">
                  <c:v>7.6132470498667686E-4</c:v>
                </c:pt>
                <c:pt idx="12">
                  <c:v>1.198561725928885E-3</c:v>
                </c:pt>
                <c:pt idx="13">
                  <c:v>9.4355331076205809E-4</c:v>
                </c:pt>
                <c:pt idx="14">
                  <c:v>1.3481328360221093E-4</c:v>
                </c:pt>
                <c:pt idx="15">
                  <c:v>1.5360983102918587E-3</c:v>
                </c:pt>
                <c:pt idx="16">
                  <c:v>1.5974440894568689E-3</c:v>
                </c:pt>
                <c:pt idx="17">
                  <c:v>2.1382751247327157E-3</c:v>
                </c:pt>
                <c:pt idx="18">
                  <c:v>3.9984006397441029E-4</c:v>
                </c:pt>
                <c:pt idx="19">
                  <c:v>7.1704357418643132E-3</c:v>
                </c:pt>
                <c:pt idx="20">
                  <c:v>4.9751243781094535E-3</c:v>
                </c:pt>
                <c:pt idx="21">
                  <c:v>2.3968371633308623E-2</c:v>
                </c:pt>
                <c:pt idx="22">
                  <c:v>8.9663122838478293E-4</c:v>
                </c:pt>
                <c:pt idx="23">
                  <c:v>1.2763241863433311E-3</c:v>
                </c:pt>
                <c:pt idx="24">
                  <c:v>9.1463414634146353E-3</c:v>
                </c:pt>
                <c:pt idx="25">
                  <c:v>2.4183796856106408E-3</c:v>
                </c:pt>
                <c:pt idx="26">
                  <c:v>1.829978372982865E-3</c:v>
                </c:pt>
                <c:pt idx="27">
                  <c:v>6.1500615006150063E-4</c:v>
                </c:pt>
                <c:pt idx="28">
                  <c:v>3.6778920963041897E-4</c:v>
                </c:pt>
                <c:pt idx="29">
                  <c:v>1.5453562046051616E-4</c:v>
                </c:pt>
                <c:pt idx="30">
                  <c:v>3.3931041682979665E-4</c:v>
                </c:pt>
                <c:pt idx="31">
                  <c:v>1.1763321962122103E-4</c:v>
                </c:pt>
                <c:pt idx="32">
                  <c:v>1.3088963449867674E-4</c:v>
                </c:pt>
                <c:pt idx="33">
                  <c:v>1.5453562046051616E-4</c:v>
                </c:pt>
                <c:pt idx="34">
                  <c:v>1.5816528272044287E-3</c:v>
                </c:pt>
                <c:pt idx="35">
                  <c:v>8.5762557782523301E-6</c:v>
                </c:pt>
                <c:pt idx="36">
                  <c:v>2.8730220041563052E-5</c:v>
                </c:pt>
                <c:pt idx="37">
                  <c:v>9.4647176359238621E-4</c:v>
                </c:pt>
                <c:pt idx="38">
                  <c:v>1.4283673760891302E-4</c:v>
                </c:pt>
                <c:pt idx="39">
                  <c:v>3.4470872113064461E-4</c:v>
                </c:pt>
                <c:pt idx="40">
                  <c:v>2.8734806471078415E-5</c:v>
                </c:pt>
                <c:pt idx="41">
                  <c:v>2.681273221741295E-4</c:v>
                </c:pt>
                <c:pt idx="42">
                  <c:v>3.4470872113064461E-4</c:v>
                </c:pt>
                <c:pt idx="43">
                  <c:v>1.0525308582910724E-3</c:v>
                </c:pt>
                <c:pt idx="44">
                  <c:v>9.1162194549620449E-4</c:v>
                </c:pt>
                <c:pt idx="45">
                  <c:v>8.9739754711337118E-4</c:v>
                </c:pt>
                <c:pt idx="46">
                  <c:v>1.4365752047119666E-4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451C-49C6-B00E-414D63CCD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4627664"/>
        <c:axId val="2004628144"/>
      </c:scatterChart>
      <c:valAx>
        <c:axId val="20046276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Derate Percentage in a 4-pack unit</a:t>
                </a:r>
              </a:p>
            </c:rich>
          </c:tx>
          <c:layout>
            <c:manualLayout>
              <c:xMode val="edge"/>
              <c:yMode val="edge"/>
              <c:x val="0.37357934877705501"/>
              <c:y val="1.7361667157506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628144"/>
        <c:crosses val="autoZero"/>
        <c:crossBetween val="midCat"/>
      </c:valAx>
      <c:valAx>
        <c:axId val="2004628144"/>
        <c:scaling>
          <c:orientation val="maxMin"/>
          <c:max val="2.5000000000000005E-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Reliability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E+00" sourceLinked="1"/>
        <c:majorTickMark val="none"/>
        <c:minorTickMark val="none"/>
        <c:tickLblPos val="nextTo"/>
        <c:crossAx val="2004627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0926E-0A3C-C1B9-33F0-0FCC7333A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62B2-21AF-32E2-62EF-C37B49E2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3FF93-A627-F016-FAD2-F9BDFD92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06A-392C-4F69-8EFF-775D273F4B17}" type="datetimeFigureOut">
              <a:rPr lang="en-US" smtClean="0"/>
              <a:t>7/18/26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CABA2-2934-1E84-FA9D-1C240020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60C75-3F6C-3761-4412-7672A7C2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CAE7-66B6-4F5A-A944-BABF6D71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28A89-E908-EB47-299F-5AD093D3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06A-392C-4F69-8EFF-775D273F4B17}" type="datetimeFigureOut">
              <a:rPr lang="en-US" smtClean="0"/>
              <a:t>7/18/26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77C6C-5336-9A65-5C89-F2C24FAF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81861-8DC9-A67E-95D2-DE1502FC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CAE7-66B6-4F5A-A944-BABF6D71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7/18/26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  <p:sldLayoutId id="2147483716" r:id="rId16"/>
    <p:sldLayoutId id="21474837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orld-nuclear.org/information-library/nuclear-fuel-cycle/nuclear-power-reactors/small-nuclear-power-reacto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sti.gov/servlets/purl/2448233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3176E-FAD1-2B4C-96D5-F706C4448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Dynamic Generation Risk Assessment of Modular HTGR for Integrated Energy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b="0" dirty="0"/>
              <a:t>July 22, 2026</a:t>
            </a:r>
          </a:p>
          <a:p>
            <a:pPr>
              <a:spcBef>
                <a:spcPts val="2000"/>
              </a:spcBef>
            </a:pPr>
            <a:r>
              <a:rPr lang="en-US" dirty="0"/>
              <a:t>Robby Christian, PhD</a:t>
            </a:r>
          </a:p>
          <a:p>
            <a:pPr>
              <a:spcBef>
                <a:spcPts val="500"/>
              </a:spcBef>
            </a:pPr>
            <a:r>
              <a:rPr lang="en-US" b="0" dirty="0"/>
              <a:t>Probabilistic Risk Analyst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0C197-AAC9-CAA4-1036-303CFE93BE9A}"/>
              </a:ext>
            </a:extLst>
          </p:cNvPr>
          <p:cNvSpPr txBox="1"/>
          <p:nvPr/>
        </p:nvSpPr>
        <p:spPr>
          <a:xfrm>
            <a:off x="9392771" y="161409"/>
            <a:ext cx="2799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/>
              </a:rPr>
              <a:t>INL/CON-26-94056 Rev.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5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FA5F-979C-6849-D531-127667D8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670378-A662-1961-6DB3-A4137173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(1)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6CE2B3F4-D21A-2464-7FE5-30D05E393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56" y="1739901"/>
            <a:ext cx="5896460" cy="388978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BBB991-163D-3E60-EF00-48C6A97A1C40}"/>
              </a:ext>
            </a:extLst>
          </p:cNvPr>
          <p:cNvSpPr txBox="1"/>
          <p:nvPr/>
        </p:nvSpPr>
        <p:spPr>
          <a:xfrm>
            <a:off x="190500" y="5898292"/>
            <a:ext cx="6968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Notes: </a:t>
            </a:r>
          </a:p>
          <a:p>
            <a:r>
              <a:rPr lang="en-US" dirty="0"/>
              <a:t>1. Energy supply from nuclear plant only without grid backup</a:t>
            </a:r>
          </a:p>
          <a:p>
            <a:r>
              <a:rPr lang="en-US" dirty="0"/>
              <a:t>2. Simulated for 40 years (whole MHTGR lifetime), 250 times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59F091-EB61-5B6D-3229-B7071130F973}"/>
              </a:ext>
            </a:extLst>
          </p:cNvPr>
          <p:cNvSpPr txBox="1"/>
          <p:nvPr/>
        </p:nvSpPr>
        <p:spPr>
          <a:xfrm>
            <a:off x="108384" y="1236264"/>
            <a:ext cx="11975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		Results from two 4-packs		     	Reliability from varying numbers of reactors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97FCE3A-C71F-18A9-B8C1-748E5BEF27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3341" y="1739901"/>
            <a:ext cx="5896460" cy="38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3652-53DD-3405-8787-D27AD52A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79927F-9093-1CCC-6AA0-6ABA2DA6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169" y="1242796"/>
            <a:ext cx="7722922" cy="4969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DE94D-7673-5A99-3008-03FE9A76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Factors to Unreliability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DEE58-D4F8-7FCD-25A9-C90C0E415E46}"/>
              </a:ext>
            </a:extLst>
          </p:cNvPr>
          <p:cNvSpPr txBox="1"/>
          <p:nvPr/>
        </p:nvSpPr>
        <p:spPr>
          <a:xfrm>
            <a:off x="8129320" y="47148"/>
            <a:ext cx="40626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Planned maintenance schedule: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reactor units: 40 days every 5 years per reactor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turbine generator units: 16 days every 5 years per turbine. Reactors can still operate to provide process steam while turbines are offline, provided that house-load power is available.</a:t>
            </a:r>
            <a:endParaRPr lang="en-US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Periodic maintenance </a:t>
            </a:r>
            <a:r>
              <a:rPr lang="en-US" sz="1600" dirty="0"/>
              <a:t>has a high unreliability contribution at the baseline (4 Rx, 2 TG) because generation fails to meet demand </a:t>
            </a:r>
            <a:r>
              <a:rPr lang="en-US" sz="1600" b="1" dirty="0"/>
              <a:t>anytime any reactor or turbine is offline</a:t>
            </a:r>
            <a:r>
              <a:rPr lang="en-US" sz="1600" dirty="0"/>
              <a:t>. This effect is reduced with an increasing number of reactors &amp; turbines. Periodic maintenance does not affect reliability with a minimum of 8 </a:t>
            </a:r>
            <a:r>
              <a:rPr lang="en-US" sz="1600" dirty="0" err="1"/>
              <a:t>Rxs</a:t>
            </a:r>
            <a:r>
              <a:rPr lang="en-US" sz="1600" dirty="0"/>
              <a:t> and 4 TGs.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Random failures </a:t>
            </a:r>
            <a:r>
              <a:rPr lang="en-US" sz="1600" dirty="0"/>
              <a:t>has a high unreliability contribution at the baseline for the same reason. This effect </a:t>
            </a:r>
            <a:r>
              <a:rPr lang="en-US" sz="1600" b="1" dirty="0"/>
              <a:t>reduces with increasing redundancies</a:t>
            </a:r>
            <a:r>
              <a:rPr lang="en-US" sz="1600" dirty="0"/>
              <a:t>, but it cannot be completely eliminated.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CDA423-08DA-F1E9-885C-596EB5682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93404" y="1567399"/>
            <a:ext cx="7135916" cy="6418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096E52-B5A1-7F47-119A-4A8146479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742" y="6239425"/>
            <a:ext cx="5041673" cy="3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9FB36-8332-D78C-9727-38597B01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0E5E-8E8D-6BAD-CB45-93EDD603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MHTGR Systems’ Reliability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157E05B-868C-41CE-0F25-202B90AED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122699"/>
              </p:ext>
            </p:extLst>
          </p:nvPr>
        </p:nvGraphicFramePr>
        <p:xfrm>
          <a:off x="643878" y="1024592"/>
          <a:ext cx="10515600" cy="512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CB944D-A6AC-DF36-97B6-00EF751E608F}"/>
              </a:ext>
            </a:extLst>
          </p:cNvPr>
          <p:cNvSpPr txBox="1"/>
          <p:nvPr/>
        </p:nvSpPr>
        <p:spPr>
          <a:xfrm>
            <a:off x="349787" y="1500889"/>
            <a:ext cx="711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prstClr val="black"/>
                </a:solidFill>
                <a:latin typeface="Aptos" panose="02110004020202020204"/>
              </a:rPr>
              <a:t>100%</a:t>
            </a: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20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r>
              <a:rPr lang="en-US" sz="1100">
                <a:solidFill>
                  <a:prstClr val="black"/>
                </a:solidFill>
                <a:latin typeface="Aptos" panose="02110004020202020204"/>
              </a:rPr>
              <a:t>99.5%</a:t>
            </a: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5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r>
              <a:rPr lang="en-US" sz="1100">
                <a:solidFill>
                  <a:prstClr val="black"/>
                </a:solidFill>
                <a:latin typeface="Aptos" panose="02110004020202020204"/>
              </a:rPr>
              <a:t>99%</a:t>
            </a: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4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r>
              <a:rPr lang="en-US" sz="1100">
                <a:solidFill>
                  <a:prstClr val="black"/>
                </a:solidFill>
                <a:latin typeface="Aptos" panose="02110004020202020204"/>
              </a:rPr>
              <a:t>98.5%</a:t>
            </a: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4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r>
              <a:rPr lang="en-US" sz="1100">
                <a:solidFill>
                  <a:prstClr val="black"/>
                </a:solidFill>
                <a:latin typeface="Aptos" panose="02110004020202020204"/>
              </a:rPr>
              <a:t>98%</a:t>
            </a: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1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endParaRPr lang="en-US" sz="1200">
              <a:solidFill>
                <a:prstClr val="black"/>
              </a:solidFill>
              <a:latin typeface="Aptos" panose="02110004020202020204"/>
            </a:endParaRPr>
          </a:p>
          <a:p>
            <a:pPr algn="r"/>
            <a:r>
              <a:rPr lang="en-US" sz="1100">
                <a:solidFill>
                  <a:prstClr val="black"/>
                </a:solidFill>
                <a:latin typeface="Aptos" panose="02110004020202020204"/>
              </a:rPr>
              <a:t>97.5%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C64941-FC3C-1C53-E3CB-E41A593B4B5B}"/>
              </a:ext>
            </a:extLst>
          </p:cNvPr>
          <p:cNvSpPr/>
          <p:nvPr/>
        </p:nvSpPr>
        <p:spPr>
          <a:xfrm>
            <a:off x="5127141" y="5263830"/>
            <a:ext cx="2115930" cy="883478"/>
          </a:xfrm>
          <a:prstGeom prst="ellipse">
            <a:avLst/>
          </a:prstGeom>
          <a:solidFill>
            <a:srgbClr val="FF0000">
              <a:alpha val="30196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0F2CEC-580B-BA44-CD9D-5F911EF0BA2C}"/>
              </a:ext>
            </a:extLst>
          </p:cNvPr>
          <p:cNvSpPr/>
          <p:nvPr/>
        </p:nvSpPr>
        <p:spPr>
          <a:xfrm>
            <a:off x="5370185" y="1321032"/>
            <a:ext cx="5983615" cy="1065192"/>
          </a:xfrm>
          <a:prstGeom prst="ellipse">
            <a:avLst/>
          </a:prstGeom>
          <a:solidFill>
            <a:srgbClr val="FFFF00">
              <a:alpha val="29804"/>
            </a:srgbClr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3A3414-BB8A-A2C1-E18D-F1EA32347C9B}"/>
              </a:ext>
            </a:extLst>
          </p:cNvPr>
          <p:cNvSpPr/>
          <p:nvPr/>
        </p:nvSpPr>
        <p:spPr>
          <a:xfrm>
            <a:off x="2819767" y="3624157"/>
            <a:ext cx="1356139" cy="1065192"/>
          </a:xfrm>
          <a:prstGeom prst="ellipse">
            <a:avLst/>
          </a:prstGeom>
          <a:solidFill>
            <a:srgbClr val="FFFF00">
              <a:alpha val="30196"/>
            </a:srgbClr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CC327B-08B3-F68E-B86D-6954D571A027}"/>
              </a:ext>
            </a:extLst>
          </p:cNvPr>
          <p:cNvSpPr/>
          <p:nvPr/>
        </p:nvSpPr>
        <p:spPr>
          <a:xfrm>
            <a:off x="850066" y="1231620"/>
            <a:ext cx="4123765" cy="2226110"/>
          </a:xfrm>
          <a:prstGeom prst="ellipse">
            <a:avLst/>
          </a:prstGeom>
          <a:solidFill>
            <a:srgbClr val="196B24">
              <a:lumMod val="60000"/>
              <a:lumOff val="40000"/>
              <a:alpha val="30196"/>
            </a:srgbClr>
          </a:solidFill>
          <a:ln w="19050" cap="flat" cmpd="sng" algn="ctr">
            <a:solidFill>
              <a:srgbClr val="196B2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E56D60-4B4A-BAFA-328C-B70222D182A9}"/>
              </a:ext>
            </a:extLst>
          </p:cNvPr>
          <p:cNvSpPr txBox="1"/>
          <p:nvPr/>
        </p:nvSpPr>
        <p:spPr>
          <a:xfrm>
            <a:off x="5255991" y="4663960"/>
            <a:ext cx="313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Aptos" panose="02110004020202020204"/>
              </a:rPr>
              <a:t>Less reliable</a:t>
            </a:r>
          </a:p>
          <a:p>
            <a:r>
              <a:rPr lang="en-US" b="1">
                <a:solidFill>
                  <a:prstClr val="black"/>
                </a:solidFill>
                <a:latin typeface="Aptos" panose="02110004020202020204"/>
              </a:rPr>
              <a:t>Higher failure consequence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B3023A-3983-A7CC-5336-8710C967FF0E}"/>
              </a:ext>
            </a:extLst>
          </p:cNvPr>
          <p:cNvSpPr txBox="1"/>
          <p:nvPr/>
        </p:nvSpPr>
        <p:spPr>
          <a:xfrm>
            <a:off x="7428405" y="2386224"/>
            <a:ext cx="313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ptos" panose="02110004020202020204"/>
              </a:rPr>
              <a:t>More reliable</a:t>
            </a:r>
          </a:p>
          <a:p>
            <a:r>
              <a:rPr lang="en-US">
                <a:solidFill>
                  <a:prstClr val="black"/>
                </a:solidFill>
                <a:latin typeface="Aptos" panose="02110004020202020204"/>
              </a:rPr>
              <a:t>Higher failure consequence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016B2-D0F1-F998-600B-3C8FC2B78D6D}"/>
              </a:ext>
            </a:extLst>
          </p:cNvPr>
          <p:cNvSpPr txBox="1"/>
          <p:nvPr/>
        </p:nvSpPr>
        <p:spPr>
          <a:xfrm>
            <a:off x="1567480" y="4583142"/>
            <a:ext cx="288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ptos" panose="02110004020202020204"/>
              </a:rPr>
              <a:t>Less reliable</a:t>
            </a:r>
          </a:p>
          <a:p>
            <a:r>
              <a:rPr lang="en-US">
                <a:solidFill>
                  <a:prstClr val="black"/>
                </a:solidFill>
                <a:latin typeface="Aptos" panose="02110004020202020204"/>
              </a:rPr>
              <a:t>Lower failure consequence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84BF44-5C8B-14A7-6381-BDC209D2CF1C}"/>
              </a:ext>
            </a:extLst>
          </p:cNvPr>
          <p:cNvSpPr txBox="1"/>
          <p:nvPr/>
        </p:nvSpPr>
        <p:spPr>
          <a:xfrm>
            <a:off x="4456953" y="2894612"/>
            <a:ext cx="29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ptos" panose="02110004020202020204"/>
              </a:rPr>
              <a:t>More reliable</a:t>
            </a:r>
          </a:p>
          <a:p>
            <a:r>
              <a:rPr lang="en-US">
                <a:solidFill>
                  <a:prstClr val="black"/>
                </a:solidFill>
                <a:latin typeface="Aptos" panose="02110004020202020204"/>
              </a:rPr>
              <a:t>Lower failure consequence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53FC3-592A-F4B5-2868-C01458FD9DC3}"/>
              </a:ext>
            </a:extLst>
          </p:cNvPr>
          <p:cNvSpPr txBox="1"/>
          <p:nvPr/>
        </p:nvSpPr>
        <p:spPr>
          <a:xfrm>
            <a:off x="566931" y="6248867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(Analogous to the F-C curve)</a:t>
            </a:r>
          </a:p>
        </p:txBody>
      </p:sp>
    </p:spTree>
    <p:extLst>
      <p:ext uri="{BB962C8B-B14F-4D97-AF65-F5344CB8AC3E}">
        <p14:creationId xmlns:p14="http://schemas.microsoft.com/office/powerpoint/2010/main" val="424746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CF35-14EB-84DC-D522-C0E0CAD4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D4124A-D0AB-7BD1-2720-98C83F56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61861-C672-D098-55C8-C39E3C47B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90" y="1739901"/>
            <a:ext cx="593131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Derates are </a:t>
            </a:r>
            <a:r>
              <a:rPr lang="en-US" sz="2400" b="1" dirty="0"/>
              <a:t>assumed</a:t>
            </a:r>
            <a:r>
              <a:rPr lang="en-US" sz="2400" dirty="0"/>
              <a:t> cumulative, caused by the </a:t>
            </a:r>
            <a:r>
              <a:rPr lang="en-US" sz="2400" u="sng" dirty="0"/>
              <a:t>loss of generation capability</a:t>
            </a:r>
            <a:r>
              <a:rPr lang="en-US" sz="2400" dirty="0"/>
              <a:t>. Example: </a:t>
            </a:r>
          </a:p>
          <a:p>
            <a:pPr lvl="1"/>
            <a:r>
              <a:rPr lang="en-US" sz="2400" dirty="0"/>
              <a:t>Condenser fault leads to a 20% derate</a:t>
            </a:r>
          </a:p>
          <a:p>
            <a:pPr lvl="1"/>
            <a:r>
              <a:rPr lang="en-US" sz="2400" dirty="0"/>
              <a:t>Main steam system fault leads to a 25% derate</a:t>
            </a:r>
          </a:p>
          <a:p>
            <a:pPr lvl="1"/>
            <a:r>
              <a:rPr lang="en-US" sz="2400" dirty="0"/>
              <a:t>If both condenser and main steam system are faulty, turbine is derated 45%</a:t>
            </a:r>
          </a:p>
          <a:p>
            <a:r>
              <a:rPr lang="en-US" sz="2400" b="1" dirty="0"/>
              <a:t>What if derates are non-cumulative?</a:t>
            </a:r>
            <a:r>
              <a:rPr lang="en-US" sz="2400" dirty="0"/>
              <a:t> Example: turbine is derated to 25% when both condenser and main steam system are faulty. This derate is not due to a loss of generation capability, but an intentional derate </a:t>
            </a:r>
            <a:r>
              <a:rPr lang="en-US" sz="2400" u="sng" dirty="0"/>
              <a:t>to prevent safety incidents</a:t>
            </a:r>
            <a:r>
              <a:rPr lang="en-US" sz="2400" dirty="0"/>
              <a:t> caused by operating at full power. The 25% maximum derate in this example satisfies safety criteria for both systems.</a:t>
            </a:r>
          </a:p>
          <a:p>
            <a:pPr lvl="1"/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13806-7E31-1F39-ABD7-7AEB7ED2D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719" y="949436"/>
            <a:ext cx="5081587" cy="3137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0C464-16CA-2FCA-BBCA-86A13ABB4C9D}"/>
              </a:ext>
            </a:extLst>
          </p:cNvPr>
          <p:cNvSpPr txBox="1"/>
          <p:nvPr/>
        </p:nvSpPr>
        <p:spPr>
          <a:xfrm>
            <a:off x="6787718" y="4241158"/>
            <a:ext cx="50815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Generation reliability is insensitive to the derate mechanism assumption</a:t>
            </a:r>
            <a:r>
              <a:rPr lang="en-US" sz="2200" dirty="0"/>
              <a:t>. This is likely because the probability of several derate events happening at the same time is low. </a:t>
            </a:r>
          </a:p>
        </p:txBody>
      </p:sp>
    </p:spTree>
    <p:extLst>
      <p:ext uri="{BB962C8B-B14F-4D97-AF65-F5344CB8AC3E}">
        <p14:creationId xmlns:p14="http://schemas.microsoft.com/office/powerpoint/2010/main" val="66777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254AA-E826-C136-C781-136072EDC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7C0B68-56E0-2E16-8F66-4936EA49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85" y="2105127"/>
            <a:ext cx="8963871" cy="14638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2665A6-0460-BBDE-62B5-881C4B3D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to Improve Generation Reliability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99246-ACBE-D2EF-E9C6-C5AA7A8F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97" y="1567399"/>
            <a:ext cx="11319449" cy="5065374"/>
          </a:xfrm>
        </p:spPr>
        <p:txBody>
          <a:bodyPr>
            <a:normAutofit/>
          </a:bodyPr>
          <a:lstStyle/>
          <a:p>
            <a:r>
              <a:rPr lang="en-US" sz="2400" dirty="0"/>
              <a:t>Use electricity storage: Store </a:t>
            </a:r>
            <a:r>
              <a:rPr lang="en-US" sz="2400" b="1" dirty="0"/>
              <a:t>surplus electricity </a:t>
            </a:r>
            <a:r>
              <a:rPr lang="en-US" sz="2400" dirty="0"/>
              <a:t>to complement supply during plant derates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0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 peaking plants: To complement supply during extended outages (e.g. scheduled maintenance)   </a:t>
            </a:r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EA427869-604F-CE8E-04AD-0F6B787CD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9" y="4868977"/>
            <a:ext cx="8813064" cy="1339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45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DDFE-E0AE-99B6-C102-20A01547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4C66EBD-0193-CEF6-99ED-BD0CED2F2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0" y="2671659"/>
            <a:ext cx="5230566" cy="34505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105E2-7013-D1F5-D226-F04E7076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to Improve Generation Reliability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3E965-53F6-DEC9-997A-C78B2F42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67" y="1825625"/>
            <a:ext cx="11895666" cy="4351338"/>
          </a:xfrm>
        </p:spPr>
        <p:txBody>
          <a:bodyPr>
            <a:normAutofit/>
          </a:bodyPr>
          <a:lstStyle/>
          <a:p>
            <a:r>
              <a:rPr lang="en-US" dirty="0"/>
              <a:t>Use grid backup to keep HTEF operational when steam supply meets demand but electrical supply does not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E57146A-02B4-8903-38B0-D3A83CE68BCE}"/>
              </a:ext>
            </a:extLst>
          </p:cNvPr>
          <p:cNvSpPr/>
          <p:nvPr/>
        </p:nvSpPr>
        <p:spPr>
          <a:xfrm rot="10800000">
            <a:off x="1197398" y="3184553"/>
            <a:ext cx="535809" cy="1633482"/>
          </a:xfrm>
          <a:prstGeom prst="downArrow">
            <a:avLst/>
          </a:prstGeom>
          <a:solidFill>
            <a:srgbClr val="777777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C15D1-2506-CAD0-3E8B-9F6ACD8C8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59" y="2671659"/>
            <a:ext cx="5278661" cy="3450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53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C6A6-A050-C707-848D-48D15FF9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Static GRA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F1CC6F18-7A5C-A752-0962-B43F30A3E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199" y="2527395"/>
            <a:ext cx="5081587" cy="359674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92D4F6-3C28-3C44-4C9A-60510EA6C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199" y="2527395"/>
            <a:ext cx="5775795" cy="3596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C6983-F9A6-9890-920C-8B3553441C20}"/>
                  </a:ext>
                </a:extLst>
              </p:cNvPr>
              <p:cNvSpPr txBox="1"/>
              <p:nvPr/>
            </p:nvSpPr>
            <p:spPr>
              <a:xfrm>
                <a:off x="1683521" y="948902"/>
                <a:ext cx="8259110" cy="1492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𝐴𝑣𝑎𝑖𝑙𝑎𝑏𝑖𝑙𝑖𝑡𝑦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𝑢𝑝𝑡𝑖𝑚𝑒</m:t>
                              </m:r>
                            </m:e>
                          </m:nary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𝑜𝑝𝑒𝑟𝑎𝑡𝑖𝑜𝑛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𝐺𝑒𝑛𝑒𝑟𝑎𝑡𝑖𝑜𝑛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𝑡𝑖𝑚𝑒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𝑠𝑢𝑝𝑝𝑙𝑦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𝑑𝑒𝑚𝑎𝑛𝑑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𝑑𝑒𝑚𝑎𝑛𝑑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e>
                          </m:nary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𝐶𝑎𝑝𝑎𝑐𝑖𝑡𝑦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𝑝𝑜𝑤𝑒𝑟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𝑁𝑎𝑚𝑒𝑝𝑙𝑎𝑡𝑒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𝑐𝑎𝑝𝑎𝑐𝑖𝑡𝑦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𝑜𝑝𝑒𝑟𝑎𝑡𝑖𝑜𝑛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C6983-F9A6-9890-920C-8B3553441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521" y="948902"/>
                <a:ext cx="8259110" cy="1492460"/>
              </a:xfrm>
              <a:prstGeom prst="rect">
                <a:avLst/>
              </a:prstGeom>
              <a:blipFill>
                <a:blip r:embed="rId6"/>
                <a:stretch>
                  <a:fillRect t="-21721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58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F011D8-F2BB-F42A-92C0-F9E3ADC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B0597-4CAE-D072-6C90-25CB5D880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941" y="1739901"/>
            <a:ext cx="5750859" cy="4351338"/>
          </a:xfrm>
        </p:spPr>
        <p:txBody>
          <a:bodyPr/>
          <a:lstStyle/>
          <a:p>
            <a:r>
              <a:rPr lang="en-US" dirty="0"/>
              <a:t>GRA for the whole IES:</a:t>
            </a:r>
          </a:p>
          <a:p>
            <a:pPr lvl="1"/>
            <a:r>
              <a:rPr lang="en-US" dirty="0"/>
              <a:t>Power generators</a:t>
            </a:r>
          </a:p>
          <a:p>
            <a:pPr lvl="1"/>
            <a:r>
              <a:rPr lang="en-US" dirty="0"/>
              <a:t>Steam and electricity transmission lines</a:t>
            </a:r>
          </a:p>
          <a:p>
            <a:pPr lvl="1"/>
            <a:r>
              <a:rPr lang="en-US" dirty="0"/>
              <a:t>H2 </a:t>
            </a:r>
            <a:r>
              <a:rPr lang="en-US" dirty="0" err="1"/>
              <a:t>electrolyzers</a:t>
            </a:r>
            <a:endParaRPr lang="en-US" dirty="0"/>
          </a:p>
          <a:p>
            <a:pPr lvl="1"/>
            <a:r>
              <a:rPr lang="en-US" dirty="0"/>
              <a:t>H2 transmissions</a:t>
            </a:r>
          </a:p>
          <a:p>
            <a:r>
              <a:rPr lang="en-US" dirty="0"/>
              <a:t>GRA for technoeconomic analysis</a:t>
            </a:r>
          </a:p>
        </p:txBody>
      </p:sp>
      <p:pic>
        <p:nvPicPr>
          <p:cNvPr id="8" name="Picture 2" descr="Conceptual illustration of an H2@Scale (Hydrogen at Scale) energy system">
            <a:extLst>
              <a:ext uri="{FF2B5EF4-FFF2-40B4-BE49-F238E27FC236}">
                <a16:creationId xmlns:a16="http://schemas.microsoft.com/office/drawing/2014/main" id="{6EB79169-0DC4-5053-F748-22BC3BDF34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213" y="1739901"/>
            <a:ext cx="5857034" cy="37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C49D94-7A41-C7D5-79A0-C3AD6FE98F66}"/>
              </a:ext>
            </a:extLst>
          </p:cNvPr>
          <p:cNvSpPr/>
          <p:nvPr/>
        </p:nvSpPr>
        <p:spPr>
          <a:xfrm>
            <a:off x="268941" y="4393401"/>
            <a:ext cx="1164167" cy="5672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Lost generation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5F090-774F-AEC1-6479-6396FBA0BA00}"/>
              </a:ext>
            </a:extLst>
          </p:cNvPr>
          <p:cNvSpPr/>
          <p:nvPr/>
        </p:nvSpPr>
        <p:spPr>
          <a:xfrm>
            <a:off x="1737908" y="4393401"/>
            <a:ext cx="1164167" cy="5672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Industry process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30F54-DE03-719E-8F2A-824DF6D5E554}"/>
              </a:ext>
            </a:extLst>
          </p:cNvPr>
          <p:cNvSpPr/>
          <p:nvPr/>
        </p:nvSpPr>
        <p:spPr>
          <a:xfrm>
            <a:off x="3173007" y="4393401"/>
            <a:ext cx="1164167" cy="5672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Lost production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1F8E4-AA6B-9E90-3711-8F9634E03BA9}"/>
              </a:ext>
            </a:extLst>
          </p:cNvPr>
          <p:cNvSpPr/>
          <p:nvPr/>
        </p:nvSpPr>
        <p:spPr>
          <a:xfrm>
            <a:off x="1737908" y="5138468"/>
            <a:ext cx="1164167" cy="322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Market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71E944-689F-3802-F08C-A7729F92767C}"/>
              </a:ext>
            </a:extLst>
          </p:cNvPr>
          <p:cNvSpPr/>
          <p:nvPr/>
        </p:nvSpPr>
        <p:spPr>
          <a:xfrm>
            <a:off x="4603876" y="4393401"/>
            <a:ext cx="1164167" cy="5672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Lost revenue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A0CA-B1AE-D099-59D7-A401F908EC3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433108" y="4677034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B38385-A361-E4DE-E284-E8ADF2D8881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902075" y="4677034"/>
            <a:ext cx="270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83A113-4B7A-D6D3-D1B4-6CA142084169}"/>
              </a:ext>
            </a:extLst>
          </p:cNvPr>
          <p:cNvCxnSpPr>
            <a:cxnSpLocks/>
          </p:cNvCxnSpPr>
          <p:nvPr/>
        </p:nvCxnSpPr>
        <p:spPr>
          <a:xfrm>
            <a:off x="4332944" y="4677034"/>
            <a:ext cx="270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3D440A6-D0CE-EDAE-C0BA-6341E91B8073}"/>
              </a:ext>
            </a:extLst>
          </p:cNvPr>
          <p:cNvCxnSpPr>
            <a:stCxn id="12" idx="3"/>
            <a:endCxn id="11" idx="2"/>
          </p:cNvCxnSpPr>
          <p:nvPr/>
        </p:nvCxnSpPr>
        <p:spPr>
          <a:xfrm flipV="1">
            <a:off x="2902075" y="4960667"/>
            <a:ext cx="853016" cy="33919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3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B959-4752-1769-680E-3AA9A7B25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65DF5F8-EFB0-E657-9707-5CB0CC2895FF}"/>
              </a:ext>
            </a:extLst>
          </p:cNvPr>
          <p:cNvSpPr txBox="1"/>
          <p:nvPr/>
        </p:nvSpPr>
        <p:spPr>
          <a:xfrm>
            <a:off x="4777486" y="3027987"/>
            <a:ext cx="263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47792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031D-4D84-5285-378F-B7223D5E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9D1B64-F807-9630-E6BA-7994FDFD5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592" y="1905001"/>
            <a:ext cx="5958432" cy="358139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D6E73C7-9FD6-FEE7-C043-439ED7705A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74" y="1905000"/>
            <a:ext cx="5945281" cy="3581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A12885-25D1-B215-63DE-BB15156A1BC7}"/>
              </a:ext>
            </a:extLst>
          </p:cNvPr>
          <p:cNvSpPr txBox="1"/>
          <p:nvPr/>
        </p:nvSpPr>
        <p:spPr>
          <a:xfrm>
            <a:off x="141374" y="56319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References:</a:t>
            </a:r>
          </a:p>
          <a:p>
            <a:pPr marL="342900" indent="-342900">
              <a:buAutoNum type="arabicPeriod"/>
            </a:pPr>
            <a:r>
              <a:rPr lang="en-US">
                <a:hlinkClick r:id="rId6"/>
              </a:rPr>
              <a:t>IES FY24 report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hlinkClick r:id="rId7"/>
              </a:rPr>
              <a:t>World Nuclear Association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58E62-95CC-C816-9AC4-4C79AA98D3D9}"/>
              </a:ext>
            </a:extLst>
          </p:cNvPr>
          <p:cNvSpPr txBox="1"/>
          <p:nvPr/>
        </p:nvSpPr>
        <p:spPr>
          <a:xfrm>
            <a:off x="-116241" y="1359355"/>
            <a:ext cx="12424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How many advanced small modular reactors (A/SMR) should be built to support industry operation reliably?</a:t>
            </a:r>
          </a:p>
        </p:txBody>
      </p:sp>
    </p:spTree>
    <p:extLst>
      <p:ext uri="{BB962C8B-B14F-4D97-AF65-F5344CB8AC3E}">
        <p14:creationId xmlns:p14="http://schemas.microsoft.com/office/powerpoint/2010/main" val="295110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419E6-2734-EF0B-A26A-E367EACA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362F90A-0BE2-0E89-20B4-1119AF90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633"/>
            <a:ext cx="12192000" cy="6211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F9B102-D00F-887C-4FAF-65E503AD2D1F}"/>
              </a:ext>
            </a:extLst>
          </p:cNvPr>
          <p:cNvSpPr txBox="1"/>
          <p:nvPr/>
        </p:nvSpPr>
        <p:spPr>
          <a:xfrm>
            <a:off x="2332514" y="2533066"/>
            <a:ext cx="61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40 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17DAEF-D6CD-195D-E2A5-C7DF1B7CBF69}"/>
              </a:ext>
            </a:extLst>
          </p:cNvPr>
          <p:cNvSpPr txBox="1"/>
          <p:nvPr/>
        </p:nvSpPr>
        <p:spPr>
          <a:xfrm>
            <a:off x="4922288" y="56187"/>
            <a:ext cx="263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Reactors # 1-4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95B2A-B49E-9480-0FCD-AC2F35B7AEC3}"/>
              </a:ext>
            </a:extLst>
          </p:cNvPr>
          <p:cNvSpPr txBox="1"/>
          <p:nvPr/>
        </p:nvSpPr>
        <p:spPr>
          <a:xfrm>
            <a:off x="2894776" y="3559198"/>
            <a:ext cx="61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80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29F07-E682-03EA-5E0F-7298201E87F8}"/>
              </a:ext>
            </a:extLst>
          </p:cNvPr>
          <p:cNvSpPr txBox="1"/>
          <p:nvPr/>
        </p:nvSpPr>
        <p:spPr>
          <a:xfrm>
            <a:off x="3452619" y="4590890"/>
            <a:ext cx="71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120 d</a:t>
            </a:r>
          </a:p>
        </p:txBody>
      </p:sp>
    </p:spTree>
    <p:extLst>
      <p:ext uri="{BB962C8B-B14F-4D97-AF65-F5344CB8AC3E}">
        <p14:creationId xmlns:p14="http://schemas.microsoft.com/office/powerpoint/2010/main" val="220283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CDCE8-5427-2CB4-BFAD-E9353C14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C818FFF-0D46-98A3-7772-A70FCE3D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981"/>
            <a:ext cx="12192000" cy="62110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2A8916-F94F-3629-569B-CFD44B8BBD6F}"/>
              </a:ext>
            </a:extLst>
          </p:cNvPr>
          <p:cNvSpPr txBox="1"/>
          <p:nvPr/>
        </p:nvSpPr>
        <p:spPr>
          <a:xfrm>
            <a:off x="4702214" y="90436"/>
            <a:ext cx="348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Turbine generators #1-2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3CC1E-116B-F258-0039-14504DAB02AA}"/>
              </a:ext>
            </a:extLst>
          </p:cNvPr>
          <p:cNvSpPr txBox="1"/>
          <p:nvPr/>
        </p:nvSpPr>
        <p:spPr>
          <a:xfrm>
            <a:off x="2817676" y="4199718"/>
            <a:ext cx="59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80 d</a:t>
            </a:r>
          </a:p>
        </p:txBody>
      </p:sp>
    </p:spTree>
    <p:extLst>
      <p:ext uri="{BB962C8B-B14F-4D97-AF65-F5344CB8AC3E}">
        <p14:creationId xmlns:p14="http://schemas.microsoft.com/office/powerpoint/2010/main" val="349712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2B224-F7D5-A3F0-B09A-2075F1EF9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3A9098-201C-91D3-2C34-78C8EC6D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500"/>
            <a:ext cx="12192000" cy="621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0AE893-052F-4A37-276E-E5D2E86BB579}"/>
              </a:ext>
            </a:extLst>
          </p:cNvPr>
          <p:cNvSpPr txBox="1"/>
          <p:nvPr/>
        </p:nvSpPr>
        <p:spPr>
          <a:xfrm>
            <a:off x="11023599" y="4865152"/>
            <a:ext cx="116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540 MWe max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0A171-433F-DCC3-F864-62D6E0582103}"/>
              </a:ext>
            </a:extLst>
          </p:cNvPr>
          <p:cNvSpPr txBox="1"/>
          <p:nvPr/>
        </p:nvSpPr>
        <p:spPr>
          <a:xfrm>
            <a:off x="2116876" y="4972648"/>
            <a:ext cx="930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57B1C-A28F-999C-3EA7-7E539CDA2A26}"/>
              </a:ext>
            </a:extLst>
          </p:cNvPr>
          <p:cNvSpPr txBox="1"/>
          <p:nvPr/>
        </p:nvSpPr>
        <p:spPr>
          <a:xfrm>
            <a:off x="4608984" y="98941"/>
            <a:ext cx="435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Supply of steam and electricity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3DFCA-C799-3B15-60C4-75F477652E60}"/>
              </a:ext>
            </a:extLst>
          </p:cNvPr>
          <p:cNvSpPr txBox="1"/>
          <p:nvPr/>
        </p:nvSpPr>
        <p:spPr>
          <a:xfrm>
            <a:off x="53189" y="5464315"/>
            <a:ext cx="285511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Total electricity to industry (MWe)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2598A-A329-9220-D715-16C1DCFCFFAB}"/>
              </a:ext>
            </a:extLst>
          </p:cNvPr>
          <p:cNvSpPr txBox="1"/>
          <p:nvPr/>
        </p:nvSpPr>
        <p:spPr>
          <a:xfrm>
            <a:off x="0" y="4155324"/>
            <a:ext cx="285511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Industry power from 4-pack #1 (MWe)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43882-89B1-2291-49A8-67761889DC8E}"/>
              </a:ext>
            </a:extLst>
          </p:cNvPr>
          <p:cNvSpPr txBox="1"/>
          <p:nvPr/>
        </p:nvSpPr>
        <p:spPr>
          <a:xfrm>
            <a:off x="204393" y="2866355"/>
            <a:ext cx="25527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Total steam to industry (</a:t>
            </a:r>
            <a:r>
              <a:rPr lang="en-US" sz="1400" err="1"/>
              <a:t>MWt</a:t>
            </a:r>
            <a:r>
              <a:rPr lang="en-US" sz="140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1CCB5-72BC-CBAD-0BFF-BAB94694A564}"/>
              </a:ext>
            </a:extLst>
          </p:cNvPr>
          <p:cNvSpPr txBox="1"/>
          <p:nvPr/>
        </p:nvSpPr>
        <p:spPr>
          <a:xfrm>
            <a:off x="53189" y="1577252"/>
            <a:ext cx="270390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Industry steam from 4-pack #1 (</a:t>
            </a:r>
            <a:r>
              <a:rPr lang="en-US" sz="1200" err="1"/>
              <a:t>MWt</a:t>
            </a:r>
            <a:r>
              <a:rPr lang="en-US" sz="1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384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E4F47-E4F6-2963-7295-C7807FD4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A121C7-7CC1-E958-8C57-DA3526F666BA}"/>
              </a:ext>
            </a:extLst>
          </p:cNvPr>
          <p:cNvSpPr txBox="1"/>
          <p:nvPr/>
        </p:nvSpPr>
        <p:spPr>
          <a:xfrm>
            <a:off x="2474258" y="97099"/>
            <a:ext cx="83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Generation reliability. Supply Meets Demand After 120 days.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95C13-D5A6-C23B-1C51-49849810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340"/>
            <a:ext cx="12192000" cy="62196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0A1C2F-4AA5-848A-1A02-129DD4B8691B}"/>
              </a:ext>
            </a:extLst>
          </p:cNvPr>
          <p:cNvSpPr txBox="1"/>
          <p:nvPr/>
        </p:nvSpPr>
        <p:spPr>
          <a:xfrm>
            <a:off x="2386337" y="2074840"/>
            <a:ext cx="930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DBFC3-C83D-5A83-190C-2AB8B522472E}"/>
              </a:ext>
            </a:extLst>
          </p:cNvPr>
          <p:cNvSpPr txBox="1"/>
          <p:nvPr/>
        </p:nvSpPr>
        <p:spPr>
          <a:xfrm>
            <a:off x="385349" y="2471820"/>
            <a:ext cx="285511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Total electricity to industry (MWe)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5A0C5-AA95-ED32-350C-810DB91F098C}"/>
              </a:ext>
            </a:extLst>
          </p:cNvPr>
          <p:cNvSpPr txBox="1"/>
          <p:nvPr/>
        </p:nvSpPr>
        <p:spPr>
          <a:xfrm>
            <a:off x="536553" y="1456655"/>
            <a:ext cx="25527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Total steam to industry (</a:t>
            </a:r>
            <a:r>
              <a:rPr lang="en-US" sz="1400" err="1"/>
              <a:t>MWt</a:t>
            </a:r>
            <a:r>
              <a:rPr lang="en-US" sz="1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5677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93908-85D2-C5AF-F660-A10FF121C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3BDF2A-2683-BDB8-BD22-E2F198A8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273"/>
            <a:ext cx="12192000" cy="621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B40D5-FFF7-6615-D2E9-DF040BE3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339"/>
            <a:ext cx="10952323" cy="1325563"/>
          </a:xfrm>
        </p:spPr>
        <p:txBody>
          <a:bodyPr>
            <a:normAutofit/>
          </a:bodyPr>
          <a:lstStyle/>
          <a:p>
            <a:r>
              <a:rPr lang="en-US" sz="2800"/>
              <a:t>Reliability During Reactor Planned Maintenance (every 5 years)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50ABE-FEE7-3D6C-BB47-8BEBCACFAAA1}"/>
              </a:ext>
            </a:extLst>
          </p:cNvPr>
          <p:cNvSpPr txBox="1"/>
          <p:nvPr/>
        </p:nvSpPr>
        <p:spPr>
          <a:xfrm>
            <a:off x="4385810" y="5086546"/>
            <a:ext cx="270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160 days staggered maintenance period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07C1B5-51F9-CAB5-EBE4-D61C95DD8BF2}"/>
              </a:ext>
            </a:extLst>
          </p:cNvPr>
          <p:cNvSpPr/>
          <p:nvPr/>
        </p:nvSpPr>
        <p:spPr>
          <a:xfrm>
            <a:off x="4358226" y="5304347"/>
            <a:ext cx="2958548" cy="87268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35FB9-BBC8-2A75-AC4E-D4A6125D1457}"/>
              </a:ext>
            </a:extLst>
          </p:cNvPr>
          <p:cNvSpPr txBox="1"/>
          <p:nvPr/>
        </p:nvSpPr>
        <p:spPr>
          <a:xfrm>
            <a:off x="204393" y="2846996"/>
            <a:ext cx="25527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Total steam to industry (</a:t>
            </a:r>
            <a:r>
              <a:rPr lang="en-US" sz="1400" err="1"/>
              <a:t>MWt</a:t>
            </a:r>
            <a:r>
              <a:rPr lang="en-US" sz="14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E54E0-7AF9-FD15-0138-556020DFE615}"/>
              </a:ext>
            </a:extLst>
          </p:cNvPr>
          <p:cNvSpPr txBox="1"/>
          <p:nvPr/>
        </p:nvSpPr>
        <p:spPr>
          <a:xfrm>
            <a:off x="0" y="4155324"/>
            <a:ext cx="285511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Industry power from 4-pack #1 (MWe)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054A6-323C-9553-80DD-C4B48064F213}"/>
              </a:ext>
            </a:extLst>
          </p:cNvPr>
          <p:cNvSpPr txBox="1"/>
          <p:nvPr/>
        </p:nvSpPr>
        <p:spPr>
          <a:xfrm>
            <a:off x="53189" y="5389839"/>
            <a:ext cx="285511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Total electricity produced (MWe)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1F32A-D8AA-43F3-6DA8-ADF5FA081CD2}"/>
              </a:ext>
            </a:extLst>
          </p:cNvPr>
          <p:cNvSpPr txBox="1"/>
          <p:nvPr/>
        </p:nvSpPr>
        <p:spPr>
          <a:xfrm>
            <a:off x="53189" y="1577252"/>
            <a:ext cx="270390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Industry steam from 4-pack #1 (</a:t>
            </a:r>
            <a:r>
              <a:rPr lang="en-US" sz="1200" err="1"/>
              <a:t>MWt</a:t>
            </a:r>
            <a:r>
              <a:rPr lang="en-US" sz="1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13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52CA-B3A8-6B37-DCD3-80EB4123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Generation Risk Assessment (GRA)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315CA-8F6E-74D7-4B64-7FC22665F2BC}"/>
              </a:ext>
            </a:extLst>
          </p:cNvPr>
          <p:cNvSpPr/>
          <p:nvPr/>
        </p:nvSpPr>
        <p:spPr>
          <a:xfrm>
            <a:off x="820076" y="3316982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1C6BE-FB52-445F-F03B-5F7BE954BB9F}"/>
              </a:ext>
            </a:extLst>
          </p:cNvPr>
          <p:cNvSpPr/>
          <p:nvPr/>
        </p:nvSpPr>
        <p:spPr>
          <a:xfrm>
            <a:off x="820076" y="4026350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42475-5CDD-7CE8-9141-8E5A2A399B97}"/>
              </a:ext>
            </a:extLst>
          </p:cNvPr>
          <p:cNvSpPr/>
          <p:nvPr/>
        </p:nvSpPr>
        <p:spPr>
          <a:xfrm>
            <a:off x="820075" y="4739747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EE165-18E7-1FF6-B7E4-3D6BBE3C66F1}"/>
              </a:ext>
            </a:extLst>
          </p:cNvPr>
          <p:cNvSpPr/>
          <p:nvPr/>
        </p:nvSpPr>
        <p:spPr>
          <a:xfrm>
            <a:off x="820075" y="5449115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BBE96-0E15-5B2C-759B-6F863AA8F76B}"/>
              </a:ext>
            </a:extLst>
          </p:cNvPr>
          <p:cNvSpPr/>
          <p:nvPr/>
        </p:nvSpPr>
        <p:spPr>
          <a:xfrm>
            <a:off x="2071512" y="4026167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TG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121D27-3E59-CC7B-CC9F-DCD5E42CF1C1}"/>
              </a:ext>
            </a:extLst>
          </p:cNvPr>
          <p:cNvSpPr/>
          <p:nvPr/>
        </p:nvSpPr>
        <p:spPr>
          <a:xfrm>
            <a:off x="2078353" y="4739747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TG 2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7C125F2-726C-6BDB-8151-D2197E190857}"/>
              </a:ext>
            </a:extLst>
          </p:cNvPr>
          <p:cNvCxnSpPr>
            <a:stCxn id="4" idx="3"/>
            <a:endCxn id="7" idx="3"/>
          </p:cNvCxnSpPr>
          <p:nvPr/>
        </p:nvCxnSpPr>
        <p:spPr>
          <a:xfrm flipH="1">
            <a:off x="1515644" y="3604198"/>
            <a:ext cx="1" cy="2132133"/>
          </a:xfrm>
          <a:prstGeom prst="bentConnector3">
            <a:avLst>
              <a:gd name="adj1" fmla="val -22860000000"/>
            </a:avLst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DD9809-F501-F405-577E-049754A4061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743266" y="4313383"/>
            <a:ext cx="32824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051F88-B429-3AF3-1D0B-FD2592A0DF2B}"/>
              </a:ext>
            </a:extLst>
          </p:cNvPr>
          <p:cNvCxnSpPr>
            <a:cxnSpLocks/>
          </p:cNvCxnSpPr>
          <p:nvPr/>
        </p:nvCxnSpPr>
        <p:spPr>
          <a:xfrm>
            <a:off x="1750107" y="5047236"/>
            <a:ext cx="32824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B1547F-1A07-2D0A-9FF9-0164070D7355}"/>
              </a:ext>
            </a:extLst>
          </p:cNvPr>
          <p:cNvSpPr/>
          <p:nvPr/>
        </p:nvSpPr>
        <p:spPr>
          <a:xfrm>
            <a:off x="4762938" y="4162264"/>
            <a:ext cx="1461477" cy="10160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HTEF</a:t>
            </a:r>
          </a:p>
          <a:p>
            <a:pPr algn="ctr"/>
            <a:r>
              <a:rPr lang="en-US" dirty="0"/>
              <a:t>105 </a:t>
            </a:r>
            <a:r>
              <a:rPr lang="en-US" dirty="0" err="1"/>
              <a:t>MWt</a:t>
            </a:r>
            <a:endParaRPr lang="en-US" dirty="0"/>
          </a:p>
          <a:p>
            <a:pPr algn="ctr"/>
            <a:r>
              <a:rPr lang="en-US" dirty="0"/>
              <a:t>500 MWe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2AB89F-1B9D-D480-6879-774DC26181A8}"/>
              </a:ext>
            </a:extLst>
          </p:cNvPr>
          <p:cNvCxnSpPr>
            <a:cxnSpLocks/>
          </p:cNvCxnSpPr>
          <p:nvPr/>
        </p:nvCxnSpPr>
        <p:spPr>
          <a:xfrm>
            <a:off x="2773922" y="4428140"/>
            <a:ext cx="198901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2D6B0-019E-997E-8F6E-B9CC166F5536}"/>
              </a:ext>
            </a:extLst>
          </p:cNvPr>
          <p:cNvCxnSpPr>
            <a:cxnSpLocks/>
          </p:cNvCxnSpPr>
          <p:nvPr/>
        </p:nvCxnSpPr>
        <p:spPr>
          <a:xfrm>
            <a:off x="2773922" y="4237488"/>
            <a:ext cx="198901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476AC0-9C42-A52C-BB9D-D5192AAAF062}"/>
              </a:ext>
            </a:extLst>
          </p:cNvPr>
          <p:cNvCxnSpPr>
            <a:cxnSpLocks/>
          </p:cNvCxnSpPr>
          <p:nvPr/>
        </p:nvCxnSpPr>
        <p:spPr>
          <a:xfrm>
            <a:off x="2773922" y="5047236"/>
            <a:ext cx="198901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BACD12-D534-6BDA-1211-CF017B13FC1F}"/>
              </a:ext>
            </a:extLst>
          </p:cNvPr>
          <p:cNvSpPr/>
          <p:nvPr/>
        </p:nvSpPr>
        <p:spPr>
          <a:xfrm>
            <a:off x="9913277" y="3314967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00FD6C-3782-E877-C0B1-780DAD68FFB8}"/>
              </a:ext>
            </a:extLst>
          </p:cNvPr>
          <p:cNvSpPr/>
          <p:nvPr/>
        </p:nvSpPr>
        <p:spPr>
          <a:xfrm>
            <a:off x="9913277" y="4024335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887703-178E-2104-DE41-2C31367EBE79}"/>
              </a:ext>
            </a:extLst>
          </p:cNvPr>
          <p:cNvSpPr/>
          <p:nvPr/>
        </p:nvSpPr>
        <p:spPr>
          <a:xfrm>
            <a:off x="9913276" y="4737732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B409E-35F5-95BD-95E3-D358D1D572C4}"/>
              </a:ext>
            </a:extLst>
          </p:cNvPr>
          <p:cNvSpPr/>
          <p:nvPr/>
        </p:nvSpPr>
        <p:spPr>
          <a:xfrm>
            <a:off x="9913276" y="5447100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Rx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731632-FAD9-9158-B8E5-39EF4742EC63}"/>
              </a:ext>
            </a:extLst>
          </p:cNvPr>
          <p:cNvSpPr/>
          <p:nvPr/>
        </p:nvSpPr>
        <p:spPr>
          <a:xfrm>
            <a:off x="8598338" y="4024335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TG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D15FDC-2C71-BD6A-9816-01EEB8F30A4C}"/>
              </a:ext>
            </a:extLst>
          </p:cNvPr>
          <p:cNvSpPr/>
          <p:nvPr/>
        </p:nvSpPr>
        <p:spPr>
          <a:xfrm>
            <a:off x="8598338" y="4730893"/>
            <a:ext cx="695569" cy="574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TG 2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8144400-5C7A-2473-DCCF-7DF7A126C1DB}"/>
              </a:ext>
            </a:extLst>
          </p:cNvPr>
          <p:cNvCxnSpPr>
            <a:cxnSpLocks/>
            <a:stCxn id="17" idx="1"/>
            <a:endCxn id="20" idx="1"/>
          </p:cNvCxnSpPr>
          <p:nvPr/>
        </p:nvCxnSpPr>
        <p:spPr>
          <a:xfrm rot="10800000" flipV="1">
            <a:off x="9913277" y="3602182"/>
            <a:ext cx="1" cy="2132133"/>
          </a:xfrm>
          <a:prstGeom prst="bentConnector3">
            <a:avLst>
              <a:gd name="adj1" fmla="val 22860100000"/>
            </a:avLst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B15A87-A424-0555-B573-AEC06B30BA54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9293907" y="4311551"/>
            <a:ext cx="38881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8AC845-2E53-64E4-24D1-0514060F55BF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9293907" y="5018109"/>
            <a:ext cx="38881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4AC60-BB21-98D4-9EF0-076827E31BC9}"/>
              </a:ext>
            </a:extLst>
          </p:cNvPr>
          <p:cNvCxnSpPr>
            <a:cxnSpLocks/>
          </p:cNvCxnSpPr>
          <p:nvPr/>
        </p:nvCxnSpPr>
        <p:spPr>
          <a:xfrm flipH="1">
            <a:off x="6216599" y="4249090"/>
            <a:ext cx="238173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7A5608-079F-76CC-DE94-46C9DF062A83}"/>
              </a:ext>
            </a:extLst>
          </p:cNvPr>
          <p:cNvCxnSpPr>
            <a:cxnSpLocks/>
          </p:cNvCxnSpPr>
          <p:nvPr/>
        </p:nvCxnSpPr>
        <p:spPr>
          <a:xfrm flipH="1">
            <a:off x="6216599" y="5047236"/>
            <a:ext cx="238173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71758A-C649-684E-EDFF-4564D09D8744}"/>
              </a:ext>
            </a:extLst>
          </p:cNvPr>
          <p:cNvCxnSpPr>
            <a:cxnSpLocks/>
          </p:cNvCxnSpPr>
          <p:nvPr/>
        </p:nvCxnSpPr>
        <p:spPr>
          <a:xfrm>
            <a:off x="2773922" y="4877525"/>
            <a:ext cx="198901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11775F-EBDC-92BB-7BC5-178E91E7C229}"/>
              </a:ext>
            </a:extLst>
          </p:cNvPr>
          <p:cNvCxnSpPr>
            <a:cxnSpLocks/>
          </p:cNvCxnSpPr>
          <p:nvPr/>
        </p:nvCxnSpPr>
        <p:spPr>
          <a:xfrm flipH="1">
            <a:off x="6224415" y="4428140"/>
            <a:ext cx="237392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09BD3A-4F70-8EE1-30B9-A3A14A525A3F}"/>
              </a:ext>
            </a:extLst>
          </p:cNvPr>
          <p:cNvCxnSpPr>
            <a:cxnSpLocks/>
          </p:cNvCxnSpPr>
          <p:nvPr/>
        </p:nvCxnSpPr>
        <p:spPr>
          <a:xfrm flipH="1">
            <a:off x="6216599" y="4877525"/>
            <a:ext cx="237392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6DED7A-CB9F-2A4F-C7B1-34B8E23E1661}"/>
              </a:ext>
            </a:extLst>
          </p:cNvPr>
          <p:cNvCxnSpPr>
            <a:cxnSpLocks/>
          </p:cNvCxnSpPr>
          <p:nvPr/>
        </p:nvCxnSpPr>
        <p:spPr>
          <a:xfrm flipV="1">
            <a:off x="1515645" y="4315784"/>
            <a:ext cx="227621" cy="2015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27D3EF-6118-EB0B-DBDF-E7126A32B380}"/>
              </a:ext>
            </a:extLst>
          </p:cNvPr>
          <p:cNvCxnSpPr/>
          <p:nvPr/>
        </p:nvCxnSpPr>
        <p:spPr>
          <a:xfrm flipV="1">
            <a:off x="1508478" y="5047236"/>
            <a:ext cx="227621" cy="2015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146FBB3-F627-167B-A2B9-73010BA25D56}"/>
              </a:ext>
            </a:extLst>
          </p:cNvPr>
          <p:cNvSpPr/>
          <p:nvPr/>
        </p:nvSpPr>
        <p:spPr>
          <a:xfrm>
            <a:off x="8412461" y="3205614"/>
            <a:ext cx="2434489" cy="2989384"/>
          </a:xfrm>
          <a:prstGeom prst="rect">
            <a:avLst/>
          </a:prstGeom>
          <a:solidFill>
            <a:srgbClr val="15608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2A8A3A-4374-48AF-6A52-6574971D1CFD}"/>
              </a:ext>
            </a:extLst>
          </p:cNvPr>
          <p:cNvCxnSpPr>
            <a:cxnSpLocks/>
          </p:cNvCxnSpPr>
          <p:nvPr/>
        </p:nvCxnSpPr>
        <p:spPr>
          <a:xfrm flipV="1">
            <a:off x="9685490" y="4304829"/>
            <a:ext cx="227621" cy="2015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8C2337-BF96-C993-F913-E37F81C9ADEB}"/>
              </a:ext>
            </a:extLst>
          </p:cNvPr>
          <p:cNvCxnSpPr/>
          <p:nvPr/>
        </p:nvCxnSpPr>
        <p:spPr>
          <a:xfrm flipV="1">
            <a:off x="9678323" y="5015116"/>
            <a:ext cx="227621" cy="2015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41C8F34-08FC-9E4D-AAB8-01688F948E1F}"/>
              </a:ext>
            </a:extLst>
          </p:cNvPr>
          <p:cNvSpPr/>
          <p:nvPr/>
        </p:nvSpPr>
        <p:spPr>
          <a:xfrm>
            <a:off x="627623" y="3205614"/>
            <a:ext cx="2434489" cy="2989384"/>
          </a:xfrm>
          <a:prstGeom prst="rect">
            <a:avLst/>
          </a:prstGeom>
          <a:solidFill>
            <a:srgbClr val="15608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4F1317-E5C4-B92C-1ABF-4C216710BD90}"/>
              </a:ext>
            </a:extLst>
          </p:cNvPr>
          <p:cNvCxnSpPr>
            <a:cxnSpLocks/>
          </p:cNvCxnSpPr>
          <p:nvPr/>
        </p:nvCxnSpPr>
        <p:spPr>
          <a:xfrm>
            <a:off x="1736099" y="3602182"/>
            <a:ext cx="1955693" cy="82595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848D13-1436-4F01-CBAC-30F7E23AB96E}"/>
              </a:ext>
            </a:extLst>
          </p:cNvPr>
          <p:cNvCxnSpPr>
            <a:cxnSpLocks/>
          </p:cNvCxnSpPr>
          <p:nvPr/>
        </p:nvCxnSpPr>
        <p:spPr>
          <a:xfrm flipH="1">
            <a:off x="7665586" y="3602182"/>
            <a:ext cx="2019904" cy="82595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B433DF-5A4E-E121-A509-E9CAEF59718A}"/>
                  </a:ext>
                </a:extLst>
              </p:cNvPr>
              <p:cNvSpPr txBox="1"/>
              <p:nvPr/>
            </p:nvSpPr>
            <p:spPr>
              <a:xfrm>
                <a:off x="404283" y="1120874"/>
                <a:ext cx="11383434" cy="1985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Modular high temperature gas reactor (MHTGR) supplying steam and electricity to a high temperature electrolysis facility (HTEF)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𝐺𝑒𝑛𝑒𝑟𝑎𝑡𝑖𝑜𝑛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𝑟𝑒𝑙𝑖𝑎𝑏𝑖𝑙𝑖𝑡𝑦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𝑡𝑖𝑚𝑒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𝑠𝑢𝑝𝑝𝑙𝑦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𝑑𝑒𝑚𝑎𝑛𝑑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𝑑𝑒𝑚𝑎𝑛𝑑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B433DF-5A4E-E121-A509-E9CAEF597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83" y="1120874"/>
                <a:ext cx="11383434" cy="1985031"/>
              </a:xfrm>
              <a:prstGeom prst="rect">
                <a:avLst/>
              </a:prstGeom>
              <a:blipFill>
                <a:blip r:embed="rId2"/>
                <a:stretch>
                  <a:fillRect l="-803" t="-2154"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8885BAA-4FFC-D29C-8297-DE900623A0D6}"/>
              </a:ext>
            </a:extLst>
          </p:cNvPr>
          <p:cNvSpPr txBox="1"/>
          <p:nvPr/>
        </p:nvSpPr>
        <p:spPr>
          <a:xfrm>
            <a:off x="576821" y="2821713"/>
            <a:ext cx="36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4-pack (1400 </a:t>
            </a:r>
            <a:r>
              <a:rPr lang="en-US" dirty="0" err="1"/>
              <a:t>MWt</a:t>
            </a:r>
            <a:r>
              <a:rPr lang="en-US" dirty="0"/>
              <a:t> / 540 MWe)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C6C11-5AB4-089E-EA63-BFF587D74277}"/>
              </a:ext>
            </a:extLst>
          </p:cNvPr>
          <p:cNvSpPr txBox="1"/>
          <p:nvPr/>
        </p:nvSpPr>
        <p:spPr>
          <a:xfrm>
            <a:off x="8412461" y="2818188"/>
            <a:ext cx="377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4-pack (1400 </a:t>
            </a:r>
            <a:r>
              <a:rPr lang="en-US" dirty="0" err="1"/>
              <a:t>MWt</a:t>
            </a:r>
            <a:r>
              <a:rPr lang="en-US" dirty="0"/>
              <a:t> / 540 MWe)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61428E-B93E-699E-C8AC-B96097157F85}"/>
              </a:ext>
            </a:extLst>
          </p:cNvPr>
          <p:cNvSpPr txBox="1"/>
          <p:nvPr/>
        </p:nvSpPr>
        <p:spPr>
          <a:xfrm>
            <a:off x="3424727" y="6342507"/>
            <a:ext cx="466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Note: Rx = reactor, TG = turbine generator</a:t>
            </a:r>
          </a:p>
        </p:txBody>
      </p:sp>
    </p:spTree>
    <p:extLst>
      <p:ext uri="{BB962C8B-B14F-4D97-AF65-F5344CB8AC3E}">
        <p14:creationId xmlns:p14="http://schemas.microsoft.com/office/powerpoint/2010/main" val="11284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3BA8C-ABDB-DDDE-A004-DFA1111FE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FE3DE4-972C-17BE-FF07-7A13EB05EA75}"/>
              </a:ext>
            </a:extLst>
          </p:cNvPr>
          <p:cNvGraphicFramePr>
            <a:graphicFrameLocks noGrp="1"/>
          </p:cNvGraphicFramePr>
          <p:nvPr/>
        </p:nvGraphicFramePr>
        <p:xfrm>
          <a:off x="334859" y="1282842"/>
          <a:ext cx="5279497" cy="3566160"/>
        </p:xfrm>
        <a:graphic>
          <a:graphicData uri="http://schemas.openxmlformats.org/drawingml/2006/table">
            <a:tbl>
              <a:tblPr/>
              <a:tblGrid>
                <a:gridCol w="1401233">
                  <a:extLst>
                    <a:ext uri="{9D8B030D-6E8A-4147-A177-3AD203B41FA5}">
                      <a16:colId xmlns:a16="http://schemas.microsoft.com/office/drawing/2014/main" val="2112785863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178512093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1449634966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180342803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3850821035"/>
                    </a:ext>
                  </a:extLst>
                </a:gridCol>
                <a:gridCol w="730252">
                  <a:extLst>
                    <a:ext uri="{9D8B030D-6E8A-4147-A177-3AD203B41FA5}">
                      <a16:colId xmlns:a16="http://schemas.microsoft.com/office/drawing/2014/main" val="2367726746"/>
                    </a:ext>
                  </a:extLst>
                </a:gridCol>
              </a:tblGrid>
              <a:tr h="102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System groups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Model Name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Affects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Derates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Quantity per 4-pack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992315"/>
                  </a:ext>
                </a:extLst>
              </a:tr>
              <a:tr h="10295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Reactor Service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Helium Purification System (HPS)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961801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Gaseous Radioactive Waste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GRWS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353920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Liquid Nitrogen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162523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Reactor Plant Cooling Water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RPCWS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159133"/>
                  </a:ext>
                </a:extLst>
              </a:tr>
              <a:tr h="1029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Heat Transport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Main Circulator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659199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Steam Generator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246534"/>
                  </a:ext>
                </a:extLst>
              </a:tr>
              <a:tr h="10295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Reactor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Neutron Control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39108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Reactor Core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130900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Reactor Internals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26661"/>
                  </a:ext>
                </a:extLst>
              </a:tr>
              <a:tr h="102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Vessel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Vessel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212419"/>
                  </a:ext>
                </a:extLst>
              </a:tr>
              <a:tr h="1029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Shutdown Cooling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Shutdown Cooling Water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SCWS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056908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Other Shutdown Cooling Subsystems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549100"/>
                  </a:ext>
                </a:extLst>
              </a:tr>
              <a:tr h="10295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Plant Protection and Instrumentation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Safety Protection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167099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Investment Protection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202406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Special Nuclear Area Instrumentation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6898"/>
                  </a:ext>
                </a:extLst>
              </a:tr>
              <a:tr h="10295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Plant Control Data and Instrumentation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Supervisory Control/Data Management Subsystems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SCDMS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98863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NSSS Control Subsystem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NSSSCS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04647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ECA Control (all controlled ECA systems)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ECAC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310314"/>
                  </a:ext>
                </a:extLst>
              </a:tr>
              <a:tr h="102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Miscellaneous Control and Instrumentation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NSSS Analytical Instrumentation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NSSSAIS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586585"/>
                  </a:ext>
                </a:extLst>
              </a:tr>
              <a:tr h="102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Operator and Maintenance Errors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Operator and Maintenance Errors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20005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92C471-158B-60EB-CE03-E3CFC9F57C80}"/>
              </a:ext>
            </a:extLst>
          </p:cNvPr>
          <p:cNvGraphicFramePr>
            <a:graphicFrameLocks noGrp="1"/>
          </p:cNvGraphicFramePr>
          <p:nvPr/>
        </p:nvGraphicFramePr>
        <p:xfrm>
          <a:off x="5949807" y="1282842"/>
          <a:ext cx="5907334" cy="4114800"/>
        </p:xfrm>
        <a:graphic>
          <a:graphicData uri="http://schemas.openxmlformats.org/drawingml/2006/table">
            <a:tbl>
              <a:tblPr/>
              <a:tblGrid>
                <a:gridCol w="1801530">
                  <a:extLst>
                    <a:ext uri="{9D8B030D-6E8A-4147-A177-3AD203B41FA5}">
                      <a16:colId xmlns:a16="http://schemas.microsoft.com/office/drawing/2014/main" val="3877467784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68643412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3619414106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419645106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022897744"/>
                    </a:ext>
                  </a:extLst>
                </a:gridCol>
                <a:gridCol w="713316">
                  <a:extLst>
                    <a:ext uri="{9D8B030D-6E8A-4147-A177-3AD203B41FA5}">
                      <a16:colId xmlns:a16="http://schemas.microsoft.com/office/drawing/2014/main" val="4082253658"/>
                    </a:ext>
                  </a:extLst>
                </a:gridCol>
              </a:tblGrid>
              <a:tr h="102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System groups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Model Name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Affects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Derates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Quantity per 4-pack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440023"/>
                  </a:ext>
                </a:extLst>
              </a:tr>
              <a:tr h="102953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Power Conversion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Turbine-Generator and Auxiliaries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204211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Main and Bypass Steam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MBSS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41447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Feedwater and Condensate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426009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Condenser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447881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Extraction and Auxiliary Steam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EASS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782569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Heater Drains and Condensate Returns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HDCRS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676745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Condensate Polishing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46517"/>
                  </a:ext>
                </a:extLst>
              </a:tr>
              <a:tr h="1029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Power Conversion Group Support Systems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Chemical Feed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CFS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073397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Steam Vents and Drains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SVDS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319993"/>
                  </a:ext>
                </a:extLst>
              </a:tr>
              <a:tr h="1029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Heat Rejection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Circulating Water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324719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Service Water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807775"/>
                  </a:ext>
                </a:extLst>
              </a:tr>
              <a:tr h="102953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Plant service group</a:t>
                      </a:r>
                    </a:p>
                    <a:p>
                      <a:pPr marL="0" algn="ctr" defTabSz="914400" rtl="0" eaLnBrk="1" fontAlgn="b" latinLnBrk="0" hangingPunct="1"/>
                      <a:endParaRPr lang="en-US" sz="90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90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90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Instrument and Service Air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ISAS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23372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Nuclear Island HVAC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NIHVACS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Rx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60366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Other Mechanical Service 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OMSS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50048"/>
                  </a:ext>
                </a:extLst>
              </a:tr>
              <a:tr h="102953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Electrical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Overall Station Electrical Distribution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OSED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5530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 Transformers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25%, 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31956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DC Power 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DCPS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562428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 Power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111717"/>
                  </a:ext>
                </a:extLst>
              </a:tr>
              <a:tr h="102953">
                <a:tc vMerge="1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 Auxiliary Transformers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UAT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 TG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18733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A4BFB86-CD4E-3C7E-1137-9D9FAE9A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MHTGR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D9AC7-72B6-DD80-280F-CA953E6DF4AC}"/>
              </a:ext>
            </a:extLst>
          </p:cNvPr>
          <p:cNvSpPr txBox="1"/>
          <p:nvPr/>
        </p:nvSpPr>
        <p:spPr>
          <a:xfrm>
            <a:off x="325964" y="5617634"/>
            <a:ext cx="559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Rx = reactor, TG = turbine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Turbine generator and Electrical Group systems affect electrical output but not steam output. </a:t>
            </a:r>
          </a:p>
        </p:txBody>
      </p:sp>
    </p:spTree>
    <p:extLst>
      <p:ext uri="{BB962C8B-B14F-4D97-AF65-F5344CB8AC3E}">
        <p14:creationId xmlns:p14="http://schemas.microsoft.com/office/powerpoint/2010/main" val="115357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1CA9-3E2A-2908-CAD8-CAAFDD92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49CA-6F59-7349-29D0-AF199AE9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GRA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7BBB-3D70-F0CB-72D2-E4D1D7B3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6" y="1253331"/>
            <a:ext cx="550067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MHTGR systems’ failures and repairs are modeled in </a:t>
            </a:r>
            <a:r>
              <a:rPr lang="en-US" b="1" dirty="0"/>
              <a:t>EMRALD</a:t>
            </a:r>
            <a:r>
              <a:rPr lang="en-US" dirty="0"/>
              <a:t>. Example:</a:t>
            </a:r>
          </a:p>
          <a:p>
            <a:pPr lvl="1"/>
            <a:r>
              <a:rPr lang="en-US" dirty="0"/>
              <a:t>Simple “on or off” model for Helium Purification System (HPS)</a:t>
            </a:r>
          </a:p>
          <a:p>
            <a:pPr lvl="2"/>
            <a:r>
              <a:rPr lang="en-US" dirty="0"/>
              <a:t>When HPS 1 runs:</a:t>
            </a:r>
          </a:p>
          <a:p>
            <a:pPr lvl="3"/>
            <a:r>
              <a:rPr lang="en-US" dirty="0"/>
              <a:t>When HPS 1 fails stochastically, go to the “HPS 1 stops” state</a:t>
            </a:r>
          </a:p>
          <a:p>
            <a:pPr lvl="2"/>
            <a:r>
              <a:rPr lang="en-US" dirty="0"/>
              <a:t>When HPS 1 stops:</a:t>
            </a:r>
          </a:p>
          <a:p>
            <a:pPr lvl="3"/>
            <a:r>
              <a:rPr lang="en-US" dirty="0"/>
              <a:t>After some time (42 hours), go to “HPS 1 runs” state</a:t>
            </a:r>
          </a:p>
          <a:p>
            <a:pPr lvl="1"/>
            <a:r>
              <a:rPr lang="en-US" dirty="0"/>
              <a:t>Green state(s) mean system is functional, red state(s) mean system fails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91080-AFAE-5A2B-0F9B-91336A4CA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057" y="821975"/>
            <a:ext cx="5705410" cy="219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8F9A3-3604-7EFF-54F3-636126216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9457" y="3160081"/>
            <a:ext cx="2769305" cy="2836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48944-C0F4-82D8-F479-382AB1B55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520" y="3160081"/>
            <a:ext cx="2330121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9ECB1-5537-9C39-7798-01899D2F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424D1-D8F8-4BA1-0A2A-B1F43A38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Bottom-up Modeling in EMRALD (1)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6BAD14-EF96-CAB2-DDDB-5FD41599A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867" y="1147209"/>
            <a:ext cx="5408133" cy="5620580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46A0474-B381-C2FD-1D71-F8155371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6" y="2956846"/>
            <a:ext cx="6780061" cy="922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F4FFA8-9417-5B4C-CDE9-DB3762C79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8665"/>
            <a:ext cx="4271749" cy="2050232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25B4D7BF-0393-1299-0A83-2A510808AE17}"/>
              </a:ext>
            </a:extLst>
          </p:cNvPr>
          <p:cNvSpPr/>
          <p:nvPr/>
        </p:nvSpPr>
        <p:spPr>
          <a:xfrm rot="9248304">
            <a:off x="387381" y="3746009"/>
            <a:ext cx="386216" cy="8431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F477EAF-CFDA-6212-022B-90E0CA1BE49A}"/>
              </a:ext>
            </a:extLst>
          </p:cNvPr>
          <p:cNvSpPr/>
          <p:nvPr/>
        </p:nvSpPr>
        <p:spPr>
          <a:xfrm rot="16200000">
            <a:off x="5253173" y="1333820"/>
            <a:ext cx="386216" cy="35089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1766CE6-1F64-276B-BF09-D4C0327249E0}"/>
              </a:ext>
            </a:extLst>
          </p:cNvPr>
          <p:cNvSpPr/>
          <p:nvPr/>
        </p:nvSpPr>
        <p:spPr>
          <a:xfrm rot="10800000">
            <a:off x="387381" y="6233217"/>
            <a:ext cx="386216" cy="8431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C5496B-0563-B044-A230-7AC2D4F5D62D}"/>
              </a:ext>
            </a:extLst>
          </p:cNvPr>
          <p:cNvSpPr txBox="1"/>
          <p:nvPr/>
        </p:nvSpPr>
        <p:spPr>
          <a:xfrm>
            <a:off x="157790" y="5933142"/>
            <a:ext cx="862490" cy="21544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800"/>
              <a:t>Helium impure</a:t>
            </a:r>
          </a:p>
        </p:txBody>
      </p:sp>
    </p:spTree>
    <p:extLst>
      <p:ext uri="{BB962C8B-B14F-4D97-AF65-F5344CB8AC3E}">
        <p14:creationId xmlns:p14="http://schemas.microsoft.com/office/powerpoint/2010/main" val="60325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1D19A-5FA6-9C89-2B1F-34F68B1D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Bottom-up Modeling in EMRALD 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CB9E5-444E-7A7B-95C1-F544045F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431" y="3902795"/>
            <a:ext cx="5705410" cy="219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99C70-E87F-449C-B99B-3F935555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26" y="3729348"/>
            <a:ext cx="3793841" cy="2364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2973A-C9C3-DD89-FE6C-5E9AF4AB0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26" y="1125650"/>
            <a:ext cx="6615432" cy="241564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0EEDAE76-5001-49AC-900A-D4FFF3E86135}"/>
              </a:ext>
            </a:extLst>
          </p:cNvPr>
          <p:cNvSpPr/>
          <p:nvPr/>
        </p:nvSpPr>
        <p:spPr>
          <a:xfrm rot="9748215">
            <a:off x="575029" y="2566571"/>
            <a:ext cx="386216" cy="12421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41C12CD-BD44-3F1D-84D1-FDBC64E04CDF}"/>
              </a:ext>
            </a:extLst>
          </p:cNvPr>
          <p:cNvSpPr/>
          <p:nvPr/>
        </p:nvSpPr>
        <p:spPr>
          <a:xfrm rot="5400000" flipH="1">
            <a:off x="2635597" y="4576388"/>
            <a:ext cx="677021" cy="3597878"/>
          </a:xfrm>
          <a:prstGeom prst="curvedRightArrow">
            <a:avLst>
              <a:gd name="adj1" fmla="val 2500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A88EF-671E-5BC4-1360-DCEC3359AD48}"/>
              </a:ext>
            </a:extLst>
          </p:cNvPr>
          <p:cNvSpPr txBox="1"/>
          <p:nvPr/>
        </p:nvSpPr>
        <p:spPr>
          <a:xfrm>
            <a:off x="6096001" y="6428931"/>
            <a:ext cx="2147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Failure &amp; repair statistics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6918890-684C-537B-55F5-BA710069F733}"/>
              </a:ext>
            </a:extLst>
          </p:cNvPr>
          <p:cNvSpPr/>
          <p:nvPr/>
        </p:nvSpPr>
        <p:spPr>
          <a:xfrm rot="9748215">
            <a:off x="6312530" y="5520681"/>
            <a:ext cx="233936" cy="9198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A9699D0-B8AF-E3F0-E585-3C32C0952188}"/>
              </a:ext>
            </a:extLst>
          </p:cNvPr>
          <p:cNvSpPr/>
          <p:nvPr/>
        </p:nvSpPr>
        <p:spPr>
          <a:xfrm rot="11778050">
            <a:off x="7558031" y="5521151"/>
            <a:ext cx="233936" cy="9198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E5AF1E5-A2EE-47B7-814E-7253FBF36C73}"/>
              </a:ext>
            </a:extLst>
          </p:cNvPr>
          <p:cNvSpPr/>
          <p:nvPr/>
        </p:nvSpPr>
        <p:spPr>
          <a:xfrm rot="10800000">
            <a:off x="451985" y="0"/>
            <a:ext cx="386216" cy="13007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9717-1BC4-BB09-B7E6-035405B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Reactors #1-8</a:t>
            </a:r>
          </a:p>
        </p:txBody>
      </p:sp>
      <p:pic>
        <p:nvPicPr>
          <p:cNvPr id="3" name="Picture 2" descr="Chart, timeline, box and whisker chart&#10;&#10;AI-generated content may be incorrect.">
            <a:extLst>
              <a:ext uri="{FF2B5EF4-FFF2-40B4-BE49-F238E27FC236}">
                <a16:creationId xmlns:a16="http://schemas.microsoft.com/office/drawing/2014/main" id="{B7B4FD23-B219-B5A4-6EEF-7A259DED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9" y="1132114"/>
            <a:ext cx="11287762" cy="5725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971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BE69-27F4-A3D8-1B68-B0B88777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Turbine Generators #1-4</a:t>
            </a:r>
          </a:p>
        </p:txBody>
      </p:sp>
      <p:pic>
        <p:nvPicPr>
          <p:cNvPr id="3" name="Picture 2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55CA8778-7E64-2D81-D147-E01672AB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79" y="1153886"/>
            <a:ext cx="11254321" cy="5704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4197037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91d807-f94f-4c4f-bb14-493106c624c2">
      <UserInfo>
        <DisplayName/>
        <AccountId xsi:nil="true"/>
        <AccountType/>
      </UserInfo>
    </SharedWithUsers>
    <TaxCatchAll xmlns="42ea9b75-b306-4826-8769-4c6ad6718b67" xsi:nil="true"/>
    <lcf76f155ced4ddcb4097134ff3c332f xmlns="2391d807-f94f-4c4f-bb14-493106c624c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797F432E2A042A124C0139981475A" ma:contentTypeVersion="14" ma:contentTypeDescription="Create a new document." ma:contentTypeScope="" ma:versionID="f98a91b6c1e71bbba55439f0a80a0573">
  <xsd:schema xmlns:xsd="http://www.w3.org/2001/XMLSchema" xmlns:xs="http://www.w3.org/2001/XMLSchema" xmlns:p="http://schemas.microsoft.com/office/2006/metadata/properties" xmlns:ns2="2391d807-f94f-4c4f-bb14-493106c624c2" xmlns:ns3="42ea9b75-b306-4826-8769-4c6ad6718b67" targetNamespace="http://schemas.microsoft.com/office/2006/metadata/properties" ma:root="true" ma:fieldsID="e10204a60157ce1d68d66ae7a68b8f6a" ns2:_="" ns3:_="">
    <xsd:import namespace="2391d807-f94f-4c4f-bb14-493106c624c2"/>
    <xsd:import namespace="42ea9b75-b306-4826-8769-4c6ad6718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d807-f94f-4c4f-bb14-493106c624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a9b75-b306-4826-8769-4c6ad6718b6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721504a-65bf-41e8-8385-5761431a3c1d}" ma:internalName="TaxCatchAll" ma:showField="CatchAllData" ma:web="42ea9b75-b306-4826-8769-4c6ad6718b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68D4D-9402-4485-B11D-8DDDCEB2E4C5}">
  <ds:schemaRefs>
    <ds:schemaRef ds:uri="http://www.w3.org/XML/1998/namespace"/>
    <ds:schemaRef ds:uri="http://purl.org/dc/dcmitype/"/>
    <ds:schemaRef ds:uri="http://purl.org/dc/elements/1.1/"/>
    <ds:schemaRef ds:uri="2391d807-f94f-4c4f-bb14-493106c624c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2ea9b75-b306-4826-8769-4c6ad6718b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66F687-86D8-437A-89D4-2FE37FABFF26}">
  <ds:schemaRefs>
    <ds:schemaRef ds:uri="2391d807-f94f-4c4f-bb14-493106c624c2"/>
    <ds:schemaRef ds:uri="42ea9b75-b306-4826-8769-4c6ad6718b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 (1)</Template>
  <TotalTime>1584</TotalTime>
  <Words>1485</Words>
  <Application>Microsoft Macintosh PowerPoint</Application>
  <PresentationFormat>Widescreen</PresentationFormat>
  <Paragraphs>417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Narrow</vt:lpstr>
      <vt:lpstr>Arial</vt:lpstr>
      <vt:lpstr>Arial Narrow</vt:lpstr>
      <vt:lpstr>Calibri</vt:lpstr>
      <vt:lpstr>Cambria Math</vt:lpstr>
      <vt:lpstr>Myriad Pro Cond</vt:lpstr>
      <vt:lpstr>Source Sans Pro</vt:lpstr>
      <vt:lpstr>Times New Roman</vt:lpstr>
      <vt:lpstr>INL 2020</vt:lpstr>
      <vt:lpstr>PowerPoint Presentation</vt:lpstr>
      <vt:lpstr>Question</vt:lpstr>
      <vt:lpstr>Methodology: Generation Risk Assessment (GRA)</vt:lpstr>
      <vt:lpstr>MHTGR Systems</vt:lpstr>
      <vt:lpstr>Dynamic GRA Model</vt:lpstr>
      <vt:lpstr>Bottom-up Modeling in EMRALD (1)</vt:lpstr>
      <vt:lpstr>Bottom-up Modeling in EMRALD (2)</vt:lpstr>
      <vt:lpstr>Results: Reactors #1-8</vt:lpstr>
      <vt:lpstr>Results: Turbine Generators #1-4</vt:lpstr>
      <vt:lpstr>Results (1)</vt:lpstr>
      <vt:lpstr>Contributing Factors to Unreliability</vt:lpstr>
      <vt:lpstr>MHTGR Systems’ Reliability</vt:lpstr>
      <vt:lpstr>Sensitivity Study</vt:lpstr>
      <vt:lpstr>Options to Improve Generation Reliability (1)</vt:lpstr>
      <vt:lpstr>Options to Improve Generation Reliability (2)</vt:lpstr>
      <vt:lpstr>Comparison with Static GRA</vt:lpstr>
      <vt:lpstr>Future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Reliability During Reactor Planned Maintenance (every 5 years)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Robby Christian</dc:creator>
  <cp:keywords/>
  <dc:description/>
  <cp:lastModifiedBy>Robby Christian</cp:lastModifiedBy>
  <cp:revision>3</cp:revision>
  <dcterms:created xsi:type="dcterms:W3CDTF">2025-07-29T16:24:19Z</dcterms:created>
  <dcterms:modified xsi:type="dcterms:W3CDTF">2026-07-19T20:40:11Z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0x010100803797F432E2A042A124C0139981475A</vt:lpwstr>
  </property>
  <property fmtid="{D5CDD505-2E9C-101B-9397-08002B2CF9AE}" pid="3" name="Order">
    <vt:r8>72900</vt:r8>
  </property>
</Properties>
</file>