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92" r:id="rId4"/>
  </p:sldMasterIdLst>
  <p:notesMasterIdLst>
    <p:notesMasterId r:id="rId30"/>
  </p:notesMasterIdLst>
  <p:sldIdLst>
    <p:sldId id="256" r:id="rId5"/>
    <p:sldId id="2147375010" r:id="rId6"/>
    <p:sldId id="2147375020" r:id="rId7"/>
    <p:sldId id="2147375011" r:id="rId8"/>
    <p:sldId id="2147375012" r:id="rId9"/>
    <p:sldId id="2147375013" r:id="rId10"/>
    <p:sldId id="2147375015" r:id="rId11"/>
    <p:sldId id="2147375016" r:id="rId12"/>
    <p:sldId id="2147375017" r:id="rId13"/>
    <p:sldId id="2147375018" r:id="rId14"/>
    <p:sldId id="2147375019" r:id="rId15"/>
    <p:sldId id="258" r:id="rId16"/>
    <p:sldId id="257" r:id="rId17"/>
    <p:sldId id="270" r:id="rId18"/>
    <p:sldId id="271" r:id="rId19"/>
    <p:sldId id="272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777777"/>
    <a:srgbClr val="8EC423"/>
    <a:srgbClr val="07519E"/>
    <a:srgbClr val="2DA9E1"/>
    <a:srgbClr val="1C36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94C969-FA49-6B41-B521-7DAC80E0087F}" v="6" dt="2026-07-18T21:25:48.2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52"/>
    <p:restoredTop sz="91225" autoAdjust="0"/>
  </p:normalViewPr>
  <p:slideViewPr>
    <p:cSldViewPr snapToGrid="0">
      <p:cViewPr varScale="1">
        <p:scale>
          <a:sx n="145" d="100"/>
          <a:sy n="145" d="100"/>
        </p:scale>
        <p:origin x="3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9992B-A26C-6A4B-AC27-2602734F2866}" type="datetimeFigureOut">
              <a:rPr lang="en-US" smtClean="0"/>
              <a:t>7/19/26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0CCFD4-A7F8-054B-8822-BC244B953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012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https://www.sciencedirect.com/science/article/pii/S092037961930167X: According to present assumptions, the total legal limit within any given calendar-year period is 9.9 g of T (gaseous and liquid forms)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D7A7AD-FABD-4F52-AF91-1FCC7121082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48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Hex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77A4BE5-FE46-EA43-B6B0-450DE02CC3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4764"/>
            <a:ext cx="10174777" cy="537929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566EC07-D962-6647-8E4E-0283A02CE19B}"/>
              </a:ext>
            </a:extLst>
          </p:cNvPr>
          <p:cNvSpPr/>
          <p:nvPr userDrawn="1"/>
        </p:nvSpPr>
        <p:spPr>
          <a:xfrm>
            <a:off x="0" y="0"/>
            <a:ext cx="12192000" cy="5479712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76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blue/green box bottom">
            <a:extLst>
              <a:ext uri="{FF2B5EF4-FFF2-40B4-BE49-F238E27FC236}">
                <a16:creationId xmlns:a16="http://schemas.microsoft.com/office/drawing/2014/main" id="{01F9400E-D49A-AA40-B4BD-53F03EC31D76}"/>
              </a:ext>
            </a:extLst>
          </p:cNvPr>
          <p:cNvGrpSpPr/>
          <p:nvPr userDrawn="1"/>
        </p:nvGrpSpPr>
        <p:grpSpPr>
          <a:xfrm>
            <a:off x="0" y="5340350"/>
            <a:ext cx="12192000" cy="1517650"/>
            <a:chOff x="0" y="5340350"/>
            <a:chExt cx="12192000" cy="151765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C04B8F3-C379-C04D-8634-1CDEC81586E2}"/>
                </a:ext>
              </a:extLst>
            </p:cNvPr>
            <p:cNvSpPr/>
            <p:nvPr userDrawn="1"/>
          </p:nvSpPr>
          <p:spPr bwMode="auto">
            <a:xfrm>
              <a:off x="0" y="5444519"/>
              <a:ext cx="12192000" cy="1413481"/>
            </a:xfrm>
            <a:prstGeom prst="rect">
              <a:avLst/>
            </a:prstGeom>
            <a:solidFill>
              <a:srgbClr val="07519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03207E4-91BC-AB48-939F-AAC2AA29BF23}"/>
                </a:ext>
              </a:extLst>
            </p:cNvPr>
            <p:cNvSpPr/>
            <p:nvPr userDrawn="1"/>
          </p:nvSpPr>
          <p:spPr bwMode="auto">
            <a:xfrm>
              <a:off x="0" y="5340350"/>
              <a:ext cx="12192000" cy="104169"/>
            </a:xfrm>
            <a:prstGeom prst="rect">
              <a:avLst/>
            </a:prstGeom>
            <a:solidFill>
              <a:srgbClr val="8EC4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1DFF24A-6025-2847-8C93-29954BFB7B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37144" y="2217074"/>
            <a:ext cx="9354855" cy="2292350"/>
          </a:xfrm>
          <a:noFill/>
        </p:spPr>
        <p:txBody>
          <a:bodyPr wrap="square" lIns="365760" tIns="822960" rIns="1097280" bIns="82296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tabLst/>
              <a:defRPr sz="36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525" indent="0">
              <a:buFontTx/>
              <a:buNone/>
              <a:tabLst/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title</a:t>
            </a:r>
          </a:p>
          <a:p>
            <a:pPr lvl="1"/>
            <a:r>
              <a:rPr lang="en-US"/>
              <a:t>Click to edit subtitle</a:t>
            </a:r>
          </a:p>
        </p:txBody>
      </p:sp>
      <p:sp>
        <p:nvSpPr>
          <p:cNvPr id="16" name="Text Placeholder 46">
            <a:extLst>
              <a:ext uri="{FF2B5EF4-FFF2-40B4-BE49-F238E27FC236}">
                <a16:creationId xmlns:a16="http://schemas.microsoft.com/office/drawing/2014/main" id="{F11E7C5D-AAED-604F-85A8-6DB539F1F60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0142" y="273297"/>
            <a:ext cx="2541981" cy="1392237"/>
          </a:xfrm>
          <a:effectLst/>
        </p:spPr>
        <p:txBody>
          <a:bodyPr lIns="0" rIns="0" bIns="0" anchor="b" anchorCtr="0">
            <a:noAutofit/>
          </a:bodyPr>
          <a:lstStyle>
            <a:lvl1pPr marL="7938" indent="0">
              <a:buFontTx/>
              <a:buNone/>
              <a:tabLst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b="0" i="0">
                <a:solidFill>
                  <a:schemeClr val="bg1"/>
                </a:solidFill>
                <a:latin typeface="Myriad Pro Cond" panose="020B0506030403020204" pitchFamily="34" charset="0"/>
              </a:defRPr>
            </a:lvl2pPr>
            <a:lvl3pPr marL="7938" indent="0">
              <a:buFontTx/>
              <a:buNone/>
              <a:tabLst/>
              <a:defRPr sz="1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b="0" i="0">
                <a:solidFill>
                  <a:schemeClr val="bg1"/>
                </a:solidFill>
                <a:latin typeface="Myriad Pro Cond" panose="020B0506030403020204" pitchFamily="34" charset="0"/>
              </a:defRPr>
            </a:lvl4pPr>
            <a:lvl5pPr marL="1828800" indent="0">
              <a:buFontTx/>
              <a:buNone/>
              <a:defRPr b="0" i="0">
                <a:solidFill>
                  <a:schemeClr val="bg1"/>
                </a:solidFill>
                <a:latin typeface="Myriad Pro Cond" panose="020B0506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610926E-0A3C-C1B9-33F0-0FCC7333AFB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04279" y="5913998"/>
            <a:ext cx="58420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4190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orient="horz" pos="1920">
          <p15:clr>
            <a:srgbClr val="FBAE40"/>
          </p15:clr>
        </p15:guide>
        <p15:guide id="4" pos="532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Blue Box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8149" y="1739901"/>
            <a:ext cx="6704153" cy="4207040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2EB56D-A175-2340-8316-CB2D73FC70C2}"/>
              </a:ext>
            </a:extLst>
          </p:cNvPr>
          <p:cNvSpPr/>
          <p:nvPr userDrawn="1"/>
        </p:nvSpPr>
        <p:spPr>
          <a:xfrm>
            <a:off x="8465770" y="-1"/>
            <a:ext cx="3726230" cy="623779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EB60818-A426-D644-9EEA-D2FB1CBDFB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71283" y="522288"/>
            <a:ext cx="291966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80018A3-14FE-A04B-A3B4-D9AA55483B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8151" y="558602"/>
            <a:ext cx="6704151" cy="1005229"/>
          </a:xfrm>
        </p:spPr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(2 lines max)</a:t>
            </a:r>
          </a:p>
        </p:txBody>
      </p:sp>
    </p:spTree>
    <p:extLst>
      <p:ext uri="{BB962C8B-B14F-4D97-AF65-F5344CB8AC3E}">
        <p14:creationId xmlns:p14="http://schemas.microsoft.com/office/powerpoint/2010/main" val="5465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Blue Box Bullet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2CB96BB-242F-BC47-80BF-E45DB97245BA}"/>
              </a:ext>
            </a:extLst>
          </p:cNvPr>
          <p:cNvSpPr/>
          <p:nvPr userDrawn="1"/>
        </p:nvSpPr>
        <p:spPr>
          <a:xfrm>
            <a:off x="6843714" y="0"/>
            <a:ext cx="5346699" cy="62377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2FA9CB-507A-AA48-963A-8D5E37B7CF5B}"/>
              </a:ext>
            </a:extLst>
          </p:cNvPr>
          <p:cNvSpPr/>
          <p:nvPr userDrawn="1"/>
        </p:nvSpPr>
        <p:spPr>
          <a:xfrm>
            <a:off x="0" y="6335712"/>
            <a:ext cx="12192000" cy="5222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79016F-99B0-6B40-B3F7-87F0068FC0E5}"/>
              </a:ext>
            </a:extLst>
          </p:cNvPr>
          <p:cNvSpPr/>
          <p:nvPr userDrawn="1"/>
        </p:nvSpPr>
        <p:spPr>
          <a:xfrm>
            <a:off x="0" y="6237795"/>
            <a:ext cx="12192000" cy="979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IDAHO NATIONAL LABORATORY">
            <a:extLst>
              <a:ext uri="{FF2B5EF4-FFF2-40B4-BE49-F238E27FC236}">
                <a16:creationId xmlns:a16="http://schemas.microsoft.com/office/drawing/2014/main" id="{BD942965-6C07-5D4A-809D-5FC754D590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44584" y="6543675"/>
            <a:ext cx="2768600" cy="127000"/>
          </a:xfrm>
          <a:prstGeom prst="rect">
            <a:avLst/>
          </a:prstGeom>
        </p:spPr>
      </p:pic>
      <p:sp>
        <p:nvSpPr>
          <p:cNvPr id="14" name="Title Placeholder BIG box blue right">
            <a:extLst>
              <a:ext uri="{FF2B5EF4-FFF2-40B4-BE49-F238E27FC236}">
                <a16:creationId xmlns:a16="http://schemas.microsoft.com/office/drawing/2014/main" id="{AB7EA1D9-8A57-3143-9688-4BB8599F98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50063" y="0"/>
            <a:ext cx="5340350" cy="907549"/>
          </a:xfrm>
          <a:prstGeom prst="rect">
            <a:avLst/>
          </a:prstGeom>
          <a:noFill/>
        </p:spPr>
        <p:txBody>
          <a:bodyPr lIns="274320" tIns="365760" rIns="274320">
            <a:normAutofit/>
          </a:bodyPr>
          <a:lstStyle>
            <a:lvl1pPr marL="0" indent="0">
              <a:buFontTx/>
              <a:buNone/>
              <a:defRPr sz="3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box title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38B584E-1ECA-5646-9DA7-61B8110256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16947" y="1064712"/>
            <a:ext cx="4598987" cy="4515349"/>
          </a:xfrm>
          <a:prstGeom prst="rect">
            <a:avLst/>
          </a:prstGeom>
        </p:spPr>
        <p:txBody>
          <a:bodyPr lIns="0">
            <a:normAutofit/>
          </a:bodyPr>
          <a:lstStyle>
            <a:lvl1pPr marL="347663" indent="-342900">
              <a:buClr>
                <a:schemeClr val="bg1"/>
              </a:buClr>
              <a:tabLst/>
              <a:defRPr sz="2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bullet list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Picture Placeholder">
            <a:extLst>
              <a:ext uri="{FF2B5EF4-FFF2-40B4-BE49-F238E27FC236}">
                <a16:creationId xmlns:a16="http://schemas.microsoft.com/office/drawing/2014/main" id="{6EF42CC7-103E-EA4C-89A2-543032DA331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43714" cy="62282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</p:txBody>
      </p:sp>
    </p:spTree>
    <p:extLst>
      <p:ext uri="{BB962C8B-B14F-4D97-AF65-F5344CB8AC3E}">
        <p14:creationId xmlns:p14="http://schemas.microsoft.com/office/powerpoint/2010/main" val="3890074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25992-890C-EC4B-B676-6CCEF133B8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8150" y="1709738"/>
            <a:ext cx="10409299" cy="2852737"/>
          </a:xfrm>
        </p:spPr>
        <p:txBody>
          <a:bodyPr anchor="ctr" anchorCtr="0"/>
          <a:lstStyle>
            <a:lvl1pPr>
              <a:defRPr sz="4800"/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5303FD-B916-FD4E-85C2-3EBF655BC1F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38150" y="4589463"/>
            <a:ext cx="104093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8FDE18-9616-B043-9C71-522DAD29B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32FF7A-5905-EB40-919B-9225D0871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C7509E-6005-DB4B-9578-84532E5F8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3822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C0D34-E50C-7946-9657-29EA34F401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BFFB48-1F38-8C46-B4B3-0871CA9880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938150" y="1739901"/>
            <a:ext cx="5081650" cy="4351338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C7F5AB-BF51-4044-8164-B8ADFB34B0A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2148" y="1739901"/>
            <a:ext cx="5081651" cy="4351338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3E568-D8E9-CE46-B564-4CAF0B6E4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3C80FD-FB7C-F246-A242-07AFCB295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FBDEBE-950D-C343-A00C-8D9FA1E33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3200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C0D34-E50C-7946-9657-29EA34F401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BFFB48-1F38-8C46-B4B3-0871CA9880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938150" y="2412999"/>
            <a:ext cx="5081650" cy="3763963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C7F5AB-BF51-4044-8164-B8ADFB34B0A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2148" y="2412999"/>
            <a:ext cx="5081651" cy="3763963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3E568-D8E9-CE46-B564-4CAF0B6E4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3C80FD-FB7C-F246-A242-07AFCB295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FBDEBE-950D-C343-A00C-8D9FA1E33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72D795B-85F6-1F49-922A-F4131787307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938213" y="1589087"/>
            <a:ext cx="5081587" cy="76676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subhead 1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4E34B4F-F908-104C-90F3-5135E2E8C74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70625" y="1589087"/>
            <a:ext cx="5081587" cy="76676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subhead 2 </a:t>
            </a:r>
          </a:p>
        </p:txBody>
      </p:sp>
    </p:spTree>
    <p:extLst>
      <p:ext uri="{BB962C8B-B14F-4D97-AF65-F5344CB8AC3E}">
        <p14:creationId xmlns:p14="http://schemas.microsoft.com/office/powerpoint/2010/main" val="1790085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Stat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07">
            <a:extLst>
              <a:ext uri="{FF2B5EF4-FFF2-40B4-BE49-F238E27FC236}">
                <a16:creationId xmlns:a16="http://schemas.microsoft.com/office/drawing/2014/main" id="{4647A912-5093-6043-8161-0D98167F24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336550"/>
            <a:ext cx="12192000" cy="6858000"/>
          </a:xfrm>
          <a:prstGeom prst="rect">
            <a:avLst/>
          </a:prstGeom>
        </p:spPr>
      </p:pic>
      <p:grpSp>
        <p:nvGrpSpPr>
          <p:cNvPr id="11" name="Bottom Bar">
            <a:extLst>
              <a:ext uri="{FF2B5EF4-FFF2-40B4-BE49-F238E27FC236}">
                <a16:creationId xmlns:a16="http://schemas.microsoft.com/office/drawing/2014/main" id="{DC935C4B-E372-E04B-8493-E90A79CBC7F4}"/>
              </a:ext>
            </a:extLst>
          </p:cNvPr>
          <p:cNvGrpSpPr/>
          <p:nvPr userDrawn="1"/>
        </p:nvGrpSpPr>
        <p:grpSpPr>
          <a:xfrm>
            <a:off x="0" y="6247747"/>
            <a:ext cx="12192000" cy="610252"/>
            <a:chOff x="0" y="6247747"/>
            <a:chExt cx="12192000" cy="61025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A574F32-F3B5-224E-B6D3-DC767B30A5BE}"/>
                </a:ext>
              </a:extLst>
            </p:cNvPr>
            <p:cNvSpPr/>
            <p:nvPr/>
          </p:nvSpPr>
          <p:spPr>
            <a:xfrm>
              <a:off x="0" y="6334125"/>
              <a:ext cx="12192000" cy="52387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8EE050A-3114-2641-96C8-48D281A062A0}"/>
                </a:ext>
              </a:extLst>
            </p:cNvPr>
            <p:cNvSpPr/>
            <p:nvPr/>
          </p:nvSpPr>
          <p:spPr>
            <a:xfrm>
              <a:off x="0" y="6247747"/>
              <a:ext cx="12192000" cy="8637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F59F24B-A93D-B046-B78A-2C31137D1AC5}"/>
              </a:ext>
            </a:extLst>
          </p:cNvPr>
          <p:cNvSpPr txBox="1"/>
          <p:nvPr userDrawn="1"/>
        </p:nvSpPr>
        <p:spPr>
          <a:xfrm>
            <a:off x="2872408" y="5178483"/>
            <a:ext cx="644718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i="1">
                <a:solidFill>
                  <a:schemeClr val="bg1">
                    <a:lumMod val="65000"/>
                  </a:schemeClr>
                </a:solidFill>
              </a:rPr>
              <a:t>Battelle Energy Alliance manages INL for the U.S. Department of Energy’s Office of Nuclear Energy. </a:t>
            </a:r>
            <a:br>
              <a:rPr lang="en-US" sz="1050" i="1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050" i="1">
                <a:solidFill>
                  <a:schemeClr val="bg1">
                    <a:lumMod val="65000"/>
                  </a:schemeClr>
                </a:solidFill>
              </a:rPr>
              <a:t>INL is the nation’s center for nuclear energy research and development, and also performs research </a:t>
            </a:r>
            <a:br>
              <a:rPr lang="en-US" sz="1050" i="1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050" i="1">
                <a:solidFill>
                  <a:schemeClr val="bg1">
                    <a:lumMod val="65000"/>
                  </a:schemeClr>
                </a:solidFill>
              </a:rPr>
              <a:t>in each of DOE’s strategic goal areas: energy, national security, science and the environment.</a:t>
            </a:r>
            <a:endParaRPr lang="en-US" sz="105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5" name="Web Address">
            <a:extLst>
              <a:ext uri="{FF2B5EF4-FFF2-40B4-BE49-F238E27FC236}">
                <a16:creationId xmlns:a16="http://schemas.microsoft.com/office/drawing/2014/main" id="{53FCC0DF-9440-B040-A076-DF507B404D83}"/>
              </a:ext>
            </a:extLst>
          </p:cNvPr>
          <p:cNvSpPr txBox="1"/>
          <p:nvPr userDrawn="1"/>
        </p:nvSpPr>
        <p:spPr>
          <a:xfrm>
            <a:off x="4100945" y="6417425"/>
            <a:ext cx="3990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600">
                <a:solidFill>
                  <a:schemeClr val="bg1">
                    <a:alpha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WWW.INL.GOV</a:t>
            </a:r>
          </a:p>
        </p:txBody>
      </p:sp>
    </p:spTree>
    <p:extLst>
      <p:ext uri="{BB962C8B-B14F-4D97-AF65-F5344CB8AC3E}">
        <p14:creationId xmlns:p14="http://schemas.microsoft.com/office/powerpoint/2010/main" val="1883443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193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Full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2365512-1A58-B241-838D-EFAB0E25F8AF}"/>
              </a:ext>
            </a:extLst>
          </p:cNvPr>
          <p:cNvSpPr/>
          <p:nvPr userDrawn="1"/>
        </p:nvSpPr>
        <p:spPr>
          <a:xfrm>
            <a:off x="0" y="6335712"/>
            <a:ext cx="12192000" cy="5222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E89965-9C98-C446-B0C8-8151A52702B5}"/>
              </a:ext>
            </a:extLst>
          </p:cNvPr>
          <p:cNvSpPr/>
          <p:nvPr userDrawn="1"/>
        </p:nvSpPr>
        <p:spPr>
          <a:xfrm>
            <a:off x="0" y="6237795"/>
            <a:ext cx="12192000" cy="979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DAHO NATIONAL LABORATORY">
            <a:extLst>
              <a:ext uri="{FF2B5EF4-FFF2-40B4-BE49-F238E27FC236}">
                <a16:creationId xmlns:a16="http://schemas.microsoft.com/office/drawing/2014/main" id="{C9B294FD-1F7F-4240-B2BD-1DD570DF2E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44584" y="6543675"/>
            <a:ext cx="2768600" cy="127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340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E6D6083-77A6-334A-8C7F-A5F18D4F5F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38213" y="1739901"/>
            <a:ext cx="10415587" cy="43275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Tx/>
              <a:buNone/>
              <a:tabLst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34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Full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2365512-1A58-B241-838D-EFAB0E25F8AF}"/>
              </a:ext>
            </a:extLst>
          </p:cNvPr>
          <p:cNvSpPr/>
          <p:nvPr userDrawn="1"/>
        </p:nvSpPr>
        <p:spPr>
          <a:xfrm>
            <a:off x="0" y="6335712"/>
            <a:ext cx="12192000" cy="5222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E89965-9C98-C446-B0C8-8151A52702B5}"/>
              </a:ext>
            </a:extLst>
          </p:cNvPr>
          <p:cNvSpPr/>
          <p:nvPr userDrawn="1"/>
        </p:nvSpPr>
        <p:spPr>
          <a:xfrm>
            <a:off x="0" y="6237795"/>
            <a:ext cx="12192000" cy="979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DAHO NATIONAL LABORATORY">
            <a:extLst>
              <a:ext uri="{FF2B5EF4-FFF2-40B4-BE49-F238E27FC236}">
                <a16:creationId xmlns:a16="http://schemas.microsoft.com/office/drawing/2014/main" id="{C9B294FD-1F7F-4240-B2BD-1DD570DF2E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44584" y="6543675"/>
            <a:ext cx="2768600" cy="127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659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40345" y="1739901"/>
            <a:ext cx="5013454" cy="4207040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05329EE-4FB4-5A4D-AB92-8FB39F63785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38150" y="1739901"/>
            <a:ext cx="5081650" cy="4207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</p:txBody>
      </p:sp>
    </p:spTree>
    <p:extLst>
      <p:ext uri="{BB962C8B-B14F-4D97-AF65-F5344CB8AC3E}">
        <p14:creationId xmlns:p14="http://schemas.microsoft.com/office/powerpoint/2010/main" val="1810270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8150" y="1739901"/>
            <a:ext cx="5013454" cy="4207040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05329EE-4FB4-5A4D-AB92-8FB39F63785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2149" y="1739901"/>
            <a:ext cx="5081650" cy="4207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</p:txBody>
      </p:sp>
    </p:spTree>
    <p:extLst>
      <p:ext uri="{BB962C8B-B14F-4D97-AF65-F5344CB8AC3E}">
        <p14:creationId xmlns:p14="http://schemas.microsoft.com/office/powerpoint/2010/main" val="3923201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Box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8151" y="558602"/>
            <a:ext cx="6704151" cy="1005229"/>
          </a:xfrm>
        </p:spPr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(2 lines max)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8149" y="1739901"/>
            <a:ext cx="6704153" cy="4207040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2EB56D-A175-2340-8316-CB2D73FC70C2}"/>
              </a:ext>
            </a:extLst>
          </p:cNvPr>
          <p:cNvSpPr/>
          <p:nvPr userDrawn="1"/>
        </p:nvSpPr>
        <p:spPr>
          <a:xfrm>
            <a:off x="8465770" y="-1"/>
            <a:ext cx="3726230" cy="62377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EB60818-A426-D644-9EEA-D2FB1CBDFB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71283" y="522288"/>
            <a:ext cx="291966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</p:txBody>
      </p:sp>
    </p:spTree>
    <p:extLst>
      <p:ext uri="{BB962C8B-B14F-4D97-AF65-F5344CB8AC3E}">
        <p14:creationId xmlns:p14="http://schemas.microsoft.com/office/powerpoint/2010/main" val="1991234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ox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8149" y="1739901"/>
            <a:ext cx="6704153" cy="4207040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2EB56D-A175-2340-8316-CB2D73FC70C2}"/>
              </a:ext>
            </a:extLst>
          </p:cNvPr>
          <p:cNvSpPr/>
          <p:nvPr userDrawn="1"/>
        </p:nvSpPr>
        <p:spPr>
          <a:xfrm>
            <a:off x="8465770" y="-1"/>
            <a:ext cx="3726230" cy="623779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EB60818-A426-D644-9EEA-D2FB1CBDFB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71283" y="522288"/>
            <a:ext cx="291966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EFBD4CC-FEFF-654C-B1A3-229DA69D10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8151" y="558602"/>
            <a:ext cx="6704151" cy="1005229"/>
          </a:xfrm>
        </p:spPr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(2 lines max)</a:t>
            </a:r>
          </a:p>
        </p:txBody>
      </p:sp>
    </p:spTree>
    <p:extLst>
      <p:ext uri="{BB962C8B-B14F-4D97-AF65-F5344CB8AC3E}">
        <p14:creationId xmlns:p14="http://schemas.microsoft.com/office/powerpoint/2010/main" val="3924736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EB3FEC5-4760-DC48-B91E-CFC0C33F63A9}"/>
              </a:ext>
            </a:extLst>
          </p:cNvPr>
          <p:cNvSpPr/>
          <p:nvPr userDrawn="1"/>
        </p:nvSpPr>
        <p:spPr>
          <a:xfrm>
            <a:off x="8465769" y="6335712"/>
            <a:ext cx="3726231" cy="5222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AEAE68D-24FC-6749-A309-042231DB68DA}"/>
              </a:ext>
            </a:extLst>
          </p:cNvPr>
          <p:cNvSpPr/>
          <p:nvPr userDrawn="1"/>
        </p:nvSpPr>
        <p:spPr>
          <a:xfrm>
            <a:off x="8465769" y="6237795"/>
            <a:ext cx="3726231" cy="979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DAHO NATIONAL LABORATORY">
            <a:extLst>
              <a:ext uri="{FF2B5EF4-FFF2-40B4-BE49-F238E27FC236}">
                <a16:creationId xmlns:a16="http://schemas.microsoft.com/office/drawing/2014/main" id="{C491F914-E346-2146-A51D-D37D67DBC113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8944584" y="6543675"/>
            <a:ext cx="2768600" cy="127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82502A-5BF2-8845-923F-AAF24377F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151" y="558602"/>
            <a:ext cx="10415648" cy="1008797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/>
          <a:p>
            <a:r>
              <a:rPr lang="en-US"/>
              <a:t>Click to edit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7B4A4D-34FE-994A-AFE8-DCF682312F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8150" y="1739901"/>
            <a:ext cx="10415649" cy="4351338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0CF24-C629-E54C-BA9B-20518F01F0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1" y="6492875"/>
            <a:ext cx="1546302" cy="365125"/>
          </a:xfrm>
          <a:prstGeom prst="rect">
            <a:avLst/>
          </a:prstGeom>
        </p:spPr>
        <p:txBody>
          <a:bodyPr vert="horz" lIns="91440" tIns="45720" rIns="91440" bIns="155448" rtlCol="0" anchor="ctr"/>
          <a:lstStyle>
            <a:lvl1pPr algn="l">
              <a:defRPr sz="1000">
                <a:solidFill>
                  <a:schemeClr val="accent6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7CD4A3B-E186-AB40-96C6-355AF9A6FE76}" type="datetimeFigureOut">
              <a:rPr lang="en-US" smtClean="0"/>
              <a:pPr/>
              <a:t>7/19/26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34D85-E219-4F49-88C8-4DC17F06DE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38150" y="6492875"/>
            <a:ext cx="5060066" cy="365125"/>
          </a:xfrm>
          <a:prstGeom prst="rect">
            <a:avLst/>
          </a:prstGeom>
        </p:spPr>
        <p:txBody>
          <a:bodyPr vert="horz" lIns="91440" tIns="45720" rIns="91440" bIns="155448" rtlCol="0" anchor="ctr"/>
          <a:lstStyle>
            <a:lvl1pPr algn="ctr">
              <a:defRPr sz="1000">
                <a:solidFill>
                  <a:schemeClr val="accent6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7F2A8-2F01-4745-8AFB-4EEC8D271D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020" y="6492875"/>
            <a:ext cx="434428" cy="365125"/>
          </a:xfrm>
          <a:prstGeom prst="rect">
            <a:avLst/>
          </a:prstGeom>
        </p:spPr>
        <p:txBody>
          <a:bodyPr vert="horz" lIns="91440" tIns="45720" rIns="91440" bIns="155448" rtlCol="0" anchor="ctr"/>
          <a:lstStyle>
            <a:lvl1pPr algn="ctr">
              <a:defRPr sz="1000" b="1">
                <a:solidFill>
                  <a:schemeClr val="accent6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2B577FA-F7D9-2C48-919F-F962E3BF952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blue/green box top">
            <a:extLst>
              <a:ext uri="{FF2B5EF4-FFF2-40B4-BE49-F238E27FC236}">
                <a16:creationId xmlns:a16="http://schemas.microsoft.com/office/drawing/2014/main" id="{2FE8E780-1DE8-B245-8215-3ECC2513C073}"/>
              </a:ext>
            </a:extLst>
          </p:cNvPr>
          <p:cNvGrpSpPr/>
          <p:nvPr userDrawn="1"/>
        </p:nvGrpSpPr>
        <p:grpSpPr>
          <a:xfrm>
            <a:off x="0" y="522288"/>
            <a:ext cx="744467" cy="547190"/>
            <a:chOff x="0" y="711956"/>
            <a:chExt cx="3721100" cy="62020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0A2A1D5-CB4B-1A40-8711-4F412AA9927B}"/>
                </a:ext>
              </a:extLst>
            </p:cNvPr>
            <p:cNvSpPr/>
            <p:nvPr userDrawn="1"/>
          </p:nvSpPr>
          <p:spPr>
            <a:xfrm rot="10800000">
              <a:off x="0" y="711956"/>
              <a:ext cx="3721100" cy="52228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2B5F476-DD08-5B45-A331-21193BD3472A}"/>
                </a:ext>
              </a:extLst>
            </p:cNvPr>
            <p:cNvSpPr/>
            <p:nvPr userDrawn="1"/>
          </p:nvSpPr>
          <p:spPr>
            <a:xfrm rot="10800000">
              <a:off x="0" y="1234244"/>
              <a:ext cx="3721100" cy="9791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516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694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10" r:id="rId8"/>
    <p:sldLayoutId id="2147483711" r:id="rId9"/>
    <p:sldLayoutId id="2147483712" r:id="rId10"/>
    <p:sldLayoutId id="2147483713" r:id="rId11"/>
    <p:sldLayoutId id="2147483695" r:id="rId12"/>
    <p:sldLayoutId id="2147483696" r:id="rId13"/>
    <p:sldLayoutId id="2147483709" r:id="rId14"/>
    <p:sldLayoutId id="214748371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−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−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420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idaholab/TMAP8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github.com/idaholab/EMRALD" TargetMode="External"/><Relationship Id="rId1" Type="http://schemas.openxmlformats.org/officeDocument/2006/relationships/slideLayout" Target="../slideLayouts/slideLayout13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emf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B3176E-FAD1-2B4C-96D5-F706C44483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Dynamic Coupling of TMAP8 and EMRALD for Risk‑Informed Fusion Fuel‑Cycle Analysis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656D43-7FAB-834B-AA9F-965D52A8E52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1400" b="0" dirty="0"/>
              <a:t>July 24, 2026</a:t>
            </a:r>
          </a:p>
          <a:p>
            <a:pPr>
              <a:spcBef>
                <a:spcPts val="2000"/>
              </a:spcBef>
            </a:pPr>
            <a:r>
              <a:rPr lang="en-US" dirty="0"/>
              <a:t>Robby Christian, PhD</a:t>
            </a:r>
          </a:p>
          <a:p>
            <a:pPr>
              <a:spcBef>
                <a:spcPts val="500"/>
              </a:spcBef>
            </a:pPr>
            <a:r>
              <a:rPr lang="en-US" b="0" dirty="0"/>
              <a:t>Probabilistic Risk Analyst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60C197-AAC9-CAA4-1036-303CFE93BE9A}"/>
              </a:ext>
            </a:extLst>
          </p:cNvPr>
          <p:cNvSpPr txBox="1"/>
          <p:nvPr/>
        </p:nvSpPr>
        <p:spPr>
          <a:xfrm>
            <a:off x="9392771" y="256448"/>
            <a:ext cx="27992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333333"/>
                </a:solidFill>
                <a:effectLst/>
                <a:latin typeface="Source Sans Pro"/>
              </a:rPr>
              <a:t>INL/CON-26-94102 Rev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150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EFE54-3110-7CB0-D52F-78EC92D74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Inventory in Other Systems </a:t>
            </a:r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42C97876-CF29-5F1A-A43D-1B8982FBC3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3804" y="1063000"/>
            <a:ext cx="11488196" cy="5795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0575942-616A-4F9D-477B-EC1D0FA451F0}"/>
              </a:ext>
            </a:extLst>
          </p:cNvPr>
          <p:cNvSpPr/>
          <p:nvPr/>
        </p:nvSpPr>
        <p:spPr>
          <a:xfrm>
            <a:off x="2683378" y="1467487"/>
            <a:ext cx="384561" cy="2831048"/>
          </a:xfrm>
          <a:prstGeom prst="rect">
            <a:avLst/>
          </a:prstGeom>
          <a:solidFill>
            <a:srgbClr val="FF33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B1C396B-67A3-ED3B-895E-BFE1D1E80248}"/>
              </a:ext>
            </a:extLst>
          </p:cNvPr>
          <p:cNvSpPr/>
          <p:nvPr/>
        </p:nvSpPr>
        <p:spPr>
          <a:xfrm>
            <a:off x="7903434" y="1467487"/>
            <a:ext cx="384561" cy="2831048"/>
          </a:xfrm>
          <a:prstGeom prst="rect">
            <a:avLst/>
          </a:prstGeom>
          <a:solidFill>
            <a:srgbClr val="FF33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FDB1417-E38F-467D-3324-F4AA7E68A9F8}"/>
              </a:ext>
            </a:extLst>
          </p:cNvPr>
          <p:cNvSpPr/>
          <p:nvPr/>
        </p:nvSpPr>
        <p:spPr>
          <a:xfrm>
            <a:off x="4428605" y="1467486"/>
            <a:ext cx="384561" cy="4770943"/>
          </a:xfrm>
          <a:prstGeom prst="rect">
            <a:avLst/>
          </a:prstGeom>
          <a:solidFill>
            <a:srgbClr val="FF33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F5DAABA-3F36-37FD-3E21-001DCE5EA897}"/>
              </a:ext>
            </a:extLst>
          </p:cNvPr>
          <p:cNvSpPr/>
          <p:nvPr/>
        </p:nvSpPr>
        <p:spPr>
          <a:xfrm>
            <a:off x="9663156" y="1467486"/>
            <a:ext cx="384561" cy="4770943"/>
          </a:xfrm>
          <a:prstGeom prst="rect">
            <a:avLst/>
          </a:prstGeom>
          <a:solidFill>
            <a:srgbClr val="FF33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827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81B60-9146-7FED-4412-50775F29E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&amp; 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5FC97-52D0-D628-4B1B-CDD6047D2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150" y="1256232"/>
            <a:ext cx="10415649" cy="4835007"/>
          </a:xfrm>
        </p:spPr>
        <p:txBody>
          <a:bodyPr/>
          <a:lstStyle/>
          <a:p>
            <a:r>
              <a:rPr lang="en-US" dirty="0"/>
              <a:t>Developed coupling between EMRALD &amp; TMAP8 to analyze tritium self-sufficiency considering RAMI aspects</a:t>
            </a:r>
          </a:p>
          <a:p>
            <a:r>
              <a:rPr lang="en-US" dirty="0"/>
              <a:t>Developed case study to evaluate periodic maintenance strategies and assess fuel cycle coping-time capability during tokamak/TES random failures.</a:t>
            </a:r>
          </a:p>
          <a:p>
            <a:r>
              <a:rPr lang="en-US" dirty="0"/>
              <a:t>Two maintenance strategies investigated:</a:t>
            </a:r>
          </a:p>
          <a:p>
            <a:pPr lvl="1"/>
            <a:r>
              <a:rPr lang="en-US" dirty="0"/>
              <a:t>Fixed-length maintenance: Purge tritium inventory to ensure workers can perform maintenance immediately </a:t>
            </a:r>
            <a:r>
              <a:rPr lang="en-US" dirty="0">
                <a:sym typeface="Wingdings" panose="05000000000000000000" pitchFamily="2" charset="2"/>
              </a:rPr>
              <a:t> higher availability factor, but not sustainable</a:t>
            </a:r>
            <a:endParaRPr lang="en-US" dirty="0"/>
          </a:p>
          <a:p>
            <a:pPr lvl="1"/>
            <a:r>
              <a:rPr lang="en-US" dirty="0"/>
              <a:t>Dynamic-length maintenance: Extract tritium from all systems to storage until inventory is low enough for workers to perform maintenance </a:t>
            </a:r>
            <a:r>
              <a:rPr lang="en-US" dirty="0">
                <a:sym typeface="Wingdings" panose="05000000000000000000" pitchFamily="2" charset="2"/>
              </a:rPr>
              <a:t> lower availability factor, but sustainable</a:t>
            </a:r>
            <a:endParaRPr lang="en-US" dirty="0"/>
          </a:p>
          <a:p>
            <a:r>
              <a:rPr lang="en-US" dirty="0"/>
              <a:t>Future works: Expand RAMI modeling to other fuel-cycle systems</a:t>
            </a:r>
          </a:p>
        </p:txBody>
      </p:sp>
    </p:spTree>
    <p:extLst>
      <p:ext uri="{BB962C8B-B14F-4D97-AF65-F5344CB8AC3E}">
        <p14:creationId xmlns:p14="http://schemas.microsoft.com/office/powerpoint/2010/main" val="1037553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7604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7708B-9522-39CF-12E7-3D28D8025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 Slides: Fuel Cycle Model</a:t>
            </a:r>
          </a:p>
        </p:txBody>
      </p:sp>
    </p:spTree>
    <p:extLst>
      <p:ext uri="{BB962C8B-B14F-4D97-AF65-F5344CB8AC3E}">
        <p14:creationId xmlns:p14="http://schemas.microsoft.com/office/powerpoint/2010/main" val="1037132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A98B4-0804-D708-AF35-BF53844FF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515FE-B096-0507-8772-6FDE4EA6C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Modified System for PSAM Conference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805C1BA-EC02-A1E0-C5D0-3DAF04C6C1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6247" y="1360449"/>
            <a:ext cx="7275442" cy="49663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BE5259E-FFA3-4B8A-6EE0-EEF4189C7C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9369" y="2423801"/>
            <a:ext cx="376162" cy="2221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D8ED9A-0AF7-1806-7AD8-B5BE62A49D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8349" y="1928501"/>
            <a:ext cx="376162" cy="2221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F8134E-44BC-B03D-4CDD-B6C2037C6D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3207" y="1445192"/>
            <a:ext cx="376162" cy="222143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84516DF-CF75-038D-CF9F-F9367F2BAB10}"/>
              </a:ext>
            </a:extLst>
          </p:cNvPr>
          <p:cNvCxnSpPr>
            <a:cxnSpLocks/>
          </p:cNvCxnSpPr>
          <p:nvPr/>
        </p:nvCxnSpPr>
        <p:spPr>
          <a:xfrm>
            <a:off x="7363089" y="2022100"/>
            <a:ext cx="77260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D6BCD23D-B479-FDFF-A976-2D02358273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2410" y="1884361"/>
            <a:ext cx="457000" cy="2662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0876F6B-7A7F-813F-CD38-A899D3FB3261}"/>
              </a:ext>
            </a:extLst>
          </p:cNvPr>
          <p:cNvSpPr txBox="1"/>
          <p:nvPr/>
        </p:nvSpPr>
        <p:spPr>
          <a:xfrm>
            <a:off x="8500800" y="1360449"/>
            <a:ext cx="35573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TES: Tritium extraction system</a:t>
            </a:r>
          </a:p>
          <a:p>
            <a:r>
              <a:rPr lang="en-US" dirty="0"/>
              <a:t>SOL: Scrape-off layer</a:t>
            </a:r>
          </a:p>
          <a:p>
            <a:r>
              <a:rPr lang="en-US" dirty="0"/>
              <a:t>CPS: Coolant purification system</a:t>
            </a:r>
          </a:p>
        </p:txBody>
      </p:sp>
    </p:spTree>
    <p:extLst>
      <p:ext uri="{BB962C8B-B14F-4D97-AF65-F5344CB8AC3E}">
        <p14:creationId xmlns:p14="http://schemas.microsoft.com/office/powerpoint/2010/main" val="3082973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560D2-826D-767A-C0CE-3512C489B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D2E0E64-ECEC-E262-3E99-143673823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1: Breeding Zone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DD339A-8214-3367-755E-275D8CEA045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Parameters:</a:t>
            </a:r>
          </a:p>
          <a:p>
            <a:pPr lvl="1"/>
            <a:r>
              <a:rPr lang="en-US" dirty="0"/>
              <a:t>TBR (A)</a:t>
            </a:r>
          </a:p>
          <a:p>
            <a:pPr lvl="1"/>
            <a:r>
              <a:rPr lang="en-US" dirty="0"/>
              <a:t>Burn rate (</a:t>
            </a:r>
            <a:r>
              <a:rPr lang="en-US" dirty="0" err="1"/>
              <a:t>Ndot</a:t>
            </a:r>
            <a:r>
              <a:rPr lang="en-US" dirty="0"/>
              <a:t>-)</a:t>
            </a:r>
          </a:p>
          <a:p>
            <a:pPr lvl="1"/>
            <a:r>
              <a:rPr lang="en-US" b="1" dirty="0"/>
              <a:t>Tritium extraction efficiency in the Tritium Extraction System (n2)</a:t>
            </a:r>
          </a:p>
          <a:p>
            <a:pPr lvl="1"/>
            <a:r>
              <a:rPr lang="en-US" dirty="0"/>
              <a:t>Residence times (t1 and t2)</a:t>
            </a:r>
          </a:p>
          <a:p>
            <a:pPr lvl="1"/>
            <a:r>
              <a:rPr lang="en-US" dirty="0"/>
              <a:t>Non-rad losses (e1)</a:t>
            </a:r>
          </a:p>
          <a:p>
            <a:pPr lvl="1"/>
            <a:r>
              <a:rPr lang="en-US" dirty="0"/>
              <a:t>Decay rate (</a:t>
            </a:r>
            <a:r>
              <a:rPr lang="en-US" dirty="0" err="1"/>
              <a:t>lamda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OFC leak fraction (f1-5)</a:t>
            </a:r>
          </a:p>
          <a:p>
            <a:pPr lvl="1"/>
            <a:endParaRPr lang="en-US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74EAC0C1-1FBB-6C0E-E1BD-7B9EA06C8C5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26615" y="2384567"/>
            <a:ext cx="4610499" cy="90791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43CB517-AD23-318C-45BC-849452DF141C}"/>
              </a:ext>
            </a:extLst>
          </p:cNvPr>
          <p:cNvSpPr txBox="1"/>
          <p:nvPr/>
        </p:nvSpPr>
        <p:spPr>
          <a:xfrm>
            <a:off x="243015" y="5463504"/>
            <a:ext cx="118059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0" i="0" dirty="0">
                <a:effectLst/>
                <a:latin typeface="Consolas" panose="020B0609020204030204" pitchFamily="49" charset="0"/>
              </a:rPr>
              <a:t>expression = '-(</a:t>
            </a:r>
            <a:r>
              <a:rPr lang="fr-FR" b="0" i="0" dirty="0" err="1">
                <a:effectLst/>
                <a:latin typeface="Consolas" panose="020B0609020204030204" pitchFamily="49" charset="0"/>
              </a:rPr>
              <a:t>tritium_burn_rate</a:t>
            </a:r>
            <a:r>
              <a:rPr lang="fr-FR" b="0" i="0" dirty="0">
                <a:effectLst/>
                <a:latin typeface="Consolas" panose="020B0609020204030204" pitchFamily="49" charset="0"/>
              </a:rPr>
              <a:t> * TBR + (1 - </a:t>
            </a:r>
            <a:r>
              <a:rPr lang="fr-FR" b="0" i="0" dirty="0" err="1">
                <a:effectLst/>
                <a:latin typeface="Consolas" panose="020B0609020204030204" pitchFamily="49" charset="0"/>
              </a:rPr>
              <a:t>TES_efficiency</a:t>
            </a:r>
            <a:r>
              <a:rPr lang="fr-FR" b="0" i="0" dirty="0">
                <a:effectLst/>
                <a:latin typeface="Consolas" panose="020B0609020204030204" pitchFamily="49" charset="0"/>
              </a:rPr>
              <a:t>)*T_02_TES/residence2</a:t>
            </a:r>
            <a:r>
              <a:rPr lang="en-US" dirty="0">
                <a:solidFill>
                  <a:srgbClr val="FF0000"/>
                </a:solidFill>
              </a:rPr>
              <a:t>*valve_21</a:t>
            </a:r>
          </a:p>
          <a:p>
            <a:r>
              <a:rPr lang="fr-FR" b="0" i="0" dirty="0">
                <a:effectLst/>
                <a:latin typeface="Consolas" panose="020B0609020204030204" pitchFamily="49" charset="0"/>
              </a:rPr>
              <a:t> - </a:t>
            </a:r>
            <a:r>
              <a:rPr lang="en-US" dirty="0" err="1">
                <a:solidFill>
                  <a:srgbClr val="FF0000"/>
                </a:solidFill>
              </a:rPr>
              <a:t>BZ_HX_leak_fraction</a:t>
            </a:r>
            <a:r>
              <a:rPr lang="en-US" dirty="0">
                <a:solidFill>
                  <a:srgbClr val="FF0000"/>
                </a:solidFill>
              </a:rPr>
              <a:t>*</a:t>
            </a:r>
            <a:r>
              <a:rPr lang="fr-FR" b="0" i="0" dirty="0">
                <a:effectLst/>
                <a:latin typeface="Consolas" panose="020B0609020204030204" pitchFamily="49" charset="0"/>
              </a:rPr>
              <a:t>T_01_BZ/residence1 </a:t>
            </a:r>
            <a:r>
              <a:rPr lang="en-US" dirty="0">
                <a:solidFill>
                  <a:srgbClr val="FF0000"/>
                </a:solidFill>
              </a:rPr>
              <a:t>- (1 - </a:t>
            </a:r>
            <a:r>
              <a:rPr lang="en-US" dirty="0" err="1">
                <a:solidFill>
                  <a:srgbClr val="FF0000"/>
                </a:solidFill>
              </a:rPr>
              <a:t>BZ_HX_leak_fraction</a:t>
            </a:r>
            <a:r>
              <a:rPr lang="en-US" dirty="0">
                <a:solidFill>
                  <a:srgbClr val="FF0000"/>
                </a:solidFill>
              </a:rPr>
              <a:t>)*T_01_BZ/residence1*valve_12 </a:t>
            </a:r>
            <a:r>
              <a:rPr lang="fr-FR" b="0" i="0" dirty="0">
                <a:effectLst/>
                <a:latin typeface="Consolas" panose="020B0609020204030204" pitchFamily="49" charset="0"/>
              </a:rPr>
              <a:t>- T_01_BZ*epsilon1/residence1 - T_01_BZ*</a:t>
            </a:r>
            <a:r>
              <a:rPr lang="fr-FR" b="0" i="0" dirty="0" err="1">
                <a:effectLst/>
                <a:latin typeface="Consolas" panose="020B0609020204030204" pitchFamily="49" charset="0"/>
              </a:rPr>
              <a:t>tdecay</a:t>
            </a:r>
            <a:r>
              <a:rPr lang="fr-FR" b="0" i="0" dirty="0">
                <a:effectLst/>
                <a:latin typeface="Consolas" panose="020B0609020204030204" pitchFamily="49" charset="0"/>
              </a:rPr>
              <a:t>)'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BC1FEBB-51FE-5A4F-42C6-B0ADA9187E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3913" y="3292481"/>
            <a:ext cx="2440436" cy="181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1311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81E8C-22C8-459A-8374-66F3EA8A8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086B9-4CBF-AAF7-8C91-D2721351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2: Tritium Extraction System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F041FA4-5A1C-D3C6-F557-A5F0B0496F9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825625"/>
            <a:ext cx="2523809" cy="647619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99D79E-21EA-43EE-3835-8691B1008BB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Parameters: </a:t>
            </a:r>
          </a:p>
          <a:p>
            <a:pPr lvl="1"/>
            <a:r>
              <a:rPr lang="en-US" dirty="0"/>
              <a:t>OFC Leak fraction (f1-5)</a:t>
            </a:r>
          </a:p>
          <a:p>
            <a:pPr lvl="1"/>
            <a:r>
              <a:rPr lang="en-US" b="1" dirty="0"/>
              <a:t>Tritium extraction efficiency in the Tritium Extraction System (n2)</a:t>
            </a:r>
          </a:p>
          <a:p>
            <a:pPr lvl="1"/>
            <a:r>
              <a:rPr lang="en-US" dirty="0"/>
              <a:t>Non rad losses (e2)</a:t>
            </a:r>
          </a:p>
          <a:p>
            <a:pPr lvl="1"/>
            <a:r>
              <a:rPr lang="en-US" dirty="0"/>
              <a:t>Decay rate (</a:t>
            </a:r>
            <a:r>
              <a:rPr lang="en-US" dirty="0" err="1"/>
              <a:t>lamda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0F07C6-D67F-B569-7CFA-1590322551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628059"/>
            <a:ext cx="2684563" cy="16159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B297124-4786-7D64-A0F8-ABDEDDE35042}"/>
              </a:ext>
            </a:extLst>
          </p:cNvPr>
          <p:cNvSpPr txBox="1"/>
          <p:nvPr/>
        </p:nvSpPr>
        <p:spPr>
          <a:xfrm>
            <a:off x="223520" y="5027845"/>
            <a:ext cx="11744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0" i="0" dirty="0">
                <a:effectLst/>
                <a:latin typeface="Consolas" panose="020B0609020204030204" pitchFamily="49" charset="0"/>
              </a:rPr>
              <a:t>expression = '-((1 - </a:t>
            </a:r>
            <a:r>
              <a:rPr lang="fr-FR" b="0" i="0" dirty="0" err="1">
                <a:effectLst/>
                <a:latin typeface="Consolas" panose="020B0609020204030204" pitchFamily="49" charset="0"/>
              </a:rPr>
              <a:t>BZ_HX_leak_fraction</a:t>
            </a:r>
            <a:r>
              <a:rPr lang="fr-FR" b="0" i="0" dirty="0">
                <a:effectLst/>
                <a:latin typeface="Consolas" panose="020B0609020204030204" pitchFamily="49" charset="0"/>
              </a:rPr>
              <a:t>)*T_01_BZ/residence1</a:t>
            </a:r>
            <a:r>
              <a:rPr lang="en-US" dirty="0">
                <a:solidFill>
                  <a:srgbClr val="FF0000"/>
                </a:solidFill>
              </a:rPr>
              <a:t>*valve_12</a:t>
            </a:r>
            <a:r>
              <a:rPr lang="fr-FR" b="0" i="0" dirty="0">
                <a:effectLst/>
                <a:latin typeface="Consolas" panose="020B0609020204030204" pitchFamily="49" charset="0"/>
              </a:rPr>
              <a:t> - </a:t>
            </a:r>
            <a:r>
              <a:rPr lang="en-US" dirty="0" err="1">
                <a:solidFill>
                  <a:srgbClr val="FF0000"/>
                </a:solidFill>
              </a:rPr>
              <a:t>TES_efficiency</a:t>
            </a:r>
            <a:r>
              <a:rPr lang="en-US" dirty="0">
                <a:solidFill>
                  <a:srgbClr val="FF0000"/>
                </a:solidFill>
              </a:rPr>
              <a:t>*</a:t>
            </a:r>
            <a:r>
              <a:rPr lang="fr-FR" b="0" i="0" dirty="0">
                <a:effectLst/>
                <a:latin typeface="Consolas" panose="020B0609020204030204" pitchFamily="49" charset="0"/>
              </a:rPr>
              <a:t>T_02_TES/residence2</a:t>
            </a:r>
            <a:r>
              <a:rPr lang="en-US" dirty="0">
                <a:solidFill>
                  <a:srgbClr val="FF0000"/>
                </a:solidFill>
              </a:rPr>
              <a:t>*valve_29</a:t>
            </a:r>
            <a:r>
              <a:rPr lang="fr-FR" b="0" i="0" dirty="0">
                <a:effectLst/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FF0000"/>
                </a:solidFill>
              </a:rPr>
              <a:t>- (1 - </a:t>
            </a:r>
            <a:r>
              <a:rPr lang="fr-FR" dirty="0" err="1">
                <a:solidFill>
                  <a:srgbClr val="FF0000"/>
                </a:solidFill>
              </a:rPr>
              <a:t>TES_efficiency</a:t>
            </a:r>
            <a:r>
              <a:rPr lang="fr-FR" dirty="0">
                <a:solidFill>
                  <a:srgbClr val="FF0000"/>
                </a:solidFill>
              </a:rPr>
              <a:t>)*T_02_TES/residence2*valve_21</a:t>
            </a:r>
            <a:r>
              <a:rPr lang="fr-FR" dirty="0"/>
              <a:t> </a:t>
            </a:r>
            <a:r>
              <a:rPr lang="fr-FR" b="0" i="0" dirty="0">
                <a:effectLst/>
                <a:latin typeface="Consolas" panose="020B0609020204030204" pitchFamily="49" charset="0"/>
              </a:rPr>
              <a:t>- T_02_TES*epsilon2/residence2 - T_02_TES*</a:t>
            </a:r>
            <a:r>
              <a:rPr lang="fr-FR" b="0" i="0" dirty="0" err="1">
                <a:effectLst/>
                <a:latin typeface="Consolas" panose="020B0609020204030204" pitchFamily="49" charset="0"/>
              </a:rPr>
              <a:t>tdecay</a:t>
            </a:r>
            <a:r>
              <a:rPr lang="fr-FR" b="0" i="0" dirty="0">
                <a:effectLst/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FF0000"/>
                </a:solidFill>
              </a:rPr>
              <a:t>- T_02_TES*valve_2purge</a:t>
            </a:r>
            <a:r>
              <a:rPr lang="fr-FR" b="0" i="0" dirty="0">
                <a:effectLst/>
                <a:latin typeface="Consolas" panose="020B0609020204030204" pitchFamily="49" charset="0"/>
              </a:rPr>
              <a:t>)'</a:t>
            </a:r>
          </a:p>
        </p:txBody>
      </p:sp>
    </p:spTree>
    <p:extLst>
      <p:ext uri="{BB962C8B-B14F-4D97-AF65-F5344CB8AC3E}">
        <p14:creationId xmlns:p14="http://schemas.microsoft.com/office/powerpoint/2010/main" val="4871274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D9F17-AA3A-3E0C-4C18-EFBA4DD83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3: First Wall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2EFF510-D269-0E5C-84CD-89B097556EE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07770" y="3227229"/>
            <a:ext cx="3420035" cy="1682874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94C246-8562-8F39-2911-A5189C9421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351338"/>
          </a:xfrm>
        </p:spPr>
        <p:txBody>
          <a:bodyPr/>
          <a:lstStyle/>
          <a:p>
            <a:r>
              <a:rPr lang="en-US" dirty="0"/>
              <a:t>Parameters:</a:t>
            </a:r>
          </a:p>
          <a:p>
            <a:pPr lvl="1"/>
            <a:r>
              <a:rPr lang="en-US" dirty="0"/>
              <a:t>Leak fraction (fp-3, f5-3, f6-3)</a:t>
            </a:r>
          </a:p>
          <a:p>
            <a:pPr lvl="1"/>
            <a:r>
              <a:rPr lang="en-US" dirty="0"/>
              <a:t>Burn rate (</a:t>
            </a:r>
            <a:r>
              <a:rPr lang="en-US" dirty="0" err="1"/>
              <a:t>Ndot</a:t>
            </a:r>
            <a:r>
              <a:rPr lang="en-US" dirty="0"/>
              <a:t>-)</a:t>
            </a:r>
          </a:p>
          <a:p>
            <a:pPr lvl="1"/>
            <a:r>
              <a:rPr lang="en-US" dirty="0"/>
              <a:t>Fueling efficiency (</a:t>
            </a:r>
            <a:r>
              <a:rPr lang="en-US" dirty="0" err="1"/>
              <a:t>nf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Burn fraction (fb)</a:t>
            </a:r>
          </a:p>
          <a:p>
            <a:pPr lvl="1"/>
            <a:r>
              <a:rPr lang="en-US" b="1" dirty="0"/>
              <a:t>Tritium extraction efficiency in the Coolant Purification System (n6)</a:t>
            </a:r>
          </a:p>
          <a:p>
            <a:pPr lvl="1"/>
            <a:r>
              <a:rPr lang="en-US" dirty="0"/>
              <a:t>Non rad losses (e)</a:t>
            </a:r>
          </a:p>
          <a:p>
            <a:pPr lvl="1"/>
            <a:r>
              <a:rPr lang="en-US" dirty="0"/>
              <a:t>Decay rate (</a:t>
            </a:r>
            <a:r>
              <a:rPr lang="en-US" dirty="0" err="1"/>
              <a:t>lamda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Residence times (t)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F7A2AB-76C8-96E8-BBE5-572FED1B8B28}"/>
              </a:ext>
            </a:extLst>
          </p:cNvPr>
          <p:cNvSpPr txBox="1"/>
          <p:nvPr/>
        </p:nvSpPr>
        <p:spPr>
          <a:xfrm>
            <a:off x="201237" y="5045040"/>
            <a:ext cx="117895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>
              <a:buNone/>
            </a:pPr>
            <a:r>
              <a:rPr lang="en-US" b="0" i="0" dirty="0">
                <a:effectLst/>
                <a:latin typeface="Consolas" panose="020B0609020204030204" pitchFamily="49" charset="0"/>
              </a:rPr>
              <a:t>expression = '-(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P_FW_leak_fraction</a:t>
            </a:r>
            <a:r>
              <a:rPr lang="en-US" b="0" i="0" dirty="0">
                <a:effectLst/>
                <a:latin typeface="Consolas" panose="020B0609020204030204" pitchFamily="49" charset="0"/>
              </a:rPr>
              <a:t>*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tritium_burn_rate</a:t>
            </a:r>
            <a:r>
              <a:rPr lang="en-US" b="0" i="0" dirty="0">
                <a:effectLst/>
                <a:latin typeface="Consolas" panose="020B0609020204030204" pitchFamily="49" charset="0"/>
              </a:rPr>
              <a:t> /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tritium_burn_fraction</a:t>
            </a:r>
            <a:r>
              <a:rPr lang="en-US" b="0" i="0" dirty="0">
                <a:effectLst/>
                <a:latin typeface="Consolas" panose="020B0609020204030204" pitchFamily="49" charset="0"/>
              </a:rPr>
              <a:t> / 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tritium_fueling_efficiency</a:t>
            </a:r>
            <a:r>
              <a:rPr lang="en-US" b="0" i="0" dirty="0">
                <a:effectLst/>
                <a:latin typeface="Consolas" panose="020B0609020204030204" pitchFamily="49" charset="0"/>
              </a:rPr>
              <a:t> + 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HX_FW_leak_fraction</a:t>
            </a:r>
            <a:r>
              <a:rPr lang="en-US" b="0" i="0" dirty="0">
                <a:effectLst/>
                <a:latin typeface="Consolas" panose="020B0609020204030204" pitchFamily="49" charset="0"/>
              </a:rPr>
              <a:t> * (1 - 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HX_CPS_leak_fraction</a:t>
            </a:r>
            <a:r>
              <a:rPr lang="en-US" b="0" i="0" dirty="0">
                <a:effectLst/>
                <a:latin typeface="Consolas" panose="020B0609020204030204" pitchFamily="49" charset="0"/>
              </a:rPr>
              <a:t>) * (1 - 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HX_EXO_leak_fraction</a:t>
            </a:r>
            <a:r>
              <a:rPr lang="en-US" b="0" i="0" dirty="0">
                <a:effectLst/>
                <a:latin typeface="Consolas" panose="020B0609020204030204" pitchFamily="49" charset="0"/>
              </a:rPr>
              <a:t>) * T_05_HX/residence5 + 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CPS_FW_leak_fraction</a:t>
            </a:r>
            <a:r>
              <a:rPr lang="en-US" b="0" i="0" dirty="0">
                <a:effectLst/>
                <a:latin typeface="Consolas" panose="020B0609020204030204" pitchFamily="49" charset="0"/>
              </a:rPr>
              <a:t> * (1 - 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CPS_efficiency</a:t>
            </a:r>
            <a:r>
              <a:rPr lang="en-US" b="0" i="0" dirty="0">
                <a:effectLst/>
                <a:latin typeface="Consolas" panose="020B0609020204030204" pitchFamily="49" charset="0"/>
              </a:rPr>
              <a:t>) * T_06_CPS/residence6 - T_03_FW/residence3 - T_03_FW*epsilon3/residence3 - T_03_FW*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tdecay</a:t>
            </a:r>
            <a:r>
              <a:rPr lang="en-US" b="0" i="0" dirty="0">
                <a:effectLst/>
                <a:latin typeface="Consolas" panose="020B0609020204030204" pitchFamily="49" charset="0"/>
              </a:rPr>
              <a:t>)'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73A38F-552C-2333-ED16-DF9D9770EE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770" y="1825625"/>
            <a:ext cx="4952381" cy="12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5308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30C7-F381-1404-004F-BCE11436B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4: Divertor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B582CFD-F22B-E7A9-824D-DEC1D240820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9356" y="1825625"/>
            <a:ext cx="5181600" cy="1271847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694A14-ABA9-A683-F92B-91B55AB55F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872434"/>
            <a:ext cx="5181600" cy="4351338"/>
          </a:xfrm>
        </p:spPr>
        <p:txBody>
          <a:bodyPr/>
          <a:lstStyle/>
          <a:p>
            <a:r>
              <a:rPr lang="en-US" dirty="0"/>
              <a:t>Parameters:</a:t>
            </a:r>
          </a:p>
          <a:p>
            <a:pPr lvl="1"/>
            <a:r>
              <a:rPr lang="en-US" dirty="0"/>
              <a:t>Leak fraction (f)</a:t>
            </a:r>
          </a:p>
          <a:p>
            <a:pPr lvl="1"/>
            <a:r>
              <a:rPr lang="en-US" dirty="0"/>
              <a:t>Burn rate (</a:t>
            </a:r>
            <a:r>
              <a:rPr lang="en-US" dirty="0" err="1"/>
              <a:t>Ndot</a:t>
            </a:r>
            <a:r>
              <a:rPr lang="en-US" dirty="0"/>
              <a:t>-)</a:t>
            </a:r>
          </a:p>
          <a:p>
            <a:pPr lvl="1"/>
            <a:r>
              <a:rPr lang="en-US" dirty="0"/>
              <a:t>Fueling efficiency (</a:t>
            </a:r>
            <a:r>
              <a:rPr lang="en-US" dirty="0" err="1"/>
              <a:t>nf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Burn fraction (fb)</a:t>
            </a:r>
          </a:p>
          <a:p>
            <a:pPr lvl="1"/>
            <a:r>
              <a:rPr lang="en-US" dirty="0"/>
              <a:t>Residence times (t)</a:t>
            </a:r>
          </a:p>
          <a:p>
            <a:pPr lvl="1"/>
            <a:r>
              <a:rPr lang="en-US" dirty="0"/>
              <a:t>Tritium extraction efficiency in the Coolant Purification System (n6)</a:t>
            </a:r>
          </a:p>
          <a:p>
            <a:pPr lvl="1"/>
            <a:r>
              <a:rPr lang="en-US" dirty="0"/>
              <a:t>Non rad losses (e)</a:t>
            </a:r>
          </a:p>
          <a:p>
            <a:pPr lvl="1"/>
            <a:r>
              <a:rPr lang="en-US" dirty="0"/>
              <a:t>Decay rate (</a:t>
            </a:r>
            <a:r>
              <a:rPr lang="en-US" dirty="0" err="1"/>
              <a:t>lamda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2D9901-001F-E84A-08AF-D830966554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355" y="3232409"/>
            <a:ext cx="4371585" cy="18564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72D0296-98AA-0DDA-6DFF-05C9E38223BF}"/>
              </a:ext>
            </a:extLst>
          </p:cNvPr>
          <p:cNvSpPr txBox="1"/>
          <p:nvPr/>
        </p:nvSpPr>
        <p:spPr>
          <a:xfrm>
            <a:off x="233171" y="5082685"/>
            <a:ext cx="1157325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>
              <a:buNone/>
            </a:pPr>
            <a:r>
              <a:rPr lang="en-US" b="0" i="0" dirty="0">
                <a:effectLst/>
                <a:latin typeface="Consolas" panose="020B0609020204030204" pitchFamily="49" charset="0"/>
              </a:rPr>
              <a:t>expression = '-(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P_DIV_leak_fraction</a:t>
            </a:r>
            <a:r>
              <a:rPr lang="en-US" b="0" i="0" dirty="0">
                <a:effectLst/>
                <a:latin typeface="Consolas" panose="020B0609020204030204" pitchFamily="49" charset="0"/>
              </a:rPr>
              <a:t> * 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tritium_burn_rate</a:t>
            </a:r>
            <a:r>
              <a:rPr lang="en-US" b="0" i="0" dirty="0">
                <a:effectLst/>
                <a:latin typeface="Consolas" panose="020B0609020204030204" pitchFamily="49" charset="0"/>
              </a:rPr>
              <a:t>/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tritium_burn_fraction</a:t>
            </a:r>
            <a:r>
              <a:rPr lang="en-US" b="0" i="0" dirty="0">
                <a:effectLst/>
                <a:latin typeface="Consolas" panose="020B0609020204030204" pitchFamily="49" charset="0"/>
              </a:rPr>
              <a:t> / 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tritium_fueling_efficiency</a:t>
            </a:r>
            <a:r>
              <a:rPr lang="en-US" b="0" i="0" dirty="0">
                <a:effectLst/>
                <a:latin typeface="Consolas" panose="020B0609020204030204" pitchFamily="49" charset="0"/>
              </a:rPr>
              <a:t> + (1-HX_FW_leak_fraction)* (1-HX_CPS_leak_fraction)*(1-HX_EXO_leak_fraction) * T_05_HX/residence5 + (1-CPS_FW_leak_fraction)*(1 - 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CPS_efficiency</a:t>
            </a:r>
            <a:r>
              <a:rPr lang="en-US" b="0" i="0" dirty="0">
                <a:effectLst/>
                <a:latin typeface="Consolas" panose="020B0609020204030204" pitchFamily="49" charset="0"/>
              </a:rPr>
              <a:t>) * T_06_CPS/residence6 - T_04_DIV*epsilon4/residence4 - T_04_DIV/residence4 - T_04_DIV*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tdecay</a:t>
            </a:r>
            <a:r>
              <a:rPr lang="en-US" b="0" i="0" dirty="0">
                <a:effectLst/>
                <a:latin typeface="Consolas" panose="020B0609020204030204" pitchFamily="49" charset="0"/>
              </a:rPr>
              <a:t>)'</a:t>
            </a:r>
          </a:p>
        </p:txBody>
      </p:sp>
    </p:spTree>
    <p:extLst>
      <p:ext uri="{BB962C8B-B14F-4D97-AF65-F5344CB8AC3E}">
        <p14:creationId xmlns:p14="http://schemas.microsoft.com/office/powerpoint/2010/main" val="13376189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6A93A-A3AD-383A-A8AA-304DE0C3A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5: Heat Exchanger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A8BF592-4747-FF94-B9CC-9866A73F716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825625"/>
            <a:ext cx="2885714" cy="647619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0B50F5-A598-B8FC-0685-3EF058ED3C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714585" cy="4351338"/>
          </a:xfrm>
        </p:spPr>
        <p:txBody>
          <a:bodyPr/>
          <a:lstStyle/>
          <a:p>
            <a:r>
              <a:rPr lang="en-US" dirty="0"/>
              <a:t>Parameters:</a:t>
            </a:r>
          </a:p>
          <a:p>
            <a:pPr lvl="1"/>
            <a:r>
              <a:rPr lang="en-US" dirty="0"/>
              <a:t>Leak fraction (f)</a:t>
            </a:r>
          </a:p>
          <a:p>
            <a:pPr lvl="1"/>
            <a:r>
              <a:rPr lang="en-US" dirty="0"/>
              <a:t>Burn rate (</a:t>
            </a:r>
            <a:r>
              <a:rPr lang="en-US" dirty="0" err="1"/>
              <a:t>Ndot</a:t>
            </a:r>
            <a:r>
              <a:rPr lang="en-US" dirty="0"/>
              <a:t>-)</a:t>
            </a:r>
          </a:p>
          <a:p>
            <a:pPr lvl="1"/>
            <a:r>
              <a:rPr lang="en-US" dirty="0"/>
              <a:t>Fueling efficiency (</a:t>
            </a:r>
            <a:r>
              <a:rPr lang="en-US" dirty="0" err="1"/>
              <a:t>nf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Burn fraction (fb)</a:t>
            </a:r>
          </a:p>
          <a:p>
            <a:pPr lvl="1"/>
            <a:r>
              <a:rPr lang="en-US" dirty="0"/>
              <a:t>Residence times (t)</a:t>
            </a:r>
          </a:p>
          <a:p>
            <a:pPr lvl="1"/>
            <a:r>
              <a:rPr lang="en-US" dirty="0"/>
              <a:t>Tritium extraction efficiency in the Coolant Purification System (n6)</a:t>
            </a:r>
          </a:p>
          <a:p>
            <a:pPr lvl="1"/>
            <a:r>
              <a:rPr lang="en-US" dirty="0"/>
              <a:t>Non rad losses (e)</a:t>
            </a:r>
          </a:p>
          <a:p>
            <a:pPr lvl="1"/>
            <a:r>
              <a:rPr lang="en-US" dirty="0"/>
              <a:t>Decay rate (</a:t>
            </a:r>
            <a:r>
              <a:rPr lang="en-US" dirty="0" err="1"/>
              <a:t>lamda</a:t>
            </a:r>
            <a:r>
              <a:rPr lang="en-US" dirty="0"/>
              <a:t>)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20413E-C877-DBF4-8048-6D658A5A0E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2608181"/>
            <a:ext cx="3521835" cy="202345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D54879A-5C9D-49E6-D15C-4E829777042D}"/>
              </a:ext>
            </a:extLst>
          </p:cNvPr>
          <p:cNvSpPr txBox="1"/>
          <p:nvPr/>
        </p:nvSpPr>
        <p:spPr>
          <a:xfrm>
            <a:off x="305213" y="5530632"/>
            <a:ext cx="115815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>
              <a:buNone/>
            </a:pPr>
            <a:r>
              <a:rPr lang="fr-FR" b="0" i="0" dirty="0">
                <a:effectLst/>
                <a:latin typeface="Consolas" panose="020B0609020204030204" pitchFamily="49" charset="0"/>
              </a:rPr>
              <a:t>expression = '-(</a:t>
            </a:r>
            <a:r>
              <a:rPr lang="fr-FR" b="0" i="0" dirty="0" err="1">
                <a:effectLst/>
                <a:latin typeface="Consolas" panose="020B0609020204030204" pitchFamily="49" charset="0"/>
              </a:rPr>
              <a:t>BZ_HX_leak_fraction</a:t>
            </a:r>
            <a:r>
              <a:rPr lang="fr-FR" b="0" i="0" dirty="0">
                <a:effectLst/>
                <a:latin typeface="Consolas" panose="020B0609020204030204" pitchFamily="49" charset="0"/>
              </a:rPr>
              <a:t> * T_01_BZ/residence1 + T_03_FW/residence3 + T_04_DIV/residence4 - T_05_HX/residence5 - T_05_HX*epsilon5/residence5 -T_05_HX*</a:t>
            </a:r>
            <a:r>
              <a:rPr lang="fr-FR" b="0" i="0" dirty="0" err="1">
                <a:effectLst/>
                <a:latin typeface="Consolas" panose="020B0609020204030204" pitchFamily="49" charset="0"/>
              </a:rPr>
              <a:t>tdecay</a:t>
            </a:r>
            <a:r>
              <a:rPr lang="fr-FR" b="0" i="0" dirty="0">
                <a:effectLst/>
                <a:latin typeface="Consolas" panose="020B0609020204030204" pitchFamily="49" charset="0"/>
              </a:rPr>
              <a:t>)'</a:t>
            </a:r>
          </a:p>
        </p:txBody>
      </p:sp>
    </p:spTree>
    <p:extLst>
      <p:ext uri="{BB962C8B-B14F-4D97-AF65-F5344CB8AC3E}">
        <p14:creationId xmlns:p14="http://schemas.microsoft.com/office/powerpoint/2010/main" val="4214924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D7F12-B8AA-0014-1329-4C8739DC6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Fusion Fuel Cycle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CA0A87-DD88-EE67-6A6F-E120F5BC7F5A}"/>
              </a:ext>
            </a:extLst>
          </p:cNvPr>
          <p:cNvSpPr txBox="1"/>
          <p:nvPr/>
        </p:nvSpPr>
        <p:spPr>
          <a:xfrm>
            <a:off x="7759581" y="1105734"/>
            <a:ext cx="438947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Two loops: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Outer: heat transfer &amp; tritium breeding (6 systems)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Inner: fuel processing and injection (5 systems)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Retention Time Method (RTM): Set of ordinary differential equations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Abbreviations: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OFC: Outer Fuel Cycle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IFC: Inner Fuel Cycle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TBE: Tritium Breeding Efficiency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TBR: Tritium Breeding Ratio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/>
              <a:t>N</a:t>
            </a:r>
            <a:r>
              <a:rPr lang="en-US" baseline="-25000" dirty="0" err="1"/>
              <a:t>T,burn</a:t>
            </a:r>
            <a:r>
              <a:rPr lang="en-US" dirty="0"/>
              <a:t>: Tritium breeding rate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4ED92A-B7BB-D68D-6D10-C347E72B3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40" y="1348113"/>
            <a:ext cx="7462298" cy="348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06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77E75-FC1E-4C8B-B1A4-00A556E34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6: Coolant Purification System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DEBC09C-0926-7BF8-A924-800D6FEFAAD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825625"/>
            <a:ext cx="3009524" cy="685714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C6410B-6BF0-595E-1697-F00CA9CEA6D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Parameters:</a:t>
            </a:r>
          </a:p>
          <a:p>
            <a:pPr lvl="1"/>
            <a:r>
              <a:rPr lang="en-US" dirty="0"/>
              <a:t>Leak fraction (f)</a:t>
            </a:r>
          </a:p>
          <a:p>
            <a:pPr lvl="1"/>
            <a:r>
              <a:rPr lang="en-US" dirty="0"/>
              <a:t>Residence times (t)</a:t>
            </a:r>
          </a:p>
          <a:p>
            <a:pPr lvl="1"/>
            <a:r>
              <a:rPr lang="en-US" dirty="0"/>
              <a:t>Tritium extraction efficiency in the Coolant Purification System (n6)</a:t>
            </a:r>
          </a:p>
          <a:p>
            <a:pPr lvl="1"/>
            <a:r>
              <a:rPr lang="en-US" dirty="0"/>
              <a:t>Non rad losses (e)</a:t>
            </a:r>
          </a:p>
          <a:p>
            <a:pPr lvl="1"/>
            <a:r>
              <a:rPr lang="en-US" dirty="0"/>
              <a:t>Decay rate (</a:t>
            </a:r>
            <a:r>
              <a:rPr lang="en-US" dirty="0" err="1"/>
              <a:t>lamda</a:t>
            </a:r>
            <a:r>
              <a:rPr lang="en-US" dirty="0"/>
              <a:t>)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79FDB2-A76D-9567-79EB-5536E62715BA}"/>
              </a:ext>
            </a:extLst>
          </p:cNvPr>
          <p:cNvSpPr txBox="1"/>
          <p:nvPr/>
        </p:nvSpPr>
        <p:spPr>
          <a:xfrm>
            <a:off x="375264" y="5359937"/>
            <a:ext cx="110891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>
              <a:buNone/>
            </a:pPr>
            <a:r>
              <a:rPr lang="en-US" b="0" i="0" dirty="0">
                <a:effectLst/>
                <a:latin typeface="Consolas" panose="020B0609020204030204" pitchFamily="49" charset="0"/>
              </a:rPr>
              <a:t>expression = '-(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HX_CPS_leak_fraction</a:t>
            </a:r>
            <a:r>
              <a:rPr lang="en-US" b="0" i="0" dirty="0">
                <a:effectLst/>
                <a:latin typeface="Consolas" panose="020B0609020204030204" pitchFamily="49" charset="0"/>
              </a:rPr>
              <a:t> * (1 - 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HX_EXO_leak_fraction</a:t>
            </a:r>
            <a:r>
              <a:rPr lang="en-US" b="0" i="0" dirty="0">
                <a:effectLst/>
                <a:latin typeface="Consolas" panose="020B0609020204030204" pitchFamily="49" charset="0"/>
              </a:rPr>
              <a:t>)*T_05_HX/residence5 - T_06_CPS/residence6 - T_06_CPS*epsilon6/residence6 - T_06_CPS*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tdecay</a:t>
            </a:r>
            <a:r>
              <a:rPr lang="en-US" b="0" i="0" dirty="0">
                <a:effectLst/>
                <a:latin typeface="Consolas" panose="020B0609020204030204" pitchFamily="49" charset="0"/>
              </a:rPr>
              <a:t>)'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F8AB3F-1B8E-05B8-9A22-A081825B81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2511339"/>
            <a:ext cx="3733319" cy="2193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8955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A37CB-6B7A-BF4A-DFA9-D97BD97DB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7: Vacuum Pump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E0F9AD1-4B59-96D3-05BD-2082F32D7F4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825625"/>
            <a:ext cx="3952381" cy="609524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F3710F-33A0-6B4C-7874-FC43F3049E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801" y="1825625"/>
            <a:ext cx="5181600" cy="4351338"/>
          </a:xfrm>
        </p:spPr>
        <p:txBody>
          <a:bodyPr/>
          <a:lstStyle/>
          <a:p>
            <a:r>
              <a:rPr lang="en-US" dirty="0"/>
              <a:t>Parameters:</a:t>
            </a:r>
          </a:p>
          <a:p>
            <a:pPr lvl="1"/>
            <a:r>
              <a:rPr lang="en-US" dirty="0"/>
              <a:t>Leak fraction (f)</a:t>
            </a:r>
          </a:p>
          <a:p>
            <a:pPr lvl="1"/>
            <a:r>
              <a:rPr lang="en-US" dirty="0"/>
              <a:t>Burn rate (</a:t>
            </a:r>
            <a:r>
              <a:rPr lang="en-US" dirty="0" err="1"/>
              <a:t>Ndot</a:t>
            </a:r>
            <a:r>
              <a:rPr lang="en-US" dirty="0"/>
              <a:t>-)</a:t>
            </a:r>
          </a:p>
          <a:p>
            <a:pPr lvl="1"/>
            <a:r>
              <a:rPr lang="en-US" dirty="0"/>
              <a:t>Fueling efficiency (</a:t>
            </a:r>
            <a:r>
              <a:rPr lang="en-US" dirty="0" err="1"/>
              <a:t>nf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Burn fraction (fb)</a:t>
            </a:r>
          </a:p>
          <a:p>
            <a:pPr lvl="1"/>
            <a:r>
              <a:rPr lang="en-US" dirty="0"/>
              <a:t>Residence times (t)</a:t>
            </a:r>
          </a:p>
          <a:p>
            <a:pPr lvl="1"/>
            <a:r>
              <a:rPr lang="en-US" dirty="0"/>
              <a:t>Non rad losses (e)</a:t>
            </a:r>
          </a:p>
          <a:p>
            <a:pPr lvl="1"/>
            <a:r>
              <a:rPr lang="en-US" dirty="0"/>
              <a:t>Decay rate (</a:t>
            </a:r>
            <a:r>
              <a:rPr lang="en-US" dirty="0" err="1"/>
              <a:t>lamda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7FC99C-BE73-6FB0-88CB-F605E587F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570086"/>
            <a:ext cx="4518942" cy="140339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EC63586-24D8-0370-EBDD-B707050777EE}"/>
              </a:ext>
            </a:extLst>
          </p:cNvPr>
          <p:cNvSpPr txBox="1"/>
          <p:nvPr/>
        </p:nvSpPr>
        <p:spPr>
          <a:xfrm>
            <a:off x="245573" y="4976171"/>
            <a:ext cx="115484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>
              <a:buNone/>
            </a:pPr>
            <a:r>
              <a:rPr lang="en-US" b="0" i="0" dirty="0">
                <a:effectLst/>
                <a:latin typeface="Consolas" panose="020B0609020204030204" pitchFamily="49" charset="0"/>
              </a:rPr>
              <a:t>expression = '-((1-tritium_burn_fraction*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tritium_fueling_efficiency</a:t>
            </a:r>
            <a:r>
              <a:rPr lang="en-US" b="0" i="0" dirty="0">
                <a:effectLst/>
                <a:latin typeface="Consolas" panose="020B0609020204030204" pitchFamily="49" charset="0"/>
              </a:rPr>
              <a:t> - 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P_FW_leak_fraction</a:t>
            </a:r>
            <a:endParaRPr lang="en-US" b="0" i="0" dirty="0">
              <a:effectLst/>
              <a:latin typeface="Consolas" panose="020B0609020204030204" pitchFamily="49" charset="0"/>
            </a:endParaRPr>
          </a:p>
          <a:p>
            <a:pPr algn="l" latinLnBrk="0">
              <a:buNone/>
            </a:pPr>
            <a:r>
              <a:rPr lang="en-US" b="0" i="0" dirty="0">
                <a:effectLst/>
                <a:latin typeface="Consolas" panose="020B0609020204030204" pitchFamily="49" charset="0"/>
              </a:rPr>
              <a:t>                    - 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P_DIV_leak_fraction</a:t>
            </a:r>
            <a:r>
              <a:rPr lang="en-US" b="0" i="0" dirty="0">
                <a:effectLst/>
                <a:latin typeface="Consolas" panose="020B0609020204030204" pitchFamily="49" charset="0"/>
              </a:rPr>
              <a:t>)* 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tritium_burn_rate</a:t>
            </a:r>
            <a:r>
              <a:rPr lang="en-US" b="0" i="0" dirty="0">
                <a:effectLst/>
                <a:latin typeface="Consolas" panose="020B0609020204030204" pitchFamily="49" charset="0"/>
              </a:rPr>
              <a:t>/(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tritium_burn_fraction</a:t>
            </a:r>
            <a:endParaRPr lang="en-US" b="0" i="0" dirty="0">
              <a:effectLst/>
              <a:latin typeface="Consolas" panose="020B0609020204030204" pitchFamily="49" charset="0"/>
            </a:endParaRPr>
          </a:p>
          <a:p>
            <a:pPr algn="l" latinLnBrk="0">
              <a:buNone/>
            </a:pPr>
            <a:r>
              <a:rPr lang="en-US" b="0" i="0" dirty="0">
                <a:effectLst/>
                <a:latin typeface="Consolas" panose="020B0609020204030204" pitchFamily="49" charset="0"/>
              </a:rPr>
              <a:t>                    * 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tritium_fueling_efficiency</a:t>
            </a:r>
            <a:r>
              <a:rPr lang="en-US" b="0" i="0" dirty="0">
                <a:effectLst/>
                <a:latin typeface="Consolas" panose="020B0609020204030204" pitchFamily="49" charset="0"/>
              </a:rPr>
              <a:t>) - T_07_vacuum/residence7</a:t>
            </a:r>
          </a:p>
          <a:p>
            <a:pPr algn="l" latinLnBrk="0">
              <a:buNone/>
            </a:pPr>
            <a:r>
              <a:rPr lang="en-US" b="0" i="0" dirty="0">
                <a:effectLst/>
                <a:latin typeface="Consolas" panose="020B0609020204030204" pitchFamily="49" charset="0"/>
              </a:rPr>
              <a:t>                    - T_07_vacuum*epsilon7/residence7 - T_07_vacuum*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tdecay</a:t>
            </a:r>
            <a:r>
              <a:rPr lang="en-US" b="0" i="0" dirty="0">
                <a:effectLst/>
                <a:latin typeface="Consolas" panose="020B0609020204030204" pitchFamily="49" charset="0"/>
              </a:rPr>
              <a:t>)'</a:t>
            </a:r>
          </a:p>
        </p:txBody>
      </p:sp>
    </p:spTree>
    <p:extLst>
      <p:ext uri="{BB962C8B-B14F-4D97-AF65-F5344CB8AC3E}">
        <p14:creationId xmlns:p14="http://schemas.microsoft.com/office/powerpoint/2010/main" val="12345253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3498A-C381-06BF-7CA7-D6EBC08C9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8: Fuel Clean-Up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29C544C-399F-B05E-E369-9322D3EA3A5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405190" y="3401294"/>
            <a:ext cx="2047619" cy="12000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0280E2-841B-5451-F364-DB9ECBEC4B5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Parameters:</a:t>
            </a:r>
          </a:p>
          <a:p>
            <a:pPr lvl="1"/>
            <a:r>
              <a:rPr lang="en-US" dirty="0"/>
              <a:t>Leak fraction (f)</a:t>
            </a:r>
          </a:p>
          <a:p>
            <a:pPr lvl="1"/>
            <a:r>
              <a:rPr lang="en-US" dirty="0"/>
              <a:t>Residence times (t)</a:t>
            </a:r>
          </a:p>
          <a:p>
            <a:pPr lvl="1"/>
            <a:r>
              <a:rPr lang="en-US" dirty="0"/>
              <a:t>Non rad losses (e)</a:t>
            </a:r>
          </a:p>
          <a:p>
            <a:pPr lvl="1"/>
            <a:r>
              <a:rPr lang="en-US" dirty="0"/>
              <a:t>Decay rate (</a:t>
            </a:r>
            <a:r>
              <a:rPr lang="en-US" dirty="0" err="1"/>
              <a:t>lamda</a:t>
            </a:r>
            <a:r>
              <a:rPr lang="en-US" dirty="0"/>
              <a:t>)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0F4F9E-9272-FE3E-77E4-5DD093187211}"/>
              </a:ext>
            </a:extLst>
          </p:cNvPr>
          <p:cNvSpPr txBox="1"/>
          <p:nvPr/>
        </p:nvSpPr>
        <p:spPr>
          <a:xfrm>
            <a:off x="87435" y="5539393"/>
            <a:ext cx="116648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>
              <a:buNone/>
            </a:pPr>
            <a:r>
              <a:rPr lang="fr-FR" b="0" i="0" dirty="0">
                <a:effectLst/>
                <a:latin typeface="Consolas" panose="020B0609020204030204" pitchFamily="49" charset="0"/>
              </a:rPr>
              <a:t>expression = '-(T_07_vacuum/residence7 - T_08_FCU/residence8 </a:t>
            </a:r>
            <a:r>
              <a:rPr lang="fr-FR" dirty="0">
                <a:latin typeface="Consolas" panose="020B0609020204030204" pitchFamily="49" charset="0"/>
              </a:rPr>
              <a:t>- </a:t>
            </a:r>
            <a:r>
              <a:rPr lang="fr-FR" b="0" i="0" dirty="0">
                <a:effectLst/>
                <a:latin typeface="Consolas" panose="020B0609020204030204" pitchFamily="49" charset="0"/>
              </a:rPr>
              <a:t>T_08_FCU*epsilon8/residence8 - T_08_FCU*</a:t>
            </a:r>
            <a:r>
              <a:rPr lang="fr-FR" b="0" i="0" dirty="0" err="1">
                <a:effectLst/>
                <a:latin typeface="Consolas" panose="020B0609020204030204" pitchFamily="49" charset="0"/>
              </a:rPr>
              <a:t>tdecay</a:t>
            </a:r>
            <a:r>
              <a:rPr lang="fr-FR" b="0" i="0" dirty="0">
                <a:effectLst/>
                <a:latin typeface="Consolas" panose="020B0609020204030204" pitchFamily="49" charset="0"/>
              </a:rPr>
              <a:t>)'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EC745A6-781B-E1C0-1FD6-BE58BDA3A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3601" y="2602800"/>
            <a:ext cx="1552381" cy="6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1770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F27BF-3A7A-6DD0-6923-C1683DBE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9: Isotope Separation System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B1566C1-2AE6-401E-E4FE-E58C5FF6781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825625"/>
            <a:ext cx="4485714" cy="685714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5FA367-6A7F-24BD-5361-6F7227C845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761729"/>
            <a:ext cx="5181600" cy="4351338"/>
          </a:xfrm>
        </p:spPr>
        <p:txBody>
          <a:bodyPr>
            <a:normAutofit/>
          </a:bodyPr>
          <a:lstStyle/>
          <a:p>
            <a:r>
              <a:rPr lang="en-US" dirty="0"/>
              <a:t>Parameters:</a:t>
            </a:r>
          </a:p>
          <a:p>
            <a:pPr lvl="1"/>
            <a:r>
              <a:rPr lang="en-US" dirty="0"/>
              <a:t>Leak fraction (f)</a:t>
            </a:r>
          </a:p>
          <a:p>
            <a:pPr lvl="1"/>
            <a:r>
              <a:rPr lang="en-US" dirty="0"/>
              <a:t>Residence times (t) </a:t>
            </a:r>
            <a:r>
              <a:rPr lang="en-US" dirty="0">
                <a:sym typeface="Wingdings" panose="05000000000000000000" pitchFamily="2" charset="2"/>
              </a:rPr>
              <a:t> t9 is 4 hours  slow transfer to storage</a:t>
            </a:r>
            <a:endParaRPr lang="en-US" dirty="0"/>
          </a:p>
          <a:p>
            <a:pPr lvl="1"/>
            <a:r>
              <a:rPr lang="en-US" dirty="0"/>
              <a:t>Tritium extraction efficiency in the Tritium Extraction System (n2)</a:t>
            </a:r>
          </a:p>
          <a:p>
            <a:pPr lvl="1"/>
            <a:r>
              <a:rPr lang="en-US" dirty="0"/>
              <a:t>Tritium extraction efficiency in the Coolant Purification System (n6)</a:t>
            </a:r>
          </a:p>
          <a:p>
            <a:pPr lvl="1"/>
            <a:r>
              <a:rPr lang="en-US" dirty="0"/>
              <a:t>Non rad losses (e)</a:t>
            </a:r>
          </a:p>
          <a:p>
            <a:pPr lvl="1"/>
            <a:r>
              <a:rPr lang="en-US" dirty="0"/>
              <a:t>Decay rate (</a:t>
            </a:r>
            <a:r>
              <a:rPr lang="en-US" dirty="0" err="1"/>
              <a:t>lamda</a:t>
            </a:r>
            <a:r>
              <a:rPr lang="en-US" dirty="0"/>
              <a:t>)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52F65B-9A3D-19DE-C623-D18A5868D089}"/>
              </a:ext>
            </a:extLst>
          </p:cNvPr>
          <p:cNvSpPr txBox="1"/>
          <p:nvPr/>
        </p:nvSpPr>
        <p:spPr>
          <a:xfrm>
            <a:off x="136188" y="5257206"/>
            <a:ext cx="1191962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>
              <a:buNone/>
            </a:pPr>
            <a:r>
              <a:rPr lang="en-US" b="0" i="0" dirty="0">
                <a:effectLst/>
                <a:latin typeface="Consolas" panose="020B0609020204030204" pitchFamily="49" charset="0"/>
              </a:rPr>
              <a:t>expression = '-((1-FCU_STO_fraction)*T_08_FCU/residence8 + T_10_exhaust/residence10</a:t>
            </a:r>
          </a:p>
          <a:p>
            <a:pPr algn="l" latinLnBrk="0">
              <a:buNone/>
            </a:pPr>
            <a:r>
              <a:rPr lang="en-US" b="0" i="0" dirty="0">
                <a:effectLst/>
                <a:latin typeface="Consolas" panose="020B0609020204030204" pitchFamily="49" charset="0"/>
              </a:rPr>
              <a:t>                    + 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TES_efficiency</a:t>
            </a:r>
            <a:r>
              <a:rPr lang="en-US" b="0" i="0" dirty="0">
                <a:effectLst/>
                <a:latin typeface="Consolas" panose="020B0609020204030204" pitchFamily="49" charset="0"/>
              </a:rPr>
              <a:t>*T_02_TES/residence2 + 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CPS_efficiency</a:t>
            </a:r>
            <a:r>
              <a:rPr lang="en-US" b="0" i="0" dirty="0">
                <a:effectLst/>
                <a:latin typeface="Consolas" panose="020B0609020204030204" pitchFamily="49" charset="0"/>
              </a:rPr>
              <a:t>*T_06_CPS/residence6</a:t>
            </a:r>
          </a:p>
          <a:p>
            <a:pPr algn="l" latinLnBrk="0">
              <a:buNone/>
            </a:pPr>
            <a:r>
              <a:rPr lang="en-US" b="0" i="0" dirty="0">
                <a:effectLst/>
                <a:latin typeface="Consolas" panose="020B0609020204030204" pitchFamily="49" charset="0"/>
              </a:rPr>
              <a:t>                    - T_09_ISS/residence9 - T_09_ISS*epsilon9/residence9 - T_09_ISS*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tdecay</a:t>
            </a:r>
            <a:r>
              <a:rPr lang="en-US" b="0" i="0" dirty="0">
                <a:effectLst/>
                <a:latin typeface="Consolas" panose="020B0609020204030204" pitchFamily="49" charset="0"/>
              </a:rPr>
              <a:t>)'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E6E6C16-F4C2-1FAB-38D8-1DA33CCF7D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646276"/>
            <a:ext cx="2229196" cy="232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3677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DB174-E0BD-36DB-A7E8-9C478A135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10: Exhaust and Water </a:t>
            </a:r>
            <a:r>
              <a:rPr lang="en-US" dirty="0" err="1"/>
              <a:t>Detritiation</a:t>
            </a:r>
            <a:r>
              <a:rPr lang="en-US" dirty="0"/>
              <a:t> System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F4C068D-2D57-93DB-7E90-C798472DA8A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825625"/>
            <a:ext cx="3123809" cy="619048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59823D-AC81-3760-82D7-B3FBD31FD53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Parameters:</a:t>
            </a:r>
          </a:p>
          <a:p>
            <a:pPr lvl="1"/>
            <a:r>
              <a:rPr lang="en-US" dirty="0"/>
              <a:t>Leak fraction (f)</a:t>
            </a:r>
          </a:p>
          <a:p>
            <a:pPr lvl="1"/>
            <a:r>
              <a:rPr lang="en-US" dirty="0"/>
              <a:t>Residence times (t)</a:t>
            </a:r>
          </a:p>
          <a:p>
            <a:pPr lvl="1"/>
            <a:r>
              <a:rPr lang="en-US" dirty="0"/>
              <a:t>Non rad losses (e)</a:t>
            </a:r>
          </a:p>
          <a:p>
            <a:pPr lvl="1"/>
            <a:r>
              <a:rPr lang="en-US" dirty="0"/>
              <a:t>Decay rate (</a:t>
            </a:r>
            <a:r>
              <a:rPr lang="en-US" dirty="0" err="1"/>
              <a:t>lamda</a:t>
            </a:r>
            <a:r>
              <a:rPr lang="en-US" dirty="0"/>
              <a:t>)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1AF56A-1C6A-405A-4776-36DCD3C408E1}"/>
              </a:ext>
            </a:extLst>
          </p:cNvPr>
          <p:cNvSpPr txBox="1"/>
          <p:nvPr/>
        </p:nvSpPr>
        <p:spPr>
          <a:xfrm>
            <a:off x="307149" y="5167909"/>
            <a:ext cx="116776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>
              <a:buNone/>
            </a:pPr>
            <a:r>
              <a:rPr lang="en-US" b="0" i="0" dirty="0">
                <a:effectLst/>
                <a:latin typeface="Consolas" panose="020B0609020204030204" pitchFamily="49" charset="0"/>
              </a:rPr>
              <a:t>expression = '-(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HX_EXO_leak_fraction</a:t>
            </a:r>
            <a:r>
              <a:rPr lang="en-US" b="0" i="0" dirty="0">
                <a:effectLst/>
                <a:latin typeface="Consolas" panose="020B0609020204030204" pitchFamily="49" charset="0"/>
              </a:rPr>
              <a:t> * T_05_HX/residence5 +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ISS_EXO_leak_fraction</a:t>
            </a:r>
            <a:r>
              <a:rPr lang="en-US" b="0" i="0" dirty="0">
                <a:effectLst/>
                <a:latin typeface="Consolas" panose="020B0609020204030204" pitchFamily="49" charset="0"/>
              </a:rPr>
              <a:t> * T_09_ISS/residence9 - T_10_exhaust/residence10 - T_10_exhaust*epsilon10/residence10 - T_10_exhaust*</a:t>
            </a:r>
            <a:r>
              <a:rPr lang="en-US" b="0" i="0" dirty="0" err="1">
                <a:effectLst/>
                <a:latin typeface="Consolas" panose="020B0609020204030204" pitchFamily="49" charset="0"/>
              </a:rPr>
              <a:t>tdecay</a:t>
            </a:r>
            <a:r>
              <a:rPr lang="en-US" b="0" i="0" dirty="0">
                <a:effectLst/>
                <a:latin typeface="Consolas" panose="020B0609020204030204" pitchFamily="49" charset="0"/>
              </a:rPr>
              <a:t>)'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CB204CC-3E90-75E2-4282-C5BDB06136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564226"/>
            <a:ext cx="3376398" cy="191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8055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7264B-06B1-EB20-3FC9-B7E697ABC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11: Storage and Management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CBF2D1-C811-F490-6006-CE818735E9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3164" y="1160038"/>
            <a:ext cx="5081651" cy="4351338"/>
          </a:xfrm>
        </p:spPr>
        <p:txBody>
          <a:bodyPr>
            <a:normAutofit/>
          </a:bodyPr>
          <a:lstStyle/>
          <a:p>
            <a:r>
              <a:rPr lang="en-US" dirty="0"/>
              <a:t>Parameters:</a:t>
            </a:r>
          </a:p>
          <a:p>
            <a:pPr lvl="1"/>
            <a:r>
              <a:rPr lang="en-US" dirty="0"/>
              <a:t>Leak fraction (f)</a:t>
            </a:r>
          </a:p>
          <a:p>
            <a:pPr lvl="1"/>
            <a:r>
              <a:rPr lang="en-US" dirty="0"/>
              <a:t>Burn rate (</a:t>
            </a:r>
            <a:r>
              <a:rPr lang="en-US" dirty="0" err="1"/>
              <a:t>Ndot</a:t>
            </a:r>
            <a:r>
              <a:rPr lang="en-US" dirty="0"/>
              <a:t>-)</a:t>
            </a:r>
          </a:p>
          <a:p>
            <a:pPr lvl="1"/>
            <a:r>
              <a:rPr lang="en-US" dirty="0"/>
              <a:t>Fueling efficiency (</a:t>
            </a:r>
            <a:r>
              <a:rPr lang="en-US" dirty="0" err="1"/>
              <a:t>nf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Burn fraction (fb)</a:t>
            </a:r>
          </a:p>
          <a:p>
            <a:pPr lvl="1"/>
            <a:r>
              <a:rPr lang="en-US" dirty="0"/>
              <a:t>Residence times (t)</a:t>
            </a:r>
          </a:p>
          <a:p>
            <a:pPr lvl="1"/>
            <a:r>
              <a:rPr lang="en-US" dirty="0"/>
              <a:t>Non rad losses (e)</a:t>
            </a:r>
          </a:p>
          <a:p>
            <a:pPr lvl="1"/>
            <a:r>
              <a:rPr lang="en-US" dirty="0"/>
              <a:t>Decay rate (</a:t>
            </a:r>
            <a:r>
              <a:rPr lang="en-US" dirty="0" err="1"/>
              <a:t>lamda</a:t>
            </a:r>
            <a:r>
              <a:rPr lang="en-US" dirty="0"/>
              <a:t>)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856A906-FA95-D010-8D4F-90982986DF2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04517" y="3421430"/>
            <a:ext cx="2940347" cy="17435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13EB28-9D58-5CC8-3C2B-C4CBB7C4F8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517" y="1245762"/>
            <a:ext cx="5542857" cy="19619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545948-8043-7B51-7F9A-29D0531C1574}"/>
              </a:ext>
            </a:extLst>
          </p:cNvPr>
          <p:cNvSpPr txBox="1"/>
          <p:nvPr/>
        </p:nvSpPr>
        <p:spPr>
          <a:xfrm>
            <a:off x="162485" y="5267579"/>
            <a:ext cx="1186703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0" dirty="0">
                <a:effectLst/>
                <a:latin typeface="Consolas" panose="020B0609020204030204" pitchFamily="49" charset="0"/>
              </a:rPr>
              <a:t>expression = '-(</a:t>
            </a:r>
            <a:r>
              <a:rPr lang="en-US" b="0" dirty="0" err="1">
                <a:effectLst/>
                <a:latin typeface="Consolas" panose="020B0609020204030204" pitchFamily="49" charset="0"/>
              </a:rPr>
              <a:t>FCU_STO_fraction</a:t>
            </a:r>
            <a:r>
              <a:rPr lang="en-US" b="0" dirty="0">
                <a:effectLst/>
                <a:latin typeface="Consolas" panose="020B0609020204030204" pitchFamily="49" charset="0"/>
              </a:rPr>
              <a:t> * T_08_FCU/residence8 + (1-ISS_EXO_leak_fraction) * T_09_ISS/residence9 - </a:t>
            </a:r>
            <a:r>
              <a:rPr lang="en-US" b="0" dirty="0" err="1">
                <a:effectLst/>
                <a:latin typeface="Consolas" panose="020B0609020204030204" pitchFamily="49" charset="0"/>
              </a:rPr>
              <a:t>tritium_burn_rate</a:t>
            </a:r>
            <a:r>
              <a:rPr lang="en-US" b="0" dirty="0">
                <a:effectLst/>
                <a:latin typeface="Consolas" panose="020B0609020204030204" pitchFamily="49" charset="0"/>
              </a:rPr>
              <a:t>/</a:t>
            </a:r>
            <a:r>
              <a:rPr lang="en-US" b="0" dirty="0" err="1">
                <a:effectLst/>
                <a:latin typeface="Consolas" panose="020B0609020204030204" pitchFamily="49" charset="0"/>
              </a:rPr>
              <a:t>tritium_burn_fraction</a:t>
            </a:r>
            <a:r>
              <a:rPr lang="en-US" b="0" dirty="0">
                <a:effectLst/>
                <a:latin typeface="Consolas" panose="020B0609020204030204" pitchFamily="49" charset="0"/>
              </a:rPr>
              <a:t>/</a:t>
            </a:r>
            <a:r>
              <a:rPr lang="en-US" b="0" dirty="0" err="1">
                <a:effectLst/>
                <a:latin typeface="Consolas" panose="020B0609020204030204" pitchFamily="49" charset="0"/>
              </a:rPr>
              <a:t>tritium_fueling_efficiency</a:t>
            </a:r>
            <a:r>
              <a:rPr lang="en-US" b="0" dirty="0">
                <a:effectLst/>
                <a:latin typeface="Consolas" panose="020B0609020204030204" pitchFamily="49" charset="0"/>
              </a:rPr>
              <a:t> - T_11_storage*</a:t>
            </a:r>
            <a:r>
              <a:rPr lang="en-US" b="0" dirty="0" err="1">
                <a:effectLst/>
                <a:latin typeface="Consolas" panose="020B0609020204030204" pitchFamily="49" charset="0"/>
              </a:rPr>
              <a:t>tdecay</a:t>
            </a:r>
            <a:r>
              <a:rPr lang="en-US" b="0" dirty="0">
                <a:effectLst/>
                <a:latin typeface="Consolas" panose="020B0609020204030204" pitchFamily="49" charset="0"/>
              </a:rPr>
              <a:t>)'</a:t>
            </a:r>
          </a:p>
        </p:txBody>
      </p:sp>
    </p:spTree>
    <p:extLst>
      <p:ext uri="{BB962C8B-B14F-4D97-AF65-F5344CB8AC3E}">
        <p14:creationId xmlns:p14="http://schemas.microsoft.com/office/powerpoint/2010/main" val="2968567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418BA4E-EFAC-0CB4-2B08-8E3012353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Tritium Self-Sufficiency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7A40B52-AB00-6DAA-E2BF-E74A8C9968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2148" y="1141593"/>
            <a:ext cx="5654381" cy="4949646"/>
          </a:xfrm>
        </p:spPr>
        <p:txBody>
          <a:bodyPr/>
          <a:lstStyle/>
          <a:p>
            <a:r>
              <a:rPr lang="en-US" dirty="0"/>
              <a:t>Unlike fission, fusion requires external power to maintain chain reaction </a:t>
            </a:r>
            <a:r>
              <a:rPr lang="en-US" dirty="0">
                <a:sym typeface="Wingdings" panose="05000000000000000000" pitchFamily="2" charset="2"/>
              </a:rPr>
              <a:t> interruptions cease fusion reaction</a:t>
            </a:r>
            <a:endParaRPr lang="en-US" dirty="0"/>
          </a:p>
          <a:p>
            <a:r>
              <a:rPr lang="en-US" dirty="0"/>
              <a:t>Fusion maturity &lt; fission’s </a:t>
            </a:r>
            <a:r>
              <a:rPr lang="en-US" dirty="0">
                <a:sym typeface="Wingdings" panose="05000000000000000000" pitchFamily="2" charset="2"/>
              </a:rPr>
              <a:t> low availability factor</a:t>
            </a:r>
            <a:endParaRPr lang="en-US" dirty="0"/>
          </a:p>
          <a:p>
            <a:r>
              <a:rPr lang="en-US" dirty="0"/>
              <a:t>Tritium self-sufficiency: Bred tritium ≥ consumed tritium</a:t>
            </a:r>
          </a:p>
          <a:p>
            <a:r>
              <a:rPr lang="en-US" dirty="0"/>
              <a:t>Research needs: tritium self-sufficiency considering reliability, availability, maintainability, </a:t>
            </a:r>
            <a:r>
              <a:rPr lang="en-US" dirty="0" err="1"/>
              <a:t>inspectability</a:t>
            </a:r>
            <a:r>
              <a:rPr lang="en-US" dirty="0"/>
              <a:t> (RAMI)</a:t>
            </a:r>
          </a:p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EF605D5-D5C2-77FF-31BE-155D99A1DCB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8151" y="1141593"/>
            <a:ext cx="4608975" cy="275563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B00394-D518-D0B8-F21F-062D69A01C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151" y="4013892"/>
            <a:ext cx="4608975" cy="2773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714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328CF34-A43B-756B-60EC-212D9D7C7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Tritium Migration Analysis Program v8 (TMAP8)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07D01EF-3B85-1A5C-4D06-5D3DE14749E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24455" y="1375873"/>
            <a:ext cx="5595345" cy="4652229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709333-405A-1608-BA54-A19927A8B6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3423" y="1071317"/>
            <a:ext cx="5674873" cy="4715366"/>
          </a:xfrm>
        </p:spPr>
        <p:txBody>
          <a:bodyPr/>
          <a:lstStyle/>
          <a:p>
            <a:r>
              <a:rPr lang="en-US" dirty="0"/>
              <a:t>Built on and inherited features of </a:t>
            </a:r>
            <a:r>
              <a:rPr lang="en-GB" dirty="0"/>
              <a:t>Multiphysics Object-Oriented Simulation Environment (MOOSE)</a:t>
            </a:r>
          </a:p>
          <a:p>
            <a:r>
              <a:rPr lang="en-US" dirty="0"/>
              <a:t>Nuclear Quality Assurance level 1 (NQA-1) compliant</a:t>
            </a:r>
          </a:p>
          <a:p>
            <a:r>
              <a:rPr lang="en-US" dirty="0"/>
              <a:t>Enables low-fidelity (system-level) to high fidelity, multi-scale, 0D to 3D, multispecies, </a:t>
            </a:r>
            <a:r>
              <a:rPr lang="en-US" dirty="0" err="1"/>
              <a:t>multiphysics</a:t>
            </a:r>
            <a:r>
              <a:rPr lang="en-US" dirty="0"/>
              <a:t> simulations of tritium transport, and offers massively parallel capabilities</a:t>
            </a:r>
          </a:p>
          <a:p>
            <a:r>
              <a:rPr lang="en-US" dirty="0"/>
              <a:t>Uses time steps</a:t>
            </a:r>
            <a:endParaRPr lang="en-GB" dirty="0"/>
          </a:p>
          <a:p>
            <a:r>
              <a:rPr lang="en-US" dirty="0"/>
              <a:t>Open source and available on </a:t>
            </a:r>
            <a:r>
              <a:rPr lang="en-US" dirty="0">
                <a:hlinkClick r:id="rId3"/>
              </a:rPr>
              <a:t>GitHub</a:t>
            </a:r>
            <a:endParaRPr lang="en-US" dirty="0"/>
          </a:p>
          <a:p>
            <a:r>
              <a:rPr lang="en-US" dirty="0"/>
              <a:t>Fuel cycle models have been benchmarked against reference publications</a:t>
            </a:r>
          </a:p>
        </p:txBody>
      </p:sp>
    </p:spTree>
    <p:extLst>
      <p:ext uri="{BB962C8B-B14F-4D97-AF65-F5344CB8AC3E}">
        <p14:creationId xmlns:p14="http://schemas.microsoft.com/office/powerpoint/2010/main" val="3498271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9A8DF-1A7A-9064-65BD-946CABDF0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Event Modeling Risk Assessment using Linked Diagrams (EMRALD)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B245D2-5804-B872-3357-0E54B6C2B1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93" y="1466436"/>
            <a:ext cx="5498507" cy="4351338"/>
          </a:xfrm>
        </p:spPr>
        <p:txBody>
          <a:bodyPr/>
          <a:lstStyle/>
          <a:p>
            <a:r>
              <a:rPr lang="en-US" dirty="0"/>
              <a:t>Dynamic PRA modeling tool</a:t>
            </a:r>
          </a:p>
          <a:p>
            <a:r>
              <a:rPr lang="en-US" dirty="0"/>
              <a:t>State-based, no time steps </a:t>
            </a:r>
          </a:p>
          <a:p>
            <a:r>
              <a:rPr lang="en-US" dirty="0"/>
              <a:t>Jumps to next thing that happens in time</a:t>
            </a:r>
          </a:p>
          <a:p>
            <a:r>
              <a:rPr lang="en-US" dirty="0"/>
              <a:t>Open-source and available on </a:t>
            </a:r>
            <a:r>
              <a:rPr lang="en-US" dirty="0">
                <a:hlinkClick r:id="rId2"/>
              </a:rPr>
              <a:t>GitHub</a:t>
            </a:r>
            <a:endParaRPr lang="en-US" dirty="0"/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B22CEC9-C4CA-C9E8-95DC-09C00AE0F6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2148" y="1466436"/>
            <a:ext cx="5751785" cy="4624803"/>
          </a:xfrm>
        </p:spPr>
        <p:txBody>
          <a:bodyPr/>
          <a:lstStyle/>
          <a:p>
            <a:r>
              <a:rPr lang="en-US" dirty="0"/>
              <a:t>EMRALD-TMAP8 coupling to analyze tritium self-sufficiency considering RAMI</a:t>
            </a:r>
          </a:p>
          <a:p>
            <a:pPr lvl="1"/>
            <a:r>
              <a:rPr lang="en-US" dirty="0"/>
              <a:t>EMRALD issues actions: start, stop, modify variables</a:t>
            </a:r>
          </a:p>
          <a:p>
            <a:pPr lvl="1"/>
            <a:r>
              <a:rPr lang="en-US" dirty="0"/>
              <a:t>TMAP8 replies with events: variable updates, simulation complete, etc.</a:t>
            </a:r>
          </a:p>
          <a:p>
            <a:pPr lvl="1"/>
            <a:r>
              <a:rPr lang="en-US" dirty="0"/>
              <a:t>EMRALD processes TMAP8 events</a:t>
            </a:r>
          </a:p>
          <a:p>
            <a:r>
              <a:rPr lang="en-US" dirty="0"/>
              <a:t>Executes on High Performance Computers (HPCs) or MacOS environments.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C7C41E-B947-8E01-2E24-86F20762F5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2148" y="4520726"/>
            <a:ext cx="5906782" cy="15021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33AACC-540D-0D52-A479-5ECCB33453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9480" y="3132100"/>
            <a:ext cx="4801747" cy="359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652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1D248-870B-0EC3-DF78-5252122E4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EMRALD RAMI Modeling Example (1)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E2B7AC-96C9-76CB-2547-58361896A1E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998" y="1739049"/>
            <a:ext cx="7143747" cy="435219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0D58FEE-4EBF-0891-5F1F-A79A2DCD0B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51932" y="1739901"/>
            <a:ext cx="4560069" cy="4351338"/>
          </a:xfrm>
        </p:spPr>
        <p:txBody>
          <a:bodyPr/>
          <a:lstStyle/>
          <a:p>
            <a:r>
              <a:rPr lang="en-US" dirty="0"/>
              <a:t>Models graceful failures &amp; maintenance of tokamak</a:t>
            </a:r>
          </a:p>
          <a:p>
            <a:r>
              <a:rPr lang="en-US" dirty="0"/>
              <a:t>Models maintenance safety:</a:t>
            </a:r>
          </a:p>
          <a:p>
            <a:pPr lvl="1"/>
            <a:r>
              <a:rPr lang="en-US" dirty="0"/>
              <a:t>Hot shutdown</a:t>
            </a:r>
          </a:p>
          <a:p>
            <a:pPr lvl="1"/>
            <a:r>
              <a:rPr lang="en-US" dirty="0"/>
              <a:t>Cold shutdown</a:t>
            </a:r>
          </a:p>
          <a:p>
            <a:r>
              <a:rPr lang="en-US" dirty="0"/>
              <a:t>Set &amp; Reset actions </a:t>
            </a:r>
            <a:r>
              <a:rPr lang="en-US" dirty="0">
                <a:sym typeface="Wingdings" panose="05000000000000000000" pitchFamily="2" charset="2"/>
              </a:rPr>
              <a:t> EMRALD sends values to TMAP8</a:t>
            </a:r>
          </a:p>
          <a:p>
            <a:r>
              <a:rPr lang="en-US" dirty="0">
                <a:sym typeface="Wingdings" panose="05000000000000000000" pitchFamily="2" charset="2"/>
              </a:rPr>
              <a:t>Read actions  EMRALD reads variables from TMAP8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051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B3DA7-993B-341F-8497-B7B0ED0DB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7C258-BC5B-CB9C-E4C0-798CB7E73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EMRALD RAMI Modeling Example (2)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4AA165D-0C59-D2A3-05F0-053C639CB9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43386" y="473111"/>
            <a:ext cx="4560069" cy="5911777"/>
          </a:xfrm>
        </p:spPr>
        <p:txBody>
          <a:bodyPr/>
          <a:lstStyle/>
          <a:p>
            <a:r>
              <a:rPr lang="en-US" sz="1800" dirty="0"/>
              <a:t>Models graceful degradation, failure &amp; replacement of tritium extraction system (TES)</a:t>
            </a:r>
          </a:p>
          <a:p>
            <a:r>
              <a:rPr lang="en-US" sz="1800" dirty="0"/>
              <a:t>At degraded state:</a:t>
            </a:r>
          </a:p>
          <a:p>
            <a:pPr lvl="1"/>
            <a:r>
              <a:rPr lang="en-US" sz="1800" dirty="0"/>
              <a:t>Message TMAP8 to disconnect TES from blanket &amp; reduce TES efficiency</a:t>
            </a:r>
          </a:p>
          <a:p>
            <a:pPr lvl="1"/>
            <a:r>
              <a:rPr lang="en-US" sz="1800" dirty="0"/>
              <a:t>TES still connected to Isotope Separation System (ISS)</a:t>
            </a:r>
          </a:p>
          <a:p>
            <a:pPr lvl="1"/>
            <a:r>
              <a:rPr lang="en-US" sz="1800" dirty="0"/>
              <a:t>Listen from TMAP8 for when TES inventory is safe for workers</a:t>
            </a:r>
          </a:p>
          <a:p>
            <a:r>
              <a:rPr lang="en-US" sz="1800" dirty="0"/>
              <a:t>At failure state:</a:t>
            </a:r>
          </a:p>
          <a:p>
            <a:pPr lvl="1"/>
            <a:r>
              <a:rPr lang="en-US" sz="1800" dirty="0"/>
              <a:t>Message TMAP8 to disconnect TES from blanket and ISS, set TES efficiency to 0, and purge TES inventory</a:t>
            </a:r>
          </a:p>
          <a:p>
            <a:pPr lvl="1"/>
            <a:r>
              <a:rPr lang="en-US" sz="1800" dirty="0"/>
              <a:t>Listen from TMAP8 for when TES inventory is safe for workers</a:t>
            </a:r>
          </a:p>
          <a:p>
            <a:r>
              <a:rPr lang="en-US" sz="1800" dirty="0"/>
              <a:t>At TES under repair state: message TMAP8 to reconnect TES to the fuel cycle and reset its efficiency value.</a:t>
            </a:r>
          </a:p>
          <a:p>
            <a:endParaRPr lang="en-US" sz="18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96B096F-1E82-B95E-6D58-52BBAF70414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594" y="1242572"/>
            <a:ext cx="7219172" cy="524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739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18CC1-9461-9435-B170-EE70859B9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Storage Inventory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60022F0-A5FF-D75A-BA1F-E021A170411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565" y="2536862"/>
            <a:ext cx="7263629" cy="43211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B13E8B5-5C7C-8E5C-2193-8185AF185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14" y="2264442"/>
            <a:ext cx="5462579" cy="325590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51DD9A1-CB3E-C7CA-A309-6866D96B9359}"/>
              </a:ext>
            </a:extLst>
          </p:cNvPr>
          <p:cNvSpPr/>
          <p:nvPr/>
        </p:nvSpPr>
        <p:spPr>
          <a:xfrm>
            <a:off x="6193919" y="3869093"/>
            <a:ext cx="1007269" cy="2519363"/>
          </a:xfrm>
          <a:prstGeom prst="rect">
            <a:avLst/>
          </a:prstGeom>
          <a:solidFill>
            <a:srgbClr val="777777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96A9F27-42EE-82D5-AFCD-1C61DC11E4F8}"/>
              </a:ext>
            </a:extLst>
          </p:cNvPr>
          <p:cNvCxnSpPr>
            <a:cxnSpLocks/>
          </p:cNvCxnSpPr>
          <p:nvPr/>
        </p:nvCxnSpPr>
        <p:spPr>
          <a:xfrm>
            <a:off x="5570493" y="2264442"/>
            <a:ext cx="1630695" cy="16046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6357F00-1CF4-2F0F-4448-6F9A0E5FD3BA}"/>
              </a:ext>
            </a:extLst>
          </p:cNvPr>
          <p:cNvCxnSpPr>
            <a:cxnSpLocks/>
          </p:cNvCxnSpPr>
          <p:nvPr/>
        </p:nvCxnSpPr>
        <p:spPr>
          <a:xfrm>
            <a:off x="107914" y="5520346"/>
            <a:ext cx="6086005" cy="8681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1714108-CE0B-36DC-FD12-F0483EA67905}"/>
                  </a:ext>
                </a:extLst>
              </p:cNvPr>
              <p:cNvSpPr txBox="1"/>
              <p:nvPr/>
            </p:nvSpPr>
            <p:spPr>
              <a:xfrm>
                <a:off x="772370" y="1283999"/>
                <a:ext cx="4257942" cy="7945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2400" i="0"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sub>
                          </m:sSub>
                        </m:num>
                        <m:den>
                          <m:r>
                            <a:rPr lang="en-US" sz="2400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sz="24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in</m:t>
                          </m:r>
                        </m:sub>
                      </m:sSub>
                      <m:r>
                        <a:rPr lang="en-US" sz="2400" i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out</m:t>
                          </m:r>
                        </m:sub>
                      </m:sSub>
                      <m:r>
                        <a:rPr lang="en-US" sz="2400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𝜆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400" i="0">
                              <a:latin typeface="Cambria Math" panose="02040503050406030204" pitchFamily="18" charset="0"/>
                            </a:rPr>
                            <m:t>11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1714108-CE0B-36DC-FD12-F0483EA679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370" y="1283999"/>
                <a:ext cx="4257942" cy="7945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>
            <a:extLst>
              <a:ext uri="{FF2B5EF4-FFF2-40B4-BE49-F238E27FC236}">
                <a16:creationId xmlns:a16="http://schemas.microsoft.com/office/drawing/2014/main" id="{DB627EF3-CA5E-52D4-7EF4-B2A2A423AD09}"/>
              </a:ext>
            </a:extLst>
          </p:cNvPr>
          <p:cNvSpPr/>
          <p:nvPr/>
        </p:nvSpPr>
        <p:spPr>
          <a:xfrm>
            <a:off x="8332149" y="3512321"/>
            <a:ext cx="247829" cy="1136592"/>
          </a:xfrm>
          <a:prstGeom prst="rect">
            <a:avLst/>
          </a:prstGeom>
          <a:solidFill>
            <a:srgbClr val="777777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3EB0B30-51BB-AAD9-EDF4-B3724A180479}"/>
              </a:ext>
            </a:extLst>
          </p:cNvPr>
          <p:cNvCxnSpPr>
            <a:cxnSpLocks/>
          </p:cNvCxnSpPr>
          <p:nvPr/>
        </p:nvCxnSpPr>
        <p:spPr>
          <a:xfrm flipH="1">
            <a:off x="8579978" y="2458462"/>
            <a:ext cx="3127609" cy="10538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842AD65-4B24-57FD-C565-D90933458BE1}"/>
              </a:ext>
            </a:extLst>
          </p:cNvPr>
          <p:cNvCxnSpPr>
            <a:cxnSpLocks/>
          </p:cNvCxnSpPr>
          <p:nvPr/>
        </p:nvCxnSpPr>
        <p:spPr>
          <a:xfrm>
            <a:off x="6045170" y="2453264"/>
            <a:ext cx="2286979" cy="10590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86C9161-FE85-0818-3C58-4BD0B3D792CE}"/>
              </a:ext>
            </a:extLst>
          </p:cNvPr>
          <p:cNvGrpSpPr/>
          <p:nvPr/>
        </p:nvGrpSpPr>
        <p:grpSpPr>
          <a:xfrm>
            <a:off x="6045170" y="29563"/>
            <a:ext cx="5662417" cy="2428899"/>
            <a:chOff x="6045170" y="29563"/>
            <a:chExt cx="5662417" cy="2428899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0593D374-4F36-CE71-8E59-86524CB6F5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45170" y="29563"/>
              <a:ext cx="5662417" cy="242889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6C943A0C-F322-0C54-1961-2C2BED2B619E}"/>
                </a:ext>
              </a:extLst>
            </p:cNvPr>
            <p:cNvCxnSpPr>
              <a:cxnSpLocks/>
            </p:cNvCxnSpPr>
            <p:nvPr/>
          </p:nvCxnSpPr>
          <p:spPr>
            <a:xfrm>
              <a:off x="7357929" y="418744"/>
              <a:ext cx="201229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DAA40003-00DA-4F08-C6F4-A054797FF965}"/>
                </a:ext>
              </a:extLst>
            </p:cNvPr>
            <p:cNvCxnSpPr>
              <a:cxnSpLocks/>
            </p:cNvCxnSpPr>
            <p:nvPr/>
          </p:nvCxnSpPr>
          <p:spPr>
            <a:xfrm>
              <a:off x="9370219" y="418744"/>
              <a:ext cx="1021467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382BF4C-C849-07E2-06BF-AC37DF416D2D}"/>
                </a:ext>
              </a:extLst>
            </p:cNvPr>
            <p:cNvSpPr txBox="1"/>
            <p:nvPr/>
          </p:nvSpPr>
          <p:spPr>
            <a:xfrm>
              <a:off x="7618575" y="444714"/>
              <a:ext cx="16664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Hot shutdown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8A07D96-378C-0D00-A7C8-B4D5EBD9BA65}"/>
                </a:ext>
              </a:extLst>
            </p:cNvPr>
            <p:cNvSpPr txBox="1"/>
            <p:nvPr/>
          </p:nvSpPr>
          <p:spPr>
            <a:xfrm>
              <a:off x="9558471" y="444714"/>
              <a:ext cx="16664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Cold shutdown</a:t>
              </a:r>
            </a:p>
          </p:txBody>
        </p:sp>
      </p:grpSp>
      <p:sp>
        <p:nvSpPr>
          <p:cNvPr id="50" name="Oval 49">
            <a:extLst>
              <a:ext uri="{FF2B5EF4-FFF2-40B4-BE49-F238E27FC236}">
                <a16:creationId xmlns:a16="http://schemas.microsoft.com/office/drawing/2014/main" id="{F3A71199-91EC-719B-E4E5-7CA877148156}"/>
              </a:ext>
            </a:extLst>
          </p:cNvPr>
          <p:cNvSpPr/>
          <p:nvPr/>
        </p:nvSpPr>
        <p:spPr>
          <a:xfrm>
            <a:off x="8641078" y="4403384"/>
            <a:ext cx="247829" cy="36682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0E7CEE29-BD48-3575-9D49-3EF5ACDA418C}"/>
              </a:ext>
            </a:extLst>
          </p:cNvPr>
          <p:cNvSpPr/>
          <p:nvPr/>
        </p:nvSpPr>
        <p:spPr>
          <a:xfrm>
            <a:off x="9082644" y="3375163"/>
            <a:ext cx="247829" cy="11365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B62968-D441-C052-14E7-2CE4469027F8}"/>
              </a:ext>
            </a:extLst>
          </p:cNvPr>
          <p:cNvSpPr txBox="1"/>
          <p:nvPr/>
        </p:nvSpPr>
        <p:spPr>
          <a:xfrm>
            <a:off x="1032762" y="3144852"/>
            <a:ext cx="775265" cy="367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134.2</a:t>
            </a:r>
          </a:p>
        </p:txBody>
      </p:sp>
    </p:spTree>
    <p:extLst>
      <p:ext uri="{BB962C8B-B14F-4D97-AF65-F5344CB8AC3E}">
        <p14:creationId xmlns:p14="http://schemas.microsoft.com/office/powerpoint/2010/main" val="1188784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88A79-5AC5-520B-DC06-ABFB0CBD8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Variables Exchanged between EMRALD &amp; TMAP8</a:t>
            </a:r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2DD5C276-1D32-15BB-D13B-4B7EA2261E3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1047" y="1741392"/>
            <a:ext cx="5808753" cy="43565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0E60F4C5-B520-D8D9-520B-F16398C46F5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75000" y="1739901"/>
            <a:ext cx="5808753" cy="43565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D377431-4780-1F0F-6DE6-A9ABB24A0D41}"/>
              </a:ext>
            </a:extLst>
          </p:cNvPr>
          <p:cNvSpPr/>
          <p:nvPr/>
        </p:nvSpPr>
        <p:spPr>
          <a:xfrm>
            <a:off x="7032119" y="2065693"/>
            <a:ext cx="85437" cy="702907"/>
          </a:xfrm>
          <a:prstGeom prst="rect">
            <a:avLst/>
          </a:prstGeom>
          <a:solidFill>
            <a:srgbClr val="777777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CCEC25F-4618-B18D-AB1D-123D78175CAF}"/>
              </a:ext>
            </a:extLst>
          </p:cNvPr>
          <p:cNvCxnSpPr>
            <a:cxnSpLocks/>
          </p:cNvCxnSpPr>
          <p:nvPr/>
        </p:nvCxnSpPr>
        <p:spPr>
          <a:xfrm>
            <a:off x="5473700" y="2068868"/>
            <a:ext cx="15584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74BC727-05E1-33E7-465B-AED4499054CA}"/>
              </a:ext>
            </a:extLst>
          </p:cNvPr>
          <p:cNvCxnSpPr>
            <a:cxnSpLocks/>
          </p:cNvCxnSpPr>
          <p:nvPr/>
        </p:nvCxnSpPr>
        <p:spPr>
          <a:xfrm flipV="1">
            <a:off x="5473700" y="2767961"/>
            <a:ext cx="1580509" cy="7272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F706134-E21C-FB60-389B-056526D34A05}"/>
              </a:ext>
            </a:extLst>
          </p:cNvPr>
          <p:cNvCxnSpPr>
            <a:cxnSpLocks/>
          </p:cNvCxnSpPr>
          <p:nvPr/>
        </p:nvCxnSpPr>
        <p:spPr>
          <a:xfrm>
            <a:off x="1444239" y="2116968"/>
            <a:ext cx="2343150" cy="0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41919EA-03FA-706E-2C23-5DC62C9B6BAC}"/>
              </a:ext>
            </a:extLst>
          </p:cNvPr>
          <p:cNvCxnSpPr>
            <a:cxnSpLocks/>
          </p:cNvCxnSpPr>
          <p:nvPr/>
        </p:nvCxnSpPr>
        <p:spPr>
          <a:xfrm>
            <a:off x="3787389" y="2116968"/>
            <a:ext cx="1212850" cy="0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28E5906-E0FD-6A6C-03DB-00CA4C43DAE3}"/>
              </a:ext>
            </a:extLst>
          </p:cNvPr>
          <p:cNvCxnSpPr>
            <a:cxnSpLocks/>
          </p:cNvCxnSpPr>
          <p:nvPr/>
        </p:nvCxnSpPr>
        <p:spPr>
          <a:xfrm>
            <a:off x="1444239" y="2082785"/>
            <a:ext cx="0" cy="3547707"/>
          </a:xfrm>
          <a:prstGeom prst="line">
            <a:avLst/>
          </a:prstGeom>
          <a:ln w="190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D7696B8-2AAD-9B1C-7FE7-6F06D61AA2AF}"/>
              </a:ext>
            </a:extLst>
          </p:cNvPr>
          <p:cNvCxnSpPr>
            <a:cxnSpLocks/>
          </p:cNvCxnSpPr>
          <p:nvPr/>
        </p:nvCxnSpPr>
        <p:spPr>
          <a:xfrm>
            <a:off x="3787389" y="2079610"/>
            <a:ext cx="0" cy="3550882"/>
          </a:xfrm>
          <a:prstGeom prst="line">
            <a:avLst/>
          </a:prstGeom>
          <a:ln w="190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2CA250F-5E35-E2B1-BA1E-EB36E5900538}"/>
              </a:ext>
            </a:extLst>
          </p:cNvPr>
          <p:cNvCxnSpPr>
            <a:cxnSpLocks/>
          </p:cNvCxnSpPr>
          <p:nvPr/>
        </p:nvCxnSpPr>
        <p:spPr>
          <a:xfrm>
            <a:off x="5000239" y="2079610"/>
            <a:ext cx="0" cy="3550882"/>
          </a:xfrm>
          <a:prstGeom prst="line">
            <a:avLst/>
          </a:prstGeom>
          <a:ln w="190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8905BAC7-B2EA-05D1-7120-CA22FA583C03}"/>
              </a:ext>
            </a:extLst>
          </p:cNvPr>
          <p:cNvSpPr txBox="1"/>
          <p:nvPr/>
        </p:nvSpPr>
        <p:spPr>
          <a:xfrm>
            <a:off x="2065922" y="2116968"/>
            <a:ext cx="13271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Hot shutdown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A255F18-5146-C66E-7960-46D33D5AF288}"/>
              </a:ext>
            </a:extLst>
          </p:cNvPr>
          <p:cNvSpPr txBox="1"/>
          <p:nvPr/>
        </p:nvSpPr>
        <p:spPr>
          <a:xfrm>
            <a:off x="3800690" y="2109369"/>
            <a:ext cx="13271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Cold shutdown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02356063-2013-242A-C39F-322ABED06CB5}"/>
              </a:ext>
            </a:extLst>
          </p:cNvPr>
          <p:cNvSpPr/>
          <p:nvPr/>
        </p:nvSpPr>
        <p:spPr>
          <a:xfrm>
            <a:off x="7335388" y="3495230"/>
            <a:ext cx="384561" cy="46147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B9641F8B-2F06-98D7-3F20-6FFB79ECE447}"/>
              </a:ext>
            </a:extLst>
          </p:cNvPr>
          <p:cNvSpPr/>
          <p:nvPr/>
        </p:nvSpPr>
        <p:spPr>
          <a:xfrm>
            <a:off x="10747761" y="2040119"/>
            <a:ext cx="384561" cy="79708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927826"/>
      </p:ext>
    </p:extLst>
  </p:cSld>
  <p:clrMapOvr>
    <a:masterClrMapping/>
  </p:clrMapOvr>
</p:sld>
</file>

<file path=ppt/theme/theme1.xml><?xml version="1.0" encoding="utf-8"?>
<a:theme xmlns:a="http://schemas.openxmlformats.org/drawingml/2006/main" name="INL 2020">
  <a:themeElements>
    <a:clrScheme name="INL 2020">
      <a:dk1>
        <a:srgbClr val="000000"/>
      </a:dk1>
      <a:lt1>
        <a:srgbClr val="FFFFFF"/>
      </a:lt1>
      <a:dk2>
        <a:srgbClr val="06509D"/>
      </a:dk2>
      <a:lt2>
        <a:srgbClr val="2CA8E1"/>
      </a:lt2>
      <a:accent1>
        <a:srgbClr val="8EC423"/>
      </a:accent1>
      <a:accent2>
        <a:srgbClr val="2CA8E1"/>
      </a:accent2>
      <a:accent3>
        <a:srgbClr val="832369"/>
      </a:accent3>
      <a:accent4>
        <a:srgbClr val="CF1D4C"/>
      </a:accent4>
      <a:accent5>
        <a:srgbClr val="F78E20"/>
      </a:accent5>
      <a:accent6>
        <a:srgbClr val="59595C"/>
      </a:accent6>
      <a:hlink>
        <a:srgbClr val="7F7F7F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L_2022_hexDark_wide-WEB" id="{BFCE2894-AEF1-8B46-9681-589859762878}" vid="{2C3C1B24-8270-DB49-B9E8-13EE0CF6AED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2391d807-f94f-4c4f-bb14-493106c624c2">
      <UserInfo>
        <DisplayName/>
        <AccountId xsi:nil="true"/>
        <AccountType/>
      </UserInfo>
    </SharedWithUsers>
    <TaxCatchAll xmlns="42ea9b75-b306-4826-8769-4c6ad6718b67" xsi:nil="true"/>
    <lcf76f155ced4ddcb4097134ff3c332f xmlns="2391d807-f94f-4c4f-bb14-493106c624c2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3797F432E2A042A124C0139981475A" ma:contentTypeVersion="14" ma:contentTypeDescription="Create a new document." ma:contentTypeScope="" ma:versionID="f98a91b6c1e71bbba55439f0a80a0573">
  <xsd:schema xmlns:xsd="http://www.w3.org/2001/XMLSchema" xmlns:xs="http://www.w3.org/2001/XMLSchema" xmlns:p="http://schemas.microsoft.com/office/2006/metadata/properties" xmlns:ns2="2391d807-f94f-4c4f-bb14-493106c624c2" xmlns:ns3="42ea9b75-b306-4826-8769-4c6ad6718b67" targetNamespace="http://schemas.microsoft.com/office/2006/metadata/properties" ma:root="true" ma:fieldsID="e10204a60157ce1d68d66ae7a68b8f6a" ns2:_="" ns3:_="">
    <xsd:import namespace="2391d807-f94f-4c4f-bb14-493106c624c2"/>
    <xsd:import namespace="42ea9b75-b306-4826-8769-4c6ad6718b6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91d807-f94f-4c4f-bb14-493106c624c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list="UserInfo" ma:SearchPeopleOnly="false" ma:internalName="SharedWithUsers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cf76f155ced4ddcb4097134ff3c332f" ma:index="10" nillable="true" ma:taxonomy="true" ma:internalName="lcf76f155ced4ddcb4097134ff3c332f" ma:taxonomyFieldName="MediaServiceImageTags" ma:displayName="Image Tags" ma:readOnly="false" ma:fieldId="{5cf76f15-5ced-4ddc-b409-7134ff3c332f}" ma:taxonomyMulti="true" ma:sspId="0b78db39-37aa-4e28-bb7e-9642684d42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ea9b75-b306-4826-8769-4c6ad6718b67" elementFormDefault="qualified">
    <xsd:import namespace="http://schemas.microsoft.com/office/2006/documentManagement/types"/>
    <xsd:import namespace="http://schemas.microsoft.com/office/infopath/2007/PartnerControls"/>
    <xsd:element name="TaxCatchAll" ma:index="11" nillable="true" ma:displayName="Taxonomy Catch All Column" ma:hidden="true" ma:list="{2721504a-65bf-41e8-8385-5761431a3c1d}" ma:internalName="TaxCatchAll" ma:showField="CatchAllData" ma:web="42ea9b75-b306-4826-8769-4c6ad6718b6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1A68D4D-9402-4485-B11D-8DDDCEB2E4C5}">
  <ds:schemaRefs>
    <ds:schemaRef ds:uri="42ea9b75-b306-4826-8769-4c6ad6718b67"/>
    <ds:schemaRef ds:uri="http://schemas.microsoft.com/office/2006/documentManagement/types"/>
    <ds:schemaRef ds:uri="2391d807-f94f-4c4f-bb14-493106c624c2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0322932C-873F-4D0F-B9E0-AE16472CDC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B66F687-86D8-437A-89D4-2FE37FABFF26}">
  <ds:schemaRefs>
    <ds:schemaRef ds:uri="2391d807-f94f-4c4f-bb14-493106c624c2"/>
    <ds:schemaRef ds:uri="42ea9b75-b306-4826-8769-4c6ad6718b6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INL_2022_hexDark_wide (1)</Template>
  <TotalTime>3113</TotalTime>
  <Words>1997</Words>
  <Application>Microsoft Macintosh PowerPoint</Application>
  <PresentationFormat>Widescreen</PresentationFormat>
  <Paragraphs>200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Arial</vt:lpstr>
      <vt:lpstr>Arial Narrow</vt:lpstr>
      <vt:lpstr>Calibri</vt:lpstr>
      <vt:lpstr>Cambria Math</vt:lpstr>
      <vt:lpstr>Consolas</vt:lpstr>
      <vt:lpstr>Myriad Pro Cond</vt:lpstr>
      <vt:lpstr>Source Sans Pro</vt:lpstr>
      <vt:lpstr>Times New Roman</vt:lpstr>
      <vt:lpstr>Wingdings</vt:lpstr>
      <vt:lpstr>INL 2020</vt:lpstr>
      <vt:lpstr>PowerPoint Presentation</vt:lpstr>
      <vt:lpstr>Introduction: Fusion Fuel Cycle</vt:lpstr>
      <vt:lpstr>Introduction: Tritium Self-Sufficiency</vt:lpstr>
      <vt:lpstr>Introduction: Tritium Migration Analysis Program v8 (TMAP8)</vt:lpstr>
      <vt:lpstr>Introduction: Event Modeling Risk Assessment using Linked Diagrams (EMRALD)</vt:lpstr>
      <vt:lpstr>EMRALD RAMI Modeling Example (1)</vt:lpstr>
      <vt:lpstr>EMRALD RAMI Modeling Example (2)</vt:lpstr>
      <vt:lpstr>Results: Storage Inventory</vt:lpstr>
      <vt:lpstr>Results: Variables Exchanged between EMRALD &amp; TMAP8</vt:lpstr>
      <vt:lpstr>Results: Inventory in Other Systems </vt:lpstr>
      <vt:lpstr>Summary &amp; Future Work</vt:lpstr>
      <vt:lpstr>PowerPoint Presentation</vt:lpstr>
      <vt:lpstr>Backup Slides: Fuel Cycle Model</vt:lpstr>
      <vt:lpstr>Modified System for PSAM Conference</vt:lpstr>
      <vt:lpstr>1: Breeding Zone</vt:lpstr>
      <vt:lpstr>2: Tritium Extraction System</vt:lpstr>
      <vt:lpstr>3: First Wall</vt:lpstr>
      <vt:lpstr>4: Divertor</vt:lpstr>
      <vt:lpstr>5: Heat Exchanger</vt:lpstr>
      <vt:lpstr>6: Coolant Purification System</vt:lpstr>
      <vt:lpstr>7: Vacuum Pump</vt:lpstr>
      <vt:lpstr>8: Fuel Clean-Up</vt:lpstr>
      <vt:lpstr>9: Isotope Separation System</vt:lpstr>
      <vt:lpstr>10: Exhaust and Water Detritiation System</vt:lpstr>
      <vt:lpstr>11: Storage and Management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Robby Christian</dc:creator>
  <cp:keywords/>
  <dc:description/>
  <cp:lastModifiedBy>Robby Christian</cp:lastModifiedBy>
  <cp:revision>4</cp:revision>
  <dcterms:created xsi:type="dcterms:W3CDTF">2025-07-29T16:24:19Z</dcterms:created>
  <dcterms:modified xsi:type="dcterms:W3CDTF">2026-07-20T22:09:35Z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0x010100803797F432E2A042A124C0139981475A</vt:lpwstr>
  </property>
  <property fmtid="{D5CDD505-2E9C-101B-9397-08002B2CF9AE}" pid="3" name="Order">
    <vt:r8>72900</vt:r8>
  </property>
</Properties>
</file>