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7"/>
  </p:notesMasterIdLst>
  <p:sldIdLst>
    <p:sldId id="259" r:id="rId2"/>
    <p:sldId id="262" r:id="rId3"/>
    <p:sldId id="260" r:id="rId4"/>
    <p:sldId id="264" r:id="rId5"/>
    <p:sldId id="265" r:id="rId6"/>
    <p:sldId id="267" r:id="rId7"/>
    <p:sldId id="268" r:id="rId8"/>
    <p:sldId id="266" r:id="rId9"/>
    <p:sldId id="269" r:id="rId10"/>
    <p:sldId id="274" r:id="rId11"/>
    <p:sldId id="273" r:id="rId12"/>
    <p:sldId id="276" r:id="rId13"/>
    <p:sldId id="270" r:id="rId14"/>
    <p:sldId id="275" r:id="rId15"/>
    <p:sldId id="277" r:id="rId16"/>
  </p:sldIdLst>
  <p:sldSz cx="12192000" cy="6858000"/>
  <p:notesSz cx="6881813" cy="92964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20006"/>
    <a:srgbClr val="0000FF"/>
    <a:srgbClr val="008385"/>
    <a:srgbClr val="00827C"/>
    <a:srgbClr val="69B7A3"/>
    <a:srgbClr val="68B5A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35" autoAdjust="0"/>
    <p:restoredTop sz="93326" autoAdjust="0"/>
  </p:normalViewPr>
  <p:slideViewPr>
    <p:cSldViewPr snapToGrid="0">
      <p:cViewPr varScale="1">
        <p:scale>
          <a:sx n="89" d="100"/>
          <a:sy n="89" d="100"/>
        </p:scale>
        <p:origin x="422" y="77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2913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97313" y="0"/>
            <a:ext cx="2982912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237F98B-1FA6-4D43-AF10-FB101E1CDF0E}" type="datetimeFigureOut">
              <a:rPr lang="en-US" smtClean="0"/>
              <a:t>7/20/2026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540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8975" y="4473575"/>
            <a:ext cx="5505450" cy="366077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675"/>
            <a:ext cx="2982913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97313" y="8829675"/>
            <a:ext cx="2982912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36E2D05-8078-47F7-BBB2-0BB9812A48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3360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Sum of two normal random variables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36E2D05-8078-47F7-BBB2-0BB9812A4893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429956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36E2D05-8078-47F7-BBB2-0BB9812A4893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575821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36E2D05-8078-47F7-BBB2-0BB9812A4893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36214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3AECF8F5-4A16-06DA-49C4-12322820CD4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alphaModFix amt="50000"/>
          </a:blip>
          <a:srcRect l="6185" t="4709" r="3225" b="3043"/>
          <a:stretch/>
        </p:blipFill>
        <p:spPr>
          <a:xfrm rot="15393469" flipH="1">
            <a:off x="2404910" y="183629"/>
            <a:ext cx="3619804" cy="954508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914650" y="1250950"/>
            <a:ext cx="9144000" cy="2387600"/>
          </a:xfrm>
        </p:spPr>
        <p:txBody>
          <a:bodyPr anchor="ctr" anchorCtr="0"/>
          <a:lstStyle>
            <a:lvl1pPr algn="ctr">
              <a:defRPr sz="6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914650" y="3605213"/>
            <a:ext cx="9144000" cy="512762"/>
          </a:xfrm>
        </p:spPr>
        <p:txBody>
          <a:bodyPr/>
          <a:lstStyle>
            <a:lvl1pPr marL="0" indent="0" algn="ctr">
              <a:buNone/>
              <a:defRPr sz="2400" i="1">
                <a:solidFill>
                  <a:srgbClr val="820006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58BAEA-3E61-4543-A995-A8FB7A8D805B}" type="datetimeFigureOut">
              <a:rPr lang="en-US" smtClean="0"/>
              <a:t>7/20/2026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83ED18-9B7F-4E95-A73F-D2CB0AA8F3CF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9D5A587-1CD2-4C89-9EE8-C0FF559601C5}"/>
              </a:ext>
            </a:extLst>
          </p:cNvPr>
          <p:cNvSpPr/>
          <p:nvPr userDrawn="1"/>
        </p:nvSpPr>
        <p:spPr>
          <a:xfrm>
            <a:off x="10153291" y="77638"/>
            <a:ext cx="1802920" cy="87989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94A556D9-1E2A-067D-210A-87C97A2DEBF9}"/>
              </a:ext>
            </a:extLst>
          </p:cNvPr>
          <p:cNvPicPr>
            <a:picLocks/>
          </p:cNvPicPr>
          <p:nvPr userDrawn="1"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alphaModFix amt="50000"/>
          </a:blip>
          <a:srcRect l="4469" t="2256" r="3022" b="1319"/>
          <a:stretch/>
        </p:blipFill>
        <p:spPr>
          <a:xfrm rot="12060000">
            <a:off x="-511122" y="352778"/>
            <a:ext cx="4483379" cy="6295004"/>
          </a:xfrm>
          <a:prstGeom prst="rect">
            <a:avLst/>
          </a:prstGeom>
        </p:spPr>
      </p:pic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FB30CD3A-CBC8-8B36-4DCA-A42FD7F01ED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438775" y="4210050"/>
            <a:ext cx="3371850" cy="512762"/>
          </a:xfrm>
        </p:spPr>
        <p:txBody>
          <a:bodyPr/>
          <a:lstStyle>
            <a:lvl1pPr marL="0" indent="0" algn="ctr">
              <a:buNone/>
              <a:defRPr sz="2400" b="1"/>
            </a:lvl1pPr>
          </a:lstStyle>
          <a:p>
            <a:pPr lvl="0"/>
            <a:r>
              <a:rPr lang="en-US" dirty="0"/>
              <a:t>Click to edit Author</a:t>
            </a:r>
          </a:p>
        </p:txBody>
      </p:sp>
      <p:sp>
        <p:nvSpPr>
          <p:cNvPr id="24" name="Text Placeholder 23">
            <a:extLst>
              <a:ext uri="{FF2B5EF4-FFF2-40B4-BE49-F238E27FC236}">
                <a16:creationId xmlns:a16="http://schemas.microsoft.com/office/drawing/2014/main" id="{FFB106FA-AB75-6B17-7A7C-C6FDB87E21F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438775" y="4848225"/>
            <a:ext cx="3505200" cy="309563"/>
          </a:xfrm>
        </p:spPr>
        <p:txBody>
          <a:bodyPr>
            <a:noAutofit/>
          </a:bodyPr>
          <a:lstStyle>
            <a:lvl1pPr marL="0" indent="0" algn="ctr">
              <a:buNone/>
              <a:defRPr sz="2000"/>
            </a:lvl1pPr>
          </a:lstStyle>
          <a:p>
            <a:pPr lvl="0"/>
            <a:r>
              <a:rPr lang="en-US" dirty="0"/>
              <a:t>Click to edit affiliation/title</a:t>
            </a:r>
          </a:p>
        </p:txBody>
      </p:sp>
    </p:spTree>
    <p:extLst>
      <p:ext uri="{BB962C8B-B14F-4D97-AF65-F5344CB8AC3E}">
        <p14:creationId xmlns:p14="http://schemas.microsoft.com/office/powerpoint/2010/main" val="2526554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58BAEA-3E61-4543-A995-A8FB7A8D805B}" type="datetimeFigureOut">
              <a:rPr lang="en-US" smtClean="0"/>
              <a:t>7/20/2026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83ED18-9B7F-4E95-A73F-D2CB0AA8F3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00319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tyle 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20">
            <a:extLst>
              <a:ext uri="{FF2B5EF4-FFF2-40B4-BE49-F238E27FC236}">
                <a16:creationId xmlns:a16="http://schemas.microsoft.com/office/drawing/2014/main" id="{E36DFF57-590F-E5EB-A2D7-1EB939700AC1}"/>
              </a:ext>
            </a:extLst>
          </p:cNvPr>
          <p:cNvPicPr>
            <a:picLocks/>
          </p:cNvPicPr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1700000">
            <a:off x="-180892" y="14896"/>
            <a:ext cx="3900986" cy="6611502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4608C6A1-281C-30AA-D0EF-0196576D9CC3}"/>
              </a:ext>
            </a:extLst>
          </p:cNvPr>
          <p:cNvPicPr>
            <a:picLocks/>
          </p:cNvPicPr>
          <p:nvPr userDrawn="1"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5300000" flipH="1">
            <a:off x="1908805" y="1225669"/>
            <a:ext cx="3499895" cy="737826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914650" y="1250950"/>
            <a:ext cx="9144000" cy="2387600"/>
          </a:xfrm>
        </p:spPr>
        <p:txBody>
          <a:bodyPr anchor="ctr" anchorCtr="0"/>
          <a:lstStyle>
            <a:lvl1pPr algn="ctr">
              <a:defRPr sz="6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914650" y="3605213"/>
            <a:ext cx="9144000" cy="512762"/>
          </a:xfrm>
        </p:spPr>
        <p:txBody>
          <a:bodyPr/>
          <a:lstStyle>
            <a:lvl1pPr marL="0" indent="0" algn="ctr">
              <a:buNone/>
              <a:defRPr sz="2400" i="1">
                <a:solidFill>
                  <a:srgbClr val="820006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58BAEA-3E61-4543-A995-A8FB7A8D805B}" type="datetimeFigureOut">
              <a:rPr lang="en-US" smtClean="0"/>
              <a:t>7/20/2026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83ED18-9B7F-4E95-A73F-D2CB0AA8F3CF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9D5A587-1CD2-4C89-9EE8-C0FF559601C5}"/>
              </a:ext>
            </a:extLst>
          </p:cNvPr>
          <p:cNvSpPr/>
          <p:nvPr userDrawn="1"/>
        </p:nvSpPr>
        <p:spPr>
          <a:xfrm>
            <a:off x="10153291" y="77638"/>
            <a:ext cx="1802920" cy="87989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C3CA848A-1EDD-C09C-5A75-3A1C4AAA533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438775" y="4210050"/>
            <a:ext cx="3371850" cy="512762"/>
          </a:xfrm>
        </p:spPr>
        <p:txBody>
          <a:bodyPr/>
          <a:lstStyle>
            <a:lvl1pPr marL="0" indent="0" algn="ctr">
              <a:buNone/>
              <a:defRPr sz="2400" b="1"/>
            </a:lvl1pPr>
          </a:lstStyle>
          <a:p>
            <a:pPr lvl="0"/>
            <a:r>
              <a:rPr lang="en-US" dirty="0"/>
              <a:t>Click to edit Author</a:t>
            </a:r>
          </a:p>
        </p:txBody>
      </p:sp>
      <p:sp>
        <p:nvSpPr>
          <p:cNvPr id="24" name="Text Placeholder 23">
            <a:extLst>
              <a:ext uri="{FF2B5EF4-FFF2-40B4-BE49-F238E27FC236}">
                <a16:creationId xmlns:a16="http://schemas.microsoft.com/office/drawing/2014/main" id="{75DCCD6E-1F58-7A6A-7DD0-7C2A3B67F45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438775" y="4848225"/>
            <a:ext cx="3505200" cy="309563"/>
          </a:xfrm>
        </p:spPr>
        <p:txBody>
          <a:bodyPr>
            <a:noAutofit/>
          </a:bodyPr>
          <a:lstStyle>
            <a:lvl1pPr marL="0" indent="0" algn="ctr">
              <a:buNone/>
              <a:defRPr sz="2000"/>
            </a:lvl1pPr>
          </a:lstStyle>
          <a:p>
            <a:pPr lvl="0"/>
            <a:r>
              <a:rPr lang="en-US" dirty="0"/>
              <a:t>Click to edit affiliation/title</a:t>
            </a:r>
          </a:p>
        </p:txBody>
      </p:sp>
    </p:spTree>
    <p:extLst>
      <p:ext uri="{BB962C8B-B14F-4D97-AF65-F5344CB8AC3E}">
        <p14:creationId xmlns:p14="http://schemas.microsoft.com/office/powerpoint/2010/main" val="1184264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292893"/>
            <a:ext cx="9715500" cy="77628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58BAEA-3E61-4543-A995-A8FB7A8D805B}" type="datetimeFigureOut">
              <a:rPr lang="en-US" smtClean="0"/>
              <a:t>7/20/2026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83ED18-9B7F-4E95-A73F-D2CB0AA8F3CF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8F3B4D7B-0BF8-5A0E-81AC-D90308AC7549}"/>
              </a:ext>
            </a:extLst>
          </p:cNvPr>
          <p:cNvCxnSpPr>
            <a:cxnSpLocks/>
          </p:cNvCxnSpPr>
          <p:nvPr userDrawn="1"/>
        </p:nvCxnSpPr>
        <p:spPr>
          <a:xfrm>
            <a:off x="838200" y="1085118"/>
            <a:ext cx="5715000" cy="0"/>
          </a:xfrm>
          <a:prstGeom prst="line">
            <a:avLst/>
          </a:prstGeom>
          <a:ln w="41275">
            <a:solidFill>
              <a:srgbClr val="68B5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610900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58BAEA-3E61-4543-A995-A8FB7A8D805B}" type="datetimeFigureOut">
              <a:rPr lang="en-US" smtClean="0"/>
              <a:t>7/20/2026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83ED18-9B7F-4E95-A73F-D2CB0AA8F3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97943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58BAEA-3E61-4543-A995-A8FB7A8D805B}" type="datetimeFigureOut">
              <a:rPr lang="en-US" smtClean="0"/>
              <a:t>7/20/2026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83ED18-9B7F-4E95-A73F-D2CB0AA8F3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91584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58BAEA-3E61-4543-A995-A8FB7A8D805B}" type="datetimeFigureOut">
              <a:rPr lang="en-US" smtClean="0"/>
              <a:t>7/20/2026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83ED18-9B7F-4E95-A73F-D2CB0AA8F3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03683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58BAEA-3E61-4543-A995-A8FB7A8D805B}" type="datetimeFigureOut">
              <a:rPr lang="en-US" smtClean="0"/>
              <a:t>7/20/2026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83ED18-9B7F-4E95-A73F-D2CB0AA8F3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9887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58BAEA-3E61-4543-A995-A8FB7A8D805B}" type="datetimeFigureOut">
              <a:rPr lang="en-US" smtClean="0"/>
              <a:t>7/20/2026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83ED18-9B7F-4E95-A73F-D2CB0AA8F3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63260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58BAEA-3E61-4543-A995-A8FB7A8D805B}" type="datetimeFigureOut">
              <a:rPr lang="en-US" smtClean="0"/>
              <a:t>7/20/2026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83ED18-9B7F-4E95-A73F-D2CB0AA8F3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46553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136525"/>
            <a:ext cx="9296400" cy="7762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117600"/>
            <a:ext cx="10515600" cy="50593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58BAEA-3E61-4543-A995-A8FB7A8D805B}" type="datetimeFigureOut">
              <a:rPr lang="en-US" smtClean="0"/>
              <a:t>7/20/2026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83ED18-9B7F-4E95-A73F-D2CB0AA8F3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47851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70" r:id="rId2"/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kern="1200">
          <a:solidFill>
            <a:srgbClr val="820006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8441AEF4-19FA-9275-CC57-380DA57E002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733495" y="679449"/>
            <a:ext cx="9144000" cy="2387600"/>
          </a:xfrm>
        </p:spPr>
        <p:txBody>
          <a:bodyPr>
            <a:normAutofit fontScale="90000"/>
          </a:bodyPr>
          <a:lstStyle/>
          <a:p>
            <a:r>
              <a:rPr lang="en-US" sz="6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Discrete Probability Distributions for Machine Learning</a:t>
            </a:r>
            <a:endParaRPr lang="en-US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2E6B3851-2B69-C402-D64A-F22DDC8915B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552699" y="4722812"/>
            <a:ext cx="9144000" cy="512762"/>
          </a:xfrm>
        </p:spPr>
        <p:txBody>
          <a:bodyPr/>
          <a:lstStyle/>
          <a:p>
            <a:r>
              <a:rPr lang="en-US" dirty="0"/>
              <a:t>July 23</a:t>
            </a:r>
            <a:r>
              <a:rPr lang="en-US" baseline="30000" dirty="0"/>
              <a:t>rd</a:t>
            </a:r>
            <a:r>
              <a:rPr lang="en-US" dirty="0"/>
              <a:t>, 2026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0553F1D1-AA5D-67D6-EB15-E68553FC7DF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438775" y="3726611"/>
            <a:ext cx="3371850" cy="996201"/>
          </a:xfrm>
        </p:spPr>
        <p:txBody>
          <a:bodyPr>
            <a:normAutofit/>
          </a:bodyPr>
          <a:lstStyle/>
          <a:p>
            <a:r>
              <a:rPr lang="en-US" dirty="0"/>
              <a:t>Robert (Bob) Kurth</a:t>
            </a:r>
          </a:p>
          <a:p>
            <a:r>
              <a:rPr lang="en-US" dirty="0"/>
              <a:t>RKZ Associates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95918DD-BB1E-7460-1E20-21CF73AE3D0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440556" y="3119437"/>
            <a:ext cx="9368286" cy="309563"/>
          </a:xfrm>
        </p:spPr>
        <p:txBody>
          <a:bodyPr/>
          <a:lstStyle/>
          <a:p>
            <a:r>
              <a:rPr lang="en-US" sz="2000" b="1" i="1" dirty="0">
                <a:solidFill>
                  <a:srgbClr val="820006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Assessing the Uncertainty in Aging Aircraft Maintenance and Inspection Strategies</a:t>
            </a:r>
          </a:p>
        </p:txBody>
      </p:sp>
    </p:spTree>
    <p:extLst>
      <p:ext uri="{BB962C8B-B14F-4D97-AF65-F5344CB8AC3E}">
        <p14:creationId xmlns:p14="http://schemas.microsoft.com/office/powerpoint/2010/main" val="41871906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9F8184-6E88-8D29-1767-76989B3CE6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Aging Aircraft Damage Modeling for Inspections</a:t>
            </a:r>
          </a:p>
        </p:txBody>
      </p:sp>
      <p:pic>
        <p:nvPicPr>
          <p:cNvPr id="6" name="Content Placeholder 5" descr="A graph with different colored lines&#10;&#10;Description automatically generated">
            <a:extLst>
              <a:ext uri="{FF2B5EF4-FFF2-40B4-BE49-F238E27FC236}">
                <a16:creationId xmlns:a16="http://schemas.microsoft.com/office/drawing/2014/main" id="{5512F7FD-0F80-0597-5E66-10984E390D67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2011693"/>
            <a:ext cx="5181600" cy="3979202"/>
          </a:xfr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4" name="Content Placeholder 3">
                <a:extLst>
                  <a:ext uri="{FF2B5EF4-FFF2-40B4-BE49-F238E27FC236}">
                    <a16:creationId xmlns:a16="http://schemas.microsoft.com/office/drawing/2014/main" id="{17EEA526-FC91-ECA7-9540-C555A2AD4CDE}"/>
                  </a:ext>
                </a:extLst>
              </p:cNvPr>
              <p:cNvSpPr>
                <a:spLocks noGrp="1"/>
              </p:cNvSpPr>
              <p:nvPr>
                <p:ph sz="half" idx="2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en-US" dirty="0"/>
                  <a:t>Cracks growing in the fuselage can run but the next rivet acts as a crack stopper which takes time to reinitiate the growth</a:t>
                </a:r>
              </a:p>
              <a:p>
                <a:r>
                  <a:rPr lang="en-US" dirty="0"/>
                  <a:t>Frames also arrest cracks</a:t>
                </a:r>
              </a:p>
              <a:p>
                <a:r>
                  <a:rPr lang="en-US" dirty="0"/>
                  <a:t>We use the term failure in the following to mean 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𝑃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𝐹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≡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𝐾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𝜎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,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𝑐</m:t>
                          </m:r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&gt;</m:t>
                      </m:r>
                      <m:sSub>
                        <m:sSub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𝐽</m:t>
                          </m:r>
                        </m:e>
                        <m:sub>
                          <m:sSub>
                            <m:sSub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𝐼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𝐶</m:t>
                              </m:r>
                            </m:sub>
                          </m:sSub>
                        </m:sub>
                      </m:sSub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4" name="Content Placeholder 3">
                <a:extLst>
                  <a:ext uri="{FF2B5EF4-FFF2-40B4-BE49-F238E27FC236}">
                    <a16:creationId xmlns:a16="http://schemas.microsoft.com/office/drawing/2014/main" id="{17EEA526-FC91-ECA7-9540-C555A2AD4CD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2"/>
              </p:nvPr>
            </p:nvSpPr>
            <p:spPr>
              <a:blipFill>
                <a:blip r:embed="rId3"/>
                <a:stretch>
                  <a:fillRect l="-2118" t="-2381" r="-235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2613854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C22EFB-FF8B-3042-6DFF-A85BE72837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Machine Learning Application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1E2539-31BF-EBC5-B268-FE96AE0947C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There are twelve inputs to the PFM model, eight of which were sent to the machine learning module</a:t>
            </a:r>
          </a:p>
          <a:p>
            <a:r>
              <a:rPr lang="en-US" dirty="0"/>
              <a:t>The Principal Component Analyses (PCA) based on the eigenvalue solutions of the largest eigenvalues are employed</a:t>
            </a:r>
          </a:p>
          <a:p>
            <a:r>
              <a:rPr lang="en-US" dirty="0"/>
              <a:t>We use a color scheme to classify the risk of failure. For the full study we have a 3, 6, and 16 color scheme</a:t>
            </a:r>
          </a:p>
          <a:p>
            <a:r>
              <a:rPr lang="en-US" dirty="0"/>
              <a:t>For this presentation we show the 3 color results</a:t>
            </a:r>
          </a:p>
          <a:p>
            <a:endParaRPr lang="en-US" dirty="0"/>
          </a:p>
        </p:txBody>
      </p:sp>
      <mc:AlternateContent xmlns:mc="http://schemas.openxmlformats.org/markup-compatibility/2006">
        <mc:Choice xmlns:a14="http://schemas.microsoft.com/office/drawing/2010/main" Requires="a14">
          <p:graphicFrame>
            <p:nvGraphicFramePr>
              <p:cNvPr id="5" name="Table 5">
                <a:extLst>
                  <a:ext uri="{FF2B5EF4-FFF2-40B4-BE49-F238E27FC236}">
                    <a16:creationId xmlns:a16="http://schemas.microsoft.com/office/drawing/2014/main" id="{978A84F4-D717-87C7-00B8-823751E9781B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535963141"/>
                  </p:ext>
                </p:extLst>
              </p:nvPr>
            </p:nvGraphicFramePr>
            <p:xfrm>
              <a:off x="1811547" y="4446278"/>
              <a:ext cx="8141419" cy="148336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2045419">
                      <a:extLst>
                        <a:ext uri="{9D8B030D-6E8A-4147-A177-3AD203B41FA5}">
                          <a16:colId xmlns:a16="http://schemas.microsoft.com/office/drawing/2014/main" val="282564085"/>
                        </a:ext>
                      </a:extLst>
                    </a:gridCol>
                    <a:gridCol w="2032000">
                      <a:extLst>
                        <a:ext uri="{9D8B030D-6E8A-4147-A177-3AD203B41FA5}">
                          <a16:colId xmlns:a16="http://schemas.microsoft.com/office/drawing/2014/main" val="1573469190"/>
                        </a:ext>
                      </a:extLst>
                    </a:gridCol>
                    <a:gridCol w="2032000">
                      <a:extLst>
                        <a:ext uri="{9D8B030D-6E8A-4147-A177-3AD203B41FA5}">
                          <a16:colId xmlns:a16="http://schemas.microsoft.com/office/drawing/2014/main" val="3215964223"/>
                        </a:ext>
                      </a:extLst>
                    </a:gridCol>
                    <a:gridCol w="2032000">
                      <a:extLst>
                        <a:ext uri="{9D8B030D-6E8A-4147-A177-3AD203B41FA5}">
                          <a16:colId xmlns:a16="http://schemas.microsoft.com/office/drawing/2014/main" val="1431527180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r>
                            <a:rPr lang="en-US" dirty="0"/>
                            <a:t>Category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/>
                            <a:t>Color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/>
                            <a:t>Crack length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/>
                            <a:t>POF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392852212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1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Green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/>
                            <a:t>0.25 in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en-US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10</m:t>
                                    </m:r>
                                  </m:e>
                                  <m:sup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−5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583059900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2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Yellow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/>
                            <a:t> 0.50 in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en-US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10</m:t>
                                    </m:r>
                                  </m:e>
                                  <m:sup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−</m:t>
                                    </m:r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3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en-US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284663624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3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Red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/>
                            <a:t>1.0 in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1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919866960"/>
                      </a:ext>
                    </a:extLst>
                  </a:tr>
                </a:tbl>
              </a:graphicData>
            </a:graphic>
          </p:graphicFrame>
        </mc:Choice>
        <mc:Fallback>
          <p:graphicFrame>
            <p:nvGraphicFramePr>
              <p:cNvPr id="5" name="Table 5">
                <a:extLst>
                  <a:ext uri="{FF2B5EF4-FFF2-40B4-BE49-F238E27FC236}">
                    <a16:creationId xmlns:a16="http://schemas.microsoft.com/office/drawing/2014/main" id="{978A84F4-D717-87C7-00B8-823751E9781B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535963141"/>
                  </p:ext>
                </p:extLst>
              </p:nvPr>
            </p:nvGraphicFramePr>
            <p:xfrm>
              <a:off x="1811547" y="4446278"/>
              <a:ext cx="8141419" cy="1483360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2045419">
                      <a:extLst>
                        <a:ext uri="{9D8B030D-6E8A-4147-A177-3AD203B41FA5}">
                          <a16:colId xmlns:a16="http://schemas.microsoft.com/office/drawing/2014/main" val="282564085"/>
                        </a:ext>
                      </a:extLst>
                    </a:gridCol>
                    <a:gridCol w="2032000">
                      <a:extLst>
                        <a:ext uri="{9D8B030D-6E8A-4147-A177-3AD203B41FA5}">
                          <a16:colId xmlns:a16="http://schemas.microsoft.com/office/drawing/2014/main" val="1573469190"/>
                        </a:ext>
                      </a:extLst>
                    </a:gridCol>
                    <a:gridCol w="2032000">
                      <a:extLst>
                        <a:ext uri="{9D8B030D-6E8A-4147-A177-3AD203B41FA5}">
                          <a16:colId xmlns:a16="http://schemas.microsoft.com/office/drawing/2014/main" val="3215964223"/>
                        </a:ext>
                      </a:extLst>
                    </a:gridCol>
                    <a:gridCol w="2032000">
                      <a:extLst>
                        <a:ext uri="{9D8B030D-6E8A-4147-A177-3AD203B41FA5}">
                          <a16:colId xmlns:a16="http://schemas.microsoft.com/office/drawing/2014/main" val="1431527180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r>
                            <a:rPr lang="en-US" dirty="0"/>
                            <a:t>Category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/>
                            <a:t>Color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/>
                            <a:t>Crack length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/>
                            <a:t>POF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392852212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1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Green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/>
                            <a:t>0.25 in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2"/>
                          <a:stretch>
                            <a:fillRect l="-301502" t="-106557" r="-1201" b="-22623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583059900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2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Yellow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/>
                            <a:t> 0.50 in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blipFill>
                          <a:blip r:embed="rId2"/>
                          <a:stretch>
                            <a:fillRect l="-301502" t="-206557" r="-1201" b="-12623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284663624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3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Red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dirty="0"/>
                            <a:t>1.0 in</a:t>
                          </a: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dirty="0"/>
                            <a:t>1</a:t>
                          </a: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919866960"/>
                      </a:ext>
                    </a:extLst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169728952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Content Placeholder 11" descr="A diagram of a box with numbers and points&#10;&#10;Description automatically generated with medium confidence">
            <a:extLst>
              <a:ext uri="{FF2B5EF4-FFF2-40B4-BE49-F238E27FC236}">
                <a16:creationId xmlns:a16="http://schemas.microsoft.com/office/drawing/2014/main" id="{2EF34DB0-800A-74F7-6C8A-03126F44E1EA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7643" y="487451"/>
            <a:ext cx="7170906" cy="5883098"/>
          </a:xfr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A9F8184-6E88-8D29-1767-76989B3CE6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9307"/>
            <a:ext cx="9296400" cy="776288"/>
          </a:xfrm>
        </p:spPr>
        <p:txBody>
          <a:bodyPr/>
          <a:lstStyle/>
          <a:p>
            <a:r>
              <a:rPr lang="en-US" dirty="0"/>
              <a:t>Machine Learning Application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B5F4ADAB-A5DE-CCD0-8653-A234B7D75C04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The Probability of Detection (PoD) curve was modeled as a Weibull CDF</a:t>
            </a:r>
          </a:p>
          <a:p>
            <a:r>
              <a:rPr lang="en-US" dirty="0"/>
              <a:t>This allowed two parameters, the scale and shape to be used to characterize the PoD</a:t>
            </a:r>
          </a:p>
          <a:p>
            <a:r>
              <a:rPr lang="en-US" dirty="0"/>
              <a:t>9 different scenarios were used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733113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Content Placeholder 7" descr="A diagram of a box with different colored dots&#10;&#10;Description automatically generated">
            <a:extLst>
              <a:ext uri="{FF2B5EF4-FFF2-40B4-BE49-F238E27FC236}">
                <a16:creationId xmlns:a16="http://schemas.microsoft.com/office/drawing/2014/main" id="{31C36E97-CD71-2B1B-C2B3-57A88556EADD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8369" y="136525"/>
            <a:ext cx="11711412" cy="6842334"/>
          </a:xfr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A9F8184-6E88-8D29-1767-76989B3CE6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Machine Learning Application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B5F4ADAB-A5DE-CCD0-8653-A234B7D75C04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Three variables</a:t>
            </a:r>
          </a:p>
          <a:p>
            <a:pPr lvl="1"/>
            <a:r>
              <a:rPr lang="en-US" dirty="0"/>
              <a:t>Stress intensity, K</a:t>
            </a:r>
          </a:p>
          <a:p>
            <a:pPr lvl="1"/>
            <a:r>
              <a:rPr lang="en-US" dirty="0"/>
              <a:t>Weibull shape parameter</a:t>
            </a:r>
          </a:p>
          <a:p>
            <a:pPr lvl="1"/>
            <a:r>
              <a:rPr lang="en-US" dirty="0"/>
              <a:t>Time of inspection</a:t>
            </a:r>
          </a:p>
          <a:p>
            <a:r>
              <a:rPr lang="en-US" dirty="0"/>
              <a:t>The PCA method shows a good classification of the green, yellow, red</a:t>
            </a:r>
          </a:p>
          <a:p>
            <a:r>
              <a:rPr lang="en-US" dirty="0"/>
              <a:t>The pink and magenta data is the classification given by the training data to new analyses</a:t>
            </a:r>
          </a:p>
          <a:p>
            <a:r>
              <a:rPr lang="en-US" dirty="0"/>
              <a:t>There were no red classifications for the new data and the training data predicted zero red classes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3647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483E83-5B02-7F79-155D-BAFDCA8F42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Conclusions of the Analysis	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1404B1A-9325-B7B2-3E97-2D0EA43B694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Many more analyses were performed which will not fit into an 18 minute presentation</a:t>
            </a:r>
          </a:p>
          <a:p>
            <a:r>
              <a:rPr lang="en-US" dirty="0"/>
              <a:t>Important results include</a:t>
            </a:r>
          </a:p>
          <a:p>
            <a:pPr lvl="1"/>
            <a:r>
              <a:rPr lang="en-US" dirty="0"/>
              <a:t>Using machine learning allowed the impact of inspections to be more easily assessed from the simulations than standard Monte Carlo simulations</a:t>
            </a:r>
          </a:p>
          <a:p>
            <a:pPr lvl="1"/>
            <a:r>
              <a:rPr lang="en-US" dirty="0"/>
              <a:t>The DPD method has been integrated into past PFM analyses</a:t>
            </a:r>
          </a:p>
          <a:p>
            <a:pPr lvl="2"/>
            <a:r>
              <a:rPr lang="en-US" dirty="0"/>
              <a:t>xLPR simulation</a:t>
            </a:r>
          </a:p>
          <a:p>
            <a:pPr lvl="2"/>
            <a:r>
              <a:rPr lang="en-US" dirty="0"/>
              <a:t>PDTA of shuttle training aircraft</a:t>
            </a:r>
          </a:p>
          <a:p>
            <a:pPr lvl="1"/>
            <a:r>
              <a:rPr lang="en-US" dirty="0"/>
              <a:t>Comparison of the MC DPD analyses to the ML DPD analyses demonstrates an advantage of machine learning for assessing inspection methods and schedules</a:t>
            </a:r>
          </a:p>
        </p:txBody>
      </p:sp>
    </p:spTree>
    <p:extLst>
      <p:ext uri="{BB962C8B-B14F-4D97-AF65-F5344CB8AC3E}">
        <p14:creationId xmlns:p14="http://schemas.microsoft.com/office/powerpoint/2010/main" val="115092048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483E83-5B02-7F79-155D-BAFDCA8F42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Future	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1404B1A-9325-B7B2-3E97-2D0EA43B694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These analyses focused on PCA methods which reduce higher dimensional results by projecting onto a lower dimensional hyperplane</a:t>
            </a:r>
          </a:p>
          <a:p>
            <a:r>
              <a:rPr lang="en-US" dirty="0"/>
              <a:t>The use of Kernel methods is being implemented to allow the results to be projected to a higher dimensional hyperplane</a:t>
            </a:r>
          </a:p>
          <a:p>
            <a:pPr lvl="1"/>
            <a:r>
              <a:rPr lang="en-US" dirty="0"/>
              <a:t>We believe this may find better discrimination of the inspection</a:t>
            </a:r>
          </a:p>
          <a:p>
            <a:pPr lvl="1"/>
            <a:r>
              <a:rPr lang="en-US" dirty="0"/>
              <a:t>It will also be needed for more complex analyses that included</a:t>
            </a:r>
          </a:p>
          <a:p>
            <a:pPr lvl="2"/>
            <a:r>
              <a:rPr lang="en-US" dirty="0"/>
              <a:t>Crack retardation</a:t>
            </a:r>
          </a:p>
          <a:p>
            <a:pPr lvl="2"/>
            <a:r>
              <a:rPr lang="en-US" dirty="0"/>
              <a:t>Welded structure residual stresses</a:t>
            </a:r>
          </a:p>
          <a:p>
            <a:pPr lvl="2"/>
            <a:r>
              <a:rPr lang="en-US" dirty="0"/>
              <a:t>Crack arrest and re-initiation</a:t>
            </a:r>
          </a:p>
          <a:p>
            <a:pPr marL="0" indent="0" algn="ctr">
              <a:buNone/>
            </a:pPr>
            <a:r>
              <a:rPr lang="en-US" sz="4000" dirty="0"/>
              <a:t>THANK YOU for listening!!</a:t>
            </a:r>
          </a:p>
        </p:txBody>
      </p:sp>
    </p:spTree>
    <p:extLst>
      <p:ext uri="{BB962C8B-B14F-4D97-AF65-F5344CB8AC3E}">
        <p14:creationId xmlns:p14="http://schemas.microsoft.com/office/powerpoint/2010/main" val="13000026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622D72-F776-F1B8-2778-1239140B1F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Presentation Content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EC7D7A-060B-9002-DF93-D475EA65252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Discrete Probability Distribution Methodology</a:t>
            </a:r>
          </a:p>
          <a:p>
            <a:pPr lvl="1"/>
            <a:r>
              <a:rPr lang="en-US" dirty="0"/>
              <a:t>Fundamentals</a:t>
            </a:r>
          </a:p>
          <a:p>
            <a:pPr lvl="1"/>
            <a:r>
              <a:rPr lang="en-US" dirty="0"/>
              <a:t>Importance Sampling</a:t>
            </a:r>
          </a:p>
          <a:p>
            <a:pPr lvl="1"/>
            <a:r>
              <a:rPr lang="en-US" dirty="0"/>
              <a:t>Calculation of the Joint Probability Distribution for Machine Learning</a:t>
            </a:r>
          </a:p>
          <a:p>
            <a:r>
              <a:rPr lang="en-US" dirty="0"/>
              <a:t>Aging Aircraft Probabilistic Damage Tolerant Analysis (DTA)</a:t>
            </a:r>
          </a:p>
          <a:p>
            <a:pPr lvl="1"/>
            <a:r>
              <a:rPr lang="en-US" dirty="0"/>
              <a:t>Mechanics Model</a:t>
            </a:r>
          </a:p>
          <a:p>
            <a:pPr lvl="1"/>
            <a:r>
              <a:rPr lang="en-US" dirty="0"/>
              <a:t>Inspection Methods</a:t>
            </a:r>
          </a:p>
          <a:p>
            <a:pPr lvl="1"/>
            <a:r>
              <a:rPr lang="en-US" dirty="0"/>
              <a:t>Simulation training data</a:t>
            </a:r>
          </a:p>
          <a:p>
            <a:r>
              <a:rPr lang="en-US" dirty="0"/>
              <a:t>Machine Learning</a:t>
            </a:r>
          </a:p>
          <a:p>
            <a:pPr lvl="1"/>
            <a:r>
              <a:rPr lang="en-US" dirty="0"/>
              <a:t>Using the training data assess</a:t>
            </a:r>
          </a:p>
          <a:p>
            <a:pPr lvl="2"/>
            <a:r>
              <a:rPr lang="en-US" dirty="0"/>
              <a:t>Inspection Methods</a:t>
            </a:r>
          </a:p>
          <a:p>
            <a:pPr lvl="2"/>
            <a:r>
              <a:rPr lang="en-US" dirty="0"/>
              <a:t>Inspection Schedules</a:t>
            </a:r>
          </a:p>
          <a:p>
            <a:r>
              <a:rPr lang="en-US" dirty="0"/>
              <a:t>Summary and Conclusions</a:t>
            </a:r>
          </a:p>
        </p:txBody>
      </p:sp>
    </p:spTree>
    <p:extLst>
      <p:ext uri="{BB962C8B-B14F-4D97-AF65-F5344CB8AC3E}">
        <p14:creationId xmlns:p14="http://schemas.microsoft.com/office/powerpoint/2010/main" val="20233675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9F43D6-7818-888C-EFBF-7E4EDB85B5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Motivation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5100C7D-F15D-0A85-B144-6A0E5B07A4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Data Sources Overlap and, potentially, are contradictory</a:t>
            </a:r>
          </a:p>
          <a:p>
            <a:r>
              <a:rPr lang="en-US" dirty="0"/>
              <a:t>Allowance for a selection of  methodology to characterize data </a:t>
            </a:r>
          </a:p>
          <a:p>
            <a:pPr lvl="1"/>
            <a:r>
              <a:rPr lang="en-US" dirty="0"/>
              <a:t>Introduces additional uncertainty</a:t>
            </a:r>
          </a:p>
          <a:p>
            <a:pPr lvl="1"/>
            <a:r>
              <a:rPr lang="en-US" dirty="0"/>
              <a:t>This uncertainty, in many cases is unquantifiable</a:t>
            </a:r>
          </a:p>
          <a:p>
            <a:r>
              <a:rPr lang="en-US" dirty="0"/>
              <a:t>Using an agreed upon criterion to separate the data removes such uncertainty and provides consistency</a:t>
            </a:r>
          </a:p>
          <a:p>
            <a:r>
              <a:rPr lang="en-US" dirty="0"/>
              <a:t>Of course, such consistency must be understood or a situation where we are consistently wrong could arise</a:t>
            </a:r>
          </a:p>
        </p:txBody>
      </p:sp>
    </p:spTree>
    <p:extLst>
      <p:ext uri="{BB962C8B-B14F-4D97-AF65-F5344CB8AC3E}">
        <p14:creationId xmlns:p14="http://schemas.microsoft.com/office/powerpoint/2010/main" val="11156029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9F8184-6E88-8D29-1767-76989B3CE6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Discrete Probability Distributions (DPD)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F5E70DA1-4EE3-DF1B-4721-B6B62C33E882}"/>
                  </a:ext>
                </a:extLst>
              </p:cNvPr>
              <p:cNvSpPr>
                <a:spLocks noGrp="1"/>
              </p:cNvSpPr>
              <p:nvPr>
                <p:ph sz="half" idx="1"/>
              </p:nvPr>
            </p:nvSpPr>
            <p:spPr>
              <a:xfrm>
                <a:off x="838200" y="845389"/>
                <a:ext cx="5181600" cy="5331574"/>
              </a:xfrm>
            </p:spPr>
            <p:txBody>
              <a:bodyPr>
                <a:normAutofit fontScale="92500" lnSpcReduction="10000"/>
              </a:bodyPr>
              <a:lstStyle/>
              <a:p>
                <a:r>
                  <a:rPr lang="en-US" dirty="0"/>
                  <a:t>The DPD is constructed as a set of ordered pairs 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d>
                          <m:d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e>
                              <m:sub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</m:s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,</m:t>
                            </m:r>
                            <m:sSub>
                              <m:sSub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𝑝</m:t>
                                </m:r>
                              </m:e>
                              <m:sub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</m:sSub>
                          </m:e>
                        </m:d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d>
                          <m:d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e>
                              <m:sub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b>
                            </m:s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,</m:t>
                            </m:r>
                            <m:sSub>
                              <m:sSub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𝑝</m:t>
                                </m:r>
                              </m:e>
                              <m:sub>
                                <m:r>
                                  <a:rPr lang="en-US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b>
                            </m:sSub>
                          </m:e>
                        </m:d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⋯,</m:t>
                        </m:r>
                        <m:d>
                          <m:d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e>
                              <m:sub>
                                <m:sSub>
                                  <m:sSubPr>
                                    <m:ctrlPr>
                                      <a:rPr lang="en-US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𝑁</m:t>
                                    </m:r>
                                  </m:e>
                                  <m:sub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𝑏𝑖𝑛</m:t>
                                    </m:r>
                                  </m:sub>
                                </m:sSub>
                              </m:sub>
                            </m:s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,</m:t>
                            </m:r>
                            <m:sSub>
                              <m:sSub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𝑝</m:t>
                                </m:r>
                              </m:e>
                              <m:sub>
                                <m:sSub>
                                  <m:sSubPr>
                                    <m:ctrlPr>
                                      <a:rPr lang="en-US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𝑁</m:t>
                                    </m:r>
                                  </m:e>
                                  <m:sub>
                                    <m:r>
                                      <a:rPr lang="en-US" b="0" i="1" smtClean="0">
                                        <a:latin typeface="Cambria Math" panose="02040503050406030204" pitchFamily="18" charset="0"/>
                                      </a:rPr>
                                      <m:t>𝑏𝑖𝑛</m:t>
                                    </m:r>
                                  </m:sub>
                                </m:sSub>
                              </m:sub>
                            </m:sSub>
                          </m:e>
                        </m:d>
                      </m:e>
                    </m:d>
                  </m:oMath>
                </a14:m>
                <a:endParaRPr lang="en-US" dirty="0"/>
              </a:p>
              <a:p>
                <a14:m>
                  <m:oMath xmlns:m="http://schemas.openxmlformats.org/officeDocument/2006/math">
                    <m:d>
                      <m:d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𝑧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i="1">
                            <a:latin typeface="Cambria Math" panose="020405030504060302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𝑝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e>
                    </m:d>
                  </m:oMath>
                </a14:m>
                <a:r>
                  <a:rPr lang="en-US" dirty="0"/>
                  <a:t> and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𝑧</m:t>
                            </m:r>
                          </m:e>
                          <m:sub>
                            <m:sSub>
                              <m:sSub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𝑁</m:t>
                                </m:r>
                              </m:e>
                              <m:sub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𝑏𝑖𝑛</m:t>
                                </m:r>
                              </m:sub>
                            </m:sSub>
                          </m:sub>
                        </m:sSub>
                        <m:r>
                          <a:rPr lang="en-US" i="1">
                            <a:latin typeface="Cambria Math" panose="020405030504060302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𝑝</m:t>
                            </m:r>
                          </m:e>
                          <m:sub>
                            <m:sSub>
                              <m:sSubPr>
                                <m:ctrlPr>
                                  <a:rPr lang="en-US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𝑁</m:t>
                                </m:r>
                              </m:e>
                              <m:sub>
                                <m:r>
                                  <a:rPr lang="en-US" i="1">
                                    <a:latin typeface="Cambria Math" panose="02040503050406030204" pitchFamily="18" charset="0"/>
                                  </a:rPr>
                                  <m:t>𝑏𝑖𝑛</m:t>
                                </m:r>
                              </m:sub>
                            </m:sSub>
                          </m:sub>
                        </m:sSub>
                      </m:e>
                    </m:d>
                  </m:oMath>
                </a14:m>
                <a:r>
                  <a:rPr lang="en-US" dirty="0"/>
                  <a:t> are </a:t>
                </a:r>
              </a:p>
              <a:p>
                <a:pPr lvl="1"/>
                <a14:m>
                  <m:oMath xmlns:m="http://schemas.openxmlformats.org/officeDocument/2006/math">
                    <m:sSub>
                      <m:sSub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𝑁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𝑏𝑖𝑛</m:t>
                            </m:r>
                          </m:sub>
                        </m:sSub>
                      </m:den>
                    </m:f>
                  </m:oMath>
                </a14:m>
                <a:r>
                  <a:rPr lang="en-US" dirty="0"/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≡</m:t>
                    </m:r>
                    <m:nary>
                      <m:naryPr>
                        <m:limLoc m:val="undOvr"/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24"/>
                          </m:rPr>
                          <a:rPr lang="en-US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∞</m:t>
                        </m:r>
                      </m:sub>
                      <m:sup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sup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𝑓</m:t>
                        </m:r>
                        <m:d>
                          <m:d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</m:d>
                      </m:e>
                    </m:nary>
                    <m:r>
                      <a:rPr lang="en-US" b="0" i="1" smtClean="0">
                        <a:latin typeface="Cambria Math" panose="02040503050406030204" pitchFamily="18" charset="0"/>
                      </a:rPr>
                      <m:t>𝑑𝑥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endParaRPr lang="en-US" dirty="0"/>
              </a:p>
              <a:p>
                <a:r>
                  <a:rPr lang="en-US" dirty="0"/>
                  <a:t>These define the </a:t>
                </a:r>
                <a:r>
                  <a:rPr lang="en-US" b="1" i="1" dirty="0"/>
                  <a:t>endpoints </a:t>
                </a:r>
                <a:r>
                  <a:rPr lang="en-US" dirty="0"/>
                  <a:t>of the interval</a:t>
                </a:r>
              </a:p>
              <a:p>
                <a:r>
                  <a:rPr lang="en-US" dirty="0"/>
                  <a:t>We </a:t>
                </a:r>
                <a:r>
                  <a:rPr lang="en-US" b="1" i="1" dirty="0"/>
                  <a:t>cannot </a:t>
                </a:r>
                <a:r>
                  <a:rPr lang="en-US" dirty="0"/>
                  <a:t>place the probability mass of the interval at the endpoints</a:t>
                </a:r>
              </a:p>
              <a:p>
                <a:r>
                  <a:rPr lang="en-US" dirty="0"/>
                  <a:t>The final DPD is defined so that the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𝐾</m:t>
                        </m:r>
                      </m:sub>
                    </m:sSub>
                  </m:oMath>
                </a14:m>
                <a:r>
                  <a:rPr lang="en-US" dirty="0"/>
                  <a:t> are the conditional mean of the interval between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𝑧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𝑘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−1</m:t>
                        </m:r>
                      </m:sub>
                    </m:sSub>
                  </m:oMath>
                </a14:m>
                <a:r>
                  <a:rPr lang="en-US" dirty="0"/>
                  <a:t> 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i="1">
                            <a:latin typeface="Cambria Math" panose="02040503050406030204" pitchFamily="18" charset="0"/>
                          </a:rPr>
                          <m:t>𝑧</m:t>
                        </m:r>
                      </m:e>
                      <m:sub>
                        <m:r>
                          <a:rPr lang="en-US" i="1">
                            <a:latin typeface="Cambria Math" panose="02040503050406030204" pitchFamily="18" charset="0"/>
                          </a:rPr>
                          <m:t>𝑘</m:t>
                        </m:r>
                      </m:sub>
                    </m:sSub>
                  </m:oMath>
                </a14:m>
                <a:endParaRPr lang="en-US" dirty="0"/>
              </a:p>
            </p:txBody>
          </p:sp>
        </mc:Choice>
        <mc:Fallback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F5E70DA1-4EE3-DF1B-4721-B6B62C33E882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1"/>
              </p:nvPr>
            </p:nvSpPr>
            <p:spPr>
              <a:xfrm>
                <a:off x="838200" y="845389"/>
                <a:ext cx="5181600" cy="5331574"/>
              </a:xfrm>
              <a:blipFill>
                <a:blip r:embed="rId2"/>
                <a:stretch>
                  <a:fillRect l="-1882" t="-240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Content Placeholder 5" descr="A graph with a line going up&#10;&#10;Description automatically generated">
            <a:extLst>
              <a:ext uri="{FF2B5EF4-FFF2-40B4-BE49-F238E27FC236}">
                <a16:creationId xmlns:a16="http://schemas.microsoft.com/office/drawing/2014/main" id="{22D02913-516C-6FB2-EBA5-012E051D04A1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2200" y="1990993"/>
            <a:ext cx="5181600" cy="4020601"/>
          </a:xfrm>
        </p:spPr>
      </p:pic>
    </p:spTree>
    <p:extLst>
      <p:ext uri="{BB962C8B-B14F-4D97-AF65-F5344CB8AC3E}">
        <p14:creationId xmlns:p14="http://schemas.microsoft.com/office/powerpoint/2010/main" val="32794985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9F8184-6E88-8D29-1767-76989B3CE6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Discrete Probability Distribution (DPD) </a:t>
            </a:r>
            <a:r>
              <a:rPr lang="en-US" sz="1800" dirty="0"/>
              <a:t>(continued)</a:t>
            </a:r>
            <a:endParaRPr lang="en-US" dirty="0"/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DABAF1C6-FD58-1933-D48E-47EB187B36D8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2123078"/>
            <a:ext cx="5181600" cy="3756432"/>
          </a:xfrm>
        </p:spPr>
      </p:pic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32D59C1F-7994-9773-9D3A-59E8F989A944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/>
              <a:t>10 discrete intervals is not enough, 1,000,000 too many</a:t>
            </a:r>
          </a:p>
          <a:p>
            <a:r>
              <a:rPr lang="en-US" dirty="0"/>
              <a:t>Recall that if we use the number of bins as the endpoint definition then there is a zero probability that any value will be sampled outside this bound</a:t>
            </a:r>
          </a:p>
          <a:p>
            <a:r>
              <a:rPr lang="en-US" dirty="0"/>
              <a:t>The difference between 10 and 50 bins is shown to the left</a:t>
            </a:r>
          </a:p>
        </p:txBody>
      </p:sp>
    </p:spTree>
    <p:extLst>
      <p:ext uri="{BB962C8B-B14F-4D97-AF65-F5344CB8AC3E}">
        <p14:creationId xmlns:p14="http://schemas.microsoft.com/office/powerpoint/2010/main" val="451466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9F8184-6E88-8D29-1767-76989B3CE6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Discrete Probability Distribution (DPD) </a:t>
            </a:r>
            <a:r>
              <a:rPr lang="en-US" sz="1800" dirty="0"/>
              <a:t>(continued)</a:t>
            </a:r>
            <a:endParaRPr lang="en-US" dirty="0"/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AB5C8578-8748-F8D2-5B4F-19CD1F6FF960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2200" y="1923438"/>
            <a:ext cx="5181600" cy="4155712"/>
          </a:xfr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4" name="Content Placeholder 3">
                <a:extLst>
                  <a:ext uri="{FF2B5EF4-FFF2-40B4-BE49-F238E27FC236}">
                    <a16:creationId xmlns:a16="http://schemas.microsoft.com/office/drawing/2014/main" id="{BDD1E9F3-3C78-C2FF-F106-3CC67E75077A}"/>
                  </a:ext>
                </a:extLst>
              </p:cNvPr>
              <p:cNvSpPr>
                <a:spLocks noGrp="1"/>
              </p:cNvSpPr>
              <p:nvPr>
                <p:ph sz="half" idx="1"/>
              </p:nvPr>
            </p:nvSpPr>
            <p:spPr>
              <a:xfrm>
                <a:off x="838200" y="1086928"/>
                <a:ext cx="5181600" cy="5090035"/>
              </a:xfrm>
            </p:spPr>
            <p:txBody>
              <a:bodyPr>
                <a:normAutofit/>
              </a:bodyPr>
              <a:lstStyle/>
              <a:p>
                <a:r>
                  <a:rPr lang="en-US" dirty="0"/>
                  <a:t>The DPD replicates the distribution at each point when compared to interval mean of the underlying distribution</a:t>
                </a:r>
              </a:p>
              <a:p>
                <a:r>
                  <a:rPr lang="en-US" dirty="0"/>
                  <a:t>50 bin is shown to the right for a Normal distribution</a:t>
                </a:r>
              </a:p>
              <a:p>
                <a:r>
                  <a:rPr lang="en-US" dirty="0"/>
                  <a:t>For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𝑁</m:t>
                        </m:r>
                      </m:e>
                      <m:sub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𝑉</m:t>
                        </m:r>
                      </m:sub>
                    </m:sSub>
                  </m:oMath>
                </a14:m>
                <a:r>
                  <a:rPr lang="en-US" dirty="0"/>
                  <a:t>variables to obtain the </a:t>
                </a:r>
                <a:r>
                  <a:rPr lang="en-US" i="1" dirty="0"/>
                  <a:t>joint </a:t>
                </a:r>
                <a:r>
                  <a:rPr lang="en-US" dirty="0"/>
                  <a:t>probability distribution requires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sSup>
                          <m:sSup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𝑁</m:t>
                            </m:r>
                          </m:e>
                          <m:sup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𝑏𝑖𝑛</m:t>
                            </m:r>
                          </m:sup>
                        </m:sSup>
                      </m:e>
                      <m:sup>
                        <m:sSub>
                          <m:sSubPr>
                            <m:ctrlPr>
                              <a:rPr lang="en-US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𝑁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𝑉</m:t>
                            </m:r>
                          </m:sub>
                        </m:sSub>
                      </m:sup>
                    </m:sSup>
                  </m:oMath>
                </a14:m>
                <a:endParaRPr lang="en-US" dirty="0"/>
              </a:p>
              <a:p>
                <a:r>
                  <a:rPr lang="en-US" dirty="0"/>
                  <a:t>DPD automatically adjusts for truncation</a:t>
                </a:r>
              </a:p>
            </p:txBody>
          </p:sp>
        </mc:Choice>
        <mc:Fallback>
          <p:sp>
            <p:nvSpPr>
              <p:cNvPr id="4" name="Content Placeholder 3">
                <a:extLst>
                  <a:ext uri="{FF2B5EF4-FFF2-40B4-BE49-F238E27FC236}">
                    <a16:creationId xmlns:a16="http://schemas.microsoft.com/office/drawing/2014/main" id="{BDD1E9F3-3C78-C2FF-F106-3CC67E75077A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1"/>
              </p:nvPr>
            </p:nvSpPr>
            <p:spPr>
              <a:xfrm>
                <a:off x="838200" y="1086928"/>
                <a:ext cx="5181600" cy="5090035"/>
              </a:xfrm>
              <a:blipFill>
                <a:blip r:embed="rId3"/>
                <a:stretch>
                  <a:fillRect l="-2118" t="-2036" r="-317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2357851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9F8184-6E88-8D29-1767-76989B3CE6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Discrete Probability Distribution (DPD) </a:t>
            </a:r>
            <a:r>
              <a:rPr lang="en-US" sz="1800" dirty="0"/>
              <a:t>(continued)</a:t>
            </a:r>
            <a:endParaRPr lang="en-US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09097984-461D-9277-39E3-B466F9A66C76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735" y="1337094"/>
            <a:ext cx="5957873" cy="4668379"/>
          </a:xfr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8" name="Content Placeholder 7">
                <a:extLst>
                  <a:ext uri="{FF2B5EF4-FFF2-40B4-BE49-F238E27FC236}">
                    <a16:creationId xmlns:a16="http://schemas.microsoft.com/office/drawing/2014/main" id="{8435D47F-E39B-B945-A521-F982420246F8}"/>
                  </a:ext>
                </a:extLst>
              </p:cNvPr>
              <p:cNvSpPr>
                <a:spLocks noGrp="1"/>
              </p:cNvSpPr>
              <p:nvPr>
                <p:ph sz="half" idx="2"/>
              </p:nvPr>
            </p:nvSpPr>
            <p:spPr/>
            <p:txBody>
              <a:bodyPr>
                <a:normAutofit lnSpcReduction="10000"/>
              </a:bodyPr>
              <a:lstStyle/>
              <a:p>
                <a:r>
                  <a:rPr lang="en-US" dirty="0"/>
                  <a:t>The endpoints do </a:t>
                </a:r>
                <a:r>
                  <a:rPr lang="en-US" b="1" i="1" dirty="0"/>
                  <a:t>not</a:t>
                </a:r>
                <a:r>
                  <a:rPr lang="en-US" dirty="0"/>
                  <a:t> have to be at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𝑁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𝑏𝑖𝑛</m:t>
                            </m:r>
                          </m:sub>
                        </m:sSub>
                      </m:den>
                    </m:f>
                  </m:oMath>
                </a14:m>
                <a:r>
                  <a:rPr lang="en-US" dirty="0"/>
                  <a:t> and </a:t>
                </a:r>
                <a14:m>
                  <m:oMath xmlns:m="http://schemas.openxmlformats.org/officeDocument/2006/math">
                    <m:r>
                      <a:rPr lang="en-US" b="0" i="0" smtClean="0">
                        <a:latin typeface="Cambria Math" panose="02040503050406030204" pitchFamily="18" charset="0"/>
                      </a:rPr>
                      <m:t>1−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𝑁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𝑏𝑖𝑛</m:t>
                            </m:r>
                          </m:sub>
                        </m:sSub>
                      </m:den>
                    </m:f>
                  </m:oMath>
                </a14:m>
                <a:endParaRPr lang="en-US" dirty="0"/>
              </a:p>
              <a:p>
                <a:r>
                  <a:rPr lang="en-US" dirty="0"/>
                  <a:t>We show the case of 100 bins where the endpoints are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0.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𝑁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𝑏𝑖𝑛</m:t>
                            </m:r>
                          </m:sub>
                        </m:sSub>
                      </m:den>
                    </m:f>
                  </m:oMath>
                </a14:m>
                <a:r>
                  <a:rPr lang="en-US" dirty="0"/>
                  <a:t> and </a:t>
                </a:r>
                <a14:m>
                  <m:oMath xmlns:m="http://schemas.openxmlformats.org/officeDocument/2006/math">
                    <m:r>
                      <a:rPr lang="en-US" b="0" i="0" smtClean="0">
                        <a:latin typeface="Cambria Math" panose="02040503050406030204" pitchFamily="18" charset="0"/>
                      </a:rPr>
                      <m:t>1−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0.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sSub>
                          <m:sSub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𝑁</m:t>
                            </m:r>
                          </m:e>
                          <m: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𝑏𝑖𝑛</m:t>
                            </m:r>
                          </m:sub>
                        </m:sSub>
                      </m:den>
                    </m:f>
                  </m:oMath>
                </a14:m>
                <a:r>
                  <a:rPr lang="en-US" dirty="0"/>
                  <a:t> </a:t>
                </a:r>
              </a:p>
              <a:p>
                <a:r>
                  <a:rPr lang="en-US" dirty="0"/>
                  <a:t>The DPD accurately represents the CDF and CCDF for the addition of two random variables</a:t>
                </a:r>
              </a:p>
            </p:txBody>
          </p:sp>
        </mc:Choice>
        <mc:Fallback>
          <p:sp>
            <p:nvSpPr>
              <p:cNvPr id="8" name="Content Placeholder 7">
                <a:extLst>
                  <a:ext uri="{FF2B5EF4-FFF2-40B4-BE49-F238E27FC236}">
                    <a16:creationId xmlns:a16="http://schemas.microsoft.com/office/drawing/2014/main" id="{8435D47F-E39B-B945-A521-F982420246F8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2"/>
              </p:nvPr>
            </p:nvSpPr>
            <p:spPr>
              <a:blipFill>
                <a:blip r:embed="rId4"/>
                <a:stretch>
                  <a:fillRect l="-2118" t="-3081" r="-129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1249678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9F8184-6E88-8D29-1767-76989B3CE6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Aging Aircraft Damage Modeling for Inspections</a:t>
            </a:r>
          </a:p>
        </p:txBody>
      </p:sp>
      <p:pic>
        <p:nvPicPr>
          <p:cNvPr id="18" name="Content Placeholder 17">
            <a:extLst>
              <a:ext uri="{FF2B5EF4-FFF2-40B4-BE49-F238E27FC236}">
                <a16:creationId xmlns:a16="http://schemas.microsoft.com/office/drawing/2014/main" id="{CC67F6B5-91C3-8116-17ED-4F2E91BEF7D9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2200" y="2087142"/>
            <a:ext cx="5181600" cy="3828304"/>
          </a:xfrm>
        </p:spPr>
      </p:pic>
      <p:sp>
        <p:nvSpPr>
          <p:cNvPr id="16" name="Content Placeholder 15">
            <a:extLst>
              <a:ext uri="{FF2B5EF4-FFF2-40B4-BE49-F238E27FC236}">
                <a16:creationId xmlns:a16="http://schemas.microsoft.com/office/drawing/2014/main" id="{05E92F55-990A-F62C-908D-CA306708098E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We simplify the calculations by using damage tolerance</a:t>
            </a:r>
          </a:p>
          <a:p>
            <a:r>
              <a:rPr lang="en-US" dirty="0"/>
              <a:t>No initiation of cracks damage is assumed to exists at time zero</a:t>
            </a:r>
          </a:p>
          <a:p>
            <a:r>
              <a:rPr lang="en-US" dirty="0"/>
              <a:t>Commercial aircraft and Paris law is assumed</a:t>
            </a:r>
          </a:p>
          <a:p>
            <a:r>
              <a:rPr lang="en-US" dirty="0"/>
              <a:t>As the plot to the right indicates assuming a larger initial crack simply reduces the calculations </a:t>
            </a:r>
          </a:p>
        </p:txBody>
      </p:sp>
    </p:spTree>
    <p:extLst>
      <p:ext uri="{BB962C8B-B14F-4D97-AF65-F5344CB8AC3E}">
        <p14:creationId xmlns:p14="http://schemas.microsoft.com/office/powerpoint/2010/main" val="183088007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9F8184-6E88-8D29-1767-76989B3CE6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Aging Aircraft Damage Modeling for Inspections</a:t>
            </a:r>
          </a:p>
        </p:txBody>
      </p:sp>
      <p:pic>
        <p:nvPicPr>
          <p:cNvPr id="6" name="Content Placeholder 5" descr="A graph with different colored lines&#10;&#10;Description automatically generated">
            <a:extLst>
              <a:ext uri="{FF2B5EF4-FFF2-40B4-BE49-F238E27FC236}">
                <a16:creationId xmlns:a16="http://schemas.microsoft.com/office/drawing/2014/main" id="{5512F7FD-0F80-0597-5E66-10984E390D67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2011693"/>
            <a:ext cx="5181600" cy="3979202"/>
          </a:xfr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4" name="Content Placeholder 3">
                <a:extLst>
                  <a:ext uri="{FF2B5EF4-FFF2-40B4-BE49-F238E27FC236}">
                    <a16:creationId xmlns:a16="http://schemas.microsoft.com/office/drawing/2014/main" id="{17EEA526-FC91-ECA7-9540-C555A2AD4CDE}"/>
                  </a:ext>
                </a:extLst>
              </p:cNvPr>
              <p:cNvSpPr>
                <a:spLocks noGrp="1"/>
              </p:cNvSpPr>
              <p:nvPr>
                <p:ph sz="half" idx="2"/>
              </p:nvPr>
            </p:nvSpPr>
            <p:spPr/>
            <p:txBody>
              <a:bodyPr>
                <a:normAutofit fontScale="92500" lnSpcReduction="10000"/>
              </a:bodyPr>
              <a:lstStyle/>
              <a:p>
                <a:r>
                  <a:rPr lang="en-US" dirty="0"/>
                  <a:t>When inspections are used included simulation becomes challenging</a:t>
                </a:r>
              </a:p>
              <a:p>
                <a:r>
                  <a:rPr lang="en-US" dirty="0"/>
                  <a:t>In the plot the use of scenario analyses is made and the average crack length is shown</a:t>
                </a:r>
              </a:p>
              <a:p>
                <a:r>
                  <a:rPr lang="en-US" dirty="0"/>
                  <a:t>For this </a:t>
                </a:r>
                <a:r>
                  <a:rPr lang="en-US" i="1" dirty="0"/>
                  <a:t>particular</a:t>
                </a:r>
                <a:r>
                  <a:rPr lang="en-US" dirty="0"/>
                  <a:t> scenario analysis inspections were set by a maximum probability of K exceeding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𝐽</m:t>
                        </m:r>
                      </m:e>
                      <m:sub>
                        <m:sSub>
                          <m:sSubPr>
                            <m:ctrlPr>
                              <a:rPr lang="en-US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𝐼</m:t>
                            </m:r>
                          </m:e>
                          <m:sub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𝑐</m:t>
                            </m:r>
                          </m:sub>
                        </m:sSub>
                      </m:sub>
                    </m:sSub>
                  </m:oMath>
                </a14:m>
                <a:r>
                  <a:rPr lang="en-US" dirty="0"/>
                  <a:t> coupled with a minimum time between inspections</a:t>
                </a:r>
              </a:p>
            </p:txBody>
          </p:sp>
        </mc:Choice>
        <mc:Fallback>
          <p:sp>
            <p:nvSpPr>
              <p:cNvPr id="4" name="Content Placeholder 3">
                <a:extLst>
                  <a:ext uri="{FF2B5EF4-FFF2-40B4-BE49-F238E27FC236}">
                    <a16:creationId xmlns:a16="http://schemas.microsoft.com/office/drawing/2014/main" id="{17EEA526-FC91-ECA7-9540-C555A2AD4CD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2"/>
              </p:nvPr>
            </p:nvSpPr>
            <p:spPr>
              <a:blipFill>
                <a:blip r:embed="rId3"/>
                <a:stretch>
                  <a:fillRect l="-1882" t="-2801" r="-329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9659339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2013 - 2022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2013 - 2022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13384</TotalTime>
  <Words>891</Words>
  <Application>Microsoft Office PowerPoint</Application>
  <PresentationFormat>Widescreen</PresentationFormat>
  <Paragraphs>114</Paragraphs>
  <Slides>15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1" baseType="lpstr">
      <vt:lpstr>Aptos</vt:lpstr>
      <vt:lpstr>Aptos Display</vt:lpstr>
      <vt:lpstr>Arial</vt:lpstr>
      <vt:lpstr>Calibri</vt:lpstr>
      <vt:lpstr>Cambria Math</vt:lpstr>
      <vt:lpstr>Office 2013 - 2022 Theme</vt:lpstr>
      <vt:lpstr>Discrete Probability Distributions for Machine Learning</vt:lpstr>
      <vt:lpstr>Presentation Content</vt:lpstr>
      <vt:lpstr>Motivation</vt:lpstr>
      <vt:lpstr>Discrete Probability Distributions (DPD)</vt:lpstr>
      <vt:lpstr>Discrete Probability Distribution (DPD) (continued)</vt:lpstr>
      <vt:lpstr>Discrete Probability Distribution (DPD) (continued)</vt:lpstr>
      <vt:lpstr>Discrete Probability Distribution (DPD) (continued)</vt:lpstr>
      <vt:lpstr>Aging Aircraft Damage Modeling for Inspections</vt:lpstr>
      <vt:lpstr>Aging Aircraft Damage Modeling for Inspections</vt:lpstr>
      <vt:lpstr>Aging Aircraft Damage Modeling for Inspections</vt:lpstr>
      <vt:lpstr>Machine Learning Application</vt:lpstr>
      <vt:lpstr>Machine Learning Application</vt:lpstr>
      <vt:lpstr>Machine Learning Application</vt:lpstr>
      <vt:lpstr>Conclusions of the Analysis </vt:lpstr>
      <vt:lpstr>The Future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Cedric Sallaberry</dc:creator>
  <cp:lastModifiedBy>Robert Kurth</cp:lastModifiedBy>
  <cp:revision>34</cp:revision>
  <cp:lastPrinted>2024-09-20T15:40:37Z</cp:lastPrinted>
  <dcterms:created xsi:type="dcterms:W3CDTF">2024-04-11T11:01:25Z</dcterms:created>
  <dcterms:modified xsi:type="dcterms:W3CDTF">2026-07-22T11:51:10Z</dcterms:modified>
</cp:coreProperties>
</file>