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8"/>
  </p:notesMasterIdLst>
  <p:handoutMasterIdLst>
    <p:handoutMasterId r:id="rId19"/>
  </p:handoutMasterIdLst>
  <p:sldIdLst>
    <p:sldId id="4195" r:id="rId2"/>
    <p:sldId id="4207" r:id="rId3"/>
    <p:sldId id="4209" r:id="rId4"/>
    <p:sldId id="4208" r:id="rId5"/>
    <p:sldId id="4210" r:id="rId6"/>
    <p:sldId id="4215" r:id="rId7"/>
    <p:sldId id="1845" r:id="rId8"/>
    <p:sldId id="4217" r:id="rId9"/>
    <p:sldId id="4219" r:id="rId10"/>
    <p:sldId id="4220" r:id="rId11"/>
    <p:sldId id="4218" r:id="rId12"/>
    <p:sldId id="4224" r:id="rId13"/>
    <p:sldId id="4213" r:id="rId14"/>
    <p:sldId id="1832" r:id="rId15"/>
    <p:sldId id="4222" r:id="rId16"/>
    <p:sldId id="42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ndia Brand &amp; Slide Guide (Delete)" id="{CC200BBE-4064-BF49-B4E5-63039981F78F}">
          <p14:sldIdLst>
            <p14:sldId id="4195"/>
            <p14:sldId id="4207"/>
            <p14:sldId id="4209"/>
            <p14:sldId id="4208"/>
            <p14:sldId id="4210"/>
            <p14:sldId id="4215"/>
            <p14:sldId id="1845"/>
            <p14:sldId id="4217"/>
            <p14:sldId id="4219"/>
            <p14:sldId id="4220"/>
            <p14:sldId id="4218"/>
            <p14:sldId id="4224"/>
            <p14:sldId id="4213"/>
            <p14:sldId id="1832"/>
            <p14:sldId id="4222"/>
            <p14:sldId id="4223"/>
          </p14:sldIdLst>
        </p14:section>
      </p14:sectionLst>
    </p:ext>
    <p:ext uri="{EFAFB233-063F-42B5-8137-9DF3F51BA10A}">
      <p15:sldGuideLst xmlns:p15="http://schemas.microsoft.com/office/powerpoint/2012/main">
        <p15:guide id="2" pos="3816" userDrawn="1">
          <p15:clr>
            <a:srgbClr val="A4A3A4"/>
          </p15:clr>
        </p15:guide>
        <p15:guide id="3" orient="horz" pos="2160">
          <p15:clr>
            <a:srgbClr val="A4A3A4"/>
          </p15:clr>
        </p15:guide>
        <p15:guide id="4" orient="horz" pos="2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D0"/>
    <a:srgbClr val="011C32"/>
    <a:srgbClr val="7C8EA0"/>
    <a:srgbClr val="02143C"/>
    <a:srgbClr val="E8EEFF"/>
    <a:srgbClr val="021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95843"/>
  </p:normalViewPr>
  <p:slideViewPr>
    <p:cSldViewPr snapToGrid="0" showGuides="1">
      <p:cViewPr varScale="1">
        <p:scale>
          <a:sx n="97" d="100"/>
          <a:sy n="97" d="100"/>
        </p:scale>
        <p:origin x="114" y="528"/>
      </p:cViewPr>
      <p:guideLst>
        <p:guide pos="3816"/>
        <p:guide orient="horz" pos="2160"/>
        <p:guide orient="horz" pos="290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6" d="100"/>
          <a:sy n="116" d="100"/>
        </p:scale>
        <p:origin x="44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6B21C-11CE-020C-C7C7-A56E697676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A8EA4E-8C71-6B84-5246-141C21D067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E3CCE7-68AE-E346-916A-F1D60BC6101A}" type="datetimeFigureOut">
              <a:rPr lang="en-US" smtClean="0"/>
              <a:t>6/15/2026</a:t>
            </a:fld>
            <a:endParaRPr lang="en-US"/>
          </a:p>
        </p:txBody>
      </p:sp>
      <p:sp>
        <p:nvSpPr>
          <p:cNvPr id="4" name="Footer Placeholder 3">
            <a:extLst>
              <a:ext uri="{FF2B5EF4-FFF2-40B4-BE49-F238E27FC236}">
                <a16:creationId xmlns:a16="http://schemas.microsoft.com/office/drawing/2014/main" id="{927A30FC-35B1-2FBF-D872-EF6D0CB900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E7598D-0469-A75F-4735-9194D0695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56C03-4C17-8648-B8BB-9EDFC8C1C550}" type="slidenum">
              <a:rPr lang="en-US" smtClean="0"/>
              <a:t>‹#›</a:t>
            </a:fld>
            <a:endParaRPr lang="en-US"/>
          </a:p>
        </p:txBody>
      </p:sp>
    </p:spTree>
    <p:extLst>
      <p:ext uri="{BB962C8B-B14F-4D97-AF65-F5344CB8AC3E}">
        <p14:creationId xmlns:p14="http://schemas.microsoft.com/office/powerpoint/2010/main" val="37838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F7F9A-864F-DE44-AF07-EDC0CAC90137}" type="datetimeFigureOut">
              <a:rPr lang="en-US" smtClean="0"/>
              <a:t>6/15/2026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053EA-6907-8F47-ACA5-08DBFA1C37EA}" type="slidenum">
              <a:rPr lang="en-US" smtClean="0"/>
              <a:t>‹#›</a:t>
            </a:fld>
            <a:endParaRPr lang="en-US"/>
          </a:p>
        </p:txBody>
      </p:sp>
    </p:spTree>
    <p:extLst>
      <p:ext uri="{BB962C8B-B14F-4D97-AF65-F5344CB8AC3E}">
        <p14:creationId xmlns:p14="http://schemas.microsoft.com/office/powerpoint/2010/main" val="377180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8965B-F4C4-DDCA-3105-FED3374973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D5CC8-BD91-CC5E-27EC-74FD89F5B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CA909-FAAC-7985-5631-C0857FBD70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2C7B5A-317B-A4A5-930C-E146AA816953}"/>
              </a:ext>
            </a:extLst>
          </p:cNvPr>
          <p:cNvSpPr>
            <a:spLocks noGrp="1"/>
          </p:cNvSpPr>
          <p:nvPr>
            <p:ph type="sldNum" sz="quarter" idx="5"/>
          </p:nvPr>
        </p:nvSpPr>
        <p:spPr/>
        <p:txBody>
          <a:bodyPr/>
          <a:lstStyle/>
          <a:p>
            <a:fld id="{160053EA-6907-8F47-ACA5-08DBFA1C37EA}" type="slidenum">
              <a:rPr lang="en-US" smtClean="0"/>
              <a:t>2</a:t>
            </a:fld>
            <a:endParaRPr lang="en-US"/>
          </a:p>
        </p:txBody>
      </p:sp>
    </p:spTree>
    <p:extLst>
      <p:ext uri="{BB962C8B-B14F-4D97-AF65-F5344CB8AC3E}">
        <p14:creationId xmlns:p14="http://schemas.microsoft.com/office/powerpoint/2010/main" val="222683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501FF-1E6B-108A-DB92-A2ECBF9EB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7A24B-B292-08E8-A1B4-647CBE955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B24FF-3C68-4334-80F1-B37560E721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0351E-D39C-0D16-4957-8742D2F87219}"/>
              </a:ext>
            </a:extLst>
          </p:cNvPr>
          <p:cNvSpPr>
            <a:spLocks noGrp="1"/>
          </p:cNvSpPr>
          <p:nvPr>
            <p:ph type="sldNum" sz="quarter" idx="5"/>
          </p:nvPr>
        </p:nvSpPr>
        <p:spPr/>
        <p:txBody>
          <a:bodyPr/>
          <a:lstStyle/>
          <a:p>
            <a:fld id="{160053EA-6907-8F47-ACA5-08DBFA1C37EA}" type="slidenum">
              <a:rPr lang="en-US" smtClean="0"/>
              <a:t>12</a:t>
            </a:fld>
            <a:endParaRPr lang="en-US"/>
          </a:p>
        </p:txBody>
      </p:sp>
    </p:spTree>
    <p:extLst>
      <p:ext uri="{BB962C8B-B14F-4D97-AF65-F5344CB8AC3E}">
        <p14:creationId xmlns:p14="http://schemas.microsoft.com/office/powerpoint/2010/main" val="365038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14</a:t>
            </a:fld>
            <a:endParaRPr lang="en-US"/>
          </a:p>
        </p:txBody>
      </p:sp>
    </p:spTree>
    <p:extLst>
      <p:ext uri="{BB962C8B-B14F-4D97-AF65-F5344CB8AC3E}">
        <p14:creationId xmlns:p14="http://schemas.microsoft.com/office/powerpoint/2010/main" val="208910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FA950-F7F2-5004-8766-26BD59482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E9EFD-7E7F-4478-F332-8EB7F3E6C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0B5A8-41B5-66D0-9805-62A32B7F88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502582-93BA-B3CC-7DCA-55531082C2D6}"/>
              </a:ext>
            </a:extLst>
          </p:cNvPr>
          <p:cNvSpPr>
            <a:spLocks noGrp="1"/>
          </p:cNvSpPr>
          <p:nvPr>
            <p:ph type="sldNum" sz="quarter" idx="5"/>
          </p:nvPr>
        </p:nvSpPr>
        <p:spPr/>
        <p:txBody>
          <a:bodyPr/>
          <a:lstStyle/>
          <a:p>
            <a:fld id="{160053EA-6907-8F47-ACA5-08DBFA1C37EA}" type="slidenum">
              <a:rPr lang="en-US" smtClean="0"/>
              <a:t>15</a:t>
            </a:fld>
            <a:endParaRPr lang="en-US"/>
          </a:p>
        </p:txBody>
      </p:sp>
    </p:spTree>
    <p:extLst>
      <p:ext uri="{BB962C8B-B14F-4D97-AF65-F5344CB8AC3E}">
        <p14:creationId xmlns:p14="http://schemas.microsoft.com/office/powerpoint/2010/main" val="1900310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A7097-D2D0-1A6B-1E71-876D9E19E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48A37-619F-8B82-BC4D-808024825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48D503-E448-B883-866B-2CCBE3E88D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A8C31D-22E1-0335-BA2A-B35FC161A105}"/>
              </a:ext>
            </a:extLst>
          </p:cNvPr>
          <p:cNvSpPr>
            <a:spLocks noGrp="1"/>
          </p:cNvSpPr>
          <p:nvPr>
            <p:ph type="sldNum" sz="quarter" idx="5"/>
          </p:nvPr>
        </p:nvSpPr>
        <p:spPr/>
        <p:txBody>
          <a:bodyPr/>
          <a:lstStyle/>
          <a:p>
            <a:fld id="{160053EA-6907-8F47-ACA5-08DBFA1C37EA}" type="slidenum">
              <a:rPr lang="en-US" smtClean="0"/>
              <a:t>16</a:t>
            </a:fld>
            <a:endParaRPr lang="en-US"/>
          </a:p>
        </p:txBody>
      </p:sp>
    </p:spTree>
    <p:extLst>
      <p:ext uri="{BB962C8B-B14F-4D97-AF65-F5344CB8AC3E}">
        <p14:creationId xmlns:p14="http://schemas.microsoft.com/office/powerpoint/2010/main" val="425609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00B94-6872-CF48-59D7-1777DA814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7831E-C8EF-7398-CA85-2972C3A850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EE21E-D0D4-1FE9-568B-79630318DC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19DDAD-5DA9-64B9-5626-0BE7B4BAA761}"/>
              </a:ext>
            </a:extLst>
          </p:cNvPr>
          <p:cNvSpPr>
            <a:spLocks noGrp="1"/>
          </p:cNvSpPr>
          <p:nvPr>
            <p:ph type="sldNum" sz="quarter" idx="5"/>
          </p:nvPr>
        </p:nvSpPr>
        <p:spPr/>
        <p:txBody>
          <a:bodyPr/>
          <a:lstStyle/>
          <a:p>
            <a:fld id="{160053EA-6907-8F47-ACA5-08DBFA1C37EA}" type="slidenum">
              <a:rPr lang="en-US" smtClean="0"/>
              <a:t>3</a:t>
            </a:fld>
            <a:endParaRPr lang="en-US"/>
          </a:p>
        </p:txBody>
      </p:sp>
    </p:spTree>
    <p:extLst>
      <p:ext uri="{BB962C8B-B14F-4D97-AF65-F5344CB8AC3E}">
        <p14:creationId xmlns:p14="http://schemas.microsoft.com/office/powerpoint/2010/main" val="146848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E6399-636D-1906-ADC4-FE0130651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67A9A-4BF2-DD25-B145-2B67268CE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1E7BF-C59A-84CA-F3EE-57DF96FEF9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C931EB-855F-2610-BFF7-E42E59534531}"/>
              </a:ext>
            </a:extLst>
          </p:cNvPr>
          <p:cNvSpPr>
            <a:spLocks noGrp="1"/>
          </p:cNvSpPr>
          <p:nvPr>
            <p:ph type="sldNum" sz="quarter" idx="5"/>
          </p:nvPr>
        </p:nvSpPr>
        <p:spPr/>
        <p:txBody>
          <a:bodyPr/>
          <a:lstStyle/>
          <a:p>
            <a:fld id="{160053EA-6907-8F47-ACA5-08DBFA1C37EA}" type="slidenum">
              <a:rPr lang="en-US" smtClean="0"/>
              <a:t>4</a:t>
            </a:fld>
            <a:endParaRPr lang="en-US"/>
          </a:p>
        </p:txBody>
      </p:sp>
    </p:spTree>
    <p:extLst>
      <p:ext uri="{BB962C8B-B14F-4D97-AF65-F5344CB8AC3E}">
        <p14:creationId xmlns:p14="http://schemas.microsoft.com/office/powerpoint/2010/main" val="3950853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B43A9-AB87-2D74-18C3-2089E0040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8D21F-9808-A629-3910-FDE285EE5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4246B-D1C5-1DA1-7AFD-D8CC18B06C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337C87-6DE8-4C59-26A0-E1AD8FD6068C}"/>
              </a:ext>
            </a:extLst>
          </p:cNvPr>
          <p:cNvSpPr>
            <a:spLocks noGrp="1"/>
          </p:cNvSpPr>
          <p:nvPr>
            <p:ph type="sldNum" sz="quarter" idx="5"/>
          </p:nvPr>
        </p:nvSpPr>
        <p:spPr/>
        <p:txBody>
          <a:bodyPr/>
          <a:lstStyle/>
          <a:p>
            <a:fld id="{160053EA-6907-8F47-ACA5-08DBFA1C37EA}" type="slidenum">
              <a:rPr lang="en-US" smtClean="0"/>
              <a:t>5</a:t>
            </a:fld>
            <a:endParaRPr lang="en-US"/>
          </a:p>
        </p:txBody>
      </p:sp>
    </p:spTree>
    <p:extLst>
      <p:ext uri="{BB962C8B-B14F-4D97-AF65-F5344CB8AC3E}">
        <p14:creationId xmlns:p14="http://schemas.microsoft.com/office/powerpoint/2010/main" val="415035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563F8-F575-90C1-167C-F0F374C77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DD636-9393-8D92-C966-B250377FC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F1D15-5507-72B6-12F1-E34A5ABF1D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5AE289-7DBF-8A0E-6C48-D22266DD6ECD}"/>
              </a:ext>
            </a:extLst>
          </p:cNvPr>
          <p:cNvSpPr>
            <a:spLocks noGrp="1"/>
          </p:cNvSpPr>
          <p:nvPr>
            <p:ph type="sldNum" sz="quarter" idx="5"/>
          </p:nvPr>
        </p:nvSpPr>
        <p:spPr/>
        <p:txBody>
          <a:bodyPr/>
          <a:lstStyle/>
          <a:p>
            <a:fld id="{160053EA-6907-8F47-ACA5-08DBFA1C37EA}" type="slidenum">
              <a:rPr lang="en-US" smtClean="0"/>
              <a:t>6</a:t>
            </a:fld>
            <a:endParaRPr lang="en-US"/>
          </a:p>
        </p:txBody>
      </p:sp>
    </p:spTree>
    <p:extLst>
      <p:ext uri="{BB962C8B-B14F-4D97-AF65-F5344CB8AC3E}">
        <p14:creationId xmlns:p14="http://schemas.microsoft.com/office/powerpoint/2010/main" val="28220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pairs 2, 3 and 4, 5 among the software states are music boxes. Also, states 6 and 7, if authorized, are a music box and would constitute an unauthorized self transition, which is identical to design mode operation.</a:t>
            </a:r>
          </a:p>
        </p:txBody>
      </p:sp>
      <p:sp>
        <p:nvSpPr>
          <p:cNvPr id="4" name="Slide Number Placeholder 3"/>
          <p:cNvSpPr>
            <a:spLocks noGrp="1"/>
          </p:cNvSpPr>
          <p:nvPr>
            <p:ph type="sldNum" sz="quarter" idx="5"/>
          </p:nvPr>
        </p:nvSpPr>
        <p:spPr/>
        <p:txBody>
          <a:bodyPr/>
          <a:lstStyle/>
          <a:p>
            <a:fld id="{160053EA-6907-8F47-ACA5-08DBFA1C37EA}" type="slidenum">
              <a:rPr lang="en-US" smtClean="0"/>
              <a:t>8</a:t>
            </a:fld>
            <a:endParaRPr lang="en-US"/>
          </a:p>
        </p:txBody>
      </p:sp>
    </p:spTree>
    <p:extLst>
      <p:ext uri="{BB962C8B-B14F-4D97-AF65-F5344CB8AC3E}">
        <p14:creationId xmlns:p14="http://schemas.microsoft.com/office/powerpoint/2010/main" val="230837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D497C-7B86-393E-A3CA-711384686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791BA-D24E-16DE-8F08-44FA78BD3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40116-FD31-7214-7B6D-70DB886658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8E4CBA-0BB4-1FC1-BC4B-152E5A9BDFFE}"/>
              </a:ext>
            </a:extLst>
          </p:cNvPr>
          <p:cNvSpPr>
            <a:spLocks noGrp="1"/>
          </p:cNvSpPr>
          <p:nvPr>
            <p:ph type="sldNum" sz="quarter" idx="5"/>
          </p:nvPr>
        </p:nvSpPr>
        <p:spPr/>
        <p:txBody>
          <a:bodyPr/>
          <a:lstStyle/>
          <a:p>
            <a:fld id="{160053EA-6907-8F47-ACA5-08DBFA1C37EA}" type="slidenum">
              <a:rPr lang="en-US" smtClean="0"/>
              <a:t>9</a:t>
            </a:fld>
            <a:endParaRPr lang="en-US"/>
          </a:p>
        </p:txBody>
      </p:sp>
    </p:spTree>
    <p:extLst>
      <p:ext uri="{BB962C8B-B14F-4D97-AF65-F5344CB8AC3E}">
        <p14:creationId xmlns:p14="http://schemas.microsoft.com/office/powerpoint/2010/main" val="77702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820A9-7DB6-98EF-231F-8FDCCFC4F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76C4E-D154-F51D-8280-0A4673E15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3D6B3-911E-A2E9-7031-982F99991A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8DB150-DA9F-439E-5EBF-D4E3D995BC2C}"/>
              </a:ext>
            </a:extLst>
          </p:cNvPr>
          <p:cNvSpPr>
            <a:spLocks noGrp="1"/>
          </p:cNvSpPr>
          <p:nvPr>
            <p:ph type="sldNum" sz="quarter" idx="5"/>
          </p:nvPr>
        </p:nvSpPr>
        <p:spPr/>
        <p:txBody>
          <a:bodyPr/>
          <a:lstStyle/>
          <a:p>
            <a:fld id="{160053EA-6907-8F47-ACA5-08DBFA1C37EA}" type="slidenum">
              <a:rPr lang="en-US" smtClean="0"/>
              <a:t>10</a:t>
            </a:fld>
            <a:endParaRPr lang="en-US"/>
          </a:p>
        </p:txBody>
      </p:sp>
    </p:spTree>
    <p:extLst>
      <p:ext uri="{BB962C8B-B14F-4D97-AF65-F5344CB8AC3E}">
        <p14:creationId xmlns:p14="http://schemas.microsoft.com/office/powerpoint/2010/main" val="193037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BD1BA-9D24-D4FA-3DC7-709F4256A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48073-15F2-C5EE-46EF-31CF61B56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DB102-0619-69FA-6472-B0C3D5B966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25398D-84EB-C2ED-92C8-13CF3A29408E}"/>
              </a:ext>
            </a:extLst>
          </p:cNvPr>
          <p:cNvSpPr>
            <a:spLocks noGrp="1"/>
          </p:cNvSpPr>
          <p:nvPr>
            <p:ph type="sldNum" sz="quarter" idx="5"/>
          </p:nvPr>
        </p:nvSpPr>
        <p:spPr/>
        <p:txBody>
          <a:bodyPr/>
          <a:lstStyle/>
          <a:p>
            <a:fld id="{160053EA-6907-8F47-ACA5-08DBFA1C37EA}" type="slidenum">
              <a:rPr lang="en-US" smtClean="0"/>
              <a:t>11</a:t>
            </a:fld>
            <a:endParaRPr lang="en-US"/>
          </a:p>
        </p:txBody>
      </p:sp>
    </p:spTree>
    <p:extLst>
      <p:ext uri="{BB962C8B-B14F-4D97-AF65-F5344CB8AC3E}">
        <p14:creationId xmlns:p14="http://schemas.microsoft.com/office/powerpoint/2010/main" val="146000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userDrawn="1"/>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4" name="Text Placeholder 5">
            <a:extLst>
              <a:ext uri="{FF2B5EF4-FFF2-40B4-BE49-F238E27FC236}">
                <a16:creationId xmlns:a16="http://schemas.microsoft.com/office/drawing/2014/main" id="{BA47EBFF-C97D-2ED7-9E00-C685343679A2}"/>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FB5E77DC-2C9B-3252-42A1-1220C6B3BBBA}"/>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14311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Date Placeholder 6">
            <a:extLst>
              <a:ext uri="{FF2B5EF4-FFF2-40B4-BE49-F238E27FC236}">
                <a16:creationId xmlns:a16="http://schemas.microsoft.com/office/drawing/2014/main" id="{DC167D27-96EB-70A9-C8AE-F79AD23D02F4}"/>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4B54AD98-93FF-50F1-2674-9C5F6C07E9B6}"/>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5755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7" name="Picture Placeholder 16">
            <a:extLst>
              <a:ext uri="{FF2B5EF4-FFF2-40B4-BE49-F238E27FC236}">
                <a16:creationId xmlns:a16="http://schemas.microsoft.com/office/drawing/2014/main" id="{5D8068C1-323F-572A-96F9-3C07CF172E93}"/>
              </a:ext>
            </a:extLst>
          </p:cNvPr>
          <p:cNvSpPr>
            <a:spLocks noGrp="1"/>
          </p:cNvSpPr>
          <p:nvPr>
            <p:ph type="pic" sz="quarter" idx="32" hasCustomPrompt="1"/>
          </p:nvPr>
        </p:nvSpPr>
        <p:spPr>
          <a:xfrm>
            <a:off x="7677150" y="1"/>
            <a:ext cx="3467099" cy="1676400"/>
          </a:xfrm>
          <a:prstGeom prst="parallelogram">
            <a:avLst>
              <a:gd name="adj" fmla="val 73223"/>
            </a:avLst>
          </a:prstGeom>
          <a:noFill/>
          <a:ln>
            <a:noFill/>
          </a:ln>
        </p:spPr>
        <p:txBody>
          <a:bodyPr anchor="t">
            <a:normAutofit/>
          </a:bodyPr>
          <a:lstStyle>
            <a:lvl1pPr marL="0" indent="0" algn="ctr">
              <a:buNone/>
              <a:defRPr sz="1800"/>
            </a:lvl1pPr>
          </a:lstStyle>
          <a:p>
            <a:r>
              <a:rPr lang="en-US" dirty="0"/>
              <a:t>Add image</a:t>
            </a:r>
          </a:p>
        </p:txBody>
      </p:sp>
      <p:sp>
        <p:nvSpPr>
          <p:cNvPr id="19" name="Picture Placeholder 16">
            <a:extLst>
              <a:ext uri="{FF2B5EF4-FFF2-40B4-BE49-F238E27FC236}">
                <a16:creationId xmlns:a16="http://schemas.microsoft.com/office/drawing/2014/main" id="{6ECFC8AD-FDE1-C946-6F19-1D200A5C7EB5}"/>
              </a:ext>
            </a:extLst>
          </p:cNvPr>
          <p:cNvSpPr>
            <a:spLocks noGrp="1"/>
          </p:cNvSpPr>
          <p:nvPr>
            <p:ph type="pic" sz="quarter" idx="33" hasCustomPrompt="1"/>
          </p:nvPr>
        </p:nvSpPr>
        <p:spPr>
          <a:xfrm>
            <a:off x="6424422" y="1728217"/>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0" name="Picture Placeholder 16">
            <a:extLst>
              <a:ext uri="{FF2B5EF4-FFF2-40B4-BE49-F238E27FC236}">
                <a16:creationId xmlns:a16="http://schemas.microsoft.com/office/drawing/2014/main" id="{086AE18A-883A-AF55-B395-94D7303F8A07}"/>
              </a:ext>
            </a:extLst>
          </p:cNvPr>
          <p:cNvSpPr>
            <a:spLocks noGrp="1"/>
          </p:cNvSpPr>
          <p:nvPr>
            <p:ph type="pic" sz="quarter" idx="34" hasCustomPrompt="1"/>
          </p:nvPr>
        </p:nvSpPr>
        <p:spPr>
          <a:xfrm>
            <a:off x="5144262" y="3456433"/>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1" name="Picture Placeholder 16">
            <a:extLst>
              <a:ext uri="{FF2B5EF4-FFF2-40B4-BE49-F238E27FC236}">
                <a16:creationId xmlns:a16="http://schemas.microsoft.com/office/drawing/2014/main" id="{403128C2-8DFF-BDBA-C323-B9EE2FD9A542}"/>
              </a:ext>
            </a:extLst>
          </p:cNvPr>
          <p:cNvSpPr>
            <a:spLocks noGrp="1"/>
          </p:cNvSpPr>
          <p:nvPr>
            <p:ph type="pic" sz="quarter" idx="35" hasCustomPrompt="1"/>
          </p:nvPr>
        </p:nvSpPr>
        <p:spPr>
          <a:xfrm>
            <a:off x="3900678" y="5175505"/>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14" name="Text Placeholder 5">
            <a:extLst>
              <a:ext uri="{FF2B5EF4-FFF2-40B4-BE49-F238E27FC236}">
                <a16:creationId xmlns:a16="http://schemas.microsoft.com/office/drawing/2014/main" id="{8C0D6C5F-2EE1-E366-3882-F2CA4D85B840}"/>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AF0E8022-DF14-62B8-B246-81EB16FC656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pic>
        <p:nvPicPr>
          <p:cNvPr id="7" name="Picture 6">
            <a:extLst>
              <a:ext uri="{FF2B5EF4-FFF2-40B4-BE49-F238E27FC236}">
                <a16:creationId xmlns:a16="http://schemas.microsoft.com/office/drawing/2014/main" id="{C42614B7-2113-5057-CCB6-E38C5A070829}"/>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32004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25A95-582E-4BBB-DEB4-056147D55C2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1"/>
          <p:cNvSpPr>
            <a:spLocks noGrp="1"/>
          </p:cNvSpPr>
          <p:nvPr>
            <p:ph type="ctrTitle" hasCustomPrompt="1"/>
          </p:nvPr>
        </p:nvSpPr>
        <p:spPr>
          <a:xfrm>
            <a:off x="4161692" y="2031023"/>
            <a:ext cx="3868616" cy="2795954"/>
          </a:xfrm>
        </p:spPr>
        <p:txBody>
          <a:bodyPr anchor="ctr">
            <a:normAutofit/>
          </a:bodyPr>
          <a:lstStyle>
            <a:lvl1pPr algn="ctr">
              <a:defRPr sz="4000">
                <a:solidFill>
                  <a:schemeClr val="bg1"/>
                </a:solidFill>
              </a:defRPr>
            </a:lvl1pPr>
          </a:lstStyle>
          <a:p>
            <a:r>
              <a:rPr lang="en-US" dirty="0"/>
              <a:t>Click to </a:t>
            </a:r>
            <a:br>
              <a:rPr lang="en-US" dirty="0"/>
            </a:br>
            <a:r>
              <a:rPr lang="en-US" dirty="0"/>
              <a:t>edit subtitle</a:t>
            </a:r>
          </a:p>
        </p:txBody>
      </p:sp>
      <p:sp>
        <p:nvSpPr>
          <p:cNvPr id="5" name="Slide Number Placeholder 5">
            <a:extLst>
              <a:ext uri="{FF2B5EF4-FFF2-40B4-BE49-F238E27FC236}">
                <a16:creationId xmlns:a16="http://schemas.microsoft.com/office/drawing/2014/main" id="{0C1BBB78-2337-77EE-6EC0-4C784C5E7159}"/>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3" name="Footer Placeholder 4">
            <a:extLst>
              <a:ext uri="{FF2B5EF4-FFF2-40B4-BE49-F238E27FC236}">
                <a16:creationId xmlns:a16="http://schemas.microsoft.com/office/drawing/2014/main" id="{5560EA2B-BE9C-1249-82D6-B7B0949FCFDE}"/>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181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76D2-8435-708B-9C12-A2DDE33F5A48}"/>
              </a:ext>
            </a:extLst>
          </p:cNvPr>
          <p:cNvSpPr>
            <a:spLocks noGrp="1"/>
          </p:cNvSpPr>
          <p:nvPr>
            <p:ph type="title"/>
          </p:nvPr>
        </p:nvSpPr>
        <p:spPr>
          <a:xfrm>
            <a:off x="352326" y="238026"/>
            <a:ext cx="10224545" cy="67637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p:spPr>
        <p:txBody>
          <a:bodyPr/>
          <a:lstStyle/>
          <a:p>
            <a:endParaRPr lang="en-US" dirty="0"/>
          </a:p>
        </p:txBody>
      </p:sp>
      <p:sp>
        <p:nvSpPr>
          <p:cNvPr id="6" name="Content Placeholder 2">
            <a:extLst>
              <a:ext uri="{FF2B5EF4-FFF2-40B4-BE49-F238E27FC236}">
                <a16:creationId xmlns:a16="http://schemas.microsoft.com/office/drawing/2014/main" id="{07DD9EA8-5FFB-C9B1-1267-6671E46FBB5B}"/>
              </a:ext>
            </a:extLst>
          </p:cNvPr>
          <p:cNvSpPr>
            <a:spLocks noGrp="1"/>
          </p:cNvSpPr>
          <p:nvPr>
            <p:ph idx="1"/>
          </p:nvPr>
        </p:nvSpPr>
        <p:spPr>
          <a:xfrm>
            <a:off x="352326" y="1225691"/>
            <a:ext cx="11239500" cy="50498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5" name="Footer Placeholder 4">
            <a:extLst>
              <a:ext uri="{FF2B5EF4-FFF2-40B4-BE49-F238E27FC236}">
                <a16:creationId xmlns:a16="http://schemas.microsoft.com/office/drawing/2014/main" id="{F011983E-5F7D-4A6F-7455-559917154B65}"/>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109791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1A6A05-6A68-95A1-41EE-FDBA7FA90F3C}"/>
              </a:ext>
            </a:extLst>
          </p:cNvPr>
          <p:cNvSpPr/>
          <p:nvPr userDrawn="1"/>
        </p:nvSpPr>
        <p:spPr>
          <a:xfrm>
            <a:off x="0" y="914400"/>
            <a:ext cx="11696699" cy="766119"/>
          </a:xfrm>
          <a:prstGeom prst="rect">
            <a:avLst/>
          </a:prstGeom>
          <a:gradFill flip="none" rotWithShape="1">
            <a:gsLst>
              <a:gs pos="0">
                <a:schemeClr val="tx2">
                  <a:lumMod val="20000"/>
                  <a:lumOff val="80000"/>
                  <a:alpha val="0"/>
                </a:schemeClr>
              </a:gs>
              <a:gs pos="40000">
                <a:schemeClr val="tx2">
                  <a:lumMod val="20000"/>
                  <a:lumOff val="80000"/>
                  <a:alpha val="20000"/>
                </a:schemeClr>
              </a:gs>
              <a:gs pos="60000">
                <a:schemeClr val="accent1">
                  <a:alpha val="25000"/>
                </a:schemeClr>
              </a:gs>
              <a:gs pos="100000">
                <a:schemeClr val="accent1">
                  <a:alpha val="58414"/>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01F21708-074B-CB27-329D-6020CFC9800E}"/>
              </a:ext>
            </a:extLst>
          </p:cNvPr>
          <p:cNvSpPr>
            <a:spLocks noGrp="1"/>
          </p:cNvSpPr>
          <p:nvPr>
            <p:ph idx="1"/>
          </p:nvPr>
        </p:nvSpPr>
        <p:spPr>
          <a:xfrm>
            <a:off x="1037968" y="2042984"/>
            <a:ext cx="10544432" cy="4243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E16EF4D-A4D6-628F-7773-C9A53396E25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dirty="0"/>
          </a:p>
        </p:txBody>
      </p:sp>
      <p:sp>
        <p:nvSpPr>
          <p:cNvPr id="5" name="Title Placeholder 1">
            <a:extLst>
              <a:ext uri="{FF2B5EF4-FFF2-40B4-BE49-F238E27FC236}">
                <a16:creationId xmlns:a16="http://schemas.microsoft.com/office/drawing/2014/main" id="{B9BA94E1-F833-74C4-C220-979B5551CE35}"/>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2" name="Footer Placeholder 4">
            <a:extLst>
              <a:ext uri="{FF2B5EF4-FFF2-40B4-BE49-F238E27FC236}">
                <a16:creationId xmlns:a16="http://schemas.microsoft.com/office/drawing/2014/main" id="{57360BF7-31E7-2BD1-4BB4-C13DCDA30168}"/>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8" name="Text Placeholder 7">
            <a:extLst>
              <a:ext uri="{FF2B5EF4-FFF2-40B4-BE49-F238E27FC236}">
                <a16:creationId xmlns:a16="http://schemas.microsoft.com/office/drawing/2014/main" id="{A64E1765-210E-6276-4BFF-2D655F43CC3C}"/>
              </a:ext>
            </a:extLst>
          </p:cNvPr>
          <p:cNvSpPr>
            <a:spLocks noGrp="1"/>
          </p:cNvSpPr>
          <p:nvPr>
            <p:ph type="body" sz="quarter" idx="13" hasCustomPrompt="1"/>
          </p:nvPr>
        </p:nvSpPr>
        <p:spPr>
          <a:xfrm>
            <a:off x="1037968" y="1054571"/>
            <a:ext cx="9529477" cy="485775"/>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riangle 9">
            <a:extLst>
              <a:ext uri="{FF2B5EF4-FFF2-40B4-BE49-F238E27FC236}">
                <a16:creationId xmlns:a16="http://schemas.microsoft.com/office/drawing/2014/main" id="{E2DB5861-DC1F-274C-DB37-975429602C12}"/>
              </a:ext>
            </a:extLst>
          </p:cNvPr>
          <p:cNvSpPr/>
          <p:nvPr userDrawn="1"/>
        </p:nvSpPr>
        <p:spPr>
          <a:xfrm rot="5400000">
            <a:off x="516549" y="1150458"/>
            <a:ext cx="529826" cy="29400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9E6835A-8A89-91B3-CA12-BE90FD1FEF40}"/>
              </a:ext>
            </a:extLst>
          </p:cNvPr>
          <p:cNvSpPr/>
          <p:nvPr userDrawn="1"/>
        </p:nvSpPr>
        <p:spPr>
          <a:xfrm rot="5400000">
            <a:off x="204109" y="1150458"/>
            <a:ext cx="529826" cy="294000"/>
          </a:xfrm>
          <a:prstGeom prs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2FC92465-7D33-6807-71D6-C420B847E784}"/>
              </a:ext>
            </a:extLst>
          </p:cNvPr>
          <p:cNvSpPr/>
          <p:nvPr userDrawn="1"/>
        </p:nvSpPr>
        <p:spPr>
          <a:xfrm rot="5400000">
            <a:off x="-117913" y="1150458"/>
            <a:ext cx="529826" cy="294000"/>
          </a:xfrm>
          <a:prstGeom prst="triangl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AE2A5084-C44C-EA39-3933-08EF7A31F02B}"/>
              </a:ext>
            </a:extLst>
          </p:cNvPr>
          <p:cNvSpPr>
            <a:spLocks noGrp="1"/>
          </p:cNvSpPr>
          <p:nvPr>
            <p:ph type="dt" sz="half" idx="10"/>
          </p:nvPr>
        </p:nvSpPr>
        <p:spPr>
          <a:xfrm>
            <a:off x="352326" y="6638826"/>
            <a:ext cx="1047750" cy="219174"/>
          </a:xfrm>
        </p:spPr>
        <p:txBody>
          <a:bodyPr/>
          <a:lstStyle/>
          <a:p>
            <a:endParaRPr lang="en-US" dirty="0"/>
          </a:p>
        </p:txBody>
      </p:sp>
    </p:spTree>
    <p:extLst>
      <p:ext uri="{BB962C8B-B14F-4D97-AF65-F5344CB8AC3E}">
        <p14:creationId xmlns:p14="http://schemas.microsoft.com/office/powerpoint/2010/main" val="232144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11F5-00A8-177A-AD8C-C74DC54BD29A}"/>
              </a:ext>
            </a:extLst>
          </p:cNvPr>
          <p:cNvSpPr>
            <a:spLocks noGrp="1"/>
          </p:cNvSpPr>
          <p:nvPr>
            <p:ph sz="half" idx="1"/>
          </p:nvPr>
        </p:nvSpPr>
        <p:spPr>
          <a:xfrm>
            <a:off x="353113" y="1228626"/>
            <a:ext cx="5582133" cy="506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05ABF7C-5569-F775-5910-F82732B6A132}"/>
              </a:ext>
            </a:extLst>
          </p:cNvPr>
          <p:cNvSpPr>
            <a:spLocks noGrp="1"/>
          </p:cNvSpPr>
          <p:nvPr>
            <p:ph sz="half" idx="2"/>
          </p:nvPr>
        </p:nvSpPr>
        <p:spPr>
          <a:xfrm>
            <a:off x="6247764" y="1228626"/>
            <a:ext cx="5434796"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6392EEC-0AE6-91A4-3002-A2E772C157DE}"/>
              </a:ext>
            </a:extLst>
          </p:cNvPr>
          <p:cNvSpPr>
            <a:spLocks noGrp="1"/>
          </p:cNvSpPr>
          <p:nvPr>
            <p:ph type="dt" sz="half" idx="10"/>
          </p:nvPr>
        </p:nvSpPr>
        <p:spPr>
          <a:xfrm>
            <a:off x="352326" y="6638826"/>
            <a:ext cx="1047750" cy="219174"/>
          </a:xfrm>
        </p:spPr>
        <p:txBody>
          <a:bodyPr/>
          <a:lstStyle/>
          <a:p>
            <a:endParaRPr lang="en-US" dirty="0"/>
          </a:p>
        </p:txBody>
      </p:sp>
      <p:sp>
        <p:nvSpPr>
          <p:cNvPr id="7" name="Slide Number Placeholder 6">
            <a:extLst>
              <a:ext uri="{FF2B5EF4-FFF2-40B4-BE49-F238E27FC236}">
                <a16:creationId xmlns:a16="http://schemas.microsoft.com/office/drawing/2014/main" id="{A466B168-7BCE-5553-8F95-2FA0CB174124}"/>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Footer Placeholder 4">
            <a:extLst>
              <a:ext uri="{FF2B5EF4-FFF2-40B4-BE49-F238E27FC236}">
                <a16:creationId xmlns:a16="http://schemas.microsoft.com/office/drawing/2014/main" id="{8DBDE7BE-0766-0034-7D0C-E8361882A2A3}"/>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9" name="Title Placeholder 1">
            <a:extLst>
              <a:ext uri="{FF2B5EF4-FFF2-40B4-BE49-F238E27FC236}">
                <a16:creationId xmlns:a16="http://schemas.microsoft.com/office/drawing/2014/main" id="{5B33AD1C-7933-2EF8-CAB0-A2F20CFCC907}"/>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256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5598EE-734B-7927-A9F9-59E746C06745}"/>
              </a:ext>
            </a:extLst>
          </p:cNvPr>
          <p:cNvSpPr>
            <a:spLocks noGrp="1"/>
          </p:cNvSpPr>
          <p:nvPr>
            <p:ph type="body" idx="1"/>
          </p:nvPr>
        </p:nvSpPr>
        <p:spPr>
          <a:xfrm>
            <a:off x="356400" y="1062682"/>
            <a:ext cx="5502275"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995160"/>
            <a:ext cx="5502275" cy="4298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9B22261-E334-48E8-A5C2-10C4156C0D98}"/>
              </a:ext>
            </a:extLst>
          </p:cNvPr>
          <p:cNvSpPr>
            <a:spLocks noGrp="1"/>
          </p:cNvSpPr>
          <p:nvPr>
            <p:ph type="body" sz="quarter" idx="3"/>
          </p:nvPr>
        </p:nvSpPr>
        <p:spPr>
          <a:xfrm>
            <a:off x="6102750" y="1062682"/>
            <a:ext cx="5410200"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52312-4529-7366-8A26-B3D48C92DCCC}"/>
              </a:ext>
            </a:extLst>
          </p:cNvPr>
          <p:cNvSpPr>
            <a:spLocks noGrp="1"/>
          </p:cNvSpPr>
          <p:nvPr>
            <p:ph sz="quarter" idx="4"/>
          </p:nvPr>
        </p:nvSpPr>
        <p:spPr>
          <a:xfrm>
            <a:off x="6102750" y="1995160"/>
            <a:ext cx="5410200" cy="429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11" name="Footer Placeholder 4">
            <a:extLst>
              <a:ext uri="{FF2B5EF4-FFF2-40B4-BE49-F238E27FC236}">
                <a16:creationId xmlns:a16="http://schemas.microsoft.com/office/drawing/2014/main" id="{F76D97C8-0436-F62D-BFA5-717EFFE33A42}"/>
              </a:ext>
            </a:extLst>
          </p:cNvPr>
          <p:cNvSpPr>
            <a:spLocks noGrp="1"/>
          </p:cNvSpPr>
          <p:nvPr>
            <p:ph type="ftr" sz="quarter" idx="1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12" name="Title Placeholder 1">
            <a:extLst>
              <a:ext uri="{FF2B5EF4-FFF2-40B4-BE49-F238E27FC236}">
                <a16:creationId xmlns:a16="http://schemas.microsoft.com/office/drawing/2014/main" id="{0AE0F15A-FB55-0A2A-8637-346EC2BA52BF}"/>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6116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Image, Cita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141380"/>
            <a:ext cx="5502275" cy="51523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11" name="Footer Placeholder 4">
            <a:extLst>
              <a:ext uri="{FF2B5EF4-FFF2-40B4-BE49-F238E27FC236}">
                <a16:creationId xmlns:a16="http://schemas.microsoft.com/office/drawing/2014/main" id="{F76D97C8-0436-F62D-BFA5-717EFFE33A42}"/>
              </a:ext>
            </a:extLst>
          </p:cNvPr>
          <p:cNvSpPr>
            <a:spLocks noGrp="1"/>
          </p:cNvSpPr>
          <p:nvPr>
            <p:ph type="ftr" sz="quarter" idx="1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dirty="0"/>
              <a:t>CLICK TO EDIT CONTROL MARKING//CATEGORY</a:t>
            </a:r>
          </a:p>
        </p:txBody>
      </p:sp>
      <p:sp>
        <p:nvSpPr>
          <p:cNvPr id="12" name="Title Placeholder 1">
            <a:extLst>
              <a:ext uri="{FF2B5EF4-FFF2-40B4-BE49-F238E27FC236}">
                <a16:creationId xmlns:a16="http://schemas.microsoft.com/office/drawing/2014/main" id="{0AE0F15A-FB55-0A2A-8637-346EC2BA52BF}"/>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8" name="Picture Placeholder 7">
            <a:extLst>
              <a:ext uri="{FF2B5EF4-FFF2-40B4-BE49-F238E27FC236}">
                <a16:creationId xmlns:a16="http://schemas.microsoft.com/office/drawing/2014/main" id="{E87B5265-1525-5EC4-C500-48E90DEAD90D}"/>
              </a:ext>
            </a:extLst>
          </p:cNvPr>
          <p:cNvSpPr>
            <a:spLocks noGrp="1"/>
          </p:cNvSpPr>
          <p:nvPr>
            <p:ph type="pic" sz="quarter" idx="14"/>
          </p:nvPr>
        </p:nvSpPr>
        <p:spPr>
          <a:xfrm>
            <a:off x="5965825" y="1141413"/>
            <a:ext cx="5551724" cy="4475162"/>
          </a:xfrm>
        </p:spPr>
        <p:txBody>
          <a:bodyPr/>
          <a:lstStyle/>
          <a:p>
            <a:endParaRPr lang="en-US"/>
          </a:p>
        </p:txBody>
      </p:sp>
      <p:sp>
        <p:nvSpPr>
          <p:cNvPr id="16" name="Text Placeholder 15">
            <a:extLst>
              <a:ext uri="{FF2B5EF4-FFF2-40B4-BE49-F238E27FC236}">
                <a16:creationId xmlns:a16="http://schemas.microsoft.com/office/drawing/2014/main" id="{63703EB5-0225-C7FB-637C-26E8598A0BF4}"/>
              </a:ext>
            </a:extLst>
          </p:cNvPr>
          <p:cNvSpPr>
            <a:spLocks noGrp="1"/>
          </p:cNvSpPr>
          <p:nvPr>
            <p:ph type="body" sz="quarter" idx="15" hasCustomPrompt="1"/>
          </p:nvPr>
        </p:nvSpPr>
        <p:spPr>
          <a:xfrm>
            <a:off x="5965825" y="5694363"/>
            <a:ext cx="5551724" cy="599345"/>
          </a:xfrm>
        </p:spPr>
        <p:txBody>
          <a:bodyPr>
            <a:noAutofit/>
          </a:bodyPr>
          <a:lstStyle>
            <a:lvl1pPr marL="635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1200" kern="1200" dirty="0">
                <a:solidFill>
                  <a:schemeClr val="tx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Click to edit source citation</a:t>
            </a:r>
          </a:p>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dirty="0"/>
          </a:p>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52410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Date Placeholder 6">
            <a:extLst>
              <a:ext uri="{FF2B5EF4-FFF2-40B4-BE49-F238E27FC236}">
                <a16:creationId xmlns:a16="http://schemas.microsoft.com/office/drawing/2014/main" id="{B2AFD62A-76F2-FED8-00D7-9815E827E263}"/>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095CF84F-EC16-562C-2BAD-72F51D22DAB1}"/>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3" name="Title Placeholder 1">
            <a:extLst>
              <a:ext uri="{FF2B5EF4-FFF2-40B4-BE49-F238E27FC236}">
                <a16:creationId xmlns:a16="http://schemas.microsoft.com/office/drawing/2014/main" id="{D4A350AF-779F-D130-3E44-E37B55D94EC8}"/>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879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BEAAE65-DB30-3E9B-C7B2-88F7ACE23F4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Placeholder 1">
            <a:extLst>
              <a:ext uri="{FF2B5EF4-FFF2-40B4-BE49-F238E27FC236}">
                <a16:creationId xmlns:a16="http://schemas.microsoft.com/office/drawing/2014/main" id="{AAC8B33F-B679-0A95-7EA1-D24ED89820CE}"/>
              </a:ext>
            </a:extLst>
          </p:cNvPr>
          <p:cNvSpPr>
            <a:spLocks noGrp="1"/>
          </p:cNvSpPr>
          <p:nvPr>
            <p:ph type="title"/>
          </p:nvPr>
        </p:nvSpPr>
        <p:spPr>
          <a:xfrm>
            <a:off x="352326" y="228194"/>
            <a:ext cx="10224545" cy="676374"/>
          </a:xfrm>
          <a:prstGeom prst="rect">
            <a:avLst/>
          </a:prstGeom>
        </p:spPr>
        <p:txBody>
          <a:bodyPr vert="horz" lIns="0" tIns="0" rIns="0" bIns="0" rtlCol="0" anchor="ctr">
            <a:noAutofit/>
          </a:bodyPr>
          <a:lstStyle/>
          <a:p>
            <a:r>
              <a:rPr lang="en-US" dirty="0"/>
              <a:t>Click to edit Master title</a:t>
            </a:r>
          </a:p>
        </p:txBody>
      </p:sp>
      <p:sp>
        <p:nvSpPr>
          <p:cNvPr id="3" name="Text Placeholder 2">
            <a:extLst>
              <a:ext uri="{FF2B5EF4-FFF2-40B4-BE49-F238E27FC236}">
                <a16:creationId xmlns:a16="http://schemas.microsoft.com/office/drawing/2014/main" id="{13EF4DAD-B0D7-7273-0B9E-980C44A17CDD}"/>
              </a:ext>
            </a:extLst>
          </p:cNvPr>
          <p:cNvSpPr>
            <a:spLocks noGrp="1"/>
          </p:cNvSpPr>
          <p:nvPr>
            <p:ph type="body" idx="1"/>
          </p:nvPr>
        </p:nvSpPr>
        <p:spPr>
          <a:xfrm>
            <a:off x="352326" y="1227262"/>
            <a:ext cx="11239500" cy="50592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ADA91-6050-8AEB-75E0-102C5DDBC41C}"/>
              </a:ext>
            </a:extLst>
          </p:cNvPr>
          <p:cNvSpPr>
            <a:spLocks noGrp="1"/>
          </p:cNvSpPr>
          <p:nvPr>
            <p:ph type="dt" sz="half" idx="2"/>
          </p:nvPr>
        </p:nvSpPr>
        <p:spPr>
          <a:xfrm>
            <a:off x="352326" y="6634113"/>
            <a:ext cx="1047750" cy="219174"/>
          </a:xfrm>
          <a:prstGeom prst="rect">
            <a:avLst/>
          </a:prstGeom>
        </p:spPr>
        <p:txBody>
          <a:bodyPr vert="horz" lIns="0" tIns="0" rIns="0" bIns="0" rtlCol="0" anchor="ctr"/>
          <a:lstStyle>
            <a:lvl1pPr algn="l">
              <a:defRPr sz="1000" b="1" i="0">
                <a:solidFill>
                  <a:schemeClr val="tx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FD72EF1B-4646-6E00-A89E-1C0F88866C41}"/>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dirty="0"/>
              <a:t>CLICK TO EDIT CONTROL MARKING//CATEGORY</a:t>
            </a:r>
          </a:p>
        </p:txBody>
      </p:sp>
      <p:pic>
        <p:nvPicPr>
          <p:cNvPr id="52" name="Picture 51">
            <a:extLst>
              <a:ext uri="{FF2B5EF4-FFF2-40B4-BE49-F238E27FC236}">
                <a16:creationId xmlns:a16="http://schemas.microsoft.com/office/drawing/2014/main" id="{595B480F-57BC-AAE4-E8B1-8E74194E0AF7}"/>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7" name="Slide Number Placeholder 5">
            <a:extLst>
              <a:ext uri="{FF2B5EF4-FFF2-40B4-BE49-F238E27FC236}">
                <a16:creationId xmlns:a16="http://schemas.microsoft.com/office/drawing/2014/main" id="{AECF45F2-A7DC-3969-B1B1-7C78B77CE94D}"/>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Tree>
    <p:extLst>
      <p:ext uri="{BB962C8B-B14F-4D97-AF65-F5344CB8AC3E}">
        <p14:creationId xmlns:p14="http://schemas.microsoft.com/office/powerpoint/2010/main" val="2950539206"/>
      </p:ext>
    </p:extLst>
  </p:cSld>
  <p:clrMap bg1="lt1" tx1="dk1" bg2="lt2" tx2="dk2" accent1="accent1" accent2="accent2" accent3="accent3" accent4="accent4" accent5="accent5" accent6="accent6" hlink="hlink" folHlink="folHlink"/>
  <p:sldLayoutIdLst>
    <p:sldLayoutId id="2147483700" r:id="rId1"/>
    <p:sldLayoutId id="2147483711" r:id="rId2"/>
    <p:sldLayoutId id="2147483710" r:id="rId3"/>
    <p:sldLayoutId id="2147483715" r:id="rId4"/>
    <p:sldLayoutId id="2147483714" r:id="rId5"/>
    <p:sldLayoutId id="2147483706" r:id="rId6"/>
    <p:sldLayoutId id="2147483707" r:id="rId7"/>
    <p:sldLayoutId id="2147483718" r:id="rId8"/>
    <p:sldLayoutId id="2147483708" r:id="rId9"/>
    <p:sldLayoutId id="2147483709" r:id="rId10"/>
  </p:sldLayoutIdLst>
  <p:hf hdr="0" ftr="0" dt="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4176">
          <p15:clr>
            <a:srgbClr val="F26B43"/>
          </p15:clr>
        </p15:guide>
        <p15:guide id="13" pos="216">
          <p15:clr>
            <a:srgbClr val="F26B43"/>
          </p15:clr>
        </p15:guide>
        <p15:guide id="14" orient="horz" pos="576">
          <p15:clr>
            <a:srgbClr val="F26B43"/>
          </p15:clr>
        </p15:guide>
        <p15:guide id="15" orient="horz" pos="144">
          <p15:clr>
            <a:srgbClr val="F26B43"/>
          </p15:clr>
        </p15:guide>
        <p15:guide id="16" pos="7368">
          <p15:clr>
            <a:srgbClr val="F26B43"/>
          </p15:clr>
        </p15:guide>
        <p15:guide id="17" orient="horz" pos="768">
          <p15:clr>
            <a:srgbClr val="F26B43"/>
          </p15:clr>
        </p15:guide>
        <p15:guide id="18" orient="horz" pos="3960">
          <p15:clr>
            <a:srgbClr val="F26B43"/>
          </p15:clr>
        </p15:guide>
        <p15:guide id="21" orient="horz" pos="216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4B98-CBD4-277B-81C9-053B9B83601D}"/>
              </a:ext>
            </a:extLst>
          </p:cNvPr>
          <p:cNvSpPr>
            <a:spLocks noGrp="1"/>
          </p:cNvSpPr>
          <p:nvPr>
            <p:ph type="ctrTitle"/>
          </p:nvPr>
        </p:nvSpPr>
        <p:spPr>
          <a:xfrm>
            <a:off x="352895" y="1513809"/>
            <a:ext cx="6477000" cy="926593"/>
          </a:xfrm>
        </p:spPr>
        <p:txBody>
          <a:bodyPr/>
          <a:lstStyle/>
          <a:p>
            <a:r>
              <a:rPr lang="en-US" dirty="0"/>
              <a:t>Command Interleaving</a:t>
            </a:r>
          </a:p>
        </p:txBody>
      </p:sp>
      <p:sp>
        <p:nvSpPr>
          <p:cNvPr id="3" name="Subtitle 2">
            <a:extLst>
              <a:ext uri="{FF2B5EF4-FFF2-40B4-BE49-F238E27FC236}">
                <a16:creationId xmlns:a16="http://schemas.microsoft.com/office/drawing/2014/main" id="{0BA8E1EA-7C51-3A91-AA92-FB8C575BEE4B}"/>
              </a:ext>
            </a:extLst>
          </p:cNvPr>
          <p:cNvSpPr>
            <a:spLocks noGrp="1"/>
          </p:cNvSpPr>
          <p:nvPr>
            <p:ph type="subTitle" idx="1"/>
          </p:nvPr>
        </p:nvSpPr>
        <p:spPr/>
        <p:txBody>
          <a:bodyPr/>
          <a:lstStyle/>
          <a:p>
            <a:r>
              <a:rPr lang="en-US" dirty="0"/>
              <a:t>R A Williams</a:t>
            </a:r>
          </a:p>
        </p:txBody>
      </p:sp>
      <p:sp>
        <p:nvSpPr>
          <p:cNvPr id="4" name="Text Placeholder 3">
            <a:extLst>
              <a:ext uri="{FF2B5EF4-FFF2-40B4-BE49-F238E27FC236}">
                <a16:creationId xmlns:a16="http://schemas.microsoft.com/office/drawing/2014/main" id="{9F891891-3591-9D71-2ABE-7E6002ABB551}"/>
              </a:ext>
            </a:extLst>
          </p:cNvPr>
          <p:cNvSpPr>
            <a:spLocks noGrp="1"/>
          </p:cNvSpPr>
          <p:nvPr>
            <p:ph type="body" sz="quarter" idx="10"/>
          </p:nvPr>
        </p:nvSpPr>
        <p:spPr>
          <a:xfrm>
            <a:off x="352895" y="2573017"/>
            <a:ext cx="6014120" cy="1132845"/>
          </a:xfrm>
        </p:spPr>
        <p:txBody>
          <a:bodyPr>
            <a:normAutofit fontScale="77500" lnSpcReduction="20000"/>
          </a:bodyPr>
          <a:lstStyle/>
          <a:p>
            <a:pPr>
              <a:lnSpc>
                <a:spcPct val="120000"/>
              </a:lnSpc>
            </a:pPr>
            <a:r>
              <a:rPr lang="en-US" dirty="0"/>
              <a:t>A design technique to mitigate against environment induced fault in high consequence embedded systems</a:t>
            </a:r>
          </a:p>
          <a:p>
            <a:pPr>
              <a:lnSpc>
                <a:spcPct val="120000"/>
              </a:lnSpc>
            </a:pPr>
            <a:r>
              <a:rPr lang="en-US" dirty="0"/>
              <a:t>For presentation at PSAM 18 Conference, July 2026</a:t>
            </a:r>
          </a:p>
          <a:p>
            <a:pPr>
              <a:lnSpc>
                <a:spcPct val="120000"/>
              </a:lnSpc>
            </a:pPr>
            <a:endParaRPr lang="en-US" dirty="0"/>
          </a:p>
        </p:txBody>
      </p:sp>
      <p:sp>
        <p:nvSpPr>
          <p:cNvPr id="5" name="Content Placeholder 4">
            <a:extLst>
              <a:ext uri="{FF2B5EF4-FFF2-40B4-BE49-F238E27FC236}">
                <a16:creationId xmlns:a16="http://schemas.microsoft.com/office/drawing/2014/main" id="{E5C872E2-7132-2E37-1ECD-461908DE43C6}"/>
              </a:ext>
            </a:extLst>
          </p:cNvPr>
          <p:cNvSpPr>
            <a:spLocks noGrp="1"/>
          </p:cNvSpPr>
          <p:nvPr>
            <p:ph sz="quarter" idx="29"/>
          </p:nvPr>
        </p:nvSpPr>
        <p:spPr/>
        <p:txBody>
          <a:bodyPr/>
          <a:lstStyle/>
          <a:p>
            <a:r>
              <a:rPr lang="en-US" dirty="0"/>
              <a:t>SAND2026-22497C</a:t>
            </a:r>
          </a:p>
        </p:txBody>
      </p:sp>
      <p:sp>
        <p:nvSpPr>
          <p:cNvPr id="6" name="Text Placeholder 5">
            <a:extLst>
              <a:ext uri="{FF2B5EF4-FFF2-40B4-BE49-F238E27FC236}">
                <a16:creationId xmlns:a16="http://schemas.microsoft.com/office/drawing/2014/main" id="{D5E6C6BB-E078-2F4A-741A-4C4F80B55902}"/>
              </a:ext>
            </a:extLst>
          </p:cNvPr>
          <p:cNvSpPr>
            <a:spLocks noGrp="1"/>
          </p:cNvSpPr>
          <p:nvPr>
            <p:ph type="body" sz="quarter" idx="26"/>
          </p:nvPr>
        </p:nvSpPr>
        <p:spPr/>
        <p:txBody>
          <a:bodyPr/>
          <a:lstStyle/>
          <a:p>
            <a:r>
              <a:rPr lang="en-US" dirty="0"/>
              <a:t>Sandia National Laboratories</a:t>
            </a:r>
          </a:p>
        </p:txBody>
      </p:sp>
      <p:sp>
        <p:nvSpPr>
          <p:cNvPr id="7" name="Text Placeholder 6">
            <a:extLst>
              <a:ext uri="{FF2B5EF4-FFF2-40B4-BE49-F238E27FC236}">
                <a16:creationId xmlns:a16="http://schemas.microsoft.com/office/drawing/2014/main" id="{BCCFCA66-71B4-29A0-2CFD-E7A4DDE4CAC4}"/>
              </a:ext>
            </a:extLst>
          </p:cNvPr>
          <p:cNvSpPr>
            <a:spLocks noGrp="1"/>
          </p:cNvSpPr>
          <p:nvPr>
            <p:ph type="body" sz="quarter" idx="31"/>
          </p:nvPr>
        </p:nvSpPr>
        <p:spPr/>
        <p:txBody>
          <a:bodyPr/>
          <a:lstStyle/>
          <a:p>
            <a:r>
              <a:rPr lang="en-US" dirty="0"/>
              <a:t>9 June, 2026</a:t>
            </a:r>
          </a:p>
        </p:txBody>
      </p:sp>
      <p:pic>
        <p:nvPicPr>
          <p:cNvPr id="13" name="Picture Placeholder 12">
            <a:extLst>
              <a:ext uri="{FF2B5EF4-FFF2-40B4-BE49-F238E27FC236}">
                <a16:creationId xmlns:a16="http://schemas.microsoft.com/office/drawing/2014/main" id="{A65F6EB3-3593-2859-2B45-BBF0AF506675}"/>
              </a:ext>
            </a:extLst>
          </p:cNvPr>
          <p:cNvPicPr>
            <a:picLocks noGrp="1" noChangeAspect="1"/>
          </p:cNvPicPr>
          <p:nvPr>
            <p:ph type="pic" sz="quarter" idx="32"/>
          </p:nvPr>
        </p:nvPicPr>
        <p:blipFill>
          <a:blip r:embed="rId2"/>
          <a:srcRect t="13765" b="13765"/>
          <a:stretch>
            <a:fillRect/>
          </a:stretch>
        </p:blipFill>
        <p:spPr/>
      </p:pic>
      <p:pic>
        <p:nvPicPr>
          <p:cNvPr id="15" name="Picture Placeholder 14">
            <a:extLst>
              <a:ext uri="{FF2B5EF4-FFF2-40B4-BE49-F238E27FC236}">
                <a16:creationId xmlns:a16="http://schemas.microsoft.com/office/drawing/2014/main" id="{F6DBBC8B-1ED7-0CEF-FB6A-0CD0AF6D7FFE}"/>
              </a:ext>
            </a:extLst>
          </p:cNvPr>
          <p:cNvPicPr>
            <a:picLocks noGrp="1" noChangeAspect="1"/>
          </p:cNvPicPr>
          <p:nvPr>
            <p:ph type="pic" sz="quarter" idx="33"/>
          </p:nvPr>
        </p:nvPicPr>
        <p:blipFill>
          <a:blip r:embed="rId3"/>
          <a:srcRect l="16750" r="16750"/>
          <a:stretch/>
        </p:blipFill>
        <p:spPr/>
      </p:pic>
      <p:pic>
        <p:nvPicPr>
          <p:cNvPr id="17" name="Picture Placeholder 16">
            <a:extLst>
              <a:ext uri="{FF2B5EF4-FFF2-40B4-BE49-F238E27FC236}">
                <a16:creationId xmlns:a16="http://schemas.microsoft.com/office/drawing/2014/main" id="{4A154579-06E8-408E-FBAD-4A467BECEF2E}"/>
              </a:ext>
            </a:extLst>
          </p:cNvPr>
          <p:cNvPicPr>
            <a:picLocks noGrp="1" noChangeAspect="1"/>
          </p:cNvPicPr>
          <p:nvPr>
            <p:ph type="pic" sz="quarter" idx="34"/>
          </p:nvPr>
        </p:nvPicPr>
        <p:blipFill>
          <a:blip r:embed="rId4"/>
          <a:srcRect t="13680" b="13680"/>
          <a:stretch/>
        </p:blipFill>
        <p:spPr/>
      </p:pic>
      <p:pic>
        <p:nvPicPr>
          <p:cNvPr id="19" name="Picture Placeholder 18">
            <a:extLst>
              <a:ext uri="{FF2B5EF4-FFF2-40B4-BE49-F238E27FC236}">
                <a16:creationId xmlns:a16="http://schemas.microsoft.com/office/drawing/2014/main" id="{9EB47C0F-2127-74FD-E736-63AD60D4A6F7}"/>
              </a:ext>
            </a:extLst>
          </p:cNvPr>
          <p:cNvPicPr>
            <a:picLocks noGrp="1" noChangeAspect="1"/>
          </p:cNvPicPr>
          <p:nvPr>
            <p:ph type="pic" sz="quarter" idx="35"/>
          </p:nvPr>
        </p:nvPicPr>
        <p:blipFill>
          <a:blip r:embed="rId5"/>
          <a:srcRect t="25824" b="25824"/>
          <a:stretch>
            <a:fillRect/>
          </a:stretch>
        </p:blipFill>
        <p:spPr/>
      </p:pic>
      <p:sp>
        <p:nvSpPr>
          <p:cNvPr id="20" name="Text Placeholder 6">
            <a:extLst>
              <a:ext uri="{FF2B5EF4-FFF2-40B4-BE49-F238E27FC236}">
                <a16:creationId xmlns:a16="http://schemas.microsoft.com/office/drawing/2014/main" id="{2ED940A6-90B8-85E9-7CE8-6E65C8A60274}"/>
              </a:ext>
            </a:extLst>
          </p:cNvPr>
          <p:cNvSpPr txBox="1">
            <a:spLocks/>
          </p:cNvSpPr>
          <p:nvPr/>
        </p:nvSpPr>
        <p:spPr>
          <a:xfrm>
            <a:off x="352895" y="6152612"/>
            <a:ext cx="2553592" cy="474944"/>
          </a:xfrm>
          <a:prstGeom prst="rect">
            <a:avLst/>
          </a:prstGeom>
        </p:spPr>
        <p:txBody>
          <a:bodyPr vert="horz" lIns="0" tIns="0" rIns="0" bIns="0" rtlCol="0" anchor="ctr">
            <a:normAutofit/>
          </a:bodyPr>
          <a:lstStyle>
            <a:lvl1pPr marL="0" indent="0" algn="l" defTabSz="914400" rtl="0" eaLnBrk="1" latinLnBrk="0" hangingPunct="1">
              <a:lnSpc>
                <a:spcPct val="100000"/>
              </a:lnSpc>
              <a:spcBef>
                <a:spcPts val="600"/>
              </a:spcBef>
              <a:spcAft>
                <a:spcPts val="600"/>
              </a:spcAft>
              <a:buClr>
                <a:schemeClr val="accent1"/>
              </a:buClr>
              <a:buFontTx/>
              <a:buNone/>
              <a:defRPr sz="1100" b="0" i="0" kern="1200" spc="50" baseline="0">
                <a:solidFill>
                  <a:schemeClr val="bg1"/>
                </a:solidFill>
                <a:latin typeface="+mn-lt"/>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t>Graphics from Wikimedia Commons</a:t>
            </a:r>
          </a:p>
        </p:txBody>
      </p:sp>
    </p:spTree>
    <p:extLst>
      <p:ext uri="{BB962C8B-B14F-4D97-AF65-F5344CB8AC3E}">
        <p14:creationId xmlns:p14="http://schemas.microsoft.com/office/powerpoint/2010/main" val="161853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854B-4296-47BF-9957-A23343C55AD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F85423-5F61-E33B-2082-FD153FE4A899}"/>
              </a:ext>
            </a:extLst>
          </p:cNvPr>
          <p:cNvSpPr>
            <a:spLocks noGrp="1"/>
          </p:cNvSpPr>
          <p:nvPr>
            <p:ph type="sldNum" sz="quarter" idx="12"/>
          </p:nvPr>
        </p:nvSpPr>
        <p:spPr/>
        <p:txBody>
          <a:bodyPr/>
          <a:lstStyle/>
          <a:p>
            <a:fld id="{6FB6B91F-BB11-E946-B7F6-1372EDB8DEC1}" type="slidenum">
              <a:rPr lang="en-US" smtClean="0"/>
              <a:t>10</a:t>
            </a:fld>
            <a:endParaRPr lang="en-US" dirty="0"/>
          </a:p>
        </p:txBody>
      </p:sp>
      <p:sp>
        <p:nvSpPr>
          <p:cNvPr id="4" name="Title 3">
            <a:extLst>
              <a:ext uri="{FF2B5EF4-FFF2-40B4-BE49-F238E27FC236}">
                <a16:creationId xmlns:a16="http://schemas.microsoft.com/office/drawing/2014/main" id="{BC3FA3E6-6881-EB00-C8E9-DC84A3CBED9D}"/>
              </a:ext>
            </a:extLst>
          </p:cNvPr>
          <p:cNvSpPr>
            <a:spLocks noGrp="1"/>
          </p:cNvSpPr>
          <p:nvPr>
            <p:ph type="title"/>
          </p:nvPr>
        </p:nvSpPr>
        <p:spPr>
          <a:xfrm>
            <a:off x="352326" y="238026"/>
            <a:ext cx="10224545" cy="676374"/>
          </a:xfrm>
        </p:spPr>
        <p:txBody>
          <a:bodyPr/>
          <a:lstStyle/>
          <a:p>
            <a:r>
              <a:rPr lang="en-US" dirty="0"/>
              <a:t>Environment Initiated State Transition Analysis: Software</a:t>
            </a:r>
          </a:p>
        </p:txBody>
      </p:sp>
      <p:pic>
        <p:nvPicPr>
          <p:cNvPr id="26" name="Picture 25">
            <a:extLst>
              <a:ext uri="{FF2B5EF4-FFF2-40B4-BE49-F238E27FC236}">
                <a16:creationId xmlns:a16="http://schemas.microsoft.com/office/drawing/2014/main" id="{C8B929FB-49EF-CB1E-0719-8F0CBE91AD6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graphicFrame>
        <p:nvGraphicFramePr>
          <p:cNvPr id="6" name="Table 5">
            <a:extLst>
              <a:ext uri="{FF2B5EF4-FFF2-40B4-BE49-F238E27FC236}">
                <a16:creationId xmlns:a16="http://schemas.microsoft.com/office/drawing/2014/main" id="{3E34D21D-5564-2E90-4717-F5EF97003C18}"/>
              </a:ext>
            </a:extLst>
          </p:cNvPr>
          <p:cNvGraphicFramePr>
            <a:graphicFrameLocks noGrp="1"/>
          </p:cNvGraphicFramePr>
          <p:nvPr>
            <p:extLst>
              <p:ext uri="{D42A27DB-BD31-4B8C-83A1-F6EECF244321}">
                <p14:modId xmlns:p14="http://schemas.microsoft.com/office/powerpoint/2010/main" val="4254920697"/>
              </p:ext>
            </p:extLst>
          </p:nvPr>
        </p:nvGraphicFramePr>
        <p:xfrm>
          <a:off x="753807" y="1246091"/>
          <a:ext cx="10484464" cy="4907280"/>
        </p:xfrm>
        <a:graphic>
          <a:graphicData uri="http://schemas.openxmlformats.org/drawingml/2006/table">
            <a:tbl>
              <a:tblPr firstRow="1" bandRow="1">
                <a:tableStyleId>{5C22544A-7EE6-4342-B048-85BDC9FD1C3A}</a:tableStyleId>
              </a:tblPr>
              <a:tblGrid>
                <a:gridCol w="1963511">
                  <a:extLst>
                    <a:ext uri="{9D8B030D-6E8A-4147-A177-3AD203B41FA5}">
                      <a16:colId xmlns:a16="http://schemas.microsoft.com/office/drawing/2014/main" val="1521238759"/>
                    </a:ext>
                  </a:extLst>
                </a:gridCol>
                <a:gridCol w="2671050">
                  <a:extLst>
                    <a:ext uri="{9D8B030D-6E8A-4147-A177-3AD203B41FA5}">
                      <a16:colId xmlns:a16="http://schemas.microsoft.com/office/drawing/2014/main" val="2283195683"/>
                    </a:ext>
                  </a:extLst>
                </a:gridCol>
                <a:gridCol w="2599958">
                  <a:extLst>
                    <a:ext uri="{9D8B030D-6E8A-4147-A177-3AD203B41FA5}">
                      <a16:colId xmlns:a16="http://schemas.microsoft.com/office/drawing/2014/main" val="3636982398"/>
                    </a:ext>
                  </a:extLst>
                </a:gridCol>
                <a:gridCol w="3249945">
                  <a:extLst>
                    <a:ext uri="{9D8B030D-6E8A-4147-A177-3AD203B41FA5}">
                      <a16:colId xmlns:a16="http://schemas.microsoft.com/office/drawing/2014/main" val="3167092858"/>
                    </a:ext>
                  </a:extLst>
                </a:gridCol>
              </a:tblGrid>
              <a:tr h="370840">
                <a:tc>
                  <a:txBody>
                    <a:bodyPr/>
                    <a:lstStyle/>
                    <a:p>
                      <a:r>
                        <a:rPr lang="en-US" dirty="0"/>
                        <a:t>Initial Valid State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Fault AMORA Possible After Jump To “Render Hardware Configurable, Look For Environment”?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Fault AMORA Possible After Jump To “Configure Hardware, Await Command”?</a:t>
                      </a:r>
                    </a:p>
                  </a:txBody>
                  <a:tcPr/>
                </a:tc>
                <a:tc>
                  <a:txBody>
                    <a:bodyPr/>
                    <a:lstStyle/>
                    <a:p>
                      <a:r>
                        <a:rPr lang="en-US" dirty="0"/>
                        <a:t>Single Fault AMORA Possible After Jump To “Reality Check, Final Initiation”?</a:t>
                      </a:r>
                    </a:p>
                  </a:txBody>
                  <a:tcPr/>
                </a:tc>
                <a:extLst>
                  <a:ext uri="{0D108BD9-81ED-4DB2-BD59-A6C34878D82A}">
                    <a16:rowId xmlns:a16="http://schemas.microsoft.com/office/drawing/2014/main" val="1762682313"/>
                  </a:ext>
                </a:extLst>
              </a:tr>
              <a:tr h="370840">
                <a:tc>
                  <a:txBody>
                    <a:bodyPr/>
                    <a:lstStyle/>
                    <a:p>
                      <a:r>
                        <a:rPr lang="en-US" sz="1600" dirty="0"/>
                        <a:t>Ready To Authorize</a:t>
                      </a:r>
                    </a:p>
                  </a:txBody>
                  <a:tcPr/>
                </a:tc>
                <a:tc>
                  <a:txBody>
                    <a:bodyPr/>
                    <a:lstStyle/>
                    <a:p>
                      <a:r>
                        <a:rPr lang="en-US" sz="1400" dirty="0"/>
                        <a:t>No, hardware not configurable with wrong or missing data</a:t>
                      </a:r>
                    </a:p>
                  </a:txBody>
                  <a:tcPr/>
                </a:tc>
                <a:tc>
                  <a:txBody>
                    <a:bodyPr/>
                    <a:lstStyle/>
                    <a:p>
                      <a:r>
                        <a:rPr lang="en-US" sz="1400" dirty="0"/>
                        <a:t>No, unconfigured hardware is unresponsive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unconfigured hardware is unresponsive</a:t>
                      </a:r>
                    </a:p>
                  </a:txBody>
                  <a:tcPr/>
                </a:tc>
                <a:extLst>
                  <a:ext uri="{0D108BD9-81ED-4DB2-BD59-A6C34878D82A}">
                    <a16:rowId xmlns:a16="http://schemas.microsoft.com/office/drawing/2014/main" val="491168830"/>
                  </a:ext>
                </a:extLst>
              </a:tr>
              <a:tr h="370840">
                <a:tc>
                  <a:txBody>
                    <a:bodyPr/>
                    <a:lstStyle/>
                    <a:p>
                      <a:r>
                        <a:rPr lang="en-US" sz="1600" dirty="0"/>
                        <a:t>Render Hardware Configurable, Look For Environment</a:t>
                      </a:r>
                    </a:p>
                  </a:txBody>
                  <a:tcPr/>
                </a:tc>
                <a:tc>
                  <a:txBody>
                    <a:bodyPr/>
                    <a:lstStyle/>
                    <a:p>
                      <a:r>
                        <a:rPr lang="en-US" sz="1400" dirty="0"/>
                        <a:t>N/A, Self Transition</a:t>
                      </a:r>
                    </a:p>
                  </a:txBody>
                  <a:tcPr/>
                </a:tc>
                <a:tc>
                  <a:txBody>
                    <a:bodyPr/>
                    <a:lstStyle/>
                    <a:p>
                      <a:r>
                        <a:rPr lang="en-US" sz="1400" dirty="0"/>
                        <a:t>No, hardware will be configured wrong and cannot initiate AMORA operation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even if reality check fails wrongly configured hardware won’t initiate AMORA</a:t>
                      </a:r>
                    </a:p>
                  </a:txBody>
                  <a:tcPr/>
                </a:tc>
                <a:extLst>
                  <a:ext uri="{0D108BD9-81ED-4DB2-BD59-A6C34878D82A}">
                    <a16:rowId xmlns:a16="http://schemas.microsoft.com/office/drawing/2014/main" val="34636074"/>
                  </a:ext>
                </a:extLst>
              </a:tr>
              <a:tr h="370840">
                <a:tc>
                  <a:txBody>
                    <a:bodyPr/>
                    <a:lstStyle/>
                    <a:p>
                      <a:r>
                        <a:rPr lang="en-US" sz="1600" dirty="0"/>
                        <a:t>Configure Hardware, Await Command</a:t>
                      </a:r>
                    </a:p>
                  </a:txBody>
                  <a:tcPr/>
                </a:tc>
                <a:tc>
                  <a:txBody>
                    <a:bodyPr/>
                    <a:lstStyle/>
                    <a:p>
                      <a:r>
                        <a:rPr lang="en-US" sz="1400" dirty="0"/>
                        <a:t>N/A, Backward Transition</a:t>
                      </a:r>
                    </a:p>
                  </a:txBody>
                  <a:tcPr/>
                </a:tc>
                <a:tc>
                  <a:txBody>
                    <a:bodyPr/>
                    <a:lstStyle/>
                    <a:p>
                      <a:r>
                        <a:rPr lang="en-US" sz="1400" dirty="0"/>
                        <a:t>N/A, Self Transition</a:t>
                      </a:r>
                    </a:p>
                  </a:txBody>
                  <a:tcPr/>
                </a:tc>
                <a:tc>
                  <a:txBody>
                    <a:bodyPr/>
                    <a:lstStyle/>
                    <a:p>
                      <a:r>
                        <a:rPr lang="en-US" sz="1400" dirty="0"/>
                        <a:t>No, even if reality check fails the hardware can’t initiate AMORA without command data</a:t>
                      </a:r>
                    </a:p>
                  </a:txBody>
                  <a:tcPr/>
                </a:tc>
                <a:extLst>
                  <a:ext uri="{0D108BD9-81ED-4DB2-BD59-A6C34878D82A}">
                    <a16:rowId xmlns:a16="http://schemas.microsoft.com/office/drawing/2014/main" val="3564634913"/>
                  </a:ext>
                </a:extLst>
              </a:tr>
              <a:tr h="370840">
                <a:tc>
                  <a:txBody>
                    <a:bodyPr/>
                    <a:lstStyle/>
                    <a:p>
                      <a:r>
                        <a:rPr lang="en-US" sz="1600" dirty="0"/>
                        <a:t>Reality Check, Final Initiation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 Backward Transition</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 Backward Transition</a:t>
                      </a:r>
                    </a:p>
                    <a:p>
                      <a:endParaRPr lang="en-US" sz="1400" dirty="0"/>
                    </a:p>
                  </a:txBody>
                  <a:tcPr/>
                </a:tc>
                <a:tc>
                  <a:txBody>
                    <a:bodyPr/>
                    <a:lstStyle/>
                    <a:p>
                      <a:r>
                        <a:rPr lang="en-US" sz="1400" dirty="0"/>
                        <a:t>N/A, Self Transition. Also identical to design mode authorized operation in correct environment with initiating command</a:t>
                      </a:r>
                    </a:p>
                  </a:txBody>
                  <a:tcPr/>
                </a:tc>
                <a:extLst>
                  <a:ext uri="{0D108BD9-81ED-4DB2-BD59-A6C34878D82A}">
                    <a16:rowId xmlns:a16="http://schemas.microsoft.com/office/drawing/2014/main" val="2716266207"/>
                  </a:ext>
                </a:extLst>
              </a:tr>
            </a:tbl>
          </a:graphicData>
        </a:graphic>
      </p:graphicFrame>
    </p:spTree>
    <p:extLst>
      <p:ext uri="{BB962C8B-B14F-4D97-AF65-F5344CB8AC3E}">
        <p14:creationId xmlns:p14="http://schemas.microsoft.com/office/powerpoint/2010/main" val="76211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93EF6-7AC8-B238-FCBE-8AA0BB94D79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D94A0E-E0BB-B3AC-D7AC-FF04BCE30BF5}"/>
              </a:ext>
            </a:extLst>
          </p:cNvPr>
          <p:cNvSpPr>
            <a:spLocks noGrp="1"/>
          </p:cNvSpPr>
          <p:nvPr>
            <p:ph type="sldNum" sz="quarter" idx="12"/>
          </p:nvPr>
        </p:nvSpPr>
        <p:spPr/>
        <p:txBody>
          <a:bodyPr/>
          <a:lstStyle/>
          <a:p>
            <a:fld id="{6FB6B91F-BB11-E946-B7F6-1372EDB8DEC1}" type="slidenum">
              <a:rPr lang="en-US" smtClean="0"/>
              <a:t>11</a:t>
            </a:fld>
            <a:endParaRPr lang="en-US" dirty="0"/>
          </a:p>
        </p:txBody>
      </p:sp>
      <p:sp>
        <p:nvSpPr>
          <p:cNvPr id="4" name="Title 3">
            <a:extLst>
              <a:ext uri="{FF2B5EF4-FFF2-40B4-BE49-F238E27FC236}">
                <a16:creationId xmlns:a16="http://schemas.microsoft.com/office/drawing/2014/main" id="{DE2F4480-B291-57F2-7CAC-350D275D4E5A}"/>
              </a:ext>
            </a:extLst>
          </p:cNvPr>
          <p:cNvSpPr>
            <a:spLocks noGrp="1"/>
          </p:cNvSpPr>
          <p:nvPr>
            <p:ph type="title"/>
          </p:nvPr>
        </p:nvSpPr>
        <p:spPr>
          <a:xfrm>
            <a:off x="352326" y="238026"/>
            <a:ext cx="10224545" cy="676374"/>
          </a:xfrm>
        </p:spPr>
        <p:txBody>
          <a:bodyPr/>
          <a:lstStyle/>
          <a:p>
            <a:r>
              <a:rPr lang="en-US" dirty="0"/>
              <a:t>Most Threatening External Faults Mitigated By Design</a:t>
            </a:r>
          </a:p>
        </p:txBody>
      </p:sp>
      <p:pic>
        <p:nvPicPr>
          <p:cNvPr id="26" name="Picture 25">
            <a:extLst>
              <a:ext uri="{FF2B5EF4-FFF2-40B4-BE49-F238E27FC236}">
                <a16:creationId xmlns:a16="http://schemas.microsoft.com/office/drawing/2014/main" id="{26600A43-4DCA-E015-DAEF-ACC1E819DE0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2" name="Content Placeholder 4">
            <a:extLst>
              <a:ext uri="{FF2B5EF4-FFF2-40B4-BE49-F238E27FC236}">
                <a16:creationId xmlns:a16="http://schemas.microsoft.com/office/drawing/2014/main" id="{4B24664C-2717-38D8-00C4-B4BBCB0384C6}"/>
              </a:ext>
            </a:extLst>
          </p:cNvPr>
          <p:cNvSpPr txBox="1">
            <a:spLocks/>
          </p:cNvSpPr>
          <p:nvPr/>
        </p:nvSpPr>
        <p:spPr>
          <a:xfrm>
            <a:off x="561585" y="4914203"/>
            <a:ext cx="5425026" cy="1508735"/>
          </a:xfrm>
          <a:prstGeom prst="rect">
            <a:avLst/>
          </a:prstGeom>
        </p:spPr>
        <p:txBody>
          <a:bodyPr>
            <a:normAutofit/>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Erroneous application of power due to physical short?</a:t>
            </a:r>
          </a:p>
          <a:p>
            <a:pPr lvl="1"/>
            <a:r>
              <a:rPr lang="en-US" sz="1600" dirty="0"/>
              <a:t>Still requires intent message, environment detection, and command message</a:t>
            </a:r>
          </a:p>
          <a:p>
            <a:pPr lvl="1"/>
            <a:r>
              <a:rPr lang="en-US" sz="1600" dirty="0"/>
              <a:t>No messages are saved within the device</a:t>
            </a:r>
          </a:p>
        </p:txBody>
      </p:sp>
      <p:sp>
        <p:nvSpPr>
          <p:cNvPr id="10" name="Content Placeholder 4">
            <a:extLst>
              <a:ext uri="{FF2B5EF4-FFF2-40B4-BE49-F238E27FC236}">
                <a16:creationId xmlns:a16="http://schemas.microsoft.com/office/drawing/2014/main" id="{028247EB-0399-2C49-D637-B7C25209B006}"/>
              </a:ext>
            </a:extLst>
          </p:cNvPr>
          <p:cNvSpPr txBox="1">
            <a:spLocks/>
          </p:cNvSpPr>
          <p:nvPr/>
        </p:nvSpPr>
        <p:spPr>
          <a:xfrm>
            <a:off x="6205391" y="4928539"/>
            <a:ext cx="5610127" cy="150873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Erroneous detection of environment?</a:t>
            </a:r>
          </a:p>
          <a:p>
            <a:pPr lvl="1"/>
            <a:r>
              <a:rPr lang="en-US" sz="1600" dirty="0"/>
              <a:t>Hardware will be configured wrong or not at all</a:t>
            </a:r>
          </a:p>
          <a:p>
            <a:pPr lvl="1"/>
            <a:r>
              <a:rPr lang="en-US" sz="1600" dirty="0"/>
              <a:t>Reality check will fail even if initiating command message received</a:t>
            </a:r>
          </a:p>
          <a:p>
            <a:pPr marL="0" indent="0">
              <a:buFont typeface="Arial" panose="020B0604020202020204" pitchFamily="34" charset="0"/>
              <a:buNone/>
            </a:pPr>
            <a:endParaRPr lang="en-US" sz="1600" dirty="0"/>
          </a:p>
        </p:txBody>
      </p:sp>
      <p:pic>
        <p:nvPicPr>
          <p:cNvPr id="14" name="Picture 13">
            <a:extLst>
              <a:ext uri="{FF2B5EF4-FFF2-40B4-BE49-F238E27FC236}">
                <a16:creationId xmlns:a16="http://schemas.microsoft.com/office/drawing/2014/main" id="{3E2EC02B-D647-2AC6-2ABB-BD955EBE73DC}"/>
              </a:ext>
            </a:extLst>
          </p:cNvPr>
          <p:cNvPicPr>
            <a:picLocks noChangeAspect="1"/>
          </p:cNvPicPr>
          <p:nvPr/>
        </p:nvPicPr>
        <p:blipFill>
          <a:blip r:embed="rId4"/>
          <a:stretch>
            <a:fillRect/>
          </a:stretch>
        </p:blipFill>
        <p:spPr>
          <a:xfrm>
            <a:off x="2706243" y="914400"/>
            <a:ext cx="8963025" cy="3457575"/>
          </a:xfrm>
          <a:prstGeom prst="rect">
            <a:avLst/>
          </a:prstGeom>
        </p:spPr>
      </p:pic>
      <p:sp>
        <p:nvSpPr>
          <p:cNvPr id="18" name="Content Placeholder 4">
            <a:extLst>
              <a:ext uri="{FF2B5EF4-FFF2-40B4-BE49-F238E27FC236}">
                <a16:creationId xmlns:a16="http://schemas.microsoft.com/office/drawing/2014/main" id="{3847D7A5-1076-7448-31F6-C7D24D2C1171}"/>
              </a:ext>
            </a:extLst>
          </p:cNvPr>
          <p:cNvSpPr txBox="1">
            <a:spLocks/>
          </p:cNvSpPr>
          <p:nvPr/>
        </p:nvSpPr>
        <p:spPr>
          <a:xfrm>
            <a:off x="561585" y="1400240"/>
            <a:ext cx="1962674" cy="3210397"/>
          </a:xfrm>
          <a:prstGeom prst="rect">
            <a:avLst/>
          </a:prstGeom>
        </p:spPr>
        <p:txBody>
          <a:bodyPr>
            <a:normAutofit/>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Initiating Command sent early due to human error?</a:t>
            </a:r>
          </a:p>
          <a:p>
            <a:pPr lvl="1"/>
            <a:r>
              <a:rPr lang="en-US" sz="1600" dirty="0"/>
              <a:t>Hardware isn’t configured</a:t>
            </a:r>
          </a:p>
          <a:p>
            <a:pPr lvl="1"/>
            <a:r>
              <a:rPr lang="en-US" sz="1600" dirty="0"/>
              <a:t>Reality Check also fails</a:t>
            </a:r>
          </a:p>
        </p:txBody>
      </p:sp>
    </p:spTree>
    <p:extLst>
      <p:ext uri="{BB962C8B-B14F-4D97-AF65-F5344CB8AC3E}">
        <p14:creationId xmlns:p14="http://schemas.microsoft.com/office/powerpoint/2010/main" val="194170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AA1E4-6D88-BD0E-BB67-0F194F4E8AF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63AE1E-04AC-808A-4FB3-4DCE2B93051E}"/>
              </a:ext>
            </a:extLst>
          </p:cNvPr>
          <p:cNvSpPr>
            <a:spLocks noGrp="1"/>
          </p:cNvSpPr>
          <p:nvPr>
            <p:ph type="sldNum" sz="quarter" idx="12"/>
          </p:nvPr>
        </p:nvSpPr>
        <p:spPr/>
        <p:txBody>
          <a:bodyPr/>
          <a:lstStyle/>
          <a:p>
            <a:fld id="{6FB6B91F-BB11-E946-B7F6-1372EDB8DEC1}" type="slidenum">
              <a:rPr lang="en-US" smtClean="0"/>
              <a:t>12</a:t>
            </a:fld>
            <a:endParaRPr lang="en-US" dirty="0"/>
          </a:p>
        </p:txBody>
      </p:sp>
      <p:sp>
        <p:nvSpPr>
          <p:cNvPr id="4" name="Title 3">
            <a:extLst>
              <a:ext uri="{FF2B5EF4-FFF2-40B4-BE49-F238E27FC236}">
                <a16:creationId xmlns:a16="http://schemas.microsoft.com/office/drawing/2014/main" id="{B3435125-7928-4E40-CFE7-95637397D647}"/>
              </a:ext>
            </a:extLst>
          </p:cNvPr>
          <p:cNvSpPr>
            <a:spLocks noGrp="1"/>
          </p:cNvSpPr>
          <p:nvPr>
            <p:ph type="title"/>
          </p:nvPr>
        </p:nvSpPr>
        <p:spPr>
          <a:xfrm>
            <a:off x="352326" y="238026"/>
            <a:ext cx="10224545" cy="676374"/>
          </a:xfrm>
        </p:spPr>
        <p:txBody>
          <a:bodyPr/>
          <a:lstStyle/>
          <a:p>
            <a:r>
              <a:rPr lang="en-US" dirty="0"/>
              <a:t>Most Threatening Internal Faults Mitigated By Design</a:t>
            </a:r>
          </a:p>
        </p:txBody>
      </p:sp>
      <p:pic>
        <p:nvPicPr>
          <p:cNvPr id="26" name="Picture 25">
            <a:extLst>
              <a:ext uri="{FF2B5EF4-FFF2-40B4-BE49-F238E27FC236}">
                <a16:creationId xmlns:a16="http://schemas.microsoft.com/office/drawing/2014/main" id="{0DA64624-3F97-FDF5-F0A9-B299493E1B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8" name="Content Placeholder 4">
            <a:extLst>
              <a:ext uri="{FF2B5EF4-FFF2-40B4-BE49-F238E27FC236}">
                <a16:creationId xmlns:a16="http://schemas.microsoft.com/office/drawing/2014/main" id="{8DE3C07C-6DDB-4A76-49A9-11FAA7D34BB1}"/>
              </a:ext>
            </a:extLst>
          </p:cNvPr>
          <p:cNvSpPr txBox="1">
            <a:spLocks/>
          </p:cNvSpPr>
          <p:nvPr/>
        </p:nvSpPr>
        <p:spPr>
          <a:xfrm>
            <a:off x="3290951" y="4775079"/>
            <a:ext cx="7793608" cy="139498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Software jumps ahead?</a:t>
            </a:r>
          </a:p>
          <a:p>
            <a:pPr lvl="1"/>
            <a:r>
              <a:rPr lang="en-US" sz="1600" dirty="0"/>
              <a:t>Can’t configure or enable what’s not powered and in a configurable state</a:t>
            </a:r>
          </a:p>
          <a:p>
            <a:pPr lvl="1"/>
            <a:r>
              <a:rPr lang="en-US" sz="1600" dirty="0"/>
              <a:t>Can’t enable what’s not configured</a:t>
            </a:r>
          </a:p>
          <a:p>
            <a:pPr lvl="1"/>
            <a:r>
              <a:rPr lang="en-US" sz="1600" dirty="0"/>
              <a:t>Software can be stored in segments and not decoded until it is needed</a:t>
            </a:r>
          </a:p>
          <a:p>
            <a:pPr marL="0" indent="0">
              <a:buFont typeface="Arial" panose="020B0604020202020204" pitchFamily="34" charset="0"/>
              <a:buNone/>
            </a:pPr>
            <a:endParaRPr lang="en-US" sz="1600" dirty="0"/>
          </a:p>
        </p:txBody>
      </p:sp>
      <p:pic>
        <p:nvPicPr>
          <p:cNvPr id="14" name="Picture 13">
            <a:extLst>
              <a:ext uri="{FF2B5EF4-FFF2-40B4-BE49-F238E27FC236}">
                <a16:creationId xmlns:a16="http://schemas.microsoft.com/office/drawing/2014/main" id="{35CAB4E6-CEA5-C502-274B-15720C4A8317}"/>
              </a:ext>
            </a:extLst>
          </p:cNvPr>
          <p:cNvPicPr>
            <a:picLocks noChangeAspect="1"/>
          </p:cNvPicPr>
          <p:nvPr/>
        </p:nvPicPr>
        <p:blipFill>
          <a:blip r:embed="rId4"/>
          <a:stretch>
            <a:fillRect/>
          </a:stretch>
        </p:blipFill>
        <p:spPr>
          <a:xfrm>
            <a:off x="2706243" y="1115952"/>
            <a:ext cx="8963025" cy="3457575"/>
          </a:xfrm>
          <a:prstGeom prst="rect">
            <a:avLst/>
          </a:prstGeom>
        </p:spPr>
      </p:pic>
      <p:sp>
        <p:nvSpPr>
          <p:cNvPr id="5" name="TextBox 4">
            <a:extLst>
              <a:ext uri="{FF2B5EF4-FFF2-40B4-BE49-F238E27FC236}">
                <a16:creationId xmlns:a16="http://schemas.microsoft.com/office/drawing/2014/main" id="{F37A005D-A019-D468-6D2D-B07FC7C6973C}"/>
              </a:ext>
            </a:extLst>
          </p:cNvPr>
          <p:cNvSpPr txBox="1"/>
          <p:nvPr/>
        </p:nvSpPr>
        <p:spPr>
          <a:xfrm>
            <a:off x="609600" y="914400"/>
            <a:ext cx="2096643" cy="5632311"/>
          </a:xfrm>
          <a:prstGeom prst="rect">
            <a:avLst/>
          </a:prstGeom>
          <a:noFill/>
        </p:spPr>
        <p:txBody>
          <a:bodyPr wrap="square" rtlCol="0">
            <a:spAutoFit/>
          </a:bodyPr>
          <a:lstStyle/>
          <a:p>
            <a:pPr algn="l">
              <a:spcBef>
                <a:spcPts val="1000"/>
              </a:spcBef>
              <a:spcAft>
                <a:spcPts val="600"/>
              </a:spcAft>
            </a:pPr>
            <a:r>
              <a:rPr lang="en-US" sz="1600" dirty="0"/>
              <a:t>Software does not store any external messages</a:t>
            </a:r>
          </a:p>
          <a:p>
            <a:pPr algn="l">
              <a:spcBef>
                <a:spcPts val="1000"/>
              </a:spcBef>
              <a:spcAft>
                <a:spcPts val="600"/>
              </a:spcAft>
            </a:pPr>
            <a:r>
              <a:rPr lang="en-US" sz="1600" dirty="0"/>
              <a:t>Software may perform firewall operations to ensure messages are handled in order</a:t>
            </a:r>
          </a:p>
          <a:p>
            <a:pPr algn="l">
              <a:spcBef>
                <a:spcPts val="1000"/>
              </a:spcBef>
              <a:spcAft>
                <a:spcPts val="600"/>
              </a:spcAft>
            </a:pPr>
            <a:r>
              <a:rPr lang="en-US" sz="1600" dirty="0"/>
              <a:t>Software does keep evidence that the messages have been received</a:t>
            </a:r>
          </a:p>
          <a:p>
            <a:pPr algn="l">
              <a:spcBef>
                <a:spcPts val="1000"/>
              </a:spcBef>
              <a:spcAft>
                <a:spcPts val="600"/>
              </a:spcAft>
            </a:pPr>
            <a:r>
              <a:rPr lang="en-US" sz="1600" dirty="0"/>
              <a:t>Defensive programming and inspection of Assembly instructions can prevent single-flag vulnerabilities</a:t>
            </a:r>
          </a:p>
        </p:txBody>
      </p:sp>
    </p:spTree>
    <p:extLst>
      <p:ext uri="{BB962C8B-B14F-4D97-AF65-F5344CB8AC3E}">
        <p14:creationId xmlns:p14="http://schemas.microsoft.com/office/powerpoint/2010/main" val="353705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387F9-30FC-7D9A-EEE9-61D45E4712C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CDA7B8-9BAD-53AD-721B-0CFEAD209FA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B6B91F-BB11-E946-B7F6-1372EDB8DEC1}" type="slidenum">
              <a:rPr kumimoji="0" lang="en-US" sz="1000" b="1" i="0" u="none" strike="noStrike" kern="1200" cap="none" spc="0" normalizeH="0" baseline="0" noProof="0" smtClean="0">
                <a:ln>
                  <a:noFill/>
                </a:ln>
                <a:solidFill>
                  <a:srgbClr val="0075A9"/>
                </a:solidFill>
                <a:effectLst/>
                <a:uLnTx/>
                <a:uFillTx/>
                <a:latin typeface="Exo 2 Semi Bold"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a:ln>
                <a:noFill/>
              </a:ln>
              <a:solidFill>
                <a:srgbClr val="0075A9"/>
              </a:solidFill>
              <a:effectLst/>
              <a:uLnTx/>
              <a:uFillTx/>
              <a:latin typeface="Exo 2 Semi Bold" pitchFamily="2" charset="77"/>
              <a:ea typeface="+mn-ea"/>
              <a:cs typeface="+mn-cs"/>
            </a:endParaRPr>
          </a:p>
        </p:txBody>
      </p:sp>
      <p:sp>
        <p:nvSpPr>
          <p:cNvPr id="8" name="Title 7">
            <a:extLst>
              <a:ext uri="{FF2B5EF4-FFF2-40B4-BE49-F238E27FC236}">
                <a16:creationId xmlns:a16="http://schemas.microsoft.com/office/drawing/2014/main" id="{1FFD46A0-558B-BC2B-76E4-29677F94DBBD}"/>
              </a:ext>
            </a:extLst>
          </p:cNvPr>
          <p:cNvSpPr>
            <a:spLocks noGrp="1"/>
          </p:cNvSpPr>
          <p:nvPr>
            <p:ph type="title"/>
          </p:nvPr>
        </p:nvSpPr>
        <p:spPr/>
        <p:txBody>
          <a:bodyPr/>
          <a:lstStyle/>
          <a:p>
            <a:r>
              <a:rPr lang="en-US" dirty="0"/>
              <a:t>Optimized for AMORA operations</a:t>
            </a:r>
          </a:p>
        </p:txBody>
      </p:sp>
      <p:sp>
        <p:nvSpPr>
          <p:cNvPr id="2" name="Text Placeholder 1">
            <a:extLst>
              <a:ext uri="{FF2B5EF4-FFF2-40B4-BE49-F238E27FC236}">
                <a16:creationId xmlns:a16="http://schemas.microsoft.com/office/drawing/2014/main" id="{E2E26519-B733-C302-C388-8D3F5BB40544}"/>
              </a:ext>
            </a:extLst>
          </p:cNvPr>
          <p:cNvSpPr>
            <a:spLocks noGrp="1"/>
          </p:cNvSpPr>
          <p:nvPr>
            <p:ph type="body" sz="quarter" idx="13"/>
          </p:nvPr>
        </p:nvSpPr>
        <p:spPr>
          <a:xfrm>
            <a:off x="1037968" y="1054571"/>
            <a:ext cx="9993826" cy="485775"/>
          </a:xfrm>
        </p:spPr>
        <p:txBody>
          <a:bodyPr>
            <a:normAutofit fontScale="70000" lnSpcReduction="20000"/>
          </a:bodyPr>
          <a:lstStyle/>
          <a:p>
            <a:pPr>
              <a:lnSpc>
                <a:spcPct val="120000"/>
              </a:lnSpc>
            </a:pPr>
            <a:r>
              <a:rPr lang="en-US" dirty="0"/>
              <a:t>Not optimized for high-availability operations such as security systems, communication satellites, bank servers, or life safety medical equipment</a:t>
            </a:r>
          </a:p>
        </p:txBody>
      </p:sp>
      <p:sp>
        <p:nvSpPr>
          <p:cNvPr id="14" name="Content Placeholder 4">
            <a:extLst>
              <a:ext uri="{FF2B5EF4-FFF2-40B4-BE49-F238E27FC236}">
                <a16:creationId xmlns:a16="http://schemas.microsoft.com/office/drawing/2014/main" id="{495EF61F-1A42-E66C-C3EC-359FFFCFA796}"/>
              </a:ext>
            </a:extLst>
          </p:cNvPr>
          <p:cNvSpPr txBox="1">
            <a:spLocks/>
          </p:cNvSpPr>
          <p:nvPr/>
        </p:nvSpPr>
        <p:spPr>
          <a:xfrm>
            <a:off x="609855" y="1927123"/>
            <a:ext cx="9967016" cy="4286864"/>
          </a:xfrm>
          <a:prstGeom prst="rect">
            <a:avLst/>
          </a:prstGeom>
        </p:spPr>
        <p:txBody>
          <a:bodyPr vert="horz" lIns="0" tIns="0" rIns="0" bIns="0" rtlCol="0">
            <a:normAutofit fontScale="62500" lnSpcReduction="2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pPr>
            <a:r>
              <a:rPr lang="en-US" dirty="0"/>
              <a:t>No recovery or redundancy for AMORA operations</a:t>
            </a:r>
          </a:p>
          <a:p>
            <a:pPr lvl="1">
              <a:tabLst>
                <a:tab pos="225425" algn="l"/>
                <a:tab pos="461963" algn="l"/>
              </a:tabLst>
            </a:pPr>
            <a:r>
              <a:rPr lang="en-US" dirty="0"/>
              <a:t>No retries</a:t>
            </a:r>
          </a:p>
          <a:p>
            <a:pPr lvl="1">
              <a:tabLst>
                <a:tab pos="225425" algn="l"/>
                <a:tab pos="461963" algn="l"/>
              </a:tabLst>
            </a:pPr>
            <a:r>
              <a:rPr lang="en-US" dirty="0"/>
              <a:t>No failover</a:t>
            </a:r>
          </a:p>
          <a:p>
            <a:pPr lvl="1">
              <a:tabLst>
                <a:tab pos="225425" algn="l"/>
                <a:tab pos="461963" algn="l"/>
              </a:tabLst>
            </a:pPr>
            <a:r>
              <a:rPr lang="en-US" dirty="0"/>
              <a:t>No parallelism</a:t>
            </a:r>
          </a:p>
          <a:p>
            <a:pPr lvl="1">
              <a:tabLst>
                <a:tab pos="225425" algn="l"/>
                <a:tab pos="461963" algn="l"/>
              </a:tabLst>
            </a:pPr>
            <a:r>
              <a:rPr lang="en-US" dirty="0"/>
              <a:t>Error correcting codes not recommended</a:t>
            </a:r>
          </a:p>
          <a:p>
            <a:r>
              <a:rPr lang="en-US" dirty="0"/>
              <a:t>Should be supplemented by reality-checking all messages and implementing a firewall to enforce correct message order</a:t>
            </a:r>
          </a:p>
          <a:p>
            <a:r>
              <a:rPr lang="en-US" dirty="0"/>
              <a:t>Suitable (and most easily verifiable) as a bare metal implementation using a single thread, polling system or at most a foreground/background design</a:t>
            </a:r>
          </a:p>
          <a:p>
            <a:r>
              <a:rPr lang="en-US" dirty="0"/>
              <a:t>May be supplemented with other sources of cancellation or override</a:t>
            </a:r>
          </a:p>
          <a:p>
            <a:pPr lvl="1"/>
            <a:r>
              <a:rPr lang="en-US" dirty="0"/>
              <a:t>More than one source of environment detection, for reality checking and to mitigate against bad data</a:t>
            </a:r>
          </a:p>
          <a:p>
            <a:pPr lvl="1"/>
            <a:r>
              <a:rPr lang="en-US" dirty="0"/>
              <a:t>Timer and unique signal dependent operations to prevent errors due to single bit operations</a:t>
            </a:r>
          </a:p>
          <a:p>
            <a:pPr lvl="1"/>
            <a:r>
              <a:rPr lang="en-US" dirty="0"/>
              <a:t>The unique signal and/or command message may be used to enable hardware, either for the AMORA operation itself or for other assured safety components</a:t>
            </a:r>
          </a:p>
          <a:p>
            <a:pPr lvl="1"/>
            <a:r>
              <a:rPr lang="en-US" dirty="0"/>
              <a:t>Enable exception and hardware fault handling in microcontroller(s)</a:t>
            </a:r>
            <a:endParaRPr lang="en-US" sz="1300" dirty="0"/>
          </a:p>
        </p:txBody>
      </p:sp>
      <p:sp>
        <p:nvSpPr>
          <p:cNvPr id="4" name="Star: 7 Points 3">
            <a:extLst>
              <a:ext uri="{FF2B5EF4-FFF2-40B4-BE49-F238E27FC236}">
                <a16:creationId xmlns:a16="http://schemas.microsoft.com/office/drawing/2014/main" id="{5D812EC8-1A5C-9466-212D-671D4C523E2B}"/>
              </a:ext>
            </a:extLst>
          </p:cNvPr>
          <p:cNvSpPr/>
          <p:nvPr/>
        </p:nvSpPr>
        <p:spPr>
          <a:xfrm>
            <a:off x="8622891" y="1806523"/>
            <a:ext cx="1745635" cy="1406013"/>
          </a:xfrm>
          <a:prstGeom prst="star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Default Behavior: Don’t Do The Thing</a:t>
            </a:r>
          </a:p>
        </p:txBody>
      </p:sp>
    </p:spTree>
    <p:extLst>
      <p:ext uri="{BB962C8B-B14F-4D97-AF65-F5344CB8AC3E}">
        <p14:creationId xmlns:p14="http://schemas.microsoft.com/office/powerpoint/2010/main" val="41531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55B0C3-069D-0518-4817-BA4B41EBB123}"/>
              </a:ext>
            </a:extLst>
          </p:cNvPr>
          <p:cNvSpPr>
            <a:spLocks noGrp="1"/>
          </p:cNvSpPr>
          <p:nvPr>
            <p:ph type="ctrTitle"/>
          </p:nvPr>
        </p:nvSpPr>
        <p:spPr/>
        <p:txBody>
          <a:bodyPr/>
          <a:lstStyle/>
          <a:p>
            <a:r>
              <a:rPr lang="en-US" dirty="0"/>
              <a:t>Questions?</a:t>
            </a:r>
          </a:p>
        </p:txBody>
      </p:sp>
      <p:sp>
        <p:nvSpPr>
          <p:cNvPr id="2" name="Slide Number Placeholder 1">
            <a:extLst>
              <a:ext uri="{FF2B5EF4-FFF2-40B4-BE49-F238E27FC236}">
                <a16:creationId xmlns:a16="http://schemas.microsoft.com/office/drawing/2014/main" id="{4F9369D5-AF45-0DCA-0673-18895A926C02}"/>
              </a:ext>
            </a:extLst>
          </p:cNvPr>
          <p:cNvSpPr>
            <a:spLocks noGrp="1"/>
          </p:cNvSpPr>
          <p:nvPr>
            <p:ph type="sldNum" sz="quarter" idx="4"/>
          </p:nvPr>
        </p:nvSpPr>
        <p:spPr/>
        <p:txBody>
          <a:bodyPr/>
          <a:lstStyle/>
          <a:p>
            <a:fld id="{6FB6B91F-BB11-E946-B7F6-1372EDB8DEC1}" type="slidenum">
              <a:rPr lang="en-US" smtClean="0"/>
              <a:pPr/>
              <a:t>14</a:t>
            </a:fld>
            <a:endParaRPr lang="en-US" dirty="0"/>
          </a:p>
        </p:txBody>
      </p:sp>
    </p:spTree>
    <p:extLst>
      <p:ext uri="{BB962C8B-B14F-4D97-AF65-F5344CB8AC3E}">
        <p14:creationId xmlns:p14="http://schemas.microsoft.com/office/powerpoint/2010/main" val="278378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A7613-C9C3-5503-EE1A-A213D78A334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688BD5-9A63-BABC-33E7-6358EE5BA43E}"/>
              </a:ext>
            </a:extLst>
          </p:cNvPr>
          <p:cNvSpPr>
            <a:spLocks noGrp="1"/>
          </p:cNvSpPr>
          <p:nvPr>
            <p:ph type="sldNum" sz="quarter" idx="12"/>
          </p:nvPr>
        </p:nvSpPr>
        <p:spPr/>
        <p:txBody>
          <a:bodyPr/>
          <a:lstStyle/>
          <a:p>
            <a:fld id="{6FB6B91F-BB11-E946-B7F6-1372EDB8DEC1}" type="slidenum">
              <a:rPr lang="en-US" smtClean="0"/>
              <a:t>15</a:t>
            </a:fld>
            <a:endParaRPr lang="en-US" dirty="0"/>
          </a:p>
        </p:txBody>
      </p:sp>
      <p:sp>
        <p:nvSpPr>
          <p:cNvPr id="4" name="Title 3">
            <a:extLst>
              <a:ext uri="{FF2B5EF4-FFF2-40B4-BE49-F238E27FC236}">
                <a16:creationId xmlns:a16="http://schemas.microsoft.com/office/drawing/2014/main" id="{C669975D-BDC2-1314-6238-41AB4B0B5589}"/>
              </a:ext>
            </a:extLst>
          </p:cNvPr>
          <p:cNvSpPr>
            <a:spLocks noGrp="1"/>
          </p:cNvSpPr>
          <p:nvPr>
            <p:ph type="title"/>
          </p:nvPr>
        </p:nvSpPr>
        <p:spPr>
          <a:xfrm>
            <a:off x="352326" y="238026"/>
            <a:ext cx="10224545" cy="676374"/>
          </a:xfrm>
        </p:spPr>
        <p:txBody>
          <a:bodyPr/>
          <a:lstStyle/>
          <a:p>
            <a:r>
              <a:rPr lang="en-US" dirty="0"/>
              <a:t>Acknowledgements</a:t>
            </a:r>
          </a:p>
        </p:txBody>
      </p:sp>
      <p:pic>
        <p:nvPicPr>
          <p:cNvPr id="26" name="Picture 25">
            <a:extLst>
              <a:ext uri="{FF2B5EF4-FFF2-40B4-BE49-F238E27FC236}">
                <a16:creationId xmlns:a16="http://schemas.microsoft.com/office/drawing/2014/main" id="{D36BBD80-17F2-0640-2DDB-0C6AF155060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2" name="Content Placeholder 8">
            <a:extLst>
              <a:ext uri="{FF2B5EF4-FFF2-40B4-BE49-F238E27FC236}">
                <a16:creationId xmlns:a16="http://schemas.microsoft.com/office/drawing/2014/main" id="{CEA87497-0AB0-6D9F-27BB-797EC810B87E}"/>
              </a:ext>
            </a:extLst>
          </p:cNvPr>
          <p:cNvSpPr txBox="1">
            <a:spLocks/>
          </p:cNvSpPr>
          <p:nvPr/>
        </p:nvSpPr>
        <p:spPr>
          <a:xfrm>
            <a:off x="725462" y="1462880"/>
            <a:ext cx="10544432" cy="424351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“Sandia National Laboratories is a multi-mission laboratory managed and operated by National Technology &amp; Engineering Solutions of Sandia, LLC (NTESS), a wholly owned subsidiary of Honeywell International Inc., for the U.S. Department of Energy’s National Nuclear Security Administration (DOE/NNSA) under contract DE-NA0003525.</a:t>
            </a:r>
          </a:p>
          <a:p>
            <a:pPr marL="0" indent="0">
              <a:buFont typeface="Arial" panose="020B0604020202020204" pitchFamily="34" charset="0"/>
              <a:buNone/>
            </a:pPr>
            <a:r>
              <a:rPr lang="en-US"/>
              <a:t>This written work is authored by an employee of NTESS. The employee, not NTESS, owns the right, title and interest in and to the written work and is responsible for its contents. Any subjective views or opinions that might be expressed in the written work do not necessarily represent the views of the U.S. Government. The publisher acknowledges that the U.S. Government retains a non-exclusive, paid-up, irrevocable, world-wide license to publish or reproduce the published form of this written work or allow others to do so, for U.S. Government purposes. The DOE will provide public access to results of federally sponsored research in accordance with the DOE Public Access Plan.”</a:t>
            </a:r>
            <a:endParaRPr lang="en-US" sz="1600" dirty="0"/>
          </a:p>
        </p:txBody>
      </p:sp>
    </p:spTree>
    <p:extLst>
      <p:ext uri="{BB962C8B-B14F-4D97-AF65-F5344CB8AC3E}">
        <p14:creationId xmlns:p14="http://schemas.microsoft.com/office/powerpoint/2010/main" val="428913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0F39A-1CCB-726B-DB29-1B22FA181A8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3A1791-1283-3577-A006-1F773B84A997}"/>
              </a:ext>
            </a:extLst>
          </p:cNvPr>
          <p:cNvSpPr>
            <a:spLocks noGrp="1"/>
          </p:cNvSpPr>
          <p:nvPr>
            <p:ph type="sldNum" sz="quarter" idx="12"/>
          </p:nvPr>
        </p:nvSpPr>
        <p:spPr/>
        <p:txBody>
          <a:bodyPr/>
          <a:lstStyle/>
          <a:p>
            <a:fld id="{6FB6B91F-BB11-E946-B7F6-1372EDB8DEC1}" type="slidenum">
              <a:rPr lang="en-US" smtClean="0"/>
              <a:t>16</a:t>
            </a:fld>
            <a:endParaRPr lang="en-US" dirty="0"/>
          </a:p>
        </p:txBody>
      </p:sp>
      <p:sp>
        <p:nvSpPr>
          <p:cNvPr id="4" name="Title 3">
            <a:extLst>
              <a:ext uri="{FF2B5EF4-FFF2-40B4-BE49-F238E27FC236}">
                <a16:creationId xmlns:a16="http://schemas.microsoft.com/office/drawing/2014/main" id="{755C2D8C-B5B4-E80D-6C3D-122AEC3551CB}"/>
              </a:ext>
            </a:extLst>
          </p:cNvPr>
          <p:cNvSpPr>
            <a:spLocks noGrp="1"/>
          </p:cNvSpPr>
          <p:nvPr>
            <p:ph type="title"/>
          </p:nvPr>
        </p:nvSpPr>
        <p:spPr>
          <a:xfrm>
            <a:off x="352326" y="238026"/>
            <a:ext cx="10224545" cy="676374"/>
          </a:xfrm>
        </p:spPr>
        <p:txBody>
          <a:bodyPr/>
          <a:lstStyle/>
          <a:p>
            <a:r>
              <a:rPr lang="en-US" dirty="0"/>
              <a:t>Works Cited</a:t>
            </a:r>
          </a:p>
        </p:txBody>
      </p:sp>
      <p:pic>
        <p:nvPicPr>
          <p:cNvPr id="26" name="Picture 25">
            <a:extLst>
              <a:ext uri="{FF2B5EF4-FFF2-40B4-BE49-F238E27FC236}">
                <a16:creationId xmlns:a16="http://schemas.microsoft.com/office/drawing/2014/main" id="{CEB2357B-9670-F6B5-A6F3-F68D7FB874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5" name="Content Placeholder 8">
            <a:extLst>
              <a:ext uri="{FF2B5EF4-FFF2-40B4-BE49-F238E27FC236}">
                <a16:creationId xmlns:a16="http://schemas.microsoft.com/office/drawing/2014/main" id="{CB8AD731-0DD8-F5AF-CC10-3BA779B29700}"/>
              </a:ext>
            </a:extLst>
          </p:cNvPr>
          <p:cNvSpPr txBox="1">
            <a:spLocks/>
          </p:cNvSpPr>
          <p:nvPr/>
        </p:nvSpPr>
        <p:spPr>
          <a:xfrm>
            <a:off x="823784" y="1337188"/>
            <a:ext cx="10544432" cy="4466242"/>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[1] </a:t>
            </a:r>
            <a:r>
              <a:rPr lang="en-GB" i="1" dirty="0"/>
              <a:t>E. Normand. “Single-event effects in avionics”, IEEE Transactions on Nuclear Science, Volume 43, Issue 2, pp. 461-474 (April 1996).</a:t>
            </a:r>
            <a:endParaRPr lang="en-US" i="1" dirty="0"/>
          </a:p>
          <a:p>
            <a:pPr marL="0" indent="0">
              <a:buFont typeface="Arial" panose="020B0604020202020204" pitchFamily="34" charset="0"/>
              <a:buNone/>
              <a:tabLst>
                <a:tab pos="461963" algn="l"/>
              </a:tabLst>
            </a:pPr>
            <a:r>
              <a:rPr lang="en-US" i="1" dirty="0"/>
              <a:t>[2] </a:t>
            </a:r>
            <a:r>
              <a:rPr lang="en-GB" i="1" dirty="0"/>
              <a:t>M. Barker, K. Ryden, and A. Hands. “Micro-latch and Single Event Upset phenomena observed during accelerated atmospheric neutron testing of 40-90 nm Commercial Off The Shelf Static Random Access Memories”, 22nd European Conference on Radiation and Its Effects on Components and Systems (RADECS), 03-07 October 2022, Venice, Italy.</a:t>
            </a:r>
            <a:endParaRPr lang="en-US" i="1" dirty="0"/>
          </a:p>
          <a:p>
            <a:pPr marL="0" indent="0">
              <a:buFont typeface="Arial" panose="020B0604020202020204" pitchFamily="34" charset="0"/>
              <a:buNone/>
            </a:pPr>
            <a:r>
              <a:rPr lang="en-US" i="1" dirty="0"/>
              <a:t>[3] Joint Software Systems Safety Engineering Handbook, V 1.0</a:t>
            </a:r>
            <a:r>
              <a:rPr lang="en-US" dirty="0"/>
              <a:t>, August 27, 2010</a:t>
            </a:r>
          </a:p>
          <a:p>
            <a:pPr marL="0" indent="0">
              <a:buFont typeface="Arial" panose="020B0604020202020204" pitchFamily="34" charset="0"/>
              <a:buNone/>
            </a:pPr>
            <a:r>
              <a:rPr lang="en-US" i="1" dirty="0"/>
              <a:t>[4] Formal Methods and Post Hoc Binary Analysis, </a:t>
            </a:r>
            <a:r>
              <a:rPr lang="en-US" dirty="0"/>
              <a:t>SAND2024-04941PE</a:t>
            </a:r>
          </a:p>
          <a:p>
            <a:pPr marL="0" indent="0">
              <a:buFont typeface="Arial" panose="020B0604020202020204" pitchFamily="34" charset="0"/>
              <a:buNone/>
            </a:pPr>
            <a:r>
              <a:rPr lang="en-US" i="1" dirty="0"/>
              <a:t>[5] Formal Methods: Enables Increased Assurance in ND Digital Systems, </a:t>
            </a:r>
            <a:r>
              <a:rPr lang="en-US" dirty="0"/>
              <a:t>SAND2024-01205PE</a:t>
            </a:r>
          </a:p>
        </p:txBody>
      </p:sp>
    </p:spTree>
    <p:extLst>
      <p:ext uri="{BB962C8B-B14F-4D97-AF65-F5344CB8AC3E}">
        <p14:creationId xmlns:p14="http://schemas.microsoft.com/office/powerpoint/2010/main" val="386866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4E4FB-FB86-16D9-BCE4-6F2D12DDF7D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84141F-8CF6-2488-45AA-273648D2B0FE}"/>
              </a:ext>
            </a:extLst>
          </p:cNvPr>
          <p:cNvSpPr>
            <a:spLocks noGrp="1"/>
          </p:cNvSpPr>
          <p:nvPr>
            <p:ph idx="1"/>
          </p:nvPr>
        </p:nvSpPr>
        <p:spPr/>
        <p:txBody>
          <a:bodyPr>
            <a:normAutofit/>
          </a:bodyPr>
          <a:lstStyle/>
          <a:p>
            <a:r>
              <a:rPr lang="en-US" dirty="0"/>
              <a:t>The problem: increasing mission sophistication, decreasing resources</a:t>
            </a:r>
          </a:p>
          <a:p>
            <a:r>
              <a:rPr lang="en-US" dirty="0"/>
              <a:t>Environment induced fault</a:t>
            </a:r>
          </a:p>
          <a:p>
            <a:r>
              <a:rPr lang="en-US" dirty="0"/>
              <a:t>“At most once, requiring authorization”</a:t>
            </a:r>
          </a:p>
          <a:p>
            <a:r>
              <a:rPr lang="en-US" dirty="0"/>
              <a:t>Command interleaving as a design strategy</a:t>
            </a:r>
          </a:p>
          <a:p>
            <a:pPr lvl="1"/>
            <a:r>
              <a:rPr lang="en-US" dirty="0"/>
              <a:t>Using formal logic to mitigate against environment induced faults in hardware, software, and human error</a:t>
            </a:r>
          </a:p>
          <a:p>
            <a:pPr lvl="1"/>
            <a:r>
              <a:rPr lang="en-US" dirty="0"/>
              <a:t>Relationship between hardware, software (or firmware), and external commands</a:t>
            </a:r>
          </a:p>
        </p:txBody>
      </p:sp>
      <p:sp>
        <p:nvSpPr>
          <p:cNvPr id="3" name="Slide Number Placeholder 2">
            <a:extLst>
              <a:ext uri="{FF2B5EF4-FFF2-40B4-BE49-F238E27FC236}">
                <a16:creationId xmlns:a16="http://schemas.microsoft.com/office/drawing/2014/main" id="{FCDF2EF2-FAD2-7530-DB65-06E7E1D03015}"/>
              </a:ext>
            </a:extLst>
          </p:cNvPr>
          <p:cNvSpPr>
            <a:spLocks noGrp="1"/>
          </p:cNvSpPr>
          <p:nvPr>
            <p:ph type="sldNum" sz="quarter" idx="12"/>
          </p:nvPr>
        </p:nvSpPr>
        <p:spPr/>
        <p:txBody>
          <a:bodyPr/>
          <a:lstStyle/>
          <a:p>
            <a:fld id="{6FB6B91F-BB11-E946-B7F6-1372EDB8DEC1}" type="slidenum">
              <a:rPr lang="en-US" smtClean="0"/>
              <a:pPr/>
              <a:t>2</a:t>
            </a:fld>
            <a:endParaRPr lang="en-US" dirty="0"/>
          </a:p>
        </p:txBody>
      </p:sp>
      <p:sp>
        <p:nvSpPr>
          <p:cNvPr id="2" name="Title 1">
            <a:extLst>
              <a:ext uri="{FF2B5EF4-FFF2-40B4-BE49-F238E27FC236}">
                <a16:creationId xmlns:a16="http://schemas.microsoft.com/office/drawing/2014/main" id="{18786E11-87FF-DBA5-858B-85DB3CFF128B}"/>
              </a:ext>
            </a:extLst>
          </p:cNvPr>
          <p:cNvSpPr>
            <a:spLocks noGrp="1"/>
          </p:cNvSpPr>
          <p:nvPr>
            <p:ph type="title"/>
          </p:nvPr>
        </p:nvSpPr>
        <p:spPr/>
        <p:txBody>
          <a:bodyPr/>
          <a:lstStyle/>
          <a:p>
            <a:r>
              <a:rPr lang="en-US" dirty="0"/>
              <a:t>Mitigating against environment induced fault</a:t>
            </a:r>
          </a:p>
        </p:txBody>
      </p:sp>
      <p:sp>
        <p:nvSpPr>
          <p:cNvPr id="5" name="Text Placeholder 4">
            <a:extLst>
              <a:ext uri="{FF2B5EF4-FFF2-40B4-BE49-F238E27FC236}">
                <a16:creationId xmlns:a16="http://schemas.microsoft.com/office/drawing/2014/main" id="{A5583223-BCD6-639A-C9CC-5D2BB1A265E3}"/>
              </a:ext>
            </a:extLst>
          </p:cNvPr>
          <p:cNvSpPr>
            <a:spLocks noGrp="1"/>
          </p:cNvSpPr>
          <p:nvPr>
            <p:ph type="body" sz="quarter" idx="13"/>
          </p:nvPr>
        </p:nvSpPr>
        <p:spPr/>
        <p:txBody>
          <a:bodyPr>
            <a:normAutofit/>
          </a:bodyPr>
          <a:lstStyle/>
          <a:p>
            <a:r>
              <a:rPr lang="en-US" dirty="0"/>
              <a:t>A specialized problem in embedded systems design</a:t>
            </a:r>
          </a:p>
        </p:txBody>
      </p:sp>
    </p:spTree>
    <p:extLst>
      <p:ext uri="{BB962C8B-B14F-4D97-AF65-F5344CB8AC3E}">
        <p14:creationId xmlns:p14="http://schemas.microsoft.com/office/powerpoint/2010/main" val="72717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F55E3-2E5E-1EDB-8724-B7D13656F27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CA6975-C3C2-2147-8DE1-54BAB4884960}"/>
              </a:ext>
            </a:extLst>
          </p:cNvPr>
          <p:cNvSpPr>
            <a:spLocks noGrp="1"/>
          </p:cNvSpPr>
          <p:nvPr>
            <p:ph type="sldNum" sz="quarter" idx="12"/>
          </p:nvPr>
        </p:nvSpPr>
        <p:spPr/>
        <p:txBody>
          <a:bodyPr/>
          <a:lstStyle/>
          <a:p>
            <a:fld id="{6FB6B91F-BB11-E946-B7F6-1372EDB8DEC1}" type="slidenum">
              <a:rPr lang="en-US" smtClean="0"/>
              <a:t>3</a:t>
            </a:fld>
            <a:endParaRPr lang="en-US" dirty="0"/>
          </a:p>
        </p:txBody>
      </p:sp>
      <p:sp>
        <p:nvSpPr>
          <p:cNvPr id="4" name="Title 3">
            <a:extLst>
              <a:ext uri="{FF2B5EF4-FFF2-40B4-BE49-F238E27FC236}">
                <a16:creationId xmlns:a16="http://schemas.microsoft.com/office/drawing/2014/main" id="{1821B54D-E3E9-5B4B-8018-8CC0E1478789}"/>
              </a:ext>
            </a:extLst>
          </p:cNvPr>
          <p:cNvSpPr>
            <a:spLocks noGrp="1"/>
          </p:cNvSpPr>
          <p:nvPr>
            <p:ph type="title"/>
          </p:nvPr>
        </p:nvSpPr>
        <p:spPr>
          <a:xfrm>
            <a:off x="352326" y="238026"/>
            <a:ext cx="10224545" cy="676374"/>
          </a:xfrm>
        </p:spPr>
        <p:txBody>
          <a:bodyPr/>
          <a:lstStyle/>
          <a:p>
            <a:r>
              <a:rPr lang="en-US" dirty="0"/>
              <a:t>Environment Induced Fault</a:t>
            </a:r>
          </a:p>
        </p:txBody>
      </p:sp>
      <p:sp>
        <p:nvSpPr>
          <p:cNvPr id="12" name="TextBox 11">
            <a:extLst>
              <a:ext uri="{FF2B5EF4-FFF2-40B4-BE49-F238E27FC236}">
                <a16:creationId xmlns:a16="http://schemas.microsoft.com/office/drawing/2014/main" id="{0F249213-14DC-7280-1DE7-3C8E2E81DF7B}"/>
              </a:ext>
            </a:extLst>
          </p:cNvPr>
          <p:cNvSpPr txBox="1"/>
          <p:nvPr/>
        </p:nvSpPr>
        <p:spPr>
          <a:xfrm>
            <a:off x="6095999" y="435061"/>
            <a:ext cx="5853063" cy="5091137"/>
          </a:xfrm>
          <a:prstGeom prst="rect">
            <a:avLst/>
          </a:prstGeom>
          <a:noFill/>
        </p:spPr>
        <p:txBody>
          <a:bodyPr wrap="square" lIns="91440" tIns="45720" rIns="91440" bIns="45720" anchor="t">
            <a:spAutoFit/>
          </a:bodyPr>
          <a:lstStyle/>
          <a:p>
            <a:pPr marL="4445" lvl="1"/>
            <a:endParaRPr lang="en-US" sz="1600" b="1" dirty="0">
              <a:solidFill>
                <a:schemeClr val="tx1">
                  <a:lumMod val="90000"/>
                  <a:lumOff val="10000"/>
                </a:schemeClr>
              </a:solidFill>
              <a:ea typeface="Open Sans"/>
              <a:cs typeface="Open Sans"/>
            </a:endParaRPr>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a:p>
            <a:pPr>
              <a:lnSpc>
                <a:spcPts val="1800"/>
              </a:lnSpc>
              <a:spcBef>
                <a:spcPts val="200"/>
              </a:spcBef>
              <a:spcAft>
                <a:spcPts val="200"/>
              </a:spcAft>
              <a:buClr>
                <a:schemeClr val="accent1"/>
              </a:buClr>
            </a:pPr>
            <a:endParaRPr lang="en-US" sz="1200" b="1" dirty="0"/>
          </a:p>
        </p:txBody>
      </p:sp>
      <p:grpSp>
        <p:nvGrpSpPr>
          <p:cNvPr id="22" name="Group 21">
            <a:extLst>
              <a:ext uri="{FF2B5EF4-FFF2-40B4-BE49-F238E27FC236}">
                <a16:creationId xmlns:a16="http://schemas.microsoft.com/office/drawing/2014/main" id="{BD828D33-37C0-28A0-3B4B-C07FF813A222}"/>
              </a:ext>
            </a:extLst>
          </p:cNvPr>
          <p:cNvGrpSpPr/>
          <p:nvPr/>
        </p:nvGrpSpPr>
        <p:grpSpPr>
          <a:xfrm>
            <a:off x="7476551" y="527745"/>
            <a:ext cx="3718353" cy="2276201"/>
            <a:chOff x="3637462" y="4655400"/>
            <a:chExt cx="1902951" cy="1307245"/>
          </a:xfrm>
        </p:grpSpPr>
        <p:sp>
          <p:nvSpPr>
            <p:cNvPr id="16" name="TextBox 15">
              <a:extLst>
                <a:ext uri="{FF2B5EF4-FFF2-40B4-BE49-F238E27FC236}">
                  <a16:creationId xmlns:a16="http://schemas.microsoft.com/office/drawing/2014/main" id="{04FEC5A9-22BE-8898-37E5-28115ACDE821}"/>
                </a:ext>
              </a:extLst>
            </p:cNvPr>
            <p:cNvSpPr txBox="1"/>
            <p:nvPr/>
          </p:nvSpPr>
          <p:spPr>
            <a:xfrm>
              <a:off x="3637462" y="5808714"/>
              <a:ext cx="1902951" cy="153931"/>
            </a:xfrm>
            <a:prstGeom prst="rect">
              <a:avLst/>
            </a:prstGeom>
            <a:noFill/>
          </p:spPr>
          <p:txBody>
            <a:bodyPr wrap="square" lIns="0" rIns="0">
              <a:spAutoFit/>
            </a:bodyPr>
            <a:lstStyle/>
            <a:p>
              <a:pPr marL="4763" lvl="1"/>
              <a:r>
                <a:rPr lang="en-US" sz="800" dirty="0"/>
                <a:t>Image from Wikimedia Commons</a:t>
              </a:r>
            </a:p>
          </p:txBody>
        </p:sp>
        <p:pic>
          <p:nvPicPr>
            <p:cNvPr id="20" name="Picture 19">
              <a:extLst>
                <a:ext uri="{FF2B5EF4-FFF2-40B4-BE49-F238E27FC236}">
                  <a16:creationId xmlns:a16="http://schemas.microsoft.com/office/drawing/2014/main" id="{EE9A9B2E-1986-D3BB-844B-352EAFB8045E}"/>
                </a:ext>
              </a:extLst>
            </p:cNvPr>
            <p:cNvPicPr>
              <a:picLocks noChangeAspect="1"/>
            </p:cNvPicPr>
            <p:nvPr/>
          </p:nvPicPr>
          <p:blipFill>
            <a:blip r:embed="rId3"/>
            <a:srcRect/>
            <a:stretch/>
          </p:blipFill>
          <p:spPr>
            <a:xfrm>
              <a:off x="3637462" y="4655400"/>
              <a:ext cx="1785372" cy="1134270"/>
            </a:xfrm>
            <a:prstGeom prst="rect">
              <a:avLst/>
            </a:prstGeom>
          </p:spPr>
        </p:pic>
      </p:grpSp>
      <p:sp>
        <p:nvSpPr>
          <p:cNvPr id="24" name="TextBox 23">
            <a:extLst>
              <a:ext uri="{FF2B5EF4-FFF2-40B4-BE49-F238E27FC236}">
                <a16:creationId xmlns:a16="http://schemas.microsoft.com/office/drawing/2014/main" id="{56606BC8-538C-F92F-CB1E-D8B4D0A1E119}"/>
              </a:ext>
            </a:extLst>
          </p:cNvPr>
          <p:cNvSpPr txBox="1"/>
          <p:nvPr/>
        </p:nvSpPr>
        <p:spPr>
          <a:xfrm>
            <a:off x="370320" y="914400"/>
            <a:ext cx="6019580" cy="2710357"/>
          </a:xfrm>
          <a:prstGeom prst="rect">
            <a:avLst/>
          </a:prstGeom>
          <a:noFill/>
        </p:spPr>
        <p:txBody>
          <a:bodyPr wrap="square">
            <a:spAutoFit/>
          </a:bodyPr>
          <a:lstStyle/>
          <a:p>
            <a:pPr marL="0" indent="0">
              <a:lnSpc>
                <a:spcPts val="2600"/>
              </a:lnSpc>
              <a:spcBef>
                <a:spcPts val="400"/>
              </a:spcBef>
              <a:spcAft>
                <a:spcPts val="400"/>
              </a:spcAft>
              <a:buNone/>
            </a:pPr>
            <a:r>
              <a:rPr lang="en-US" sz="1600" dirty="0"/>
              <a:t>Electrical systems are vulnerable to induced current flow due to nearby electromagnetic energy.</a:t>
            </a:r>
          </a:p>
          <a:p>
            <a:pPr marL="0" indent="0">
              <a:lnSpc>
                <a:spcPts val="2600"/>
              </a:lnSpc>
              <a:spcBef>
                <a:spcPts val="400"/>
              </a:spcBef>
              <a:spcAft>
                <a:spcPts val="400"/>
              </a:spcAft>
              <a:buNone/>
            </a:pPr>
            <a:r>
              <a:rPr lang="en-US" sz="1600" dirty="0"/>
              <a:t>A single data line to transition from a 0 to a 1 level or vice versa, creating an erroneous active high or active low signal.</a:t>
            </a:r>
          </a:p>
          <a:p>
            <a:pPr marL="0" indent="0">
              <a:lnSpc>
                <a:spcPts val="2600"/>
              </a:lnSpc>
              <a:spcBef>
                <a:spcPts val="400"/>
              </a:spcBef>
              <a:spcAft>
                <a:spcPts val="400"/>
              </a:spcAft>
              <a:buNone/>
            </a:pPr>
            <a:r>
              <a:rPr lang="en-US" sz="1600" dirty="0"/>
              <a:t>Noise on a transmission line can also garble data.</a:t>
            </a:r>
          </a:p>
          <a:p>
            <a:pPr marL="0" indent="0">
              <a:lnSpc>
                <a:spcPts val="2600"/>
              </a:lnSpc>
              <a:spcBef>
                <a:spcPts val="400"/>
              </a:spcBef>
              <a:spcAft>
                <a:spcPts val="400"/>
              </a:spcAft>
              <a:buNone/>
            </a:pPr>
            <a:r>
              <a:rPr lang="en-US" sz="1600" dirty="0"/>
              <a:t>Paired inputs (active-high plus active-low) and data checking can help mitigate.</a:t>
            </a:r>
          </a:p>
        </p:txBody>
      </p:sp>
      <p:pic>
        <p:nvPicPr>
          <p:cNvPr id="26" name="Picture 25">
            <a:extLst>
              <a:ext uri="{FF2B5EF4-FFF2-40B4-BE49-F238E27FC236}">
                <a16:creationId xmlns:a16="http://schemas.microsoft.com/office/drawing/2014/main" id="{56E6DAE2-2086-980E-BE4E-5A2EE65A0ED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cxnSp>
        <p:nvCxnSpPr>
          <p:cNvPr id="29" name="Straight Connector 28">
            <a:extLst>
              <a:ext uri="{FF2B5EF4-FFF2-40B4-BE49-F238E27FC236}">
                <a16:creationId xmlns:a16="http://schemas.microsoft.com/office/drawing/2014/main" id="{F1F6C5AC-955E-928E-6555-669C5E3ACBFC}"/>
              </a:ext>
            </a:extLst>
          </p:cNvPr>
          <p:cNvCxnSpPr>
            <a:cxnSpLocks/>
          </p:cNvCxnSpPr>
          <p:nvPr/>
        </p:nvCxnSpPr>
        <p:spPr>
          <a:xfrm>
            <a:off x="6632842" y="326571"/>
            <a:ext cx="0" cy="6204857"/>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FCACA54-5A4B-5752-9890-A6CBAF153C3A}"/>
              </a:ext>
            </a:extLst>
          </p:cNvPr>
          <p:cNvGrpSpPr/>
          <p:nvPr/>
        </p:nvGrpSpPr>
        <p:grpSpPr>
          <a:xfrm>
            <a:off x="1139044" y="3958182"/>
            <a:ext cx="4170237" cy="2441886"/>
            <a:chOff x="3637462" y="4655400"/>
            <a:chExt cx="1902951" cy="1477756"/>
          </a:xfrm>
        </p:grpSpPr>
        <p:sp>
          <p:nvSpPr>
            <p:cNvPr id="6" name="TextBox 5">
              <a:extLst>
                <a:ext uri="{FF2B5EF4-FFF2-40B4-BE49-F238E27FC236}">
                  <a16:creationId xmlns:a16="http://schemas.microsoft.com/office/drawing/2014/main" id="{CFB04BA0-6B65-5868-3A12-77F6E59673F5}"/>
                </a:ext>
              </a:extLst>
            </p:cNvPr>
            <p:cNvSpPr txBox="1"/>
            <p:nvPr/>
          </p:nvSpPr>
          <p:spPr>
            <a:xfrm>
              <a:off x="3637462" y="5979225"/>
              <a:ext cx="1902951" cy="153931"/>
            </a:xfrm>
            <a:prstGeom prst="rect">
              <a:avLst/>
            </a:prstGeom>
            <a:noFill/>
          </p:spPr>
          <p:txBody>
            <a:bodyPr wrap="square" lIns="0" rIns="0">
              <a:spAutoFit/>
            </a:bodyPr>
            <a:lstStyle/>
            <a:p>
              <a:pPr marL="4763" lvl="1"/>
              <a:r>
                <a:rPr lang="en-US" sz="800" dirty="0"/>
                <a:t>Image from Wikimedia Commons</a:t>
              </a:r>
            </a:p>
          </p:txBody>
        </p:sp>
        <p:pic>
          <p:nvPicPr>
            <p:cNvPr id="7" name="Picture 6">
              <a:extLst>
                <a:ext uri="{FF2B5EF4-FFF2-40B4-BE49-F238E27FC236}">
                  <a16:creationId xmlns:a16="http://schemas.microsoft.com/office/drawing/2014/main" id="{89065016-818C-A2A5-1AF5-6F3B2C33DD11}"/>
                </a:ext>
              </a:extLst>
            </p:cNvPr>
            <p:cNvPicPr>
              <a:picLocks noChangeAspect="1"/>
            </p:cNvPicPr>
            <p:nvPr/>
          </p:nvPicPr>
          <p:blipFill>
            <a:blip r:embed="rId5"/>
            <a:srcRect/>
            <a:stretch/>
          </p:blipFill>
          <p:spPr>
            <a:xfrm>
              <a:off x="3637462" y="4655400"/>
              <a:ext cx="1785370" cy="1305843"/>
            </a:xfrm>
            <a:prstGeom prst="rect">
              <a:avLst/>
            </a:prstGeom>
          </p:spPr>
        </p:pic>
      </p:grpSp>
      <p:sp>
        <p:nvSpPr>
          <p:cNvPr id="9" name="TextBox 8">
            <a:extLst>
              <a:ext uri="{FF2B5EF4-FFF2-40B4-BE49-F238E27FC236}">
                <a16:creationId xmlns:a16="http://schemas.microsoft.com/office/drawing/2014/main" id="{A5399976-7487-BBDC-7D39-B461D96320A0}"/>
              </a:ext>
            </a:extLst>
          </p:cNvPr>
          <p:cNvSpPr txBox="1"/>
          <p:nvPr/>
        </p:nvSpPr>
        <p:spPr>
          <a:xfrm>
            <a:off x="6826851" y="2821504"/>
            <a:ext cx="5017755" cy="3601435"/>
          </a:xfrm>
          <a:prstGeom prst="rect">
            <a:avLst/>
          </a:prstGeom>
          <a:noFill/>
        </p:spPr>
        <p:txBody>
          <a:bodyPr wrap="square">
            <a:spAutoFit/>
          </a:bodyPr>
          <a:lstStyle/>
          <a:p>
            <a:pPr marL="0" indent="0">
              <a:lnSpc>
                <a:spcPts val="2600"/>
              </a:lnSpc>
              <a:spcBef>
                <a:spcPts val="400"/>
              </a:spcBef>
              <a:spcAft>
                <a:spcPts val="400"/>
              </a:spcAft>
              <a:buNone/>
            </a:pPr>
            <a:r>
              <a:rPr lang="en-US" sz="1600" dirty="0"/>
              <a:t>Semiconductor based devices, particularly the CMOS7 commonly used in aerospace applications, are vulnerable to single event upset (SEU) due to collision with charged particles.</a:t>
            </a:r>
          </a:p>
          <a:p>
            <a:pPr marL="0" indent="0">
              <a:lnSpc>
                <a:spcPts val="2600"/>
              </a:lnSpc>
              <a:spcBef>
                <a:spcPts val="400"/>
              </a:spcBef>
              <a:spcAft>
                <a:spcPts val="400"/>
              </a:spcAft>
              <a:buNone/>
            </a:pPr>
            <a:r>
              <a:rPr lang="en-US" sz="1600" dirty="0"/>
              <a:t>In memory or registers, a 0 may turn into a 1 or vice versa. These errors may propagate. [1]</a:t>
            </a:r>
          </a:p>
          <a:p>
            <a:pPr marL="0" indent="0">
              <a:lnSpc>
                <a:spcPts val="2600"/>
              </a:lnSpc>
              <a:spcBef>
                <a:spcPts val="400"/>
              </a:spcBef>
              <a:spcAft>
                <a:spcPts val="400"/>
              </a:spcAft>
              <a:buNone/>
            </a:pPr>
            <a:r>
              <a:rPr lang="en-US" sz="1600" dirty="0"/>
              <a:t>Physical mitigations such as silicon on insulator (</a:t>
            </a:r>
            <a:r>
              <a:rPr lang="en-US" sz="1600" dirty="0" err="1"/>
              <a:t>SoI</a:t>
            </a:r>
            <a:r>
              <a:rPr lang="en-US" sz="1600" dirty="0"/>
              <a:t>) chip design can help mitigate [2], as well as software based methods such as scrubbing or checking operations.</a:t>
            </a:r>
          </a:p>
        </p:txBody>
      </p:sp>
    </p:spTree>
    <p:extLst>
      <p:ext uri="{BB962C8B-B14F-4D97-AF65-F5344CB8AC3E}">
        <p14:creationId xmlns:p14="http://schemas.microsoft.com/office/powerpoint/2010/main" val="68891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5CD6A-7788-6B39-E954-85727504B41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4B6988-FEAB-3B46-69A3-949A8BFF121F}"/>
              </a:ext>
            </a:extLst>
          </p:cNvPr>
          <p:cNvSpPr>
            <a:spLocks noGrp="1"/>
          </p:cNvSpPr>
          <p:nvPr>
            <p:ph idx="1"/>
          </p:nvPr>
        </p:nvSpPr>
        <p:spPr>
          <a:xfrm>
            <a:off x="939645" y="1915165"/>
            <a:ext cx="10544432" cy="4243516"/>
          </a:xfrm>
        </p:spPr>
        <p:txBody>
          <a:bodyPr/>
          <a:lstStyle/>
          <a:p>
            <a:r>
              <a:rPr lang="en-US" dirty="0"/>
              <a:t>Operation must be executed as part of the device’s correct operation</a:t>
            </a:r>
          </a:p>
          <a:p>
            <a:pPr lvl="1"/>
            <a:r>
              <a:rPr lang="en-US" dirty="0"/>
              <a:t>Examples: engage the automatic brake on a vehicle, override a human pilot’s actions, or open the outer airlock on a space station</a:t>
            </a:r>
          </a:p>
          <a:p>
            <a:pPr lvl="1"/>
            <a:r>
              <a:rPr lang="en-US" dirty="0"/>
              <a:t>Can cause injury, loss of life, or significant property damage if executed prematurely or without authorization</a:t>
            </a:r>
          </a:p>
          <a:p>
            <a:r>
              <a:rPr lang="en-US" dirty="0"/>
              <a:t>Must not be executed autonomously or repeatedly</a:t>
            </a:r>
          </a:p>
          <a:p>
            <a:pPr lvl="1"/>
            <a:r>
              <a:rPr lang="en-US" dirty="0"/>
              <a:t>Examples: transfers of money or currency between accounts</a:t>
            </a:r>
          </a:p>
          <a:p>
            <a:pPr lvl="1"/>
            <a:r>
              <a:rPr lang="en-US" dirty="0"/>
              <a:t>No automatic retries</a:t>
            </a:r>
          </a:p>
          <a:p>
            <a:pPr lvl="1"/>
            <a:r>
              <a:rPr lang="en-US" dirty="0"/>
              <a:t>No “music box” sequences</a:t>
            </a:r>
          </a:p>
          <a:p>
            <a:r>
              <a:rPr lang="en-US" dirty="0"/>
              <a:t>Vulnerable to the “jump ahead” category of software or hardware state machine faults</a:t>
            </a:r>
          </a:p>
        </p:txBody>
      </p:sp>
      <p:sp>
        <p:nvSpPr>
          <p:cNvPr id="3" name="Slide Number Placeholder 2">
            <a:extLst>
              <a:ext uri="{FF2B5EF4-FFF2-40B4-BE49-F238E27FC236}">
                <a16:creationId xmlns:a16="http://schemas.microsoft.com/office/drawing/2014/main" id="{E98834FF-4762-8256-BEAF-3D622AB9BAFE}"/>
              </a:ext>
            </a:extLst>
          </p:cNvPr>
          <p:cNvSpPr>
            <a:spLocks noGrp="1"/>
          </p:cNvSpPr>
          <p:nvPr>
            <p:ph type="sldNum" sz="quarter" idx="12"/>
          </p:nvPr>
        </p:nvSpPr>
        <p:spPr/>
        <p:txBody>
          <a:bodyPr/>
          <a:lstStyle/>
          <a:p>
            <a:fld id="{6FB6B91F-BB11-E946-B7F6-1372EDB8DEC1}" type="slidenum">
              <a:rPr lang="en-US" smtClean="0"/>
              <a:pPr/>
              <a:t>4</a:t>
            </a:fld>
            <a:endParaRPr lang="en-US" dirty="0"/>
          </a:p>
        </p:txBody>
      </p:sp>
      <p:sp>
        <p:nvSpPr>
          <p:cNvPr id="2" name="Title 1">
            <a:extLst>
              <a:ext uri="{FF2B5EF4-FFF2-40B4-BE49-F238E27FC236}">
                <a16:creationId xmlns:a16="http://schemas.microsoft.com/office/drawing/2014/main" id="{9A2A0F54-FBDF-734C-C639-1C4FB5B4CE91}"/>
              </a:ext>
            </a:extLst>
          </p:cNvPr>
          <p:cNvSpPr>
            <a:spLocks noGrp="1"/>
          </p:cNvSpPr>
          <p:nvPr>
            <p:ph type="title"/>
          </p:nvPr>
        </p:nvSpPr>
        <p:spPr/>
        <p:txBody>
          <a:bodyPr/>
          <a:lstStyle/>
          <a:p>
            <a:r>
              <a:rPr lang="en-US" dirty="0"/>
              <a:t>At most once, Requiring Authorization (AMORA)</a:t>
            </a:r>
          </a:p>
        </p:txBody>
      </p:sp>
      <p:sp>
        <p:nvSpPr>
          <p:cNvPr id="5" name="Text Placeholder 4">
            <a:extLst>
              <a:ext uri="{FF2B5EF4-FFF2-40B4-BE49-F238E27FC236}">
                <a16:creationId xmlns:a16="http://schemas.microsoft.com/office/drawing/2014/main" id="{76D2D7FC-10E8-5769-BA5C-985D69529F2F}"/>
              </a:ext>
            </a:extLst>
          </p:cNvPr>
          <p:cNvSpPr>
            <a:spLocks noGrp="1"/>
          </p:cNvSpPr>
          <p:nvPr>
            <p:ph type="body" sz="quarter" idx="13"/>
          </p:nvPr>
        </p:nvSpPr>
        <p:spPr/>
        <p:txBody>
          <a:bodyPr/>
          <a:lstStyle/>
          <a:p>
            <a:r>
              <a:rPr lang="en-US" dirty="0"/>
              <a:t>A specific type of high consequence operation</a:t>
            </a:r>
          </a:p>
        </p:txBody>
      </p:sp>
    </p:spTree>
    <p:extLst>
      <p:ext uri="{BB962C8B-B14F-4D97-AF65-F5344CB8AC3E}">
        <p14:creationId xmlns:p14="http://schemas.microsoft.com/office/powerpoint/2010/main" val="14810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B4365-4ECC-2B02-97D8-A2728939B80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E9286D-DEE2-D2CC-C26C-3BE000061DCA}"/>
              </a:ext>
            </a:extLst>
          </p:cNvPr>
          <p:cNvSpPr>
            <a:spLocks noGrp="1"/>
          </p:cNvSpPr>
          <p:nvPr>
            <p:ph idx="1"/>
          </p:nvPr>
        </p:nvSpPr>
        <p:spPr/>
        <p:txBody>
          <a:bodyPr/>
          <a:lstStyle/>
          <a:p>
            <a:pPr marL="0" indent="0">
              <a:buNone/>
            </a:pPr>
            <a:r>
              <a:rPr lang="en-US" dirty="0"/>
              <a:t>Origin: Joint Software Systems Safety Engineering Handbook (JSSSEH) [3]</a:t>
            </a:r>
          </a:p>
          <a:p>
            <a:pPr lvl="1"/>
            <a:r>
              <a:rPr lang="en-US" dirty="0"/>
              <a:t>Computer/Human Interface (CHI) discussion: at least two independent signals, not from same interface for “hazardous function initiation”</a:t>
            </a:r>
          </a:p>
          <a:p>
            <a:pPr lvl="1"/>
            <a:r>
              <a:rPr lang="en-US" dirty="0"/>
              <a:t>Operator authorization required</a:t>
            </a:r>
          </a:p>
          <a:p>
            <a:pPr lvl="1"/>
            <a:r>
              <a:rPr lang="en-US" dirty="0"/>
              <a:t>Also requires various types of formal methods and risk evaluation for any product containing software [4], [5]</a:t>
            </a:r>
          </a:p>
        </p:txBody>
      </p:sp>
      <p:sp>
        <p:nvSpPr>
          <p:cNvPr id="3" name="Slide Number Placeholder 2">
            <a:extLst>
              <a:ext uri="{FF2B5EF4-FFF2-40B4-BE49-F238E27FC236}">
                <a16:creationId xmlns:a16="http://schemas.microsoft.com/office/drawing/2014/main" id="{0BC4BBF2-1932-298D-A539-B27EC0221941}"/>
              </a:ext>
            </a:extLst>
          </p:cNvPr>
          <p:cNvSpPr>
            <a:spLocks noGrp="1"/>
          </p:cNvSpPr>
          <p:nvPr>
            <p:ph type="sldNum" sz="quarter" idx="12"/>
          </p:nvPr>
        </p:nvSpPr>
        <p:spPr/>
        <p:txBody>
          <a:bodyPr/>
          <a:lstStyle/>
          <a:p>
            <a:fld id="{6FB6B91F-BB11-E946-B7F6-1372EDB8DEC1}" type="slidenum">
              <a:rPr lang="en-US" smtClean="0"/>
              <a:pPr/>
              <a:t>5</a:t>
            </a:fld>
            <a:endParaRPr lang="en-US" dirty="0"/>
          </a:p>
        </p:txBody>
      </p:sp>
      <p:sp>
        <p:nvSpPr>
          <p:cNvPr id="2" name="Title 1">
            <a:extLst>
              <a:ext uri="{FF2B5EF4-FFF2-40B4-BE49-F238E27FC236}">
                <a16:creationId xmlns:a16="http://schemas.microsoft.com/office/drawing/2014/main" id="{172F6E91-64A4-A68A-D8B5-86142BBA0C51}"/>
              </a:ext>
            </a:extLst>
          </p:cNvPr>
          <p:cNvSpPr>
            <a:spLocks noGrp="1"/>
          </p:cNvSpPr>
          <p:nvPr>
            <p:ph type="title"/>
          </p:nvPr>
        </p:nvSpPr>
        <p:spPr/>
        <p:txBody>
          <a:bodyPr/>
          <a:lstStyle/>
          <a:p>
            <a:r>
              <a:rPr lang="en-US" dirty="0"/>
              <a:t>Industry Precedents</a:t>
            </a:r>
          </a:p>
        </p:txBody>
      </p:sp>
      <p:sp>
        <p:nvSpPr>
          <p:cNvPr id="5" name="Text Placeholder 4">
            <a:extLst>
              <a:ext uri="{FF2B5EF4-FFF2-40B4-BE49-F238E27FC236}">
                <a16:creationId xmlns:a16="http://schemas.microsoft.com/office/drawing/2014/main" id="{AFBC3EF4-4B7F-C643-20D5-68339503248E}"/>
              </a:ext>
            </a:extLst>
          </p:cNvPr>
          <p:cNvSpPr>
            <a:spLocks noGrp="1"/>
          </p:cNvSpPr>
          <p:nvPr>
            <p:ph type="body" sz="quarter" idx="13"/>
          </p:nvPr>
        </p:nvSpPr>
        <p:spPr/>
        <p:txBody>
          <a:bodyPr/>
          <a:lstStyle/>
          <a:p>
            <a:r>
              <a:rPr lang="en-US" dirty="0"/>
              <a:t>DoD requirement for “hazardous” function initiation</a:t>
            </a:r>
          </a:p>
        </p:txBody>
      </p:sp>
    </p:spTree>
    <p:extLst>
      <p:ext uri="{BB962C8B-B14F-4D97-AF65-F5344CB8AC3E}">
        <p14:creationId xmlns:p14="http://schemas.microsoft.com/office/powerpoint/2010/main" val="87506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01802-9883-8ED7-F35D-802444658BB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E82F52-2B52-1066-B5E8-DC433B635CCB}"/>
              </a:ext>
            </a:extLst>
          </p:cNvPr>
          <p:cNvSpPr>
            <a:spLocks noGrp="1"/>
          </p:cNvSpPr>
          <p:nvPr>
            <p:ph idx="1"/>
          </p:nvPr>
        </p:nvSpPr>
        <p:spPr>
          <a:xfrm>
            <a:off x="605348" y="1759974"/>
            <a:ext cx="5490652" cy="4601853"/>
          </a:xfrm>
        </p:spPr>
        <p:txBody>
          <a:bodyPr>
            <a:normAutofit fontScale="92500" lnSpcReduction="10000"/>
          </a:bodyPr>
          <a:lstStyle/>
          <a:p>
            <a:r>
              <a:rPr lang="en-US" sz="1800" dirty="0"/>
              <a:t>Uses formal logic</a:t>
            </a:r>
          </a:p>
          <a:p>
            <a:r>
              <a:rPr lang="en-US" sz="1800" dirty="0"/>
              <a:t>Extension of the McGovney Principle</a:t>
            </a:r>
          </a:p>
          <a:p>
            <a:pPr lvl="1"/>
            <a:r>
              <a:rPr lang="en-US" sz="1800" b="1" dirty="0"/>
              <a:t>“Hardware checks software, hardware checks hardware, software checks hardware, software checks software”</a:t>
            </a:r>
          </a:p>
          <a:p>
            <a:pPr lvl="1"/>
            <a:r>
              <a:rPr lang="en-US" sz="1800" dirty="0"/>
              <a:t>McGovney Principle used extensively in error correcting processor design</a:t>
            </a:r>
          </a:p>
          <a:p>
            <a:pPr lvl="1"/>
            <a:r>
              <a:rPr lang="en-US" sz="1800" dirty="0"/>
              <a:t>Space, power, and memory constraints often prevent designers from using heavily redundant hardware and software</a:t>
            </a:r>
          </a:p>
          <a:p>
            <a:r>
              <a:rPr lang="en-US" sz="1800" dirty="0"/>
              <a:t>Problem: Faulty hardware or software is still suspect when checking itself.</a:t>
            </a:r>
          </a:p>
          <a:p>
            <a:r>
              <a:rPr lang="en-US" sz="1800" dirty="0"/>
              <a:t>Solution: Add external stimulus to the list of available sources of reality checking and enablement</a:t>
            </a:r>
          </a:p>
        </p:txBody>
      </p:sp>
      <p:sp>
        <p:nvSpPr>
          <p:cNvPr id="3" name="Slide Number Placeholder 2">
            <a:extLst>
              <a:ext uri="{FF2B5EF4-FFF2-40B4-BE49-F238E27FC236}">
                <a16:creationId xmlns:a16="http://schemas.microsoft.com/office/drawing/2014/main" id="{BA6E635E-4FFB-4DEF-69DC-C134D3E73CA1}"/>
              </a:ext>
            </a:extLst>
          </p:cNvPr>
          <p:cNvSpPr>
            <a:spLocks noGrp="1"/>
          </p:cNvSpPr>
          <p:nvPr>
            <p:ph type="sldNum" sz="quarter" idx="12"/>
          </p:nvPr>
        </p:nvSpPr>
        <p:spPr/>
        <p:txBody>
          <a:bodyPr/>
          <a:lstStyle/>
          <a:p>
            <a:fld id="{6FB6B91F-BB11-E946-B7F6-1372EDB8DEC1}" type="slidenum">
              <a:rPr lang="en-US" smtClean="0"/>
              <a:pPr/>
              <a:t>6</a:t>
            </a:fld>
            <a:endParaRPr lang="en-US" dirty="0"/>
          </a:p>
        </p:txBody>
      </p:sp>
      <p:sp>
        <p:nvSpPr>
          <p:cNvPr id="2" name="Title 1">
            <a:extLst>
              <a:ext uri="{FF2B5EF4-FFF2-40B4-BE49-F238E27FC236}">
                <a16:creationId xmlns:a16="http://schemas.microsoft.com/office/drawing/2014/main" id="{DF3F4967-D2D1-CDD6-A843-65803C90E6DA}"/>
              </a:ext>
            </a:extLst>
          </p:cNvPr>
          <p:cNvSpPr>
            <a:spLocks noGrp="1"/>
          </p:cNvSpPr>
          <p:nvPr>
            <p:ph type="title"/>
          </p:nvPr>
        </p:nvSpPr>
        <p:spPr/>
        <p:txBody>
          <a:bodyPr/>
          <a:lstStyle/>
          <a:p>
            <a:r>
              <a:rPr lang="en-US" dirty="0"/>
              <a:t>Command Interleaving</a:t>
            </a:r>
          </a:p>
        </p:txBody>
      </p:sp>
      <p:sp>
        <p:nvSpPr>
          <p:cNvPr id="5" name="Text Placeholder 4">
            <a:extLst>
              <a:ext uri="{FF2B5EF4-FFF2-40B4-BE49-F238E27FC236}">
                <a16:creationId xmlns:a16="http://schemas.microsoft.com/office/drawing/2014/main" id="{3554ACFC-0954-3D5A-C910-5C799FC21A44}"/>
              </a:ext>
            </a:extLst>
          </p:cNvPr>
          <p:cNvSpPr>
            <a:spLocks noGrp="1"/>
          </p:cNvSpPr>
          <p:nvPr>
            <p:ph type="body" sz="quarter" idx="13"/>
          </p:nvPr>
        </p:nvSpPr>
        <p:spPr/>
        <p:txBody>
          <a:bodyPr>
            <a:normAutofit/>
          </a:bodyPr>
          <a:lstStyle/>
          <a:p>
            <a:r>
              <a:rPr lang="en-US" dirty="0"/>
              <a:t>Design concept for the new era of high consequence embedded systems </a:t>
            </a:r>
          </a:p>
        </p:txBody>
      </p:sp>
      <p:pic>
        <p:nvPicPr>
          <p:cNvPr id="7" name="Picture 6">
            <a:extLst>
              <a:ext uri="{FF2B5EF4-FFF2-40B4-BE49-F238E27FC236}">
                <a16:creationId xmlns:a16="http://schemas.microsoft.com/office/drawing/2014/main" id="{C17799E8-FAFF-A539-32E9-DD8C6A32D018}"/>
              </a:ext>
            </a:extLst>
          </p:cNvPr>
          <p:cNvPicPr>
            <a:picLocks noChangeAspect="1"/>
          </p:cNvPicPr>
          <p:nvPr/>
        </p:nvPicPr>
        <p:blipFill>
          <a:blip r:embed="rId3"/>
          <a:stretch>
            <a:fillRect/>
          </a:stretch>
        </p:blipFill>
        <p:spPr>
          <a:xfrm>
            <a:off x="6339502" y="1835688"/>
            <a:ext cx="5038725" cy="2486025"/>
          </a:xfrm>
          <a:prstGeom prst="rect">
            <a:avLst/>
          </a:prstGeom>
        </p:spPr>
      </p:pic>
      <p:sp>
        <p:nvSpPr>
          <p:cNvPr id="8" name="TextBox 7">
            <a:extLst>
              <a:ext uri="{FF2B5EF4-FFF2-40B4-BE49-F238E27FC236}">
                <a16:creationId xmlns:a16="http://schemas.microsoft.com/office/drawing/2014/main" id="{EDF8D494-C260-366F-4AAA-064D1EA56698}"/>
              </a:ext>
            </a:extLst>
          </p:cNvPr>
          <p:cNvSpPr txBox="1"/>
          <p:nvPr/>
        </p:nvSpPr>
        <p:spPr>
          <a:xfrm>
            <a:off x="6685936" y="4494649"/>
            <a:ext cx="4900716" cy="1605568"/>
          </a:xfrm>
          <a:prstGeom prst="rect">
            <a:avLst/>
          </a:prstGeom>
          <a:noFill/>
        </p:spPr>
        <p:txBody>
          <a:bodyPr wrap="square" rtlCol="0">
            <a:spAutoFit/>
          </a:bodyPr>
          <a:lstStyle/>
          <a:p>
            <a:pPr algn="l">
              <a:spcBef>
                <a:spcPts val="1000"/>
              </a:spcBef>
              <a:spcAft>
                <a:spcPts val="600"/>
              </a:spcAft>
            </a:pPr>
            <a:r>
              <a:rPr lang="en-US" sz="1700" dirty="0"/>
              <a:t>Each of these three sources can and should still reality-check itself when practical.</a:t>
            </a:r>
          </a:p>
          <a:p>
            <a:pPr algn="l">
              <a:spcBef>
                <a:spcPts val="1000"/>
              </a:spcBef>
              <a:spcAft>
                <a:spcPts val="600"/>
              </a:spcAft>
            </a:pPr>
            <a:r>
              <a:rPr lang="en-US" sz="1700" dirty="0"/>
              <a:t>A fault or error in more than one source, or a double fault in the same source, can still be caught by one or both other resources.</a:t>
            </a:r>
          </a:p>
        </p:txBody>
      </p:sp>
    </p:spTree>
    <p:extLst>
      <p:ext uri="{BB962C8B-B14F-4D97-AF65-F5344CB8AC3E}">
        <p14:creationId xmlns:p14="http://schemas.microsoft.com/office/powerpoint/2010/main" val="60981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D3BD42-58A8-F277-C1AB-7C9C197988F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B6B91F-BB11-E946-B7F6-1372EDB8DEC1}" type="slidenum">
              <a:rPr kumimoji="0" lang="en-US" sz="1000" b="1" i="0" u="none" strike="noStrike" kern="1200" cap="none" spc="0" normalizeH="0" baseline="0" noProof="0" smtClean="0">
                <a:ln>
                  <a:noFill/>
                </a:ln>
                <a:solidFill>
                  <a:srgbClr val="0075A9"/>
                </a:solidFill>
                <a:effectLst/>
                <a:uLnTx/>
                <a:uFillTx/>
                <a:latin typeface="Exo 2 Semi Bold"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a:ln>
                <a:noFill/>
              </a:ln>
              <a:solidFill>
                <a:srgbClr val="0075A9"/>
              </a:solidFill>
              <a:effectLst/>
              <a:uLnTx/>
              <a:uFillTx/>
              <a:latin typeface="Exo 2 Semi Bold" pitchFamily="2" charset="77"/>
              <a:ea typeface="+mn-ea"/>
              <a:cs typeface="+mn-cs"/>
            </a:endParaRPr>
          </a:p>
        </p:txBody>
      </p:sp>
      <p:sp>
        <p:nvSpPr>
          <p:cNvPr id="8" name="Title 7">
            <a:extLst>
              <a:ext uri="{FF2B5EF4-FFF2-40B4-BE49-F238E27FC236}">
                <a16:creationId xmlns:a16="http://schemas.microsoft.com/office/drawing/2014/main" id="{7E1BCE78-E9AF-A9FA-A1A0-8B7F765D8771}"/>
              </a:ext>
            </a:extLst>
          </p:cNvPr>
          <p:cNvSpPr>
            <a:spLocks noGrp="1"/>
          </p:cNvSpPr>
          <p:nvPr>
            <p:ph type="title"/>
          </p:nvPr>
        </p:nvSpPr>
        <p:spPr/>
        <p:txBody>
          <a:bodyPr/>
          <a:lstStyle/>
          <a:p>
            <a:r>
              <a:rPr lang="en-US" dirty="0"/>
              <a:t>The External Stimuli</a:t>
            </a:r>
          </a:p>
        </p:txBody>
      </p:sp>
      <p:sp>
        <p:nvSpPr>
          <p:cNvPr id="2" name="Text Placeholder 1">
            <a:extLst>
              <a:ext uri="{FF2B5EF4-FFF2-40B4-BE49-F238E27FC236}">
                <a16:creationId xmlns:a16="http://schemas.microsoft.com/office/drawing/2014/main" id="{D9C183E2-C81E-414E-D0F3-488B17970ADC}"/>
              </a:ext>
            </a:extLst>
          </p:cNvPr>
          <p:cNvSpPr>
            <a:spLocks noGrp="1"/>
          </p:cNvSpPr>
          <p:nvPr>
            <p:ph type="body" sz="quarter" idx="13"/>
          </p:nvPr>
        </p:nvSpPr>
        <p:spPr>
          <a:xfrm>
            <a:off x="1037968" y="1054571"/>
            <a:ext cx="9993826" cy="485775"/>
          </a:xfrm>
        </p:spPr>
        <p:txBody>
          <a:bodyPr>
            <a:normAutofit/>
          </a:bodyPr>
          <a:lstStyle/>
          <a:p>
            <a:r>
              <a:rPr lang="en-US" dirty="0"/>
              <a:t>Harden to two faults by using three external stimuli</a:t>
            </a:r>
          </a:p>
        </p:txBody>
      </p:sp>
      <p:sp>
        <p:nvSpPr>
          <p:cNvPr id="5" name="Content Placeholder 4">
            <a:extLst>
              <a:ext uri="{FF2B5EF4-FFF2-40B4-BE49-F238E27FC236}">
                <a16:creationId xmlns:a16="http://schemas.microsoft.com/office/drawing/2014/main" id="{E95FE0BD-7B76-CDBD-F9F4-872F7E64E702}"/>
              </a:ext>
            </a:extLst>
          </p:cNvPr>
          <p:cNvSpPr>
            <a:spLocks noGrp="1"/>
          </p:cNvSpPr>
          <p:nvPr>
            <p:ph idx="1"/>
          </p:nvPr>
        </p:nvSpPr>
        <p:spPr>
          <a:xfrm>
            <a:off x="742181" y="2035277"/>
            <a:ext cx="10850051" cy="4473768"/>
          </a:xfrm>
        </p:spPr>
        <p:txBody>
          <a:bodyPr>
            <a:normAutofit/>
          </a:bodyPr>
          <a:lstStyle/>
          <a:p>
            <a:pPr marL="0" indent="0">
              <a:buNone/>
            </a:pPr>
            <a:r>
              <a:rPr lang="en-US" dirty="0"/>
              <a:t>Three different stimuli arrive from at least two independent sources</a:t>
            </a:r>
          </a:p>
          <a:p>
            <a:pPr lvl="1"/>
            <a:r>
              <a:rPr lang="en-US" dirty="0">
                <a:solidFill>
                  <a:schemeClr val="accent4">
                    <a:lumMod val="50000"/>
                  </a:schemeClr>
                </a:solidFill>
              </a:rPr>
              <a:t>Authorize Intent </a:t>
            </a:r>
            <a:r>
              <a:rPr lang="en-US" dirty="0"/>
              <a:t>requires a human interface</a:t>
            </a:r>
          </a:p>
          <a:p>
            <a:pPr lvl="1"/>
            <a:r>
              <a:rPr lang="en-US" dirty="0">
                <a:solidFill>
                  <a:srgbClr val="7030A0"/>
                </a:solidFill>
              </a:rPr>
              <a:t>Environment Detected </a:t>
            </a:r>
            <a:r>
              <a:rPr lang="en-US" dirty="0"/>
              <a:t>involves one or more sensors</a:t>
            </a:r>
          </a:p>
          <a:p>
            <a:pPr lvl="1"/>
            <a:r>
              <a:rPr lang="en-US" dirty="0">
                <a:solidFill>
                  <a:srgbClr val="FF0000"/>
                </a:solidFill>
              </a:rPr>
              <a:t>Command</a:t>
            </a:r>
            <a:r>
              <a:rPr lang="en-US" dirty="0"/>
              <a:t> message could potentially be automated, on a timer, or received across a network, however it represents a situation in which the AMORA operation must be performed ASAP</a:t>
            </a:r>
          </a:p>
          <a:p>
            <a:pPr marL="0" indent="0">
              <a:buNone/>
            </a:pPr>
            <a:r>
              <a:rPr lang="en-US" dirty="0"/>
              <a:t>Depending on system needs and time domain response requirements, these stimulus messages can be reality checked, encrypted, or firewalled. Timeouts can be designed in.</a:t>
            </a:r>
          </a:p>
          <a:p>
            <a:pPr marL="0" indent="0">
              <a:buNone/>
            </a:pPr>
            <a:r>
              <a:rPr lang="en-US" dirty="0"/>
              <a:t>Each stimulus message contains information or data </a:t>
            </a:r>
            <a:r>
              <a:rPr lang="en-US" b="1" dirty="0"/>
              <a:t>not otherwise contained in the system</a:t>
            </a:r>
            <a:r>
              <a:rPr lang="en-US" dirty="0"/>
              <a:t> that must be passed on to the hardware to configure it or to cause initiation of the AMORA operation.</a:t>
            </a:r>
          </a:p>
        </p:txBody>
      </p:sp>
    </p:spTree>
    <p:extLst>
      <p:ext uri="{BB962C8B-B14F-4D97-AF65-F5344CB8AC3E}">
        <p14:creationId xmlns:p14="http://schemas.microsoft.com/office/powerpoint/2010/main" val="244333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44FED-5147-C890-0D9E-FC902C0BA87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318CAA-3BF8-A9FD-6233-6E9405F46D6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B6B91F-BB11-E946-B7F6-1372EDB8DEC1}" type="slidenum">
              <a:rPr kumimoji="0" lang="en-US" sz="1000" b="1" i="0" u="none" strike="noStrike" kern="1200" cap="none" spc="0" normalizeH="0" baseline="0" noProof="0" smtClean="0">
                <a:ln>
                  <a:noFill/>
                </a:ln>
                <a:solidFill>
                  <a:srgbClr val="0075A9"/>
                </a:solidFill>
                <a:effectLst/>
                <a:uLnTx/>
                <a:uFillTx/>
                <a:latin typeface="Exo 2 Semi Bold"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0075A9"/>
              </a:solidFill>
              <a:effectLst/>
              <a:uLnTx/>
              <a:uFillTx/>
              <a:latin typeface="Exo 2 Semi Bold" pitchFamily="2" charset="77"/>
              <a:ea typeface="+mn-ea"/>
              <a:cs typeface="+mn-cs"/>
            </a:endParaRPr>
          </a:p>
        </p:txBody>
      </p:sp>
      <p:sp>
        <p:nvSpPr>
          <p:cNvPr id="8" name="Title 7">
            <a:extLst>
              <a:ext uri="{FF2B5EF4-FFF2-40B4-BE49-F238E27FC236}">
                <a16:creationId xmlns:a16="http://schemas.microsoft.com/office/drawing/2014/main" id="{23C563C4-C7F4-3540-BF7B-1E04B7209EA3}"/>
              </a:ext>
            </a:extLst>
          </p:cNvPr>
          <p:cNvSpPr>
            <a:spLocks noGrp="1"/>
          </p:cNvSpPr>
          <p:nvPr>
            <p:ph type="title"/>
          </p:nvPr>
        </p:nvSpPr>
        <p:spPr/>
        <p:txBody>
          <a:bodyPr/>
          <a:lstStyle/>
          <a:p>
            <a:r>
              <a:rPr lang="en-US" dirty="0"/>
              <a:t>Basic Flow of Interleaved commands</a:t>
            </a:r>
          </a:p>
        </p:txBody>
      </p:sp>
      <p:sp>
        <p:nvSpPr>
          <p:cNvPr id="2" name="Text Placeholder 1">
            <a:extLst>
              <a:ext uri="{FF2B5EF4-FFF2-40B4-BE49-F238E27FC236}">
                <a16:creationId xmlns:a16="http://schemas.microsoft.com/office/drawing/2014/main" id="{1FBD67DB-3391-F8C7-F207-6E1431A9AA88}"/>
              </a:ext>
            </a:extLst>
          </p:cNvPr>
          <p:cNvSpPr>
            <a:spLocks noGrp="1"/>
          </p:cNvSpPr>
          <p:nvPr>
            <p:ph type="body" sz="quarter" idx="13"/>
          </p:nvPr>
        </p:nvSpPr>
        <p:spPr>
          <a:xfrm>
            <a:off x="1037968" y="1054571"/>
            <a:ext cx="9993826" cy="485775"/>
          </a:xfrm>
        </p:spPr>
        <p:txBody>
          <a:bodyPr>
            <a:normAutofit fontScale="92500"/>
          </a:bodyPr>
          <a:lstStyle/>
          <a:p>
            <a:r>
              <a:rPr lang="en-US" dirty="0"/>
              <a:t>Hardware (blue) states interleave with software (green) states and three external stimuli</a:t>
            </a:r>
          </a:p>
        </p:txBody>
      </p:sp>
      <p:pic>
        <p:nvPicPr>
          <p:cNvPr id="10" name="Picture 9">
            <a:extLst>
              <a:ext uri="{FF2B5EF4-FFF2-40B4-BE49-F238E27FC236}">
                <a16:creationId xmlns:a16="http://schemas.microsoft.com/office/drawing/2014/main" id="{0482E373-5F31-7B05-D12C-10D95DD70865}"/>
              </a:ext>
            </a:extLst>
          </p:cNvPr>
          <p:cNvPicPr>
            <a:picLocks noChangeAspect="1"/>
          </p:cNvPicPr>
          <p:nvPr/>
        </p:nvPicPr>
        <p:blipFill>
          <a:blip r:embed="rId3"/>
          <a:stretch>
            <a:fillRect/>
          </a:stretch>
        </p:blipFill>
        <p:spPr>
          <a:xfrm>
            <a:off x="983085" y="1965683"/>
            <a:ext cx="10495523" cy="4048751"/>
          </a:xfrm>
          <a:prstGeom prst="rect">
            <a:avLst/>
          </a:prstGeom>
        </p:spPr>
      </p:pic>
    </p:spTree>
    <p:extLst>
      <p:ext uri="{BB962C8B-B14F-4D97-AF65-F5344CB8AC3E}">
        <p14:creationId xmlns:p14="http://schemas.microsoft.com/office/powerpoint/2010/main" val="76117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F7E09-32FE-C712-EF91-B01AF0F9B91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629D85-8A08-59AF-065A-A4DBC36E1675}"/>
              </a:ext>
            </a:extLst>
          </p:cNvPr>
          <p:cNvSpPr>
            <a:spLocks noGrp="1"/>
          </p:cNvSpPr>
          <p:nvPr>
            <p:ph type="sldNum" sz="quarter" idx="12"/>
          </p:nvPr>
        </p:nvSpPr>
        <p:spPr/>
        <p:txBody>
          <a:bodyPr/>
          <a:lstStyle/>
          <a:p>
            <a:fld id="{6FB6B91F-BB11-E946-B7F6-1372EDB8DEC1}" type="slidenum">
              <a:rPr lang="en-US" smtClean="0"/>
              <a:t>9</a:t>
            </a:fld>
            <a:endParaRPr lang="en-US" dirty="0"/>
          </a:p>
        </p:txBody>
      </p:sp>
      <p:sp>
        <p:nvSpPr>
          <p:cNvPr id="4" name="Title 3">
            <a:extLst>
              <a:ext uri="{FF2B5EF4-FFF2-40B4-BE49-F238E27FC236}">
                <a16:creationId xmlns:a16="http://schemas.microsoft.com/office/drawing/2014/main" id="{629F56BA-AEE8-18D4-C83D-85C608A495FE}"/>
              </a:ext>
            </a:extLst>
          </p:cNvPr>
          <p:cNvSpPr>
            <a:spLocks noGrp="1"/>
          </p:cNvSpPr>
          <p:nvPr>
            <p:ph type="title"/>
          </p:nvPr>
        </p:nvSpPr>
        <p:spPr>
          <a:xfrm>
            <a:off x="352326" y="238026"/>
            <a:ext cx="10224545" cy="676374"/>
          </a:xfrm>
        </p:spPr>
        <p:txBody>
          <a:bodyPr/>
          <a:lstStyle/>
          <a:p>
            <a:r>
              <a:rPr lang="en-US" dirty="0"/>
              <a:t>Environment Initiated State Transition Analysis: Hardware</a:t>
            </a:r>
          </a:p>
        </p:txBody>
      </p:sp>
      <p:pic>
        <p:nvPicPr>
          <p:cNvPr id="26" name="Picture 25">
            <a:extLst>
              <a:ext uri="{FF2B5EF4-FFF2-40B4-BE49-F238E27FC236}">
                <a16:creationId xmlns:a16="http://schemas.microsoft.com/office/drawing/2014/main" id="{1DCC5F00-357F-D138-6459-54F4E2BFAE8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graphicFrame>
        <p:nvGraphicFramePr>
          <p:cNvPr id="6" name="Table 5">
            <a:extLst>
              <a:ext uri="{FF2B5EF4-FFF2-40B4-BE49-F238E27FC236}">
                <a16:creationId xmlns:a16="http://schemas.microsoft.com/office/drawing/2014/main" id="{F838F1CB-65F6-5938-24CF-B2139F2CF7DF}"/>
              </a:ext>
            </a:extLst>
          </p:cNvPr>
          <p:cNvGraphicFramePr>
            <a:graphicFrameLocks noGrp="1"/>
          </p:cNvGraphicFramePr>
          <p:nvPr>
            <p:extLst>
              <p:ext uri="{D42A27DB-BD31-4B8C-83A1-F6EECF244321}">
                <p14:modId xmlns:p14="http://schemas.microsoft.com/office/powerpoint/2010/main" val="3350320566"/>
              </p:ext>
            </p:extLst>
          </p:nvPr>
        </p:nvGraphicFramePr>
        <p:xfrm>
          <a:off x="861961" y="1211279"/>
          <a:ext cx="10150165" cy="4754880"/>
        </p:xfrm>
        <a:graphic>
          <a:graphicData uri="http://schemas.openxmlformats.org/drawingml/2006/table">
            <a:tbl>
              <a:tblPr firstRow="1" bandRow="1">
                <a:tableStyleId>{5C22544A-7EE6-4342-B048-85BDC9FD1C3A}</a:tableStyleId>
              </a:tblPr>
              <a:tblGrid>
                <a:gridCol w="1900904">
                  <a:extLst>
                    <a:ext uri="{9D8B030D-6E8A-4147-A177-3AD203B41FA5}">
                      <a16:colId xmlns:a16="http://schemas.microsoft.com/office/drawing/2014/main" val="1521238759"/>
                    </a:ext>
                  </a:extLst>
                </a:gridCol>
                <a:gridCol w="1858296">
                  <a:extLst>
                    <a:ext uri="{9D8B030D-6E8A-4147-A177-3AD203B41FA5}">
                      <a16:colId xmlns:a16="http://schemas.microsoft.com/office/drawing/2014/main" val="2283195683"/>
                    </a:ext>
                  </a:extLst>
                </a:gridCol>
                <a:gridCol w="2035278">
                  <a:extLst>
                    <a:ext uri="{9D8B030D-6E8A-4147-A177-3AD203B41FA5}">
                      <a16:colId xmlns:a16="http://schemas.microsoft.com/office/drawing/2014/main" val="3636982398"/>
                    </a:ext>
                  </a:extLst>
                </a:gridCol>
                <a:gridCol w="2192593">
                  <a:extLst>
                    <a:ext uri="{9D8B030D-6E8A-4147-A177-3AD203B41FA5}">
                      <a16:colId xmlns:a16="http://schemas.microsoft.com/office/drawing/2014/main" val="3167092858"/>
                    </a:ext>
                  </a:extLst>
                </a:gridCol>
                <a:gridCol w="2163094">
                  <a:extLst>
                    <a:ext uri="{9D8B030D-6E8A-4147-A177-3AD203B41FA5}">
                      <a16:colId xmlns:a16="http://schemas.microsoft.com/office/drawing/2014/main" val="3155629531"/>
                    </a:ext>
                  </a:extLst>
                </a:gridCol>
              </a:tblGrid>
              <a:tr h="370840">
                <a:tc>
                  <a:txBody>
                    <a:bodyPr/>
                    <a:lstStyle/>
                    <a:p>
                      <a:r>
                        <a:rPr lang="en-US" dirty="0"/>
                        <a:t>Initial Valid State</a:t>
                      </a:r>
                    </a:p>
                  </a:txBody>
                  <a:tcPr/>
                </a:tc>
                <a:tc>
                  <a:txBody>
                    <a:bodyPr/>
                    <a:lstStyle/>
                    <a:p>
                      <a:r>
                        <a:rPr lang="en-US" dirty="0"/>
                        <a:t>Jump to “Configurable But Not Configured”</a:t>
                      </a:r>
                    </a:p>
                  </a:txBody>
                  <a:tcPr/>
                </a:tc>
                <a:tc>
                  <a:txBody>
                    <a:bodyPr/>
                    <a:lstStyle/>
                    <a:p>
                      <a:r>
                        <a:rPr lang="en-US" dirty="0"/>
                        <a:t>Jump to “Configured”</a:t>
                      </a:r>
                    </a:p>
                  </a:txBody>
                  <a:tcPr/>
                </a:tc>
                <a:tc>
                  <a:txBody>
                    <a:bodyPr/>
                    <a:lstStyle/>
                    <a:p>
                      <a:r>
                        <a:rPr lang="en-US" dirty="0"/>
                        <a:t>Jump to “Initiating”</a:t>
                      </a:r>
                    </a:p>
                  </a:txBody>
                  <a:tcPr/>
                </a:tc>
                <a:tc>
                  <a:txBody>
                    <a:bodyPr/>
                    <a:lstStyle/>
                    <a:p>
                      <a:r>
                        <a:rPr lang="en-US" dirty="0"/>
                        <a:t>Single Fault AMORA Initiation possible?</a:t>
                      </a:r>
                    </a:p>
                  </a:txBody>
                  <a:tcPr/>
                </a:tc>
                <a:extLst>
                  <a:ext uri="{0D108BD9-81ED-4DB2-BD59-A6C34878D82A}">
                    <a16:rowId xmlns:a16="http://schemas.microsoft.com/office/drawing/2014/main" val="1762682313"/>
                  </a:ext>
                </a:extLst>
              </a:tr>
              <a:tr h="370840">
                <a:tc>
                  <a:txBody>
                    <a:bodyPr/>
                    <a:lstStyle/>
                    <a:p>
                      <a:r>
                        <a:rPr lang="en-US" dirty="0"/>
                        <a:t>Unconfigurable</a:t>
                      </a:r>
                    </a:p>
                  </a:txBody>
                  <a:tcPr/>
                </a:tc>
                <a:tc>
                  <a:txBody>
                    <a:bodyPr/>
                    <a:lstStyle/>
                    <a:p>
                      <a:r>
                        <a:rPr lang="en-US" dirty="0"/>
                        <a:t>Possible: Short</a:t>
                      </a:r>
                    </a:p>
                  </a:txBody>
                  <a:tcPr/>
                </a:tc>
                <a:tc>
                  <a:txBody>
                    <a:bodyPr/>
                    <a:lstStyle/>
                    <a:p>
                      <a:r>
                        <a:rPr lang="en-US" dirty="0"/>
                        <a:t>Impossible, non-trivial configuration complexity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Impossible, requires external message content</a:t>
                      </a:r>
                    </a:p>
                  </a:txBody>
                  <a:tcPr/>
                </a:tc>
                <a:tc>
                  <a:txBody>
                    <a:bodyPr/>
                    <a:lstStyle/>
                    <a:p>
                      <a:r>
                        <a:rPr lang="en-US" dirty="0"/>
                        <a:t>No, environment cannot cause transition beyond Configurable</a:t>
                      </a:r>
                    </a:p>
                  </a:txBody>
                  <a:tcPr/>
                </a:tc>
                <a:extLst>
                  <a:ext uri="{0D108BD9-81ED-4DB2-BD59-A6C34878D82A}">
                    <a16:rowId xmlns:a16="http://schemas.microsoft.com/office/drawing/2014/main" val="491168830"/>
                  </a:ext>
                </a:extLst>
              </a:tr>
              <a:tr h="370840">
                <a:tc>
                  <a:txBody>
                    <a:bodyPr/>
                    <a:lstStyle/>
                    <a:p>
                      <a:r>
                        <a:rPr lang="en-US" dirty="0"/>
                        <a:t>Configurable But Not Configured</a:t>
                      </a:r>
                    </a:p>
                  </a:txBody>
                  <a:tcPr/>
                </a:tc>
                <a:tc>
                  <a:txBody>
                    <a:bodyPr/>
                    <a:lstStyle/>
                    <a:p>
                      <a:r>
                        <a:rPr lang="en-US" dirty="0"/>
                        <a:t>N/A, Self Transition</a:t>
                      </a:r>
                    </a:p>
                  </a:txBody>
                  <a:tcPr/>
                </a:tc>
                <a:tc>
                  <a:txBody>
                    <a:bodyPr/>
                    <a:lstStyle/>
                    <a:p>
                      <a:r>
                        <a:rPr lang="en-US" dirty="0"/>
                        <a:t>Impossible, non-trivial configuration complexity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Impossible, requires external message content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environment cannot cause transition beyond Configurable</a:t>
                      </a:r>
                    </a:p>
                  </a:txBody>
                  <a:tcPr/>
                </a:tc>
                <a:extLst>
                  <a:ext uri="{0D108BD9-81ED-4DB2-BD59-A6C34878D82A}">
                    <a16:rowId xmlns:a16="http://schemas.microsoft.com/office/drawing/2014/main" val="34636074"/>
                  </a:ext>
                </a:extLst>
              </a:tr>
              <a:tr h="370840">
                <a:tc>
                  <a:txBody>
                    <a:bodyPr/>
                    <a:lstStyle/>
                    <a:p>
                      <a:r>
                        <a:rPr lang="en-US" dirty="0"/>
                        <a:t>Configured</a:t>
                      </a:r>
                    </a:p>
                  </a:txBody>
                  <a:tcPr/>
                </a:tc>
                <a:tc>
                  <a:txBody>
                    <a:bodyPr/>
                    <a:lstStyle/>
                    <a:p>
                      <a:r>
                        <a:rPr lang="en-US" dirty="0"/>
                        <a:t>N/A, Backward Transition</a:t>
                      </a:r>
                    </a:p>
                  </a:txBody>
                  <a:tcPr/>
                </a:tc>
                <a:tc>
                  <a:txBody>
                    <a:bodyPr/>
                    <a:lstStyle/>
                    <a:p>
                      <a:r>
                        <a:rPr lang="en-US" dirty="0"/>
                        <a:t>N/A, Self Transition</a:t>
                      </a:r>
                    </a:p>
                  </a:txBody>
                  <a:tcPr/>
                </a:tc>
                <a:tc>
                  <a:txBody>
                    <a:bodyPr/>
                    <a:lstStyle/>
                    <a:p>
                      <a:r>
                        <a:rPr lang="en-US" dirty="0"/>
                        <a:t>Impossible, requires external message content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environment cannot cause transition beyond Configurable</a:t>
                      </a:r>
                    </a:p>
                  </a:txBody>
                  <a:tcPr/>
                </a:tc>
                <a:extLst>
                  <a:ext uri="{0D108BD9-81ED-4DB2-BD59-A6C34878D82A}">
                    <a16:rowId xmlns:a16="http://schemas.microsoft.com/office/drawing/2014/main" val="3564634913"/>
                  </a:ext>
                </a:extLst>
              </a:tr>
            </a:tbl>
          </a:graphicData>
        </a:graphic>
      </p:graphicFrame>
    </p:spTree>
    <p:extLst>
      <p:ext uri="{BB962C8B-B14F-4D97-AF65-F5344CB8AC3E}">
        <p14:creationId xmlns:p14="http://schemas.microsoft.com/office/powerpoint/2010/main" val="271538056"/>
      </p:ext>
    </p:extLst>
  </p:cSld>
  <p:clrMapOvr>
    <a:masterClrMapping/>
  </p:clrMapOvr>
</p:sld>
</file>

<file path=ppt/theme/theme1.xml><?xml version="1.0" encoding="utf-8"?>
<a:theme xmlns:a="http://schemas.openxmlformats.org/drawingml/2006/main" name="SandiaBrand">
  <a:themeElements>
    <a:clrScheme name="Sandia Brand">
      <a:dk1>
        <a:srgbClr val="1B1B1B"/>
      </a:dk1>
      <a:lt1>
        <a:srgbClr val="FFFFFF"/>
      </a:lt1>
      <a:dk2>
        <a:srgbClr val="0075A9"/>
      </a:dk2>
      <a:lt2>
        <a:srgbClr val="7D8EA0"/>
      </a:lt2>
      <a:accent1>
        <a:srgbClr val="00ACCF"/>
      </a:accent1>
      <a:accent2>
        <a:srgbClr val="287968"/>
      </a:accent2>
      <a:accent3>
        <a:srgbClr val="69B244"/>
      </a:accent3>
      <a:accent4>
        <a:srgbClr val="EC8A00"/>
      </a:accent4>
      <a:accent5>
        <a:srgbClr val="C41D24"/>
      </a:accent5>
      <a:accent6>
        <a:srgbClr val="8A2B78"/>
      </a:accent6>
      <a:hlink>
        <a:srgbClr val="007F9B"/>
      </a:hlink>
      <a:folHlink>
        <a:srgbClr val="0275A9"/>
      </a:folHlink>
    </a:clrScheme>
    <a:fontScheme name="Sandia Brand">
      <a:majorFont>
        <a:latin typeface="Exo 2"/>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spcAft>
            <a:spcPts val="600"/>
          </a:spcAft>
          <a:defRPr dirty="0" err="1" smtClean="0"/>
        </a:defPPr>
      </a:lstStyle>
    </a:txDef>
  </a:objectDefaults>
  <a:extraClrSchemeLst/>
  <a:extLst>
    <a:ext uri="{05A4C25C-085E-4340-85A3-A5531E510DB2}">
      <thm15:themeFamily xmlns:thm15="http://schemas.microsoft.com/office/thememl/2012/main" name="SandiaBrand" id="{1968AAD6-CBA6-064F-9237-4007AAEE23B9}" vid="{2E5380AC-16C9-734E-8236-37757CA63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24480</TotalTime>
  <Words>1770</Words>
  <Application>Microsoft Office PowerPoint</Application>
  <PresentationFormat>Widescreen</PresentationFormat>
  <Paragraphs>194</Paragraphs>
  <Slides>16</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Apple Symbols</vt:lpstr>
      <vt:lpstr>Aptos</vt:lpstr>
      <vt:lpstr>Arial</vt:lpstr>
      <vt:lpstr>Calibri</vt:lpstr>
      <vt:lpstr>Courier New</vt:lpstr>
      <vt:lpstr>Exo 2</vt:lpstr>
      <vt:lpstr>Exo 2 Semi Bold</vt:lpstr>
      <vt:lpstr>Open Sans</vt:lpstr>
      <vt:lpstr>Open Sans SemiBold</vt:lpstr>
      <vt:lpstr>Wingdings</vt:lpstr>
      <vt:lpstr>SandiaBrand</vt:lpstr>
      <vt:lpstr>Command Interleaving</vt:lpstr>
      <vt:lpstr>Mitigating against environment induced fault</vt:lpstr>
      <vt:lpstr>Environment Induced Fault</vt:lpstr>
      <vt:lpstr>At most once, Requiring Authorization (AMORA)</vt:lpstr>
      <vt:lpstr>Industry Precedents</vt:lpstr>
      <vt:lpstr>Command Interleaving</vt:lpstr>
      <vt:lpstr>The External Stimuli</vt:lpstr>
      <vt:lpstr>Basic Flow of Interleaved commands</vt:lpstr>
      <vt:lpstr>Environment Initiated State Transition Analysis: Hardware</vt:lpstr>
      <vt:lpstr>Environment Initiated State Transition Analysis: Software</vt:lpstr>
      <vt:lpstr>Most Threatening External Faults Mitigated By Design</vt:lpstr>
      <vt:lpstr>Most Threatening Internal Faults Mitigated By Design</vt:lpstr>
      <vt:lpstr>Optimized for AMORA operations</vt:lpstr>
      <vt:lpstr>Questions?</vt:lpstr>
      <vt:lpstr>Acknowledgements</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Hatfield, Laura Emily</dc:creator>
  <cp:lastModifiedBy>Williams, R. A.</cp:lastModifiedBy>
  <cp:revision>167</cp:revision>
  <dcterms:created xsi:type="dcterms:W3CDTF">2023-03-17T19:55:08Z</dcterms:created>
  <dcterms:modified xsi:type="dcterms:W3CDTF">2026-06-15T21:28:23Z</dcterms:modified>
</cp:coreProperties>
</file>