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95" r:id="rId1"/>
    <p:sldMasterId id="2147483906" r:id="rId2"/>
    <p:sldMasterId id="2147483922" r:id="rId3"/>
  </p:sldMasterIdLst>
  <p:notesMasterIdLst>
    <p:notesMasterId r:id="rId14"/>
  </p:notesMasterIdLst>
  <p:sldIdLst>
    <p:sldId id="353" r:id="rId4"/>
    <p:sldId id="411" r:id="rId5"/>
    <p:sldId id="536" r:id="rId6"/>
    <p:sldId id="532" r:id="rId7"/>
    <p:sldId id="533" r:id="rId8"/>
    <p:sldId id="534" r:id="rId9"/>
    <p:sldId id="535" r:id="rId10"/>
    <p:sldId id="525" r:id="rId11"/>
    <p:sldId id="526" r:id="rId12"/>
    <p:sldId id="531" r:id="rId13"/>
  </p:sldIdLst>
  <p:sldSz cx="9144000" cy="5143500" type="screen16x9"/>
  <p:notesSz cx="6797675" cy="9926638"/>
  <p:defaultTextStyle>
    <a:defPPr>
      <a:defRPr lang="zh-TW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56A7"/>
    <a:srgbClr val="0054A5"/>
    <a:srgbClr val="FFFFFF"/>
    <a:srgbClr val="99CE34"/>
    <a:srgbClr val="0059A9"/>
    <a:srgbClr val="88CB00"/>
    <a:srgbClr val="0060AF"/>
    <a:srgbClr val="FFFF66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淺色樣式 2 - 輔色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27F97BB-C833-4FB7-BDE5-3F7075034690}" styleName="佈景主題樣式 2 - 輔色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10" autoAdjust="0"/>
    <p:restoredTop sz="88359" autoAdjust="0"/>
  </p:normalViewPr>
  <p:slideViewPr>
    <p:cSldViewPr snapToGrid="0" showGuides="1">
      <p:cViewPr varScale="1">
        <p:scale>
          <a:sx n="134" d="100"/>
          <a:sy n="134" d="100"/>
        </p:scale>
        <p:origin x="906" y="120"/>
      </p:cViewPr>
      <p:guideLst>
        <p:guide orient="horz" pos="164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7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45659" cy="498056"/>
          </a:xfrm>
          <a:prstGeom prst="rect">
            <a:avLst/>
          </a:prstGeom>
        </p:spPr>
        <p:txBody>
          <a:bodyPr vert="horz" lIns="88178" tIns="44088" rIns="88178" bIns="44088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6" y="3"/>
            <a:ext cx="2945659" cy="498056"/>
          </a:xfrm>
          <a:prstGeom prst="rect">
            <a:avLst/>
          </a:prstGeom>
        </p:spPr>
        <p:txBody>
          <a:bodyPr vert="horz" lIns="88178" tIns="44088" rIns="88178" bIns="44088" rtlCol="0"/>
          <a:lstStyle>
            <a:lvl1pPr algn="r">
              <a:defRPr sz="1200"/>
            </a:lvl1pPr>
          </a:lstStyle>
          <a:p>
            <a:fld id="{2BAC5B23-636F-4B21-975C-83AF07E5D1A6}" type="datetimeFigureOut">
              <a:rPr lang="zh-TW" altLang="en-US" smtClean="0"/>
              <a:t>2026/7/16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1425"/>
            <a:ext cx="59499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178" tIns="44088" rIns="88178" bIns="44088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197"/>
            <a:ext cx="5438140" cy="3908613"/>
          </a:xfrm>
          <a:prstGeom prst="rect">
            <a:avLst/>
          </a:prstGeom>
        </p:spPr>
        <p:txBody>
          <a:bodyPr vert="horz" lIns="88178" tIns="44088" rIns="88178" bIns="44088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4" y="9428587"/>
            <a:ext cx="2945659" cy="498054"/>
          </a:xfrm>
          <a:prstGeom prst="rect">
            <a:avLst/>
          </a:prstGeom>
        </p:spPr>
        <p:txBody>
          <a:bodyPr vert="horz" lIns="88178" tIns="44088" rIns="88178" bIns="44088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6" y="9428587"/>
            <a:ext cx="2945659" cy="498054"/>
          </a:xfrm>
          <a:prstGeom prst="rect">
            <a:avLst/>
          </a:prstGeom>
        </p:spPr>
        <p:txBody>
          <a:bodyPr vert="horz" lIns="88178" tIns="44088" rIns="88178" bIns="44088" rtlCol="0" anchor="b"/>
          <a:lstStyle>
            <a:lvl1pPr algn="r">
              <a:defRPr sz="1200"/>
            </a:lvl1pPr>
          </a:lstStyle>
          <a:p>
            <a:fld id="{9BDE6179-4305-4A93-B48E-B34EE26C2F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2157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6038" y="722313"/>
            <a:ext cx="6427787" cy="3616325"/>
          </a:xfrm>
          <a:ln/>
        </p:spPr>
      </p:sp>
      <p:sp>
        <p:nvSpPr>
          <p:cNvPr id="30723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zh-TW" b="0" dirty="0"/>
          </a:p>
        </p:txBody>
      </p:sp>
      <p:sp>
        <p:nvSpPr>
          <p:cNvPr id="3072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83697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16759" indent="-275677" defTabSz="883697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02706" indent="-220541" defTabSz="883697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543789" indent="-220541" defTabSz="883697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1984871" indent="-220541" defTabSz="883697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425954" indent="-220541" defTabSz="88369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867037" indent="-220541" defTabSz="88369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308119" indent="-220541" defTabSz="88369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749202" indent="-220541" defTabSz="88369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604200-85E8-4CA7-964D-93DA0C9E4A58}" type="slidenum">
              <a:rPr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434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6038" y="722313"/>
            <a:ext cx="6427787" cy="3616325"/>
          </a:xfrm>
          <a:ln/>
        </p:spPr>
      </p:sp>
      <p:sp>
        <p:nvSpPr>
          <p:cNvPr id="32771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zh-TW" baseline="0" dirty="0"/>
          </a:p>
        </p:txBody>
      </p:sp>
      <p:sp>
        <p:nvSpPr>
          <p:cNvPr id="3277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16759" indent="-275677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02706" indent="-220541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543789" indent="-220541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1984871" indent="-220541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425954" indent="-220541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867037" indent="-220541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308119" indent="-220541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749202" indent="-220541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defTabSz="882165" fontAlgn="base">
              <a:spcBef>
                <a:spcPct val="0"/>
              </a:spcBef>
              <a:spcAft>
                <a:spcPct val="0"/>
              </a:spcAft>
              <a:defRPr/>
            </a:pPr>
            <a:fld id="{52001E49-E2CF-405F-9307-1916649F298B}" type="slidenum">
              <a:rPr lang="en-US" altLang="zh-TW">
                <a:solidFill>
                  <a:srgbClr val="000000"/>
                </a:solidFill>
              </a:rPr>
              <a:pPr defTabSz="882165"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080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DE6179-4305-4A93-B48E-B34EE26C2F95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68746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DE6179-4305-4A93-B48E-B34EE26C2F95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8870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F: </a:t>
            </a:r>
            <a:r>
              <a:rPr lang="en-GB" altLang="zh-TW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potential flood sources exist within the area.</a:t>
            </a:r>
          </a:p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U: </a:t>
            </a:r>
            <a:r>
              <a:rPr lang="en-GB" altLang="zh-TW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area contains no equipment other than cabling. If no propagation pathways exist, the area is screened out.</a:t>
            </a:r>
          </a:p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N: </a:t>
            </a:r>
            <a:r>
              <a:rPr lang="en-GB" altLang="zh-TW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triggers no initiating events relevant to the PRA and involves no safety-related components.</a:t>
            </a:r>
          </a:p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D: </a:t>
            </a:r>
            <a:r>
              <a:rPr lang="en-GB" altLang="zh-TW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only SSC susceptible to damage is the flood source itself.</a:t>
            </a:r>
          </a:p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I: </a:t>
            </a:r>
            <a:r>
              <a:rPr lang="en-GB" altLang="zh-TW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area contains equipment critical to the cooling of the reactor core or SFP; these areas are mandatory inclusions for quantitative analysis.</a:t>
            </a:r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DE6179-4305-4A93-B48E-B34EE26C2F95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0066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DE6179-4305-4A93-B48E-B34EE26C2F95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8922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69BDA9-92E6-CC21-E0C2-420D0CE201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5D10445D-F024-C6A4-0EA0-BB1B9CCB41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75EE934-F389-49D8-059A-79D9F32401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endParaRPr lang="en-US" sz="900" kern="100" dirty="0">
              <a:effectLst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B1112E8-BB25-CC9A-2885-5EC12CBC04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DE6179-4305-4A93-B48E-B34EE26C2F95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93865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E3ED0-566E-CAEC-D299-07F465696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9EB84473-266D-28E1-6417-313E8C6981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8E455D3C-F3F0-EBA9-DB20-A9E866AADB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8F2B982-BC69-12AD-FA29-1B95CB1D95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DE6179-4305-4A93-B48E-B34EE26C2F95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01807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29C8F1-6760-EDC5-8892-81BC12BB84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4F0B70C8-1C3A-84B7-87BF-BAF844FD6D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98FC09EA-6A91-18FA-68AE-14192B8F47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700" b="0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64FF6FB-5798-4F9F-F2CD-5B00568DE7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DE6179-4305-4A93-B48E-B34EE26C2F95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326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image" Target="../media/image8.png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684213" y="1412085"/>
            <a:ext cx="7775575" cy="36000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zh-TW" altLang="en-US" sz="1350">
              <a:ln w="0"/>
              <a:solidFill>
                <a:srgbClr val="99FF3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684213" y="2908701"/>
            <a:ext cx="7775575" cy="36000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noFill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 sz="1350"/>
          </a:p>
        </p:txBody>
      </p:sp>
      <p:pic>
        <p:nvPicPr>
          <p:cNvPr id="8" name="圖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" y="5044681"/>
            <a:ext cx="9153525" cy="9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00100" y="1652988"/>
            <a:ext cx="7583488" cy="1102519"/>
          </a:xfrm>
          <a:prstGeom prst="rect">
            <a:avLst/>
          </a:prstGeom>
        </p:spPr>
        <p:txBody>
          <a:bodyPr/>
          <a:lstStyle>
            <a:lvl1pPr>
              <a:defRPr sz="36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85887" y="3195046"/>
            <a:ext cx="6400800" cy="1045369"/>
          </a:xfrm>
          <a:prstGeom prst="rect">
            <a:avLst/>
          </a:prstGeo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 noProof="0"/>
              <a:t>按一下以編輯母片副標題樣式</a:t>
            </a:r>
            <a:endParaRPr lang="zh-TW" altLang="en-US" noProof="0" dirty="0"/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92000" y="309511"/>
            <a:ext cx="3960000" cy="87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085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 bwMode="auto">
          <a:xfrm flipV="1">
            <a:off x="821531" y="557773"/>
            <a:ext cx="1453494" cy="45719"/>
          </a:xfrm>
          <a:prstGeom prst="rect">
            <a:avLst/>
          </a:prstGeom>
          <a:solidFill>
            <a:srgbClr val="80C201">
              <a:alpha val="80000"/>
            </a:srgbClr>
          </a:solidFill>
          <a:ln w="6350" cap="flat" cmpd="tri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" name="矩形 3"/>
          <p:cNvSpPr/>
          <p:nvPr userDrawn="1"/>
        </p:nvSpPr>
        <p:spPr bwMode="auto">
          <a:xfrm flipV="1">
            <a:off x="2275025" y="557777"/>
            <a:ext cx="6799125" cy="45719"/>
          </a:xfrm>
          <a:prstGeom prst="rect">
            <a:avLst/>
          </a:prstGeom>
          <a:solidFill>
            <a:srgbClr val="2DADB6">
              <a:alpha val="60000"/>
            </a:srgbClr>
          </a:solidFill>
          <a:ln w="6350" cap="flat" cmpd="tri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92480" y="87633"/>
            <a:ext cx="8249920" cy="502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kumimoji="1" lang="zh-TW" altLang="en-US" sz="3600" b="1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pPr lvl="0" algn="ctr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zh-TW" altLang="en-US" dirty="0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182340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/>
          <p:cNvGrpSpPr/>
          <p:nvPr userDrawn="1"/>
        </p:nvGrpSpPr>
        <p:grpSpPr>
          <a:xfrm>
            <a:off x="-10536829" y="-8142443"/>
            <a:ext cx="14603099" cy="14603099"/>
            <a:chOff x="-10549529" y="-8142443"/>
            <a:chExt cx="14603099" cy="14603099"/>
          </a:xfrm>
        </p:grpSpPr>
        <p:sp>
          <p:nvSpPr>
            <p:cNvPr id="16" name="弧形 15"/>
            <p:cNvSpPr/>
            <p:nvPr userDrawn="1"/>
          </p:nvSpPr>
          <p:spPr bwMode="auto">
            <a:xfrm rot="2844081">
              <a:off x="-10640171" y="-6675636"/>
              <a:ext cx="14603099" cy="11669486"/>
            </a:xfrm>
            <a:prstGeom prst="arc">
              <a:avLst>
                <a:gd name="adj1" fmla="val 19198004"/>
                <a:gd name="adj2" fmla="val 426070"/>
              </a:avLst>
            </a:prstGeom>
            <a:noFill/>
            <a:ln w="3175" cap="flat" cmpd="tri" algn="ctr">
              <a:solidFill>
                <a:schemeClr val="bg1">
                  <a:lumMod val="9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弧形 16"/>
            <p:cNvSpPr/>
            <p:nvPr userDrawn="1"/>
          </p:nvSpPr>
          <p:spPr bwMode="auto">
            <a:xfrm rot="2699318">
              <a:off x="-10549529" y="-6888890"/>
              <a:ext cx="14603099" cy="11669486"/>
            </a:xfrm>
            <a:prstGeom prst="arc">
              <a:avLst>
                <a:gd name="adj1" fmla="val 19444404"/>
                <a:gd name="adj2" fmla="val 804197"/>
              </a:avLst>
            </a:prstGeom>
            <a:noFill/>
            <a:ln w="6350" cap="flat" cmpd="tri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6" name="矩形 5"/>
          <p:cNvSpPr/>
          <p:nvPr userDrawn="1"/>
        </p:nvSpPr>
        <p:spPr bwMode="auto">
          <a:xfrm>
            <a:off x="4255" y="0"/>
            <a:ext cx="955598" cy="798404"/>
          </a:xfrm>
          <a:prstGeom prst="rect">
            <a:avLst/>
          </a:prstGeom>
          <a:solidFill>
            <a:schemeClr val="bg1"/>
          </a:solidFill>
          <a:ln w="127000" cap="flat" cmpd="tri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685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35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04730" y="396808"/>
            <a:ext cx="1024644" cy="1045746"/>
          </a:xfrm>
          <a:prstGeom prst="rect">
            <a:avLst/>
          </a:prstGeom>
        </p:spPr>
      </p:pic>
      <p:grpSp>
        <p:nvGrpSpPr>
          <p:cNvPr id="9" name="群組 8"/>
          <p:cNvGrpSpPr/>
          <p:nvPr userDrawn="1"/>
        </p:nvGrpSpPr>
        <p:grpSpPr>
          <a:xfrm>
            <a:off x="892679" y="560705"/>
            <a:ext cx="2290472" cy="1974041"/>
            <a:chOff x="6652005" y="2442193"/>
            <a:chExt cx="2552290" cy="2199689"/>
          </a:xfrm>
        </p:grpSpPr>
        <p:sp>
          <p:nvSpPr>
            <p:cNvPr id="10" name="PA_库_Freeform: Shape 19">
              <a:extLst>
                <a:ext uri="{FF2B5EF4-FFF2-40B4-BE49-F238E27FC236}">
                  <a16:creationId xmlns:a16="http://schemas.microsoft.com/office/drawing/2014/main" id="{0820C543-24F9-469C-8987-4B0C2C6657CD}"/>
                </a:ext>
              </a:extLst>
            </p:cNvPr>
            <p:cNvSpPr/>
            <p:nvPr>
              <p:custDataLst>
                <p:tags r:id="rId1"/>
              </p:custDataLst>
            </p:nvPr>
          </p:nvSpPr>
          <p:spPr>
            <a:xfrm>
              <a:off x="6810715" y="2707063"/>
              <a:ext cx="1600490" cy="1719011"/>
            </a:xfrm>
            <a:custGeom>
              <a:avLst/>
              <a:gdLst>
                <a:gd name="connsiteX0" fmla="*/ 1124365 w 2248729"/>
                <a:gd name="connsiteY0" fmla="*/ 0 h 2507353"/>
                <a:gd name="connsiteX1" fmla="*/ 1257442 w 2248729"/>
                <a:gd name="connsiteY1" fmla="*/ 31576 h 2507353"/>
                <a:gd name="connsiteX2" fmla="*/ 2115652 w 2248729"/>
                <a:gd name="connsiteY2" fmla="*/ 527274 h 2507353"/>
                <a:gd name="connsiteX3" fmla="*/ 2248729 w 2248729"/>
                <a:gd name="connsiteY3" fmla="*/ 758148 h 2507353"/>
                <a:gd name="connsiteX4" fmla="*/ 2248729 w 2248729"/>
                <a:gd name="connsiteY4" fmla="*/ 1749546 h 2507353"/>
                <a:gd name="connsiteX5" fmla="*/ 2115652 w 2248729"/>
                <a:gd name="connsiteY5" fmla="*/ 1980419 h 2507353"/>
                <a:gd name="connsiteX6" fmla="*/ 1257442 w 2248729"/>
                <a:gd name="connsiteY6" fmla="*/ 2474760 h 2507353"/>
                <a:gd name="connsiteX7" fmla="*/ 991288 w 2248729"/>
                <a:gd name="connsiteY7" fmla="*/ 2474760 h 2507353"/>
                <a:gd name="connsiteX8" fmla="*/ 133077 w 2248729"/>
                <a:gd name="connsiteY8" fmla="*/ 1980419 h 2507353"/>
                <a:gd name="connsiteX9" fmla="*/ 0 w 2248729"/>
                <a:gd name="connsiteY9" fmla="*/ 1749546 h 2507353"/>
                <a:gd name="connsiteX10" fmla="*/ 0 w 2248729"/>
                <a:gd name="connsiteY10" fmla="*/ 758148 h 2507353"/>
                <a:gd name="connsiteX11" fmla="*/ 133077 w 2248729"/>
                <a:gd name="connsiteY11" fmla="*/ 527274 h 2507353"/>
                <a:gd name="connsiteX12" fmla="*/ 991288 w 2248729"/>
                <a:gd name="connsiteY12" fmla="*/ 31576 h 2507353"/>
                <a:gd name="connsiteX13" fmla="*/ 1124365 w 2248729"/>
                <a:gd name="connsiteY13" fmla="*/ 0 h 2507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48729" h="2507353">
                  <a:moveTo>
                    <a:pt x="1124365" y="0"/>
                  </a:moveTo>
                  <a:cubicBezTo>
                    <a:pt x="1172571" y="0"/>
                    <a:pt x="1220778" y="10526"/>
                    <a:pt x="1257442" y="31576"/>
                  </a:cubicBezTo>
                  <a:cubicBezTo>
                    <a:pt x="2115652" y="527274"/>
                    <a:pt x="2115652" y="527274"/>
                    <a:pt x="2115652" y="527274"/>
                  </a:cubicBezTo>
                  <a:cubicBezTo>
                    <a:pt x="2188980" y="569375"/>
                    <a:pt x="2248729" y="672589"/>
                    <a:pt x="2248729" y="758148"/>
                  </a:cubicBezTo>
                  <a:cubicBezTo>
                    <a:pt x="2248729" y="1749546"/>
                    <a:pt x="2248729" y="1749546"/>
                    <a:pt x="2248729" y="1749546"/>
                  </a:cubicBezTo>
                  <a:cubicBezTo>
                    <a:pt x="2248729" y="1833746"/>
                    <a:pt x="2188980" y="1936960"/>
                    <a:pt x="2115652" y="1980419"/>
                  </a:cubicBezTo>
                  <a:cubicBezTo>
                    <a:pt x="1257442" y="2474760"/>
                    <a:pt x="1257442" y="2474760"/>
                    <a:pt x="1257442" y="2474760"/>
                  </a:cubicBezTo>
                  <a:cubicBezTo>
                    <a:pt x="1184114" y="2518218"/>
                    <a:pt x="1064616" y="2518218"/>
                    <a:pt x="991288" y="2474760"/>
                  </a:cubicBezTo>
                  <a:cubicBezTo>
                    <a:pt x="133077" y="1980419"/>
                    <a:pt x="133077" y="1980419"/>
                    <a:pt x="133077" y="1980419"/>
                  </a:cubicBezTo>
                  <a:cubicBezTo>
                    <a:pt x="59749" y="1936960"/>
                    <a:pt x="0" y="1833746"/>
                    <a:pt x="0" y="1749546"/>
                  </a:cubicBezTo>
                  <a:lnTo>
                    <a:pt x="0" y="758148"/>
                  </a:lnTo>
                  <a:cubicBezTo>
                    <a:pt x="0" y="672589"/>
                    <a:pt x="59749" y="569375"/>
                    <a:pt x="133077" y="527274"/>
                  </a:cubicBezTo>
                  <a:cubicBezTo>
                    <a:pt x="991288" y="31576"/>
                    <a:pt x="991288" y="31576"/>
                    <a:pt x="991288" y="31576"/>
                  </a:cubicBezTo>
                  <a:cubicBezTo>
                    <a:pt x="1027952" y="10526"/>
                    <a:pt x="1076158" y="0"/>
                    <a:pt x="1124365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7150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 sz="760" dirty="0"/>
            </a:p>
          </p:txBody>
        </p:sp>
        <p:sp>
          <p:nvSpPr>
            <p:cNvPr id="11" name="PA_库_Freeform: Shape 19">
              <a:extLst>
                <a:ext uri="{FF2B5EF4-FFF2-40B4-BE49-F238E27FC236}">
                  <a16:creationId xmlns:a16="http://schemas.microsoft.com/office/drawing/2014/main" id="{0820C543-24F9-469C-8987-4B0C2C6657CD}"/>
                </a:ext>
              </a:extLst>
            </p:cNvPr>
            <p:cNvSpPr/>
            <p:nvPr>
              <p:custDataLst>
                <p:tags r:id="rId2"/>
              </p:custDataLst>
            </p:nvPr>
          </p:nvSpPr>
          <p:spPr>
            <a:xfrm>
              <a:off x="6652005" y="2442193"/>
              <a:ext cx="1972798" cy="2199689"/>
            </a:xfrm>
            <a:custGeom>
              <a:avLst/>
              <a:gdLst>
                <a:gd name="connsiteX0" fmla="*/ 1124365 w 2248729"/>
                <a:gd name="connsiteY0" fmla="*/ 0 h 2507353"/>
                <a:gd name="connsiteX1" fmla="*/ 1257442 w 2248729"/>
                <a:gd name="connsiteY1" fmla="*/ 31576 h 2507353"/>
                <a:gd name="connsiteX2" fmla="*/ 2115652 w 2248729"/>
                <a:gd name="connsiteY2" fmla="*/ 527274 h 2507353"/>
                <a:gd name="connsiteX3" fmla="*/ 2248729 w 2248729"/>
                <a:gd name="connsiteY3" fmla="*/ 758148 h 2507353"/>
                <a:gd name="connsiteX4" fmla="*/ 2248729 w 2248729"/>
                <a:gd name="connsiteY4" fmla="*/ 1749546 h 2507353"/>
                <a:gd name="connsiteX5" fmla="*/ 2115652 w 2248729"/>
                <a:gd name="connsiteY5" fmla="*/ 1980419 h 2507353"/>
                <a:gd name="connsiteX6" fmla="*/ 1257442 w 2248729"/>
                <a:gd name="connsiteY6" fmla="*/ 2474760 h 2507353"/>
                <a:gd name="connsiteX7" fmla="*/ 991288 w 2248729"/>
                <a:gd name="connsiteY7" fmla="*/ 2474760 h 2507353"/>
                <a:gd name="connsiteX8" fmla="*/ 133077 w 2248729"/>
                <a:gd name="connsiteY8" fmla="*/ 1980419 h 2507353"/>
                <a:gd name="connsiteX9" fmla="*/ 0 w 2248729"/>
                <a:gd name="connsiteY9" fmla="*/ 1749546 h 2507353"/>
                <a:gd name="connsiteX10" fmla="*/ 0 w 2248729"/>
                <a:gd name="connsiteY10" fmla="*/ 758148 h 2507353"/>
                <a:gd name="connsiteX11" fmla="*/ 133077 w 2248729"/>
                <a:gd name="connsiteY11" fmla="*/ 527274 h 2507353"/>
                <a:gd name="connsiteX12" fmla="*/ 991288 w 2248729"/>
                <a:gd name="connsiteY12" fmla="*/ 31576 h 2507353"/>
                <a:gd name="connsiteX13" fmla="*/ 1124365 w 2248729"/>
                <a:gd name="connsiteY13" fmla="*/ 0 h 2507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48729" h="2507353">
                  <a:moveTo>
                    <a:pt x="1124365" y="0"/>
                  </a:moveTo>
                  <a:cubicBezTo>
                    <a:pt x="1172571" y="0"/>
                    <a:pt x="1220778" y="10526"/>
                    <a:pt x="1257442" y="31576"/>
                  </a:cubicBezTo>
                  <a:cubicBezTo>
                    <a:pt x="2115652" y="527274"/>
                    <a:pt x="2115652" y="527274"/>
                    <a:pt x="2115652" y="527274"/>
                  </a:cubicBezTo>
                  <a:cubicBezTo>
                    <a:pt x="2188980" y="569375"/>
                    <a:pt x="2248729" y="672589"/>
                    <a:pt x="2248729" y="758148"/>
                  </a:cubicBezTo>
                  <a:cubicBezTo>
                    <a:pt x="2248729" y="1749546"/>
                    <a:pt x="2248729" y="1749546"/>
                    <a:pt x="2248729" y="1749546"/>
                  </a:cubicBezTo>
                  <a:cubicBezTo>
                    <a:pt x="2248729" y="1833746"/>
                    <a:pt x="2188980" y="1936960"/>
                    <a:pt x="2115652" y="1980419"/>
                  </a:cubicBezTo>
                  <a:cubicBezTo>
                    <a:pt x="1257442" y="2474760"/>
                    <a:pt x="1257442" y="2474760"/>
                    <a:pt x="1257442" y="2474760"/>
                  </a:cubicBezTo>
                  <a:cubicBezTo>
                    <a:pt x="1184114" y="2518218"/>
                    <a:pt x="1064616" y="2518218"/>
                    <a:pt x="991288" y="2474760"/>
                  </a:cubicBezTo>
                  <a:cubicBezTo>
                    <a:pt x="133077" y="1980419"/>
                    <a:pt x="133077" y="1980419"/>
                    <a:pt x="133077" y="1980419"/>
                  </a:cubicBezTo>
                  <a:cubicBezTo>
                    <a:pt x="59749" y="1936960"/>
                    <a:pt x="0" y="1833746"/>
                    <a:pt x="0" y="1749546"/>
                  </a:cubicBezTo>
                  <a:lnTo>
                    <a:pt x="0" y="758148"/>
                  </a:lnTo>
                  <a:cubicBezTo>
                    <a:pt x="0" y="672589"/>
                    <a:pt x="59749" y="569375"/>
                    <a:pt x="133077" y="527274"/>
                  </a:cubicBezTo>
                  <a:cubicBezTo>
                    <a:pt x="991288" y="31576"/>
                    <a:pt x="991288" y="31576"/>
                    <a:pt x="991288" y="31576"/>
                  </a:cubicBezTo>
                  <a:cubicBezTo>
                    <a:pt x="1027952" y="10526"/>
                    <a:pt x="1076158" y="0"/>
                    <a:pt x="1124365" y="0"/>
                  </a:cubicBezTo>
                  <a:close/>
                </a:path>
              </a:pathLst>
            </a:custGeom>
            <a:noFill/>
            <a:ln w="57150">
              <a:solidFill>
                <a:srgbClr val="0082B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 sz="760" dirty="0"/>
            </a:p>
          </p:txBody>
        </p:sp>
        <p:sp>
          <p:nvSpPr>
            <p:cNvPr id="12" name="TextBox 20">
              <a:extLst>
                <a:ext uri="{FF2B5EF4-FFF2-40B4-BE49-F238E27FC236}">
                  <a16:creationId xmlns:a16="http://schemas.microsoft.com/office/drawing/2014/main" id="{4DE58273-8287-4343-83BD-BC5F46F29294}"/>
                </a:ext>
              </a:extLst>
            </p:cNvPr>
            <p:cNvSpPr txBox="1"/>
            <p:nvPr/>
          </p:nvSpPr>
          <p:spPr>
            <a:xfrm>
              <a:off x="6796253" y="2971224"/>
              <a:ext cx="1836204" cy="461665"/>
            </a:xfrm>
            <a:prstGeom prst="rect">
              <a:avLst/>
            </a:prstGeom>
            <a:noFill/>
          </p:spPr>
          <p:txBody>
            <a:bodyPr wrap="square" lIns="0" tIns="0" rIns="0" bIns="0" anchor="b">
              <a:normAutofit/>
            </a:bodyPr>
            <a:lstStyle/>
            <a:p>
              <a:pPr algn="ctr"/>
              <a:endParaRPr lang="en-US" altLang="zh-CN" sz="2250" dirty="0">
                <a:solidFill>
                  <a:schemeClr val="tx2"/>
                </a:solidFill>
              </a:endParaRPr>
            </a:p>
          </p:txBody>
        </p:sp>
        <p:sp>
          <p:nvSpPr>
            <p:cNvPr id="13" name="文字方塊 12"/>
            <p:cNvSpPr txBox="1"/>
            <p:nvPr/>
          </p:nvSpPr>
          <p:spPr>
            <a:xfrm>
              <a:off x="6678384" y="2885765"/>
              <a:ext cx="1835325" cy="5658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7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績效考評</a:t>
              </a:r>
            </a:p>
          </p:txBody>
        </p:sp>
        <p:sp>
          <p:nvSpPr>
            <p:cNvPr id="14" name="手繪多邊形 13"/>
            <p:cNvSpPr/>
            <p:nvPr/>
          </p:nvSpPr>
          <p:spPr>
            <a:xfrm>
              <a:off x="6726858" y="3481958"/>
              <a:ext cx="2477437" cy="537869"/>
            </a:xfrm>
            <a:custGeom>
              <a:avLst/>
              <a:gdLst>
                <a:gd name="connsiteX0" fmla="*/ 105804 w 2477437"/>
                <a:gd name="connsiteY0" fmla="*/ 0 h 537869"/>
                <a:gd name="connsiteX1" fmla="*/ 2477437 w 2477437"/>
                <a:gd name="connsiteY1" fmla="*/ 0 h 537869"/>
                <a:gd name="connsiteX2" fmla="*/ 2346596 w 2477437"/>
                <a:gd name="connsiteY2" fmla="*/ 523364 h 537869"/>
                <a:gd name="connsiteX3" fmla="*/ 2314124 w 2477437"/>
                <a:gd name="connsiteY3" fmla="*/ 525458 h 537869"/>
                <a:gd name="connsiteX4" fmla="*/ 1733391 w 2477437"/>
                <a:gd name="connsiteY4" fmla="*/ 537869 h 537869"/>
                <a:gd name="connsiteX5" fmla="*/ 113860 w 2477437"/>
                <a:gd name="connsiteY5" fmla="*/ 439219 h 537869"/>
                <a:gd name="connsiteX6" fmla="*/ 0 w 2477437"/>
                <a:gd name="connsiteY6" fmla="*/ 423216 h 537869"/>
                <a:gd name="connsiteX7" fmla="*/ 105804 w 2477437"/>
                <a:gd name="connsiteY7" fmla="*/ 0 h 537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77437" h="537869">
                  <a:moveTo>
                    <a:pt x="105804" y="0"/>
                  </a:moveTo>
                  <a:lnTo>
                    <a:pt x="2477437" y="0"/>
                  </a:lnTo>
                  <a:lnTo>
                    <a:pt x="2346596" y="523364"/>
                  </a:lnTo>
                  <a:lnTo>
                    <a:pt x="2314124" y="525458"/>
                  </a:lnTo>
                  <a:cubicBezTo>
                    <a:pt x="2122815" y="533673"/>
                    <a:pt x="1929117" y="537869"/>
                    <a:pt x="1733391" y="537869"/>
                  </a:cubicBezTo>
                  <a:cubicBezTo>
                    <a:pt x="1174176" y="537869"/>
                    <a:pt x="631505" y="503618"/>
                    <a:pt x="113860" y="439219"/>
                  </a:cubicBezTo>
                  <a:lnTo>
                    <a:pt x="0" y="423216"/>
                  </a:lnTo>
                  <a:lnTo>
                    <a:pt x="105804" y="0"/>
                  </a:lnTo>
                  <a:close/>
                </a:path>
              </a:pathLst>
            </a:custGeom>
            <a:solidFill>
              <a:srgbClr val="0082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r">
                <a:lnSpc>
                  <a:spcPct val="120000"/>
                </a:lnSpc>
              </a:pPr>
              <a:endParaRPr lang="zh-CN" altLang="en-US" sz="2100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7065680" y="3424844"/>
              <a:ext cx="1957406" cy="65847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>
                <a:lnSpc>
                  <a:spcPct val="120000"/>
                </a:lnSpc>
              </a:pPr>
              <a:r>
                <a:rPr lang="zh-TW" altLang="en-US" sz="27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報告大綱</a:t>
              </a:r>
              <a:endParaRPr lang="zh-CN" altLang="en-US" sz="27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64619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弧形 13"/>
          <p:cNvSpPr/>
          <p:nvPr userDrawn="1"/>
        </p:nvSpPr>
        <p:spPr bwMode="auto">
          <a:xfrm rot="2844081">
            <a:off x="-9738471" y="-6675636"/>
            <a:ext cx="14603099" cy="11669486"/>
          </a:xfrm>
          <a:prstGeom prst="arc">
            <a:avLst>
              <a:gd name="adj1" fmla="val 19198004"/>
              <a:gd name="adj2" fmla="val 479572"/>
            </a:avLst>
          </a:prstGeom>
          <a:noFill/>
          <a:ln w="3175" cap="flat" cmpd="tri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弧形 14"/>
          <p:cNvSpPr/>
          <p:nvPr userDrawn="1"/>
        </p:nvSpPr>
        <p:spPr bwMode="auto">
          <a:xfrm rot="2699318">
            <a:off x="-9647829" y="-6888890"/>
            <a:ext cx="14603099" cy="11669486"/>
          </a:xfrm>
          <a:prstGeom prst="arc">
            <a:avLst>
              <a:gd name="adj1" fmla="val 19444404"/>
              <a:gd name="adj2" fmla="val 838833"/>
            </a:avLst>
          </a:prstGeom>
          <a:noFill/>
          <a:ln w="6350" cap="flat" cmpd="tri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弧形 15"/>
          <p:cNvSpPr/>
          <p:nvPr userDrawn="1"/>
        </p:nvSpPr>
        <p:spPr bwMode="auto">
          <a:xfrm rot="7579297">
            <a:off x="-9647830" y="-18484355"/>
            <a:ext cx="14603099" cy="26656476"/>
          </a:xfrm>
          <a:prstGeom prst="arc">
            <a:avLst>
              <a:gd name="adj1" fmla="val 15681750"/>
              <a:gd name="adj2" fmla="val 18583644"/>
            </a:avLst>
          </a:prstGeom>
          <a:noFill/>
          <a:ln w="3175" cap="flat" cmpd="tri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 userDrawn="1"/>
        </p:nvSpPr>
        <p:spPr bwMode="auto">
          <a:xfrm>
            <a:off x="0" y="0"/>
            <a:ext cx="1398711" cy="1092200"/>
          </a:xfrm>
          <a:prstGeom prst="rect">
            <a:avLst/>
          </a:prstGeom>
          <a:solidFill>
            <a:schemeClr val="bg1"/>
          </a:solidFill>
          <a:ln w="6350" cap="flat" cmpd="tri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" name="文字方塊 2"/>
          <p:cNvSpPr txBox="1"/>
          <p:nvPr userDrawn="1"/>
        </p:nvSpPr>
        <p:spPr>
          <a:xfrm>
            <a:off x="4366643" y="2614474"/>
            <a:ext cx="44211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56339">
              <a:defRPr/>
            </a:pPr>
            <a:r>
              <a:rPr lang="en-US" altLang="zh-TW" sz="7200" b="1" dirty="0">
                <a:solidFill>
                  <a:srgbClr val="00747B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Q</a:t>
            </a:r>
            <a:r>
              <a:rPr lang="en-US" altLang="zh-TW" sz="6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&amp;</a:t>
            </a:r>
            <a:r>
              <a:rPr lang="en-US" altLang="zh-TW" sz="7200" b="1" dirty="0">
                <a:solidFill>
                  <a:srgbClr val="00747B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4" name="文字方塊 3"/>
          <p:cNvSpPr txBox="1"/>
          <p:nvPr userDrawn="1"/>
        </p:nvSpPr>
        <p:spPr>
          <a:xfrm>
            <a:off x="3889648" y="1628638"/>
            <a:ext cx="22966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4000" b="1" dirty="0">
                <a:solidFill>
                  <a:prstClr val="black">
                    <a:lumMod val="85000"/>
                    <a:lumOff val="1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敬請指教</a:t>
            </a:r>
            <a:endParaRPr lang="zh-TW" altLang="en-US" sz="2800" b="1" dirty="0">
              <a:solidFill>
                <a:prstClr val="black">
                  <a:lumMod val="85000"/>
                  <a:lumOff val="1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pSp>
        <p:nvGrpSpPr>
          <p:cNvPr id="5" name="组合 9222"/>
          <p:cNvGrpSpPr/>
          <p:nvPr userDrawn="1"/>
        </p:nvGrpSpPr>
        <p:grpSpPr>
          <a:xfrm>
            <a:off x="4980034" y="2940001"/>
            <a:ext cx="520700" cy="274638"/>
            <a:chOff x="0" y="0"/>
            <a:chExt cx="1041399" cy="549275"/>
          </a:xfrm>
        </p:grpSpPr>
        <p:sp>
          <p:nvSpPr>
            <p:cNvPr id="6" name="Freeform 16"/>
            <p:cNvSpPr/>
            <p:nvPr/>
          </p:nvSpPr>
          <p:spPr>
            <a:xfrm>
              <a:off x="0" y="0"/>
              <a:ext cx="361950" cy="549275"/>
            </a:xfrm>
            <a:custGeom>
              <a:avLst/>
              <a:gdLst/>
              <a:ahLst/>
              <a:cxnLst>
                <a:cxn ang="0">
                  <a:pos x="3620" y="83114"/>
                </a:cxn>
                <a:cxn ang="0">
                  <a:pos x="86868" y="0"/>
                </a:cxn>
                <a:cxn ang="0">
                  <a:pos x="361950" y="274638"/>
                </a:cxn>
                <a:cxn ang="0">
                  <a:pos x="86868" y="549275"/>
                </a:cxn>
                <a:cxn ang="0">
                  <a:pos x="0" y="462547"/>
                </a:cxn>
                <a:cxn ang="0">
                  <a:pos x="191834" y="271024"/>
                </a:cxn>
                <a:cxn ang="0">
                  <a:pos x="3620" y="83114"/>
                </a:cxn>
              </a:cxnLst>
              <a:rect l="0" t="0" r="0" b="0"/>
              <a:pathLst>
                <a:path w="400" h="608">
                  <a:moveTo>
                    <a:pt x="4" y="92"/>
                  </a:moveTo>
                  <a:lnTo>
                    <a:pt x="96" y="0"/>
                  </a:lnTo>
                  <a:lnTo>
                    <a:pt x="400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E25C3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pPr defTabSz="914378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800" kern="0">
                <a:solidFill>
                  <a:srgbClr val="FEAE0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7" name="Freeform 17"/>
            <p:cNvSpPr/>
            <p:nvPr/>
          </p:nvSpPr>
          <p:spPr>
            <a:xfrm>
              <a:off x="338137" y="0"/>
              <a:ext cx="360362" cy="549275"/>
            </a:xfrm>
            <a:custGeom>
              <a:avLst/>
              <a:gdLst/>
              <a:ahLst/>
              <a:cxnLst>
                <a:cxn ang="0">
                  <a:pos x="3613" y="83114"/>
                </a:cxn>
                <a:cxn ang="0">
                  <a:pos x="86704" y="0"/>
                </a:cxn>
                <a:cxn ang="0">
                  <a:pos x="360362" y="274638"/>
                </a:cxn>
                <a:cxn ang="0">
                  <a:pos x="86704" y="549275"/>
                </a:cxn>
                <a:cxn ang="0">
                  <a:pos x="0" y="462547"/>
                </a:cxn>
                <a:cxn ang="0">
                  <a:pos x="191471" y="271024"/>
                </a:cxn>
                <a:cxn ang="0">
                  <a:pos x="3613" y="83114"/>
                </a:cxn>
              </a:cxnLst>
              <a:rect l="0" t="0" r="0" b="0"/>
              <a:pathLst>
                <a:path w="399" h="608">
                  <a:moveTo>
                    <a:pt x="4" y="92"/>
                  </a:moveTo>
                  <a:lnTo>
                    <a:pt x="96" y="0"/>
                  </a:lnTo>
                  <a:lnTo>
                    <a:pt x="399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C2D43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pPr defTabSz="914378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800" kern="0">
                <a:solidFill>
                  <a:srgbClr val="FEAE0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8" name="Freeform 18"/>
            <p:cNvSpPr/>
            <p:nvPr/>
          </p:nvSpPr>
          <p:spPr>
            <a:xfrm>
              <a:off x="681037" y="0"/>
              <a:ext cx="360362" cy="549275"/>
            </a:xfrm>
            <a:custGeom>
              <a:avLst/>
              <a:gdLst/>
              <a:ahLst/>
              <a:cxnLst>
                <a:cxn ang="0">
                  <a:pos x="3613" y="83114"/>
                </a:cxn>
                <a:cxn ang="0">
                  <a:pos x="85800" y="0"/>
                </a:cxn>
                <a:cxn ang="0">
                  <a:pos x="360362" y="274638"/>
                </a:cxn>
                <a:cxn ang="0">
                  <a:pos x="85800" y="549275"/>
                </a:cxn>
                <a:cxn ang="0">
                  <a:pos x="0" y="462547"/>
                </a:cxn>
                <a:cxn ang="0">
                  <a:pos x="191471" y="271024"/>
                </a:cxn>
                <a:cxn ang="0">
                  <a:pos x="3613" y="83114"/>
                </a:cxn>
              </a:cxnLst>
              <a:rect l="0" t="0" r="0" b="0"/>
              <a:pathLst>
                <a:path w="399" h="608">
                  <a:moveTo>
                    <a:pt x="4" y="92"/>
                  </a:moveTo>
                  <a:lnTo>
                    <a:pt x="95" y="0"/>
                  </a:lnTo>
                  <a:lnTo>
                    <a:pt x="399" y="304"/>
                  </a:lnTo>
                  <a:lnTo>
                    <a:pt x="95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208284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pPr defTabSz="914378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800" kern="0">
                <a:solidFill>
                  <a:srgbClr val="FEAE01"/>
                </a:solidFill>
                <a:ea typeface="宋体" panose="02010600030101010101" pitchFamily="2" charset="-122"/>
              </a:endParaRPr>
            </a:p>
          </p:txBody>
        </p:sp>
      </p:grp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5256" y="957113"/>
            <a:ext cx="1728192" cy="196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747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indefinite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弧形 1"/>
          <p:cNvSpPr/>
          <p:nvPr userDrawn="1"/>
        </p:nvSpPr>
        <p:spPr bwMode="auto">
          <a:xfrm rot="2844081">
            <a:off x="-9738471" y="-6675636"/>
            <a:ext cx="14603099" cy="11669486"/>
          </a:xfrm>
          <a:prstGeom prst="arc">
            <a:avLst>
              <a:gd name="adj1" fmla="val 19198004"/>
              <a:gd name="adj2" fmla="val 479572"/>
            </a:avLst>
          </a:prstGeom>
          <a:noFill/>
          <a:ln w="6350" cap="flat" cmpd="tri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弧形 20"/>
          <p:cNvSpPr/>
          <p:nvPr userDrawn="1"/>
        </p:nvSpPr>
        <p:spPr bwMode="auto">
          <a:xfrm rot="2699318">
            <a:off x="-9647829" y="-6888890"/>
            <a:ext cx="14603099" cy="11669486"/>
          </a:xfrm>
          <a:prstGeom prst="arc">
            <a:avLst>
              <a:gd name="adj1" fmla="val 19444404"/>
              <a:gd name="adj2" fmla="val 838833"/>
            </a:avLst>
          </a:prstGeom>
          <a:noFill/>
          <a:ln w="6350" cap="flat" cmpd="tri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弧形 23"/>
          <p:cNvSpPr/>
          <p:nvPr userDrawn="1"/>
        </p:nvSpPr>
        <p:spPr bwMode="auto">
          <a:xfrm rot="7579297">
            <a:off x="-9647830" y="-18484355"/>
            <a:ext cx="14603099" cy="26656476"/>
          </a:xfrm>
          <a:prstGeom prst="arc">
            <a:avLst>
              <a:gd name="adj1" fmla="val 15681750"/>
              <a:gd name="adj2" fmla="val 18583644"/>
            </a:avLst>
          </a:prstGeom>
          <a:noFill/>
          <a:ln w="6350" cap="flat" cmpd="tri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 userDrawn="1"/>
        </p:nvSpPr>
        <p:spPr bwMode="auto">
          <a:xfrm>
            <a:off x="0" y="0"/>
            <a:ext cx="1398711" cy="1092200"/>
          </a:xfrm>
          <a:prstGeom prst="rect">
            <a:avLst/>
          </a:prstGeom>
          <a:solidFill>
            <a:schemeClr val="bg1"/>
          </a:solidFill>
          <a:ln w="6350" cap="flat" cmpd="tri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" name="文字方塊 3"/>
          <p:cNvSpPr txBox="1"/>
          <p:nvPr userDrawn="1"/>
        </p:nvSpPr>
        <p:spPr>
          <a:xfrm>
            <a:off x="4308748" y="2019163"/>
            <a:ext cx="22966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4000" b="1" dirty="0">
                <a:solidFill>
                  <a:prstClr val="black">
                    <a:lumMod val="85000"/>
                    <a:lumOff val="1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敬請指教</a:t>
            </a:r>
            <a:endParaRPr lang="zh-TW" altLang="en-US" sz="2800" b="1" dirty="0">
              <a:solidFill>
                <a:prstClr val="black">
                  <a:lumMod val="85000"/>
                  <a:lumOff val="1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pSp>
        <p:nvGrpSpPr>
          <p:cNvPr id="5" name="组合 9222"/>
          <p:cNvGrpSpPr/>
          <p:nvPr userDrawn="1"/>
        </p:nvGrpSpPr>
        <p:grpSpPr>
          <a:xfrm>
            <a:off x="4094209" y="1673175"/>
            <a:ext cx="520700" cy="355649"/>
            <a:chOff x="0" y="0"/>
            <a:chExt cx="1041399" cy="549275"/>
          </a:xfrm>
        </p:grpSpPr>
        <p:sp>
          <p:nvSpPr>
            <p:cNvPr id="6" name="Freeform 16"/>
            <p:cNvSpPr/>
            <p:nvPr/>
          </p:nvSpPr>
          <p:spPr>
            <a:xfrm>
              <a:off x="0" y="0"/>
              <a:ext cx="361950" cy="549275"/>
            </a:xfrm>
            <a:custGeom>
              <a:avLst/>
              <a:gdLst/>
              <a:ahLst/>
              <a:cxnLst>
                <a:cxn ang="0">
                  <a:pos x="3620" y="83114"/>
                </a:cxn>
                <a:cxn ang="0">
                  <a:pos x="86868" y="0"/>
                </a:cxn>
                <a:cxn ang="0">
                  <a:pos x="361950" y="274638"/>
                </a:cxn>
                <a:cxn ang="0">
                  <a:pos x="86868" y="549275"/>
                </a:cxn>
                <a:cxn ang="0">
                  <a:pos x="0" y="462547"/>
                </a:cxn>
                <a:cxn ang="0">
                  <a:pos x="191834" y="271024"/>
                </a:cxn>
                <a:cxn ang="0">
                  <a:pos x="3620" y="83114"/>
                </a:cxn>
              </a:cxnLst>
              <a:rect l="0" t="0" r="0" b="0"/>
              <a:pathLst>
                <a:path w="400" h="608">
                  <a:moveTo>
                    <a:pt x="4" y="92"/>
                  </a:moveTo>
                  <a:lnTo>
                    <a:pt x="96" y="0"/>
                  </a:lnTo>
                  <a:lnTo>
                    <a:pt x="400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E25C3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pPr defTabSz="914378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800" kern="0">
                <a:solidFill>
                  <a:srgbClr val="FEAE0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7" name="Freeform 17"/>
            <p:cNvSpPr/>
            <p:nvPr/>
          </p:nvSpPr>
          <p:spPr>
            <a:xfrm>
              <a:off x="338137" y="0"/>
              <a:ext cx="360362" cy="549275"/>
            </a:xfrm>
            <a:custGeom>
              <a:avLst/>
              <a:gdLst/>
              <a:ahLst/>
              <a:cxnLst>
                <a:cxn ang="0">
                  <a:pos x="3613" y="83114"/>
                </a:cxn>
                <a:cxn ang="0">
                  <a:pos x="86704" y="0"/>
                </a:cxn>
                <a:cxn ang="0">
                  <a:pos x="360362" y="274638"/>
                </a:cxn>
                <a:cxn ang="0">
                  <a:pos x="86704" y="549275"/>
                </a:cxn>
                <a:cxn ang="0">
                  <a:pos x="0" y="462547"/>
                </a:cxn>
                <a:cxn ang="0">
                  <a:pos x="191471" y="271024"/>
                </a:cxn>
                <a:cxn ang="0">
                  <a:pos x="3613" y="83114"/>
                </a:cxn>
              </a:cxnLst>
              <a:rect l="0" t="0" r="0" b="0"/>
              <a:pathLst>
                <a:path w="399" h="608">
                  <a:moveTo>
                    <a:pt x="4" y="92"/>
                  </a:moveTo>
                  <a:lnTo>
                    <a:pt x="96" y="0"/>
                  </a:lnTo>
                  <a:lnTo>
                    <a:pt x="399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C2D43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pPr defTabSz="914378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800" kern="0">
                <a:solidFill>
                  <a:srgbClr val="FEAE0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8" name="Freeform 18"/>
            <p:cNvSpPr/>
            <p:nvPr/>
          </p:nvSpPr>
          <p:spPr>
            <a:xfrm>
              <a:off x="681037" y="0"/>
              <a:ext cx="360362" cy="549275"/>
            </a:xfrm>
            <a:custGeom>
              <a:avLst/>
              <a:gdLst/>
              <a:ahLst/>
              <a:cxnLst>
                <a:cxn ang="0">
                  <a:pos x="3613" y="83114"/>
                </a:cxn>
                <a:cxn ang="0">
                  <a:pos x="85800" y="0"/>
                </a:cxn>
                <a:cxn ang="0">
                  <a:pos x="360362" y="274638"/>
                </a:cxn>
                <a:cxn ang="0">
                  <a:pos x="85800" y="549275"/>
                </a:cxn>
                <a:cxn ang="0">
                  <a:pos x="0" y="462547"/>
                </a:cxn>
                <a:cxn ang="0">
                  <a:pos x="191471" y="271024"/>
                </a:cxn>
                <a:cxn ang="0">
                  <a:pos x="3613" y="83114"/>
                </a:cxn>
              </a:cxnLst>
              <a:rect l="0" t="0" r="0" b="0"/>
              <a:pathLst>
                <a:path w="399" h="608">
                  <a:moveTo>
                    <a:pt x="4" y="92"/>
                  </a:moveTo>
                  <a:lnTo>
                    <a:pt x="95" y="0"/>
                  </a:lnTo>
                  <a:lnTo>
                    <a:pt x="399" y="304"/>
                  </a:lnTo>
                  <a:lnTo>
                    <a:pt x="95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208284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pPr defTabSz="914378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800" kern="0">
                <a:solidFill>
                  <a:srgbClr val="FEAE01"/>
                </a:solidFill>
                <a:ea typeface="宋体" panose="02010600030101010101" pitchFamily="2" charset="-122"/>
              </a:endParaRPr>
            </a:p>
          </p:txBody>
        </p:sp>
      </p:grp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5256" y="957113"/>
            <a:ext cx="1728192" cy="196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65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indefinite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1844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698503" y="1480665"/>
            <a:ext cx="7775575" cy="54769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zh-TW" altLang="en-US" sz="1350">
              <a:ln w="0"/>
              <a:solidFill>
                <a:srgbClr val="99FF3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698503" y="2908701"/>
            <a:ext cx="7775575" cy="54769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noFill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 sz="1350"/>
          </a:p>
        </p:txBody>
      </p:sp>
      <p:pic>
        <p:nvPicPr>
          <p:cNvPr id="8" name="圖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" y="5044681"/>
            <a:ext cx="9153525" cy="9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00100" y="1652988"/>
            <a:ext cx="7583488" cy="1102519"/>
          </a:xfrm>
          <a:prstGeom prst="rect">
            <a:avLst/>
          </a:prstGeom>
        </p:spPr>
        <p:txBody>
          <a:bodyPr/>
          <a:lstStyle>
            <a:lvl1pPr>
              <a:defRPr sz="36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85887" y="3195046"/>
            <a:ext cx="6400800" cy="1045369"/>
          </a:xfrm>
          <a:prstGeom prst="rect">
            <a:avLst/>
          </a:prstGeo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 noProof="0"/>
              <a:t>按一下以編輯母片副標題樣式</a:t>
            </a:r>
            <a:endParaRPr lang="zh-TW" altLang="en-US" noProof="0" dirty="0"/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8786" y="309510"/>
            <a:ext cx="5106705" cy="1128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380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79512" y="41278"/>
            <a:ext cx="8381217" cy="507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2" name="矩形 1"/>
          <p:cNvSpPr/>
          <p:nvPr userDrawn="1"/>
        </p:nvSpPr>
        <p:spPr bwMode="auto">
          <a:xfrm flipV="1">
            <a:off x="-4762" y="558801"/>
            <a:ext cx="1453494" cy="45719"/>
          </a:xfrm>
          <a:prstGeom prst="rect">
            <a:avLst/>
          </a:prstGeom>
          <a:solidFill>
            <a:srgbClr val="80C201">
              <a:alpha val="80000"/>
            </a:srgbClr>
          </a:solidFill>
          <a:ln w="6350" cap="flat" cmpd="tri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" name="矩形 3"/>
          <p:cNvSpPr/>
          <p:nvPr userDrawn="1"/>
        </p:nvSpPr>
        <p:spPr bwMode="auto">
          <a:xfrm flipV="1">
            <a:off x="1445283" y="555526"/>
            <a:ext cx="7698717" cy="45719"/>
          </a:xfrm>
          <a:prstGeom prst="rect">
            <a:avLst/>
          </a:prstGeom>
          <a:solidFill>
            <a:srgbClr val="2DADB6">
              <a:alpha val="60000"/>
            </a:srgbClr>
          </a:solidFill>
          <a:ln w="6350" cap="flat" cmpd="tri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9" name="矩形 8"/>
          <p:cNvSpPr/>
          <p:nvPr userDrawn="1"/>
        </p:nvSpPr>
        <p:spPr bwMode="auto">
          <a:xfrm>
            <a:off x="8748464" y="545"/>
            <a:ext cx="395536" cy="564602"/>
          </a:xfrm>
          <a:prstGeom prst="rect">
            <a:avLst/>
          </a:prstGeom>
          <a:solidFill>
            <a:srgbClr val="99CE34"/>
          </a:solidFill>
          <a:ln w="6350" cap="flat" cmpd="tri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80766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弧形 19"/>
          <p:cNvSpPr/>
          <p:nvPr userDrawn="1"/>
        </p:nvSpPr>
        <p:spPr bwMode="auto">
          <a:xfrm rot="2844081">
            <a:off x="-10627471" y="-6675636"/>
            <a:ext cx="14603099" cy="11669486"/>
          </a:xfrm>
          <a:prstGeom prst="arc">
            <a:avLst>
              <a:gd name="adj1" fmla="val 19198004"/>
              <a:gd name="adj2" fmla="val 426070"/>
            </a:avLst>
          </a:prstGeom>
          <a:noFill/>
          <a:ln w="3175" cap="flat" cmpd="tri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弧形 20"/>
          <p:cNvSpPr/>
          <p:nvPr userDrawn="1"/>
        </p:nvSpPr>
        <p:spPr bwMode="auto">
          <a:xfrm rot="2699318">
            <a:off x="-8946155" y="-6869841"/>
            <a:ext cx="14603099" cy="11669486"/>
          </a:xfrm>
          <a:prstGeom prst="arc">
            <a:avLst>
              <a:gd name="adj1" fmla="val 19336901"/>
              <a:gd name="adj2" fmla="val 800077"/>
            </a:avLst>
          </a:prstGeom>
          <a:noFill/>
          <a:ln w="6350" cap="flat" cmpd="tri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 userDrawn="1"/>
        </p:nvSpPr>
        <p:spPr bwMode="auto">
          <a:xfrm>
            <a:off x="29603" y="0"/>
            <a:ext cx="955598" cy="798404"/>
          </a:xfrm>
          <a:prstGeom prst="rect">
            <a:avLst/>
          </a:prstGeom>
          <a:solidFill>
            <a:schemeClr val="bg1"/>
          </a:solidFill>
          <a:ln w="127000" cap="flat" cmpd="tri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685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35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18" name="圖片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0603" y="301443"/>
            <a:ext cx="3399398" cy="751206"/>
          </a:xfrm>
          <a:prstGeom prst="rect">
            <a:avLst/>
          </a:prstGeom>
        </p:spPr>
      </p:pic>
      <p:sp>
        <p:nvSpPr>
          <p:cNvPr id="2" name="流程圖: 顯示 1"/>
          <p:cNvSpPr/>
          <p:nvPr userDrawn="1"/>
        </p:nvSpPr>
        <p:spPr bwMode="auto">
          <a:xfrm>
            <a:off x="3011914" y="1144089"/>
            <a:ext cx="594799" cy="468124"/>
          </a:xfrm>
          <a:prstGeom prst="flowChartDisplay">
            <a:avLst/>
          </a:prstGeom>
          <a:solidFill>
            <a:srgbClr val="95C5C0"/>
          </a:solidFill>
          <a:ln w="6350" cap="flat" cmpd="tri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</a:p>
        </p:txBody>
      </p:sp>
      <p:sp>
        <p:nvSpPr>
          <p:cNvPr id="17" name="流程圖: 顯示 16"/>
          <p:cNvSpPr/>
          <p:nvPr userDrawn="1"/>
        </p:nvSpPr>
        <p:spPr bwMode="auto">
          <a:xfrm>
            <a:off x="3011914" y="1726462"/>
            <a:ext cx="594799" cy="468124"/>
          </a:xfrm>
          <a:prstGeom prst="flowChartDisplay">
            <a:avLst/>
          </a:prstGeom>
          <a:solidFill>
            <a:srgbClr val="75BDDD"/>
          </a:solidFill>
          <a:ln w="6350" cap="flat" cmpd="tri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1908624" y="1147331"/>
            <a:ext cx="983660" cy="1079655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ctr">
              <a:lnSpc>
                <a:spcPct val="120000"/>
              </a:lnSpc>
            </a:pPr>
            <a:r>
              <a:rPr lang="zh-TW" altLang="en-US" sz="2800" b="1" dirty="0">
                <a:solidFill>
                  <a:srgbClr val="004077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報告大綱</a:t>
            </a:r>
            <a:endParaRPr lang="zh-CN" altLang="en-US" sz="2800" b="1" dirty="0">
              <a:solidFill>
                <a:srgbClr val="004077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6" name="手繪多邊形 25"/>
          <p:cNvSpPr/>
          <p:nvPr userDrawn="1"/>
        </p:nvSpPr>
        <p:spPr bwMode="auto">
          <a:xfrm>
            <a:off x="1908625" y="1144089"/>
            <a:ext cx="163064" cy="135650"/>
          </a:xfrm>
          <a:custGeom>
            <a:avLst/>
            <a:gdLst>
              <a:gd name="connsiteX0" fmla="*/ 0 w 158312"/>
              <a:gd name="connsiteY0" fmla="*/ 0 h 129445"/>
              <a:gd name="connsiteX1" fmla="*/ 158312 w 158312"/>
              <a:gd name="connsiteY1" fmla="*/ 0 h 129445"/>
              <a:gd name="connsiteX2" fmla="*/ 158312 w 158312"/>
              <a:gd name="connsiteY2" fmla="*/ 10551 h 129445"/>
              <a:gd name="connsiteX3" fmla="*/ 39418 w 158312"/>
              <a:gd name="connsiteY3" fmla="*/ 129445 h 129445"/>
              <a:gd name="connsiteX4" fmla="*/ 0 w 158312"/>
              <a:gd name="connsiteY4" fmla="*/ 129445 h 129445"/>
              <a:gd name="connsiteX5" fmla="*/ 0 w 158312"/>
              <a:gd name="connsiteY5" fmla="*/ 0 h 129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8312" h="129445">
                <a:moveTo>
                  <a:pt x="0" y="0"/>
                </a:moveTo>
                <a:lnTo>
                  <a:pt x="158312" y="0"/>
                </a:lnTo>
                <a:lnTo>
                  <a:pt x="158312" y="10551"/>
                </a:lnTo>
                <a:cubicBezTo>
                  <a:pt x="158312" y="76214"/>
                  <a:pt x="105081" y="129445"/>
                  <a:pt x="39418" y="129445"/>
                </a:cubicBezTo>
                <a:lnTo>
                  <a:pt x="0" y="12944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 w="6350" cap="flat" cmpd="tri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3" name="流程圖: 顯示 32"/>
          <p:cNvSpPr/>
          <p:nvPr userDrawn="1"/>
        </p:nvSpPr>
        <p:spPr bwMode="auto">
          <a:xfrm>
            <a:off x="3011914" y="2340585"/>
            <a:ext cx="594799" cy="468124"/>
          </a:xfrm>
          <a:prstGeom prst="flowChartDisplay">
            <a:avLst/>
          </a:prstGeom>
          <a:solidFill>
            <a:srgbClr val="95C5C0"/>
          </a:solidFill>
          <a:ln w="6350" cap="flat" cmpd="tri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</a:p>
        </p:txBody>
      </p:sp>
      <p:sp>
        <p:nvSpPr>
          <p:cNvPr id="34" name="流程圖: 顯示 33"/>
          <p:cNvSpPr/>
          <p:nvPr userDrawn="1"/>
        </p:nvSpPr>
        <p:spPr bwMode="auto">
          <a:xfrm>
            <a:off x="3011914" y="2944969"/>
            <a:ext cx="594799" cy="468124"/>
          </a:xfrm>
          <a:prstGeom prst="flowChartDisplay">
            <a:avLst/>
          </a:prstGeom>
          <a:solidFill>
            <a:srgbClr val="75BDDD"/>
          </a:solidFill>
          <a:ln w="6350" cap="flat" cmpd="tri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</a:p>
        </p:txBody>
      </p:sp>
      <p:sp>
        <p:nvSpPr>
          <p:cNvPr id="35" name="流程圖: 顯示 34"/>
          <p:cNvSpPr/>
          <p:nvPr userDrawn="1"/>
        </p:nvSpPr>
        <p:spPr bwMode="auto">
          <a:xfrm>
            <a:off x="3011914" y="3559891"/>
            <a:ext cx="594799" cy="468124"/>
          </a:xfrm>
          <a:prstGeom prst="flowChartDisplay">
            <a:avLst/>
          </a:prstGeom>
          <a:solidFill>
            <a:srgbClr val="95C5C0"/>
          </a:solidFill>
          <a:ln w="6350" cap="flat" cmpd="tri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</a:p>
        </p:txBody>
      </p:sp>
      <p:sp>
        <p:nvSpPr>
          <p:cNvPr id="36" name="流程圖: 顯示 35"/>
          <p:cNvSpPr/>
          <p:nvPr userDrawn="1"/>
        </p:nvSpPr>
        <p:spPr bwMode="auto">
          <a:xfrm>
            <a:off x="3011914" y="4174813"/>
            <a:ext cx="594799" cy="468124"/>
          </a:xfrm>
          <a:prstGeom prst="flowChartDisplay">
            <a:avLst/>
          </a:prstGeom>
          <a:solidFill>
            <a:srgbClr val="75BDDD"/>
          </a:solidFill>
          <a:ln w="6350" cap="flat" cmpd="tri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</a:p>
        </p:txBody>
      </p:sp>
      <p:sp>
        <p:nvSpPr>
          <p:cNvPr id="8" name="矩形 7"/>
          <p:cNvSpPr/>
          <p:nvPr userDrawn="1"/>
        </p:nvSpPr>
        <p:spPr>
          <a:xfrm>
            <a:off x="3581400" y="1166753"/>
            <a:ext cx="4410075" cy="3590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defTabSz="914351" fontAlgn="base">
              <a:spcBef>
                <a:spcPts val="900"/>
              </a:spcBef>
              <a:spcAft>
                <a:spcPts val="900"/>
              </a:spcAft>
              <a:defRPr/>
            </a:pPr>
            <a:r>
              <a:rPr kumimoji="1" lang="zh-TW" altLang="en-US" sz="2400" b="1" kern="1200" dirty="0">
                <a:solidFill>
                  <a:srgbClr val="004077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全院相關業務執行概況說明</a:t>
            </a:r>
            <a:endParaRPr kumimoji="1" lang="en-US" altLang="zh-TW" sz="2400" b="1" kern="1200" dirty="0">
              <a:solidFill>
                <a:srgbClr val="004077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0" lvl="1" defTabSz="914351" fontAlgn="base">
              <a:spcBef>
                <a:spcPts val="900"/>
              </a:spcBef>
              <a:spcAft>
                <a:spcPts val="900"/>
              </a:spcAft>
              <a:defRPr/>
            </a:pPr>
            <a:r>
              <a:rPr kumimoji="1" lang="zh-TW" altLang="en-US" sz="2400" b="1" kern="1200" dirty="0">
                <a:solidFill>
                  <a:srgbClr val="004077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各單位表現良好之範例事蹟</a:t>
            </a:r>
            <a:endParaRPr kumimoji="1" lang="en-US" altLang="zh-TW" sz="2400" b="1" kern="1200" dirty="0">
              <a:solidFill>
                <a:srgbClr val="004077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0" lvl="1" defTabSz="914351" fontAlgn="base">
              <a:spcBef>
                <a:spcPts val="900"/>
              </a:spcBef>
              <a:spcAft>
                <a:spcPts val="900"/>
              </a:spcAft>
              <a:defRPr/>
            </a:pPr>
            <a:r>
              <a:rPr kumimoji="1" lang="en-US" altLang="zh-TW" sz="2400" b="1" kern="1200" dirty="0">
                <a:solidFill>
                  <a:srgbClr val="004077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112</a:t>
            </a:r>
            <a:r>
              <a:rPr kumimoji="1" lang="zh-TW" altLang="en-US" sz="2400" b="1" kern="1200" dirty="0">
                <a:solidFill>
                  <a:srgbClr val="004077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年度亮點</a:t>
            </a:r>
            <a:endParaRPr kumimoji="1" lang="en-US" altLang="zh-TW" sz="2400" b="1" kern="1200" dirty="0">
              <a:solidFill>
                <a:srgbClr val="004077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0" lvl="1" defTabSz="914351" fontAlgn="base">
              <a:spcBef>
                <a:spcPts val="900"/>
              </a:spcBef>
              <a:spcAft>
                <a:spcPts val="900"/>
              </a:spcAft>
              <a:defRPr/>
            </a:pPr>
            <a:r>
              <a:rPr kumimoji="1" lang="en-US" altLang="zh-TW" sz="2400" b="1" kern="1200" dirty="0">
                <a:solidFill>
                  <a:srgbClr val="004077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112</a:t>
            </a:r>
            <a:r>
              <a:rPr kumimoji="1" lang="zh-TW" altLang="en-US" sz="2400" b="1" kern="1200" dirty="0">
                <a:solidFill>
                  <a:srgbClr val="004077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年度</a:t>
            </a:r>
            <a:r>
              <a:rPr kumimoji="1" lang="en-US" altLang="zh-TW" sz="2400" b="1" kern="1200" dirty="0">
                <a:solidFill>
                  <a:srgbClr val="004077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OKR</a:t>
            </a:r>
            <a:r>
              <a:rPr kumimoji="1" lang="zh-TW" altLang="en-US" sz="2400" b="1" kern="1200" dirty="0">
                <a:solidFill>
                  <a:srgbClr val="004077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進度說明</a:t>
            </a:r>
            <a:endParaRPr kumimoji="1" lang="en-US" altLang="zh-TW" sz="2400" b="1" kern="1200" dirty="0">
              <a:solidFill>
                <a:srgbClr val="004077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0" lvl="1" defTabSz="914351" fontAlgn="base">
              <a:spcBef>
                <a:spcPts val="900"/>
              </a:spcBef>
              <a:spcAft>
                <a:spcPts val="900"/>
              </a:spcAft>
              <a:defRPr/>
            </a:pPr>
            <a:r>
              <a:rPr kumimoji="1" lang="en-US" altLang="zh-TW" sz="2400" b="1" kern="1200" dirty="0">
                <a:solidFill>
                  <a:srgbClr val="004077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113</a:t>
            </a:r>
            <a:r>
              <a:rPr kumimoji="1" lang="zh-TW" altLang="en-US" sz="2400" b="1" kern="1200" dirty="0">
                <a:solidFill>
                  <a:srgbClr val="004077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年度</a:t>
            </a:r>
            <a:r>
              <a:rPr kumimoji="1" lang="en-US" altLang="zh-TW" sz="2400" b="1" kern="1200" dirty="0">
                <a:solidFill>
                  <a:srgbClr val="004077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OKR</a:t>
            </a:r>
            <a:r>
              <a:rPr kumimoji="1" lang="zh-TW" altLang="en-US" sz="2400" b="1" kern="1200" dirty="0">
                <a:solidFill>
                  <a:srgbClr val="004077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規劃</a:t>
            </a:r>
            <a:endParaRPr kumimoji="1" lang="en-US" altLang="zh-TW" sz="2400" b="1" kern="1200" dirty="0">
              <a:solidFill>
                <a:srgbClr val="004077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0" lvl="1" defTabSz="914351" fontAlgn="base">
              <a:spcBef>
                <a:spcPts val="900"/>
              </a:spcBef>
              <a:spcAft>
                <a:spcPts val="900"/>
              </a:spcAft>
              <a:defRPr/>
            </a:pPr>
            <a:r>
              <a:rPr kumimoji="1" lang="zh-TW" altLang="en-US" sz="2400" b="1" kern="1200" dirty="0">
                <a:solidFill>
                  <a:srgbClr val="004077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未來精進建議</a:t>
            </a:r>
            <a:endParaRPr kumimoji="1" lang="en-US" altLang="zh-TW" sz="2400" b="1" kern="1200" dirty="0">
              <a:solidFill>
                <a:srgbClr val="004077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0074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02275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群組 8"/>
          <p:cNvGrpSpPr/>
          <p:nvPr userDrawn="1"/>
        </p:nvGrpSpPr>
        <p:grpSpPr>
          <a:xfrm>
            <a:off x="-15674518" y="-12457667"/>
            <a:ext cx="26656476" cy="18918323"/>
            <a:chOff x="-15674518" y="-12457667"/>
            <a:chExt cx="26656476" cy="18918323"/>
          </a:xfrm>
        </p:grpSpPr>
        <p:sp>
          <p:nvSpPr>
            <p:cNvPr id="2" name="弧形 1"/>
            <p:cNvSpPr/>
            <p:nvPr userDrawn="1"/>
          </p:nvSpPr>
          <p:spPr bwMode="auto">
            <a:xfrm rot="2844081">
              <a:off x="-9738471" y="-6675636"/>
              <a:ext cx="14603099" cy="11669486"/>
            </a:xfrm>
            <a:prstGeom prst="arc">
              <a:avLst>
                <a:gd name="adj1" fmla="val 19198004"/>
                <a:gd name="adj2" fmla="val 479572"/>
              </a:avLst>
            </a:prstGeom>
            <a:noFill/>
            <a:ln w="3175" cap="flat" cmpd="tri" algn="ctr">
              <a:solidFill>
                <a:schemeClr val="bg1">
                  <a:lumMod val="9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" name="弧形 20"/>
            <p:cNvSpPr/>
            <p:nvPr userDrawn="1"/>
          </p:nvSpPr>
          <p:spPr bwMode="auto">
            <a:xfrm rot="2699318">
              <a:off x="-9647829" y="-6888890"/>
              <a:ext cx="14603099" cy="11669486"/>
            </a:xfrm>
            <a:prstGeom prst="arc">
              <a:avLst>
                <a:gd name="adj1" fmla="val 19444404"/>
                <a:gd name="adj2" fmla="val 838833"/>
              </a:avLst>
            </a:prstGeom>
            <a:noFill/>
            <a:ln w="6350" cap="flat" cmpd="tri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弧形 23"/>
            <p:cNvSpPr/>
            <p:nvPr userDrawn="1"/>
          </p:nvSpPr>
          <p:spPr bwMode="auto">
            <a:xfrm rot="7579297">
              <a:off x="-9647830" y="-18484355"/>
              <a:ext cx="14603099" cy="26656476"/>
            </a:xfrm>
            <a:prstGeom prst="arc">
              <a:avLst>
                <a:gd name="adj1" fmla="val 15681750"/>
                <a:gd name="adj2" fmla="val 18583644"/>
              </a:avLst>
            </a:prstGeom>
            <a:noFill/>
            <a:ln w="3175" cap="flat" cmpd="tri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0" name="矩形 9"/>
          <p:cNvSpPr/>
          <p:nvPr userDrawn="1"/>
        </p:nvSpPr>
        <p:spPr bwMode="auto">
          <a:xfrm>
            <a:off x="0" y="0"/>
            <a:ext cx="1398711" cy="1092200"/>
          </a:xfrm>
          <a:prstGeom prst="rect">
            <a:avLst/>
          </a:prstGeom>
          <a:solidFill>
            <a:schemeClr val="bg1"/>
          </a:solidFill>
          <a:ln w="6350" cap="flat" cmpd="tri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" name="文字方塊 2"/>
          <p:cNvSpPr txBox="1"/>
          <p:nvPr userDrawn="1"/>
        </p:nvSpPr>
        <p:spPr>
          <a:xfrm>
            <a:off x="4366643" y="2614474"/>
            <a:ext cx="44211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56339">
              <a:defRPr/>
            </a:pPr>
            <a:r>
              <a:rPr lang="en-US" altLang="zh-TW" sz="7200" b="1" dirty="0">
                <a:solidFill>
                  <a:srgbClr val="00747B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Q</a:t>
            </a:r>
            <a:r>
              <a:rPr lang="en-US" altLang="zh-TW" sz="6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&amp;</a:t>
            </a:r>
            <a:r>
              <a:rPr lang="en-US" altLang="zh-TW" sz="7200" b="1" dirty="0">
                <a:solidFill>
                  <a:srgbClr val="00747B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4" name="文字方塊 3"/>
          <p:cNvSpPr txBox="1"/>
          <p:nvPr userDrawn="1"/>
        </p:nvSpPr>
        <p:spPr>
          <a:xfrm>
            <a:off x="4022998" y="1704838"/>
            <a:ext cx="22966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4000" b="1" dirty="0">
                <a:solidFill>
                  <a:prstClr val="black">
                    <a:lumMod val="85000"/>
                    <a:lumOff val="1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敬請指教</a:t>
            </a:r>
            <a:endParaRPr lang="zh-TW" altLang="en-US" sz="2800" b="1" dirty="0">
              <a:solidFill>
                <a:prstClr val="black">
                  <a:lumMod val="85000"/>
                  <a:lumOff val="1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pSp>
        <p:nvGrpSpPr>
          <p:cNvPr id="5" name="组合 9222"/>
          <p:cNvGrpSpPr/>
          <p:nvPr userDrawn="1"/>
        </p:nvGrpSpPr>
        <p:grpSpPr>
          <a:xfrm>
            <a:off x="4980034" y="2940001"/>
            <a:ext cx="520700" cy="274638"/>
            <a:chOff x="0" y="0"/>
            <a:chExt cx="1041399" cy="549275"/>
          </a:xfrm>
        </p:grpSpPr>
        <p:sp>
          <p:nvSpPr>
            <p:cNvPr id="6" name="Freeform 16"/>
            <p:cNvSpPr/>
            <p:nvPr/>
          </p:nvSpPr>
          <p:spPr>
            <a:xfrm>
              <a:off x="0" y="0"/>
              <a:ext cx="361950" cy="549275"/>
            </a:xfrm>
            <a:custGeom>
              <a:avLst/>
              <a:gdLst/>
              <a:ahLst/>
              <a:cxnLst>
                <a:cxn ang="0">
                  <a:pos x="3620" y="83114"/>
                </a:cxn>
                <a:cxn ang="0">
                  <a:pos x="86868" y="0"/>
                </a:cxn>
                <a:cxn ang="0">
                  <a:pos x="361950" y="274638"/>
                </a:cxn>
                <a:cxn ang="0">
                  <a:pos x="86868" y="549275"/>
                </a:cxn>
                <a:cxn ang="0">
                  <a:pos x="0" y="462547"/>
                </a:cxn>
                <a:cxn ang="0">
                  <a:pos x="191834" y="271024"/>
                </a:cxn>
                <a:cxn ang="0">
                  <a:pos x="3620" y="83114"/>
                </a:cxn>
              </a:cxnLst>
              <a:rect l="0" t="0" r="0" b="0"/>
              <a:pathLst>
                <a:path w="400" h="608">
                  <a:moveTo>
                    <a:pt x="4" y="92"/>
                  </a:moveTo>
                  <a:lnTo>
                    <a:pt x="96" y="0"/>
                  </a:lnTo>
                  <a:lnTo>
                    <a:pt x="400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E25C3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pPr defTabSz="914378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800" kern="0">
                <a:solidFill>
                  <a:srgbClr val="FEAE0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7" name="Freeform 17"/>
            <p:cNvSpPr/>
            <p:nvPr/>
          </p:nvSpPr>
          <p:spPr>
            <a:xfrm>
              <a:off x="338137" y="0"/>
              <a:ext cx="360362" cy="549275"/>
            </a:xfrm>
            <a:custGeom>
              <a:avLst/>
              <a:gdLst/>
              <a:ahLst/>
              <a:cxnLst>
                <a:cxn ang="0">
                  <a:pos x="3613" y="83114"/>
                </a:cxn>
                <a:cxn ang="0">
                  <a:pos x="86704" y="0"/>
                </a:cxn>
                <a:cxn ang="0">
                  <a:pos x="360362" y="274638"/>
                </a:cxn>
                <a:cxn ang="0">
                  <a:pos x="86704" y="549275"/>
                </a:cxn>
                <a:cxn ang="0">
                  <a:pos x="0" y="462547"/>
                </a:cxn>
                <a:cxn ang="0">
                  <a:pos x="191471" y="271024"/>
                </a:cxn>
                <a:cxn ang="0">
                  <a:pos x="3613" y="83114"/>
                </a:cxn>
              </a:cxnLst>
              <a:rect l="0" t="0" r="0" b="0"/>
              <a:pathLst>
                <a:path w="399" h="608">
                  <a:moveTo>
                    <a:pt x="4" y="92"/>
                  </a:moveTo>
                  <a:lnTo>
                    <a:pt x="96" y="0"/>
                  </a:lnTo>
                  <a:lnTo>
                    <a:pt x="399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C2D43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pPr defTabSz="914378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800" kern="0">
                <a:solidFill>
                  <a:srgbClr val="FEAE0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8" name="Freeform 18"/>
            <p:cNvSpPr/>
            <p:nvPr/>
          </p:nvSpPr>
          <p:spPr>
            <a:xfrm>
              <a:off x="681037" y="0"/>
              <a:ext cx="360362" cy="549275"/>
            </a:xfrm>
            <a:custGeom>
              <a:avLst/>
              <a:gdLst/>
              <a:ahLst/>
              <a:cxnLst>
                <a:cxn ang="0">
                  <a:pos x="3613" y="83114"/>
                </a:cxn>
                <a:cxn ang="0">
                  <a:pos x="85800" y="0"/>
                </a:cxn>
                <a:cxn ang="0">
                  <a:pos x="360362" y="274638"/>
                </a:cxn>
                <a:cxn ang="0">
                  <a:pos x="85800" y="549275"/>
                </a:cxn>
                <a:cxn ang="0">
                  <a:pos x="0" y="462547"/>
                </a:cxn>
                <a:cxn ang="0">
                  <a:pos x="191471" y="271024"/>
                </a:cxn>
                <a:cxn ang="0">
                  <a:pos x="3613" y="83114"/>
                </a:cxn>
              </a:cxnLst>
              <a:rect l="0" t="0" r="0" b="0"/>
              <a:pathLst>
                <a:path w="399" h="608">
                  <a:moveTo>
                    <a:pt x="4" y="92"/>
                  </a:moveTo>
                  <a:lnTo>
                    <a:pt x="95" y="0"/>
                  </a:lnTo>
                  <a:lnTo>
                    <a:pt x="399" y="304"/>
                  </a:lnTo>
                  <a:lnTo>
                    <a:pt x="95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208284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pPr defTabSz="914378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800" kern="0">
                <a:solidFill>
                  <a:srgbClr val="FEAE01"/>
                </a:solidFill>
                <a:ea typeface="宋体" panose="02010600030101010101" pitchFamily="2" charset="-122"/>
              </a:endParaRPr>
            </a:p>
          </p:txBody>
        </p:sp>
      </p:grpSp>
      <p:pic>
        <p:nvPicPr>
          <p:cNvPr id="25" name="圖片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9533" y="1128638"/>
            <a:ext cx="3218170" cy="241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989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indefinite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147020" y="49773"/>
            <a:ext cx="6849960" cy="507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2" name="矩形 1"/>
          <p:cNvSpPr/>
          <p:nvPr userDrawn="1"/>
        </p:nvSpPr>
        <p:spPr bwMode="auto">
          <a:xfrm flipV="1">
            <a:off x="748744" y="557772"/>
            <a:ext cx="1453494" cy="45719"/>
          </a:xfrm>
          <a:prstGeom prst="rect">
            <a:avLst/>
          </a:prstGeom>
          <a:solidFill>
            <a:srgbClr val="80C201">
              <a:alpha val="80000"/>
            </a:srgbClr>
          </a:solidFill>
          <a:ln w="6350" cap="flat" cmpd="tri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" name="矩形 3"/>
          <p:cNvSpPr/>
          <p:nvPr userDrawn="1"/>
        </p:nvSpPr>
        <p:spPr bwMode="auto">
          <a:xfrm flipV="1">
            <a:off x="2061846" y="557771"/>
            <a:ext cx="6799125" cy="45719"/>
          </a:xfrm>
          <a:prstGeom prst="rect">
            <a:avLst/>
          </a:prstGeom>
          <a:solidFill>
            <a:srgbClr val="2DADB6">
              <a:alpha val="60000"/>
            </a:srgbClr>
          </a:solidFill>
          <a:ln w="6350" cap="flat" cmpd="tri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75886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/>
        </p:nvSpPr>
        <p:spPr bwMode="auto">
          <a:xfrm>
            <a:off x="29603" y="0"/>
            <a:ext cx="955598" cy="798404"/>
          </a:xfrm>
          <a:prstGeom prst="rect">
            <a:avLst/>
          </a:prstGeom>
          <a:solidFill>
            <a:schemeClr val="bg1"/>
          </a:solidFill>
          <a:ln w="127000" cap="flat" cmpd="tri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685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35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18" name="圖片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070" y="162054"/>
            <a:ext cx="3399398" cy="751206"/>
          </a:xfrm>
          <a:prstGeom prst="rect">
            <a:avLst/>
          </a:prstGeom>
        </p:spPr>
      </p:pic>
      <p:sp>
        <p:nvSpPr>
          <p:cNvPr id="26" name="弧形 25"/>
          <p:cNvSpPr/>
          <p:nvPr userDrawn="1"/>
        </p:nvSpPr>
        <p:spPr bwMode="auto">
          <a:xfrm rot="2699318">
            <a:off x="-4303691" y="-7360049"/>
            <a:ext cx="14603099" cy="11669486"/>
          </a:xfrm>
          <a:prstGeom prst="arc">
            <a:avLst>
              <a:gd name="adj1" fmla="val 20539335"/>
              <a:gd name="adj2" fmla="val 1837643"/>
            </a:avLst>
          </a:prstGeom>
          <a:noFill/>
          <a:ln w="6350" cap="flat" cmpd="tri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弧形 26"/>
          <p:cNvSpPr/>
          <p:nvPr userDrawn="1"/>
        </p:nvSpPr>
        <p:spPr bwMode="auto">
          <a:xfrm rot="2699318">
            <a:off x="-932047" y="-3391684"/>
            <a:ext cx="9071646" cy="8352646"/>
          </a:xfrm>
          <a:prstGeom prst="arc">
            <a:avLst>
              <a:gd name="adj1" fmla="val 18898545"/>
              <a:gd name="adj2" fmla="val 1802540"/>
            </a:avLst>
          </a:prstGeom>
          <a:noFill/>
          <a:ln w="6350" cap="flat" cmpd="tri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任意多边形: 形状 127">
            <a:extLst>
              <a:ext uri="{FF2B5EF4-FFF2-40B4-BE49-F238E27FC236}">
                <a16:creationId xmlns:a16="http://schemas.microsoft.com/office/drawing/2014/main" id="{79E15543-FF38-052D-F03D-D2B6970C3107}"/>
              </a:ext>
            </a:extLst>
          </p:cNvPr>
          <p:cNvSpPr/>
          <p:nvPr userDrawn="1"/>
        </p:nvSpPr>
        <p:spPr>
          <a:xfrm flipH="1">
            <a:off x="6653231" y="0"/>
            <a:ext cx="2490769" cy="1158162"/>
          </a:xfrm>
          <a:custGeom>
            <a:avLst/>
            <a:gdLst>
              <a:gd name="connsiteX0" fmla="*/ 0 w 2490769"/>
              <a:gd name="connsiteY0" fmla="*/ 0 h 1158162"/>
              <a:gd name="connsiteX1" fmla="*/ 2490769 w 2490769"/>
              <a:gd name="connsiteY1" fmla="*/ 0 h 1158162"/>
              <a:gd name="connsiteX2" fmla="*/ 2429782 w 2490769"/>
              <a:gd name="connsiteY2" fmla="*/ 24947 h 1158162"/>
              <a:gd name="connsiteX3" fmla="*/ 2017486 w 2490769"/>
              <a:gd name="connsiteY3" fmla="*/ 246743 h 1158162"/>
              <a:gd name="connsiteX4" fmla="*/ 827314 w 2490769"/>
              <a:gd name="connsiteY4" fmla="*/ 1103086 h 1158162"/>
              <a:gd name="connsiteX5" fmla="*/ 25003 w 2490769"/>
              <a:gd name="connsiteY5" fmla="*/ 1083015 h 1158162"/>
              <a:gd name="connsiteX6" fmla="*/ 0 w 2490769"/>
              <a:gd name="connsiteY6" fmla="*/ 1075091 h 1158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0769" h="1158162">
                <a:moveTo>
                  <a:pt x="0" y="0"/>
                </a:moveTo>
                <a:lnTo>
                  <a:pt x="2490769" y="0"/>
                </a:lnTo>
                <a:lnTo>
                  <a:pt x="2429782" y="24947"/>
                </a:lnTo>
                <a:cubicBezTo>
                  <a:pt x="2311098" y="77712"/>
                  <a:pt x="2178353" y="146353"/>
                  <a:pt x="2017486" y="246743"/>
                </a:cubicBezTo>
                <a:cubicBezTo>
                  <a:pt x="1695753" y="447524"/>
                  <a:pt x="1202266" y="977296"/>
                  <a:pt x="827314" y="1103086"/>
                </a:cubicBezTo>
                <a:cubicBezTo>
                  <a:pt x="546100" y="1197429"/>
                  <a:pt x="283255" y="1157061"/>
                  <a:pt x="25003" y="1083015"/>
                </a:cubicBezTo>
                <a:lnTo>
                  <a:pt x="0" y="1075091"/>
                </a:lnTo>
                <a:close/>
              </a:path>
            </a:pathLst>
          </a:cu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等线" panose="02010600030101010101"/>
              <a:cs typeface="+mn-cs"/>
            </a:endParaRPr>
          </a:p>
        </p:txBody>
      </p:sp>
      <p:sp>
        <p:nvSpPr>
          <p:cNvPr id="29" name="任意多边形: 形状 127">
            <a:extLst>
              <a:ext uri="{FF2B5EF4-FFF2-40B4-BE49-F238E27FC236}">
                <a16:creationId xmlns:a16="http://schemas.microsoft.com/office/drawing/2014/main" id="{79E15543-FF38-052D-F03D-D2B6970C3107}"/>
              </a:ext>
            </a:extLst>
          </p:cNvPr>
          <p:cNvSpPr/>
          <p:nvPr userDrawn="1"/>
        </p:nvSpPr>
        <p:spPr>
          <a:xfrm rot="10800000" flipH="1">
            <a:off x="0" y="4102100"/>
            <a:ext cx="3009900" cy="961594"/>
          </a:xfrm>
          <a:custGeom>
            <a:avLst/>
            <a:gdLst>
              <a:gd name="connsiteX0" fmla="*/ 0 w 2490769"/>
              <a:gd name="connsiteY0" fmla="*/ 0 h 1158162"/>
              <a:gd name="connsiteX1" fmla="*/ 2490769 w 2490769"/>
              <a:gd name="connsiteY1" fmla="*/ 0 h 1158162"/>
              <a:gd name="connsiteX2" fmla="*/ 2429782 w 2490769"/>
              <a:gd name="connsiteY2" fmla="*/ 24947 h 1158162"/>
              <a:gd name="connsiteX3" fmla="*/ 2017486 w 2490769"/>
              <a:gd name="connsiteY3" fmla="*/ 246743 h 1158162"/>
              <a:gd name="connsiteX4" fmla="*/ 827314 w 2490769"/>
              <a:gd name="connsiteY4" fmla="*/ 1103086 h 1158162"/>
              <a:gd name="connsiteX5" fmla="*/ 25003 w 2490769"/>
              <a:gd name="connsiteY5" fmla="*/ 1083015 h 1158162"/>
              <a:gd name="connsiteX6" fmla="*/ 0 w 2490769"/>
              <a:gd name="connsiteY6" fmla="*/ 1075091 h 1158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0769" h="1158162">
                <a:moveTo>
                  <a:pt x="0" y="0"/>
                </a:moveTo>
                <a:lnTo>
                  <a:pt x="2490769" y="0"/>
                </a:lnTo>
                <a:lnTo>
                  <a:pt x="2429782" y="24947"/>
                </a:lnTo>
                <a:cubicBezTo>
                  <a:pt x="2311098" y="77712"/>
                  <a:pt x="2178353" y="146353"/>
                  <a:pt x="2017486" y="246743"/>
                </a:cubicBezTo>
                <a:cubicBezTo>
                  <a:pt x="1695753" y="447524"/>
                  <a:pt x="1202266" y="977296"/>
                  <a:pt x="827314" y="1103086"/>
                </a:cubicBezTo>
                <a:cubicBezTo>
                  <a:pt x="546100" y="1197429"/>
                  <a:pt x="283255" y="1157061"/>
                  <a:pt x="25003" y="1083015"/>
                </a:cubicBezTo>
                <a:lnTo>
                  <a:pt x="0" y="1075091"/>
                </a:lnTo>
                <a:close/>
              </a:path>
            </a:pathLst>
          </a:cu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等线" panose="02010600030101010101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4074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弧形 19"/>
          <p:cNvSpPr/>
          <p:nvPr userDrawn="1"/>
        </p:nvSpPr>
        <p:spPr bwMode="auto">
          <a:xfrm rot="2844081">
            <a:off x="-10627471" y="-6675636"/>
            <a:ext cx="14603099" cy="11669486"/>
          </a:xfrm>
          <a:prstGeom prst="arc">
            <a:avLst>
              <a:gd name="adj1" fmla="val 19198004"/>
              <a:gd name="adj2" fmla="val 426070"/>
            </a:avLst>
          </a:prstGeom>
          <a:noFill/>
          <a:ln w="3175" cap="flat" cmpd="tri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弧形 20"/>
          <p:cNvSpPr/>
          <p:nvPr userDrawn="1"/>
        </p:nvSpPr>
        <p:spPr bwMode="auto">
          <a:xfrm rot="2699318">
            <a:off x="-8946155" y="-6869841"/>
            <a:ext cx="14603099" cy="11669486"/>
          </a:xfrm>
          <a:prstGeom prst="arc">
            <a:avLst>
              <a:gd name="adj1" fmla="val 19336901"/>
              <a:gd name="adj2" fmla="val 800077"/>
            </a:avLst>
          </a:prstGeom>
          <a:noFill/>
          <a:ln w="6350" cap="flat" cmpd="tri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 userDrawn="1"/>
        </p:nvSpPr>
        <p:spPr bwMode="auto">
          <a:xfrm>
            <a:off x="29603" y="0"/>
            <a:ext cx="955598" cy="798404"/>
          </a:xfrm>
          <a:prstGeom prst="rect">
            <a:avLst/>
          </a:prstGeom>
          <a:solidFill>
            <a:schemeClr val="bg1"/>
          </a:solidFill>
          <a:ln w="127000" cap="flat" cmpd="tri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685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35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18" name="圖片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0603" y="301443"/>
            <a:ext cx="3399398" cy="751206"/>
          </a:xfrm>
          <a:prstGeom prst="rect">
            <a:avLst/>
          </a:prstGeom>
        </p:spPr>
      </p:pic>
      <p:sp>
        <p:nvSpPr>
          <p:cNvPr id="2" name="流程圖: 顯示 1"/>
          <p:cNvSpPr/>
          <p:nvPr userDrawn="1"/>
        </p:nvSpPr>
        <p:spPr bwMode="auto">
          <a:xfrm>
            <a:off x="3011914" y="1372689"/>
            <a:ext cx="594799" cy="468124"/>
          </a:xfrm>
          <a:prstGeom prst="flowChartDisplay">
            <a:avLst/>
          </a:prstGeom>
          <a:solidFill>
            <a:srgbClr val="95C5C0"/>
          </a:solidFill>
          <a:ln w="6350" cap="flat" cmpd="tri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</a:p>
        </p:txBody>
      </p:sp>
      <p:sp>
        <p:nvSpPr>
          <p:cNvPr id="17" name="流程圖: 顯示 16"/>
          <p:cNvSpPr/>
          <p:nvPr userDrawn="1"/>
        </p:nvSpPr>
        <p:spPr bwMode="auto">
          <a:xfrm>
            <a:off x="3011914" y="1955062"/>
            <a:ext cx="594799" cy="468124"/>
          </a:xfrm>
          <a:prstGeom prst="flowChartDisplay">
            <a:avLst/>
          </a:prstGeom>
          <a:solidFill>
            <a:srgbClr val="75BDDD"/>
          </a:solidFill>
          <a:ln w="6350" cap="flat" cmpd="tri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1908624" y="1375931"/>
            <a:ext cx="983660" cy="1079655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ctr">
              <a:lnSpc>
                <a:spcPct val="120000"/>
              </a:lnSpc>
            </a:pPr>
            <a:r>
              <a:rPr lang="zh-TW" altLang="en-US" sz="2800" b="1" dirty="0">
                <a:solidFill>
                  <a:srgbClr val="004077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報告大綱</a:t>
            </a:r>
            <a:endParaRPr lang="zh-CN" altLang="en-US" sz="2800" b="1" dirty="0">
              <a:solidFill>
                <a:srgbClr val="004077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6" name="手繪多邊形 25"/>
          <p:cNvSpPr/>
          <p:nvPr userDrawn="1"/>
        </p:nvSpPr>
        <p:spPr bwMode="auto">
          <a:xfrm>
            <a:off x="1908625" y="1372689"/>
            <a:ext cx="163064" cy="135650"/>
          </a:xfrm>
          <a:custGeom>
            <a:avLst/>
            <a:gdLst>
              <a:gd name="connsiteX0" fmla="*/ 0 w 158312"/>
              <a:gd name="connsiteY0" fmla="*/ 0 h 129445"/>
              <a:gd name="connsiteX1" fmla="*/ 158312 w 158312"/>
              <a:gd name="connsiteY1" fmla="*/ 0 h 129445"/>
              <a:gd name="connsiteX2" fmla="*/ 158312 w 158312"/>
              <a:gd name="connsiteY2" fmla="*/ 10551 h 129445"/>
              <a:gd name="connsiteX3" fmla="*/ 39418 w 158312"/>
              <a:gd name="connsiteY3" fmla="*/ 129445 h 129445"/>
              <a:gd name="connsiteX4" fmla="*/ 0 w 158312"/>
              <a:gd name="connsiteY4" fmla="*/ 129445 h 129445"/>
              <a:gd name="connsiteX5" fmla="*/ 0 w 158312"/>
              <a:gd name="connsiteY5" fmla="*/ 0 h 129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8312" h="129445">
                <a:moveTo>
                  <a:pt x="0" y="0"/>
                </a:moveTo>
                <a:lnTo>
                  <a:pt x="158312" y="0"/>
                </a:lnTo>
                <a:lnTo>
                  <a:pt x="158312" y="10551"/>
                </a:lnTo>
                <a:cubicBezTo>
                  <a:pt x="158312" y="76214"/>
                  <a:pt x="105081" y="129445"/>
                  <a:pt x="39418" y="129445"/>
                </a:cubicBezTo>
                <a:lnTo>
                  <a:pt x="0" y="12944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 w="6350" cap="flat" cmpd="tri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3" name="流程圖: 顯示 32"/>
          <p:cNvSpPr/>
          <p:nvPr userDrawn="1"/>
        </p:nvSpPr>
        <p:spPr bwMode="auto">
          <a:xfrm>
            <a:off x="3011914" y="2569185"/>
            <a:ext cx="594799" cy="468124"/>
          </a:xfrm>
          <a:prstGeom prst="flowChartDisplay">
            <a:avLst/>
          </a:prstGeom>
          <a:solidFill>
            <a:srgbClr val="95C5C0"/>
          </a:solidFill>
          <a:ln w="6350" cap="flat" cmpd="tri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</a:p>
        </p:txBody>
      </p:sp>
      <p:sp>
        <p:nvSpPr>
          <p:cNvPr id="34" name="流程圖: 顯示 33"/>
          <p:cNvSpPr/>
          <p:nvPr userDrawn="1"/>
        </p:nvSpPr>
        <p:spPr bwMode="auto">
          <a:xfrm>
            <a:off x="3011914" y="3173569"/>
            <a:ext cx="594799" cy="468124"/>
          </a:xfrm>
          <a:prstGeom prst="flowChartDisplay">
            <a:avLst/>
          </a:prstGeom>
          <a:solidFill>
            <a:srgbClr val="75BDDD"/>
          </a:solidFill>
          <a:ln w="6350" cap="flat" cmpd="tri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</a:p>
        </p:txBody>
      </p:sp>
      <p:sp>
        <p:nvSpPr>
          <p:cNvPr id="35" name="流程圖: 顯示 34"/>
          <p:cNvSpPr/>
          <p:nvPr userDrawn="1"/>
        </p:nvSpPr>
        <p:spPr bwMode="auto">
          <a:xfrm>
            <a:off x="3011914" y="3788491"/>
            <a:ext cx="594799" cy="468124"/>
          </a:xfrm>
          <a:prstGeom prst="flowChartDisplay">
            <a:avLst/>
          </a:prstGeom>
          <a:solidFill>
            <a:srgbClr val="95C5C0"/>
          </a:solidFill>
          <a:ln w="6350" cap="flat" cmpd="tri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</a:p>
        </p:txBody>
      </p:sp>
    </p:spTree>
    <p:extLst>
      <p:ext uri="{BB962C8B-B14F-4D97-AF65-F5344CB8AC3E}">
        <p14:creationId xmlns:p14="http://schemas.microsoft.com/office/powerpoint/2010/main" val="4001429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78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群組 8"/>
          <p:cNvGrpSpPr/>
          <p:nvPr userDrawn="1"/>
        </p:nvGrpSpPr>
        <p:grpSpPr>
          <a:xfrm>
            <a:off x="-15674518" y="-12457667"/>
            <a:ext cx="26656476" cy="18918323"/>
            <a:chOff x="-15674518" y="-12457667"/>
            <a:chExt cx="26656476" cy="18918323"/>
          </a:xfrm>
        </p:grpSpPr>
        <p:sp>
          <p:nvSpPr>
            <p:cNvPr id="2" name="弧形 1"/>
            <p:cNvSpPr/>
            <p:nvPr userDrawn="1"/>
          </p:nvSpPr>
          <p:spPr bwMode="auto">
            <a:xfrm rot="2844081">
              <a:off x="-9738471" y="-6675636"/>
              <a:ext cx="14603099" cy="11669486"/>
            </a:xfrm>
            <a:prstGeom prst="arc">
              <a:avLst>
                <a:gd name="adj1" fmla="val 19198004"/>
                <a:gd name="adj2" fmla="val 479572"/>
              </a:avLst>
            </a:prstGeom>
            <a:noFill/>
            <a:ln w="3175" cap="flat" cmpd="tri" algn="ctr">
              <a:solidFill>
                <a:schemeClr val="bg1">
                  <a:lumMod val="9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" name="弧形 20"/>
            <p:cNvSpPr/>
            <p:nvPr userDrawn="1"/>
          </p:nvSpPr>
          <p:spPr bwMode="auto">
            <a:xfrm rot="2699318">
              <a:off x="-9647829" y="-6888890"/>
              <a:ext cx="14603099" cy="11669486"/>
            </a:xfrm>
            <a:prstGeom prst="arc">
              <a:avLst>
                <a:gd name="adj1" fmla="val 19444404"/>
                <a:gd name="adj2" fmla="val 838833"/>
              </a:avLst>
            </a:prstGeom>
            <a:noFill/>
            <a:ln w="6350" cap="flat" cmpd="tri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弧形 23"/>
            <p:cNvSpPr/>
            <p:nvPr userDrawn="1"/>
          </p:nvSpPr>
          <p:spPr bwMode="auto">
            <a:xfrm rot="7579297">
              <a:off x="-9647830" y="-18484355"/>
              <a:ext cx="14603099" cy="26656476"/>
            </a:xfrm>
            <a:prstGeom prst="arc">
              <a:avLst>
                <a:gd name="adj1" fmla="val 15681750"/>
                <a:gd name="adj2" fmla="val 18583644"/>
              </a:avLst>
            </a:prstGeom>
            <a:noFill/>
            <a:ln w="3175" cap="flat" cmpd="tri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0" name="矩形 9"/>
          <p:cNvSpPr/>
          <p:nvPr userDrawn="1"/>
        </p:nvSpPr>
        <p:spPr bwMode="auto">
          <a:xfrm>
            <a:off x="0" y="0"/>
            <a:ext cx="1398711" cy="1092200"/>
          </a:xfrm>
          <a:prstGeom prst="rect">
            <a:avLst/>
          </a:prstGeom>
          <a:solidFill>
            <a:schemeClr val="bg1"/>
          </a:solidFill>
          <a:ln w="6350" cap="flat" cmpd="tri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" name="文字方塊 3"/>
          <p:cNvSpPr txBox="1"/>
          <p:nvPr userDrawn="1"/>
        </p:nvSpPr>
        <p:spPr>
          <a:xfrm>
            <a:off x="5172524" y="2311897"/>
            <a:ext cx="22966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4000" b="1" dirty="0">
                <a:solidFill>
                  <a:prstClr val="black">
                    <a:lumMod val="85000"/>
                    <a:lumOff val="1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敬請指教</a:t>
            </a:r>
            <a:endParaRPr lang="zh-TW" altLang="en-US" sz="2800" b="1" dirty="0">
              <a:solidFill>
                <a:prstClr val="black">
                  <a:lumMod val="85000"/>
                  <a:lumOff val="1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pSp>
        <p:nvGrpSpPr>
          <p:cNvPr id="5" name="组合 9222"/>
          <p:cNvGrpSpPr/>
          <p:nvPr userDrawn="1"/>
        </p:nvGrpSpPr>
        <p:grpSpPr>
          <a:xfrm>
            <a:off x="4616217" y="2528521"/>
            <a:ext cx="520700" cy="274638"/>
            <a:chOff x="0" y="0"/>
            <a:chExt cx="1041399" cy="549275"/>
          </a:xfrm>
        </p:grpSpPr>
        <p:sp>
          <p:nvSpPr>
            <p:cNvPr id="6" name="Freeform 16"/>
            <p:cNvSpPr/>
            <p:nvPr/>
          </p:nvSpPr>
          <p:spPr>
            <a:xfrm>
              <a:off x="0" y="0"/>
              <a:ext cx="361950" cy="549275"/>
            </a:xfrm>
            <a:custGeom>
              <a:avLst/>
              <a:gdLst/>
              <a:ahLst/>
              <a:cxnLst>
                <a:cxn ang="0">
                  <a:pos x="3620" y="83114"/>
                </a:cxn>
                <a:cxn ang="0">
                  <a:pos x="86868" y="0"/>
                </a:cxn>
                <a:cxn ang="0">
                  <a:pos x="361950" y="274638"/>
                </a:cxn>
                <a:cxn ang="0">
                  <a:pos x="86868" y="549275"/>
                </a:cxn>
                <a:cxn ang="0">
                  <a:pos x="0" y="462547"/>
                </a:cxn>
                <a:cxn ang="0">
                  <a:pos x="191834" y="271024"/>
                </a:cxn>
                <a:cxn ang="0">
                  <a:pos x="3620" y="83114"/>
                </a:cxn>
              </a:cxnLst>
              <a:rect l="0" t="0" r="0" b="0"/>
              <a:pathLst>
                <a:path w="400" h="608">
                  <a:moveTo>
                    <a:pt x="4" y="92"/>
                  </a:moveTo>
                  <a:lnTo>
                    <a:pt x="96" y="0"/>
                  </a:lnTo>
                  <a:lnTo>
                    <a:pt x="400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E25C3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pPr defTabSz="914378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800" kern="0">
                <a:solidFill>
                  <a:srgbClr val="FEAE0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7" name="Freeform 17"/>
            <p:cNvSpPr/>
            <p:nvPr/>
          </p:nvSpPr>
          <p:spPr>
            <a:xfrm>
              <a:off x="338137" y="0"/>
              <a:ext cx="360362" cy="549275"/>
            </a:xfrm>
            <a:custGeom>
              <a:avLst/>
              <a:gdLst/>
              <a:ahLst/>
              <a:cxnLst>
                <a:cxn ang="0">
                  <a:pos x="3613" y="83114"/>
                </a:cxn>
                <a:cxn ang="0">
                  <a:pos x="86704" y="0"/>
                </a:cxn>
                <a:cxn ang="0">
                  <a:pos x="360362" y="274638"/>
                </a:cxn>
                <a:cxn ang="0">
                  <a:pos x="86704" y="549275"/>
                </a:cxn>
                <a:cxn ang="0">
                  <a:pos x="0" y="462547"/>
                </a:cxn>
                <a:cxn ang="0">
                  <a:pos x="191471" y="271024"/>
                </a:cxn>
                <a:cxn ang="0">
                  <a:pos x="3613" y="83114"/>
                </a:cxn>
              </a:cxnLst>
              <a:rect l="0" t="0" r="0" b="0"/>
              <a:pathLst>
                <a:path w="399" h="608">
                  <a:moveTo>
                    <a:pt x="4" y="92"/>
                  </a:moveTo>
                  <a:lnTo>
                    <a:pt x="96" y="0"/>
                  </a:lnTo>
                  <a:lnTo>
                    <a:pt x="399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C2D43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pPr defTabSz="914378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800" kern="0">
                <a:solidFill>
                  <a:srgbClr val="FEAE0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8" name="Freeform 18"/>
            <p:cNvSpPr/>
            <p:nvPr/>
          </p:nvSpPr>
          <p:spPr>
            <a:xfrm>
              <a:off x="681037" y="0"/>
              <a:ext cx="360362" cy="549275"/>
            </a:xfrm>
            <a:custGeom>
              <a:avLst/>
              <a:gdLst/>
              <a:ahLst/>
              <a:cxnLst>
                <a:cxn ang="0">
                  <a:pos x="3613" y="83114"/>
                </a:cxn>
                <a:cxn ang="0">
                  <a:pos x="85800" y="0"/>
                </a:cxn>
                <a:cxn ang="0">
                  <a:pos x="360362" y="274638"/>
                </a:cxn>
                <a:cxn ang="0">
                  <a:pos x="85800" y="549275"/>
                </a:cxn>
                <a:cxn ang="0">
                  <a:pos x="0" y="462547"/>
                </a:cxn>
                <a:cxn ang="0">
                  <a:pos x="191471" y="271024"/>
                </a:cxn>
                <a:cxn ang="0">
                  <a:pos x="3613" y="83114"/>
                </a:cxn>
              </a:cxnLst>
              <a:rect l="0" t="0" r="0" b="0"/>
              <a:pathLst>
                <a:path w="399" h="608">
                  <a:moveTo>
                    <a:pt x="4" y="92"/>
                  </a:moveTo>
                  <a:lnTo>
                    <a:pt x="95" y="0"/>
                  </a:lnTo>
                  <a:lnTo>
                    <a:pt x="399" y="304"/>
                  </a:lnTo>
                  <a:lnTo>
                    <a:pt x="95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208284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pPr defTabSz="914378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800" kern="0">
                <a:solidFill>
                  <a:srgbClr val="FEAE01"/>
                </a:solidFill>
                <a:ea typeface="宋体" panose="02010600030101010101" pitchFamily="2" charset="-122"/>
              </a:endParaRPr>
            </a:p>
          </p:txBody>
        </p:sp>
      </p:grpSp>
      <p:pic>
        <p:nvPicPr>
          <p:cNvPr id="25" name="圖片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9533" y="1128638"/>
            <a:ext cx="3218170" cy="241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935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indefinite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群組 8"/>
          <p:cNvGrpSpPr/>
          <p:nvPr userDrawn="1"/>
        </p:nvGrpSpPr>
        <p:grpSpPr>
          <a:xfrm>
            <a:off x="-15674518" y="-12457667"/>
            <a:ext cx="26656476" cy="18918323"/>
            <a:chOff x="-15674518" y="-12457667"/>
            <a:chExt cx="26656476" cy="18918323"/>
          </a:xfrm>
        </p:grpSpPr>
        <p:sp>
          <p:nvSpPr>
            <p:cNvPr id="2" name="弧形 1"/>
            <p:cNvSpPr/>
            <p:nvPr userDrawn="1"/>
          </p:nvSpPr>
          <p:spPr bwMode="auto">
            <a:xfrm rot="2844081">
              <a:off x="-9738471" y="-6675636"/>
              <a:ext cx="14603099" cy="11669486"/>
            </a:xfrm>
            <a:prstGeom prst="arc">
              <a:avLst>
                <a:gd name="adj1" fmla="val 19198004"/>
                <a:gd name="adj2" fmla="val 479572"/>
              </a:avLst>
            </a:prstGeom>
            <a:noFill/>
            <a:ln w="3175" cap="flat" cmpd="tri" algn="ctr">
              <a:solidFill>
                <a:schemeClr val="bg1">
                  <a:lumMod val="9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" name="弧形 20"/>
            <p:cNvSpPr/>
            <p:nvPr userDrawn="1"/>
          </p:nvSpPr>
          <p:spPr bwMode="auto">
            <a:xfrm rot="2699318">
              <a:off x="-9647829" y="-6888890"/>
              <a:ext cx="14603099" cy="11669486"/>
            </a:xfrm>
            <a:prstGeom prst="arc">
              <a:avLst>
                <a:gd name="adj1" fmla="val 19444404"/>
                <a:gd name="adj2" fmla="val 838833"/>
              </a:avLst>
            </a:prstGeom>
            <a:noFill/>
            <a:ln w="6350" cap="flat" cmpd="tri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弧形 23"/>
            <p:cNvSpPr/>
            <p:nvPr userDrawn="1"/>
          </p:nvSpPr>
          <p:spPr bwMode="auto">
            <a:xfrm rot="7579297">
              <a:off x="-9647830" y="-18484355"/>
              <a:ext cx="14603099" cy="26656476"/>
            </a:xfrm>
            <a:prstGeom prst="arc">
              <a:avLst>
                <a:gd name="adj1" fmla="val 15681750"/>
                <a:gd name="adj2" fmla="val 18583644"/>
              </a:avLst>
            </a:prstGeom>
            <a:noFill/>
            <a:ln w="3175" cap="flat" cmpd="tri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0" name="矩形 9"/>
          <p:cNvSpPr/>
          <p:nvPr userDrawn="1"/>
        </p:nvSpPr>
        <p:spPr bwMode="auto">
          <a:xfrm>
            <a:off x="0" y="0"/>
            <a:ext cx="1398711" cy="1092200"/>
          </a:xfrm>
          <a:prstGeom prst="rect">
            <a:avLst/>
          </a:prstGeom>
          <a:solidFill>
            <a:schemeClr val="bg1"/>
          </a:solidFill>
          <a:ln w="6350" cap="flat" cmpd="tri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" name="文字方塊 2"/>
          <p:cNvSpPr txBox="1"/>
          <p:nvPr userDrawn="1"/>
        </p:nvSpPr>
        <p:spPr>
          <a:xfrm>
            <a:off x="4366643" y="2614474"/>
            <a:ext cx="44211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56339">
              <a:defRPr/>
            </a:pPr>
            <a:r>
              <a:rPr lang="en-US" altLang="zh-TW" sz="7200" b="1" dirty="0">
                <a:solidFill>
                  <a:srgbClr val="00747B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Q</a:t>
            </a:r>
            <a:r>
              <a:rPr lang="en-US" altLang="zh-TW" sz="6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&amp;</a:t>
            </a:r>
            <a:r>
              <a:rPr lang="en-US" altLang="zh-TW" sz="7200" b="1" dirty="0">
                <a:solidFill>
                  <a:srgbClr val="00747B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4" name="文字方塊 3"/>
          <p:cNvSpPr txBox="1"/>
          <p:nvPr userDrawn="1"/>
        </p:nvSpPr>
        <p:spPr>
          <a:xfrm>
            <a:off x="4022998" y="1704838"/>
            <a:ext cx="22966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4000" b="1" dirty="0">
                <a:solidFill>
                  <a:prstClr val="black">
                    <a:lumMod val="85000"/>
                    <a:lumOff val="1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敬請指教</a:t>
            </a:r>
            <a:endParaRPr lang="zh-TW" altLang="en-US" sz="2800" b="1" dirty="0">
              <a:solidFill>
                <a:prstClr val="black">
                  <a:lumMod val="85000"/>
                  <a:lumOff val="1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pSp>
        <p:nvGrpSpPr>
          <p:cNvPr id="5" name="组合 9222"/>
          <p:cNvGrpSpPr/>
          <p:nvPr userDrawn="1"/>
        </p:nvGrpSpPr>
        <p:grpSpPr>
          <a:xfrm>
            <a:off x="4980034" y="2940001"/>
            <a:ext cx="520700" cy="274638"/>
            <a:chOff x="0" y="0"/>
            <a:chExt cx="1041399" cy="549275"/>
          </a:xfrm>
        </p:grpSpPr>
        <p:sp>
          <p:nvSpPr>
            <p:cNvPr id="6" name="Freeform 16"/>
            <p:cNvSpPr/>
            <p:nvPr/>
          </p:nvSpPr>
          <p:spPr>
            <a:xfrm>
              <a:off x="0" y="0"/>
              <a:ext cx="361950" cy="549275"/>
            </a:xfrm>
            <a:custGeom>
              <a:avLst/>
              <a:gdLst/>
              <a:ahLst/>
              <a:cxnLst>
                <a:cxn ang="0">
                  <a:pos x="3620" y="83114"/>
                </a:cxn>
                <a:cxn ang="0">
                  <a:pos x="86868" y="0"/>
                </a:cxn>
                <a:cxn ang="0">
                  <a:pos x="361950" y="274638"/>
                </a:cxn>
                <a:cxn ang="0">
                  <a:pos x="86868" y="549275"/>
                </a:cxn>
                <a:cxn ang="0">
                  <a:pos x="0" y="462547"/>
                </a:cxn>
                <a:cxn ang="0">
                  <a:pos x="191834" y="271024"/>
                </a:cxn>
                <a:cxn ang="0">
                  <a:pos x="3620" y="83114"/>
                </a:cxn>
              </a:cxnLst>
              <a:rect l="0" t="0" r="0" b="0"/>
              <a:pathLst>
                <a:path w="400" h="608">
                  <a:moveTo>
                    <a:pt x="4" y="92"/>
                  </a:moveTo>
                  <a:lnTo>
                    <a:pt x="96" y="0"/>
                  </a:lnTo>
                  <a:lnTo>
                    <a:pt x="400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E25C3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pPr defTabSz="914378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800" kern="0">
                <a:solidFill>
                  <a:srgbClr val="FEAE0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7" name="Freeform 17"/>
            <p:cNvSpPr/>
            <p:nvPr/>
          </p:nvSpPr>
          <p:spPr>
            <a:xfrm>
              <a:off x="338137" y="0"/>
              <a:ext cx="360362" cy="549275"/>
            </a:xfrm>
            <a:custGeom>
              <a:avLst/>
              <a:gdLst/>
              <a:ahLst/>
              <a:cxnLst>
                <a:cxn ang="0">
                  <a:pos x="3613" y="83114"/>
                </a:cxn>
                <a:cxn ang="0">
                  <a:pos x="86704" y="0"/>
                </a:cxn>
                <a:cxn ang="0">
                  <a:pos x="360362" y="274638"/>
                </a:cxn>
                <a:cxn ang="0">
                  <a:pos x="86704" y="549275"/>
                </a:cxn>
                <a:cxn ang="0">
                  <a:pos x="0" y="462547"/>
                </a:cxn>
                <a:cxn ang="0">
                  <a:pos x="191471" y="271024"/>
                </a:cxn>
                <a:cxn ang="0">
                  <a:pos x="3613" y="83114"/>
                </a:cxn>
              </a:cxnLst>
              <a:rect l="0" t="0" r="0" b="0"/>
              <a:pathLst>
                <a:path w="399" h="608">
                  <a:moveTo>
                    <a:pt x="4" y="92"/>
                  </a:moveTo>
                  <a:lnTo>
                    <a:pt x="96" y="0"/>
                  </a:lnTo>
                  <a:lnTo>
                    <a:pt x="399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C2D43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pPr defTabSz="914378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800" kern="0">
                <a:solidFill>
                  <a:srgbClr val="FEAE0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8" name="Freeform 18"/>
            <p:cNvSpPr/>
            <p:nvPr/>
          </p:nvSpPr>
          <p:spPr>
            <a:xfrm>
              <a:off x="681037" y="0"/>
              <a:ext cx="360362" cy="549275"/>
            </a:xfrm>
            <a:custGeom>
              <a:avLst/>
              <a:gdLst/>
              <a:ahLst/>
              <a:cxnLst>
                <a:cxn ang="0">
                  <a:pos x="3613" y="83114"/>
                </a:cxn>
                <a:cxn ang="0">
                  <a:pos x="85800" y="0"/>
                </a:cxn>
                <a:cxn ang="0">
                  <a:pos x="360362" y="274638"/>
                </a:cxn>
                <a:cxn ang="0">
                  <a:pos x="85800" y="549275"/>
                </a:cxn>
                <a:cxn ang="0">
                  <a:pos x="0" y="462547"/>
                </a:cxn>
                <a:cxn ang="0">
                  <a:pos x="191471" y="271024"/>
                </a:cxn>
                <a:cxn ang="0">
                  <a:pos x="3613" y="83114"/>
                </a:cxn>
              </a:cxnLst>
              <a:rect l="0" t="0" r="0" b="0"/>
              <a:pathLst>
                <a:path w="399" h="608">
                  <a:moveTo>
                    <a:pt x="4" y="92"/>
                  </a:moveTo>
                  <a:lnTo>
                    <a:pt x="95" y="0"/>
                  </a:lnTo>
                  <a:lnTo>
                    <a:pt x="399" y="304"/>
                  </a:lnTo>
                  <a:lnTo>
                    <a:pt x="95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208284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pPr defTabSz="914378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800" kern="0">
                <a:solidFill>
                  <a:srgbClr val="FEAE01"/>
                </a:solidFill>
                <a:ea typeface="宋体" panose="02010600030101010101" pitchFamily="2" charset="-122"/>
              </a:endParaRPr>
            </a:p>
          </p:txBody>
        </p:sp>
      </p:grpSp>
      <p:pic>
        <p:nvPicPr>
          <p:cNvPr id="25" name="圖片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9533" y="1128638"/>
            <a:ext cx="3218170" cy="241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369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indefinite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819150" y="57153"/>
            <a:ext cx="8223250" cy="507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2" name="矩形 1"/>
          <p:cNvSpPr/>
          <p:nvPr userDrawn="1"/>
        </p:nvSpPr>
        <p:spPr bwMode="auto">
          <a:xfrm flipV="1">
            <a:off x="821531" y="557773"/>
            <a:ext cx="1453494" cy="45719"/>
          </a:xfrm>
          <a:prstGeom prst="rect">
            <a:avLst/>
          </a:prstGeom>
          <a:solidFill>
            <a:srgbClr val="80C201">
              <a:alpha val="80000"/>
            </a:srgbClr>
          </a:solidFill>
          <a:ln w="6350" cap="flat" cmpd="tri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" name="矩形 3"/>
          <p:cNvSpPr/>
          <p:nvPr userDrawn="1"/>
        </p:nvSpPr>
        <p:spPr bwMode="auto">
          <a:xfrm flipV="1">
            <a:off x="2275025" y="557777"/>
            <a:ext cx="6799125" cy="45719"/>
          </a:xfrm>
          <a:prstGeom prst="rect">
            <a:avLst/>
          </a:prstGeom>
          <a:solidFill>
            <a:srgbClr val="2DADB6">
              <a:alpha val="60000"/>
            </a:srgbClr>
          </a:solidFill>
          <a:ln w="6350" cap="flat" cmpd="tri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10919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755653" y="1221585"/>
            <a:ext cx="7775575" cy="54769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zh-TW" altLang="en-US" sz="1350">
              <a:ln w="0"/>
              <a:solidFill>
                <a:srgbClr val="99FF3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755653" y="2680101"/>
            <a:ext cx="7775575" cy="54769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noFill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 sz="1350"/>
          </a:p>
        </p:txBody>
      </p:sp>
      <p:pic>
        <p:nvPicPr>
          <p:cNvPr id="8" name="圖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" y="5044681"/>
            <a:ext cx="9153525" cy="9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27088" y="1418038"/>
            <a:ext cx="7632700" cy="1102519"/>
          </a:xfrm>
          <a:prstGeom prst="rect">
            <a:avLst/>
          </a:prstGeom>
        </p:spPr>
        <p:txBody>
          <a:bodyPr/>
          <a:lstStyle>
            <a:lvl1pPr algn="ctr">
              <a:defRPr sz="36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3037" y="2966446"/>
            <a:ext cx="6400800" cy="576853"/>
          </a:xfrm>
          <a:prstGeom prst="rect">
            <a:avLst/>
          </a:prstGeo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b="1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 noProof="0" dirty="0"/>
              <a:t>按一下以編輯母片副標題樣式</a:t>
            </a: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5891" y="405623"/>
            <a:ext cx="3017365" cy="71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602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11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圖片 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" y="5041106"/>
            <a:ext cx="9153525" cy="96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圖片 4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96" y="47625"/>
            <a:ext cx="612000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786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903" r:id="rId3"/>
    <p:sldLayoutId id="2147483921" r:id="rId4"/>
    <p:sldLayoutId id="2147483900" r:id="rId5"/>
    <p:sldLayoutId id="2147483901" r:id="rId6"/>
    <p:sldLayoutId id="2147483928" r:id="rId7"/>
    <p:sldLayoutId id="2147483905" r:id="rId8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3300" b="1" kern="1200">
          <a:solidFill>
            <a:schemeClr val="tx2"/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625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625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625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625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5pPr>
      <a:lvl6pPr marL="342892" algn="ctr" rtl="0" eaLnBrk="1" fontAlgn="base" hangingPunct="1">
        <a:spcBef>
          <a:spcPct val="0"/>
        </a:spcBef>
        <a:spcAft>
          <a:spcPct val="0"/>
        </a:spcAft>
        <a:defRPr kumimoji="1" sz="2625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6pPr>
      <a:lvl7pPr marL="685783" algn="ctr" rtl="0" eaLnBrk="1" fontAlgn="base" hangingPunct="1">
        <a:spcBef>
          <a:spcPct val="0"/>
        </a:spcBef>
        <a:spcAft>
          <a:spcPct val="0"/>
        </a:spcAft>
        <a:defRPr kumimoji="1" sz="2625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7pPr>
      <a:lvl8pPr marL="1028675" algn="ctr" rtl="0" eaLnBrk="1" fontAlgn="base" hangingPunct="1">
        <a:spcBef>
          <a:spcPct val="0"/>
        </a:spcBef>
        <a:spcAft>
          <a:spcPct val="0"/>
        </a:spcAft>
        <a:defRPr kumimoji="1" sz="2625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8pPr>
      <a:lvl9pPr marL="1371566" algn="ctr" rtl="0" eaLnBrk="1" fontAlgn="base" hangingPunct="1">
        <a:spcBef>
          <a:spcPct val="0"/>
        </a:spcBef>
        <a:spcAft>
          <a:spcPct val="0"/>
        </a:spcAft>
        <a:defRPr kumimoji="1" sz="2625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9pPr>
    </p:titleStyle>
    <p:bodyStyle>
      <a:lvl1pPr marL="257168" indent="-257168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anose="05000000000000000000" pitchFamily="2" charset="2"/>
        <a:buChar char="p"/>
        <a:defRPr kumimoji="1" sz="2400" b="1" kern="1200">
          <a:solidFill>
            <a:srgbClr val="000066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557199" indent="-214308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anose="05000000000000000000" pitchFamily="2" charset="2"/>
        <a:buChar char="l"/>
        <a:defRPr kumimoji="1" sz="2100" b="1" kern="1200">
          <a:solidFill>
            <a:srgbClr val="663300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857228" indent="-171446" algn="l" rtl="0" eaLnBrk="1" fontAlgn="base" hangingPunct="1">
        <a:spcBef>
          <a:spcPct val="20000"/>
        </a:spcBef>
        <a:spcAft>
          <a:spcPct val="0"/>
        </a:spcAft>
        <a:buClr>
          <a:srgbClr val="00CC00"/>
        </a:buClr>
        <a:buSzPct val="60000"/>
        <a:buFont typeface="Wingdings" panose="05000000000000000000" pitchFamily="2" charset="2"/>
        <a:buChar char="u"/>
        <a:defRPr kumimoji="1" sz="1800" b="1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1200120" indent="-171446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l"/>
        <a:defRPr kumimoji="1" sz="1500" b="1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1543012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 b="1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504" y="51470"/>
            <a:ext cx="600544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圖片 1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" y="5041106"/>
            <a:ext cx="9153525" cy="96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4764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19" r:id="rId2"/>
    <p:sldLayoutId id="2147483898" r:id="rId3"/>
    <p:sldLayoutId id="2147483904" r:id="rId4"/>
    <p:sldLayoutId id="2147483920" r:id="rId5"/>
    <p:sldLayoutId id="214748390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圖片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" y="5041106"/>
            <a:ext cx="9153525" cy="96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749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3300" b="1" kern="1200">
          <a:solidFill>
            <a:schemeClr val="tx2"/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625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625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625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625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5pPr>
      <a:lvl6pPr marL="342892" algn="ctr" rtl="0" eaLnBrk="1" fontAlgn="base" hangingPunct="1">
        <a:spcBef>
          <a:spcPct val="0"/>
        </a:spcBef>
        <a:spcAft>
          <a:spcPct val="0"/>
        </a:spcAft>
        <a:defRPr kumimoji="1" sz="2625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6pPr>
      <a:lvl7pPr marL="685783" algn="ctr" rtl="0" eaLnBrk="1" fontAlgn="base" hangingPunct="1">
        <a:spcBef>
          <a:spcPct val="0"/>
        </a:spcBef>
        <a:spcAft>
          <a:spcPct val="0"/>
        </a:spcAft>
        <a:defRPr kumimoji="1" sz="2625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7pPr>
      <a:lvl8pPr marL="1028675" algn="ctr" rtl="0" eaLnBrk="1" fontAlgn="base" hangingPunct="1">
        <a:spcBef>
          <a:spcPct val="0"/>
        </a:spcBef>
        <a:spcAft>
          <a:spcPct val="0"/>
        </a:spcAft>
        <a:defRPr kumimoji="1" sz="2625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8pPr>
      <a:lvl9pPr marL="1371566" algn="ctr" rtl="0" eaLnBrk="1" fontAlgn="base" hangingPunct="1">
        <a:spcBef>
          <a:spcPct val="0"/>
        </a:spcBef>
        <a:spcAft>
          <a:spcPct val="0"/>
        </a:spcAft>
        <a:defRPr kumimoji="1" sz="2625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9pPr>
    </p:titleStyle>
    <p:bodyStyle>
      <a:lvl1pPr marL="257168" indent="-257168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anose="05000000000000000000" pitchFamily="2" charset="2"/>
        <a:buChar char="p"/>
        <a:defRPr kumimoji="1" sz="2400" b="1" kern="1200">
          <a:solidFill>
            <a:srgbClr val="000066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557199" indent="-214308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anose="05000000000000000000" pitchFamily="2" charset="2"/>
        <a:buChar char="l"/>
        <a:defRPr kumimoji="1" sz="2100" b="1" kern="1200">
          <a:solidFill>
            <a:srgbClr val="663300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857228" indent="-171446" algn="l" rtl="0" eaLnBrk="1" fontAlgn="base" hangingPunct="1">
        <a:spcBef>
          <a:spcPct val="20000"/>
        </a:spcBef>
        <a:spcAft>
          <a:spcPct val="0"/>
        </a:spcAft>
        <a:buClr>
          <a:srgbClr val="00CC00"/>
        </a:buClr>
        <a:buSzPct val="60000"/>
        <a:buFont typeface="Wingdings" panose="05000000000000000000" pitchFamily="2" charset="2"/>
        <a:buChar char="u"/>
        <a:defRPr kumimoji="1" sz="1800" b="1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1200120" indent="-171446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l"/>
        <a:defRPr kumimoji="1" sz="1500" b="1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1543012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 b="1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5010912"/>
            <a:ext cx="9144000" cy="128016"/>
          </a:xfrm>
          <a:prstGeom prst="rect">
            <a:avLst/>
          </a:prstGeom>
          <a:solidFill>
            <a:srgbClr val="007C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98417" y="1592622"/>
            <a:ext cx="8471263" cy="837152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sz="2600" b="1" dirty="0">
                <a:solidFill>
                  <a:srgbClr val="0B3D5C"/>
                </a:solidFill>
                <a:latin typeface="Arial"/>
              </a:rPr>
              <a:t>Internal Flooding Risk Assessment in the Pre-Defueled Phase of BWR/4 Mark I Nuclear Power Plant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6656" y="2590956"/>
            <a:ext cx="7799832" cy="29260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lang="en-US" sz="1600" dirty="0">
                <a:solidFill>
                  <a:srgbClr val="4A5563"/>
                </a:solidFill>
              </a:rPr>
              <a:t>Yu-Ting Lin, </a:t>
            </a:r>
            <a:r>
              <a:rPr lang="en-US" sz="1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Po-Jung Chiu</a:t>
            </a:r>
            <a:r>
              <a:rPr lang="en-US" sz="1600" dirty="0">
                <a:solidFill>
                  <a:srgbClr val="4A5563"/>
                </a:solidFill>
              </a:rPr>
              <a:t>, Yi-Cheng Tian, and </a:t>
            </a:r>
            <a:r>
              <a:rPr lang="en-US" sz="1600" dirty="0" err="1">
                <a:solidFill>
                  <a:srgbClr val="4A5563"/>
                </a:solidFill>
              </a:rPr>
              <a:t>Tsu</a:t>
            </a:r>
            <a:r>
              <a:rPr lang="en-US" sz="1600" dirty="0">
                <a:solidFill>
                  <a:srgbClr val="4A5563"/>
                </a:solidFill>
              </a:rPr>
              <a:t>-Mu Kao</a:t>
            </a:r>
            <a:endParaRPr sz="1600" b="0" dirty="0">
              <a:solidFill>
                <a:srgbClr val="4A5563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59328" y="3048874"/>
            <a:ext cx="6949440" cy="637097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lang="en-US" sz="1300" dirty="0">
                <a:solidFill>
                  <a:srgbClr val="4A5563"/>
                </a:solidFill>
              </a:rPr>
              <a:t>Presented by</a:t>
            </a:r>
          </a:p>
          <a:p>
            <a:pPr algn="ctr"/>
            <a:r>
              <a:rPr lang="en-US" sz="1300" dirty="0">
                <a:solidFill>
                  <a:srgbClr val="4A5563"/>
                </a:solidFill>
              </a:rPr>
              <a:t>Po-Jung Chiu</a:t>
            </a:r>
          </a:p>
          <a:p>
            <a:pPr algn="ctr"/>
            <a:r>
              <a:rPr lang="en-US" sz="1300" dirty="0">
                <a:solidFill>
                  <a:srgbClr val="4A5563"/>
                </a:solidFill>
              </a:rPr>
              <a:t>Assistant </a:t>
            </a:r>
            <a:r>
              <a:rPr lang="en-US" sz="1300" dirty="0" smtClean="0">
                <a:solidFill>
                  <a:srgbClr val="4A5563"/>
                </a:solidFill>
              </a:rPr>
              <a:t>Researcher</a:t>
            </a:r>
            <a:endParaRPr sz="1300" b="0" dirty="0">
              <a:solidFill>
                <a:srgbClr val="4A5563"/>
              </a:solidFill>
              <a:latin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5850" y="4080093"/>
            <a:ext cx="926956" cy="310896"/>
          </a:xfrm>
          <a:prstGeom prst="rect">
            <a:avLst/>
          </a:prstGeom>
          <a:solidFill>
            <a:srgbClr val="007C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300" b="1" dirty="0">
                <a:solidFill>
                  <a:srgbClr val="FFFFFF"/>
                </a:solidFill>
                <a:latin typeface="Arial"/>
              </a:rPr>
              <a:t>PSAM-18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6656" y="4416552"/>
            <a:ext cx="2834640" cy="221599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1200" b="0" dirty="0">
                <a:solidFill>
                  <a:srgbClr val="4A5563"/>
                </a:solidFill>
                <a:latin typeface="Arial"/>
              </a:rPr>
              <a:t>July</a:t>
            </a:r>
            <a:r>
              <a:rPr lang="zh-TW" altLang="en-US" sz="1200" b="0" dirty="0">
                <a:solidFill>
                  <a:srgbClr val="4A5563"/>
                </a:solidFill>
                <a:latin typeface="Arial"/>
              </a:rPr>
              <a:t> </a:t>
            </a:r>
            <a:r>
              <a:rPr lang="en-US" altLang="zh-TW" sz="1200" b="0" dirty="0">
                <a:solidFill>
                  <a:srgbClr val="4A5563"/>
                </a:solidFill>
                <a:latin typeface="Arial"/>
              </a:rPr>
              <a:t>20,</a:t>
            </a:r>
            <a:r>
              <a:rPr sz="1200" b="0" dirty="0">
                <a:solidFill>
                  <a:srgbClr val="4A5563"/>
                </a:solidFill>
                <a:latin typeface="Arial"/>
              </a:rPr>
              <a:t> 2026</a:t>
            </a:r>
          </a:p>
        </p:txBody>
      </p:sp>
      <p:sp>
        <p:nvSpPr>
          <p:cNvPr id="9" name="Rectangle 8"/>
          <p:cNvSpPr/>
          <p:nvPr/>
        </p:nvSpPr>
        <p:spPr>
          <a:xfrm>
            <a:off x="502920" y="4700016"/>
            <a:ext cx="8138160" cy="18288"/>
          </a:xfrm>
          <a:prstGeom prst="rect">
            <a:avLst/>
          </a:prstGeom>
          <a:solidFill>
            <a:srgbClr val="D8DF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566928" y="4745736"/>
            <a:ext cx="6035040" cy="16773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850" b="0" dirty="0">
                <a:solidFill>
                  <a:srgbClr val="4A5563"/>
                </a:solidFill>
                <a:latin typeface="Arial"/>
              </a:rPr>
              <a:t>National Atomic Research Institute (NARI) | PSAM-18 / 2026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92440" y="4736592"/>
            <a:ext cx="384048" cy="20116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r"/>
            <a:r>
              <a:rPr sz="900" b="1">
                <a:solidFill>
                  <a:srgbClr val="007C89"/>
                </a:solidFill>
                <a:latin typeface="Arial"/>
              </a:rPr>
              <a:t>1</a:t>
            </a:r>
          </a:p>
        </p:txBody>
      </p:sp>
      <p:sp>
        <p:nvSpPr>
          <p:cNvPr id="12" name="TextBox 5"/>
          <p:cNvSpPr txBox="1"/>
          <p:nvPr/>
        </p:nvSpPr>
        <p:spPr>
          <a:xfrm>
            <a:off x="1691640" y="4017019"/>
            <a:ext cx="6949440" cy="437043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r"/>
            <a:r>
              <a:rPr sz="1300" b="0" dirty="0">
                <a:solidFill>
                  <a:srgbClr val="4A5563"/>
                </a:solidFill>
                <a:latin typeface="Arial"/>
              </a:rPr>
              <a:t>Risk Assessment Group, Department of Nuclear Systems Engineering</a:t>
            </a:r>
            <a:r>
              <a:rPr dirty="0"/>
              <a:t/>
            </a:r>
            <a:br>
              <a:rPr dirty="0"/>
            </a:br>
            <a:r>
              <a:rPr sz="1300" b="0" dirty="0">
                <a:solidFill>
                  <a:srgbClr val="4A5563"/>
                </a:solidFill>
                <a:latin typeface="Arial"/>
              </a:rPr>
              <a:t>National Atomic Research Institute (NARI), Taiwan</a:t>
            </a:r>
          </a:p>
        </p:txBody>
      </p:sp>
    </p:spTree>
    <p:extLst>
      <p:ext uri="{BB962C8B-B14F-4D97-AF65-F5344CB8AC3E}">
        <p14:creationId xmlns:p14="http://schemas.microsoft.com/office/powerpoint/2010/main" val="2502585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748BA5-952F-FFA0-BBEF-946CE585A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4944" y="164592"/>
            <a:ext cx="7726679" cy="347472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2400" b="1">
                <a:solidFill>
                  <a:srgbClr val="0B3D5C"/>
                </a:solidFill>
                <a:latin typeface="Arial"/>
              </a:rPr>
              <a:t>Key Conclusions and Risk Insights</a:t>
            </a:r>
          </a:p>
        </p:txBody>
      </p:sp>
      <p:sp>
        <p:nvSpPr>
          <p:cNvPr id="3" name="Pentagon 2"/>
          <p:cNvSpPr/>
          <p:nvPr/>
        </p:nvSpPr>
        <p:spPr>
          <a:xfrm>
            <a:off x="0" y="768096"/>
            <a:ext cx="3429000" cy="347472"/>
          </a:xfrm>
          <a:prstGeom prst="homePlate">
            <a:avLst/>
          </a:prstGeom>
          <a:solidFill>
            <a:srgbClr val="007C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</a:rPr>
              <a:t>4. Conclusions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" y="4700016"/>
            <a:ext cx="8138160" cy="18288"/>
          </a:xfrm>
          <a:prstGeom prst="rect">
            <a:avLst/>
          </a:prstGeom>
          <a:solidFill>
            <a:srgbClr val="D8DF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66928" y="4745736"/>
            <a:ext cx="6035040" cy="16773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850" b="0" dirty="0">
                <a:solidFill>
                  <a:srgbClr val="4A5563"/>
                </a:solidFill>
                <a:latin typeface="Arial"/>
              </a:rPr>
              <a:t>National Atomic Research Institute (NARI) | PSAM-18 /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92440" y="4736592"/>
            <a:ext cx="384048" cy="20116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r"/>
            <a:r>
              <a:rPr sz="900" b="1">
                <a:solidFill>
                  <a:srgbClr val="007C89"/>
                </a:solidFill>
                <a:latin typeface="Arial"/>
              </a:rPr>
              <a:t>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1234440"/>
            <a:ext cx="4343400" cy="3154680"/>
          </a:xfrm>
          <a:prstGeom prst="rect">
            <a:avLst/>
          </a:prstGeom>
          <a:noFill/>
        </p:spPr>
        <p:txBody>
          <a:bodyPr wrap="square" lIns="73152" tIns="27432" rIns="45720" bIns="27432">
            <a:spAutoFit/>
          </a:bodyPr>
          <a:lstStyle/>
          <a:p>
            <a:pPr>
              <a:spcAft>
                <a:spcPts val="800"/>
              </a:spcAft>
              <a:defRPr sz="1600" b="0">
                <a:solidFill>
                  <a:srgbClr val="4A5563"/>
                </a:solidFill>
                <a:latin typeface="Arial"/>
              </a:defRPr>
            </a:pPr>
            <a:r>
              <a:rPr dirty="0"/>
              <a:t>PD-phase internal flooding risk is configuration-dependent and differs from power operation.</a:t>
            </a:r>
          </a:p>
          <a:p>
            <a:pPr>
              <a:spcAft>
                <a:spcPts val="800"/>
              </a:spcAft>
              <a:defRPr sz="1600" b="0">
                <a:solidFill>
                  <a:srgbClr val="4A5563"/>
                </a:solidFill>
                <a:latin typeface="Arial"/>
              </a:defRPr>
            </a:pPr>
            <a:r>
              <a:rPr dirty="0"/>
              <a:t>Quantitative screening covered 36 flood areas and 112 flood scenarios.</a:t>
            </a:r>
          </a:p>
          <a:p>
            <a:pPr>
              <a:spcAft>
                <a:spcPts val="800"/>
              </a:spcAft>
              <a:defRPr sz="1600" b="0">
                <a:solidFill>
                  <a:srgbClr val="4A5563"/>
                </a:solidFill>
                <a:latin typeface="Arial"/>
              </a:defRPr>
            </a:pPr>
            <a:r>
              <a:rPr dirty="0"/>
              <a:t>The refined plant-level flooding FUF is governed by one switchgear-room propagation scenario.</a:t>
            </a:r>
          </a:p>
          <a:p>
            <a:pPr>
              <a:spcAft>
                <a:spcPts val="800"/>
              </a:spcAft>
              <a:defRPr sz="1600" b="0">
                <a:solidFill>
                  <a:srgbClr val="4A5563"/>
                </a:solidFill>
                <a:latin typeface="Arial"/>
              </a:defRPr>
            </a:pPr>
            <a:r>
              <a:rPr dirty="0"/>
              <a:t>Targeted configuration control and isolation capability can materially reduce the high-risk profile.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532120" y="1353312"/>
            <a:ext cx="2304288" cy="841248"/>
          </a:xfrm>
          <a:prstGeom prst="roundRect">
            <a:avLst/>
          </a:prstGeom>
          <a:solidFill>
            <a:srgbClr val="0B3D5C"/>
          </a:solidFill>
          <a:ln w="12700">
            <a:solidFill>
              <a:srgbClr val="0B3D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73152" rIns="109728" rtlCol="0" anchor="ctr"/>
          <a:lstStyle/>
          <a:p>
            <a:pPr>
              <a:defRPr sz="1500" b="1">
                <a:solidFill>
                  <a:srgbClr val="FFFFFF"/>
                </a:solidFill>
                <a:latin typeface="Arial"/>
              </a:defRPr>
            </a:pPr>
            <a:r>
              <a:rPr dirty="0"/>
              <a:t>Final plant </a:t>
            </a:r>
            <a:r>
              <a:rPr dirty="0" smtClean="0"/>
              <a:t>risk</a:t>
            </a:r>
          </a:p>
          <a:p>
            <a:pPr>
              <a:spcBef>
                <a:spcPts val="500"/>
              </a:spcBef>
              <a:defRPr sz="1300">
                <a:solidFill>
                  <a:srgbClr val="FFFFFF"/>
                </a:solidFill>
                <a:latin typeface="Arial"/>
              </a:defRPr>
            </a:pPr>
            <a:r>
              <a:rPr dirty="0" smtClean="0"/>
              <a:t>1.44E-08 / </a:t>
            </a:r>
            <a:r>
              <a:rPr dirty="0" err="1" smtClean="0"/>
              <a:t>yr</a:t>
            </a:r>
            <a:endParaRPr dirty="0"/>
          </a:p>
        </p:txBody>
      </p:sp>
      <p:sp>
        <p:nvSpPr>
          <p:cNvPr id="9" name="Rounded Rectangle 8"/>
          <p:cNvSpPr/>
          <p:nvPr/>
        </p:nvSpPr>
        <p:spPr>
          <a:xfrm>
            <a:off x="5532120" y="2496311"/>
            <a:ext cx="2304288" cy="997327"/>
          </a:xfrm>
          <a:prstGeom prst="roundRect">
            <a:avLst/>
          </a:prstGeom>
          <a:solidFill>
            <a:srgbClr val="F2F5F7"/>
          </a:solidFill>
          <a:ln w="12700">
            <a:solidFill>
              <a:srgbClr val="007C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73152" rIns="109728" rtlCol="0" anchor="ctr"/>
          <a:lstStyle/>
          <a:p>
            <a:pPr algn="ctr">
              <a:defRPr sz="1500" b="1">
                <a:solidFill>
                  <a:srgbClr val="0B3D5C"/>
                </a:solidFill>
                <a:latin typeface="Arial"/>
              </a:defRPr>
            </a:pPr>
            <a:r>
              <a:rPr dirty="0"/>
              <a:t>Primary insight</a:t>
            </a:r>
          </a:p>
          <a:p>
            <a:pPr>
              <a:spcBef>
                <a:spcPts val="500"/>
              </a:spcBef>
              <a:defRPr sz="1300">
                <a:solidFill>
                  <a:srgbClr val="4A5563"/>
                </a:solidFill>
                <a:latin typeface="Arial"/>
              </a:defRPr>
            </a:pPr>
            <a:r>
              <a:rPr dirty="0"/>
              <a:t>Electrical rooms deserve scenario-based prioritization during PD.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76672" y="3977639"/>
            <a:ext cx="2606040" cy="347472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sz="2400" b="1">
                <a:solidFill>
                  <a:srgbClr val="0B3D5C"/>
                </a:solidFill>
                <a:latin typeface="Arial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486337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1560" y="786384"/>
            <a:ext cx="6492240" cy="41148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sz="2800" b="1">
                <a:solidFill>
                  <a:srgbClr val="0B3D5C"/>
                </a:solidFill>
                <a:latin typeface="Arial"/>
              </a:rPr>
              <a:t>Presentation Outline</a:t>
            </a:r>
          </a:p>
        </p:txBody>
      </p:sp>
      <p:sp>
        <p:nvSpPr>
          <p:cNvPr id="3" name="Oval 2"/>
          <p:cNvSpPr/>
          <p:nvPr/>
        </p:nvSpPr>
        <p:spPr>
          <a:xfrm>
            <a:off x="1325880" y="1481328"/>
            <a:ext cx="237744" cy="237744"/>
          </a:xfrm>
          <a:prstGeom prst="ellipse">
            <a:avLst/>
          </a:prstGeom>
          <a:solidFill>
            <a:srgbClr val="007C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00" b="1" dirty="0">
                <a:solidFill>
                  <a:srgbClr val="FFFFFF"/>
                </a:solidFill>
                <a:latin typeface="Arial"/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19072" y="1463040"/>
            <a:ext cx="5623560" cy="256032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1800" b="0">
                <a:solidFill>
                  <a:srgbClr val="4A5563"/>
                </a:solidFill>
                <a:latin typeface="Arial"/>
              </a:rPr>
              <a:t>Background and objective</a:t>
            </a:r>
          </a:p>
        </p:txBody>
      </p:sp>
      <p:sp>
        <p:nvSpPr>
          <p:cNvPr id="5" name="Oval 4"/>
          <p:cNvSpPr/>
          <p:nvPr/>
        </p:nvSpPr>
        <p:spPr>
          <a:xfrm>
            <a:off x="1325880" y="1911095"/>
            <a:ext cx="237744" cy="237744"/>
          </a:xfrm>
          <a:prstGeom prst="ellipse">
            <a:avLst/>
          </a:prstGeom>
          <a:solidFill>
            <a:srgbClr val="007C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00" b="1">
                <a:solidFill>
                  <a:srgbClr val="FFFFFF"/>
                </a:solidFill>
                <a:latin typeface="Arial"/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19072" y="1892807"/>
            <a:ext cx="5623560" cy="256032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1800" b="0" dirty="0">
                <a:solidFill>
                  <a:srgbClr val="4A5563"/>
                </a:solidFill>
                <a:latin typeface="Arial"/>
              </a:rPr>
              <a:t>PD phase plant configuration</a:t>
            </a:r>
          </a:p>
        </p:txBody>
      </p:sp>
      <p:sp>
        <p:nvSpPr>
          <p:cNvPr id="7" name="Oval 6"/>
          <p:cNvSpPr/>
          <p:nvPr/>
        </p:nvSpPr>
        <p:spPr>
          <a:xfrm>
            <a:off x="1325880" y="2340864"/>
            <a:ext cx="237744" cy="237744"/>
          </a:xfrm>
          <a:prstGeom prst="ellipse">
            <a:avLst/>
          </a:prstGeom>
          <a:solidFill>
            <a:srgbClr val="007C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00" b="1">
                <a:solidFill>
                  <a:srgbClr val="FFFFFF"/>
                </a:solidFill>
                <a:latin typeface="Arial"/>
              </a:rPr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19072" y="2322576"/>
            <a:ext cx="5623560" cy="256032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1800" b="0">
                <a:solidFill>
                  <a:srgbClr val="4A5563"/>
                </a:solidFill>
                <a:latin typeface="Arial"/>
              </a:rPr>
              <a:t>Internal flooding PRA methodology</a:t>
            </a:r>
          </a:p>
        </p:txBody>
      </p:sp>
      <p:sp>
        <p:nvSpPr>
          <p:cNvPr id="9" name="Oval 8"/>
          <p:cNvSpPr/>
          <p:nvPr/>
        </p:nvSpPr>
        <p:spPr>
          <a:xfrm>
            <a:off x="1325880" y="2770632"/>
            <a:ext cx="237744" cy="237744"/>
          </a:xfrm>
          <a:prstGeom prst="ellipse">
            <a:avLst/>
          </a:prstGeom>
          <a:solidFill>
            <a:srgbClr val="007C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00" b="1">
                <a:solidFill>
                  <a:srgbClr val="FFFFFF"/>
                </a:solidFill>
                <a:latin typeface="Arial"/>
              </a:rP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19072" y="2752344"/>
            <a:ext cx="5623560" cy="256032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1800" b="0">
                <a:solidFill>
                  <a:srgbClr val="4A5563"/>
                </a:solidFill>
                <a:latin typeface="Arial"/>
              </a:rPr>
              <a:t>Qualitative and quantitative screening</a:t>
            </a:r>
          </a:p>
        </p:txBody>
      </p:sp>
      <p:sp>
        <p:nvSpPr>
          <p:cNvPr id="11" name="Oval 10"/>
          <p:cNvSpPr/>
          <p:nvPr/>
        </p:nvSpPr>
        <p:spPr>
          <a:xfrm>
            <a:off x="1325880" y="3200400"/>
            <a:ext cx="237744" cy="237744"/>
          </a:xfrm>
          <a:prstGeom prst="ellipse">
            <a:avLst/>
          </a:prstGeom>
          <a:solidFill>
            <a:srgbClr val="007C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00" b="1">
                <a:solidFill>
                  <a:srgbClr val="FFFFFF"/>
                </a:solidFill>
                <a:latin typeface="Arial"/>
              </a:rPr>
              <a:t>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19072" y="3182112"/>
            <a:ext cx="5623560" cy="256032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1800" b="0">
                <a:solidFill>
                  <a:srgbClr val="4A5563"/>
                </a:solidFill>
                <a:latin typeface="Arial"/>
              </a:rPr>
              <a:t>Dominant scenario and mitigation insight</a:t>
            </a:r>
          </a:p>
        </p:txBody>
      </p:sp>
      <p:sp>
        <p:nvSpPr>
          <p:cNvPr id="13" name="Oval 12"/>
          <p:cNvSpPr/>
          <p:nvPr/>
        </p:nvSpPr>
        <p:spPr>
          <a:xfrm>
            <a:off x="1325880" y="3630168"/>
            <a:ext cx="237744" cy="237744"/>
          </a:xfrm>
          <a:prstGeom prst="ellipse">
            <a:avLst/>
          </a:prstGeom>
          <a:solidFill>
            <a:srgbClr val="007C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00" b="1">
                <a:solidFill>
                  <a:srgbClr val="FFFFFF"/>
                </a:solidFill>
                <a:latin typeface="Arial"/>
              </a:rPr>
              <a:t>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19072" y="3611879"/>
            <a:ext cx="5623560" cy="256032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1800" b="0">
                <a:solidFill>
                  <a:srgbClr val="4A5563"/>
                </a:solidFill>
                <a:latin typeface="Arial"/>
              </a:rPr>
              <a:t>Conclusions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" y="4700016"/>
            <a:ext cx="8138160" cy="18288"/>
          </a:xfrm>
          <a:prstGeom prst="rect">
            <a:avLst/>
          </a:prstGeom>
          <a:solidFill>
            <a:srgbClr val="D8DF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566928" y="4745736"/>
            <a:ext cx="6035040" cy="16773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850" b="0" dirty="0">
                <a:solidFill>
                  <a:srgbClr val="4A5563"/>
                </a:solidFill>
                <a:latin typeface="Arial"/>
              </a:rPr>
              <a:t>National Atomic Research Institute (NARI) | PSAM-18 /</a:t>
            </a:r>
            <a:r>
              <a:rPr lang="zh-TW" altLang="en-US" sz="850" b="0" dirty="0">
                <a:solidFill>
                  <a:srgbClr val="4A5563"/>
                </a:solidFill>
                <a:latin typeface="Arial"/>
              </a:rPr>
              <a:t> </a:t>
            </a:r>
            <a:r>
              <a:rPr sz="850" b="0" dirty="0">
                <a:solidFill>
                  <a:srgbClr val="4A5563"/>
                </a:solidFill>
                <a:latin typeface="Arial"/>
              </a:rPr>
              <a:t>2026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92440" y="4736592"/>
            <a:ext cx="384048" cy="175433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r"/>
            <a:r>
              <a:rPr lang="en-US" altLang="zh-TW" sz="900" b="1" dirty="0">
                <a:solidFill>
                  <a:srgbClr val="007C89"/>
                </a:solidFill>
                <a:latin typeface="Arial"/>
              </a:rPr>
              <a:t>2</a:t>
            </a:r>
            <a:endParaRPr sz="900" b="1" dirty="0">
              <a:solidFill>
                <a:srgbClr val="007C89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5664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4944" y="164592"/>
            <a:ext cx="7726679" cy="347472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2400" b="1">
                <a:solidFill>
                  <a:srgbClr val="0B3D5C"/>
                </a:solidFill>
                <a:latin typeface="Arial"/>
              </a:rPr>
              <a:t>Why Internal Flooding Matters in the PD Phase</a:t>
            </a:r>
          </a:p>
        </p:txBody>
      </p:sp>
      <p:sp>
        <p:nvSpPr>
          <p:cNvPr id="3" name="Pentagon 2"/>
          <p:cNvSpPr/>
          <p:nvPr/>
        </p:nvSpPr>
        <p:spPr>
          <a:xfrm>
            <a:off x="0" y="768096"/>
            <a:ext cx="3429000" cy="347472"/>
          </a:xfrm>
          <a:prstGeom prst="homePlate">
            <a:avLst/>
          </a:prstGeom>
          <a:solidFill>
            <a:srgbClr val="007C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</a:rPr>
              <a:t>1. Background and Motivation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" y="4700016"/>
            <a:ext cx="8138160" cy="18288"/>
          </a:xfrm>
          <a:prstGeom prst="rect">
            <a:avLst/>
          </a:prstGeom>
          <a:solidFill>
            <a:srgbClr val="D8DF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66928" y="4745736"/>
            <a:ext cx="6035040" cy="16773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850" b="0" dirty="0">
                <a:solidFill>
                  <a:srgbClr val="4A5563"/>
                </a:solidFill>
                <a:latin typeface="Arial"/>
              </a:rPr>
              <a:t>National Atomic Research Institute (NARI) | PSAM-18 /</a:t>
            </a:r>
            <a:r>
              <a:rPr lang="zh-TW" altLang="en-US" sz="850" b="0" dirty="0">
                <a:solidFill>
                  <a:srgbClr val="4A5563"/>
                </a:solidFill>
                <a:latin typeface="Arial"/>
              </a:rPr>
              <a:t> </a:t>
            </a:r>
            <a:r>
              <a:rPr lang="en-US" altLang="zh-TW" sz="850" b="0" dirty="0">
                <a:solidFill>
                  <a:srgbClr val="4A5563"/>
                </a:solidFill>
                <a:latin typeface="Arial"/>
              </a:rPr>
              <a:t>2</a:t>
            </a:r>
            <a:r>
              <a:rPr sz="850" b="0" dirty="0">
                <a:solidFill>
                  <a:srgbClr val="4A5563"/>
                </a:solidFill>
                <a:latin typeface="Arial"/>
              </a:rPr>
              <a:t>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92440" y="4736592"/>
            <a:ext cx="384048" cy="175433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r"/>
            <a:r>
              <a:rPr lang="en-US" altLang="zh-TW" sz="900" b="1" dirty="0">
                <a:solidFill>
                  <a:srgbClr val="007C89"/>
                </a:solidFill>
                <a:latin typeface="Arial"/>
              </a:rPr>
              <a:t>3</a:t>
            </a:r>
            <a:endParaRPr sz="900" b="1" dirty="0">
              <a:solidFill>
                <a:srgbClr val="007C89"/>
              </a:solidFill>
              <a:latin typeface="Arial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58368" y="1417320"/>
            <a:ext cx="2423160" cy="1691640"/>
          </a:xfrm>
          <a:prstGeom prst="roundRect">
            <a:avLst/>
          </a:prstGeom>
          <a:solidFill>
            <a:srgbClr val="E8F5F7"/>
          </a:solidFill>
          <a:ln w="12700">
            <a:solidFill>
              <a:srgbClr val="007C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73152" rIns="109728" rtlCol="0" anchor="ctr"/>
          <a:lstStyle/>
          <a:p>
            <a:pPr algn="ctr">
              <a:defRPr sz="1500" b="1">
                <a:solidFill>
                  <a:srgbClr val="0B3D5C"/>
                </a:solidFill>
                <a:latin typeface="Arial"/>
              </a:defRPr>
            </a:pPr>
            <a:r>
              <a:rPr dirty="0"/>
              <a:t>PD phase configuration</a:t>
            </a:r>
          </a:p>
          <a:p>
            <a:pPr>
              <a:spcBef>
                <a:spcPts val="500"/>
              </a:spcBef>
              <a:defRPr sz="1300">
                <a:solidFill>
                  <a:srgbClr val="4A5563"/>
                </a:solidFill>
                <a:latin typeface="Arial"/>
              </a:defRPr>
            </a:pPr>
            <a:r>
              <a:rPr dirty="0"/>
              <a:t>Spent fuel remains in the reactor core; the reactor cavity is hydraulically connected to the SFP.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364992" y="1417320"/>
            <a:ext cx="2423160" cy="1691640"/>
          </a:xfrm>
          <a:prstGeom prst="roundRect">
            <a:avLst/>
          </a:prstGeom>
          <a:solidFill>
            <a:srgbClr val="E8F5F7"/>
          </a:solidFill>
          <a:ln w="12700">
            <a:solidFill>
              <a:srgbClr val="007C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73152" rIns="109728" rtlCol="0" anchor="ctr"/>
          <a:lstStyle/>
          <a:p>
            <a:pPr algn="ctr">
              <a:defRPr sz="1500" b="1">
                <a:solidFill>
                  <a:srgbClr val="0B3D5C"/>
                </a:solidFill>
                <a:latin typeface="Arial"/>
              </a:defRPr>
            </a:pPr>
            <a:r>
              <a:rPr dirty="0"/>
              <a:t>Cooling dependency</a:t>
            </a:r>
          </a:p>
          <a:p>
            <a:pPr>
              <a:spcBef>
                <a:spcPts val="500"/>
              </a:spcBef>
              <a:defRPr sz="1300">
                <a:solidFill>
                  <a:srgbClr val="4A5563"/>
                </a:solidFill>
                <a:latin typeface="Arial"/>
              </a:defRPr>
            </a:pPr>
            <a:r>
              <a:rPr dirty="0"/>
              <a:t>Decay heat removal relies on RHR or SFPACS, depending on plant alignment.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071616" y="1417320"/>
            <a:ext cx="2423160" cy="1691640"/>
          </a:xfrm>
          <a:prstGeom prst="roundRect">
            <a:avLst/>
          </a:prstGeom>
          <a:solidFill>
            <a:srgbClr val="E8F5F7"/>
          </a:solidFill>
          <a:ln w="12700">
            <a:solidFill>
              <a:srgbClr val="007C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73152" rIns="109728" rtlCol="0" anchor="ctr"/>
          <a:lstStyle/>
          <a:p>
            <a:pPr algn="ctr">
              <a:defRPr sz="1500" b="1">
                <a:solidFill>
                  <a:srgbClr val="0B3D5C"/>
                </a:solidFill>
                <a:latin typeface="Arial"/>
              </a:defRPr>
            </a:pPr>
            <a:r>
              <a:rPr dirty="0"/>
              <a:t>Flooding challenge</a:t>
            </a:r>
          </a:p>
          <a:p>
            <a:pPr>
              <a:spcBef>
                <a:spcPts val="500"/>
              </a:spcBef>
              <a:defRPr sz="1300">
                <a:solidFill>
                  <a:srgbClr val="4A5563"/>
                </a:solidFill>
                <a:latin typeface="Arial"/>
              </a:defRPr>
            </a:pPr>
            <a:r>
              <a:rPr dirty="0"/>
              <a:t>Water intrusion can </a:t>
            </a:r>
            <a:r>
              <a:rPr dirty="0" smtClean="0"/>
              <a:t>disable electrical </a:t>
            </a:r>
            <a:r>
              <a:rPr dirty="0"/>
              <a:t>distribution </a:t>
            </a:r>
            <a:r>
              <a:rPr dirty="0" smtClean="0"/>
              <a:t>and </a:t>
            </a:r>
            <a:r>
              <a:rPr dirty="0"/>
              <a:t>compromise decay heat removal capability.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22960" y="3547872"/>
            <a:ext cx="7315200" cy="1124712"/>
          </a:xfrm>
          <a:prstGeom prst="roundRect">
            <a:avLst/>
          </a:prstGeom>
          <a:solidFill>
            <a:srgbClr val="E8F5F7"/>
          </a:solidFill>
          <a:ln w="12700">
            <a:solidFill>
              <a:srgbClr val="007C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68680" y="3703320"/>
            <a:ext cx="7223760" cy="45720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sz="1800" b="1" dirty="0">
                <a:solidFill>
                  <a:srgbClr val="0B3D5C"/>
                </a:solidFill>
                <a:latin typeface="Arial"/>
              </a:rPr>
              <a:t>Objective: develop an Internal Flooding PRA for the decommissioning transition stage and identify risk-significant flood scenarios.</a:t>
            </a:r>
          </a:p>
        </p:txBody>
      </p:sp>
    </p:spTree>
    <p:extLst>
      <p:ext uri="{BB962C8B-B14F-4D97-AF65-F5344CB8AC3E}">
        <p14:creationId xmlns:p14="http://schemas.microsoft.com/office/powerpoint/2010/main" val="2960930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B4546-C215-D1F7-CF6D-8C6011045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4944" y="164592"/>
            <a:ext cx="7726679" cy="347472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2400" b="1">
                <a:solidFill>
                  <a:srgbClr val="0B3D5C"/>
                </a:solidFill>
                <a:latin typeface="Arial"/>
              </a:rPr>
              <a:t>PD Phase Plant Configuration</a:t>
            </a:r>
          </a:p>
        </p:txBody>
      </p:sp>
      <p:sp>
        <p:nvSpPr>
          <p:cNvPr id="3" name="Pentagon 2"/>
          <p:cNvSpPr/>
          <p:nvPr/>
        </p:nvSpPr>
        <p:spPr>
          <a:xfrm>
            <a:off x="0" y="768096"/>
            <a:ext cx="3429000" cy="347472"/>
          </a:xfrm>
          <a:prstGeom prst="homePlate">
            <a:avLst/>
          </a:prstGeom>
          <a:solidFill>
            <a:srgbClr val="007C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FFFFFF"/>
                </a:solidFill>
                <a:latin typeface="Arial"/>
              </a:rPr>
              <a:t>2. PD phase plant configuration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" y="4700016"/>
            <a:ext cx="8138160" cy="18288"/>
          </a:xfrm>
          <a:prstGeom prst="rect">
            <a:avLst/>
          </a:prstGeom>
          <a:solidFill>
            <a:srgbClr val="D8DF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66928" y="4745736"/>
            <a:ext cx="6035040" cy="16773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850" b="0" dirty="0">
                <a:solidFill>
                  <a:srgbClr val="4A5563"/>
                </a:solidFill>
                <a:latin typeface="Arial"/>
              </a:rPr>
              <a:t>National Atomic Research Institute (NARI) | PSAM-18 /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92440" y="4736592"/>
            <a:ext cx="384048" cy="20116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r"/>
            <a:r>
              <a:rPr sz="900" b="1">
                <a:solidFill>
                  <a:srgbClr val="007C89"/>
                </a:solidFill>
                <a:latin typeface="Arial"/>
              </a:rPr>
              <a:t>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1298448"/>
            <a:ext cx="3886200" cy="2560320"/>
          </a:xfrm>
          <a:prstGeom prst="rect">
            <a:avLst/>
          </a:prstGeom>
          <a:noFill/>
        </p:spPr>
        <p:txBody>
          <a:bodyPr wrap="square" lIns="73152" tIns="27432" rIns="45720" bIns="27432">
            <a:spAutoFit/>
          </a:bodyPr>
          <a:lstStyle/>
          <a:p>
            <a:pPr>
              <a:spcAft>
                <a:spcPts val="800"/>
              </a:spcAft>
              <a:defRPr sz="1700" b="0">
                <a:solidFill>
                  <a:srgbClr val="4A5563"/>
                </a:solidFill>
                <a:latin typeface="Arial"/>
              </a:defRPr>
            </a:pPr>
            <a:r>
              <a:rPr dirty="0"/>
              <a:t>Reference plant: BWR/4 Mark I in the decommissioning transition stage.</a:t>
            </a:r>
          </a:p>
          <a:p>
            <a:pPr>
              <a:spcAft>
                <a:spcPts val="800"/>
              </a:spcAft>
              <a:defRPr sz="1700" b="0">
                <a:solidFill>
                  <a:srgbClr val="4A5563"/>
                </a:solidFill>
                <a:latin typeface="Arial"/>
              </a:defRPr>
            </a:pPr>
            <a:r>
              <a:rPr dirty="0"/>
              <a:t>RPV head removed; refueling cavity maintained at high water level.</a:t>
            </a:r>
          </a:p>
          <a:p>
            <a:pPr>
              <a:spcAft>
                <a:spcPts val="800"/>
              </a:spcAft>
              <a:defRPr sz="1700" b="0">
                <a:solidFill>
                  <a:srgbClr val="4A5563"/>
                </a:solidFill>
                <a:latin typeface="Arial"/>
              </a:defRPr>
            </a:pPr>
            <a:r>
              <a:rPr dirty="0"/>
              <a:t>RCS is at ambient temperature and atmospheric pressure.</a:t>
            </a:r>
          </a:p>
          <a:p>
            <a:pPr>
              <a:spcAft>
                <a:spcPts val="800"/>
              </a:spcAft>
              <a:defRPr sz="1700" b="0">
                <a:solidFill>
                  <a:srgbClr val="4A5563"/>
                </a:solidFill>
                <a:latin typeface="Arial"/>
              </a:defRPr>
            </a:pPr>
            <a:r>
              <a:rPr dirty="0"/>
              <a:t>High-energy line break contribution is eliminated for scenario development.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074920" y="1353312"/>
            <a:ext cx="2880360" cy="804672"/>
          </a:xfrm>
          <a:prstGeom prst="roundRect">
            <a:avLst/>
          </a:prstGeom>
          <a:solidFill>
            <a:srgbClr val="E8F5F7"/>
          </a:solidFill>
          <a:ln w="12700">
            <a:solidFill>
              <a:srgbClr val="007C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73152" rIns="109728" rtlCol="0" anchor="ctr"/>
          <a:lstStyle/>
          <a:p>
            <a:pPr algn="ctr">
              <a:defRPr sz="1500" b="1">
                <a:solidFill>
                  <a:srgbClr val="0B3D5C"/>
                </a:solidFill>
                <a:latin typeface="Arial"/>
              </a:defRPr>
            </a:pPr>
            <a:r>
              <a:rPr dirty="0"/>
              <a:t>Fuel inventory</a:t>
            </a:r>
          </a:p>
          <a:p>
            <a:pPr>
              <a:spcBef>
                <a:spcPts val="500"/>
              </a:spcBef>
              <a:defRPr sz="1300">
                <a:solidFill>
                  <a:srgbClr val="4A5563"/>
                </a:solidFill>
                <a:latin typeface="Arial"/>
              </a:defRPr>
            </a:pPr>
            <a:r>
              <a:rPr dirty="0"/>
              <a:t>Core fuel and SFP fuel are treated as connected risk targets.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074920" y="2224585"/>
            <a:ext cx="2880360" cy="1158831"/>
          </a:xfrm>
          <a:prstGeom prst="roundRect">
            <a:avLst/>
          </a:prstGeom>
          <a:solidFill>
            <a:srgbClr val="E8F5F7"/>
          </a:solidFill>
          <a:ln w="12700">
            <a:solidFill>
              <a:srgbClr val="007C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73152" rIns="109728" rtlCol="0" anchor="ctr"/>
          <a:lstStyle/>
          <a:p>
            <a:pPr algn="ctr">
              <a:defRPr sz="1500" b="1">
                <a:solidFill>
                  <a:srgbClr val="0B3D5C"/>
                </a:solidFill>
                <a:latin typeface="Arial"/>
              </a:defRPr>
            </a:pPr>
            <a:r>
              <a:rPr dirty="0"/>
              <a:t>Decommissioned sources</a:t>
            </a:r>
          </a:p>
          <a:p>
            <a:pPr>
              <a:spcBef>
                <a:spcPts val="500"/>
              </a:spcBef>
              <a:defRPr sz="1300">
                <a:solidFill>
                  <a:srgbClr val="4A5563"/>
                </a:solidFill>
                <a:latin typeface="Arial"/>
              </a:defRPr>
            </a:pPr>
            <a:r>
              <a:rPr dirty="0"/>
              <a:t>Feedwater, main steam, and condensate systems are drained and no longer modeled as flood sources.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074920" y="3438144"/>
            <a:ext cx="2880360" cy="924498"/>
          </a:xfrm>
          <a:prstGeom prst="roundRect">
            <a:avLst/>
          </a:prstGeom>
          <a:solidFill>
            <a:srgbClr val="E8F5F7"/>
          </a:solidFill>
          <a:ln w="12700">
            <a:solidFill>
              <a:srgbClr val="007C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73152" rIns="109728" rtlCol="0" anchor="ctr"/>
          <a:lstStyle/>
          <a:p>
            <a:pPr algn="ctr">
              <a:defRPr sz="1500" b="1">
                <a:solidFill>
                  <a:srgbClr val="0B3D5C"/>
                </a:solidFill>
                <a:latin typeface="Arial"/>
              </a:defRPr>
            </a:pPr>
            <a:r>
              <a:rPr dirty="0"/>
              <a:t>Initiating events</a:t>
            </a:r>
          </a:p>
          <a:p>
            <a:pPr>
              <a:spcBef>
                <a:spcPts val="500"/>
              </a:spcBef>
              <a:defRPr sz="1300">
                <a:solidFill>
                  <a:srgbClr val="4A5563"/>
                </a:solidFill>
                <a:latin typeface="Arial"/>
              </a:defRPr>
            </a:pPr>
            <a:r>
              <a:rPr dirty="0"/>
              <a:t>PD phase emphasizes loss of decay heat removal; LOOP remains in the model.</a:t>
            </a:r>
          </a:p>
        </p:txBody>
      </p:sp>
    </p:spTree>
    <p:extLst>
      <p:ext uri="{BB962C8B-B14F-4D97-AF65-F5344CB8AC3E}">
        <p14:creationId xmlns:p14="http://schemas.microsoft.com/office/powerpoint/2010/main" val="3521470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B4546-C215-D1F7-CF6D-8C6011045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4944" y="164592"/>
            <a:ext cx="7726679" cy="347472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2400" b="1">
                <a:solidFill>
                  <a:srgbClr val="0B3D5C"/>
                </a:solidFill>
                <a:latin typeface="Arial"/>
              </a:rPr>
              <a:t>EPRI Internal Flooding PRA Methodology</a:t>
            </a:r>
          </a:p>
        </p:txBody>
      </p:sp>
      <p:sp>
        <p:nvSpPr>
          <p:cNvPr id="3" name="Pentagon 2"/>
          <p:cNvSpPr/>
          <p:nvPr/>
        </p:nvSpPr>
        <p:spPr>
          <a:xfrm>
            <a:off x="0" y="768096"/>
            <a:ext cx="3429000" cy="347472"/>
          </a:xfrm>
          <a:prstGeom prst="homePlate">
            <a:avLst/>
          </a:prstGeom>
          <a:solidFill>
            <a:srgbClr val="007C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</a:rPr>
              <a:t>2. Modeling Framework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" y="4700016"/>
            <a:ext cx="8138160" cy="18288"/>
          </a:xfrm>
          <a:prstGeom prst="rect">
            <a:avLst/>
          </a:prstGeom>
          <a:solidFill>
            <a:srgbClr val="D8DF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66928" y="4745736"/>
            <a:ext cx="6035040" cy="16773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850" b="0" dirty="0">
                <a:solidFill>
                  <a:srgbClr val="4A5563"/>
                </a:solidFill>
                <a:latin typeface="Arial"/>
              </a:rPr>
              <a:t>National Atomic Research Institute (NARI) | PSAM-18 /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92440" y="4736592"/>
            <a:ext cx="384048" cy="20116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r"/>
            <a:r>
              <a:rPr sz="900" b="1">
                <a:solidFill>
                  <a:srgbClr val="007C89"/>
                </a:solidFill>
                <a:latin typeface="Arial"/>
              </a:rPr>
              <a:t>5</a:t>
            </a:r>
          </a:p>
        </p:txBody>
      </p:sp>
      <p:sp>
        <p:nvSpPr>
          <p:cNvPr id="7" name="Rectangle 6"/>
          <p:cNvSpPr/>
          <p:nvPr/>
        </p:nvSpPr>
        <p:spPr>
          <a:xfrm>
            <a:off x="658368" y="1325880"/>
            <a:ext cx="2240280" cy="310896"/>
          </a:xfrm>
          <a:prstGeom prst="rect">
            <a:avLst/>
          </a:prstGeom>
          <a:solidFill>
            <a:srgbClr val="007C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Arial"/>
              </a:rPr>
              <a:t>Qualitative Evaluation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1810512"/>
            <a:ext cx="2057400" cy="132588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sz="1500" b="0">
                <a:solidFill>
                  <a:srgbClr val="4A5563"/>
                </a:solidFill>
                <a:latin typeface="Arial"/>
              </a:rPr>
              <a:t>Tasks 1-4</a:t>
            </a:r>
            <a:r>
              <a:t/>
            </a:r>
            <a:br/>
            <a:r>
              <a:rPr sz="1500" b="0">
                <a:solidFill>
                  <a:srgbClr val="4A5563"/>
                </a:solidFill>
                <a:latin typeface="Arial"/>
              </a:rPr>
              <a:t>Flood areas, SSCs, sources, walkdowns, and screening</a:t>
            </a:r>
          </a:p>
        </p:txBody>
      </p:sp>
      <p:sp>
        <p:nvSpPr>
          <p:cNvPr id="9" name="Right Arrow 8"/>
          <p:cNvSpPr/>
          <p:nvPr/>
        </p:nvSpPr>
        <p:spPr>
          <a:xfrm>
            <a:off x="2926080" y="1993392"/>
            <a:ext cx="384048" cy="310896"/>
          </a:xfrm>
          <a:prstGeom prst="rightArrow">
            <a:avLst/>
          </a:prstGeom>
          <a:solidFill>
            <a:srgbClr val="E0A5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3447287" y="1325880"/>
            <a:ext cx="2240280" cy="310896"/>
          </a:xfrm>
          <a:prstGeom prst="rect">
            <a:avLst/>
          </a:prstGeom>
          <a:solidFill>
            <a:srgbClr val="007C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Arial"/>
              </a:rPr>
              <a:t>Quantitative Evaluation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47287" y="1810512"/>
            <a:ext cx="2148840" cy="1883593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sz="1500" b="0" dirty="0">
                <a:solidFill>
                  <a:srgbClr val="4A5563"/>
                </a:solidFill>
                <a:latin typeface="Arial"/>
              </a:rPr>
              <a:t>Tasks 5-10</a:t>
            </a:r>
            <a:r>
              <a:rPr dirty="0"/>
              <a:t/>
            </a:r>
            <a:br>
              <a:rPr dirty="0"/>
            </a:br>
            <a:r>
              <a:rPr sz="1500" b="0" dirty="0">
                <a:solidFill>
                  <a:srgbClr val="4A5563"/>
                </a:solidFill>
                <a:latin typeface="Arial"/>
              </a:rPr>
              <a:t>Scenario characterization, IE analysis, consequences, </a:t>
            </a:r>
            <a:r>
              <a:rPr lang="en-US" sz="1500" b="0" dirty="0" smtClean="0">
                <a:solidFill>
                  <a:srgbClr val="4A5563"/>
                </a:solidFill>
                <a:latin typeface="Arial"/>
              </a:rPr>
              <a:t>mitigation (</a:t>
            </a:r>
            <a:r>
              <a:rPr sz="1500" b="0" dirty="0" smtClean="0">
                <a:solidFill>
                  <a:srgbClr val="4A5563"/>
                </a:solidFill>
                <a:latin typeface="Arial"/>
              </a:rPr>
              <a:t>HRA</a:t>
            </a:r>
            <a:r>
              <a:rPr lang="en-US" sz="1500" b="0" dirty="0" smtClean="0">
                <a:solidFill>
                  <a:srgbClr val="4A5563"/>
                </a:solidFill>
                <a:latin typeface="Arial"/>
              </a:rPr>
              <a:t>)</a:t>
            </a:r>
            <a:r>
              <a:rPr sz="1500" b="0" dirty="0" smtClean="0">
                <a:solidFill>
                  <a:srgbClr val="4A5563"/>
                </a:solidFill>
                <a:latin typeface="Arial"/>
              </a:rPr>
              <a:t>, </a:t>
            </a:r>
            <a:r>
              <a:rPr sz="1500" b="0" dirty="0">
                <a:solidFill>
                  <a:srgbClr val="4A5563"/>
                </a:solidFill>
                <a:latin typeface="Arial"/>
              </a:rPr>
              <a:t>modeling, and quantification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5715000" y="1993392"/>
            <a:ext cx="384048" cy="310896"/>
          </a:xfrm>
          <a:prstGeom prst="rightArrow">
            <a:avLst/>
          </a:prstGeom>
          <a:solidFill>
            <a:srgbClr val="E0A5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6236207" y="1325880"/>
            <a:ext cx="2240280" cy="310896"/>
          </a:xfrm>
          <a:prstGeom prst="rect">
            <a:avLst/>
          </a:prstGeom>
          <a:solidFill>
            <a:srgbClr val="007C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Arial"/>
              </a:rPr>
              <a:t>Documentation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27647" y="1810512"/>
            <a:ext cx="2057400" cy="132588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sz="1500" b="0">
                <a:solidFill>
                  <a:srgbClr val="4A5563"/>
                </a:solidFill>
                <a:latin typeface="Arial"/>
              </a:rPr>
              <a:t>Task 11</a:t>
            </a:r>
            <a:r>
              <a:t/>
            </a:r>
            <a:br/>
            <a:r>
              <a:rPr sz="1500" b="0">
                <a:solidFill>
                  <a:srgbClr val="4A5563"/>
                </a:solidFill>
                <a:latin typeface="Arial"/>
              </a:rPr>
              <a:t>Traceable technical basis and reproducible PRA records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8680" y="3767328"/>
            <a:ext cx="6858000" cy="41148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sz="1800" b="1">
                <a:solidFill>
                  <a:srgbClr val="0B3D5C"/>
                </a:solidFill>
                <a:latin typeface="Arial"/>
              </a:rPr>
              <a:t>The same logic is adapted to PD-specific plant conditions and fuel uncovery endpoints.</a:t>
            </a:r>
          </a:p>
        </p:txBody>
      </p:sp>
    </p:spTree>
    <p:extLst>
      <p:ext uri="{BB962C8B-B14F-4D97-AF65-F5344CB8AC3E}">
        <p14:creationId xmlns:p14="http://schemas.microsoft.com/office/powerpoint/2010/main" val="2079624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B4546-C215-D1F7-CF6D-8C6011045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4944" y="164592"/>
            <a:ext cx="7726679" cy="347472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2400" b="1">
                <a:solidFill>
                  <a:srgbClr val="0B3D5C"/>
                </a:solidFill>
                <a:latin typeface="Arial"/>
              </a:rPr>
              <a:t>Qualitative Screening Logic</a:t>
            </a:r>
          </a:p>
        </p:txBody>
      </p:sp>
      <p:sp>
        <p:nvSpPr>
          <p:cNvPr id="3" name="Pentagon 2"/>
          <p:cNvSpPr/>
          <p:nvPr/>
        </p:nvSpPr>
        <p:spPr>
          <a:xfrm>
            <a:off x="0" y="768096"/>
            <a:ext cx="3429000" cy="347472"/>
          </a:xfrm>
          <a:prstGeom prst="homePlate">
            <a:avLst/>
          </a:prstGeom>
          <a:solidFill>
            <a:srgbClr val="007C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</a:rPr>
              <a:t>2. Modeling Framework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" y="4700016"/>
            <a:ext cx="8138160" cy="18288"/>
          </a:xfrm>
          <a:prstGeom prst="rect">
            <a:avLst/>
          </a:prstGeom>
          <a:solidFill>
            <a:srgbClr val="D8DF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66928" y="4745736"/>
            <a:ext cx="6035040" cy="16773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850" b="0" dirty="0">
                <a:solidFill>
                  <a:srgbClr val="4A5563"/>
                </a:solidFill>
                <a:latin typeface="Arial"/>
              </a:rPr>
              <a:t>National Atomic Research Institute (NARI) | PSAM-18 /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92440" y="4736592"/>
            <a:ext cx="384048" cy="20116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r"/>
            <a:r>
              <a:rPr sz="900" b="1">
                <a:solidFill>
                  <a:srgbClr val="007C89"/>
                </a:solidFill>
                <a:latin typeface="Arial"/>
              </a:rPr>
              <a:t>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4944" y="1261872"/>
            <a:ext cx="3611880" cy="2722797"/>
          </a:xfrm>
          <a:prstGeom prst="rect">
            <a:avLst/>
          </a:prstGeom>
          <a:noFill/>
        </p:spPr>
        <p:txBody>
          <a:bodyPr wrap="square" lIns="73152" tIns="27432" rIns="45720" bIns="27432">
            <a:spAutoFit/>
          </a:bodyPr>
          <a:lstStyle/>
          <a:p>
            <a:pPr>
              <a:spcAft>
                <a:spcPts val="800"/>
              </a:spcAft>
              <a:defRPr sz="1600" b="0">
                <a:solidFill>
                  <a:srgbClr val="4A5563"/>
                </a:solidFill>
                <a:latin typeface="Arial"/>
              </a:defRPr>
            </a:pPr>
            <a:r>
              <a:rPr dirty="0"/>
              <a:t>Plant-wide screening excludes buildings or areas with no credible flood source, no safety-significant equipment, or no effective propagation pathway.</a:t>
            </a:r>
          </a:p>
          <a:p>
            <a:pPr>
              <a:spcAft>
                <a:spcPts val="800"/>
              </a:spcAft>
              <a:defRPr sz="1600" b="0">
                <a:solidFill>
                  <a:srgbClr val="4A5563"/>
                </a:solidFill>
                <a:latin typeface="Arial"/>
              </a:defRPr>
            </a:pPr>
            <a:r>
              <a:rPr dirty="0"/>
              <a:t>Flood-area screening retains areas that may affect </a:t>
            </a:r>
            <a:r>
              <a:rPr/>
              <a:t>core </a:t>
            </a:r>
            <a:r>
              <a:rPr smtClean="0"/>
              <a:t>or </a:t>
            </a:r>
            <a:r>
              <a:rPr dirty="0"/>
              <a:t>SFP cooling.</a:t>
            </a:r>
          </a:p>
          <a:p>
            <a:pPr>
              <a:spcAft>
                <a:spcPts val="800"/>
              </a:spcAft>
              <a:defRPr sz="1600" b="0">
                <a:solidFill>
                  <a:srgbClr val="4A5563"/>
                </a:solidFill>
                <a:latin typeface="Arial"/>
              </a:defRPr>
            </a:pPr>
            <a:r>
              <a:rPr dirty="0" err="1"/>
              <a:t>Walkdowns</a:t>
            </a:r>
            <a:r>
              <a:rPr dirty="0"/>
              <a:t> verify source inventory, SSC location, mitigation features, and propagation paths.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617720" y="1298448"/>
            <a:ext cx="3246120" cy="676656"/>
          </a:xfrm>
          <a:prstGeom prst="roundRect">
            <a:avLst/>
          </a:prstGeom>
          <a:solidFill>
            <a:srgbClr val="F2F5F7"/>
          </a:solidFill>
          <a:ln w="12700">
            <a:solidFill>
              <a:srgbClr val="007C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73152" rIns="109728" rtlCol="0" anchor="ctr"/>
          <a:lstStyle/>
          <a:p>
            <a:pPr algn="ctr">
              <a:defRPr sz="1500" b="1">
                <a:solidFill>
                  <a:srgbClr val="0B3D5C"/>
                </a:solidFill>
                <a:latin typeface="Arial"/>
              </a:defRPr>
            </a:pPr>
            <a:r>
              <a:rPr dirty="0"/>
              <a:t>A-E</a:t>
            </a:r>
          </a:p>
          <a:p>
            <a:pPr>
              <a:spcBef>
                <a:spcPts val="500"/>
              </a:spcBef>
              <a:defRPr sz="1300">
                <a:solidFill>
                  <a:srgbClr val="4A5563"/>
                </a:solidFill>
                <a:latin typeface="Arial"/>
              </a:defRPr>
            </a:pPr>
            <a:r>
              <a:rPr dirty="0"/>
              <a:t>Plant-wide exclusion criteria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617720" y="2249424"/>
            <a:ext cx="3246120" cy="676656"/>
          </a:xfrm>
          <a:prstGeom prst="roundRect">
            <a:avLst/>
          </a:prstGeom>
          <a:solidFill>
            <a:srgbClr val="F2F5F7"/>
          </a:solidFill>
          <a:ln w="12700">
            <a:solidFill>
              <a:srgbClr val="007C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73152" rIns="109728" rtlCol="0" anchor="ctr"/>
          <a:lstStyle/>
          <a:p>
            <a:pPr algn="ctr">
              <a:defRPr sz="1500" b="1">
                <a:solidFill>
                  <a:srgbClr val="0B3D5C"/>
                </a:solidFill>
                <a:latin typeface="Arial"/>
              </a:defRPr>
            </a:pPr>
            <a:r>
              <a:rPr dirty="0"/>
              <a:t>F/U/N/D/I</a:t>
            </a:r>
          </a:p>
          <a:p>
            <a:pPr>
              <a:spcBef>
                <a:spcPts val="500"/>
              </a:spcBef>
              <a:defRPr sz="1300">
                <a:solidFill>
                  <a:srgbClr val="4A5563"/>
                </a:solidFill>
                <a:latin typeface="Arial"/>
              </a:defRPr>
            </a:pPr>
            <a:r>
              <a:rPr dirty="0"/>
              <a:t>Flood-area impact codes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617720" y="3200399"/>
            <a:ext cx="3246120" cy="773723"/>
          </a:xfrm>
          <a:prstGeom prst="roundRect">
            <a:avLst/>
          </a:prstGeom>
          <a:solidFill>
            <a:srgbClr val="F2F5F7"/>
          </a:solidFill>
          <a:ln w="12700">
            <a:solidFill>
              <a:srgbClr val="007C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73152" rIns="109728" rtlCol="0" anchor="ctr"/>
          <a:lstStyle/>
          <a:p>
            <a:pPr algn="ctr">
              <a:defRPr sz="1500" b="1">
                <a:solidFill>
                  <a:srgbClr val="0B3D5C"/>
                </a:solidFill>
                <a:latin typeface="Arial"/>
              </a:defRPr>
            </a:pPr>
            <a:r>
              <a:rPr dirty="0"/>
              <a:t>Propagation</a:t>
            </a:r>
          </a:p>
          <a:p>
            <a:pPr>
              <a:spcBef>
                <a:spcPts val="500"/>
              </a:spcBef>
              <a:defRPr sz="1300">
                <a:solidFill>
                  <a:srgbClr val="4A5563"/>
                </a:solidFill>
                <a:latin typeface="Arial"/>
              </a:defRPr>
            </a:pPr>
            <a:r>
              <a:rPr dirty="0"/>
              <a:t>Direct, vertical, or shared drainage pathways</a:t>
            </a:r>
          </a:p>
        </p:txBody>
      </p:sp>
    </p:spTree>
    <p:extLst>
      <p:ext uri="{BB962C8B-B14F-4D97-AF65-F5344CB8AC3E}">
        <p14:creationId xmlns:p14="http://schemas.microsoft.com/office/powerpoint/2010/main" val="3980871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B4546-C215-D1F7-CF6D-8C6011045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4944" y="164592"/>
            <a:ext cx="7726679" cy="347472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2400" b="1">
                <a:solidFill>
                  <a:srgbClr val="0B3D5C"/>
                </a:solidFill>
                <a:latin typeface="Arial"/>
              </a:rPr>
              <a:t>Quantitative Flood Scenario Modeling</a:t>
            </a:r>
          </a:p>
        </p:txBody>
      </p:sp>
      <p:sp>
        <p:nvSpPr>
          <p:cNvPr id="3" name="Pentagon 2"/>
          <p:cNvSpPr/>
          <p:nvPr/>
        </p:nvSpPr>
        <p:spPr>
          <a:xfrm>
            <a:off x="0" y="768096"/>
            <a:ext cx="3429000" cy="347472"/>
          </a:xfrm>
          <a:prstGeom prst="homePlate">
            <a:avLst/>
          </a:prstGeom>
          <a:solidFill>
            <a:srgbClr val="007C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</a:rPr>
              <a:t>2. Modeling Framework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" y="4700016"/>
            <a:ext cx="8138160" cy="18288"/>
          </a:xfrm>
          <a:prstGeom prst="rect">
            <a:avLst/>
          </a:prstGeom>
          <a:solidFill>
            <a:srgbClr val="D8DF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66928" y="4745736"/>
            <a:ext cx="6035040" cy="16773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850" b="0" dirty="0">
                <a:solidFill>
                  <a:srgbClr val="4A5563"/>
                </a:solidFill>
                <a:latin typeface="Arial"/>
              </a:rPr>
              <a:t>National Atomic Research Institute (NARI) | PSAM-18 /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92440" y="4736592"/>
            <a:ext cx="384048" cy="20116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r"/>
            <a:r>
              <a:rPr sz="900" b="1">
                <a:solidFill>
                  <a:srgbClr val="007C89"/>
                </a:solidFill>
                <a:latin typeface="Arial"/>
              </a:rPr>
              <a:t>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6656" y="1243584"/>
            <a:ext cx="3822191" cy="2748445"/>
          </a:xfrm>
          <a:prstGeom prst="rect">
            <a:avLst/>
          </a:prstGeom>
          <a:noFill/>
        </p:spPr>
        <p:txBody>
          <a:bodyPr wrap="square" lIns="73152" tIns="27432" rIns="45720" bIns="27432">
            <a:spAutoFit/>
          </a:bodyPr>
          <a:lstStyle/>
          <a:p>
            <a:pPr>
              <a:spcAft>
                <a:spcPts val="800"/>
              </a:spcAft>
              <a:defRPr sz="1550" b="0">
                <a:solidFill>
                  <a:srgbClr val="4A5563"/>
                </a:solidFill>
                <a:latin typeface="Arial"/>
              </a:defRPr>
            </a:pPr>
            <a:r>
              <a:rPr dirty="0"/>
              <a:t>Flood scenarios include spray, general flooding, major flooding, local inundation, and inter-area propagation.</a:t>
            </a:r>
          </a:p>
          <a:p>
            <a:pPr>
              <a:spcAft>
                <a:spcPts val="800"/>
              </a:spcAft>
              <a:defRPr sz="1550" b="0">
                <a:solidFill>
                  <a:srgbClr val="4A5563"/>
                </a:solidFill>
                <a:latin typeface="Arial"/>
              </a:defRPr>
            </a:pPr>
            <a:r>
              <a:rPr dirty="0"/>
              <a:t>Scenario consequences are mapped to PRA initiating-event categories.</a:t>
            </a:r>
          </a:p>
          <a:p>
            <a:pPr>
              <a:spcAft>
                <a:spcPts val="800"/>
              </a:spcAft>
              <a:defRPr sz="1550" b="0">
                <a:solidFill>
                  <a:srgbClr val="4A5563"/>
                </a:solidFill>
                <a:latin typeface="Arial"/>
              </a:defRPr>
            </a:pPr>
            <a:r>
              <a:rPr dirty="0"/>
              <a:t>Fuel </a:t>
            </a:r>
            <a:r>
              <a:rPr dirty="0" smtClean="0"/>
              <a:t>Uncover </a:t>
            </a:r>
            <a:r>
              <a:rPr dirty="0"/>
              <a:t>Frequency (FUF) is quantified through the internal event model using OR-gate aggregation.</a:t>
            </a:r>
          </a:p>
          <a:p>
            <a:pPr>
              <a:spcAft>
                <a:spcPts val="800"/>
              </a:spcAft>
              <a:defRPr sz="1550" b="0">
                <a:solidFill>
                  <a:srgbClr val="4A5563"/>
                </a:solidFill>
                <a:latin typeface="Arial"/>
              </a:defRPr>
            </a:pPr>
            <a:r>
              <a:rPr dirty="0"/>
              <a:t>Human reliability credits operator isolation when time windows are sufficient.</a:t>
            </a:r>
          </a:p>
        </p:txBody>
      </p:sp>
      <p:sp>
        <p:nvSpPr>
          <p:cNvPr id="8" name="Rectangle 7"/>
          <p:cNvSpPr/>
          <p:nvPr/>
        </p:nvSpPr>
        <p:spPr>
          <a:xfrm>
            <a:off x="4773168" y="1426464"/>
            <a:ext cx="1600200" cy="310896"/>
          </a:xfrm>
          <a:prstGeom prst="rect">
            <a:avLst/>
          </a:prstGeom>
          <a:solidFill>
            <a:srgbClr val="007C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Arial"/>
              </a:rPr>
              <a:t>Spray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46520" y="1463040"/>
            <a:ext cx="1325880" cy="22860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sz="1500" b="1">
                <a:solidFill>
                  <a:srgbClr val="0B3D5C"/>
                </a:solidFill>
                <a:latin typeface="Arial"/>
              </a:rPr>
              <a:t>&lt; 100 gpm</a:t>
            </a:r>
          </a:p>
        </p:txBody>
      </p:sp>
      <p:sp>
        <p:nvSpPr>
          <p:cNvPr id="10" name="Rectangle 9"/>
          <p:cNvSpPr/>
          <p:nvPr/>
        </p:nvSpPr>
        <p:spPr>
          <a:xfrm>
            <a:off x="4773168" y="2267712"/>
            <a:ext cx="1600200" cy="310896"/>
          </a:xfrm>
          <a:prstGeom prst="rect">
            <a:avLst/>
          </a:prstGeom>
          <a:solidFill>
            <a:srgbClr val="007C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Arial"/>
              </a:rPr>
              <a:t>General Flooding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19" y="2304288"/>
            <a:ext cx="1875949" cy="267766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sz="1500" b="1" dirty="0">
                <a:solidFill>
                  <a:srgbClr val="0B3D5C"/>
                </a:solidFill>
                <a:latin typeface="Arial"/>
              </a:rPr>
              <a:t>100-2,000 </a:t>
            </a:r>
            <a:r>
              <a:rPr sz="1500" b="1" dirty="0" err="1">
                <a:solidFill>
                  <a:srgbClr val="0B3D5C"/>
                </a:solidFill>
                <a:latin typeface="Arial"/>
              </a:rPr>
              <a:t>gpm</a:t>
            </a:r>
            <a:endParaRPr sz="1500" b="1" dirty="0">
              <a:solidFill>
                <a:srgbClr val="0B3D5C"/>
              </a:solidFill>
              <a:latin typeface="Arial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73168" y="3108960"/>
            <a:ext cx="1600200" cy="310896"/>
          </a:xfrm>
          <a:prstGeom prst="rect">
            <a:avLst/>
          </a:prstGeom>
          <a:solidFill>
            <a:srgbClr val="007C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Arial"/>
              </a:rPr>
              <a:t>Major Flooding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145536"/>
            <a:ext cx="1325880" cy="22860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sz="1500" b="1">
                <a:solidFill>
                  <a:srgbClr val="0B3D5C"/>
                </a:solidFill>
                <a:latin typeface="Arial"/>
              </a:rPr>
              <a:t>&gt; 2,000 gpm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773168" y="3867911"/>
            <a:ext cx="2999232" cy="723007"/>
          </a:xfrm>
          <a:prstGeom prst="roundRect">
            <a:avLst/>
          </a:prstGeom>
          <a:solidFill>
            <a:srgbClr val="E8F5F7"/>
          </a:solidFill>
          <a:ln w="12700">
            <a:solidFill>
              <a:srgbClr val="007C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73152" rIns="109728" rtlCol="0" anchor="ctr"/>
          <a:lstStyle/>
          <a:p>
            <a:pPr algn="ctr">
              <a:defRPr sz="1500" b="1">
                <a:solidFill>
                  <a:srgbClr val="0B3D5C"/>
                </a:solidFill>
                <a:latin typeface="Arial"/>
              </a:defRPr>
            </a:pPr>
            <a:r>
              <a:rPr dirty="0"/>
              <a:t>Endpoint</a:t>
            </a:r>
          </a:p>
          <a:p>
            <a:pPr>
              <a:spcBef>
                <a:spcPts val="500"/>
              </a:spcBef>
              <a:defRPr sz="1300">
                <a:solidFill>
                  <a:srgbClr val="4A5563"/>
                </a:solidFill>
                <a:latin typeface="Arial"/>
              </a:defRPr>
            </a:pPr>
            <a:r>
              <a:rPr dirty="0"/>
              <a:t>Fuel </a:t>
            </a:r>
            <a:r>
              <a:rPr dirty="0" err="1"/>
              <a:t>uncovery</a:t>
            </a:r>
            <a:r>
              <a:rPr dirty="0"/>
              <a:t> in the reactor/SFP connected volume</a:t>
            </a:r>
          </a:p>
        </p:txBody>
      </p:sp>
    </p:spTree>
    <p:extLst>
      <p:ext uri="{BB962C8B-B14F-4D97-AF65-F5344CB8AC3E}">
        <p14:creationId xmlns:p14="http://schemas.microsoft.com/office/powerpoint/2010/main" val="1322707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66CA91-CA69-BD23-43E4-8FCDAA34B4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4944" y="164592"/>
            <a:ext cx="7726679" cy="347472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2400" b="1">
                <a:solidFill>
                  <a:srgbClr val="0B3D5C"/>
                </a:solidFill>
                <a:latin typeface="Arial"/>
              </a:rPr>
              <a:t>Quantitative Screening Results</a:t>
            </a:r>
          </a:p>
        </p:txBody>
      </p:sp>
      <p:sp>
        <p:nvSpPr>
          <p:cNvPr id="3" name="Pentagon 2"/>
          <p:cNvSpPr/>
          <p:nvPr/>
        </p:nvSpPr>
        <p:spPr>
          <a:xfrm>
            <a:off x="0" y="768096"/>
            <a:ext cx="3429000" cy="347472"/>
          </a:xfrm>
          <a:prstGeom prst="homePlate">
            <a:avLst/>
          </a:prstGeom>
          <a:solidFill>
            <a:srgbClr val="007C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</a:rPr>
              <a:t>3. Results and Sensitivity Analysis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" y="4700016"/>
            <a:ext cx="8138160" cy="18288"/>
          </a:xfrm>
          <a:prstGeom prst="rect">
            <a:avLst/>
          </a:prstGeom>
          <a:solidFill>
            <a:srgbClr val="D8DF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66928" y="4745736"/>
            <a:ext cx="6035040" cy="16773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850" b="0" dirty="0">
                <a:solidFill>
                  <a:srgbClr val="4A5563"/>
                </a:solidFill>
                <a:latin typeface="Arial"/>
              </a:rPr>
              <a:t>National Atomic Research Institute (NARI) | PSAM-18 /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92440" y="4736592"/>
            <a:ext cx="384048" cy="20116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r"/>
            <a:r>
              <a:rPr sz="900" b="1">
                <a:solidFill>
                  <a:srgbClr val="007C89"/>
                </a:solidFill>
                <a:latin typeface="Arial"/>
              </a:rPr>
              <a:t>8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31520" y="1307592"/>
          <a:ext cx="7315200" cy="224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l">
                        <a:defRPr sz="1300" b="1">
                          <a:solidFill>
                            <a:srgbClr val="FFFFFF"/>
                          </a:solidFill>
                          <a:latin typeface="Arial"/>
                        </a:defRPr>
                      </a:pPr>
                      <a:r>
                        <a:t>Building</a:t>
                      </a:r>
                    </a:p>
                  </a:txBody>
                  <a:tcPr marL="54864" marR="54864" marT="36576" marB="36576">
                    <a:solidFill>
                      <a:srgbClr val="0B3D5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FFFFFF"/>
                          </a:solidFill>
                          <a:latin typeface="Arial"/>
                        </a:defRPr>
                      </a:pPr>
                      <a:r>
                        <a:t>Flood Areas</a:t>
                      </a:r>
                    </a:p>
                  </a:txBody>
                  <a:tcPr marL="54864" marR="54864" marT="36576" marB="36576">
                    <a:solidFill>
                      <a:srgbClr val="0B3D5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FFFFFF"/>
                          </a:solidFill>
                          <a:latin typeface="Arial"/>
                        </a:defRPr>
                      </a:pPr>
                      <a:r>
                        <a:t>Scenarios</a:t>
                      </a:r>
                    </a:p>
                  </a:txBody>
                  <a:tcPr marL="54864" marR="54864" marT="36576" marB="36576">
                    <a:solidFill>
                      <a:srgbClr val="0B3D5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FFFFFF"/>
                          </a:solidFill>
                          <a:latin typeface="Arial"/>
                        </a:defRPr>
                      </a:pPr>
                      <a:r>
                        <a:t>FUF (/yr)</a:t>
                      </a:r>
                    </a:p>
                  </a:txBody>
                  <a:tcPr marL="54864" marR="54864" marT="36576" marB="36576">
                    <a:solidFill>
                      <a:srgbClr val="0B3D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4A5563"/>
                          </a:solidFill>
                          <a:latin typeface="Arial"/>
                        </a:defRPr>
                      </a:pPr>
                      <a:r>
                        <a:t>Reactor Building</a:t>
                      </a:r>
                    </a:p>
                  </a:txBody>
                  <a:tcPr marL="54864" marR="54864" marT="36576" marB="36576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0">
                          <a:solidFill>
                            <a:srgbClr val="4A5563"/>
                          </a:solidFill>
                          <a:latin typeface="Arial"/>
                        </a:defRPr>
                      </a:pPr>
                      <a:r>
                        <a:t>14</a:t>
                      </a:r>
                    </a:p>
                  </a:txBody>
                  <a:tcPr marL="54864" marR="54864" marT="36576" marB="36576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0">
                          <a:solidFill>
                            <a:srgbClr val="4A5563"/>
                          </a:solidFill>
                          <a:latin typeface="Arial"/>
                        </a:defRPr>
                      </a:pPr>
                      <a:r>
                        <a:t>39</a:t>
                      </a:r>
                    </a:p>
                  </a:txBody>
                  <a:tcPr marL="54864" marR="54864" marT="36576" marB="36576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0">
                          <a:solidFill>
                            <a:srgbClr val="4A5563"/>
                          </a:solidFill>
                          <a:latin typeface="Arial"/>
                        </a:defRPr>
                      </a:pPr>
                      <a:r>
                        <a:t>1.06E-15</a:t>
                      </a:r>
                    </a:p>
                  </a:txBody>
                  <a:tcPr marL="54864" marR="54864" marT="36576" marB="36576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l">
                        <a:defRPr sz="1200" b="1">
                          <a:solidFill>
                            <a:srgbClr val="4A5563"/>
                          </a:solidFill>
                          <a:latin typeface="Arial"/>
                        </a:defRPr>
                      </a:pPr>
                      <a:r>
                        <a:t>Combination Structure</a:t>
                      </a:r>
                    </a:p>
                  </a:txBody>
                  <a:tcPr marL="54864" marR="54864" marT="36576" marB="36576">
                    <a:solidFill>
                      <a:srgbClr val="FFF0C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4A5563"/>
                          </a:solidFill>
                          <a:latin typeface="Arial"/>
                        </a:defRPr>
                      </a:pPr>
                      <a:r>
                        <a:t>12</a:t>
                      </a:r>
                    </a:p>
                  </a:txBody>
                  <a:tcPr marL="54864" marR="54864" marT="36576" marB="36576">
                    <a:solidFill>
                      <a:srgbClr val="FFF0C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4A5563"/>
                          </a:solidFill>
                          <a:latin typeface="Arial"/>
                        </a:defRPr>
                      </a:pPr>
                      <a:r>
                        <a:t>33</a:t>
                      </a:r>
                    </a:p>
                  </a:txBody>
                  <a:tcPr marL="54864" marR="54864" marT="36576" marB="36576">
                    <a:solidFill>
                      <a:srgbClr val="FFF0C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4A5563"/>
                          </a:solidFill>
                          <a:latin typeface="Arial"/>
                        </a:defRPr>
                      </a:pPr>
                      <a:r>
                        <a:t>5.04E-07*</a:t>
                      </a:r>
                    </a:p>
                  </a:txBody>
                  <a:tcPr marL="54864" marR="54864" marT="36576" marB="36576">
                    <a:solidFill>
                      <a:srgbClr val="FFF0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4A5563"/>
                          </a:solidFill>
                          <a:latin typeface="Arial"/>
                        </a:defRPr>
                      </a:pPr>
                      <a:r>
                        <a:t>Turbine Building</a:t>
                      </a:r>
                    </a:p>
                  </a:txBody>
                  <a:tcPr marL="54864" marR="54864" marT="36576" marB="36576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0">
                          <a:solidFill>
                            <a:srgbClr val="4A5563"/>
                          </a:solidFill>
                          <a:latin typeface="Arial"/>
                        </a:defRPr>
                      </a:pPr>
                      <a:r>
                        <a:t>7</a:t>
                      </a:r>
                    </a:p>
                  </a:txBody>
                  <a:tcPr marL="54864" marR="54864" marT="36576" marB="36576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0">
                          <a:solidFill>
                            <a:srgbClr val="4A5563"/>
                          </a:solidFill>
                          <a:latin typeface="Arial"/>
                        </a:defRPr>
                      </a:pPr>
                      <a:r>
                        <a:t>18</a:t>
                      </a:r>
                    </a:p>
                  </a:txBody>
                  <a:tcPr marL="54864" marR="54864" marT="36576" marB="36576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0">
                          <a:solidFill>
                            <a:srgbClr val="4A5563"/>
                          </a:solidFill>
                          <a:latin typeface="Arial"/>
                        </a:defRPr>
                      </a:pPr>
                      <a:r>
                        <a:t>0.00E+00</a:t>
                      </a:r>
                    </a:p>
                  </a:txBody>
                  <a:tcPr marL="54864" marR="54864" marT="36576" marB="36576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4A5563"/>
                          </a:solidFill>
                          <a:latin typeface="Arial"/>
                        </a:defRPr>
                      </a:pPr>
                      <a:r>
                        <a:t>Service Building</a:t>
                      </a:r>
                    </a:p>
                  </a:txBody>
                  <a:tcPr marL="54864" marR="54864" marT="36576" marB="36576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0">
                          <a:solidFill>
                            <a:srgbClr val="4A5563"/>
                          </a:solidFill>
                          <a:latin typeface="Arial"/>
                        </a:defRPr>
                      </a:pPr>
                      <a:r>
                        <a:t>5</a:t>
                      </a:r>
                    </a:p>
                  </a:txBody>
                  <a:tcPr marL="54864" marR="54864" marT="36576" marB="36576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0">
                          <a:solidFill>
                            <a:srgbClr val="4A5563"/>
                          </a:solidFill>
                          <a:latin typeface="Arial"/>
                        </a:defRPr>
                      </a:pPr>
                      <a:r>
                        <a:t>15</a:t>
                      </a:r>
                    </a:p>
                  </a:txBody>
                  <a:tcPr marL="54864" marR="54864" marT="36576" marB="36576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0">
                          <a:solidFill>
                            <a:srgbClr val="4A5563"/>
                          </a:solidFill>
                          <a:latin typeface="Arial"/>
                        </a:defRPr>
                      </a:pPr>
                      <a:r>
                        <a:t>2.20E-16</a:t>
                      </a:r>
                    </a:p>
                  </a:txBody>
                  <a:tcPr marL="54864" marR="54864" marT="36576" marB="36576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4A5563"/>
                          </a:solidFill>
                          <a:latin typeface="Arial"/>
                        </a:defRPr>
                      </a:pPr>
                      <a:r>
                        <a:t>5th DG</a:t>
                      </a:r>
                    </a:p>
                  </a:txBody>
                  <a:tcPr marL="54864" marR="54864" marT="36576" marB="36576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0">
                          <a:solidFill>
                            <a:srgbClr val="4A5563"/>
                          </a:solidFill>
                          <a:latin typeface="Arial"/>
                        </a:defRPr>
                      </a:pPr>
                      <a:r>
                        <a:t>1</a:t>
                      </a:r>
                    </a:p>
                  </a:txBody>
                  <a:tcPr marL="54864" marR="54864" marT="36576" marB="36576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0">
                          <a:solidFill>
                            <a:srgbClr val="4A5563"/>
                          </a:solidFill>
                          <a:latin typeface="Arial"/>
                        </a:defRPr>
                      </a:pPr>
                      <a:r>
                        <a:t>6</a:t>
                      </a:r>
                    </a:p>
                  </a:txBody>
                  <a:tcPr marL="54864" marR="54864" marT="36576" marB="36576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0">
                          <a:solidFill>
                            <a:srgbClr val="4A5563"/>
                          </a:solidFill>
                          <a:latin typeface="Arial"/>
                        </a:defRPr>
                      </a:pPr>
                      <a:r>
                        <a:t>0.00E+00</a:t>
                      </a:r>
                    </a:p>
                  </a:txBody>
                  <a:tcPr marL="54864" marR="54864" marT="36576" marB="36576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49808" y="3877056"/>
            <a:ext cx="7178040" cy="38404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1280" b="0">
                <a:solidFill>
                  <a:srgbClr val="4A5563"/>
                </a:solidFill>
                <a:latin typeface="Arial"/>
              </a:rPr>
              <a:t>* Detailed analysis had not yet been conducted at screening stage; the dominant propagated switchgear-room scenario was selected for detailed evaluation.</a:t>
            </a:r>
          </a:p>
        </p:txBody>
      </p:sp>
    </p:spTree>
    <p:extLst>
      <p:ext uri="{BB962C8B-B14F-4D97-AF65-F5344CB8AC3E}">
        <p14:creationId xmlns:p14="http://schemas.microsoft.com/office/powerpoint/2010/main" val="1564694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A2152-710C-861A-E324-957F5F48E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4944" y="164592"/>
            <a:ext cx="8013287" cy="406265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2400" b="1" dirty="0">
                <a:solidFill>
                  <a:srgbClr val="0B3D5C"/>
                </a:solidFill>
                <a:latin typeface="Arial"/>
              </a:rPr>
              <a:t>Dominant Detailed </a:t>
            </a:r>
            <a:r>
              <a:rPr sz="2400" b="1" dirty="0" smtClean="0">
                <a:solidFill>
                  <a:srgbClr val="0B3D5C"/>
                </a:solidFill>
                <a:latin typeface="Arial"/>
              </a:rPr>
              <a:t>Scenario:4.16kV </a:t>
            </a:r>
            <a:r>
              <a:rPr sz="2400" b="1" dirty="0">
                <a:solidFill>
                  <a:srgbClr val="0B3D5C"/>
                </a:solidFill>
                <a:latin typeface="Arial"/>
              </a:rPr>
              <a:t>Switchgear Room</a:t>
            </a:r>
          </a:p>
        </p:txBody>
      </p:sp>
      <p:sp>
        <p:nvSpPr>
          <p:cNvPr id="3" name="Pentagon 2"/>
          <p:cNvSpPr/>
          <p:nvPr/>
        </p:nvSpPr>
        <p:spPr>
          <a:xfrm>
            <a:off x="0" y="768096"/>
            <a:ext cx="3429000" cy="347472"/>
          </a:xfrm>
          <a:prstGeom prst="homePlate">
            <a:avLst/>
          </a:prstGeom>
          <a:solidFill>
            <a:srgbClr val="007C8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</a:rPr>
              <a:t>3. Results and Sensitivity Analysis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" y="4700016"/>
            <a:ext cx="8138160" cy="18288"/>
          </a:xfrm>
          <a:prstGeom prst="rect">
            <a:avLst/>
          </a:prstGeom>
          <a:solidFill>
            <a:srgbClr val="D8DF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66928" y="4745736"/>
            <a:ext cx="6035040" cy="16773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r>
              <a:rPr sz="850" b="0" dirty="0">
                <a:solidFill>
                  <a:srgbClr val="4A5563"/>
                </a:solidFill>
                <a:latin typeface="Arial"/>
              </a:rPr>
              <a:t>National Atomic Research Institute (NARI) | PSAM-18 /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92440" y="4736592"/>
            <a:ext cx="384048" cy="20116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r"/>
            <a:r>
              <a:rPr sz="900" b="1">
                <a:solidFill>
                  <a:srgbClr val="007C89"/>
                </a:solidFill>
                <a:latin typeface="Arial"/>
              </a:rPr>
              <a:t>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1261872"/>
            <a:ext cx="3977639" cy="2926080"/>
          </a:xfrm>
          <a:prstGeom prst="rect">
            <a:avLst/>
          </a:prstGeom>
          <a:noFill/>
        </p:spPr>
        <p:txBody>
          <a:bodyPr wrap="square" lIns="73152" tIns="27432" rIns="45720" bIns="27432">
            <a:spAutoFit/>
          </a:bodyPr>
          <a:lstStyle/>
          <a:p>
            <a:pPr>
              <a:spcAft>
                <a:spcPts val="800"/>
              </a:spcAft>
              <a:defRPr sz="1550" b="0">
                <a:solidFill>
                  <a:srgbClr val="4A5563"/>
                </a:solidFill>
                <a:latin typeface="Arial"/>
              </a:defRPr>
            </a:pPr>
            <a:r>
              <a:t>Catastrophic failure of a fire protection header in 4.16-kV Switchgear Room B.</a:t>
            </a:r>
          </a:p>
          <a:p>
            <a:pPr>
              <a:spcAft>
                <a:spcPts val="800"/>
              </a:spcAft>
              <a:defRPr sz="1550" b="0">
                <a:solidFill>
                  <a:srgbClr val="4A5563"/>
                </a:solidFill>
                <a:latin typeface="Arial"/>
              </a:defRPr>
            </a:pPr>
            <a:r>
              <a:t>Flooding propagates to Switchgear Room A.</a:t>
            </a:r>
          </a:p>
          <a:p>
            <a:pPr>
              <a:spcAft>
                <a:spcPts val="800"/>
              </a:spcAft>
              <a:defRPr sz="1550" b="0">
                <a:solidFill>
                  <a:srgbClr val="4A5563"/>
                </a:solidFill>
                <a:latin typeface="Arial"/>
              </a:defRPr>
            </a:pPr>
            <a:r>
              <a:t>Concurrent loss of 4.16-kV buses #1, #2, #3, and #4.</a:t>
            </a:r>
          </a:p>
          <a:p>
            <a:pPr>
              <a:spcAft>
                <a:spcPts val="800"/>
              </a:spcAft>
              <a:defRPr sz="1550" b="0">
                <a:solidFill>
                  <a:srgbClr val="4A5563"/>
                </a:solidFill>
                <a:latin typeface="Arial"/>
              </a:defRPr>
            </a:pPr>
            <a:r>
              <a:t>Conditional Fuel Uncovery Probability (CFUP) = 1.0.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983480" y="1417320"/>
            <a:ext cx="2788920" cy="777240"/>
          </a:xfrm>
          <a:prstGeom prst="roundRect">
            <a:avLst/>
          </a:prstGeom>
          <a:solidFill>
            <a:srgbClr val="0B3D5C"/>
          </a:solidFill>
          <a:ln w="12700">
            <a:solidFill>
              <a:srgbClr val="0B3D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73152" rIns="109728" rtlCol="0" anchor="ctr"/>
          <a:lstStyle/>
          <a:p>
            <a:pPr algn="ctr">
              <a:defRPr sz="1500" b="1">
                <a:solidFill>
                  <a:srgbClr val="FFFFFF"/>
                </a:solidFill>
                <a:latin typeface="Arial"/>
              </a:defRPr>
            </a:pPr>
            <a:r>
              <a:t>Detailed FUF</a:t>
            </a:r>
          </a:p>
          <a:p>
            <a:pPr>
              <a:spcBef>
                <a:spcPts val="500"/>
              </a:spcBef>
              <a:defRPr sz="1300">
                <a:solidFill>
                  <a:srgbClr val="FFFFFF"/>
                </a:solidFill>
                <a:latin typeface="Arial"/>
              </a:defRPr>
            </a:pPr>
            <a:r>
              <a:t>1.44E-08 / yr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983480" y="2487168"/>
            <a:ext cx="2788920" cy="914400"/>
          </a:xfrm>
          <a:prstGeom prst="roundRect">
            <a:avLst/>
          </a:prstGeom>
          <a:solidFill>
            <a:srgbClr val="F2F5F7"/>
          </a:solidFill>
          <a:ln w="12700">
            <a:solidFill>
              <a:srgbClr val="007C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73152" rIns="109728" rtlCol="0" anchor="ctr"/>
          <a:lstStyle/>
          <a:p>
            <a:pPr algn="ctr">
              <a:defRPr sz="1500" b="1">
                <a:solidFill>
                  <a:srgbClr val="0B3D5C"/>
                </a:solidFill>
                <a:latin typeface="Arial"/>
              </a:defRPr>
            </a:pPr>
            <a:r>
              <a:t>Risk driver</a:t>
            </a:r>
          </a:p>
          <a:p>
            <a:pPr>
              <a:spcBef>
                <a:spcPts val="500"/>
              </a:spcBef>
              <a:defRPr sz="1300">
                <a:solidFill>
                  <a:srgbClr val="4A5563"/>
                </a:solidFill>
                <a:latin typeface="Arial"/>
              </a:defRPr>
            </a:pPr>
            <a:r>
              <a:t>Loss of power distribution directly challenges decay heat removal capability.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983480" y="3675886"/>
            <a:ext cx="2788920" cy="908725"/>
          </a:xfrm>
          <a:prstGeom prst="roundRect">
            <a:avLst/>
          </a:prstGeom>
          <a:solidFill>
            <a:srgbClr val="FFF0C2"/>
          </a:solidFill>
          <a:ln w="12700">
            <a:solidFill>
              <a:srgbClr val="E0A5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73152" rIns="109728" rtlCol="0" anchor="ctr"/>
          <a:lstStyle/>
          <a:p>
            <a:pPr algn="ctr">
              <a:defRPr sz="1500" b="1">
                <a:solidFill>
                  <a:srgbClr val="0B3D5C"/>
                </a:solidFill>
                <a:latin typeface="Arial"/>
              </a:defRPr>
            </a:pPr>
            <a:r>
              <a:rPr dirty="0"/>
              <a:t>Mitigation</a:t>
            </a:r>
          </a:p>
          <a:p>
            <a:pPr>
              <a:spcBef>
                <a:spcPts val="500"/>
              </a:spcBef>
              <a:defRPr sz="1300">
                <a:solidFill>
                  <a:srgbClr val="4A5563"/>
                </a:solidFill>
                <a:latin typeface="Arial"/>
              </a:defRPr>
            </a:pPr>
            <a:r>
              <a:rPr dirty="0"/>
              <a:t>Upstream manual isolation valve, normally closed and operated on demand.</a:t>
            </a:r>
          </a:p>
        </p:txBody>
      </p:sp>
    </p:spTree>
    <p:extLst>
      <p:ext uri="{BB962C8B-B14F-4D97-AF65-F5344CB8AC3E}">
        <p14:creationId xmlns:p14="http://schemas.microsoft.com/office/powerpoint/2010/main" val="12467733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heme/theme1.xml><?xml version="1.0" encoding="utf-8"?>
<a:theme xmlns:a="http://schemas.openxmlformats.org/drawingml/2006/main" name="1_佈景主題4">
  <a:themeElements>
    <a:clrScheme name="AEC2009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正黑Arial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noFill/>
        <a:ln w="6350" cap="flat" cmpd="tri" algn="ctr">
          <a:solidFill>
            <a:schemeClr val="bg1">
              <a:lumMod val="75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solidFill>
          <a:schemeClr val="accent1"/>
        </a:solidFill>
        <a:ln w="57150" cap="flat" cmpd="sng" algn="ctr">
          <a:solidFill>
            <a:srgbClr val="C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AEC2009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佈景主題4" id="{72E68980-A0F1-4178-96E6-F574F5854070}" vid="{D80669BA-9A40-4C0F-925F-A5C21C7268D0}"/>
    </a:ext>
  </a:extLst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1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佈景主題4">
  <a:themeElements>
    <a:clrScheme name="AEC2009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正黑Arial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noFill/>
        <a:ln w="6350" cap="flat" cmpd="tri" algn="ctr">
          <a:solidFill>
            <a:schemeClr val="bg1">
              <a:lumMod val="75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solidFill>
          <a:schemeClr val="accent1"/>
        </a:solidFill>
        <a:ln w="6350" cap="flat" cmpd="sng" algn="ctr">
          <a:solidFill>
            <a:schemeClr val="tx1">
              <a:lumMod val="75000"/>
              <a:lumOff val="25000"/>
            </a:schemeClr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AEC2009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佈景主題4" id="{72E68980-A0F1-4178-96E6-F574F5854070}" vid="{D80669BA-9A40-4C0F-925F-A5C21C7268D0}"/>
    </a:ext>
  </a:extLst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37650</TotalTime>
  <Words>952</Words>
  <Application>Microsoft Office PowerPoint</Application>
  <PresentationFormat>如螢幕大小 (16:9)</PresentationFormat>
  <Paragraphs>160</Paragraphs>
  <Slides>10</Slides>
  <Notes>9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10</vt:i4>
      </vt:variant>
    </vt:vector>
  </HeadingPairs>
  <TitlesOfParts>
    <vt:vector size="23" baseType="lpstr">
      <vt:lpstr>ADLaM Display</vt:lpstr>
      <vt:lpstr>等线</vt:lpstr>
      <vt:lpstr>宋体</vt:lpstr>
      <vt:lpstr>華康儷中黑</vt:lpstr>
      <vt:lpstr>微軟正黑體</vt:lpstr>
      <vt:lpstr>新細明體</vt:lpstr>
      <vt:lpstr>標楷體</vt:lpstr>
      <vt:lpstr>Arial</vt:lpstr>
      <vt:lpstr>Calibri</vt:lpstr>
      <vt:lpstr>Wingdings</vt:lpstr>
      <vt:lpstr>1_佈景主題4</vt:lpstr>
      <vt:lpstr>自訂設計</vt:lpstr>
      <vt:lpstr>4_佈景主題4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chunping@nari.org.tw</dc:creator>
  <cp:lastModifiedBy>邱柏榮</cp:lastModifiedBy>
  <cp:revision>2519</cp:revision>
  <cp:lastPrinted>2026-01-12T03:10:30Z</cp:lastPrinted>
  <dcterms:created xsi:type="dcterms:W3CDTF">2019-09-03T02:56:40Z</dcterms:created>
  <dcterms:modified xsi:type="dcterms:W3CDTF">2026-07-16T01:38:19Z</dcterms:modified>
</cp:coreProperties>
</file>