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76" r:id="rId2"/>
    <p:sldId id="597" r:id="rId3"/>
    <p:sldId id="635" r:id="rId4"/>
    <p:sldId id="640" r:id="rId5"/>
    <p:sldId id="599" r:id="rId6"/>
    <p:sldId id="637" r:id="rId7"/>
    <p:sldId id="641" r:id="rId8"/>
    <p:sldId id="644" r:id="rId9"/>
    <p:sldId id="642" r:id="rId10"/>
    <p:sldId id="643" r:id="rId11"/>
    <p:sldId id="638" r:id="rId12"/>
    <p:sldId id="646" r:id="rId13"/>
    <p:sldId id="651" r:id="rId14"/>
    <p:sldId id="648" r:id="rId15"/>
    <p:sldId id="652" r:id="rId16"/>
    <p:sldId id="649" r:id="rId17"/>
    <p:sldId id="653" r:id="rId18"/>
    <p:sldId id="639" r:id="rId19"/>
    <p:sldId id="634" r:id="rId20"/>
    <p:sldId id="550" r:id="rId21"/>
  </p:sldIdLst>
  <p:sldSz cx="12192000" cy="6858000"/>
  <p:notesSz cx="6794500" cy="99314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Петков, Георги И." initials="ПГИ"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1B10B0"/>
    <a:srgbClr val="3333CC"/>
    <a:srgbClr val="33CCFF"/>
    <a:srgbClr val="7A007A"/>
    <a:srgbClr val="7A005E"/>
    <a:srgbClr val="CC6600"/>
    <a:srgbClr val="66005E"/>
    <a:srgbClr val="7A005F"/>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82" d="100"/>
          <a:sy n="82" d="100"/>
        </p:scale>
        <p:origin x="720" y="72"/>
      </p:cViewPr>
      <p:guideLst>
        <p:guide orient="horz" pos="2160"/>
        <p:guide pos="3840"/>
      </p:guideLst>
    </p:cSldViewPr>
  </p:slideViewPr>
  <p:notesTextViewPr>
    <p:cViewPr>
      <p:scale>
        <a:sx n="1" d="1"/>
        <a:sy n="1" d="1"/>
      </p:scale>
      <p:origin x="0" y="0"/>
    </p:cViewPr>
  </p:notesTextViewPr>
  <p:notesViewPr>
    <p:cSldViewPr snapToGrid="0">
      <p:cViewPr varScale="1">
        <p:scale>
          <a:sx n="83" d="100"/>
          <a:sy n="83" d="100"/>
        </p:scale>
        <p:origin x="3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4283" cy="498295"/>
          </a:xfrm>
          <a:prstGeom prst="rect">
            <a:avLst/>
          </a:prstGeom>
        </p:spPr>
        <p:txBody>
          <a:bodyPr vert="horz" lIns="91440" tIns="45720" rIns="91440" bIns="45720" rtlCol="0"/>
          <a:lstStyle>
            <a:lvl1pPr algn="l">
              <a:defRPr sz="1200"/>
            </a:lvl1pPr>
          </a:lstStyle>
          <a:p>
            <a:pPr>
              <a:defRPr/>
            </a:pPr>
            <a:endParaRPr lang="bg-BG" dirty="0"/>
          </a:p>
        </p:txBody>
      </p:sp>
      <p:sp>
        <p:nvSpPr>
          <p:cNvPr id="3" name="Date Placeholder 2"/>
          <p:cNvSpPr>
            <a:spLocks noGrp="1"/>
          </p:cNvSpPr>
          <p:nvPr>
            <p:ph type="dt" sz="quarter" idx="1"/>
          </p:nvPr>
        </p:nvSpPr>
        <p:spPr>
          <a:xfrm>
            <a:off x="3848646" y="1"/>
            <a:ext cx="2944283" cy="498295"/>
          </a:xfrm>
          <a:prstGeom prst="rect">
            <a:avLst/>
          </a:prstGeom>
        </p:spPr>
        <p:txBody>
          <a:bodyPr vert="horz" lIns="91440" tIns="45720" rIns="91440" bIns="45720" rtlCol="0"/>
          <a:lstStyle>
            <a:lvl1pPr algn="r">
              <a:defRPr sz="1200"/>
            </a:lvl1pPr>
          </a:lstStyle>
          <a:p>
            <a:pPr>
              <a:defRPr/>
            </a:pPr>
            <a:fld id="{F778B1FD-425A-4C45-BD03-3A9CC98BB4E0}" type="datetimeFigureOut">
              <a:rPr lang="bg-BG"/>
              <a:pPr>
                <a:defRPr/>
              </a:pPr>
              <a:t>18.7.2026 г.</a:t>
            </a:fld>
            <a:endParaRPr lang="bg-BG" dirty="0"/>
          </a:p>
        </p:txBody>
      </p:sp>
      <p:sp>
        <p:nvSpPr>
          <p:cNvPr id="4" name="Footer Placeholder 3"/>
          <p:cNvSpPr>
            <a:spLocks noGrp="1"/>
          </p:cNvSpPr>
          <p:nvPr>
            <p:ph type="ftr" sz="quarter" idx="2"/>
          </p:nvPr>
        </p:nvSpPr>
        <p:spPr>
          <a:xfrm>
            <a:off x="1" y="9433107"/>
            <a:ext cx="2944283" cy="498293"/>
          </a:xfrm>
          <a:prstGeom prst="rect">
            <a:avLst/>
          </a:prstGeom>
        </p:spPr>
        <p:txBody>
          <a:bodyPr vert="horz" lIns="91440" tIns="45720" rIns="91440" bIns="45720" rtlCol="0" anchor="b"/>
          <a:lstStyle>
            <a:lvl1pPr algn="l">
              <a:defRPr sz="1200"/>
            </a:lvl1pPr>
          </a:lstStyle>
          <a:p>
            <a:pPr>
              <a:defRPr/>
            </a:pPr>
            <a:endParaRPr lang="bg-BG" dirty="0"/>
          </a:p>
        </p:txBody>
      </p:sp>
      <p:sp>
        <p:nvSpPr>
          <p:cNvPr id="5" name="Slide Number Placeholder 4"/>
          <p:cNvSpPr>
            <a:spLocks noGrp="1"/>
          </p:cNvSpPr>
          <p:nvPr>
            <p:ph type="sldNum" sz="quarter" idx="3"/>
          </p:nvPr>
        </p:nvSpPr>
        <p:spPr>
          <a:xfrm>
            <a:off x="3848646" y="9433107"/>
            <a:ext cx="2944283" cy="498293"/>
          </a:xfrm>
          <a:prstGeom prst="rect">
            <a:avLst/>
          </a:prstGeom>
        </p:spPr>
        <p:txBody>
          <a:bodyPr vert="horz" lIns="91440" tIns="45720" rIns="91440" bIns="45720" rtlCol="0" anchor="b"/>
          <a:lstStyle>
            <a:lvl1pPr algn="r">
              <a:defRPr sz="1200"/>
            </a:lvl1pPr>
          </a:lstStyle>
          <a:p>
            <a:pPr>
              <a:defRPr/>
            </a:pPr>
            <a:fld id="{E9584093-0025-4C31-AEEE-3BF77C6A2B3F}" type="slidenum">
              <a:rPr lang="bg-BG"/>
              <a:pPr>
                <a:defRPr/>
              </a:pPr>
              <a:t>‹#›</a:t>
            </a:fld>
            <a:endParaRPr lang="bg-BG" dirty="0"/>
          </a:p>
        </p:txBody>
      </p:sp>
    </p:spTree>
    <p:extLst>
      <p:ext uri="{BB962C8B-B14F-4D97-AF65-F5344CB8AC3E}">
        <p14:creationId xmlns:p14="http://schemas.microsoft.com/office/powerpoint/2010/main" val="12551299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1" y="1"/>
            <a:ext cx="2944283" cy="498295"/>
          </a:xfrm>
          <a:prstGeom prst="rect">
            <a:avLst/>
          </a:prstGeom>
        </p:spPr>
        <p:txBody>
          <a:bodyPr vert="horz" lIns="91440" tIns="45720" rIns="91440" bIns="45720" rtlCol="0"/>
          <a:lstStyle>
            <a:lvl1pPr algn="l">
              <a:defRPr sz="1200"/>
            </a:lvl1pPr>
          </a:lstStyle>
          <a:p>
            <a:endParaRPr lang="bg-BG" dirty="0"/>
          </a:p>
        </p:txBody>
      </p:sp>
      <p:sp>
        <p:nvSpPr>
          <p:cNvPr id="3" name="Контейнер за дата 2"/>
          <p:cNvSpPr>
            <a:spLocks noGrp="1"/>
          </p:cNvSpPr>
          <p:nvPr>
            <p:ph type="dt" idx="1"/>
          </p:nvPr>
        </p:nvSpPr>
        <p:spPr>
          <a:xfrm>
            <a:off x="3848646" y="1"/>
            <a:ext cx="2944283" cy="498295"/>
          </a:xfrm>
          <a:prstGeom prst="rect">
            <a:avLst/>
          </a:prstGeom>
        </p:spPr>
        <p:txBody>
          <a:bodyPr vert="horz" lIns="91440" tIns="45720" rIns="91440" bIns="45720" rtlCol="0"/>
          <a:lstStyle>
            <a:lvl1pPr algn="r">
              <a:defRPr sz="1200"/>
            </a:lvl1pPr>
          </a:lstStyle>
          <a:p>
            <a:fld id="{53719C5D-2488-435D-A676-A8BAA2E347F7}" type="datetimeFigureOut">
              <a:rPr lang="bg-BG" smtClean="0"/>
              <a:t>18.7.2026 г.</a:t>
            </a:fld>
            <a:endParaRPr lang="bg-BG" dirty="0"/>
          </a:p>
        </p:txBody>
      </p:sp>
      <p:sp>
        <p:nvSpPr>
          <p:cNvPr id="4" name="Контейнер за изображение на слайда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40" tIns="45720" rIns="91440" bIns="45720" rtlCol="0" anchor="ctr"/>
          <a:lstStyle/>
          <a:p>
            <a:endParaRPr lang="bg-BG" dirty="0"/>
          </a:p>
        </p:txBody>
      </p:sp>
      <p:sp>
        <p:nvSpPr>
          <p:cNvPr id="5" name="Контейнер за бележки 4"/>
          <p:cNvSpPr>
            <a:spLocks noGrp="1"/>
          </p:cNvSpPr>
          <p:nvPr>
            <p:ph type="body" sz="quarter" idx="3"/>
          </p:nvPr>
        </p:nvSpPr>
        <p:spPr>
          <a:xfrm>
            <a:off x="679450" y="4779487"/>
            <a:ext cx="5435600" cy="3910490"/>
          </a:xfrm>
          <a:prstGeom prst="rect">
            <a:avLst/>
          </a:prstGeom>
        </p:spPr>
        <p:txBody>
          <a:bodyPr vert="horz" lIns="91440" tIns="45720" rIns="91440" bIns="45720" rtlCol="0"/>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p>
        </p:txBody>
      </p:sp>
      <p:sp>
        <p:nvSpPr>
          <p:cNvPr id="6" name="Контейнер за долния колонтитул 5"/>
          <p:cNvSpPr>
            <a:spLocks noGrp="1"/>
          </p:cNvSpPr>
          <p:nvPr>
            <p:ph type="ftr" sz="quarter" idx="4"/>
          </p:nvPr>
        </p:nvSpPr>
        <p:spPr>
          <a:xfrm>
            <a:off x="1" y="9433107"/>
            <a:ext cx="2944283" cy="498293"/>
          </a:xfrm>
          <a:prstGeom prst="rect">
            <a:avLst/>
          </a:prstGeom>
        </p:spPr>
        <p:txBody>
          <a:bodyPr vert="horz" lIns="91440" tIns="45720" rIns="91440" bIns="45720" rtlCol="0" anchor="b"/>
          <a:lstStyle>
            <a:lvl1pPr algn="l">
              <a:defRPr sz="1200"/>
            </a:lvl1pPr>
          </a:lstStyle>
          <a:p>
            <a:endParaRPr lang="bg-BG" dirty="0"/>
          </a:p>
        </p:txBody>
      </p:sp>
      <p:sp>
        <p:nvSpPr>
          <p:cNvPr id="7" name="Контейнер за номер на слайда 6"/>
          <p:cNvSpPr>
            <a:spLocks noGrp="1"/>
          </p:cNvSpPr>
          <p:nvPr>
            <p:ph type="sldNum" sz="quarter" idx="5"/>
          </p:nvPr>
        </p:nvSpPr>
        <p:spPr>
          <a:xfrm>
            <a:off x="3848646" y="9433107"/>
            <a:ext cx="2944283" cy="498293"/>
          </a:xfrm>
          <a:prstGeom prst="rect">
            <a:avLst/>
          </a:prstGeom>
        </p:spPr>
        <p:txBody>
          <a:bodyPr vert="horz" lIns="91440" tIns="45720" rIns="91440" bIns="45720" rtlCol="0" anchor="b"/>
          <a:lstStyle>
            <a:lvl1pPr algn="r">
              <a:defRPr sz="1200"/>
            </a:lvl1pPr>
          </a:lstStyle>
          <a:p>
            <a:fld id="{CA315C0D-ADF8-488D-909A-3F5100E9ADBC}" type="slidenum">
              <a:rPr lang="bg-BG" smtClean="0"/>
              <a:t>‹#›</a:t>
            </a:fld>
            <a:endParaRPr lang="bg-BG" dirty="0"/>
          </a:p>
        </p:txBody>
      </p:sp>
    </p:spTree>
    <p:extLst>
      <p:ext uri="{BB962C8B-B14F-4D97-AF65-F5344CB8AC3E}">
        <p14:creationId xmlns:p14="http://schemas.microsoft.com/office/powerpoint/2010/main" val="1030423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Slide Number Placeholder 3"/>
          <p:cNvSpPr>
            <a:spLocks noGrp="1"/>
          </p:cNvSpPr>
          <p:nvPr>
            <p:ph type="sldNum" sz="quarter" idx="5"/>
          </p:nvPr>
        </p:nvSpPr>
        <p:spPr/>
        <p:txBody>
          <a:bodyPr/>
          <a:lstStyle/>
          <a:p>
            <a:fld id="{CA315C0D-ADF8-488D-909A-3F5100E9ADBC}" type="slidenum">
              <a:rPr lang="bg-BG" smtClean="0"/>
              <a:t>1</a:t>
            </a:fld>
            <a:endParaRPr lang="bg-BG" dirty="0"/>
          </a:p>
        </p:txBody>
      </p:sp>
    </p:spTree>
    <p:extLst>
      <p:ext uri="{BB962C8B-B14F-4D97-AF65-F5344CB8AC3E}">
        <p14:creationId xmlns:p14="http://schemas.microsoft.com/office/powerpoint/2010/main" val="6071066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Slide Number Placeholder 3"/>
          <p:cNvSpPr>
            <a:spLocks noGrp="1"/>
          </p:cNvSpPr>
          <p:nvPr>
            <p:ph type="sldNum" sz="quarter" idx="5"/>
          </p:nvPr>
        </p:nvSpPr>
        <p:spPr/>
        <p:txBody>
          <a:bodyPr/>
          <a:lstStyle/>
          <a:p>
            <a:fld id="{CA315C0D-ADF8-488D-909A-3F5100E9ADBC}" type="slidenum">
              <a:rPr lang="bg-BG" smtClean="0"/>
              <a:t>20</a:t>
            </a:fld>
            <a:endParaRPr lang="bg-BG" dirty="0"/>
          </a:p>
        </p:txBody>
      </p:sp>
    </p:spTree>
    <p:extLst>
      <p:ext uri="{BB962C8B-B14F-4D97-AF65-F5344CB8AC3E}">
        <p14:creationId xmlns:p14="http://schemas.microsoft.com/office/powerpoint/2010/main" val="495638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Slide Number Placeholder 3"/>
          <p:cNvSpPr>
            <a:spLocks noGrp="1"/>
          </p:cNvSpPr>
          <p:nvPr>
            <p:ph type="sldNum" sz="quarter" idx="5"/>
          </p:nvPr>
        </p:nvSpPr>
        <p:spPr/>
        <p:txBody>
          <a:bodyPr/>
          <a:lstStyle/>
          <a:p>
            <a:fld id="{CA315C0D-ADF8-488D-909A-3F5100E9ADBC}" type="slidenum">
              <a:rPr lang="bg-BG" smtClean="0"/>
              <a:t>2</a:t>
            </a:fld>
            <a:endParaRPr lang="bg-BG" dirty="0"/>
          </a:p>
        </p:txBody>
      </p:sp>
    </p:spTree>
    <p:extLst>
      <p:ext uri="{BB962C8B-B14F-4D97-AF65-F5344CB8AC3E}">
        <p14:creationId xmlns:p14="http://schemas.microsoft.com/office/powerpoint/2010/main" val="694270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7A58C-7022-FB3E-F9AB-A0858639E6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8FC13-75E1-576C-DC9E-2F59B33482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12F60C-D55B-F00F-E58C-9E661B46977F}"/>
              </a:ext>
            </a:extLst>
          </p:cNvPr>
          <p:cNvSpPr>
            <a:spLocks noGrp="1"/>
          </p:cNvSpPr>
          <p:nvPr>
            <p:ph type="body" idx="1"/>
          </p:nvPr>
        </p:nvSpPr>
        <p:spPr/>
        <p:txBody>
          <a:bodyPr/>
          <a:lstStyle/>
          <a:p>
            <a:endParaRPr lang="bg-BG" dirty="0"/>
          </a:p>
        </p:txBody>
      </p:sp>
      <p:sp>
        <p:nvSpPr>
          <p:cNvPr id="4" name="Slide Number Placeholder 3">
            <a:extLst>
              <a:ext uri="{FF2B5EF4-FFF2-40B4-BE49-F238E27FC236}">
                <a16:creationId xmlns:a16="http://schemas.microsoft.com/office/drawing/2014/main" id="{22AC7DFD-E1C8-F14B-7B45-660FAA82B996}"/>
              </a:ext>
            </a:extLst>
          </p:cNvPr>
          <p:cNvSpPr>
            <a:spLocks noGrp="1"/>
          </p:cNvSpPr>
          <p:nvPr>
            <p:ph type="sldNum" sz="quarter" idx="5"/>
          </p:nvPr>
        </p:nvSpPr>
        <p:spPr/>
        <p:txBody>
          <a:bodyPr/>
          <a:lstStyle/>
          <a:p>
            <a:fld id="{CA315C0D-ADF8-488D-909A-3F5100E9ADBC}" type="slidenum">
              <a:rPr lang="bg-BG" smtClean="0"/>
              <a:t>3</a:t>
            </a:fld>
            <a:endParaRPr lang="bg-BG" dirty="0"/>
          </a:p>
        </p:txBody>
      </p:sp>
    </p:spTree>
    <p:extLst>
      <p:ext uri="{BB962C8B-B14F-4D97-AF65-F5344CB8AC3E}">
        <p14:creationId xmlns:p14="http://schemas.microsoft.com/office/powerpoint/2010/main" val="2959509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42DFD-39D2-D5AC-F8DC-539E215B13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29EF60-9F6E-8F1E-B784-03BF656124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8F29BC-B73A-B72A-9921-54CC7B122688}"/>
              </a:ext>
            </a:extLst>
          </p:cNvPr>
          <p:cNvSpPr>
            <a:spLocks noGrp="1"/>
          </p:cNvSpPr>
          <p:nvPr>
            <p:ph type="body" idx="1"/>
          </p:nvPr>
        </p:nvSpPr>
        <p:spPr/>
        <p:txBody>
          <a:bodyPr/>
          <a:lstStyle/>
          <a:p>
            <a:endParaRPr lang="bg-BG" dirty="0"/>
          </a:p>
        </p:txBody>
      </p:sp>
      <p:sp>
        <p:nvSpPr>
          <p:cNvPr id="4" name="Slide Number Placeholder 3">
            <a:extLst>
              <a:ext uri="{FF2B5EF4-FFF2-40B4-BE49-F238E27FC236}">
                <a16:creationId xmlns:a16="http://schemas.microsoft.com/office/drawing/2014/main" id="{E983834D-2A35-B59F-80D8-CB1F0843445F}"/>
              </a:ext>
            </a:extLst>
          </p:cNvPr>
          <p:cNvSpPr>
            <a:spLocks noGrp="1"/>
          </p:cNvSpPr>
          <p:nvPr>
            <p:ph type="sldNum" sz="quarter" idx="5"/>
          </p:nvPr>
        </p:nvSpPr>
        <p:spPr/>
        <p:txBody>
          <a:bodyPr/>
          <a:lstStyle/>
          <a:p>
            <a:fld id="{CA315C0D-ADF8-488D-909A-3F5100E9ADBC}" type="slidenum">
              <a:rPr lang="bg-BG" smtClean="0"/>
              <a:t>4</a:t>
            </a:fld>
            <a:endParaRPr lang="bg-BG" dirty="0"/>
          </a:p>
        </p:txBody>
      </p:sp>
    </p:spTree>
    <p:extLst>
      <p:ext uri="{BB962C8B-B14F-4D97-AF65-F5344CB8AC3E}">
        <p14:creationId xmlns:p14="http://schemas.microsoft.com/office/powerpoint/2010/main" val="1463129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Slide Number Placeholder 3"/>
          <p:cNvSpPr>
            <a:spLocks noGrp="1"/>
          </p:cNvSpPr>
          <p:nvPr>
            <p:ph type="sldNum" sz="quarter" idx="5"/>
          </p:nvPr>
        </p:nvSpPr>
        <p:spPr/>
        <p:txBody>
          <a:bodyPr/>
          <a:lstStyle/>
          <a:p>
            <a:fld id="{CA315C0D-ADF8-488D-909A-3F5100E9ADBC}" type="slidenum">
              <a:rPr lang="bg-BG" smtClean="0"/>
              <a:t>5</a:t>
            </a:fld>
            <a:endParaRPr lang="bg-BG" dirty="0"/>
          </a:p>
        </p:txBody>
      </p:sp>
    </p:spTree>
    <p:extLst>
      <p:ext uri="{BB962C8B-B14F-4D97-AF65-F5344CB8AC3E}">
        <p14:creationId xmlns:p14="http://schemas.microsoft.com/office/powerpoint/2010/main" val="4198102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E9C3D-221E-A01D-EE2D-0ECCC6A057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6D6099-C01A-641A-9E23-0AD82C76E1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23B8BB-95D4-1B8A-9022-6C2F945B8141}"/>
              </a:ext>
            </a:extLst>
          </p:cNvPr>
          <p:cNvSpPr>
            <a:spLocks noGrp="1"/>
          </p:cNvSpPr>
          <p:nvPr>
            <p:ph type="body" idx="1"/>
          </p:nvPr>
        </p:nvSpPr>
        <p:spPr/>
        <p:txBody>
          <a:bodyPr/>
          <a:lstStyle/>
          <a:p>
            <a:endParaRPr lang="bg-BG" dirty="0"/>
          </a:p>
        </p:txBody>
      </p:sp>
      <p:sp>
        <p:nvSpPr>
          <p:cNvPr id="4" name="Slide Number Placeholder 3">
            <a:extLst>
              <a:ext uri="{FF2B5EF4-FFF2-40B4-BE49-F238E27FC236}">
                <a16:creationId xmlns:a16="http://schemas.microsoft.com/office/drawing/2014/main" id="{6B297B78-DB9B-24F9-C2AC-6902BB69729F}"/>
              </a:ext>
            </a:extLst>
          </p:cNvPr>
          <p:cNvSpPr>
            <a:spLocks noGrp="1"/>
          </p:cNvSpPr>
          <p:nvPr>
            <p:ph type="sldNum" sz="quarter" idx="5"/>
          </p:nvPr>
        </p:nvSpPr>
        <p:spPr/>
        <p:txBody>
          <a:bodyPr/>
          <a:lstStyle/>
          <a:p>
            <a:fld id="{CA315C0D-ADF8-488D-909A-3F5100E9ADBC}" type="slidenum">
              <a:rPr lang="bg-BG" smtClean="0"/>
              <a:t>6</a:t>
            </a:fld>
            <a:endParaRPr lang="bg-BG" dirty="0"/>
          </a:p>
        </p:txBody>
      </p:sp>
    </p:spTree>
    <p:extLst>
      <p:ext uri="{BB962C8B-B14F-4D97-AF65-F5344CB8AC3E}">
        <p14:creationId xmlns:p14="http://schemas.microsoft.com/office/powerpoint/2010/main" val="2596470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3FB6C-6B8B-CAFE-AE07-0662B4FF76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1F39B1-C30B-5D84-9B41-D57F8AA87E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8F365F-5EEF-30D5-77AB-ECB44CFF842F}"/>
              </a:ext>
            </a:extLst>
          </p:cNvPr>
          <p:cNvSpPr>
            <a:spLocks noGrp="1"/>
          </p:cNvSpPr>
          <p:nvPr>
            <p:ph type="body" idx="1"/>
          </p:nvPr>
        </p:nvSpPr>
        <p:spPr/>
        <p:txBody>
          <a:bodyPr/>
          <a:lstStyle/>
          <a:p>
            <a:endParaRPr lang="bg-BG" dirty="0"/>
          </a:p>
        </p:txBody>
      </p:sp>
      <p:sp>
        <p:nvSpPr>
          <p:cNvPr id="4" name="Slide Number Placeholder 3">
            <a:extLst>
              <a:ext uri="{FF2B5EF4-FFF2-40B4-BE49-F238E27FC236}">
                <a16:creationId xmlns:a16="http://schemas.microsoft.com/office/drawing/2014/main" id="{BE20B7AE-A23A-87D1-69A7-5B88AE373039}"/>
              </a:ext>
            </a:extLst>
          </p:cNvPr>
          <p:cNvSpPr>
            <a:spLocks noGrp="1"/>
          </p:cNvSpPr>
          <p:nvPr>
            <p:ph type="sldNum" sz="quarter" idx="5"/>
          </p:nvPr>
        </p:nvSpPr>
        <p:spPr/>
        <p:txBody>
          <a:bodyPr/>
          <a:lstStyle/>
          <a:p>
            <a:fld id="{CA315C0D-ADF8-488D-909A-3F5100E9ADBC}" type="slidenum">
              <a:rPr lang="bg-BG" smtClean="0"/>
              <a:t>7</a:t>
            </a:fld>
            <a:endParaRPr lang="bg-BG" dirty="0"/>
          </a:p>
        </p:txBody>
      </p:sp>
    </p:spTree>
    <p:extLst>
      <p:ext uri="{BB962C8B-B14F-4D97-AF65-F5344CB8AC3E}">
        <p14:creationId xmlns:p14="http://schemas.microsoft.com/office/powerpoint/2010/main" val="465060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840D4-6402-4DE4-FBB7-7DD7BBE407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0A3A4B-188D-FFE5-DF96-250B57B009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23F3D8-C01B-B14C-CC40-826A7D654CAA}"/>
              </a:ext>
            </a:extLst>
          </p:cNvPr>
          <p:cNvSpPr>
            <a:spLocks noGrp="1"/>
          </p:cNvSpPr>
          <p:nvPr>
            <p:ph type="body" idx="1"/>
          </p:nvPr>
        </p:nvSpPr>
        <p:spPr/>
        <p:txBody>
          <a:bodyPr/>
          <a:lstStyle/>
          <a:p>
            <a:endParaRPr lang="bg-BG" dirty="0"/>
          </a:p>
        </p:txBody>
      </p:sp>
      <p:sp>
        <p:nvSpPr>
          <p:cNvPr id="4" name="Slide Number Placeholder 3">
            <a:extLst>
              <a:ext uri="{FF2B5EF4-FFF2-40B4-BE49-F238E27FC236}">
                <a16:creationId xmlns:a16="http://schemas.microsoft.com/office/drawing/2014/main" id="{7C1679EC-C463-2B3F-38D1-697A200B2C04}"/>
              </a:ext>
            </a:extLst>
          </p:cNvPr>
          <p:cNvSpPr>
            <a:spLocks noGrp="1"/>
          </p:cNvSpPr>
          <p:nvPr>
            <p:ph type="sldNum" sz="quarter" idx="5"/>
          </p:nvPr>
        </p:nvSpPr>
        <p:spPr/>
        <p:txBody>
          <a:bodyPr/>
          <a:lstStyle/>
          <a:p>
            <a:fld id="{CA315C0D-ADF8-488D-909A-3F5100E9ADBC}" type="slidenum">
              <a:rPr lang="bg-BG" smtClean="0"/>
              <a:t>11</a:t>
            </a:fld>
            <a:endParaRPr lang="bg-BG" dirty="0"/>
          </a:p>
        </p:txBody>
      </p:sp>
    </p:spTree>
    <p:extLst>
      <p:ext uri="{BB962C8B-B14F-4D97-AF65-F5344CB8AC3E}">
        <p14:creationId xmlns:p14="http://schemas.microsoft.com/office/powerpoint/2010/main" val="2267440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80B0F-4D91-22F5-B42F-6BA85F9149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2164D5-C418-0589-62CD-2F22BFEDA4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198925-DC08-0038-4701-C1884B6D2C3C}"/>
              </a:ext>
            </a:extLst>
          </p:cNvPr>
          <p:cNvSpPr>
            <a:spLocks noGrp="1"/>
          </p:cNvSpPr>
          <p:nvPr>
            <p:ph type="body" idx="1"/>
          </p:nvPr>
        </p:nvSpPr>
        <p:spPr/>
        <p:txBody>
          <a:bodyPr/>
          <a:lstStyle/>
          <a:p>
            <a:endParaRPr lang="bg-BG" dirty="0"/>
          </a:p>
        </p:txBody>
      </p:sp>
      <p:sp>
        <p:nvSpPr>
          <p:cNvPr id="4" name="Slide Number Placeholder 3">
            <a:extLst>
              <a:ext uri="{FF2B5EF4-FFF2-40B4-BE49-F238E27FC236}">
                <a16:creationId xmlns:a16="http://schemas.microsoft.com/office/drawing/2014/main" id="{62F620FD-ED87-2C8E-759A-F27F278E1E95}"/>
              </a:ext>
            </a:extLst>
          </p:cNvPr>
          <p:cNvSpPr>
            <a:spLocks noGrp="1"/>
          </p:cNvSpPr>
          <p:nvPr>
            <p:ph type="sldNum" sz="quarter" idx="5"/>
          </p:nvPr>
        </p:nvSpPr>
        <p:spPr/>
        <p:txBody>
          <a:bodyPr/>
          <a:lstStyle/>
          <a:p>
            <a:fld id="{CA315C0D-ADF8-488D-909A-3F5100E9ADBC}" type="slidenum">
              <a:rPr lang="bg-BG" smtClean="0"/>
              <a:t>18</a:t>
            </a:fld>
            <a:endParaRPr lang="bg-BG" dirty="0"/>
          </a:p>
        </p:txBody>
      </p:sp>
    </p:spTree>
    <p:extLst>
      <p:ext uri="{BB962C8B-B14F-4D97-AF65-F5344CB8AC3E}">
        <p14:creationId xmlns:p14="http://schemas.microsoft.com/office/powerpoint/2010/main" val="17270128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Заглавен слайд, вариант 1">
    <p:spTree>
      <p:nvGrpSpPr>
        <p:cNvPr id="1" name=""/>
        <p:cNvGrpSpPr/>
        <p:nvPr/>
      </p:nvGrpSpPr>
      <p:grpSpPr>
        <a:xfrm>
          <a:off x="0" y="0"/>
          <a:ext cx="0" cy="0"/>
          <a:chOff x="0" y="0"/>
          <a:chExt cx="0" cy="0"/>
        </a:xfrm>
      </p:grpSpPr>
      <p:pic>
        <p:nvPicPr>
          <p:cNvPr id="3"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00725" y="4022725"/>
            <a:ext cx="6391275"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userDrawn="1"/>
        </p:nvSpPr>
        <p:spPr>
          <a:xfrm>
            <a:off x="1980000" y="396000"/>
            <a:ext cx="10212000" cy="377825"/>
          </a:xfrm>
          <a:prstGeom prst="rect">
            <a:avLst/>
          </a:prstGeom>
          <a:solidFill>
            <a:srgbClr val="7A005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5"/>
          <p:cNvSpPr/>
          <p:nvPr userDrawn="1"/>
        </p:nvSpPr>
        <p:spPr>
          <a:xfrm>
            <a:off x="0" y="6370638"/>
            <a:ext cx="9917113" cy="346075"/>
          </a:xfrm>
          <a:prstGeom prst="rect">
            <a:avLst/>
          </a:prstGeom>
          <a:gradFill>
            <a:gsLst>
              <a:gs pos="0">
                <a:schemeClr val="bg1">
                  <a:alpha val="0"/>
                </a:schemeClr>
              </a:gs>
              <a:gs pos="53000">
                <a:srgbClr val="7A005F"/>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000" dirty="0"/>
          </a:p>
        </p:txBody>
      </p:sp>
      <p:sp>
        <p:nvSpPr>
          <p:cNvPr id="2" name="Title 1"/>
          <p:cNvSpPr>
            <a:spLocks noGrp="1"/>
          </p:cNvSpPr>
          <p:nvPr>
            <p:ph type="ctrTitle" hasCustomPrompt="1"/>
          </p:nvPr>
        </p:nvSpPr>
        <p:spPr>
          <a:xfrm>
            <a:off x="1511930" y="2067200"/>
            <a:ext cx="9198320" cy="1324800"/>
          </a:xfrm>
        </p:spPr>
        <p:txBody>
          <a:bodyPr/>
          <a:lstStyle>
            <a:lvl1pPr algn="ctr" eaLnBrk="1" hangingPunct="1">
              <a:lnSpc>
                <a:spcPct val="100000"/>
              </a:lnSpc>
              <a:spcBef>
                <a:spcPct val="0"/>
              </a:spcBef>
              <a:buFontTx/>
              <a:buNone/>
              <a:defRPr sz="4800" b="1" cap="all" baseline="0">
                <a:latin typeface="Times New Roman" panose="02020603050405020304" pitchFamily="18" charset="0"/>
                <a:cs typeface="Times New Roman" panose="02020603050405020304" pitchFamily="18" charset="0"/>
              </a:defRPr>
            </a:lvl1pPr>
          </a:lstStyle>
          <a:p>
            <a:r>
              <a:rPr lang="en-US" altLang="en-US" dirty="0"/>
              <a:t>Click to add title</a:t>
            </a:r>
          </a:p>
        </p:txBody>
      </p:sp>
      <p:sp>
        <p:nvSpPr>
          <p:cNvPr id="7" name="Slide Number Placeholder 5"/>
          <p:cNvSpPr>
            <a:spLocks noGrp="1"/>
          </p:cNvSpPr>
          <p:nvPr>
            <p:ph type="sldNum" sz="quarter" idx="10"/>
          </p:nvPr>
        </p:nvSpPr>
        <p:spPr/>
        <p:txBody>
          <a:bodyPr/>
          <a:lstStyle>
            <a:lvl1pPr>
              <a:defRPr>
                <a:solidFill>
                  <a:schemeClr val="tx1"/>
                </a:solidFill>
              </a:defRPr>
            </a:lvl1pPr>
          </a:lstStyle>
          <a:p>
            <a:pPr>
              <a:defRPr/>
            </a:pPr>
            <a:fld id="{95A7E9D5-EB29-4BA1-9211-313307DFE926}" type="slidenum">
              <a:rPr lang="en-US" smtClean="0"/>
              <a:pPr>
                <a:defRPr/>
              </a:pPr>
              <a:t>‹#›</a:t>
            </a:fld>
            <a:endParaRPr lang="en-US" dirty="0"/>
          </a:p>
        </p:txBody>
      </p:sp>
      <p:sp>
        <p:nvSpPr>
          <p:cNvPr id="8" name="Date Placeholder 3"/>
          <p:cNvSpPr>
            <a:spLocks noGrp="1"/>
          </p:cNvSpPr>
          <p:nvPr>
            <p:ph type="dt" sz="half"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0C57670E-D2E8-4F59-8227-E36325763FD2}" type="datetime1">
              <a:rPr lang="en-US" smtClean="0"/>
              <a:t>7/18/2026</a:t>
            </a:fld>
            <a:endParaRPr lang="en-US" dirty="0"/>
          </a:p>
        </p:txBody>
      </p:sp>
      <p:sp>
        <p:nvSpPr>
          <p:cNvPr id="9" name="Footer Placeholder 4"/>
          <p:cNvSpPr>
            <a:spLocks noGrp="1"/>
          </p:cNvSpPr>
          <p:nvPr>
            <p:ph type="ftr"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6000" y="327"/>
            <a:ext cx="1188000" cy="1915475"/>
          </a:xfrm>
          <a:prstGeom prst="rect">
            <a:avLst/>
          </a:prstGeom>
        </p:spPr>
      </p:pic>
      <p:sp>
        <p:nvSpPr>
          <p:cNvPr id="12" name="Subtitle 2"/>
          <p:cNvSpPr>
            <a:spLocks noGrp="1"/>
          </p:cNvSpPr>
          <p:nvPr>
            <p:ph type="subTitle" idx="1" hasCustomPrompt="1"/>
          </p:nvPr>
        </p:nvSpPr>
        <p:spPr>
          <a:xfrm>
            <a:off x="1502730" y="3448038"/>
            <a:ext cx="9206742" cy="1109662"/>
          </a:xfrm>
        </p:spPr>
        <p:txBody>
          <a:bodyPr/>
          <a:lstStyle>
            <a:lvl1pPr marL="0" indent="0" algn="ctr">
              <a:buNone/>
              <a:defRPr sz="28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3936478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Две колони, вариант 2">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838200" y="1825625"/>
            <a:ext cx="5181600" cy="3757975"/>
          </a:xfrm>
        </p:spPr>
        <p:txBody>
          <a:bodyPr/>
          <a:lstStyle>
            <a:lvl1pPr>
              <a:defRPr/>
            </a:lvl1pPr>
            <a:lvl2pPr>
              <a:defRPr/>
            </a:lvl2pPr>
            <a:lvl3pPr>
              <a:defRPr/>
            </a:lvl3pPr>
            <a:lvl4pPr>
              <a:defRPr/>
            </a:lvl4pPr>
            <a:lvl5pPr>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4" name="Content Placeholder 3"/>
          <p:cNvSpPr>
            <a:spLocks noGrp="1"/>
          </p:cNvSpPr>
          <p:nvPr>
            <p:ph sz="half" idx="2" hasCustomPrompt="1"/>
          </p:nvPr>
        </p:nvSpPr>
        <p:spPr>
          <a:xfrm>
            <a:off x="6172200" y="1825625"/>
            <a:ext cx="5181600" cy="3757975"/>
          </a:xfrm>
        </p:spPr>
        <p:txBody>
          <a:bodyPr/>
          <a:lstStyle>
            <a:lvl1pPr>
              <a:defRPr/>
            </a:lvl1pPr>
            <a:lvl2pPr>
              <a:defRPr/>
            </a:lvl2pPr>
            <a:lvl3pPr>
              <a:defRPr/>
            </a:lvl3pPr>
            <a:lvl4pPr>
              <a:defRPr/>
            </a:lvl4pPr>
            <a:lvl5pPr>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8" name="Title 1"/>
          <p:cNvSpPr>
            <a:spLocks noGrp="1"/>
          </p:cNvSpPr>
          <p:nvPr>
            <p:ph type="title" hasCustomPrompt="1"/>
          </p:nvPr>
        </p:nvSpPr>
        <p:spPr>
          <a:xfrm>
            <a:off x="838200" y="288000"/>
            <a:ext cx="10515600" cy="1325563"/>
          </a:xfrm>
          <a:noFill/>
        </p:spPr>
        <p:txBody>
          <a:bodyPr/>
          <a:lstStyle>
            <a:lvl1pPr>
              <a:defRPr>
                <a:solidFill>
                  <a:srgbClr val="7A005F"/>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10" name="Date Placeholder 3"/>
          <p:cNvSpPr>
            <a:spLocks noGrp="1"/>
          </p:cNvSpPr>
          <p:nvPr>
            <p:ph type="dt" sz="half" idx="10"/>
          </p:nvPr>
        </p:nvSpPr>
        <p:spPr>
          <a:xfrm>
            <a:off x="838200" y="6426022"/>
            <a:ext cx="27432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C17C7A2D-4568-4197-B127-9BD51744E13B}" type="datetime1">
              <a:rPr lang="en-US" smtClean="0"/>
              <a:t>7/18/2026</a:t>
            </a:fld>
            <a:endParaRPr lang="en-US" dirty="0"/>
          </a:p>
        </p:txBody>
      </p:sp>
      <p:sp>
        <p:nvSpPr>
          <p:cNvPr id="11" name="Footer Placeholder 4"/>
          <p:cNvSpPr>
            <a:spLocks noGrp="1"/>
          </p:cNvSpPr>
          <p:nvPr>
            <p:ph type="ftr" sz="quarter" idx="11"/>
          </p:nvPr>
        </p:nvSpPr>
        <p:spPr>
          <a:xfrm>
            <a:off x="4038600" y="6426022"/>
            <a:ext cx="41148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12" name="Slide Number Placeholder 5"/>
          <p:cNvSpPr>
            <a:spLocks noGrp="1"/>
          </p:cNvSpPr>
          <p:nvPr>
            <p:ph type="sldNum" sz="quarter" idx="12"/>
          </p:nvPr>
        </p:nvSpPr>
        <p:spPr>
          <a:xfrm>
            <a:off x="8610600" y="6426022"/>
            <a:ext cx="1360503"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5600" y="5583600"/>
            <a:ext cx="1864714" cy="1080000"/>
          </a:xfrm>
          <a:prstGeom prst="rect">
            <a:avLst/>
          </a:prstGeom>
        </p:spPr>
      </p:pic>
      <p:sp>
        <p:nvSpPr>
          <p:cNvPr id="14" name="Rectangle 13"/>
          <p:cNvSpPr/>
          <p:nvPr userDrawn="1"/>
        </p:nvSpPr>
        <p:spPr>
          <a:xfrm>
            <a:off x="0" y="6175883"/>
            <a:ext cx="9971103" cy="252000"/>
          </a:xfrm>
          <a:prstGeom prst="rect">
            <a:avLst/>
          </a:prstGeom>
          <a:solidFill>
            <a:srgbClr val="7A00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7053" y="6175883"/>
            <a:ext cx="4620650" cy="252000"/>
          </a:xfrm>
          <a:prstGeom prst="rect">
            <a:avLst/>
          </a:prstGeom>
        </p:spPr>
      </p:pic>
    </p:spTree>
    <p:extLst>
      <p:ext uri="{BB962C8B-B14F-4D97-AF65-F5344CB8AC3E}">
        <p14:creationId xmlns:p14="http://schemas.microsoft.com/office/powerpoint/2010/main" val="3511172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Две колони, вариант 3">
    <p:bg>
      <p:bgPr>
        <a:solidFill>
          <a:srgbClr val="7A005E"/>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838200" y="1825625"/>
            <a:ext cx="5181600" cy="375797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4" name="Content Placeholder 3"/>
          <p:cNvSpPr>
            <a:spLocks noGrp="1"/>
          </p:cNvSpPr>
          <p:nvPr>
            <p:ph sz="half" idx="2" hasCustomPrompt="1"/>
          </p:nvPr>
        </p:nvSpPr>
        <p:spPr>
          <a:xfrm>
            <a:off x="6172200" y="1825625"/>
            <a:ext cx="5181600" cy="375797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8" name="Title 1"/>
          <p:cNvSpPr>
            <a:spLocks noGrp="1"/>
          </p:cNvSpPr>
          <p:nvPr>
            <p:ph type="title" hasCustomPrompt="1"/>
          </p:nvPr>
        </p:nvSpPr>
        <p:spPr>
          <a:xfrm>
            <a:off x="838200" y="288000"/>
            <a:ext cx="10515600" cy="1325563"/>
          </a:xfrm>
          <a:noFill/>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16" name="Date Placeholder 3"/>
          <p:cNvSpPr>
            <a:spLocks noGrp="1"/>
          </p:cNvSpPr>
          <p:nvPr>
            <p:ph type="dt" sz="half" idx="10"/>
          </p:nvPr>
        </p:nvSpPr>
        <p:spPr>
          <a:xfrm>
            <a:off x="838200" y="6426022"/>
            <a:ext cx="2743200"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1C6CD9C2-817B-4CE5-9E10-6449106976D1}" type="datetime1">
              <a:rPr lang="en-US" smtClean="0"/>
              <a:t>7/18/2026</a:t>
            </a:fld>
            <a:endParaRPr lang="en-US" dirty="0"/>
          </a:p>
        </p:txBody>
      </p:sp>
      <p:sp>
        <p:nvSpPr>
          <p:cNvPr id="17" name="Footer Placeholder 4"/>
          <p:cNvSpPr>
            <a:spLocks noGrp="1"/>
          </p:cNvSpPr>
          <p:nvPr>
            <p:ph type="ftr" sz="quarter" idx="11"/>
          </p:nvPr>
        </p:nvSpPr>
        <p:spPr>
          <a:xfrm>
            <a:off x="4038600" y="6426022"/>
            <a:ext cx="4114800"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18" name="Slide Number Placeholder 5"/>
          <p:cNvSpPr>
            <a:spLocks noGrp="1"/>
          </p:cNvSpPr>
          <p:nvPr>
            <p:ph type="sldNum" sz="quarter" idx="12"/>
          </p:nvPr>
        </p:nvSpPr>
        <p:spPr>
          <a:xfrm>
            <a:off x="8610600" y="6426022"/>
            <a:ext cx="1360503"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2506" y="5583600"/>
            <a:ext cx="1830901" cy="1080000"/>
          </a:xfrm>
          <a:prstGeom prst="rect">
            <a:avLst/>
          </a:prstGeom>
        </p:spPr>
      </p:pic>
      <p:sp>
        <p:nvSpPr>
          <p:cNvPr id="20" name="Rectangle 19"/>
          <p:cNvSpPr/>
          <p:nvPr userDrawn="1"/>
        </p:nvSpPr>
        <p:spPr>
          <a:xfrm>
            <a:off x="0" y="6175883"/>
            <a:ext cx="9971103" cy="25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69378" y="6173859"/>
            <a:ext cx="4620648" cy="252000"/>
          </a:xfrm>
          <a:prstGeom prst="rect">
            <a:avLst/>
          </a:prstGeom>
        </p:spPr>
      </p:pic>
    </p:spTree>
    <p:extLst>
      <p:ext uri="{BB962C8B-B14F-4D97-AF65-F5344CB8AC3E}">
        <p14:creationId xmlns:p14="http://schemas.microsoft.com/office/powerpoint/2010/main" val="1590623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Сравнение, вариант 1">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2064190"/>
            <a:ext cx="5157787" cy="59752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subtitle</a:t>
            </a:r>
          </a:p>
        </p:txBody>
      </p:sp>
      <p:sp>
        <p:nvSpPr>
          <p:cNvPr id="4" name="Content Placeholder 3"/>
          <p:cNvSpPr>
            <a:spLocks noGrp="1"/>
          </p:cNvSpPr>
          <p:nvPr>
            <p:ph sz="half" idx="2" hasCustomPrompt="1"/>
          </p:nvPr>
        </p:nvSpPr>
        <p:spPr>
          <a:xfrm>
            <a:off x="839788" y="2679826"/>
            <a:ext cx="5157787" cy="3509837"/>
          </a:xfrm>
        </p:spPr>
        <p:txBody>
          <a:body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5" name="Text Placeholder 4"/>
          <p:cNvSpPr>
            <a:spLocks noGrp="1"/>
          </p:cNvSpPr>
          <p:nvPr>
            <p:ph type="body" sz="quarter" idx="3" hasCustomPrompt="1"/>
          </p:nvPr>
        </p:nvSpPr>
        <p:spPr>
          <a:xfrm>
            <a:off x="6172200" y="2064190"/>
            <a:ext cx="5183188" cy="61563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subtitle</a:t>
            </a:r>
          </a:p>
        </p:txBody>
      </p:sp>
      <p:sp>
        <p:nvSpPr>
          <p:cNvPr id="6" name="Content Placeholder 5"/>
          <p:cNvSpPr>
            <a:spLocks noGrp="1"/>
          </p:cNvSpPr>
          <p:nvPr>
            <p:ph sz="quarter" idx="4" hasCustomPrompt="1"/>
          </p:nvPr>
        </p:nvSpPr>
        <p:spPr>
          <a:xfrm>
            <a:off x="6172200" y="2679826"/>
            <a:ext cx="5183188" cy="3509837"/>
          </a:xfrm>
        </p:spPr>
        <p:txBody>
          <a:body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7" name="Date Placeholder 3"/>
          <p:cNvSpPr>
            <a:spLocks noGrp="1"/>
          </p:cNvSpPr>
          <p:nvPr>
            <p:ph type="dt" sz="half" idx="10"/>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1F7D461E-A943-454E-9A51-31EE558C9DA6}" type="datetime1">
              <a:rPr lang="en-US" smtClean="0"/>
              <a:t>7/18/2026</a:t>
            </a:fld>
            <a:endParaRPr lang="en-US" dirty="0"/>
          </a:p>
        </p:txBody>
      </p:sp>
      <p:sp>
        <p:nvSpPr>
          <p:cNvPr id="8" name="Footer Placeholder 4"/>
          <p:cNvSpPr>
            <a:spLocks noGrp="1"/>
          </p:cNvSpPr>
          <p:nvPr>
            <p:ph type="ftr" sz="quarter" idx="11"/>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A2CEC902-E1F8-4C04-921F-24D31A9D67F7}" type="slidenum">
              <a:rPr lang="en-US" smtClean="0"/>
              <a:pPr>
                <a:defRPr/>
              </a:pPr>
              <a:t>‹#›</a:t>
            </a:fld>
            <a:endParaRPr lang="en-US" dirty="0"/>
          </a:p>
        </p:txBody>
      </p:sp>
      <p:sp>
        <p:nvSpPr>
          <p:cNvPr id="12" name="Title 1"/>
          <p:cNvSpPr>
            <a:spLocks noGrp="1"/>
          </p:cNvSpPr>
          <p:nvPr>
            <p:ph type="title" hasCustomPrompt="1"/>
          </p:nvPr>
        </p:nvSpPr>
        <p:spPr>
          <a:xfrm>
            <a:off x="1800000" y="288000"/>
            <a:ext cx="9865423" cy="1325563"/>
          </a:xfrm>
          <a:noFill/>
        </p:spPr>
        <p:txBody>
          <a:bodyPr/>
          <a:lstStyle>
            <a:lvl1pPr>
              <a:defRPr>
                <a:solidFill>
                  <a:srgbClr val="7A005F"/>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307"/>
            <a:ext cx="1116000" cy="1799385"/>
          </a:xfrm>
          <a:prstGeom prst="rect">
            <a:avLst/>
          </a:prstGeom>
        </p:spPr>
      </p:pic>
    </p:spTree>
    <p:extLst>
      <p:ext uri="{BB962C8B-B14F-4D97-AF65-F5344CB8AC3E}">
        <p14:creationId xmlns:p14="http://schemas.microsoft.com/office/powerpoint/2010/main" val="646892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Сравнение, вариант 2">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subtitle</a:t>
            </a:r>
            <a:r>
              <a:rPr lang="bg-BG" dirty="0"/>
              <a:t> </a:t>
            </a:r>
            <a:endParaRPr lang="en-US" dirty="0"/>
          </a:p>
        </p:txBody>
      </p:sp>
      <p:sp>
        <p:nvSpPr>
          <p:cNvPr id="4" name="Content Placeholder 3"/>
          <p:cNvSpPr>
            <a:spLocks noGrp="1"/>
          </p:cNvSpPr>
          <p:nvPr>
            <p:ph sz="half" idx="2" hasCustomPrompt="1"/>
          </p:nvPr>
        </p:nvSpPr>
        <p:spPr>
          <a:xfrm>
            <a:off x="839788" y="2505075"/>
            <a:ext cx="5157787" cy="3198608"/>
          </a:xfrm>
        </p:spPr>
        <p:txBody>
          <a:bodyPr/>
          <a:lstStyle>
            <a:lvl1pPr>
              <a:defRPr/>
            </a:lvl1pPr>
            <a:lvl2pPr>
              <a:defRPr/>
            </a:lvl2pPr>
            <a:lvl3pPr>
              <a:defRPr/>
            </a:lvl3pPr>
            <a:lvl4pPr>
              <a:defRPr/>
            </a:lvl4pPr>
            <a:lvl5pPr>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subtitle</a:t>
            </a:r>
            <a:r>
              <a:rPr lang="bg-BG" dirty="0"/>
              <a:t> </a:t>
            </a:r>
            <a:endParaRPr lang="en-US" dirty="0"/>
          </a:p>
        </p:txBody>
      </p:sp>
      <p:sp>
        <p:nvSpPr>
          <p:cNvPr id="6" name="Content Placeholder 5"/>
          <p:cNvSpPr>
            <a:spLocks noGrp="1"/>
          </p:cNvSpPr>
          <p:nvPr>
            <p:ph sz="quarter" idx="4" hasCustomPrompt="1"/>
          </p:nvPr>
        </p:nvSpPr>
        <p:spPr>
          <a:xfrm>
            <a:off x="6172200" y="2505075"/>
            <a:ext cx="5183188" cy="319860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10" name="Title 1"/>
          <p:cNvSpPr>
            <a:spLocks noGrp="1"/>
          </p:cNvSpPr>
          <p:nvPr>
            <p:ph type="title" hasCustomPrompt="1"/>
          </p:nvPr>
        </p:nvSpPr>
        <p:spPr>
          <a:xfrm>
            <a:off x="838201" y="288000"/>
            <a:ext cx="10517188" cy="1325563"/>
          </a:xfrm>
          <a:noFill/>
        </p:spPr>
        <p:txBody>
          <a:bodyPr/>
          <a:lstStyle>
            <a:lvl1pPr>
              <a:defRPr>
                <a:solidFill>
                  <a:srgbClr val="7A005F"/>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12" name="Date Placeholder 3"/>
          <p:cNvSpPr>
            <a:spLocks noGrp="1"/>
          </p:cNvSpPr>
          <p:nvPr>
            <p:ph type="dt" sz="half" idx="10"/>
          </p:nvPr>
        </p:nvSpPr>
        <p:spPr>
          <a:xfrm>
            <a:off x="838200" y="6426022"/>
            <a:ext cx="27432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661CBFC2-92FD-45B0-80F0-C507C9FB9855}" type="datetime1">
              <a:rPr lang="en-US" smtClean="0"/>
              <a:t>7/18/2026</a:t>
            </a:fld>
            <a:endParaRPr lang="en-US" dirty="0"/>
          </a:p>
        </p:txBody>
      </p:sp>
      <p:sp>
        <p:nvSpPr>
          <p:cNvPr id="13" name="Footer Placeholder 4"/>
          <p:cNvSpPr>
            <a:spLocks noGrp="1"/>
          </p:cNvSpPr>
          <p:nvPr>
            <p:ph type="ftr" sz="quarter" idx="11"/>
          </p:nvPr>
        </p:nvSpPr>
        <p:spPr>
          <a:xfrm>
            <a:off x="4038600" y="6426022"/>
            <a:ext cx="41148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14" name="Slide Number Placeholder 5"/>
          <p:cNvSpPr>
            <a:spLocks noGrp="1"/>
          </p:cNvSpPr>
          <p:nvPr>
            <p:ph type="sldNum" sz="quarter" idx="12"/>
          </p:nvPr>
        </p:nvSpPr>
        <p:spPr>
          <a:xfrm>
            <a:off x="8610600" y="6426022"/>
            <a:ext cx="1360503"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5600" y="5583600"/>
            <a:ext cx="1864714" cy="1080000"/>
          </a:xfrm>
          <a:prstGeom prst="rect">
            <a:avLst/>
          </a:prstGeom>
        </p:spPr>
      </p:pic>
      <p:sp>
        <p:nvSpPr>
          <p:cNvPr id="16" name="Rectangle 15"/>
          <p:cNvSpPr/>
          <p:nvPr userDrawn="1"/>
        </p:nvSpPr>
        <p:spPr>
          <a:xfrm>
            <a:off x="0" y="6175883"/>
            <a:ext cx="9971103" cy="252000"/>
          </a:xfrm>
          <a:prstGeom prst="rect">
            <a:avLst/>
          </a:prstGeom>
          <a:solidFill>
            <a:srgbClr val="7A00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7053" y="6175883"/>
            <a:ext cx="4620650" cy="252000"/>
          </a:xfrm>
          <a:prstGeom prst="rect">
            <a:avLst/>
          </a:prstGeom>
        </p:spPr>
      </p:pic>
    </p:spTree>
    <p:extLst>
      <p:ext uri="{BB962C8B-B14F-4D97-AF65-F5344CB8AC3E}">
        <p14:creationId xmlns:p14="http://schemas.microsoft.com/office/powerpoint/2010/main" val="513602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Сравнение, вариант 3">
    <p:bg>
      <p:bgPr>
        <a:solidFill>
          <a:srgbClr val="7A005E"/>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13563"/>
            <a:ext cx="5157787"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subtitle</a:t>
            </a:r>
            <a:r>
              <a:rPr lang="bg-BG" dirty="0"/>
              <a:t> </a:t>
            </a:r>
            <a:endParaRPr lang="en-US" dirty="0"/>
          </a:p>
        </p:txBody>
      </p:sp>
      <p:sp>
        <p:nvSpPr>
          <p:cNvPr id="4" name="Content Placeholder 3"/>
          <p:cNvSpPr>
            <a:spLocks noGrp="1"/>
          </p:cNvSpPr>
          <p:nvPr>
            <p:ph sz="half" idx="2" hasCustomPrompt="1"/>
          </p:nvPr>
        </p:nvSpPr>
        <p:spPr>
          <a:xfrm>
            <a:off x="839788" y="2437475"/>
            <a:ext cx="5157787" cy="319860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5" name="Text Placeholder 4"/>
          <p:cNvSpPr>
            <a:spLocks noGrp="1"/>
          </p:cNvSpPr>
          <p:nvPr>
            <p:ph type="body" sz="quarter" idx="3" hasCustomPrompt="1"/>
          </p:nvPr>
        </p:nvSpPr>
        <p:spPr>
          <a:xfrm>
            <a:off x="6172200" y="1613563"/>
            <a:ext cx="5183188"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subtitle</a:t>
            </a:r>
            <a:r>
              <a:rPr lang="bg-BG" dirty="0"/>
              <a:t> </a:t>
            </a:r>
            <a:endParaRPr lang="en-US" dirty="0"/>
          </a:p>
        </p:txBody>
      </p:sp>
      <p:sp>
        <p:nvSpPr>
          <p:cNvPr id="6" name="Content Placeholder 5"/>
          <p:cNvSpPr>
            <a:spLocks noGrp="1"/>
          </p:cNvSpPr>
          <p:nvPr>
            <p:ph sz="quarter" idx="4" hasCustomPrompt="1"/>
          </p:nvPr>
        </p:nvSpPr>
        <p:spPr>
          <a:xfrm>
            <a:off x="6172200" y="2437475"/>
            <a:ext cx="5183188" cy="3198608"/>
          </a:xfrm>
        </p:spPr>
        <p:txBody>
          <a:bodyPr/>
          <a:lstStyle>
            <a:lvl1pPr>
              <a:defRPr>
                <a:solidFill>
                  <a:schemeClr val="bg1"/>
                </a:solidFill>
                <a:latin typeface="Times New Roman" panose="02020603050405020304" pitchFamily="18" charset="0"/>
                <a:cs typeface="Times New Roman" panose="02020603050405020304" pitchFamily="18" charset="0"/>
              </a:defRPr>
            </a:lvl1pPr>
            <a:lvl2pPr>
              <a:defRPr>
                <a:solidFill>
                  <a:schemeClr val="bg1"/>
                </a:solidFill>
                <a:latin typeface="Times New Roman" panose="02020603050405020304" pitchFamily="18" charset="0"/>
                <a:cs typeface="Times New Roman" panose="02020603050405020304" pitchFamily="18" charset="0"/>
              </a:defRPr>
            </a:lvl2pPr>
            <a:lvl3pPr>
              <a:defRPr>
                <a:solidFill>
                  <a:schemeClr val="bg1"/>
                </a:solidFill>
                <a:latin typeface="Times New Roman" panose="02020603050405020304" pitchFamily="18" charset="0"/>
                <a:cs typeface="Times New Roman" panose="02020603050405020304" pitchFamily="18" charset="0"/>
              </a:defRPr>
            </a:lvl3pPr>
            <a:lvl4pPr>
              <a:defRPr>
                <a:solidFill>
                  <a:schemeClr val="bg1"/>
                </a:solidFill>
                <a:latin typeface="Times New Roman" panose="02020603050405020304" pitchFamily="18" charset="0"/>
                <a:cs typeface="Times New Roman" panose="02020603050405020304" pitchFamily="18" charset="0"/>
              </a:defRPr>
            </a:lvl4pPr>
            <a:lvl5pPr>
              <a:defRPr>
                <a:solidFill>
                  <a:schemeClr val="bg1"/>
                </a:solidFill>
                <a:latin typeface="Times New Roman" panose="02020603050405020304" pitchFamily="18" charset="0"/>
                <a:cs typeface="Times New Roman" panose="02020603050405020304" pitchFamily="18" charset="0"/>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10" name="Title 1"/>
          <p:cNvSpPr>
            <a:spLocks noGrp="1"/>
          </p:cNvSpPr>
          <p:nvPr>
            <p:ph type="title" hasCustomPrompt="1"/>
          </p:nvPr>
        </p:nvSpPr>
        <p:spPr>
          <a:xfrm>
            <a:off x="838200" y="288000"/>
            <a:ext cx="10517188" cy="1325563"/>
          </a:xfrm>
          <a:noFill/>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18" name="Date Placeholder 3"/>
          <p:cNvSpPr>
            <a:spLocks noGrp="1"/>
          </p:cNvSpPr>
          <p:nvPr>
            <p:ph type="dt" sz="half" idx="10"/>
          </p:nvPr>
        </p:nvSpPr>
        <p:spPr>
          <a:xfrm>
            <a:off x="838200" y="6426022"/>
            <a:ext cx="2743200"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ED7B0551-8C09-4F34-A65B-5301ECB8459F}" type="datetime1">
              <a:rPr lang="en-US" smtClean="0"/>
              <a:t>7/18/2026</a:t>
            </a:fld>
            <a:endParaRPr lang="en-US" dirty="0"/>
          </a:p>
        </p:txBody>
      </p:sp>
      <p:sp>
        <p:nvSpPr>
          <p:cNvPr id="19" name="Footer Placeholder 4"/>
          <p:cNvSpPr>
            <a:spLocks noGrp="1"/>
          </p:cNvSpPr>
          <p:nvPr>
            <p:ph type="ftr" sz="quarter" idx="11"/>
          </p:nvPr>
        </p:nvSpPr>
        <p:spPr>
          <a:xfrm>
            <a:off x="4038600" y="6426022"/>
            <a:ext cx="4114800"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20" name="Slide Number Placeholder 5"/>
          <p:cNvSpPr>
            <a:spLocks noGrp="1"/>
          </p:cNvSpPr>
          <p:nvPr>
            <p:ph type="sldNum" sz="quarter" idx="12"/>
          </p:nvPr>
        </p:nvSpPr>
        <p:spPr>
          <a:xfrm>
            <a:off x="8610600" y="6426022"/>
            <a:ext cx="1360503"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2506" y="5583600"/>
            <a:ext cx="1830901" cy="1080000"/>
          </a:xfrm>
          <a:prstGeom prst="rect">
            <a:avLst/>
          </a:prstGeom>
        </p:spPr>
      </p:pic>
      <p:sp>
        <p:nvSpPr>
          <p:cNvPr id="22" name="Rectangle 21"/>
          <p:cNvSpPr/>
          <p:nvPr userDrawn="1"/>
        </p:nvSpPr>
        <p:spPr>
          <a:xfrm>
            <a:off x="0" y="6175883"/>
            <a:ext cx="9971103" cy="25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69378" y="6173859"/>
            <a:ext cx="4620648" cy="252000"/>
          </a:xfrm>
          <a:prstGeom prst="rect">
            <a:avLst/>
          </a:prstGeom>
        </p:spPr>
      </p:pic>
    </p:spTree>
    <p:extLst>
      <p:ext uri="{BB962C8B-B14F-4D97-AF65-F5344CB8AC3E}">
        <p14:creationId xmlns:p14="http://schemas.microsoft.com/office/powerpoint/2010/main" val="1143010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Само заглавие, вариант 1">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26891113-0B16-4C13-ADBB-1B495385558A}" type="datetime1">
              <a:rPr lang="en-US" smtClean="0"/>
              <a:t>7/18/2026</a:t>
            </a:fld>
            <a:endParaRPr lang="en-US" dirty="0"/>
          </a:p>
        </p:txBody>
      </p:sp>
      <p:sp>
        <p:nvSpPr>
          <p:cNvPr id="4" name="Footer Placeholder 4"/>
          <p:cNvSpPr>
            <a:spLocks noGrp="1"/>
          </p:cNvSpPr>
          <p:nvPr>
            <p:ph type="ftr" sz="quarter" idx="11"/>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A2C75319-91FF-41E2-95BE-8339CC46B665}" type="slidenum">
              <a:rPr lang="en-US" smtClean="0"/>
              <a:pPr>
                <a:defRPr/>
              </a:pPr>
              <a:t>‹#›</a:t>
            </a:fld>
            <a:endParaRPr lang="en-US" dirty="0"/>
          </a:p>
        </p:txBody>
      </p:sp>
      <p:sp>
        <p:nvSpPr>
          <p:cNvPr id="8" name="Title 1"/>
          <p:cNvSpPr>
            <a:spLocks noGrp="1"/>
          </p:cNvSpPr>
          <p:nvPr>
            <p:ph type="title" hasCustomPrompt="1"/>
          </p:nvPr>
        </p:nvSpPr>
        <p:spPr>
          <a:xfrm>
            <a:off x="1800000" y="288000"/>
            <a:ext cx="9865423" cy="1325563"/>
          </a:xfrm>
          <a:noFill/>
        </p:spPr>
        <p:txBody>
          <a:bodyPr/>
          <a:lstStyle>
            <a:lvl1pPr>
              <a:defRPr>
                <a:solidFill>
                  <a:srgbClr val="7A005F"/>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307"/>
            <a:ext cx="1116000" cy="1799385"/>
          </a:xfrm>
          <a:prstGeom prst="rect">
            <a:avLst/>
          </a:prstGeom>
        </p:spPr>
      </p:pic>
    </p:spTree>
    <p:extLst>
      <p:ext uri="{BB962C8B-B14F-4D97-AF65-F5344CB8AC3E}">
        <p14:creationId xmlns:p14="http://schemas.microsoft.com/office/powerpoint/2010/main" val="18513210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Само заглавие, вариант 2">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288000"/>
            <a:ext cx="10487685" cy="1325563"/>
          </a:xfrm>
          <a:noFill/>
        </p:spPr>
        <p:txBody>
          <a:bodyPr/>
          <a:lstStyle>
            <a:lvl1pPr>
              <a:defRPr>
                <a:solidFill>
                  <a:srgbClr val="7A005F"/>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13" name="Date Placeholder 3"/>
          <p:cNvSpPr>
            <a:spLocks noGrp="1"/>
          </p:cNvSpPr>
          <p:nvPr>
            <p:ph type="dt" sz="half" idx="10"/>
          </p:nvPr>
        </p:nvSpPr>
        <p:spPr>
          <a:xfrm>
            <a:off x="838200" y="6426022"/>
            <a:ext cx="27432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605D68FE-EA5D-4845-BD35-0AE6E3050743}" type="datetime1">
              <a:rPr lang="en-US" smtClean="0"/>
              <a:t>7/18/2026</a:t>
            </a:fld>
            <a:endParaRPr lang="en-US" dirty="0"/>
          </a:p>
        </p:txBody>
      </p:sp>
      <p:sp>
        <p:nvSpPr>
          <p:cNvPr id="14" name="Footer Placeholder 4"/>
          <p:cNvSpPr>
            <a:spLocks noGrp="1"/>
          </p:cNvSpPr>
          <p:nvPr>
            <p:ph type="ftr" sz="quarter" idx="11"/>
          </p:nvPr>
        </p:nvSpPr>
        <p:spPr>
          <a:xfrm>
            <a:off x="4038600" y="6426022"/>
            <a:ext cx="41148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15" name="Slide Number Placeholder 5"/>
          <p:cNvSpPr>
            <a:spLocks noGrp="1"/>
          </p:cNvSpPr>
          <p:nvPr>
            <p:ph type="sldNum" sz="quarter" idx="12"/>
          </p:nvPr>
        </p:nvSpPr>
        <p:spPr>
          <a:xfrm>
            <a:off x="8610600" y="6426022"/>
            <a:ext cx="1360503"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5600" y="5583600"/>
            <a:ext cx="1864714" cy="1080000"/>
          </a:xfrm>
          <a:prstGeom prst="rect">
            <a:avLst/>
          </a:prstGeom>
        </p:spPr>
      </p:pic>
      <p:sp>
        <p:nvSpPr>
          <p:cNvPr id="17" name="Rectangle 16"/>
          <p:cNvSpPr/>
          <p:nvPr userDrawn="1"/>
        </p:nvSpPr>
        <p:spPr>
          <a:xfrm>
            <a:off x="0" y="6175883"/>
            <a:ext cx="9971103" cy="252000"/>
          </a:xfrm>
          <a:prstGeom prst="rect">
            <a:avLst/>
          </a:prstGeom>
          <a:solidFill>
            <a:srgbClr val="7A00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7053" y="6175883"/>
            <a:ext cx="4620650" cy="252000"/>
          </a:xfrm>
          <a:prstGeom prst="rect">
            <a:avLst/>
          </a:prstGeom>
        </p:spPr>
      </p:pic>
    </p:spTree>
    <p:extLst>
      <p:ext uri="{BB962C8B-B14F-4D97-AF65-F5344CB8AC3E}">
        <p14:creationId xmlns:p14="http://schemas.microsoft.com/office/powerpoint/2010/main" val="679601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Само заглавие, вариант 3">
    <p:bg>
      <p:bgPr>
        <a:solidFill>
          <a:srgbClr val="7A005E"/>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288000"/>
            <a:ext cx="10487685" cy="1325563"/>
          </a:xfrm>
          <a:noFill/>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9" name="Date Placeholder 3"/>
          <p:cNvSpPr>
            <a:spLocks noGrp="1"/>
          </p:cNvSpPr>
          <p:nvPr>
            <p:ph type="dt" sz="half" idx="10"/>
          </p:nvPr>
        </p:nvSpPr>
        <p:spPr>
          <a:xfrm>
            <a:off x="838200" y="6426022"/>
            <a:ext cx="2743200"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22B34EDA-21CC-46BD-9BD3-63FBD0021863}" type="datetime1">
              <a:rPr lang="en-US" smtClean="0"/>
              <a:t>7/18/2026</a:t>
            </a:fld>
            <a:endParaRPr lang="en-US" dirty="0"/>
          </a:p>
        </p:txBody>
      </p:sp>
      <p:sp>
        <p:nvSpPr>
          <p:cNvPr id="10" name="Footer Placeholder 4"/>
          <p:cNvSpPr>
            <a:spLocks noGrp="1"/>
          </p:cNvSpPr>
          <p:nvPr>
            <p:ph type="ftr" sz="quarter" idx="11"/>
          </p:nvPr>
        </p:nvSpPr>
        <p:spPr>
          <a:xfrm>
            <a:off x="4038600" y="6426022"/>
            <a:ext cx="4114800"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11" name="Slide Number Placeholder 5"/>
          <p:cNvSpPr>
            <a:spLocks noGrp="1"/>
          </p:cNvSpPr>
          <p:nvPr>
            <p:ph type="sldNum" sz="quarter" idx="12"/>
          </p:nvPr>
        </p:nvSpPr>
        <p:spPr>
          <a:xfrm>
            <a:off x="8610600" y="6426022"/>
            <a:ext cx="1360503"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2506" y="5583600"/>
            <a:ext cx="1830901" cy="1080000"/>
          </a:xfrm>
          <a:prstGeom prst="rect">
            <a:avLst/>
          </a:prstGeom>
        </p:spPr>
      </p:pic>
      <p:sp>
        <p:nvSpPr>
          <p:cNvPr id="19" name="Rectangle 18"/>
          <p:cNvSpPr/>
          <p:nvPr userDrawn="1"/>
        </p:nvSpPr>
        <p:spPr>
          <a:xfrm>
            <a:off x="0" y="6175883"/>
            <a:ext cx="9971103" cy="25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69378" y="6173859"/>
            <a:ext cx="4620648" cy="252000"/>
          </a:xfrm>
          <a:prstGeom prst="rect">
            <a:avLst/>
          </a:prstGeom>
        </p:spPr>
      </p:pic>
    </p:spTree>
    <p:extLst>
      <p:ext uri="{BB962C8B-B14F-4D97-AF65-F5344CB8AC3E}">
        <p14:creationId xmlns:p14="http://schemas.microsoft.com/office/powerpoint/2010/main" val="20935074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Съдържание и заглавен надпис, вариант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lvl1pPr>
          </a:lstStyle>
          <a:p>
            <a:r>
              <a:rPr lang="en-US" altLang="en-US" dirty="0"/>
              <a:t>Click to add title</a:t>
            </a:r>
            <a:endParaRPr lang="en-US" dirty="0"/>
          </a:p>
        </p:txBody>
      </p:sp>
      <p:sp>
        <p:nvSpPr>
          <p:cNvPr id="3" name="Content Placeholder 2"/>
          <p:cNvSpPr>
            <a:spLocks noGrp="1"/>
          </p:cNvSpPr>
          <p:nvPr>
            <p:ph idx="1" hasCustomPrompt="1"/>
          </p:nvPr>
        </p:nvSpPr>
        <p:spPr>
          <a:xfrm>
            <a:off x="5183188" y="457200"/>
            <a:ext cx="6172200" cy="51264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17" name="Date Placeholder 3"/>
          <p:cNvSpPr>
            <a:spLocks noGrp="1"/>
          </p:cNvSpPr>
          <p:nvPr>
            <p:ph type="dt" sz="half" idx="10"/>
          </p:nvPr>
        </p:nvSpPr>
        <p:spPr>
          <a:xfrm>
            <a:off x="838200" y="6426022"/>
            <a:ext cx="27432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02973C71-F53B-4F15-8B55-62CA3113EF1A}" type="datetime1">
              <a:rPr lang="en-US" smtClean="0"/>
              <a:t>7/18/2026</a:t>
            </a:fld>
            <a:endParaRPr lang="en-US" dirty="0"/>
          </a:p>
        </p:txBody>
      </p:sp>
      <p:sp>
        <p:nvSpPr>
          <p:cNvPr id="18" name="Footer Placeholder 4"/>
          <p:cNvSpPr>
            <a:spLocks noGrp="1"/>
          </p:cNvSpPr>
          <p:nvPr>
            <p:ph type="ftr" sz="quarter" idx="11"/>
          </p:nvPr>
        </p:nvSpPr>
        <p:spPr>
          <a:xfrm>
            <a:off x="4038600" y="6426022"/>
            <a:ext cx="41148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19" name="Slide Number Placeholder 5"/>
          <p:cNvSpPr>
            <a:spLocks noGrp="1"/>
          </p:cNvSpPr>
          <p:nvPr>
            <p:ph type="sldNum" sz="quarter" idx="12"/>
          </p:nvPr>
        </p:nvSpPr>
        <p:spPr>
          <a:xfrm>
            <a:off x="8610600" y="6426022"/>
            <a:ext cx="1360503"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5600" y="5583600"/>
            <a:ext cx="1864714" cy="1080000"/>
          </a:xfrm>
          <a:prstGeom prst="rect">
            <a:avLst/>
          </a:prstGeom>
        </p:spPr>
      </p:pic>
      <p:sp>
        <p:nvSpPr>
          <p:cNvPr id="21" name="Rectangle 20"/>
          <p:cNvSpPr/>
          <p:nvPr userDrawn="1"/>
        </p:nvSpPr>
        <p:spPr>
          <a:xfrm>
            <a:off x="0" y="6175883"/>
            <a:ext cx="9971103" cy="252000"/>
          </a:xfrm>
          <a:prstGeom prst="rect">
            <a:avLst/>
          </a:prstGeom>
          <a:solidFill>
            <a:srgbClr val="7A00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7053" y="6175883"/>
            <a:ext cx="4620650" cy="252000"/>
          </a:xfrm>
          <a:prstGeom prst="rect">
            <a:avLst/>
          </a:prstGeom>
        </p:spPr>
      </p:pic>
    </p:spTree>
    <p:extLst>
      <p:ext uri="{BB962C8B-B14F-4D97-AF65-F5344CB8AC3E}">
        <p14:creationId xmlns:p14="http://schemas.microsoft.com/office/powerpoint/2010/main" val="36106315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Съдържание и заглавен надпис, вариант 2">
    <p:bg>
      <p:bgPr>
        <a:solidFill>
          <a:srgbClr val="7A005E"/>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p:spPr>
        <p:txBody>
          <a:bodyPr anchor="b"/>
          <a:lstStyle>
            <a:lvl1pPr>
              <a:defRPr sz="3200">
                <a:solidFill>
                  <a:schemeClr val="bg1"/>
                </a:solidFill>
              </a:defRPr>
            </a:lvl1pPr>
          </a:lstStyle>
          <a:p>
            <a:r>
              <a:rPr lang="en-US" altLang="en-US" dirty="0"/>
              <a:t>Click to add title</a:t>
            </a:r>
            <a:endParaRPr lang="en-US" dirty="0"/>
          </a:p>
        </p:txBody>
      </p:sp>
      <p:sp>
        <p:nvSpPr>
          <p:cNvPr id="3" name="Content Placeholder 2"/>
          <p:cNvSpPr>
            <a:spLocks noGrp="1"/>
          </p:cNvSpPr>
          <p:nvPr>
            <p:ph idx="1" hasCustomPrompt="1"/>
          </p:nvPr>
        </p:nvSpPr>
        <p:spPr>
          <a:xfrm>
            <a:off x="5183188" y="457200"/>
            <a:ext cx="6172200" cy="5126400"/>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11" name="Date Placeholder 3"/>
          <p:cNvSpPr>
            <a:spLocks noGrp="1"/>
          </p:cNvSpPr>
          <p:nvPr>
            <p:ph type="dt" sz="half" idx="10"/>
          </p:nvPr>
        </p:nvSpPr>
        <p:spPr>
          <a:xfrm>
            <a:off x="838200" y="6426022"/>
            <a:ext cx="2743200"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1B2A13D7-961D-4892-B76A-DFAAFA073D16}" type="datetime1">
              <a:rPr lang="en-US" smtClean="0"/>
              <a:t>7/18/2026</a:t>
            </a:fld>
            <a:endParaRPr lang="en-US" dirty="0"/>
          </a:p>
        </p:txBody>
      </p:sp>
      <p:sp>
        <p:nvSpPr>
          <p:cNvPr id="12" name="Footer Placeholder 4"/>
          <p:cNvSpPr>
            <a:spLocks noGrp="1"/>
          </p:cNvSpPr>
          <p:nvPr>
            <p:ph type="ftr" sz="quarter" idx="11"/>
          </p:nvPr>
        </p:nvSpPr>
        <p:spPr>
          <a:xfrm>
            <a:off x="4038600" y="6426022"/>
            <a:ext cx="4114800"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13" name="Slide Number Placeholder 5"/>
          <p:cNvSpPr>
            <a:spLocks noGrp="1"/>
          </p:cNvSpPr>
          <p:nvPr>
            <p:ph type="sldNum" sz="quarter" idx="12"/>
          </p:nvPr>
        </p:nvSpPr>
        <p:spPr>
          <a:xfrm>
            <a:off x="8610600" y="6426022"/>
            <a:ext cx="1360503"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2506" y="5583600"/>
            <a:ext cx="1830901" cy="1080000"/>
          </a:xfrm>
          <a:prstGeom prst="rect">
            <a:avLst/>
          </a:prstGeom>
        </p:spPr>
      </p:pic>
      <p:sp>
        <p:nvSpPr>
          <p:cNvPr id="15" name="Rectangle 14"/>
          <p:cNvSpPr/>
          <p:nvPr userDrawn="1"/>
        </p:nvSpPr>
        <p:spPr>
          <a:xfrm>
            <a:off x="0" y="6175883"/>
            <a:ext cx="9971103" cy="25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69378" y="6173859"/>
            <a:ext cx="4620648" cy="252000"/>
          </a:xfrm>
          <a:prstGeom prst="rect">
            <a:avLst/>
          </a:prstGeom>
        </p:spPr>
      </p:pic>
    </p:spTree>
    <p:extLst>
      <p:ext uri="{BB962C8B-B14F-4D97-AF65-F5344CB8AC3E}">
        <p14:creationId xmlns:p14="http://schemas.microsoft.com/office/powerpoint/2010/main" val="238969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Заглавен слайд, вариант 2">
    <p:spTree>
      <p:nvGrpSpPr>
        <p:cNvPr id="1" name=""/>
        <p:cNvGrpSpPr/>
        <p:nvPr/>
      </p:nvGrpSpPr>
      <p:grpSpPr>
        <a:xfrm>
          <a:off x="0" y="0"/>
          <a:ext cx="0" cy="0"/>
          <a:chOff x="0" y="0"/>
          <a:chExt cx="0" cy="0"/>
        </a:xfrm>
      </p:grpSpPr>
      <p:sp>
        <p:nvSpPr>
          <p:cNvPr id="5" name="Rectangle 4"/>
          <p:cNvSpPr/>
          <p:nvPr userDrawn="1"/>
        </p:nvSpPr>
        <p:spPr>
          <a:xfrm>
            <a:off x="1980001" y="396000"/>
            <a:ext cx="10212000" cy="377825"/>
          </a:xfrm>
          <a:prstGeom prst="rect">
            <a:avLst/>
          </a:prstGeom>
          <a:solidFill>
            <a:srgbClr val="7A005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ctrTitle" hasCustomPrompt="1"/>
          </p:nvPr>
        </p:nvSpPr>
        <p:spPr>
          <a:xfrm>
            <a:off x="1584000" y="2068038"/>
            <a:ext cx="9090037" cy="1701800"/>
          </a:xfrm>
        </p:spPr>
        <p:txBody>
          <a:bodyPr/>
          <a:lstStyle>
            <a:lvl1pPr algn="ctr">
              <a:defRPr sz="4800" b="1" cap="all" baseline="0">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3" name="Subtitle 2"/>
          <p:cNvSpPr>
            <a:spLocks noGrp="1"/>
          </p:cNvSpPr>
          <p:nvPr>
            <p:ph type="subTitle" idx="1" hasCustomPrompt="1"/>
          </p:nvPr>
        </p:nvSpPr>
        <p:spPr>
          <a:xfrm>
            <a:off x="1583998" y="3861913"/>
            <a:ext cx="9089244" cy="1109662"/>
          </a:xfrm>
        </p:spPr>
        <p:txBody>
          <a:bodyPr/>
          <a:lstStyle>
            <a:lvl1pPr marL="0" indent="0" algn="ctr">
              <a:buNone/>
              <a:defRPr sz="28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8" name="Slide Number Placeholder 5"/>
          <p:cNvSpPr>
            <a:spLocks noGrp="1"/>
          </p:cNvSpPr>
          <p:nvPr>
            <p:ph type="sldNum" sz="quarter" idx="10"/>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EC241BC1-5301-4EEE-8B05-8D7F51090A00}" type="slidenum">
              <a:rPr lang="en-US" smtClean="0"/>
              <a:pPr>
                <a:defRPr/>
              </a:pPr>
              <a:t>‹#›</a:t>
            </a:fld>
            <a:endParaRPr lang="en-US" dirty="0"/>
          </a:p>
        </p:txBody>
      </p:sp>
      <p:sp>
        <p:nvSpPr>
          <p:cNvPr id="9" name="Date Placeholder 3"/>
          <p:cNvSpPr>
            <a:spLocks noGrp="1"/>
          </p:cNvSpPr>
          <p:nvPr>
            <p:ph type="dt" sz="half" idx="11"/>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2166F403-202C-48DE-B0B5-354C02BE549B}" type="datetime1">
              <a:rPr lang="en-US" smtClean="0"/>
              <a:t>7/18/2026</a:t>
            </a:fld>
            <a:endParaRPr lang="en-US" dirty="0"/>
          </a:p>
        </p:txBody>
      </p:sp>
      <p:sp>
        <p:nvSpPr>
          <p:cNvPr id="10" name="Footer Placeholder 4"/>
          <p:cNvSpPr>
            <a:spLocks noGrp="1"/>
          </p:cNvSpPr>
          <p:nvPr>
            <p:ph type="ftr" sz="quarter" idx="12"/>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6000" y="327"/>
            <a:ext cx="1188000" cy="1915475"/>
          </a:xfrm>
          <a:prstGeom prst="rect">
            <a:avLst/>
          </a:prstGeom>
        </p:spPr>
      </p:pic>
    </p:spTree>
    <p:extLst>
      <p:ext uri="{BB962C8B-B14F-4D97-AF65-F5344CB8AC3E}">
        <p14:creationId xmlns:p14="http://schemas.microsoft.com/office/powerpoint/2010/main" val="292390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ltLang="en-US" dirty="0"/>
              <a:t>Click to add title</a:t>
            </a:r>
            <a:endParaRPr lang="en-US" dirty="0"/>
          </a:p>
        </p:txBody>
      </p:sp>
      <p:sp>
        <p:nvSpPr>
          <p:cNvPr id="3" name="Vertical Text Placeholder 2"/>
          <p:cNvSpPr>
            <a:spLocks noGrp="1"/>
          </p:cNvSpPr>
          <p:nvPr>
            <p:ph type="body" orient="vert" idx="1" hasCustomPrompt="1"/>
          </p:nvPr>
        </p:nvSpPr>
        <p:spPr/>
        <p:txBody>
          <a:bodyPr vert="eaVert"/>
          <a:lstStyle>
            <a:lvl1pPr>
              <a:defRPr/>
            </a:lvl1pPr>
            <a:lvl2pPr>
              <a:defRPr/>
            </a:lvl2pPr>
            <a:lvl3pPr>
              <a:defRPr/>
            </a:lvl3pPr>
            <a:lvl4pPr>
              <a:defRPr/>
            </a:lvl4pPr>
            <a:lvl5pPr>
              <a:defRPr/>
            </a:lvl5pPr>
          </a:lstStyle>
          <a:p>
            <a:pPr lvl="0"/>
            <a:r>
              <a:rPr lang="en-US" dirty="0"/>
              <a:t>Click to add text </a:t>
            </a:r>
          </a:p>
          <a:p>
            <a:pPr lvl="1"/>
            <a:r>
              <a:rPr lang="en-US" altLang="en-US" dirty="0"/>
              <a:t>Second level</a:t>
            </a:r>
            <a:r>
              <a:rPr lang="en-US" dirty="0"/>
              <a:t> </a:t>
            </a:r>
          </a:p>
          <a:p>
            <a:pPr lvl="2"/>
            <a:r>
              <a:rPr lang="en-US" altLang="en-US" dirty="0"/>
              <a:t>Third level </a:t>
            </a:r>
            <a:endParaRPr lang="en-US" dirty="0"/>
          </a:p>
          <a:p>
            <a:pPr lvl="3"/>
            <a:r>
              <a:rPr lang="en-US" altLang="en-US" dirty="0"/>
              <a:t>Fourth level </a:t>
            </a:r>
            <a:r>
              <a:rPr lang="en-US" dirty="0"/>
              <a:t> </a:t>
            </a:r>
          </a:p>
          <a:p>
            <a:pPr lvl="4"/>
            <a:r>
              <a:rPr lang="en-US" altLang="en-US" dirty="0"/>
              <a:t>Fifth level </a:t>
            </a:r>
            <a:r>
              <a:rPr lang="en-US" dirty="0"/>
              <a:t> </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5934CAE8-0A26-491F-BFF1-6ED053F0939B}" type="datetime1">
              <a:rPr lang="en-US" smtClean="0"/>
              <a:t>7/18/2026</a:t>
            </a:fld>
            <a:endParaRPr lang="en-US" dirty="0"/>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245C7B92-A2BF-472D-9B9A-592914C494E1}" type="slidenum">
              <a:rPr lang="en-US" smtClean="0"/>
              <a:pPr>
                <a:defRPr/>
              </a:pPr>
              <a:t>‹#›</a:t>
            </a:fld>
            <a:endParaRPr lang="en-US" dirty="0"/>
          </a:p>
        </p:txBody>
      </p:sp>
    </p:spTree>
    <p:extLst>
      <p:ext uri="{BB962C8B-B14F-4D97-AF65-F5344CB8AC3E}">
        <p14:creationId xmlns:p14="http://schemas.microsoft.com/office/powerpoint/2010/main" val="22713598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Вертикален слйад">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8724900" y="365125"/>
            <a:ext cx="2628900" cy="5811838"/>
          </a:xfrm>
        </p:spPr>
        <p:txBody>
          <a:bodyPr vert="eaVert"/>
          <a:lstStyle>
            <a:lvl1pPr>
              <a:defRPr/>
            </a:lvl1pPr>
          </a:lstStyle>
          <a:p>
            <a:r>
              <a:rPr lang="en-US" altLang="en-US" dirty="0"/>
              <a:t>Click to add title</a:t>
            </a:r>
            <a:endParaRPr lang="en-US" dirty="0"/>
          </a:p>
        </p:txBody>
      </p:sp>
      <p:sp>
        <p:nvSpPr>
          <p:cNvPr id="3" name="Vertical Text Placeholder 2"/>
          <p:cNvSpPr>
            <a:spLocks noGrp="1"/>
          </p:cNvSpPr>
          <p:nvPr>
            <p:ph type="body" orient="vert" idx="1" hasCustomPrompt="1"/>
          </p:nvPr>
        </p:nvSpPr>
        <p:spPr>
          <a:xfrm>
            <a:off x="838200" y="365125"/>
            <a:ext cx="7734300" cy="5811838"/>
          </a:xfrm>
        </p:spPr>
        <p:txBody>
          <a:bodyPr vert="eaVert"/>
          <a:lstStyle>
            <a:lvl1pPr>
              <a:defRPr/>
            </a:lvl1pPr>
            <a:lvl2pPr>
              <a:defRPr/>
            </a:lvl2pPr>
            <a:lvl3pPr>
              <a:defRPr/>
            </a:lvl3pPr>
            <a:lvl4pPr>
              <a:defRPr/>
            </a:lvl4pPr>
            <a:lvl5pPr>
              <a:defRPr/>
            </a:lvl5pPr>
          </a:lstStyle>
          <a:p>
            <a:pPr lvl="0"/>
            <a:r>
              <a:rPr lang="en-US" dirty="0"/>
              <a:t>Click to add text</a:t>
            </a:r>
          </a:p>
          <a:p>
            <a:pPr lvl="1"/>
            <a:r>
              <a:rPr lang="en-US" altLang="en-US" dirty="0"/>
              <a:t>Second level </a:t>
            </a:r>
            <a:r>
              <a:rPr lang="en-US" dirty="0"/>
              <a:t> </a:t>
            </a:r>
          </a:p>
          <a:p>
            <a:pPr lvl="2"/>
            <a:r>
              <a:rPr lang="en-US" altLang="en-US" dirty="0"/>
              <a:t>Third level </a:t>
            </a:r>
            <a:r>
              <a:rPr lang="en-US" dirty="0"/>
              <a:t> </a:t>
            </a:r>
          </a:p>
          <a:p>
            <a:pPr lvl="3"/>
            <a:r>
              <a:rPr lang="en-US" altLang="en-US" dirty="0"/>
              <a:t>Fourth level </a:t>
            </a:r>
            <a:r>
              <a:rPr lang="en-US" dirty="0"/>
              <a:t> </a:t>
            </a:r>
          </a:p>
          <a:p>
            <a:pPr lvl="4"/>
            <a:r>
              <a:rPr lang="en-US" altLang="en-US" dirty="0"/>
              <a:t>Fifth level </a:t>
            </a:r>
            <a:r>
              <a:rPr lang="en-US" dirty="0"/>
              <a:t> </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32BDAADB-2179-4EDF-8952-CC697FD8B65D}" type="datetime1">
              <a:rPr lang="en-US" smtClean="0"/>
              <a:t>7/18/2026</a:t>
            </a:fld>
            <a:endParaRPr lang="en-US" dirty="0"/>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5CC68C64-99B7-4BAF-B12F-2CB823013DAB}" type="slidenum">
              <a:rPr lang="en-US" smtClean="0"/>
              <a:pPr>
                <a:defRPr/>
              </a:pPr>
              <a:t>‹#›</a:t>
            </a:fld>
            <a:endParaRPr lang="en-US" dirty="0"/>
          </a:p>
        </p:txBody>
      </p:sp>
    </p:spTree>
    <p:extLst>
      <p:ext uri="{BB962C8B-B14F-4D97-AF65-F5344CB8AC3E}">
        <p14:creationId xmlns:p14="http://schemas.microsoft.com/office/powerpoint/2010/main" val="1515347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Заглавен слайд, вариант 3">
    <p:spTree>
      <p:nvGrpSpPr>
        <p:cNvPr id="1" name=""/>
        <p:cNvGrpSpPr/>
        <p:nvPr/>
      </p:nvGrpSpPr>
      <p:grpSpPr>
        <a:xfrm>
          <a:off x="0" y="0"/>
          <a:ext cx="0" cy="0"/>
          <a:chOff x="0" y="0"/>
          <a:chExt cx="0" cy="0"/>
        </a:xfrm>
      </p:grpSpPr>
      <p:sp>
        <p:nvSpPr>
          <p:cNvPr id="17" name="Title 1"/>
          <p:cNvSpPr>
            <a:spLocks noGrp="1"/>
          </p:cNvSpPr>
          <p:nvPr>
            <p:ph type="ctrTitle" hasCustomPrompt="1"/>
          </p:nvPr>
        </p:nvSpPr>
        <p:spPr>
          <a:xfrm>
            <a:off x="1502875" y="2073988"/>
            <a:ext cx="9165125" cy="1701800"/>
          </a:xfrm>
        </p:spPr>
        <p:txBody>
          <a:bodyPr/>
          <a:lstStyle>
            <a:lvl1pPr algn="ctr">
              <a:defRPr sz="4800" b="1" cap="all" baseline="0">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18" name="Subtitle 2"/>
          <p:cNvSpPr>
            <a:spLocks noGrp="1"/>
          </p:cNvSpPr>
          <p:nvPr>
            <p:ph type="subTitle" idx="1" hasCustomPrompt="1"/>
          </p:nvPr>
        </p:nvSpPr>
        <p:spPr>
          <a:xfrm>
            <a:off x="1502875" y="3867863"/>
            <a:ext cx="9165125" cy="1109662"/>
          </a:xfrm>
        </p:spPr>
        <p:txBody>
          <a:bodyPr/>
          <a:lstStyle>
            <a:lvl1pPr marL="0" indent="0" algn="ctr">
              <a:buNone/>
              <a:defRPr sz="28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10" name="Text Placeholder 9"/>
          <p:cNvSpPr>
            <a:spLocks noGrp="1"/>
          </p:cNvSpPr>
          <p:nvPr>
            <p:ph type="body" sz="quarter" idx="13" hasCustomPrompt="1"/>
          </p:nvPr>
        </p:nvSpPr>
        <p:spPr>
          <a:xfrm>
            <a:off x="7036627" y="1343474"/>
            <a:ext cx="5153025" cy="378308"/>
          </a:xfrm>
        </p:spPr>
        <p:txBody>
          <a:bodyPr/>
          <a:lstStyle>
            <a:lvl1pPr marL="0" indent="0" algn="ctr">
              <a:buNone/>
              <a:defRPr sz="1800">
                <a:solidFill>
                  <a:srgbClr val="7A005F"/>
                </a:solidFill>
                <a:latin typeface="Times New Roman" panose="02020603050405020304" pitchFamily="18" charset="0"/>
                <a:cs typeface="Times New Roman" panose="02020603050405020304" pitchFamily="18" charset="0"/>
              </a:defRPr>
            </a:lvl1pPr>
          </a:lstStyle>
          <a:p>
            <a:pPr lvl="0"/>
            <a:r>
              <a:rPr lang="en-US" dirty="0"/>
              <a:t>Click to add Faculty</a:t>
            </a:r>
          </a:p>
        </p:txBody>
      </p:sp>
      <p:sp>
        <p:nvSpPr>
          <p:cNvPr id="6" name="Slide Number Placeholder 5"/>
          <p:cNvSpPr>
            <a:spLocks noGrp="1"/>
          </p:cNvSpPr>
          <p:nvPr>
            <p:ph type="sldNum" sz="quarter" idx="14"/>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67096990-C7C4-4A58-ADF0-508A4600D8F1}" type="slidenum">
              <a:rPr lang="en-US" smtClean="0"/>
              <a:pPr>
                <a:defRPr/>
              </a:pPr>
              <a:t>‹#›</a:t>
            </a:fld>
            <a:endParaRPr lang="en-US" dirty="0"/>
          </a:p>
        </p:txBody>
      </p:sp>
      <p:sp>
        <p:nvSpPr>
          <p:cNvPr id="7" name="Date Placeholder 3"/>
          <p:cNvSpPr>
            <a:spLocks noGrp="1"/>
          </p:cNvSpPr>
          <p:nvPr>
            <p:ph type="dt" sz="half" idx="15"/>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3012FFCA-4B47-49BD-AC4A-5E40EFF5ADC2}" type="datetime1">
              <a:rPr lang="en-US" smtClean="0"/>
              <a:t>7/18/2026</a:t>
            </a:fld>
            <a:endParaRPr lang="en-US" dirty="0"/>
          </a:p>
        </p:txBody>
      </p:sp>
      <p:sp>
        <p:nvSpPr>
          <p:cNvPr id="8" name="Footer Placeholder 4"/>
          <p:cNvSpPr>
            <a:spLocks noGrp="1"/>
          </p:cNvSpPr>
          <p:nvPr>
            <p:ph type="ftr" sz="quarter" idx="16"/>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9200" y="468000"/>
            <a:ext cx="1864714" cy="1080000"/>
          </a:xfrm>
          <a:prstGeom prst="rect">
            <a:avLst/>
          </a:prstGeom>
        </p:spPr>
      </p:pic>
      <p:sp>
        <p:nvSpPr>
          <p:cNvPr id="14" name="Rectangle 13"/>
          <p:cNvSpPr/>
          <p:nvPr userDrawn="1"/>
        </p:nvSpPr>
        <p:spPr>
          <a:xfrm>
            <a:off x="2475448" y="1071495"/>
            <a:ext cx="9716552" cy="252000"/>
          </a:xfrm>
          <a:prstGeom prst="rect">
            <a:avLst/>
          </a:prstGeom>
          <a:solidFill>
            <a:srgbClr val="7A00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8368" y="1072800"/>
            <a:ext cx="4488631" cy="244800"/>
          </a:xfrm>
          <a:prstGeom prst="rect">
            <a:avLst/>
          </a:prstGeom>
        </p:spPr>
      </p:pic>
    </p:spTree>
    <p:extLst>
      <p:ext uri="{BB962C8B-B14F-4D97-AF65-F5344CB8AC3E}">
        <p14:creationId xmlns:p14="http://schemas.microsoft.com/office/powerpoint/2010/main" val="1799951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Заглавен слайд, вариант 4">
    <p:spTree>
      <p:nvGrpSpPr>
        <p:cNvPr id="1" name=""/>
        <p:cNvGrpSpPr/>
        <p:nvPr/>
      </p:nvGrpSpPr>
      <p:grpSpPr>
        <a:xfrm>
          <a:off x="0" y="0"/>
          <a:ext cx="0" cy="0"/>
          <a:chOff x="0" y="0"/>
          <a:chExt cx="0" cy="0"/>
        </a:xfrm>
      </p:grpSpPr>
      <p:sp>
        <p:nvSpPr>
          <p:cNvPr id="17" name="Title 1"/>
          <p:cNvSpPr>
            <a:spLocks noGrp="1"/>
          </p:cNvSpPr>
          <p:nvPr>
            <p:ph type="ctrTitle" hasCustomPrompt="1"/>
          </p:nvPr>
        </p:nvSpPr>
        <p:spPr>
          <a:xfrm>
            <a:off x="1524000" y="1378663"/>
            <a:ext cx="9144000" cy="1701800"/>
          </a:xfrm>
        </p:spPr>
        <p:txBody>
          <a:bodyPr/>
          <a:lstStyle>
            <a:lvl1pPr algn="ctr">
              <a:defRPr sz="4800" b="1" cap="all" baseline="0">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18" name="Subtitle 2"/>
          <p:cNvSpPr>
            <a:spLocks noGrp="1"/>
          </p:cNvSpPr>
          <p:nvPr>
            <p:ph type="subTitle" idx="1" hasCustomPrompt="1"/>
          </p:nvPr>
        </p:nvSpPr>
        <p:spPr>
          <a:xfrm>
            <a:off x="1524000" y="3172538"/>
            <a:ext cx="9144000" cy="1109662"/>
          </a:xfrm>
        </p:spPr>
        <p:txBody>
          <a:bodyPr/>
          <a:lstStyle>
            <a:lvl1pPr marL="0" indent="0" algn="ctr">
              <a:buNone/>
              <a:defRPr sz="28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7" name="Date Placeholder 3"/>
          <p:cNvSpPr>
            <a:spLocks noGrp="1"/>
          </p:cNvSpPr>
          <p:nvPr>
            <p:ph type="dt" sz="half" idx="10"/>
          </p:nvPr>
        </p:nvSpPr>
        <p:spPr>
          <a:xfrm>
            <a:off x="838200" y="6426022"/>
            <a:ext cx="27432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D4C1F27F-4E7A-4FA8-8673-E470FC20ACDE}" type="datetime1">
              <a:rPr lang="en-US" smtClean="0"/>
              <a:t>7/18/2026</a:t>
            </a:fld>
            <a:endParaRPr lang="en-US" dirty="0"/>
          </a:p>
        </p:txBody>
      </p:sp>
      <p:sp>
        <p:nvSpPr>
          <p:cNvPr id="8" name="Footer Placeholder 4"/>
          <p:cNvSpPr>
            <a:spLocks noGrp="1"/>
          </p:cNvSpPr>
          <p:nvPr>
            <p:ph type="ftr" sz="quarter" idx="11"/>
          </p:nvPr>
        </p:nvSpPr>
        <p:spPr>
          <a:xfrm>
            <a:off x="4038600" y="6426022"/>
            <a:ext cx="41148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10" name="Slide Number Placeholder 5"/>
          <p:cNvSpPr>
            <a:spLocks noGrp="1"/>
          </p:cNvSpPr>
          <p:nvPr>
            <p:ph type="sldNum" sz="quarter" idx="12"/>
          </p:nvPr>
        </p:nvSpPr>
        <p:spPr>
          <a:xfrm>
            <a:off x="8610600" y="6426022"/>
            <a:ext cx="1360503"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5600" y="5583600"/>
            <a:ext cx="1864714" cy="1080000"/>
          </a:xfrm>
          <a:prstGeom prst="rect">
            <a:avLst/>
          </a:prstGeom>
        </p:spPr>
      </p:pic>
      <p:sp>
        <p:nvSpPr>
          <p:cNvPr id="13" name="Rectangle 12"/>
          <p:cNvSpPr/>
          <p:nvPr userDrawn="1"/>
        </p:nvSpPr>
        <p:spPr>
          <a:xfrm>
            <a:off x="0" y="6175883"/>
            <a:ext cx="9971103" cy="252000"/>
          </a:xfrm>
          <a:prstGeom prst="rect">
            <a:avLst/>
          </a:prstGeom>
          <a:solidFill>
            <a:srgbClr val="7A00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7053" y="6175883"/>
            <a:ext cx="4620650" cy="252000"/>
          </a:xfrm>
          <a:prstGeom prst="rect">
            <a:avLst/>
          </a:prstGeom>
        </p:spPr>
      </p:pic>
    </p:spTree>
    <p:extLst>
      <p:ext uri="{BB962C8B-B14F-4D97-AF65-F5344CB8AC3E}">
        <p14:creationId xmlns:p14="http://schemas.microsoft.com/office/powerpoint/2010/main" val="1148881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Заглавен слайд, вариант 5">
    <p:bg>
      <p:bgPr>
        <a:solidFill>
          <a:srgbClr val="7A005F"/>
        </a:solidFill>
        <a:effectLst/>
      </p:bgPr>
    </p:bg>
    <p:spTree>
      <p:nvGrpSpPr>
        <p:cNvPr id="1" name=""/>
        <p:cNvGrpSpPr/>
        <p:nvPr/>
      </p:nvGrpSpPr>
      <p:grpSpPr>
        <a:xfrm>
          <a:off x="0" y="0"/>
          <a:ext cx="0" cy="0"/>
          <a:chOff x="0" y="0"/>
          <a:chExt cx="0" cy="0"/>
        </a:xfrm>
      </p:grpSpPr>
      <p:sp>
        <p:nvSpPr>
          <p:cNvPr id="10" name="Title 1"/>
          <p:cNvSpPr>
            <a:spLocks noGrp="1"/>
          </p:cNvSpPr>
          <p:nvPr>
            <p:ph type="ctrTitle" hasCustomPrompt="1"/>
          </p:nvPr>
        </p:nvSpPr>
        <p:spPr>
          <a:xfrm>
            <a:off x="1306096" y="2486383"/>
            <a:ext cx="9603330" cy="1701800"/>
          </a:xfrm>
        </p:spPr>
        <p:txBody>
          <a:bodyPr/>
          <a:lstStyle>
            <a:lvl1pPr algn="ctr">
              <a:defRPr sz="4800" b="1" cap="all" baseline="0">
                <a:solidFill>
                  <a:schemeClr val="bg1"/>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13" name="Subtitle 2"/>
          <p:cNvSpPr>
            <a:spLocks noGrp="1"/>
          </p:cNvSpPr>
          <p:nvPr>
            <p:ph type="subTitle" idx="1" hasCustomPrompt="1"/>
          </p:nvPr>
        </p:nvSpPr>
        <p:spPr>
          <a:xfrm>
            <a:off x="1306096" y="4214324"/>
            <a:ext cx="9603330" cy="1109662"/>
          </a:xfrm>
        </p:spPr>
        <p:txBody>
          <a:bodyPr/>
          <a:lstStyle>
            <a:lvl1pPr marL="0" indent="0" algn="ctr">
              <a:buNone/>
              <a:defRPr sz="2800">
                <a:solidFill>
                  <a:schemeClr val="bg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5" name="Slide Number Placeholder 5"/>
          <p:cNvSpPr>
            <a:spLocks noGrp="1"/>
          </p:cNvSpPr>
          <p:nvPr>
            <p:ph type="sldNum" sz="quarter"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EB5D6F64-6575-4CC4-85BB-6F9C36DA3697}" type="slidenum">
              <a:rPr lang="en-US" smtClean="0"/>
              <a:pPr>
                <a:defRPr/>
              </a:pPr>
              <a:t>‹#›</a:t>
            </a:fld>
            <a:endParaRPr lang="en-US" dirty="0"/>
          </a:p>
        </p:txBody>
      </p:sp>
      <p:sp>
        <p:nvSpPr>
          <p:cNvPr id="6" name="Date Placeholder 3"/>
          <p:cNvSpPr>
            <a:spLocks noGrp="1"/>
          </p:cNvSpPr>
          <p:nvPr>
            <p:ph type="dt" sz="half"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4F042776-FE87-4973-A080-C8E62A406537}" type="datetime1">
              <a:rPr lang="en-US" smtClean="0"/>
              <a:t>7/18/2026</a:t>
            </a:fld>
            <a:endParaRPr lang="en-US" dirty="0"/>
          </a:p>
        </p:txBody>
      </p:sp>
      <p:sp>
        <p:nvSpPr>
          <p:cNvPr id="7" name="Footer Placeholder 4"/>
          <p:cNvSpPr>
            <a:spLocks noGrp="1"/>
          </p:cNvSpPr>
          <p:nvPr>
            <p:ph type="ftr"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6000" y="468328"/>
            <a:ext cx="1188000" cy="1915475"/>
          </a:xfrm>
          <a:prstGeom prst="rect">
            <a:avLst/>
          </a:prstGeom>
        </p:spPr>
      </p:pic>
    </p:spTree>
    <p:extLst>
      <p:ext uri="{BB962C8B-B14F-4D97-AF65-F5344CB8AC3E}">
        <p14:creationId xmlns:p14="http://schemas.microsoft.com/office/powerpoint/2010/main" val="3253034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Заглавие и съдържание, вариант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800000" y="288000"/>
            <a:ext cx="9865423" cy="1325563"/>
          </a:xfrm>
          <a:noFill/>
        </p:spPr>
        <p:txBody>
          <a:bodyPr/>
          <a:lstStyle>
            <a:lvl1pPr>
              <a:defRPr>
                <a:solidFill>
                  <a:srgbClr val="7A005F"/>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5" name="Date Placeholder 3"/>
          <p:cNvSpPr>
            <a:spLocks noGrp="1"/>
          </p:cNvSpPr>
          <p:nvPr>
            <p:ph type="dt" sz="half" idx="10"/>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87C9995B-A2C1-4CF2-A656-7D7FD7A09BCF}" type="datetime1">
              <a:rPr lang="en-US" smtClean="0"/>
              <a:t>7/18/2026</a:t>
            </a:fld>
            <a:endParaRPr lang="en-US" dirty="0"/>
          </a:p>
        </p:txBody>
      </p:sp>
      <p:sp>
        <p:nvSpPr>
          <p:cNvPr id="6" name="Footer Placeholder 4"/>
          <p:cNvSpPr>
            <a:spLocks noGrp="1"/>
          </p:cNvSpPr>
          <p:nvPr>
            <p:ph type="ftr" sz="quarter" idx="11"/>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307"/>
            <a:ext cx="1116000" cy="1799385"/>
          </a:xfrm>
          <a:prstGeom prst="rect">
            <a:avLst/>
          </a:prstGeom>
        </p:spPr>
      </p:pic>
      <p:sp>
        <p:nvSpPr>
          <p:cNvPr id="14" name="Content Placeholder 2"/>
          <p:cNvSpPr>
            <a:spLocks noGrp="1"/>
          </p:cNvSpPr>
          <p:nvPr>
            <p:ph idx="1" hasCustomPrompt="1"/>
          </p:nvPr>
        </p:nvSpPr>
        <p:spPr>
          <a:xfrm>
            <a:off x="838200" y="2055137"/>
            <a:ext cx="10515600" cy="4121825"/>
          </a:xfrm>
        </p:spPr>
        <p:txBody>
          <a:bodyPr/>
          <a:lstStyle>
            <a:lvl1pPr>
              <a:defRPr/>
            </a:lvl1pPr>
            <a:lvl2pPr>
              <a:defRPr/>
            </a:lvl2pPr>
            <a:lvl3pPr>
              <a:defRPr/>
            </a:lvl3pPr>
            <a:lvl4pPr>
              <a:defRPr/>
            </a:lvl4pPr>
            <a:lvl5pPr>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Tree>
    <p:extLst>
      <p:ext uri="{BB962C8B-B14F-4D97-AF65-F5344CB8AC3E}">
        <p14:creationId xmlns:p14="http://schemas.microsoft.com/office/powerpoint/2010/main" val="1865986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вариант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1" y="288000"/>
            <a:ext cx="10515600" cy="1325563"/>
          </a:xfrm>
          <a:noFill/>
        </p:spPr>
        <p:txBody>
          <a:bodyPr/>
          <a:lstStyle>
            <a:lvl1pPr>
              <a:defRPr>
                <a:solidFill>
                  <a:srgbClr val="7A005F"/>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3" name="Content Placeholder 2"/>
          <p:cNvSpPr>
            <a:spLocks noGrp="1"/>
          </p:cNvSpPr>
          <p:nvPr>
            <p:ph idx="1" hasCustomPrompt="1"/>
          </p:nvPr>
        </p:nvSpPr>
        <p:spPr>
          <a:xfrm>
            <a:off x="838200" y="1825625"/>
            <a:ext cx="10515600" cy="3757975"/>
          </a:xfrm>
        </p:spPr>
        <p:txBody>
          <a:bodyPr/>
          <a:lstStyle>
            <a:lvl1pPr>
              <a:defRPr/>
            </a:lvl1pPr>
            <a:lvl2pPr>
              <a:defRPr/>
            </a:lvl2pPr>
            <a:lvl3pPr>
              <a:defRPr/>
            </a:lvl3pPr>
            <a:lvl4pPr>
              <a:defRPr/>
            </a:lvl4pPr>
            <a:lvl5pPr>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11" name="Date Placeholder 3"/>
          <p:cNvSpPr>
            <a:spLocks noGrp="1"/>
          </p:cNvSpPr>
          <p:nvPr>
            <p:ph type="dt" sz="half" idx="10"/>
          </p:nvPr>
        </p:nvSpPr>
        <p:spPr>
          <a:xfrm>
            <a:off x="838200" y="6426022"/>
            <a:ext cx="27432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6BC2835D-A2FE-439B-A7BA-DE8EB6BB9295}" type="datetime1">
              <a:rPr lang="en-US" smtClean="0"/>
              <a:t>7/18/2026</a:t>
            </a:fld>
            <a:endParaRPr lang="en-US" dirty="0"/>
          </a:p>
        </p:txBody>
      </p:sp>
      <p:sp>
        <p:nvSpPr>
          <p:cNvPr id="12" name="Footer Placeholder 4"/>
          <p:cNvSpPr>
            <a:spLocks noGrp="1"/>
          </p:cNvSpPr>
          <p:nvPr>
            <p:ph type="ftr" sz="quarter" idx="11"/>
          </p:nvPr>
        </p:nvSpPr>
        <p:spPr>
          <a:xfrm>
            <a:off x="4038600" y="6426022"/>
            <a:ext cx="4114800"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13" name="Slide Number Placeholder 5"/>
          <p:cNvSpPr>
            <a:spLocks noGrp="1"/>
          </p:cNvSpPr>
          <p:nvPr>
            <p:ph type="sldNum" sz="quarter" idx="12"/>
          </p:nvPr>
        </p:nvSpPr>
        <p:spPr>
          <a:xfrm>
            <a:off x="8610600" y="6426022"/>
            <a:ext cx="1360503" cy="365125"/>
          </a:xfrm>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5600" y="5583600"/>
            <a:ext cx="1864714" cy="1080000"/>
          </a:xfrm>
          <a:prstGeom prst="rect">
            <a:avLst/>
          </a:prstGeom>
        </p:spPr>
      </p:pic>
      <p:sp>
        <p:nvSpPr>
          <p:cNvPr id="15" name="Rectangle 14"/>
          <p:cNvSpPr/>
          <p:nvPr userDrawn="1"/>
        </p:nvSpPr>
        <p:spPr>
          <a:xfrm>
            <a:off x="0" y="6175883"/>
            <a:ext cx="9971103" cy="252000"/>
          </a:xfrm>
          <a:prstGeom prst="rect">
            <a:avLst/>
          </a:prstGeom>
          <a:solidFill>
            <a:srgbClr val="7A00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7053" y="6175883"/>
            <a:ext cx="4620650" cy="252000"/>
          </a:xfrm>
          <a:prstGeom prst="rect">
            <a:avLst/>
          </a:prstGeom>
        </p:spPr>
      </p:pic>
    </p:spTree>
    <p:extLst>
      <p:ext uri="{BB962C8B-B14F-4D97-AF65-F5344CB8AC3E}">
        <p14:creationId xmlns:p14="http://schemas.microsoft.com/office/powerpoint/2010/main" val="1865698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вариант 3">
    <p:bg>
      <p:bgPr>
        <a:solidFill>
          <a:srgbClr val="7A005E"/>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1" y="288000"/>
            <a:ext cx="10515600" cy="1325563"/>
          </a:xfrm>
          <a:noFill/>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sp>
        <p:nvSpPr>
          <p:cNvPr id="3" name="Content Placeholder 2"/>
          <p:cNvSpPr>
            <a:spLocks noGrp="1"/>
          </p:cNvSpPr>
          <p:nvPr>
            <p:ph idx="1" hasCustomPrompt="1"/>
          </p:nvPr>
        </p:nvSpPr>
        <p:spPr>
          <a:xfrm>
            <a:off x="838200" y="1825625"/>
            <a:ext cx="10515600" cy="375797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11" name="Date Placeholder 3"/>
          <p:cNvSpPr>
            <a:spLocks noGrp="1"/>
          </p:cNvSpPr>
          <p:nvPr>
            <p:ph type="dt" sz="half" idx="10"/>
          </p:nvPr>
        </p:nvSpPr>
        <p:spPr>
          <a:xfrm>
            <a:off x="838200" y="6426022"/>
            <a:ext cx="2743200"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8CCD497E-67E2-4FAA-A5DA-37320498B782}" type="datetime1">
              <a:rPr lang="en-US" smtClean="0"/>
              <a:t>7/18/2026</a:t>
            </a:fld>
            <a:endParaRPr lang="en-US" dirty="0"/>
          </a:p>
        </p:txBody>
      </p:sp>
      <p:sp>
        <p:nvSpPr>
          <p:cNvPr id="12" name="Footer Placeholder 4"/>
          <p:cNvSpPr>
            <a:spLocks noGrp="1"/>
          </p:cNvSpPr>
          <p:nvPr>
            <p:ph type="ftr" sz="quarter" idx="11"/>
          </p:nvPr>
        </p:nvSpPr>
        <p:spPr>
          <a:xfrm>
            <a:off x="4038600" y="6426022"/>
            <a:ext cx="4114800"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13" name="Slide Number Placeholder 5"/>
          <p:cNvSpPr>
            <a:spLocks noGrp="1"/>
          </p:cNvSpPr>
          <p:nvPr>
            <p:ph type="sldNum" sz="quarter" idx="12"/>
          </p:nvPr>
        </p:nvSpPr>
        <p:spPr>
          <a:xfrm>
            <a:off x="8610600" y="6426022"/>
            <a:ext cx="1360503" cy="365125"/>
          </a:xfrm>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AD4CA714-9523-464B-9094-07CE2AC82970}" type="slidenum">
              <a:rPr lang="en-US" smtClean="0"/>
              <a:pPr>
                <a:defRPr/>
              </a:pPr>
              <a:t>‹#›</a:t>
            </a:fld>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2506" y="5583600"/>
            <a:ext cx="1830901" cy="1080000"/>
          </a:xfrm>
          <a:prstGeom prst="rect">
            <a:avLst/>
          </a:prstGeom>
        </p:spPr>
      </p:pic>
      <p:sp>
        <p:nvSpPr>
          <p:cNvPr id="15" name="Rectangle 14"/>
          <p:cNvSpPr/>
          <p:nvPr userDrawn="1"/>
        </p:nvSpPr>
        <p:spPr>
          <a:xfrm>
            <a:off x="0" y="6175883"/>
            <a:ext cx="9971103" cy="25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dirty="0"/>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69378" y="6173859"/>
            <a:ext cx="4620648" cy="252000"/>
          </a:xfrm>
          <a:prstGeom prst="rect">
            <a:avLst/>
          </a:prstGeom>
        </p:spPr>
      </p:pic>
    </p:spTree>
    <p:extLst>
      <p:ext uri="{BB962C8B-B14F-4D97-AF65-F5344CB8AC3E}">
        <p14:creationId xmlns:p14="http://schemas.microsoft.com/office/powerpoint/2010/main" val="2129365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Две колони, вариант 1">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838200" y="2055137"/>
            <a:ext cx="5181600" cy="4121825"/>
          </a:xfrm>
        </p:spPr>
        <p:txBody>
          <a:bodyPr/>
          <a:lstStyle>
            <a:lvl1pPr>
              <a:defRPr/>
            </a:lvl1pPr>
            <a:lvl2pPr>
              <a:defRPr/>
            </a:lvl2pPr>
            <a:lvl3pPr>
              <a:defRPr/>
            </a:lvl3pPr>
            <a:lvl4pPr>
              <a:defRPr/>
            </a:lvl4pPr>
            <a:lvl5pPr>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4" name="Content Placeholder 3"/>
          <p:cNvSpPr>
            <a:spLocks noGrp="1"/>
          </p:cNvSpPr>
          <p:nvPr>
            <p:ph sz="half" idx="2" hasCustomPrompt="1"/>
          </p:nvPr>
        </p:nvSpPr>
        <p:spPr>
          <a:xfrm>
            <a:off x="6172200" y="2055137"/>
            <a:ext cx="5181600" cy="4121825"/>
          </a:xfrm>
        </p:spPr>
        <p:txBody>
          <a:bodyPr/>
          <a:lstStyle>
            <a:lvl1pPr>
              <a:defRPr/>
            </a:lvl1pPr>
            <a:lvl2pPr>
              <a:defRPr/>
            </a:lvl2pPr>
            <a:lvl3pPr>
              <a:defRPr/>
            </a:lvl3pPr>
            <a:lvl4pPr>
              <a:defRPr/>
            </a:lvl4pPr>
            <a:lvl5pPr>
              <a:defRPr/>
            </a:lvl5pPr>
          </a:lstStyle>
          <a:p>
            <a:pPr lvl="0"/>
            <a:r>
              <a:rPr lang="en-US" dirty="0"/>
              <a:t>Click to add text</a:t>
            </a:r>
          </a:p>
          <a:p>
            <a:pPr lvl="1"/>
            <a:r>
              <a:rPr lang="en-US" altLang="en-US" dirty="0"/>
              <a:t>Second level</a:t>
            </a:r>
            <a:endParaRPr lang="en-US" dirty="0"/>
          </a:p>
          <a:p>
            <a:pPr lvl="2"/>
            <a:r>
              <a:rPr lang="en-US" altLang="en-US" dirty="0"/>
              <a:t>Third level</a:t>
            </a:r>
            <a:endParaRPr lang="en-US" dirty="0"/>
          </a:p>
          <a:p>
            <a:pPr lvl="3"/>
            <a:r>
              <a:rPr lang="en-US" altLang="en-US" dirty="0"/>
              <a:t>Fourth level</a:t>
            </a:r>
            <a:endParaRPr lang="en-US" dirty="0"/>
          </a:p>
          <a:p>
            <a:pPr lvl="4"/>
            <a:r>
              <a:rPr lang="en-US" altLang="en-US" dirty="0"/>
              <a:t>Fifth level</a:t>
            </a:r>
            <a:endParaRPr lang="en-US" dirty="0"/>
          </a:p>
        </p:txBody>
      </p:sp>
      <p:sp>
        <p:nvSpPr>
          <p:cNvPr id="5" name="Date Placeholder 3"/>
          <p:cNvSpPr>
            <a:spLocks noGrp="1"/>
          </p:cNvSpPr>
          <p:nvPr>
            <p:ph type="dt" sz="half" idx="10"/>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F2919C5C-DDFE-488E-9EA4-D23DC92D39B7}" type="datetime1">
              <a:rPr lang="en-US" smtClean="0"/>
              <a:t>7/18/2026</a:t>
            </a:fld>
            <a:endParaRPr lang="en-US" dirty="0"/>
          </a:p>
        </p:txBody>
      </p:sp>
      <p:sp>
        <p:nvSpPr>
          <p:cNvPr id="6" name="Footer Placeholder 4"/>
          <p:cNvSpPr>
            <a:spLocks noGrp="1"/>
          </p:cNvSpPr>
          <p:nvPr>
            <p:ph type="ftr" sz="quarter" idx="11"/>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solidFill>
                  <a:srgbClr val="7A005E"/>
                </a:solidFill>
                <a:latin typeface="Times New Roman" panose="02020603050405020304" pitchFamily="18" charset="0"/>
                <a:cs typeface="Times New Roman" panose="02020603050405020304" pitchFamily="18" charset="0"/>
              </a:defRPr>
            </a:lvl1pPr>
          </a:lstStyle>
          <a:p>
            <a:pPr>
              <a:defRPr/>
            </a:pPr>
            <a:fld id="{666E6706-76CD-4A18-A8A8-F61AA88AE4CB}" type="slidenum">
              <a:rPr lang="en-US" smtClean="0"/>
              <a:pPr>
                <a:defRPr/>
              </a:pPr>
              <a:t>‹#›</a:t>
            </a:fld>
            <a:endParaRPr lang="en-US" dirty="0"/>
          </a:p>
        </p:txBody>
      </p:sp>
      <p:sp>
        <p:nvSpPr>
          <p:cNvPr id="9" name="Title 1"/>
          <p:cNvSpPr>
            <a:spLocks noGrp="1"/>
          </p:cNvSpPr>
          <p:nvPr>
            <p:ph type="title" hasCustomPrompt="1"/>
          </p:nvPr>
        </p:nvSpPr>
        <p:spPr>
          <a:xfrm>
            <a:off x="1800000" y="288000"/>
            <a:ext cx="9865423" cy="1325563"/>
          </a:xfrm>
          <a:noFill/>
        </p:spPr>
        <p:txBody>
          <a:bodyPr/>
          <a:lstStyle>
            <a:lvl1pPr>
              <a:defRPr>
                <a:solidFill>
                  <a:srgbClr val="7A005F"/>
                </a:solidFill>
                <a:latin typeface="Times New Roman" panose="02020603050405020304" pitchFamily="18" charset="0"/>
                <a:cs typeface="Times New Roman" panose="02020603050405020304" pitchFamily="18" charset="0"/>
              </a:defRPr>
            </a:lvl1pPr>
          </a:lstStyle>
          <a:p>
            <a:r>
              <a:rPr lang="en-US" altLang="en-US" dirty="0"/>
              <a:t>Click to add title</a:t>
            </a:r>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307"/>
            <a:ext cx="1116000" cy="1799385"/>
          </a:xfrm>
          <a:prstGeom prst="rect">
            <a:avLst/>
          </a:prstGeom>
        </p:spPr>
      </p:pic>
    </p:spTree>
    <p:extLst>
      <p:ext uri="{BB962C8B-B14F-4D97-AF65-F5344CB8AC3E}">
        <p14:creationId xmlns:p14="http://schemas.microsoft.com/office/powerpoint/2010/main" val="1105889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5F54392E-4C41-43FC-958C-A766D5750120}" type="datetime1">
              <a:rPr lang="en-US" smtClean="0"/>
              <a:t>7/18/2026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6667ACBD-C771-4EA3-9D4D-0DECC3F3A65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32" r:id="rId1"/>
    <p:sldLayoutId id="2147483726" r:id="rId2"/>
    <p:sldLayoutId id="2147483727" r:id="rId3"/>
    <p:sldLayoutId id="2147483739" r:id="rId4"/>
    <p:sldLayoutId id="2147483728" r:id="rId5"/>
    <p:sldLayoutId id="2147483743" r:id="rId6"/>
    <p:sldLayoutId id="2147483729" r:id="rId7"/>
    <p:sldLayoutId id="2147483757" r:id="rId8"/>
    <p:sldLayoutId id="2147483746" r:id="rId9"/>
    <p:sldLayoutId id="2147483756" r:id="rId10"/>
    <p:sldLayoutId id="2147483758" r:id="rId11"/>
    <p:sldLayoutId id="2147483749" r:id="rId12"/>
    <p:sldLayoutId id="2147483759" r:id="rId13"/>
    <p:sldLayoutId id="2147483760" r:id="rId14"/>
    <p:sldLayoutId id="2147483752" r:id="rId15"/>
    <p:sldLayoutId id="2147483755" r:id="rId16"/>
    <p:sldLayoutId id="2147483761" r:id="rId17"/>
    <p:sldLayoutId id="2147483753" r:id="rId18"/>
    <p:sldLayoutId id="2147483762" r:id="rId19"/>
    <p:sldLayoutId id="2147483723" r:id="rId20"/>
    <p:sldLayoutId id="2147483724" r:id="rId2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Times New Roman" panose="02020603050405020304" pitchFamily="18" charset="0"/>
          <a:ea typeface="+mj-ea"/>
          <a:cs typeface="Times New Roman" panose="02020603050405020304" pitchFamily="18" charset="0"/>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2433" y="1378663"/>
            <a:ext cx="10562253" cy="1701800"/>
          </a:xfrm>
        </p:spPr>
        <p:txBody>
          <a:bodyPr/>
          <a:lstStyle/>
          <a:p>
            <a:r>
              <a:rPr lang="en-GB" sz="3200" cap="none" dirty="0">
                <a:solidFill>
                  <a:srgbClr val="7030A0"/>
                </a:solidFill>
              </a:rPr>
              <a:t>S</a:t>
            </a:r>
            <a:r>
              <a:rPr lang="en-GB" sz="3200" cap="none" dirty="0">
                <a:solidFill>
                  <a:srgbClr val="0066FF"/>
                </a:solidFill>
              </a:rPr>
              <a:t>ymptom </a:t>
            </a:r>
            <a:r>
              <a:rPr lang="en-GB" sz="3200" cap="none" dirty="0">
                <a:solidFill>
                  <a:srgbClr val="7030A0"/>
                </a:solidFill>
              </a:rPr>
              <a:t>I</a:t>
            </a:r>
            <a:r>
              <a:rPr lang="en-GB" sz="3200" cap="none" dirty="0">
                <a:solidFill>
                  <a:srgbClr val="0066FF"/>
                </a:solidFill>
              </a:rPr>
              <a:t>dentification, </a:t>
            </a:r>
            <a:r>
              <a:rPr lang="en-US" sz="3200" cap="none" noProof="0" dirty="0">
                <a:solidFill>
                  <a:srgbClr val="7030A0"/>
                </a:solidFill>
              </a:rPr>
              <a:t>M</a:t>
            </a:r>
            <a:r>
              <a:rPr lang="en-US" sz="3200" cap="none" noProof="0" dirty="0">
                <a:solidFill>
                  <a:srgbClr val="0066FF"/>
                </a:solidFill>
              </a:rPr>
              <a:t>odeling</a:t>
            </a:r>
            <a:r>
              <a:rPr lang="en-GB" sz="3200" cap="none" dirty="0">
                <a:solidFill>
                  <a:srgbClr val="0066FF"/>
                </a:solidFill>
              </a:rPr>
              <a:t>, &amp; </a:t>
            </a:r>
            <a:r>
              <a:rPr lang="en-GB" sz="3200" cap="none" dirty="0">
                <a:solidFill>
                  <a:srgbClr val="7030A0"/>
                </a:solidFill>
              </a:rPr>
              <a:t>C</a:t>
            </a:r>
            <a:r>
              <a:rPr lang="en-GB" sz="3200" cap="none" dirty="0">
                <a:solidFill>
                  <a:srgbClr val="0066FF"/>
                </a:solidFill>
              </a:rPr>
              <a:t>ontext </a:t>
            </a:r>
            <a:r>
              <a:rPr lang="en-GB" sz="3200" cap="none" dirty="0">
                <a:solidFill>
                  <a:srgbClr val="7030A0"/>
                </a:solidFill>
              </a:rPr>
              <a:t>O</a:t>
            </a:r>
            <a:r>
              <a:rPr lang="en-GB" sz="3200" cap="none" dirty="0">
                <a:solidFill>
                  <a:srgbClr val="0066FF"/>
                </a:solidFill>
              </a:rPr>
              <a:t>bservation Data Mining System for Analysis </a:t>
            </a:r>
            <a:r>
              <a:rPr lang="en-GB" sz="3200" cap="none">
                <a:solidFill>
                  <a:srgbClr val="0066FF"/>
                </a:solidFill>
              </a:rPr>
              <a:t>of Cognitive </a:t>
            </a:r>
            <a:r>
              <a:rPr lang="en-GB" sz="3200" cap="none" dirty="0">
                <a:solidFill>
                  <a:srgbClr val="0066FF"/>
                </a:solidFill>
              </a:rPr>
              <a:t>&amp; Decision-Making Errors in a Full-Scale Simulator</a:t>
            </a:r>
            <a:endParaRPr lang="bg-BG" sz="3200" cap="none" dirty="0">
              <a:solidFill>
                <a:srgbClr val="0066FF"/>
              </a:solidFill>
            </a:endParaRPr>
          </a:p>
        </p:txBody>
      </p:sp>
      <p:sp>
        <p:nvSpPr>
          <p:cNvPr id="3" name="Subtitle 2"/>
          <p:cNvSpPr>
            <a:spLocks noGrp="1"/>
          </p:cNvSpPr>
          <p:nvPr>
            <p:ph type="subTitle" idx="1"/>
          </p:nvPr>
        </p:nvSpPr>
        <p:spPr>
          <a:xfrm>
            <a:off x="2667000" y="3172538"/>
            <a:ext cx="6858000" cy="1203519"/>
          </a:xfrm>
        </p:spPr>
        <p:txBody>
          <a:bodyPr/>
          <a:lstStyle/>
          <a:p>
            <a:pPr algn="ctr" eaLnBrk="1" hangingPunct="1">
              <a:defRPr/>
            </a:pPr>
            <a:r>
              <a:rPr lang="en-US" altLang="en-US" sz="2000" b="1" dirty="0"/>
              <a:t>Gueorgui Petkov</a:t>
            </a:r>
          </a:p>
          <a:p>
            <a:pPr eaLnBrk="1" hangingPunct="1">
              <a:spcBef>
                <a:spcPts val="600"/>
              </a:spcBef>
              <a:defRPr/>
            </a:pPr>
            <a:r>
              <a:rPr lang="en-US" sz="2000" b="1" i="1" dirty="0">
                <a:solidFill>
                  <a:srgbClr val="00B050"/>
                </a:solidFill>
              </a:rPr>
              <a:t>Sofia University St. Kliment Ohridski</a:t>
            </a:r>
          </a:p>
          <a:p>
            <a:pPr algn="ctr" eaLnBrk="1" hangingPunct="1">
              <a:defRPr/>
            </a:pPr>
            <a:r>
              <a:rPr lang="en-US" altLang="en-US" sz="2000" b="1" dirty="0">
                <a:solidFill>
                  <a:srgbClr val="FF0000"/>
                </a:solidFill>
              </a:rPr>
              <a:t>BULGARIA</a:t>
            </a:r>
          </a:p>
        </p:txBody>
      </p:sp>
      <p:sp>
        <p:nvSpPr>
          <p:cNvPr id="6" name="Rectangle 10">
            <a:extLst>
              <a:ext uri="{FF2B5EF4-FFF2-40B4-BE49-F238E27FC236}">
                <a16:creationId xmlns:a16="http://schemas.microsoft.com/office/drawing/2014/main" id="{B7C317BF-B030-84AA-FEA6-2EF894D52E73}"/>
              </a:ext>
            </a:extLst>
          </p:cNvPr>
          <p:cNvSpPr>
            <a:spLocks noChangeArrowheads="1"/>
          </p:cNvSpPr>
          <p:nvPr/>
        </p:nvSpPr>
        <p:spPr bwMode="auto">
          <a:xfrm>
            <a:off x="2752531" y="124259"/>
            <a:ext cx="664339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rgbClr val="969696"/>
              </a:buClr>
              <a:buSzPct val="80000"/>
              <a:buFont typeface="Wingdings 3" panose="05040102010807070707" pitchFamily="18" charset="2"/>
              <a:buChar char="u"/>
              <a:defRPr sz="2400">
                <a:solidFill>
                  <a:schemeClr val="tx1"/>
                </a:solidFill>
                <a:latin typeface="Arial" panose="020B0604020202020204" pitchFamily="34" charset="0"/>
              </a:defRPr>
            </a:lvl1pPr>
            <a:lvl2pPr marL="742950" indent="-285750">
              <a:spcBef>
                <a:spcPct val="20000"/>
              </a:spcBef>
              <a:buClr>
                <a:srgbClr val="FF1100"/>
              </a:buClr>
              <a:buFont typeface="Symbol" panose="05050102010706020507" pitchFamily="18" charset="2"/>
              <a:buChar char="·"/>
              <a:defRPr sz="2000">
                <a:solidFill>
                  <a:schemeClr val="tx1"/>
                </a:solidFill>
                <a:latin typeface="Arial" panose="020B0604020202020204" pitchFamily="34" charset="0"/>
              </a:defRPr>
            </a:lvl2pPr>
            <a:lvl3pPr marL="1143000" indent="-228600">
              <a:spcBef>
                <a:spcPct val="20000"/>
              </a:spcBef>
              <a:buClr>
                <a:srgbClr val="000000"/>
              </a:buClr>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Clr>
                <a:srgbClr val="969696"/>
              </a:buClr>
              <a:buSzPct val="80000"/>
              <a:buFont typeface="Times New Roman" panose="02020603050405020304" pitchFamily="18" charset="0"/>
              <a:buChar char="♦"/>
              <a:defRPr sz="2000">
                <a:solidFill>
                  <a:schemeClr val="tx1"/>
                </a:solidFill>
                <a:latin typeface="Arial" panose="020B0604020202020204" pitchFamily="34" charset="0"/>
              </a:defRPr>
            </a:lvl4pPr>
            <a:lvl5pPr marL="2057400" indent="-228600">
              <a:spcBef>
                <a:spcPct val="20000"/>
              </a:spcBef>
              <a:buClr>
                <a:srgbClr val="000000"/>
              </a:buClr>
              <a:buSzPct val="80000"/>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ClrTx/>
              <a:buSzTx/>
              <a:buNone/>
            </a:pPr>
            <a:r>
              <a:rPr lang="en-US" altLang="bg-BG"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PSAM 18 Conference</a:t>
            </a:r>
          </a:p>
          <a:p>
            <a:pPr algn="ctr">
              <a:spcBef>
                <a:spcPct val="0"/>
              </a:spcBef>
              <a:buClrTx/>
              <a:buSzTx/>
              <a:buNone/>
            </a:pPr>
            <a:r>
              <a:rPr lang="en-US" altLang="bg-BG" b="1" dirty="0">
                <a:solidFill>
                  <a:srgbClr val="92D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3-10 </a:t>
            </a:r>
            <a:r>
              <a:rPr lang="en-GB" b="1" dirty="0">
                <a:solidFill>
                  <a:srgbClr val="92D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Human Factors and Operator Performance</a:t>
            </a:r>
            <a:endParaRPr lang="bg-BG" altLang="bg-BG" dirty="0">
              <a:solidFill>
                <a:srgbClr val="92D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Rectangle 10">
            <a:extLst>
              <a:ext uri="{FF2B5EF4-FFF2-40B4-BE49-F238E27FC236}">
                <a16:creationId xmlns:a16="http://schemas.microsoft.com/office/drawing/2014/main" id="{AAAACF46-3C74-2B5D-C754-C66D5F8EE7A5}"/>
              </a:ext>
            </a:extLst>
          </p:cNvPr>
          <p:cNvSpPr>
            <a:spLocks noChangeArrowheads="1"/>
          </p:cNvSpPr>
          <p:nvPr/>
        </p:nvSpPr>
        <p:spPr bwMode="auto">
          <a:xfrm>
            <a:off x="4538339" y="5171560"/>
            <a:ext cx="311532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rgbClr val="969696"/>
              </a:buClr>
              <a:buSzPct val="80000"/>
              <a:buFont typeface="Wingdings 3" panose="05040102010807070707" pitchFamily="18" charset="2"/>
              <a:buChar char="u"/>
              <a:defRPr sz="2400">
                <a:solidFill>
                  <a:schemeClr val="tx1"/>
                </a:solidFill>
                <a:latin typeface="Arial" panose="020B0604020202020204" pitchFamily="34" charset="0"/>
              </a:defRPr>
            </a:lvl1pPr>
            <a:lvl2pPr marL="742950" indent="-285750">
              <a:spcBef>
                <a:spcPct val="20000"/>
              </a:spcBef>
              <a:buClr>
                <a:srgbClr val="FF1100"/>
              </a:buClr>
              <a:buFont typeface="Symbol" panose="05050102010706020507" pitchFamily="18" charset="2"/>
              <a:buChar char="·"/>
              <a:defRPr sz="2000">
                <a:solidFill>
                  <a:schemeClr val="tx1"/>
                </a:solidFill>
                <a:latin typeface="Arial" panose="020B0604020202020204" pitchFamily="34" charset="0"/>
              </a:defRPr>
            </a:lvl2pPr>
            <a:lvl3pPr marL="1143000" indent="-228600">
              <a:spcBef>
                <a:spcPct val="20000"/>
              </a:spcBef>
              <a:buClr>
                <a:srgbClr val="000000"/>
              </a:buClr>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Clr>
                <a:srgbClr val="969696"/>
              </a:buClr>
              <a:buSzPct val="80000"/>
              <a:buFont typeface="Times New Roman" panose="02020603050405020304" pitchFamily="18" charset="0"/>
              <a:buChar char="♦"/>
              <a:defRPr sz="2000">
                <a:solidFill>
                  <a:schemeClr val="tx1"/>
                </a:solidFill>
                <a:latin typeface="Arial" panose="020B0604020202020204" pitchFamily="34" charset="0"/>
              </a:defRPr>
            </a:lvl4pPr>
            <a:lvl5pPr marL="2057400" indent="-228600">
              <a:spcBef>
                <a:spcPct val="20000"/>
              </a:spcBef>
              <a:buClr>
                <a:srgbClr val="000000"/>
              </a:buClr>
              <a:buSzPct val="80000"/>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GB" sz="1800" b="1" dirty="0">
                <a:solidFill>
                  <a:srgbClr val="C00000"/>
                </a:solidFill>
                <a:latin typeface="Times New Roman" panose="02020603050405020304" pitchFamily="18" charset="0"/>
                <a:cs typeface="Times New Roman" panose="02020603050405020304" pitchFamily="18" charset="0"/>
              </a:rPr>
              <a:t>Pittsburgh, Pennsylvania</a:t>
            </a:r>
            <a:endParaRPr lang="en-GB" altLang="bg-BG" sz="1800" b="1" dirty="0">
              <a:solidFill>
                <a:srgbClr val="C00000"/>
              </a:solidFill>
              <a:latin typeface="Times New Roman" panose="02020603050405020304" pitchFamily="18" charset="0"/>
              <a:cs typeface="Times New Roman" panose="02020603050405020304" pitchFamily="18" charset="0"/>
            </a:endParaRPr>
          </a:p>
          <a:p>
            <a:pPr algn="ctr" eaLnBrk="1" hangingPunct="1">
              <a:spcBef>
                <a:spcPct val="0"/>
              </a:spcBef>
              <a:buClrTx/>
              <a:buSzTx/>
              <a:buFontTx/>
              <a:buNone/>
            </a:pPr>
            <a:r>
              <a:rPr lang="en-GB" altLang="bg-BG" sz="1600" b="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July 19-24, 2026</a:t>
            </a:r>
            <a:r>
              <a:rPr lang="en-US" altLang="bg-BG" sz="1600" b="1" dirty="0">
                <a:solidFill>
                  <a:srgbClr val="0066FF"/>
                </a:solidFill>
                <a:latin typeface="Times New Roman" panose="02020603050405020304" pitchFamily="18" charset="0"/>
                <a:cs typeface="Times New Roman" panose="02020603050405020304" pitchFamily="18" charset="0"/>
              </a:rPr>
              <a:t> </a:t>
            </a:r>
            <a:endParaRPr lang="en-GB" altLang="bg-BG" sz="1600" dirty="0">
              <a:solidFill>
                <a:srgbClr val="0066FF"/>
              </a:solidFill>
              <a:latin typeface="Times New Roman" panose="02020603050405020304" pitchFamily="18" charset="0"/>
              <a:cs typeface="Times New Roman" panose="02020603050405020304" pitchFamily="18" charset="0"/>
            </a:endParaRPr>
          </a:p>
        </p:txBody>
      </p:sp>
      <p:sp>
        <p:nvSpPr>
          <p:cNvPr id="8" name="Контейнер за номер на слайда 7">
            <a:extLst>
              <a:ext uri="{FF2B5EF4-FFF2-40B4-BE49-F238E27FC236}">
                <a16:creationId xmlns:a16="http://schemas.microsoft.com/office/drawing/2014/main" id="{859A2562-D461-73FD-8D11-32E201B06CB7}"/>
              </a:ext>
            </a:extLst>
          </p:cNvPr>
          <p:cNvSpPr>
            <a:spLocks noGrp="1"/>
          </p:cNvSpPr>
          <p:nvPr>
            <p:ph type="sldNum" sz="quarter" idx="12"/>
          </p:nvPr>
        </p:nvSpPr>
        <p:spPr/>
        <p:txBody>
          <a:bodyPr/>
          <a:lstStyle/>
          <a:p>
            <a:pPr>
              <a:defRPr/>
            </a:pPr>
            <a:fld id="{AD4CA714-9523-464B-9094-07CE2AC82970}" type="slidenum">
              <a:rPr lang="en-US" smtClean="0"/>
              <a:pPr>
                <a:defRPr/>
              </a:pPr>
              <a:t>1</a:t>
            </a:fld>
            <a:endParaRPr lang="en-US" dirty="0"/>
          </a:p>
        </p:txBody>
      </p:sp>
    </p:spTree>
    <p:extLst>
      <p:ext uri="{BB962C8B-B14F-4D97-AF65-F5344CB8AC3E}">
        <p14:creationId xmlns:p14="http://schemas.microsoft.com/office/powerpoint/2010/main" val="3978169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1472A-020F-6D84-5CB8-3FF6A1C593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5A206-2B4B-3FE0-A3F3-317EAC63C2C3}"/>
              </a:ext>
            </a:extLst>
          </p:cNvPr>
          <p:cNvSpPr>
            <a:spLocks noGrp="1"/>
          </p:cNvSpPr>
          <p:nvPr>
            <p:ph type="title"/>
          </p:nvPr>
        </p:nvSpPr>
        <p:spPr>
          <a:xfrm>
            <a:off x="862302" y="173700"/>
            <a:ext cx="10515600" cy="1325563"/>
          </a:xfrm>
        </p:spPr>
        <p:txBody>
          <a:bodyPr/>
          <a:lstStyle/>
          <a:p>
            <a:r>
              <a:rPr lang="en-GB" sz="4800" b="1" dirty="0">
                <a:latin typeface="Arial Narrow" panose="020B0606020202030204" pitchFamily="34" charset="0"/>
              </a:rPr>
              <a:t>Brief Description of SIMCO Methodology</a:t>
            </a:r>
            <a:br>
              <a:rPr lang="en-GB" sz="4800" b="1" dirty="0">
                <a:latin typeface="Arial Narrow" panose="020B0606020202030204" pitchFamily="34" charset="0"/>
              </a:rPr>
            </a:br>
            <a:r>
              <a:rPr lang="en-GB" sz="4000" dirty="0">
                <a:solidFill>
                  <a:srgbClr val="0066FF"/>
                </a:solidFill>
                <a:latin typeface="Arial Narrow" panose="020B0606020202030204" pitchFamily="34" charset="0"/>
              </a:rPr>
              <a:t>Stages 5÷9 of the SIMCO methodology implementation</a:t>
            </a:r>
            <a:endParaRPr lang="en-GB" sz="4000" b="1" dirty="0">
              <a:latin typeface="Arial Narrow" panose="020B0606020202030204" pitchFamily="34" charset="0"/>
            </a:endParaRPr>
          </a:p>
        </p:txBody>
      </p:sp>
      <p:sp>
        <p:nvSpPr>
          <p:cNvPr id="3" name="Content Placeholder 2">
            <a:extLst>
              <a:ext uri="{FF2B5EF4-FFF2-40B4-BE49-F238E27FC236}">
                <a16:creationId xmlns:a16="http://schemas.microsoft.com/office/drawing/2014/main" id="{5350554F-3D32-CE88-712A-38F409D43ECE}"/>
              </a:ext>
            </a:extLst>
          </p:cNvPr>
          <p:cNvSpPr>
            <a:spLocks noGrp="1"/>
          </p:cNvSpPr>
          <p:nvPr>
            <p:ph idx="1"/>
          </p:nvPr>
        </p:nvSpPr>
        <p:spPr>
          <a:xfrm>
            <a:off x="791545" y="1499263"/>
            <a:ext cx="10657114" cy="4472912"/>
          </a:xfrm>
        </p:spPr>
        <p:txBody>
          <a:bodyPr/>
          <a:lstStyle/>
          <a:p>
            <a:pPr marL="0" indent="0" algn="ctr">
              <a:buNone/>
            </a:pPr>
            <a:r>
              <a:rPr lang="en-GB" sz="2400" b="1" dirty="0">
                <a:latin typeface="Arial Narrow" panose="020B0606020202030204" pitchFamily="34" charset="0"/>
              </a:rPr>
              <a:t>Initial data with 7 symptom groups of the PET method </a:t>
            </a:r>
          </a:p>
          <a:p>
            <a:pPr marL="0" indent="0">
              <a:buNone/>
            </a:pPr>
            <a:endParaRPr lang="en-GB" sz="2400" dirty="0">
              <a:latin typeface="Arial Narrow" panose="020B0606020202030204" pitchFamily="34" charset="0"/>
            </a:endParaRPr>
          </a:p>
          <a:p>
            <a:pPr marL="0" indent="0">
              <a:buNone/>
            </a:pPr>
            <a:endParaRPr lang="en-GB" sz="2400" dirty="0">
              <a:latin typeface="Arial Narrow" panose="020B0606020202030204" pitchFamily="34" charset="0"/>
            </a:endParaRPr>
          </a:p>
          <a:p>
            <a:pPr marL="514350" indent="-514350">
              <a:buFont typeface="+mj-lt"/>
              <a:buAutoNum type="arabicPeriod" startAt="6"/>
            </a:pPr>
            <a:r>
              <a:rPr lang="en-GB" sz="2400" dirty="0">
                <a:latin typeface="Arial Narrow" panose="020B0606020202030204" pitchFamily="34" charset="0"/>
              </a:rPr>
              <a:t>For each mode of HE, appropriate HRA methods can be proposed by combining their capabilities and criteria for classification and assessment.</a:t>
            </a:r>
          </a:p>
          <a:p>
            <a:pPr marL="514350" indent="-514350">
              <a:buFont typeface="+mj-lt"/>
              <a:buAutoNum type="arabicPeriod" startAt="6"/>
            </a:pPr>
            <a:r>
              <a:rPr lang="en-GB" sz="2400" dirty="0">
                <a:latin typeface="Arial Narrow" panose="020B0606020202030204" pitchFamily="34" charset="0"/>
              </a:rPr>
              <a:t>The combination of different HRA methods allows the processing of data with HRA methods to obtain useful and complementary dynamic and qualitative characteristics.</a:t>
            </a:r>
          </a:p>
          <a:p>
            <a:pPr marL="514350" indent="-514350">
              <a:buFont typeface="+mj-lt"/>
              <a:buAutoNum type="arabicPeriod" startAt="6"/>
            </a:pPr>
            <a:r>
              <a:rPr lang="en-GB" sz="2400" dirty="0">
                <a:latin typeface="Arial Narrow" panose="020B0606020202030204" pitchFamily="34" charset="0"/>
              </a:rPr>
              <a:t>Statistical processing and evaluation of samples of collected data on the modes of HE can serve as the basis for the creation of an HRA/PSA database at Kozloduy NPP.</a:t>
            </a:r>
          </a:p>
          <a:p>
            <a:pPr marL="514350" indent="-514350">
              <a:buFont typeface="+mj-lt"/>
              <a:buAutoNum type="arabicPeriod" startAt="6"/>
            </a:pPr>
            <a:r>
              <a:rPr lang="en-GB" sz="2400" dirty="0">
                <a:latin typeface="Arial Narrow" panose="020B0606020202030204" pitchFamily="34" charset="0"/>
              </a:rPr>
              <a:t>The created HRA DB can be further improved and developed. </a:t>
            </a:r>
          </a:p>
          <a:p>
            <a:pPr marL="514350" indent="-514350">
              <a:buFont typeface="+mj-lt"/>
              <a:buAutoNum type="arabicPeriod" startAt="6"/>
            </a:pPr>
            <a:endParaRPr lang="en-GB" sz="2400" dirty="0">
              <a:latin typeface="Arial Narrow" panose="020B0606020202030204" pitchFamily="34" charset="0"/>
            </a:endParaRPr>
          </a:p>
        </p:txBody>
      </p:sp>
      <p:sp>
        <p:nvSpPr>
          <p:cNvPr id="4" name="Slide Number Placeholder 3">
            <a:extLst>
              <a:ext uri="{FF2B5EF4-FFF2-40B4-BE49-F238E27FC236}">
                <a16:creationId xmlns:a16="http://schemas.microsoft.com/office/drawing/2014/main" id="{DF9CE71D-638E-C8FF-0BE0-C55BD8EB5599}"/>
              </a:ext>
            </a:extLst>
          </p:cNvPr>
          <p:cNvSpPr>
            <a:spLocks noGrp="1"/>
          </p:cNvSpPr>
          <p:nvPr>
            <p:ph type="sldNum" sz="quarter" idx="12"/>
          </p:nvPr>
        </p:nvSpPr>
        <p:spPr/>
        <p:txBody>
          <a:bodyPr/>
          <a:lstStyle/>
          <a:p>
            <a:pPr>
              <a:defRPr/>
            </a:pPr>
            <a:fld id="{AD4CA714-9523-464B-9094-07CE2AC82970}" type="slidenum">
              <a:rPr lang="en-US" smtClean="0"/>
              <a:pPr>
                <a:defRPr/>
              </a:pPr>
              <a:t>10</a:t>
            </a:fld>
            <a:endParaRPr lang="en-US" dirty="0"/>
          </a:p>
        </p:txBody>
      </p:sp>
      <p:graphicFrame>
        <p:nvGraphicFramePr>
          <p:cNvPr id="7" name="Table 6">
            <a:extLst>
              <a:ext uri="{FF2B5EF4-FFF2-40B4-BE49-F238E27FC236}">
                <a16:creationId xmlns:a16="http://schemas.microsoft.com/office/drawing/2014/main" id="{EDAD4176-13BD-CDBE-DAD0-9445CF6A70D1}"/>
              </a:ext>
            </a:extLst>
          </p:cNvPr>
          <p:cNvGraphicFramePr>
            <a:graphicFrameLocks noGrp="1"/>
          </p:cNvGraphicFramePr>
          <p:nvPr>
            <p:extLst>
              <p:ext uri="{D42A27DB-BD31-4B8C-83A1-F6EECF244321}">
                <p14:modId xmlns:p14="http://schemas.microsoft.com/office/powerpoint/2010/main" val="1350025615"/>
              </p:ext>
            </p:extLst>
          </p:nvPr>
        </p:nvGraphicFramePr>
        <p:xfrm>
          <a:off x="743340" y="2048669"/>
          <a:ext cx="10657115" cy="609600"/>
        </p:xfrm>
        <a:graphic>
          <a:graphicData uri="http://schemas.openxmlformats.org/drawingml/2006/table">
            <a:tbl>
              <a:tblPr/>
              <a:tblGrid>
                <a:gridCol w="1047360">
                  <a:extLst>
                    <a:ext uri="{9D8B030D-6E8A-4147-A177-3AD203B41FA5}">
                      <a16:colId xmlns:a16="http://schemas.microsoft.com/office/drawing/2014/main" val="1430928485"/>
                    </a:ext>
                  </a:extLst>
                </a:gridCol>
                <a:gridCol w="324675">
                  <a:extLst>
                    <a:ext uri="{9D8B030D-6E8A-4147-A177-3AD203B41FA5}">
                      <a16:colId xmlns:a16="http://schemas.microsoft.com/office/drawing/2014/main" val="473080657"/>
                    </a:ext>
                  </a:extLst>
                </a:gridCol>
                <a:gridCol w="346684">
                  <a:extLst>
                    <a:ext uri="{9D8B030D-6E8A-4147-A177-3AD203B41FA5}">
                      <a16:colId xmlns:a16="http://schemas.microsoft.com/office/drawing/2014/main" val="3863699675"/>
                    </a:ext>
                  </a:extLst>
                </a:gridCol>
                <a:gridCol w="300191">
                  <a:extLst>
                    <a:ext uri="{9D8B030D-6E8A-4147-A177-3AD203B41FA5}">
                      <a16:colId xmlns:a16="http://schemas.microsoft.com/office/drawing/2014/main" val="4170508331"/>
                    </a:ext>
                  </a:extLst>
                </a:gridCol>
                <a:gridCol w="742310">
                  <a:extLst>
                    <a:ext uri="{9D8B030D-6E8A-4147-A177-3AD203B41FA5}">
                      <a16:colId xmlns:a16="http://schemas.microsoft.com/office/drawing/2014/main" val="2823899024"/>
                    </a:ext>
                  </a:extLst>
                </a:gridCol>
                <a:gridCol w="520638">
                  <a:extLst>
                    <a:ext uri="{9D8B030D-6E8A-4147-A177-3AD203B41FA5}">
                      <a16:colId xmlns:a16="http://schemas.microsoft.com/office/drawing/2014/main" val="370511981"/>
                    </a:ext>
                  </a:extLst>
                </a:gridCol>
                <a:gridCol w="327727">
                  <a:extLst>
                    <a:ext uri="{9D8B030D-6E8A-4147-A177-3AD203B41FA5}">
                      <a16:colId xmlns:a16="http://schemas.microsoft.com/office/drawing/2014/main" val="4195499079"/>
                    </a:ext>
                  </a:extLst>
                </a:gridCol>
                <a:gridCol w="540822">
                  <a:extLst>
                    <a:ext uri="{9D8B030D-6E8A-4147-A177-3AD203B41FA5}">
                      <a16:colId xmlns:a16="http://schemas.microsoft.com/office/drawing/2014/main" val="2849786468"/>
                    </a:ext>
                  </a:extLst>
                </a:gridCol>
                <a:gridCol w="346684">
                  <a:extLst>
                    <a:ext uri="{9D8B030D-6E8A-4147-A177-3AD203B41FA5}">
                      <a16:colId xmlns:a16="http://schemas.microsoft.com/office/drawing/2014/main" val="2336513076"/>
                    </a:ext>
                  </a:extLst>
                </a:gridCol>
                <a:gridCol w="418517">
                  <a:extLst>
                    <a:ext uri="{9D8B030D-6E8A-4147-A177-3AD203B41FA5}">
                      <a16:colId xmlns:a16="http://schemas.microsoft.com/office/drawing/2014/main" val="2257562456"/>
                    </a:ext>
                  </a:extLst>
                </a:gridCol>
                <a:gridCol w="276075">
                  <a:extLst>
                    <a:ext uri="{9D8B030D-6E8A-4147-A177-3AD203B41FA5}">
                      <a16:colId xmlns:a16="http://schemas.microsoft.com/office/drawing/2014/main" val="342130735"/>
                    </a:ext>
                  </a:extLst>
                </a:gridCol>
                <a:gridCol w="347909">
                  <a:extLst>
                    <a:ext uri="{9D8B030D-6E8A-4147-A177-3AD203B41FA5}">
                      <a16:colId xmlns:a16="http://schemas.microsoft.com/office/drawing/2014/main" val="2464585295"/>
                    </a:ext>
                  </a:extLst>
                </a:gridCol>
                <a:gridCol w="540238">
                  <a:extLst>
                    <a:ext uri="{9D8B030D-6E8A-4147-A177-3AD203B41FA5}">
                      <a16:colId xmlns:a16="http://schemas.microsoft.com/office/drawing/2014/main" val="644408251"/>
                    </a:ext>
                  </a:extLst>
                </a:gridCol>
                <a:gridCol w="328310">
                  <a:extLst>
                    <a:ext uri="{9D8B030D-6E8A-4147-A177-3AD203B41FA5}">
                      <a16:colId xmlns:a16="http://schemas.microsoft.com/office/drawing/2014/main" val="151277941"/>
                    </a:ext>
                  </a:extLst>
                </a:gridCol>
                <a:gridCol w="520638">
                  <a:extLst>
                    <a:ext uri="{9D8B030D-6E8A-4147-A177-3AD203B41FA5}">
                      <a16:colId xmlns:a16="http://schemas.microsoft.com/office/drawing/2014/main" val="2646687964"/>
                    </a:ext>
                  </a:extLst>
                </a:gridCol>
                <a:gridCol w="613794">
                  <a:extLst>
                    <a:ext uri="{9D8B030D-6E8A-4147-A177-3AD203B41FA5}">
                      <a16:colId xmlns:a16="http://schemas.microsoft.com/office/drawing/2014/main" val="3888112458"/>
                    </a:ext>
                  </a:extLst>
                </a:gridCol>
                <a:gridCol w="400888">
                  <a:extLst>
                    <a:ext uri="{9D8B030D-6E8A-4147-A177-3AD203B41FA5}">
                      <a16:colId xmlns:a16="http://schemas.microsoft.com/office/drawing/2014/main" val="1536137919"/>
                    </a:ext>
                  </a:extLst>
                </a:gridCol>
                <a:gridCol w="571500">
                  <a:extLst>
                    <a:ext uri="{9D8B030D-6E8A-4147-A177-3AD203B41FA5}">
                      <a16:colId xmlns:a16="http://schemas.microsoft.com/office/drawing/2014/main" val="3071514551"/>
                    </a:ext>
                  </a:extLst>
                </a:gridCol>
                <a:gridCol w="571500">
                  <a:extLst>
                    <a:ext uri="{9D8B030D-6E8A-4147-A177-3AD203B41FA5}">
                      <a16:colId xmlns:a16="http://schemas.microsoft.com/office/drawing/2014/main" val="3310274120"/>
                    </a:ext>
                  </a:extLst>
                </a:gridCol>
                <a:gridCol w="438150">
                  <a:extLst>
                    <a:ext uri="{9D8B030D-6E8A-4147-A177-3AD203B41FA5}">
                      <a16:colId xmlns:a16="http://schemas.microsoft.com/office/drawing/2014/main" val="155146601"/>
                    </a:ext>
                  </a:extLst>
                </a:gridCol>
                <a:gridCol w="518200">
                  <a:extLst>
                    <a:ext uri="{9D8B030D-6E8A-4147-A177-3AD203B41FA5}">
                      <a16:colId xmlns:a16="http://schemas.microsoft.com/office/drawing/2014/main" val="2902464177"/>
                    </a:ext>
                  </a:extLst>
                </a:gridCol>
                <a:gridCol w="614305">
                  <a:extLst>
                    <a:ext uri="{9D8B030D-6E8A-4147-A177-3AD203B41FA5}">
                      <a16:colId xmlns:a16="http://schemas.microsoft.com/office/drawing/2014/main" val="2208869076"/>
                    </a:ext>
                  </a:extLst>
                </a:gridCol>
              </a:tblGrid>
              <a:tr h="0">
                <a:tc rowSpan="2">
                  <a:txBody>
                    <a:bodyPr/>
                    <a:lstStyle/>
                    <a:p>
                      <a:pPr marL="85725" marR="85725" algn="ctr">
                        <a:spcBef>
                          <a:spcPts val="600"/>
                        </a:spcBef>
                        <a:buNone/>
                      </a:pPr>
                      <a:r>
                        <a:rPr lang="en-US" sz="2000" b="1" dirty="0">
                          <a:effectLst/>
                          <a:latin typeface="Times New Roman" panose="02020603050405020304" pitchFamily="18" charset="0"/>
                          <a:ea typeface="PMingLiU" panose="02020500000000000000" pitchFamily="18" charset="-120"/>
                        </a:rPr>
                        <a:t>time, s</a:t>
                      </a:r>
                      <a:endParaRPr lang="en-GB" sz="2000" dirty="0">
                        <a:effectLst/>
                        <a:latin typeface="Times New Roman" panose="02020603050405020304" pitchFamily="18" charset="0"/>
                        <a:ea typeface="PMingLiU" panose="02020500000000000000" pitchFamily="18" charset="-12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gridSpan="3">
                  <a:txBody>
                    <a:bodyPr/>
                    <a:lstStyle/>
                    <a:p>
                      <a:pPr marL="85725" marR="85725" algn="ctr">
                        <a:buNone/>
                      </a:pPr>
                      <a:r>
                        <a:rPr lang="en-US" sz="2000" b="1" dirty="0">
                          <a:effectLst/>
                          <a:latin typeface="Times New Roman" panose="02020603050405020304" pitchFamily="18" charset="0"/>
                          <a:ea typeface="PMingLiU" panose="02020500000000000000" pitchFamily="18" charset="-120"/>
                        </a:rPr>
                        <a:t>Goals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gridSpan="3">
                  <a:txBody>
                    <a:bodyPr/>
                    <a:lstStyle/>
                    <a:p>
                      <a:pPr marL="85725" marR="85725" algn="ctr">
                        <a:buNone/>
                      </a:pPr>
                      <a:r>
                        <a:rPr lang="en-US" sz="2000" b="1" dirty="0">
                          <a:effectLst/>
                          <a:latin typeface="Times New Roman" panose="02020603050405020304" pitchFamily="18" charset="0"/>
                          <a:ea typeface="PMingLiU" panose="02020500000000000000" pitchFamily="18" charset="-120"/>
                        </a:rPr>
                        <a:t>Transitions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gridSpan="3">
                  <a:txBody>
                    <a:bodyPr/>
                    <a:lstStyle/>
                    <a:p>
                      <a:pPr marL="85725" marR="85725" algn="ctr">
                        <a:buNone/>
                      </a:pPr>
                      <a:r>
                        <a:rPr lang="en-US" sz="2000" b="1" dirty="0">
                          <a:effectLst/>
                          <a:latin typeface="Times New Roman" panose="02020603050405020304" pitchFamily="18" charset="0"/>
                          <a:ea typeface="PMingLiU" panose="02020500000000000000" pitchFamily="18" charset="-120"/>
                        </a:rPr>
                        <a:t>Actions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gridSpan="3">
                  <a:txBody>
                    <a:bodyPr/>
                    <a:lstStyle/>
                    <a:p>
                      <a:pPr marL="85725" marR="85725" algn="ctr">
                        <a:buNone/>
                      </a:pPr>
                      <a:r>
                        <a:rPr lang="en-US" sz="2000" b="1" dirty="0">
                          <a:effectLst/>
                          <a:latin typeface="Times New Roman" panose="02020603050405020304" pitchFamily="18" charset="0"/>
                          <a:ea typeface="PMingLiU" panose="02020500000000000000" pitchFamily="18" charset="-120"/>
                        </a:rPr>
                        <a:t>Events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gridSpan="3">
                  <a:txBody>
                    <a:bodyPr/>
                    <a:lstStyle/>
                    <a:p>
                      <a:pPr marL="85725" marR="85725" algn="ctr">
                        <a:buNone/>
                      </a:pPr>
                      <a:r>
                        <a:rPr lang="en-US" sz="2000" b="1" dirty="0">
                          <a:effectLst/>
                          <a:latin typeface="Times New Roman" panose="02020603050405020304" pitchFamily="18" charset="0"/>
                          <a:ea typeface="PMingLiU" panose="02020500000000000000" pitchFamily="18" charset="-120"/>
                        </a:rPr>
                        <a:t>Functions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gridSpan="3">
                  <a:txBody>
                    <a:bodyPr/>
                    <a:lstStyle/>
                    <a:p>
                      <a:pPr marL="85725" marR="85725" algn="ctr">
                        <a:buNone/>
                      </a:pPr>
                      <a:r>
                        <a:rPr lang="en-US" sz="2000" b="1" dirty="0">
                          <a:effectLst/>
                          <a:latin typeface="Times New Roman" panose="02020603050405020304" pitchFamily="18" charset="0"/>
                          <a:ea typeface="PMingLiU" panose="02020500000000000000" pitchFamily="18" charset="-120"/>
                        </a:rPr>
                        <a:t>Resources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gridSpan="3">
                  <a:txBody>
                    <a:bodyPr/>
                    <a:lstStyle/>
                    <a:p>
                      <a:pPr marL="85725" marR="85725" algn="ctr">
                        <a:buNone/>
                      </a:pPr>
                      <a:r>
                        <a:rPr lang="en-US" sz="2000" b="1" dirty="0">
                          <a:effectLst/>
                          <a:latin typeface="Times New Roman" panose="02020603050405020304" pitchFamily="18" charset="0"/>
                          <a:ea typeface="PMingLiU" panose="02020500000000000000" pitchFamily="18" charset="-120"/>
                        </a:rPr>
                        <a:t>Parameters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24757899"/>
                  </a:ext>
                </a:extLst>
              </a:tr>
              <a:tr h="0">
                <a:tc vMerge="1">
                  <a:txBody>
                    <a:bodyPr/>
                    <a:lstStyle/>
                    <a:p>
                      <a:endParaRPr lang="en-GB"/>
                    </a:p>
                  </a:txBody>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V</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O</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V</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O</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V</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O</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V</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O</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V</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O</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V</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O</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S</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V</a:t>
                      </a:r>
                      <a:endParaRPr lang="en-GB" sz="2000" dirty="0">
                        <a:effectLst/>
                        <a:latin typeface="Times New Roman" panose="02020603050405020304" pitchFamily="18" charset="0"/>
                        <a:ea typeface="PMingLiU" panose="02020500000000000000" pitchFamily="18" charset="-12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O</a:t>
                      </a:r>
                      <a:endParaRPr lang="en-GB" sz="2000" dirty="0">
                        <a:effectLst/>
                        <a:latin typeface="Times New Roman" panose="02020603050405020304" pitchFamily="18" charset="0"/>
                        <a:ea typeface="PMingLiU" panose="02020500000000000000" pitchFamily="18" charset="-120"/>
                      </a:endParaRPr>
                    </a:p>
                  </a:txBody>
                  <a:tcPr marL="68580" marR="68580"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85725" marR="85725" algn="ctr">
                        <a:buNone/>
                      </a:pPr>
                      <a:r>
                        <a:rPr lang="en-US" sz="2000" dirty="0">
                          <a:effectLst/>
                          <a:latin typeface="Times New Roman" panose="02020603050405020304" pitchFamily="18" charset="0"/>
                          <a:ea typeface="PMingLiU" panose="02020500000000000000" pitchFamily="18" charset="-120"/>
                        </a:rPr>
                        <a:t>S</a:t>
                      </a:r>
                      <a:endParaRPr lang="en-GB" sz="2000" dirty="0">
                        <a:effectLst/>
                        <a:latin typeface="Times New Roman" panose="02020603050405020304" pitchFamily="18" charset="0"/>
                        <a:ea typeface="PMingLiU" panose="02020500000000000000" pitchFamily="18" charset="-120"/>
                      </a:endParaRPr>
                    </a:p>
                  </a:txBody>
                  <a:tcPr marL="68580" marR="68580"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1123210991"/>
                  </a:ext>
                </a:extLst>
              </a:tr>
            </a:tbl>
          </a:graphicData>
        </a:graphic>
      </p:graphicFrame>
    </p:spTree>
    <p:extLst>
      <p:ext uri="{BB962C8B-B14F-4D97-AF65-F5344CB8AC3E}">
        <p14:creationId xmlns:p14="http://schemas.microsoft.com/office/powerpoint/2010/main" val="3526305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B6161-0496-E343-1BC2-9F6BD4CAC4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26035F-D453-2DA6-22EC-B6AC44D56061}"/>
              </a:ext>
            </a:extLst>
          </p:cNvPr>
          <p:cNvSpPr>
            <a:spLocks noGrp="1"/>
          </p:cNvSpPr>
          <p:nvPr>
            <p:ph type="title"/>
          </p:nvPr>
        </p:nvSpPr>
        <p:spPr>
          <a:xfrm>
            <a:off x="907257" y="287999"/>
            <a:ext cx="10515600" cy="759750"/>
          </a:xfrm>
        </p:spPr>
        <p:txBody>
          <a:bodyPr/>
          <a:lstStyle/>
          <a:p>
            <a:r>
              <a:rPr lang="en-US" altLang="bg-BG" sz="4800" b="1" dirty="0">
                <a:solidFill>
                  <a:srgbClr val="7030A0"/>
                </a:solidFill>
                <a:latin typeface="Arial Narrow" panose="020B0606020202030204" pitchFamily="34" charset="0"/>
                <a:cs typeface="Arial" panose="020B0604020202020204" pitchFamily="34" charset="0"/>
              </a:rPr>
              <a:t>SIMCO</a:t>
            </a:r>
            <a:r>
              <a:rPr lang="en-US" altLang="bg-BG" sz="4800" b="1" dirty="0">
                <a:solidFill>
                  <a:schemeClr val="tx1"/>
                </a:solidFill>
                <a:latin typeface="Arial Narrow" panose="020B0606020202030204" pitchFamily="34" charset="0"/>
                <a:cs typeface="Arial" panose="020B0604020202020204" pitchFamily="34" charset="0"/>
              </a:rPr>
              <a:t> </a:t>
            </a:r>
            <a:r>
              <a:rPr lang="en-US" altLang="bg-BG" sz="4800" b="1" dirty="0">
                <a:solidFill>
                  <a:srgbClr val="0066FF"/>
                </a:solidFill>
                <a:latin typeface="Arial Narrow" panose="020B0606020202030204" pitchFamily="34" charset="0"/>
                <a:cs typeface="Arial" panose="020B0604020202020204" pitchFamily="34" charset="0"/>
              </a:rPr>
              <a:t>Algorithm and Criteria (Filters)</a:t>
            </a:r>
            <a:endParaRPr lang="bg-BG" sz="4800" dirty="0">
              <a:solidFill>
                <a:srgbClr val="0066FF"/>
              </a:solidFill>
              <a:latin typeface="Arial Narrow" panose="020B0606020202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176EEAB-FA37-D2C2-EA3B-C89706E17583}"/>
              </a:ext>
            </a:extLst>
          </p:cNvPr>
          <p:cNvSpPr>
            <a:spLocks noGrp="1"/>
          </p:cNvSpPr>
          <p:nvPr>
            <p:ph idx="1"/>
          </p:nvPr>
        </p:nvSpPr>
        <p:spPr>
          <a:xfrm>
            <a:off x="700089" y="1047749"/>
            <a:ext cx="10929936" cy="4895851"/>
          </a:xfrm>
        </p:spPr>
        <p:txBody>
          <a:bodyPr/>
          <a:lstStyle/>
          <a:p>
            <a:pPr marL="457200" indent="-457200">
              <a:lnSpc>
                <a:spcPct val="100000"/>
              </a:lnSpc>
              <a:spcBef>
                <a:spcPts val="600"/>
              </a:spcBef>
              <a:spcAft>
                <a:spcPts val="0"/>
              </a:spcAft>
              <a:buFont typeface="+mj-lt"/>
              <a:buAutoNum type="alphaUcPeriod"/>
            </a:pPr>
            <a:r>
              <a:rPr lang="en-GB" sz="2400" dirty="0">
                <a:latin typeface="Arial Narrow" panose="020B0606020202030204" pitchFamily="34" charset="0"/>
              </a:rPr>
              <a:t>The presence of a given parameter/event in at least one of the documents (scenario, SB EOP and other procedures) - </a:t>
            </a:r>
            <a:r>
              <a:rPr lang="en-GB" sz="2400" i="1" dirty="0">
                <a:latin typeface="Arial Narrow" panose="020B0606020202030204" pitchFamily="34" charset="0"/>
              </a:rPr>
              <a:t>List of Symptoms for Registration </a:t>
            </a:r>
            <a:r>
              <a:rPr lang="en-GB" sz="2400" dirty="0">
                <a:latin typeface="Arial Narrow" panose="020B0606020202030204" pitchFamily="34" charset="0"/>
              </a:rPr>
              <a:t>using </a:t>
            </a:r>
            <a:r>
              <a:rPr lang="en-GB" sz="2400" b="1" dirty="0">
                <a:latin typeface="Arial Narrow" panose="020B0606020202030204" pitchFamily="34" charset="0"/>
              </a:rPr>
              <a:t>Criterion A</a:t>
            </a:r>
          </a:p>
          <a:p>
            <a:pPr lvl="1">
              <a:lnSpc>
                <a:spcPct val="100000"/>
              </a:lnSpc>
              <a:spcBef>
                <a:spcPts val="600"/>
              </a:spcBef>
              <a:spcAft>
                <a:spcPts val="0"/>
              </a:spcAft>
            </a:pPr>
            <a:r>
              <a:rPr lang="en-GB" sz="2000" dirty="0">
                <a:latin typeface="Arial Narrow" panose="020B0606020202030204" pitchFamily="34" charset="0"/>
              </a:rPr>
              <a:t>Based on </a:t>
            </a:r>
            <a:r>
              <a:rPr lang="en-GB" sz="2000" b="1" dirty="0">
                <a:latin typeface="Arial Narrow" panose="020B0606020202030204" pitchFamily="34" charset="0"/>
              </a:rPr>
              <a:t>Criterion A</a:t>
            </a:r>
            <a:r>
              <a:rPr lang="en-GB" sz="2000" dirty="0">
                <a:latin typeface="Arial Narrow" panose="020B0606020202030204" pitchFamily="34" charset="0"/>
              </a:rPr>
              <a:t> after each scenario played, </a:t>
            </a:r>
            <a:r>
              <a:rPr lang="en-GB" sz="2000" b="1" dirty="0">
                <a:latin typeface="Arial Narrow" panose="020B0606020202030204" pitchFamily="34" charset="0"/>
              </a:rPr>
              <a:t>file a</a:t>
            </a:r>
            <a:r>
              <a:rPr lang="en-GB" sz="2000" dirty="0">
                <a:latin typeface="Arial Narrow" panose="020B0606020202030204" pitchFamily="34" charset="0"/>
              </a:rPr>
              <a:t> </a:t>
            </a:r>
            <a:r>
              <a:rPr lang="en-GB" sz="2000" i="1" dirty="0">
                <a:latin typeface="Arial Narrow" panose="020B0606020202030204" pitchFamily="34" charset="0"/>
              </a:rPr>
              <a:t>(*.csv format)</a:t>
            </a:r>
            <a:r>
              <a:rPr lang="en-GB" sz="2000" dirty="0">
                <a:latin typeface="Arial Narrow" panose="020B0606020202030204" pitchFamily="34" charset="0"/>
              </a:rPr>
              <a:t> with the recorded parameters for each scenario is archived and transmitted for further processing.</a:t>
            </a:r>
          </a:p>
          <a:p>
            <a:pPr marL="457200" indent="-457200">
              <a:lnSpc>
                <a:spcPct val="100000"/>
              </a:lnSpc>
              <a:spcBef>
                <a:spcPts val="600"/>
              </a:spcBef>
              <a:spcAft>
                <a:spcPts val="0"/>
              </a:spcAft>
              <a:buFont typeface="+mj-lt"/>
              <a:buAutoNum type="alphaUcPeriod"/>
            </a:pPr>
            <a:r>
              <a:rPr lang="en-GB" sz="2400" dirty="0">
                <a:latin typeface="Arial Narrow" panose="020B0606020202030204" pitchFamily="34" charset="0"/>
              </a:rPr>
              <a:t>The presence of a limit value or condition in the SB EOP, the played scenario or the </a:t>
            </a:r>
            <a:r>
              <a:rPr lang="en-GB" sz="2400" i="1" dirty="0">
                <a:latin typeface="Arial Narrow" panose="020B0606020202030204" pitchFamily="34" charset="0"/>
              </a:rPr>
              <a:t>Technical Specification </a:t>
            </a:r>
            <a:r>
              <a:rPr lang="en-GB" sz="2400" dirty="0">
                <a:latin typeface="Arial Narrow" panose="020B0606020202030204" pitchFamily="34" charset="0"/>
              </a:rPr>
              <a:t>(TS), which the given parameter has passed.</a:t>
            </a:r>
          </a:p>
          <a:p>
            <a:pPr lvl="1">
              <a:lnSpc>
                <a:spcPct val="100000"/>
              </a:lnSpc>
              <a:spcBef>
                <a:spcPts val="600"/>
              </a:spcBef>
              <a:spcAft>
                <a:spcPts val="0"/>
              </a:spcAft>
            </a:pPr>
            <a:r>
              <a:rPr lang="en-GB" sz="2000" dirty="0">
                <a:latin typeface="Arial Narrow" panose="020B0606020202030204" pitchFamily="34" charset="0"/>
              </a:rPr>
              <a:t>Based on </a:t>
            </a:r>
            <a:r>
              <a:rPr lang="en-GB" sz="2000" b="1" dirty="0">
                <a:latin typeface="Arial Narrow" panose="020B0606020202030204" pitchFamily="34" charset="0"/>
              </a:rPr>
              <a:t>Criterion B</a:t>
            </a:r>
            <a:r>
              <a:rPr lang="en-GB" sz="2000" dirty="0">
                <a:latin typeface="Arial Narrow" panose="020B0606020202030204" pitchFamily="34" charset="0"/>
              </a:rPr>
              <a:t>, </a:t>
            </a:r>
            <a:r>
              <a:rPr lang="en-GB" sz="2000" b="1" dirty="0">
                <a:latin typeface="Arial Narrow" panose="020B0606020202030204" pitchFamily="34" charset="0"/>
              </a:rPr>
              <a:t>file b</a:t>
            </a:r>
            <a:r>
              <a:rPr lang="en-GB" sz="2000" dirty="0">
                <a:latin typeface="Arial Narrow" panose="020B0606020202030204" pitchFamily="34" charset="0"/>
              </a:rPr>
              <a:t> with the changed parameters during the scenario, serves as the source for determining the symptoms that appear during the scenario.</a:t>
            </a:r>
          </a:p>
          <a:p>
            <a:pPr marL="457200" indent="-457200">
              <a:lnSpc>
                <a:spcPct val="100000"/>
              </a:lnSpc>
              <a:spcBef>
                <a:spcPts val="600"/>
              </a:spcBef>
              <a:spcAft>
                <a:spcPts val="0"/>
              </a:spcAft>
              <a:buFont typeface="+mj-lt"/>
              <a:buAutoNum type="alphaUcPeriod"/>
            </a:pPr>
            <a:r>
              <a:rPr lang="en-GB" sz="2400" dirty="0">
                <a:latin typeface="Arial Narrow" panose="020B0606020202030204" pitchFamily="34" charset="0"/>
              </a:rPr>
              <a:t>A symptom is a measurable cue in </a:t>
            </a:r>
            <a:r>
              <a:rPr lang="en-GB" sz="2400" i="1" dirty="0">
                <a:latin typeface="Arial Narrow" panose="020B0606020202030204" pitchFamily="34" charset="0"/>
              </a:rPr>
              <a:t>nuclear engineering</a:t>
            </a:r>
            <a:r>
              <a:rPr lang="en-GB" sz="2400" dirty="0">
                <a:latin typeface="Arial Narrow" panose="020B0606020202030204" pitchFamily="34" charset="0"/>
              </a:rPr>
              <a:t>, accessible to operator control, and can be considered as a combination of process parameters and signals that change the state of the nuclear power unit and require active actions (automation or personnel).</a:t>
            </a:r>
          </a:p>
          <a:p>
            <a:pPr lvl="1">
              <a:lnSpc>
                <a:spcPct val="100000"/>
              </a:lnSpc>
              <a:spcBef>
                <a:spcPts val="600"/>
              </a:spcBef>
              <a:spcAft>
                <a:spcPts val="0"/>
              </a:spcAft>
            </a:pPr>
            <a:r>
              <a:rPr lang="en-GB" sz="2000" dirty="0">
                <a:latin typeface="Arial Narrow" panose="020B0606020202030204" pitchFamily="34" charset="0"/>
              </a:rPr>
              <a:t>Based on </a:t>
            </a:r>
            <a:r>
              <a:rPr lang="en-GB" sz="2000" b="1" dirty="0">
                <a:latin typeface="Arial Narrow" panose="020B0606020202030204" pitchFamily="34" charset="0"/>
              </a:rPr>
              <a:t>Criterion C</a:t>
            </a:r>
            <a:r>
              <a:rPr lang="en-GB" sz="2000" dirty="0">
                <a:latin typeface="Arial Narrow" panose="020B0606020202030204" pitchFamily="34" charset="0"/>
              </a:rPr>
              <a:t>, </a:t>
            </a:r>
            <a:r>
              <a:rPr lang="en-GB" sz="2000" b="1" dirty="0">
                <a:latin typeface="Arial Narrow" panose="020B0606020202030204" pitchFamily="34" charset="0"/>
              </a:rPr>
              <a:t>file c</a:t>
            </a:r>
            <a:r>
              <a:rPr lang="en-GB" sz="2000" dirty="0">
                <a:latin typeface="Arial Narrow" panose="020B0606020202030204" pitchFamily="34" charset="0"/>
              </a:rPr>
              <a:t> represents a chronological description of the scenario in qualified symptoms, which is suitable for PET qualitative and quantitative assessment of the played scenario.</a:t>
            </a:r>
            <a:endParaRPr lang="en-GB" sz="2400" dirty="0">
              <a:latin typeface="Arial Narrow" panose="020B0606020202030204" pitchFamily="34" charset="0"/>
            </a:endParaRPr>
          </a:p>
          <a:p>
            <a:pPr marL="457200" indent="-457200">
              <a:lnSpc>
                <a:spcPct val="100000"/>
              </a:lnSpc>
              <a:spcBef>
                <a:spcPts val="0"/>
              </a:spcBef>
              <a:spcAft>
                <a:spcPts val="0"/>
              </a:spcAft>
              <a:buFont typeface="+mj-lt"/>
              <a:buAutoNum type="alphaUcPeriod"/>
            </a:pPr>
            <a:endParaRPr lang="en-GB" sz="2400" dirty="0">
              <a:latin typeface="Arial Narrow" panose="020B0606020202030204" pitchFamily="34" charset="0"/>
            </a:endParaRPr>
          </a:p>
          <a:p>
            <a:pPr marL="457200" indent="-457200">
              <a:lnSpc>
                <a:spcPct val="100000"/>
              </a:lnSpc>
              <a:spcBef>
                <a:spcPts val="0"/>
              </a:spcBef>
              <a:spcAft>
                <a:spcPts val="0"/>
              </a:spcAft>
              <a:buFont typeface="+mj-lt"/>
              <a:buAutoNum type="alphaUcPeriod"/>
            </a:pPr>
            <a:endParaRPr lang="en-US" sz="2400" dirty="0">
              <a:latin typeface="Arial Narrow" panose="020B0606020202030204" pitchFamily="34" charset="0"/>
            </a:endParaRPr>
          </a:p>
          <a:p>
            <a:pPr marL="457200" indent="-457200">
              <a:lnSpc>
                <a:spcPct val="100000"/>
              </a:lnSpc>
              <a:spcBef>
                <a:spcPts val="0"/>
              </a:spcBef>
              <a:spcAft>
                <a:spcPts val="0"/>
              </a:spcAft>
              <a:buFont typeface="+mj-lt"/>
              <a:buAutoNum type="alphaUcPeriod"/>
            </a:pPr>
            <a:endParaRPr lang="en-US" sz="2400" dirty="0">
              <a:latin typeface="Arial Narrow" panose="020B0606020202030204" pitchFamily="34" charset="0"/>
            </a:endParaRPr>
          </a:p>
        </p:txBody>
      </p:sp>
      <p:sp>
        <p:nvSpPr>
          <p:cNvPr id="4" name="Slide Number Placeholder 3">
            <a:extLst>
              <a:ext uri="{FF2B5EF4-FFF2-40B4-BE49-F238E27FC236}">
                <a16:creationId xmlns:a16="http://schemas.microsoft.com/office/drawing/2014/main" id="{DD78EA89-913A-5ACE-3F32-7CC2AAFA852C}"/>
              </a:ext>
            </a:extLst>
          </p:cNvPr>
          <p:cNvSpPr>
            <a:spLocks noGrp="1"/>
          </p:cNvSpPr>
          <p:nvPr>
            <p:ph type="sldNum" sz="quarter" idx="12"/>
          </p:nvPr>
        </p:nvSpPr>
        <p:spPr/>
        <p:txBody>
          <a:bodyPr/>
          <a:lstStyle/>
          <a:p>
            <a:pPr>
              <a:defRPr/>
            </a:pPr>
            <a:fld id="{AD4CA714-9523-464B-9094-07CE2AC82970}" type="slidenum">
              <a:rPr lang="en-US" smtClean="0"/>
              <a:pPr>
                <a:defRPr/>
              </a:pPr>
              <a:t>11</a:t>
            </a:fld>
            <a:endParaRPr lang="en-US" dirty="0"/>
          </a:p>
        </p:txBody>
      </p:sp>
    </p:spTree>
    <p:extLst>
      <p:ext uri="{BB962C8B-B14F-4D97-AF65-F5344CB8AC3E}">
        <p14:creationId xmlns:p14="http://schemas.microsoft.com/office/powerpoint/2010/main" val="4068349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B71DA5-4CAC-E0CC-A7DD-0A330315474E}"/>
              </a:ext>
            </a:extLst>
          </p:cNvPr>
          <p:cNvSpPr>
            <a:spLocks noGrp="1"/>
          </p:cNvSpPr>
          <p:nvPr>
            <p:ph sz="half" idx="2"/>
          </p:nvPr>
        </p:nvSpPr>
        <p:spPr>
          <a:xfrm>
            <a:off x="6096000" y="1138444"/>
            <a:ext cx="5257800" cy="4834637"/>
          </a:xfrm>
        </p:spPr>
        <p:txBody>
          <a:bodyPr/>
          <a:lstStyle/>
          <a:p>
            <a:pPr marL="0" indent="0">
              <a:buNone/>
            </a:pPr>
            <a:r>
              <a:rPr lang="en-GB" dirty="0">
                <a:latin typeface="Arial Narrow" panose="020B0606020202030204" pitchFamily="34" charset="0"/>
              </a:rPr>
              <a:t>The general process of diagnosis, measurement &amp; evaluation of the crew performance includes 3 phases.</a:t>
            </a:r>
          </a:p>
          <a:p>
            <a:r>
              <a:rPr lang="en-GB" b="1" dirty="0">
                <a:latin typeface="Arial Narrow" panose="020B0606020202030204" pitchFamily="34" charset="0"/>
              </a:rPr>
              <a:t>Phase 1</a:t>
            </a:r>
            <a:r>
              <a:rPr lang="en-GB" dirty="0">
                <a:latin typeface="Arial Narrow" panose="020B0606020202030204" pitchFamily="34" charset="0"/>
              </a:rPr>
              <a:t> includes Stages 3, 4 and 9 of the SIMCO methodology and refers to its practical part - the collection of initial data of FSS-1000.</a:t>
            </a:r>
          </a:p>
          <a:p>
            <a:pPr>
              <a:lnSpc>
                <a:spcPct val="100000"/>
              </a:lnSpc>
              <a:spcBef>
                <a:spcPts val="1200"/>
              </a:spcBef>
            </a:pPr>
            <a:r>
              <a:rPr lang="en-GB" b="1" dirty="0">
                <a:latin typeface="Arial Narrow" panose="020B0606020202030204" pitchFamily="34" charset="0"/>
              </a:rPr>
              <a:t>Phase 2 </a:t>
            </a:r>
            <a:r>
              <a:rPr lang="en-GB" dirty="0">
                <a:latin typeface="Arial Narrow" panose="020B0606020202030204" pitchFamily="34" charset="0"/>
              </a:rPr>
              <a:t>and </a:t>
            </a:r>
            <a:r>
              <a:rPr lang="en-GB" b="1" dirty="0">
                <a:latin typeface="Arial Narrow" panose="020B0606020202030204" pitchFamily="34" charset="0"/>
              </a:rPr>
              <a:t>Phase 3</a:t>
            </a:r>
            <a:r>
              <a:rPr lang="en-GB" dirty="0">
                <a:latin typeface="Arial Narrow" panose="020B0606020202030204" pitchFamily="34" charset="0"/>
              </a:rPr>
              <a:t> are theoretical in nature and are based on the described HRA methods, models, procedures and tasks. </a:t>
            </a:r>
          </a:p>
        </p:txBody>
      </p:sp>
      <p:sp>
        <p:nvSpPr>
          <p:cNvPr id="4" name="Title 3">
            <a:extLst>
              <a:ext uri="{FF2B5EF4-FFF2-40B4-BE49-F238E27FC236}">
                <a16:creationId xmlns:a16="http://schemas.microsoft.com/office/drawing/2014/main" id="{9DC645B6-E804-6BD0-DAB5-64FC83643051}"/>
              </a:ext>
            </a:extLst>
          </p:cNvPr>
          <p:cNvSpPr>
            <a:spLocks noGrp="1"/>
          </p:cNvSpPr>
          <p:nvPr>
            <p:ph type="title"/>
          </p:nvPr>
        </p:nvSpPr>
        <p:spPr>
          <a:xfrm>
            <a:off x="838200" y="288000"/>
            <a:ext cx="10515600" cy="582985"/>
          </a:xfrm>
        </p:spPr>
        <p:txBody>
          <a:bodyPr/>
          <a:lstStyle/>
          <a:p>
            <a:r>
              <a:rPr lang="en-GB" sz="4000" b="1" dirty="0">
                <a:latin typeface="Arial Narrow" panose="020B0606020202030204" pitchFamily="34" charset="0"/>
              </a:rPr>
              <a:t>Methods of Operator Act Diagnosis &amp; Measurement</a:t>
            </a:r>
            <a:endParaRPr lang="en-GB" sz="4000" dirty="0"/>
          </a:p>
        </p:txBody>
      </p:sp>
      <p:sp>
        <p:nvSpPr>
          <p:cNvPr id="5" name="Slide Number Placeholder 4">
            <a:extLst>
              <a:ext uri="{FF2B5EF4-FFF2-40B4-BE49-F238E27FC236}">
                <a16:creationId xmlns:a16="http://schemas.microsoft.com/office/drawing/2014/main" id="{EAFC6364-1886-82FB-6E73-FB71EC2E2158}"/>
              </a:ext>
            </a:extLst>
          </p:cNvPr>
          <p:cNvSpPr>
            <a:spLocks noGrp="1"/>
          </p:cNvSpPr>
          <p:nvPr>
            <p:ph type="sldNum" sz="quarter" idx="12"/>
          </p:nvPr>
        </p:nvSpPr>
        <p:spPr/>
        <p:txBody>
          <a:bodyPr/>
          <a:lstStyle/>
          <a:p>
            <a:pPr>
              <a:defRPr/>
            </a:pPr>
            <a:fld id="{AD4CA714-9523-464B-9094-07CE2AC82970}" type="slidenum">
              <a:rPr lang="en-US" smtClean="0"/>
              <a:pPr>
                <a:defRPr/>
              </a:pPr>
              <a:t>12</a:t>
            </a:fld>
            <a:endParaRPr lang="en-US" dirty="0"/>
          </a:p>
        </p:txBody>
      </p:sp>
      <p:grpSp>
        <p:nvGrpSpPr>
          <p:cNvPr id="6" name="Group 5">
            <a:extLst>
              <a:ext uri="{FF2B5EF4-FFF2-40B4-BE49-F238E27FC236}">
                <a16:creationId xmlns:a16="http://schemas.microsoft.com/office/drawing/2014/main" id="{0426B3F6-CC25-665B-8957-765D4704D1A1}"/>
              </a:ext>
            </a:extLst>
          </p:cNvPr>
          <p:cNvGrpSpPr/>
          <p:nvPr/>
        </p:nvGrpSpPr>
        <p:grpSpPr>
          <a:xfrm>
            <a:off x="897850" y="1014619"/>
            <a:ext cx="4928949" cy="5050080"/>
            <a:chOff x="337930" y="424069"/>
            <a:chExt cx="4928949" cy="5050080"/>
          </a:xfrm>
        </p:grpSpPr>
        <p:sp>
          <p:nvSpPr>
            <p:cNvPr id="7" name="Rectangle: Rounded Corners 6">
              <a:extLst>
                <a:ext uri="{FF2B5EF4-FFF2-40B4-BE49-F238E27FC236}">
                  <a16:creationId xmlns:a16="http://schemas.microsoft.com/office/drawing/2014/main" id="{9CE69D18-5CA2-A4D1-A2F2-ED65B60E6290}"/>
                </a:ext>
              </a:extLst>
            </p:cNvPr>
            <p:cNvSpPr/>
            <p:nvPr/>
          </p:nvSpPr>
          <p:spPr>
            <a:xfrm>
              <a:off x="1725418" y="1232914"/>
              <a:ext cx="2098665" cy="106732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sz="1100" dirty="0">
                <a:latin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B54BA7D5-B6AB-736E-5870-D68B69617432}"/>
                </a:ext>
              </a:extLst>
            </p:cNvPr>
            <p:cNvSpPr/>
            <p:nvPr/>
          </p:nvSpPr>
          <p:spPr>
            <a:xfrm>
              <a:off x="1718226" y="2300190"/>
              <a:ext cx="1035203" cy="232482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sz="1100" dirty="0">
                <a:latin typeface="Times New Roman" panose="02020603050405020304" pitchFamily="18"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id="{5294F499-589F-F678-C1A9-E02FA74BA464}"/>
                </a:ext>
              </a:extLst>
            </p:cNvPr>
            <p:cNvSpPr/>
            <p:nvPr/>
          </p:nvSpPr>
          <p:spPr>
            <a:xfrm>
              <a:off x="2760619" y="2300184"/>
              <a:ext cx="1080941" cy="232482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sz="1100" dirty="0">
                <a:latin typeface="Times New Roman" panose="02020603050405020304" pitchFamily="18" charset="0"/>
                <a:cs typeface="Times New Roman" panose="02020603050405020304" pitchFamily="18" charset="0"/>
              </a:endParaRPr>
            </a:p>
          </p:txBody>
        </p:sp>
        <p:sp>
          <p:nvSpPr>
            <p:cNvPr id="10" name="Oval 9">
              <a:extLst>
                <a:ext uri="{FF2B5EF4-FFF2-40B4-BE49-F238E27FC236}">
                  <a16:creationId xmlns:a16="http://schemas.microsoft.com/office/drawing/2014/main" id="{1FC84C3E-70FD-5833-6395-4FAF4E10A2D6}"/>
                </a:ext>
              </a:extLst>
            </p:cNvPr>
            <p:cNvSpPr/>
            <p:nvPr/>
          </p:nvSpPr>
          <p:spPr>
            <a:xfrm>
              <a:off x="2840042" y="1610170"/>
              <a:ext cx="588748" cy="57582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latin typeface="Times New Roman" panose="02020603050405020304" pitchFamily="18" charset="0"/>
                  <a:cs typeface="Times New Roman" panose="02020603050405020304" pitchFamily="18" charset="0"/>
                </a:rPr>
                <a:t>GE</a:t>
              </a:r>
              <a:endParaRPr lang="bg-BG" sz="1100" b="1" dirty="0">
                <a:solidFill>
                  <a:schemeClr val="tx1"/>
                </a:solidFill>
                <a:latin typeface="Times New Roman" panose="02020603050405020304" pitchFamily="18" charset="0"/>
                <a:cs typeface="Times New Roman" panose="02020603050405020304" pitchFamily="18" charset="0"/>
              </a:endParaRPr>
            </a:p>
          </p:txBody>
        </p:sp>
        <p:sp>
          <p:nvSpPr>
            <p:cNvPr id="11" name="Oval 10">
              <a:extLst>
                <a:ext uri="{FF2B5EF4-FFF2-40B4-BE49-F238E27FC236}">
                  <a16:creationId xmlns:a16="http://schemas.microsoft.com/office/drawing/2014/main" id="{ECFE95E2-8C93-FE86-CD9E-1D7BB4B25D41}"/>
                </a:ext>
              </a:extLst>
            </p:cNvPr>
            <p:cNvSpPr/>
            <p:nvPr/>
          </p:nvSpPr>
          <p:spPr>
            <a:xfrm>
              <a:off x="2088665" y="1605208"/>
              <a:ext cx="565096" cy="575829"/>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latin typeface="Times New Roman" panose="02020603050405020304" pitchFamily="18" charset="0"/>
                  <a:cs typeface="Times New Roman" panose="02020603050405020304" pitchFamily="18" charset="0"/>
                </a:rPr>
                <a:t>In</a:t>
              </a:r>
              <a:endParaRPr lang="bg-BG" sz="1100" b="1" dirty="0">
                <a:solidFill>
                  <a:schemeClr val="tx1"/>
                </a:solidFill>
                <a:latin typeface="Times New Roman" panose="02020603050405020304" pitchFamily="18" charset="0"/>
                <a:cs typeface="Times New Roman" panose="02020603050405020304" pitchFamily="18" charset="0"/>
              </a:endParaRPr>
            </a:p>
          </p:txBody>
        </p:sp>
        <p:sp>
          <p:nvSpPr>
            <p:cNvPr id="12" name="Oval 11">
              <a:extLst>
                <a:ext uri="{FF2B5EF4-FFF2-40B4-BE49-F238E27FC236}">
                  <a16:creationId xmlns:a16="http://schemas.microsoft.com/office/drawing/2014/main" id="{94D826D0-A4EA-6AAD-0534-152BF7635628}"/>
                </a:ext>
              </a:extLst>
            </p:cNvPr>
            <p:cNvSpPr/>
            <p:nvPr/>
          </p:nvSpPr>
          <p:spPr>
            <a:xfrm>
              <a:off x="2845132" y="2389525"/>
              <a:ext cx="583658" cy="575829"/>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latin typeface="Times New Roman" panose="02020603050405020304" pitchFamily="18" charset="0"/>
                  <a:cs typeface="Times New Roman" panose="02020603050405020304" pitchFamily="18" charset="0"/>
                </a:rPr>
                <a:t>TD</a:t>
              </a:r>
              <a:endParaRPr lang="bg-BG" sz="1100" b="1" dirty="0">
                <a:solidFill>
                  <a:schemeClr val="tx1"/>
                </a:solidFill>
                <a:latin typeface="Times New Roman" panose="02020603050405020304" pitchFamily="18" charset="0"/>
                <a:cs typeface="Times New Roman" panose="02020603050405020304" pitchFamily="18" charset="0"/>
              </a:endParaRPr>
            </a:p>
          </p:txBody>
        </p:sp>
        <p:sp>
          <p:nvSpPr>
            <p:cNvPr id="13" name="Oval 12">
              <a:extLst>
                <a:ext uri="{FF2B5EF4-FFF2-40B4-BE49-F238E27FC236}">
                  <a16:creationId xmlns:a16="http://schemas.microsoft.com/office/drawing/2014/main" id="{05282008-C9E4-7561-1DCD-F1DD0D01BE4D}"/>
                </a:ext>
              </a:extLst>
            </p:cNvPr>
            <p:cNvSpPr/>
            <p:nvPr/>
          </p:nvSpPr>
          <p:spPr>
            <a:xfrm>
              <a:off x="2086040" y="2384563"/>
              <a:ext cx="572811" cy="575829"/>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latin typeface="Times New Roman" panose="02020603050405020304" pitchFamily="18" charset="0"/>
                  <a:cs typeface="Times New Roman" panose="02020603050405020304" pitchFamily="18" charset="0"/>
                </a:rPr>
                <a:t>Id</a:t>
              </a:r>
              <a:endParaRPr lang="bg-BG" sz="1100" b="1" dirty="0">
                <a:solidFill>
                  <a:schemeClr val="tx1"/>
                </a:solidFill>
                <a:latin typeface="Times New Roman" panose="02020603050405020304" pitchFamily="18" charset="0"/>
                <a:cs typeface="Times New Roman" panose="02020603050405020304" pitchFamily="18" charset="0"/>
              </a:endParaRPr>
            </a:p>
          </p:txBody>
        </p:sp>
        <p:sp>
          <p:nvSpPr>
            <p:cNvPr id="14" name="Oval 13">
              <a:extLst>
                <a:ext uri="{FF2B5EF4-FFF2-40B4-BE49-F238E27FC236}">
                  <a16:creationId xmlns:a16="http://schemas.microsoft.com/office/drawing/2014/main" id="{87DA6D4C-780E-8534-2EDF-1AE83FAB00D8}"/>
                </a:ext>
              </a:extLst>
            </p:cNvPr>
            <p:cNvSpPr/>
            <p:nvPr/>
          </p:nvSpPr>
          <p:spPr>
            <a:xfrm>
              <a:off x="2855320" y="3203628"/>
              <a:ext cx="583658" cy="575829"/>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latin typeface="Times New Roman" panose="02020603050405020304" pitchFamily="18" charset="0"/>
                  <a:cs typeface="Times New Roman" panose="02020603050405020304" pitchFamily="18" charset="0"/>
                </a:rPr>
                <a:t>PF</a:t>
              </a:r>
              <a:endParaRPr lang="bg-BG" sz="1100" b="1" dirty="0">
                <a:solidFill>
                  <a:schemeClr val="tx1"/>
                </a:solidFill>
                <a:latin typeface="Times New Roman" panose="02020603050405020304" pitchFamily="18" charset="0"/>
                <a:cs typeface="Times New Roman" panose="02020603050405020304" pitchFamily="18" charset="0"/>
              </a:endParaRPr>
            </a:p>
          </p:txBody>
        </p:sp>
        <p:sp>
          <p:nvSpPr>
            <p:cNvPr id="15" name="Oval 14">
              <a:extLst>
                <a:ext uri="{FF2B5EF4-FFF2-40B4-BE49-F238E27FC236}">
                  <a16:creationId xmlns:a16="http://schemas.microsoft.com/office/drawing/2014/main" id="{DD85A919-DC80-1901-4ECD-B8A952BB2339}"/>
                </a:ext>
              </a:extLst>
            </p:cNvPr>
            <p:cNvSpPr/>
            <p:nvPr/>
          </p:nvSpPr>
          <p:spPr>
            <a:xfrm>
              <a:off x="2076052" y="3198666"/>
              <a:ext cx="592987" cy="575829"/>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latin typeface="Times New Roman" panose="02020603050405020304" pitchFamily="18" charset="0"/>
                  <a:cs typeface="Times New Roman" panose="02020603050405020304" pitchFamily="18" charset="0"/>
                </a:rPr>
                <a:t>O</a:t>
              </a:r>
              <a:endParaRPr lang="bg-BG" sz="1100" b="1" dirty="0">
                <a:solidFill>
                  <a:schemeClr val="tx1"/>
                </a:solidFill>
                <a:latin typeface="Times New Roman" panose="02020603050405020304" pitchFamily="18" charset="0"/>
                <a:cs typeface="Times New Roman" panose="02020603050405020304" pitchFamily="18" charset="0"/>
              </a:endParaRPr>
            </a:p>
          </p:txBody>
        </p:sp>
        <p:sp>
          <p:nvSpPr>
            <p:cNvPr id="16" name="Oval 15">
              <a:extLst>
                <a:ext uri="{FF2B5EF4-FFF2-40B4-BE49-F238E27FC236}">
                  <a16:creationId xmlns:a16="http://schemas.microsoft.com/office/drawing/2014/main" id="{1789BB07-2D0B-3036-BAE3-EB50AB2C4B51}"/>
                </a:ext>
              </a:extLst>
            </p:cNvPr>
            <p:cNvSpPr/>
            <p:nvPr/>
          </p:nvSpPr>
          <p:spPr>
            <a:xfrm>
              <a:off x="2860409" y="3982982"/>
              <a:ext cx="578567" cy="575829"/>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latin typeface="Times New Roman" panose="02020603050405020304" pitchFamily="18" charset="0"/>
                  <a:cs typeface="Times New Roman" panose="02020603050405020304" pitchFamily="18" charset="0"/>
                </a:rPr>
                <a:t>E</a:t>
              </a:r>
              <a:endParaRPr lang="bg-BG" sz="1100" b="1" dirty="0">
                <a:solidFill>
                  <a:schemeClr val="tx1"/>
                </a:solidFill>
                <a:latin typeface="Times New Roman" panose="02020603050405020304" pitchFamily="18" charset="0"/>
                <a:cs typeface="Times New Roman" panose="02020603050405020304" pitchFamily="18" charset="0"/>
              </a:endParaRPr>
            </a:p>
          </p:txBody>
        </p:sp>
        <p:sp>
          <p:nvSpPr>
            <p:cNvPr id="17" name="Oval 16">
              <a:extLst>
                <a:ext uri="{FF2B5EF4-FFF2-40B4-BE49-F238E27FC236}">
                  <a16:creationId xmlns:a16="http://schemas.microsoft.com/office/drawing/2014/main" id="{BA09D77C-79BA-1F68-9DE2-BB2F04E5C8C2}"/>
                </a:ext>
              </a:extLst>
            </p:cNvPr>
            <p:cNvSpPr/>
            <p:nvPr/>
          </p:nvSpPr>
          <p:spPr>
            <a:xfrm>
              <a:off x="2076050" y="3978020"/>
              <a:ext cx="598079" cy="57582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latin typeface="Times New Roman" panose="02020603050405020304" pitchFamily="18" charset="0"/>
                  <a:cs typeface="Times New Roman" panose="02020603050405020304" pitchFamily="18" charset="0"/>
                </a:rPr>
                <a:t>A</a:t>
              </a:r>
              <a:endParaRPr lang="bg-BG" sz="1100" b="1" dirty="0">
                <a:solidFill>
                  <a:schemeClr val="tx1"/>
                </a:solidFill>
                <a:latin typeface="Times New Roman" panose="02020603050405020304" pitchFamily="18" charset="0"/>
                <a:cs typeface="Times New Roman" panose="02020603050405020304" pitchFamily="18" charset="0"/>
              </a:endParaRPr>
            </a:p>
          </p:txBody>
        </p:sp>
        <p:cxnSp>
          <p:nvCxnSpPr>
            <p:cNvPr id="18" name="Straight Arrow Connector 17">
              <a:extLst>
                <a:ext uri="{FF2B5EF4-FFF2-40B4-BE49-F238E27FC236}">
                  <a16:creationId xmlns:a16="http://schemas.microsoft.com/office/drawing/2014/main" id="{6740066C-236E-7DB7-5FBB-BDBD2A9A6A64}"/>
                </a:ext>
              </a:extLst>
            </p:cNvPr>
            <p:cNvCxnSpPr>
              <a:cxnSpLocks/>
              <a:stCxn id="11" idx="6"/>
              <a:endCxn id="10" idx="2"/>
            </p:cNvCxnSpPr>
            <p:nvPr/>
          </p:nvCxnSpPr>
          <p:spPr>
            <a:xfrm>
              <a:off x="2653761" y="1893123"/>
              <a:ext cx="186281" cy="496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82FD166-BDD9-F5F9-5661-B500E6804282}"/>
                </a:ext>
              </a:extLst>
            </p:cNvPr>
            <p:cNvCxnSpPr>
              <a:cxnSpLocks/>
              <a:stCxn id="10" idx="4"/>
              <a:endCxn id="12" idx="0"/>
            </p:cNvCxnSpPr>
            <p:nvPr/>
          </p:nvCxnSpPr>
          <p:spPr>
            <a:xfrm>
              <a:off x="3134416" y="2185999"/>
              <a:ext cx="2545" cy="20352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68DE8B8-A511-4F07-C4DC-374F4113A6E1}"/>
                </a:ext>
              </a:extLst>
            </p:cNvPr>
            <p:cNvCxnSpPr>
              <a:cxnSpLocks/>
              <a:stCxn id="11" idx="5"/>
              <a:endCxn id="12" idx="1"/>
            </p:cNvCxnSpPr>
            <p:nvPr/>
          </p:nvCxnSpPr>
          <p:spPr>
            <a:xfrm>
              <a:off x="2571005" y="2096709"/>
              <a:ext cx="359602" cy="37714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C2D2DC5-3847-C294-38EC-3F7B5D0F3A43}"/>
                </a:ext>
              </a:extLst>
            </p:cNvPr>
            <p:cNvCxnSpPr>
              <a:cxnSpLocks/>
              <a:stCxn id="17" idx="6"/>
              <a:endCxn id="16" idx="2"/>
            </p:cNvCxnSpPr>
            <p:nvPr/>
          </p:nvCxnSpPr>
          <p:spPr>
            <a:xfrm>
              <a:off x="2674129" y="4265935"/>
              <a:ext cx="186280" cy="4962"/>
            </a:xfrm>
            <a:prstGeom prst="straightConnector1">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6BD391E8-CABF-F6D3-2E40-93B6436807E5}"/>
                </a:ext>
              </a:extLst>
            </p:cNvPr>
            <p:cNvCxnSpPr>
              <a:cxnSpLocks/>
              <a:stCxn id="13" idx="6"/>
              <a:endCxn id="12" idx="2"/>
            </p:cNvCxnSpPr>
            <p:nvPr/>
          </p:nvCxnSpPr>
          <p:spPr>
            <a:xfrm>
              <a:off x="2658851" y="2672478"/>
              <a:ext cx="186281" cy="496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B668C9B8-7483-5510-4654-521691AA37AC}"/>
                </a:ext>
              </a:extLst>
            </p:cNvPr>
            <p:cNvCxnSpPr>
              <a:cxnSpLocks/>
              <a:stCxn id="15" idx="6"/>
              <a:endCxn id="14" idx="2"/>
            </p:cNvCxnSpPr>
            <p:nvPr/>
          </p:nvCxnSpPr>
          <p:spPr>
            <a:xfrm>
              <a:off x="2669039" y="3486581"/>
              <a:ext cx="186281" cy="4962"/>
            </a:xfrm>
            <a:prstGeom prst="straightConnector1">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14E6BAD5-25C7-07DB-626B-A4B75F47B683}"/>
                </a:ext>
              </a:extLst>
            </p:cNvPr>
            <p:cNvCxnSpPr>
              <a:cxnSpLocks/>
              <a:stCxn id="17" idx="0"/>
              <a:endCxn id="15" idx="4"/>
            </p:cNvCxnSpPr>
            <p:nvPr/>
          </p:nvCxnSpPr>
          <p:spPr>
            <a:xfrm flipH="1" flipV="1">
              <a:off x="2372546" y="3774495"/>
              <a:ext cx="2544" cy="203525"/>
            </a:xfrm>
            <a:prstGeom prst="straightConnector1">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3CA8F8C4-1665-1DDC-C508-5C4A87784390}"/>
                </a:ext>
              </a:extLst>
            </p:cNvPr>
            <p:cNvCxnSpPr>
              <a:cxnSpLocks/>
              <a:stCxn id="14" idx="4"/>
              <a:endCxn id="16" idx="0"/>
            </p:cNvCxnSpPr>
            <p:nvPr/>
          </p:nvCxnSpPr>
          <p:spPr>
            <a:xfrm>
              <a:off x="3147149" y="3779457"/>
              <a:ext cx="2544" cy="203525"/>
            </a:xfrm>
            <a:prstGeom prst="straightConnector1">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96F2109-2F57-C29A-3AD8-4393C41169C0}"/>
                </a:ext>
              </a:extLst>
            </p:cNvPr>
            <p:cNvCxnSpPr>
              <a:cxnSpLocks/>
              <a:stCxn id="12" idx="4"/>
              <a:endCxn id="14" idx="0"/>
            </p:cNvCxnSpPr>
            <p:nvPr/>
          </p:nvCxnSpPr>
          <p:spPr>
            <a:xfrm>
              <a:off x="3136961" y="2965354"/>
              <a:ext cx="10188" cy="23827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3F8F2397-9C22-84B0-8D51-DAF42FCA463D}"/>
                </a:ext>
              </a:extLst>
            </p:cNvPr>
            <p:cNvCxnSpPr>
              <a:cxnSpLocks/>
              <a:stCxn id="15" idx="0"/>
              <a:endCxn id="13" idx="4"/>
            </p:cNvCxnSpPr>
            <p:nvPr/>
          </p:nvCxnSpPr>
          <p:spPr>
            <a:xfrm flipH="1" flipV="1">
              <a:off x="2372446" y="2960392"/>
              <a:ext cx="100" cy="238274"/>
            </a:xfrm>
            <a:prstGeom prst="straightConnector1">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86D17D95-C346-AD41-B301-8508066CBECD}"/>
                </a:ext>
              </a:extLst>
            </p:cNvPr>
            <p:cNvCxnSpPr>
              <a:cxnSpLocks/>
              <a:stCxn id="13" idx="0"/>
              <a:endCxn id="11" idx="4"/>
            </p:cNvCxnSpPr>
            <p:nvPr/>
          </p:nvCxnSpPr>
          <p:spPr>
            <a:xfrm flipH="1" flipV="1">
              <a:off x="2371213" y="2181037"/>
              <a:ext cx="1233" cy="20352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583CBC43-D0B8-1F82-E08F-8283B964BCEC}"/>
                </a:ext>
              </a:extLst>
            </p:cNvPr>
            <p:cNvCxnSpPr>
              <a:cxnSpLocks/>
              <a:stCxn id="17" idx="7"/>
              <a:endCxn id="14" idx="3"/>
            </p:cNvCxnSpPr>
            <p:nvPr/>
          </p:nvCxnSpPr>
          <p:spPr>
            <a:xfrm flipV="1">
              <a:off x="2586542" y="3695129"/>
              <a:ext cx="354253" cy="367219"/>
            </a:xfrm>
            <a:prstGeom prst="straightConnector1">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Connector: Elbow 29">
              <a:extLst>
                <a:ext uri="{FF2B5EF4-FFF2-40B4-BE49-F238E27FC236}">
                  <a16:creationId xmlns:a16="http://schemas.microsoft.com/office/drawing/2014/main" id="{88ACF014-1468-3F96-0B8E-863403E32556}"/>
                </a:ext>
              </a:extLst>
            </p:cNvPr>
            <p:cNvCxnSpPr>
              <a:cxnSpLocks/>
              <a:stCxn id="16" idx="6"/>
              <a:endCxn id="12" idx="6"/>
            </p:cNvCxnSpPr>
            <p:nvPr/>
          </p:nvCxnSpPr>
          <p:spPr>
            <a:xfrm flipH="1" flipV="1">
              <a:off x="3428790" y="2677440"/>
              <a:ext cx="10186" cy="1593457"/>
            </a:xfrm>
            <a:prstGeom prst="bentConnector3">
              <a:avLst>
                <a:gd name="adj1" fmla="val -1788906"/>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3CA2A8D6-5885-2265-89FB-4930B17F0B54}"/>
                </a:ext>
              </a:extLst>
            </p:cNvPr>
            <p:cNvCxnSpPr>
              <a:cxnSpLocks/>
              <a:stCxn id="16" idx="1"/>
              <a:endCxn id="15" idx="5"/>
            </p:cNvCxnSpPr>
            <p:nvPr/>
          </p:nvCxnSpPr>
          <p:spPr>
            <a:xfrm flipH="1" flipV="1">
              <a:off x="2582198" y="3690167"/>
              <a:ext cx="362940" cy="377143"/>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nector: Elbow 31">
              <a:extLst>
                <a:ext uri="{FF2B5EF4-FFF2-40B4-BE49-F238E27FC236}">
                  <a16:creationId xmlns:a16="http://schemas.microsoft.com/office/drawing/2014/main" id="{97E764C8-136B-0571-01B3-9CBD90CB5530}"/>
                </a:ext>
              </a:extLst>
            </p:cNvPr>
            <p:cNvCxnSpPr>
              <a:cxnSpLocks/>
              <a:stCxn id="15" idx="2"/>
              <a:endCxn id="11" idx="2"/>
            </p:cNvCxnSpPr>
            <p:nvPr/>
          </p:nvCxnSpPr>
          <p:spPr>
            <a:xfrm rot="10800000" flipH="1">
              <a:off x="2076051" y="1893123"/>
              <a:ext cx="12613" cy="1593458"/>
            </a:xfrm>
            <a:prstGeom prst="bentConnector3">
              <a:avLst>
                <a:gd name="adj1" fmla="val -866812"/>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E8F7FAAC-8C30-9FBE-8E9D-E40A986FFA6E}"/>
                </a:ext>
              </a:extLst>
            </p:cNvPr>
            <p:cNvCxnSpPr>
              <a:cxnSpLocks/>
              <a:stCxn id="15" idx="7"/>
              <a:endCxn id="12" idx="3"/>
            </p:cNvCxnSpPr>
            <p:nvPr/>
          </p:nvCxnSpPr>
          <p:spPr>
            <a:xfrm flipV="1">
              <a:off x="2582198" y="2881026"/>
              <a:ext cx="348409" cy="40196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443111A4-91B1-D3CC-9C59-76223E3CEC13}"/>
                </a:ext>
              </a:extLst>
            </p:cNvPr>
            <p:cNvCxnSpPr>
              <a:cxnSpLocks/>
              <a:stCxn id="13" idx="5"/>
              <a:endCxn id="14" idx="1"/>
            </p:cNvCxnSpPr>
            <p:nvPr/>
          </p:nvCxnSpPr>
          <p:spPr>
            <a:xfrm>
              <a:off x="2574965" y="2876064"/>
              <a:ext cx="365830" cy="411892"/>
            </a:xfrm>
            <a:prstGeom prst="straightConnector1">
              <a:avLst/>
            </a:prstGeom>
            <a:ln>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Connector: Elbow 34">
              <a:extLst>
                <a:ext uri="{FF2B5EF4-FFF2-40B4-BE49-F238E27FC236}">
                  <a16:creationId xmlns:a16="http://schemas.microsoft.com/office/drawing/2014/main" id="{827DB01B-486C-3D81-944D-BAB9A5DF4296}"/>
                </a:ext>
              </a:extLst>
            </p:cNvPr>
            <p:cNvCxnSpPr>
              <a:cxnSpLocks/>
              <a:stCxn id="11" idx="0"/>
              <a:endCxn id="14" idx="6"/>
            </p:cNvCxnSpPr>
            <p:nvPr/>
          </p:nvCxnSpPr>
          <p:spPr>
            <a:xfrm rot="16200000" flipH="1">
              <a:off x="1961927" y="2014493"/>
              <a:ext cx="1886335" cy="1067765"/>
            </a:xfrm>
            <a:prstGeom prst="bentConnector4">
              <a:avLst>
                <a:gd name="adj1" fmla="val -3689"/>
                <a:gd name="adj2" fmla="val 111275"/>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6AE6737B-ACA1-30A2-0D1E-F7DE08BC9836}"/>
                </a:ext>
              </a:extLst>
            </p:cNvPr>
            <p:cNvSpPr txBox="1"/>
            <p:nvPr/>
          </p:nvSpPr>
          <p:spPr>
            <a:xfrm>
              <a:off x="1677050" y="2645228"/>
              <a:ext cx="366895" cy="1732397"/>
            </a:xfrm>
            <a:prstGeom prst="rect">
              <a:avLst/>
            </a:prstGeom>
            <a:noFill/>
          </p:spPr>
          <p:txBody>
            <a:bodyPr vert="wordArtVert" wrap="none" rtlCol="0">
              <a:spAutoFit/>
            </a:bodyPr>
            <a:lstStyle/>
            <a:p>
              <a:r>
                <a:rPr lang="en-US" sz="1100" b="1" dirty="0">
                  <a:latin typeface="Times New Roman" panose="02020603050405020304" pitchFamily="18" charset="0"/>
                  <a:cs typeface="Times New Roman" panose="02020603050405020304" pitchFamily="18" charset="0"/>
                </a:rPr>
                <a:t>DETECTION</a:t>
              </a:r>
              <a:endParaRPr lang="bg-BG" sz="1100" b="1" dirty="0">
                <a:latin typeface="Times New Roman" panose="02020603050405020304" pitchFamily="18" charset="0"/>
                <a:cs typeface="Times New Roman" panose="02020603050405020304" pitchFamily="18" charset="0"/>
              </a:endParaRPr>
            </a:p>
          </p:txBody>
        </p:sp>
        <p:sp>
          <p:nvSpPr>
            <p:cNvPr id="37" name="TextBox 36">
              <a:extLst>
                <a:ext uri="{FF2B5EF4-FFF2-40B4-BE49-F238E27FC236}">
                  <a16:creationId xmlns:a16="http://schemas.microsoft.com/office/drawing/2014/main" id="{87EA24F2-7C20-D01C-BC84-62F222B72374}"/>
                </a:ext>
              </a:extLst>
            </p:cNvPr>
            <p:cNvSpPr txBox="1"/>
            <p:nvPr/>
          </p:nvSpPr>
          <p:spPr>
            <a:xfrm>
              <a:off x="3535726" y="2699084"/>
              <a:ext cx="366895" cy="1550168"/>
            </a:xfrm>
            <a:prstGeom prst="rect">
              <a:avLst/>
            </a:prstGeom>
            <a:noFill/>
          </p:spPr>
          <p:txBody>
            <a:bodyPr vert="wordArtVert" wrap="none" rtlCol="0">
              <a:spAutoFit/>
            </a:bodyPr>
            <a:lstStyle/>
            <a:p>
              <a:r>
                <a:rPr lang="en-US" sz="1100" b="1" dirty="0">
                  <a:latin typeface="Times New Roman" panose="02020603050405020304" pitchFamily="18" charset="0"/>
                  <a:cs typeface="Times New Roman" panose="02020603050405020304" pitchFamily="18" charset="0"/>
                </a:rPr>
                <a:t>DECISION</a:t>
              </a:r>
              <a:endParaRPr lang="bg-BG" sz="1100" b="1" dirty="0">
                <a:latin typeface="Times New Roman" panose="02020603050405020304" pitchFamily="18" charset="0"/>
                <a:cs typeface="Times New Roman" panose="02020603050405020304" pitchFamily="18" charset="0"/>
              </a:endParaRPr>
            </a:p>
          </p:txBody>
        </p:sp>
        <p:sp>
          <p:nvSpPr>
            <p:cNvPr id="38" name="TextBox 37">
              <a:extLst>
                <a:ext uri="{FF2B5EF4-FFF2-40B4-BE49-F238E27FC236}">
                  <a16:creationId xmlns:a16="http://schemas.microsoft.com/office/drawing/2014/main" id="{266CAB5D-13FB-793E-419C-728720480705}"/>
                </a:ext>
              </a:extLst>
            </p:cNvPr>
            <p:cNvSpPr txBox="1"/>
            <p:nvPr/>
          </p:nvSpPr>
          <p:spPr>
            <a:xfrm>
              <a:off x="1856755" y="1259306"/>
              <a:ext cx="1859805" cy="261610"/>
            </a:xfrm>
            <a:prstGeom prst="rect">
              <a:avLst/>
            </a:prstGeom>
            <a:noFill/>
          </p:spPr>
          <p:txBody>
            <a:bodyPr wrap="none" rtlCol="0">
              <a:spAutoFit/>
            </a:bodyPr>
            <a:lstStyle/>
            <a:p>
              <a:r>
                <a:rPr lang="en-US" sz="1100" b="1" dirty="0">
                  <a:latin typeface="Times New Roman" panose="02020603050405020304" pitchFamily="18" charset="0"/>
                  <a:cs typeface="Times New Roman" panose="02020603050405020304" pitchFamily="18" charset="0"/>
                </a:rPr>
                <a:t>U N D E R S T A N D I N G</a:t>
              </a:r>
              <a:endParaRPr lang="bg-BG" sz="1100" b="1" dirty="0">
                <a:latin typeface="Times New Roman" panose="02020603050405020304" pitchFamily="18" charset="0"/>
                <a:cs typeface="Times New Roman" panose="02020603050405020304" pitchFamily="18" charset="0"/>
              </a:endParaRPr>
            </a:p>
          </p:txBody>
        </p:sp>
        <p:sp>
          <p:nvSpPr>
            <p:cNvPr id="39" name="TextBox 38">
              <a:extLst>
                <a:ext uri="{FF2B5EF4-FFF2-40B4-BE49-F238E27FC236}">
                  <a16:creationId xmlns:a16="http://schemas.microsoft.com/office/drawing/2014/main" id="{C26E1A3F-97C1-9B82-F90D-7E57AEE4FE58}"/>
                </a:ext>
              </a:extLst>
            </p:cNvPr>
            <p:cNvSpPr txBox="1"/>
            <p:nvPr/>
          </p:nvSpPr>
          <p:spPr>
            <a:xfrm>
              <a:off x="338047" y="3225643"/>
              <a:ext cx="1156258" cy="430887"/>
            </a:xfrm>
            <a:prstGeom prst="rect">
              <a:avLst/>
            </a:prstGeom>
            <a:solidFill>
              <a:schemeClr val="bg1"/>
            </a:solidFill>
            <a:ln>
              <a:solidFill>
                <a:schemeClr val="tx1"/>
              </a:solidFill>
            </a:ln>
          </p:spPr>
          <p:txBody>
            <a:bodyPr wrap="square" rtlCol="0">
              <a:spAutoFit/>
            </a:bodyPr>
            <a:lstStyle/>
            <a:p>
              <a:pPr algn="ctr"/>
              <a:r>
                <a:rPr lang="en-GB" sz="1100" dirty="0">
                  <a:solidFill>
                    <a:srgbClr val="C00000"/>
                  </a:solidFill>
                  <a:latin typeface="Times New Roman" panose="02020603050405020304" pitchFamily="18" charset="0"/>
                  <a:cs typeface="Times New Roman" panose="02020603050405020304" pitchFamily="18" charset="0"/>
                </a:rPr>
                <a:t>Eye movement tracking</a:t>
              </a:r>
              <a:endParaRPr lang="bg-BG" sz="1100" dirty="0">
                <a:solidFill>
                  <a:srgbClr val="C00000"/>
                </a:solidFill>
                <a:latin typeface="Times New Roman" panose="02020603050405020304" pitchFamily="18" charset="0"/>
                <a:cs typeface="Times New Roman" panose="02020603050405020304" pitchFamily="18" charset="0"/>
              </a:endParaRPr>
            </a:p>
          </p:txBody>
        </p:sp>
        <p:sp>
          <p:nvSpPr>
            <p:cNvPr id="40" name="TextBox 39">
              <a:extLst>
                <a:ext uri="{FF2B5EF4-FFF2-40B4-BE49-F238E27FC236}">
                  <a16:creationId xmlns:a16="http://schemas.microsoft.com/office/drawing/2014/main" id="{E0417C71-D9E4-D951-2019-EE8B0B4EC654}"/>
                </a:ext>
              </a:extLst>
            </p:cNvPr>
            <p:cNvSpPr txBox="1"/>
            <p:nvPr/>
          </p:nvSpPr>
          <p:spPr>
            <a:xfrm>
              <a:off x="2172315" y="5043262"/>
              <a:ext cx="1210535" cy="430887"/>
            </a:xfrm>
            <a:prstGeom prst="rect">
              <a:avLst/>
            </a:prstGeom>
            <a:solidFill>
              <a:srgbClr val="FFFF00"/>
            </a:solidFill>
            <a:ln>
              <a:solidFill>
                <a:schemeClr val="tx1"/>
              </a:solidFill>
            </a:ln>
          </p:spPr>
          <p:txBody>
            <a:bodyPr wrap="square" rtlCol="0">
              <a:spAutoFit/>
            </a:bodyPr>
            <a:lstStyle/>
            <a:p>
              <a:pPr algn="ctr"/>
              <a:r>
                <a:rPr lang="en-GB" sz="1100" dirty="0">
                  <a:latin typeface="Times New Roman" panose="02020603050405020304" pitchFamily="18" charset="0"/>
                  <a:cs typeface="Times New Roman" panose="02020603050405020304" pitchFamily="18" charset="0"/>
                </a:rPr>
                <a:t>Discrete operational logs</a:t>
              </a:r>
              <a:endParaRPr lang="bg-BG" sz="1100" dirty="0">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C2B287F3-9482-4469-6909-22132643DFB5}"/>
                </a:ext>
              </a:extLst>
            </p:cNvPr>
            <p:cNvSpPr txBox="1"/>
            <p:nvPr/>
          </p:nvSpPr>
          <p:spPr>
            <a:xfrm>
              <a:off x="2183165" y="424069"/>
              <a:ext cx="1117925" cy="600164"/>
            </a:xfrm>
            <a:prstGeom prst="rect">
              <a:avLst/>
            </a:prstGeom>
            <a:solidFill>
              <a:srgbClr val="FFC000"/>
            </a:solidFill>
            <a:ln>
              <a:solidFill>
                <a:schemeClr val="tx1"/>
              </a:solidFill>
            </a:ln>
          </p:spPr>
          <p:txBody>
            <a:bodyPr wrap="square" rtlCol="0">
              <a:spAutoFit/>
            </a:bodyPr>
            <a:lstStyle/>
            <a:p>
              <a:pPr algn="ctr"/>
              <a:r>
                <a:rPr lang="en-US" sz="1100" dirty="0">
                  <a:latin typeface="Times New Roman" panose="02020603050405020304" pitchFamily="18" charset="0"/>
                  <a:cs typeface="Times New Roman" panose="02020603050405020304" pitchFamily="18" charset="0"/>
                </a:rPr>
                <a:t>Recordings and recognition of conversations</a:t>
              </a:r>
              <a:endParaRPr lang="bg-BG" sz="1100" dirty="0">
                <a:latin typeface="Times New Roman" panose="02020603050405020304" pitchFamily="18" charset="0"/>
                <a:cs typeface="Times New Roman" panose="02020603050405020304" pitchFamily="18" charset="0"/>
              </a:endParaRPr>
            </a:p>
          </p:txBody>
        </p:sp>
        <p:sp>
          <p:nvSpPr>
            <p:cNvPr id="42" name="TextBox 41">
              <a:extLst>
                <a:ext uri="{FF2B5EF4-FFF2-40B4-BE49-F238E27FC236}">
                  <a16:creationId xmlns:a16="http://schemas.microsoft.com/office/drawing/2014/main" id="{FD78AB08-583F-61CB-63DD-906A732D30EE}"/>
                </a:ext>
              </a:extLst>
            </p:cNvPr>
            <p:cNvSpPr txBox="1"/>
            <p:nvPr/>
          </p:nvSpPr>
          <p:spPr>
            <a:xfrm>
              <a:off x="337930" y="1878058"/>
              <a:ext cx="1210535" cy="430887"/>
            </a:xfrm>
            <a:prstGeom prst="rect">
              <a:avLst/>
            </a:prstGeom>
            <a:solidFill>
              <a:srgbClr val="FFFF00"/>
            </a:solidFill>
            <a:ln>
              <a:solidFill>
                <a:schemeClr val="tx1"/>
              </a:solidFill>
            </a:ln>
          </p:spPr>
          <p:txBody>
            <a:bodyPr wrap="square" rtlCol="0">
              <a:spAutoFit/>
            </a:bodyPr>
            <a:lstStyle/>
            <a:p>
              <a:pPr algn="ctr"/>
              <a:r>
                <a:rPr lang="en-GB" sz="1100" dirty="0">
                  <a:latin typeface="Times New Roman" panose="02020603050405020304" pitchFamily="18" charset="0"/>
                  <a:cs typeface="Times New Roman" panose="02020603050405020304" pitchFamily="18" charset="0"/>
                </a:rPr>
                <a:t>Analog operational logs</a:t>
              </a:r>
              <a:endParaRPr lang="bg-BG" sz="1100" dirty="0">
                <a:latin typeface="Times New Roman" panose="02020603050405020304" pitchFamily="18" charset="0"/>
                <a:cs typeface="Times New Roman" panose="02020603050405020304" pitchFamily="18" charset="0"/>
              </a:endParaRPr>
            </a:p>
          </p:txBody>
        </p:sp>
        <p:sp>
          <p:nvSpPr>
            <p:cNvPr id="43" name="TextBox 42">
              <a:extLst>
                <a:ext uri="{FF2B5EF4-FFF2-40B4-BE49-F238E27FC236}">
                  <a16:creationId xmlns:a16="http://schemas.microsoft.com/office/drawing/2014/main" id="{4791A1DA-619B-5FF6-1294-548FDC54BA07}"/>
                </a:ext>
              </a:extLst>
            </p:cNvPr>
            <p:cNvSpPr txBox="1"/>
            <p:nvPr/>
          </p:nvSpPr>
          <p:spPr>
            <a:xfrm>
              <a:off x="4056344" y="3238895"/>
              <a:ext cx="1210535" cy="430887"/>
            </a:xfrm>
            <a:prstGeom prst="rect">
              <a:avLst/>
            </a:prstGeom>
            <a:solidFill>
              <a:schemeClr val="bg1"/>
            </a:solidFill>
            <a:ln>
              <a:solidFill>
                <a:schemeClr val="tx1"/>
              </a:solidFill>
            </a:ln>
          </p:spPr>
          <p:txBody>
            <a:bodyPr wrap="square" rtlCol="0">
              <a:spAutoFit/>
            </a:bodyPr>
            <a:lstStyle/>
            <a:p>
              <a:pPr algn="ctr"/>
              <a:r>
                <a:rPr lang="en-US" sz="1100" dirty="0">
                  <a:solidFill>
                    <a:srgbClr val="C00000"/>
                  </a:solidFill>
                  <a:latin typeface="Times New Roman" panose="02020603050405020304" pitchFamily="18" charset="0"/>
                  <a:cs typeface="Times New Roman" panose="02020603050405020304" pitchFamily="18" charset="0"/>
                </a:rPr>
                <a:t>Operational logs on touch displays</a:t>
              </a:r>
              <a:endParaRPr lang="bg-BG" sz="1100" dirty="0">
                <a:solidFill>
                  <a:srgbClr val="C00000"/>
                </a:solidFill>
                <a:latin typeface="Times New Roman" panose="02020603050405020304" pitchFamily="18" charset="0"/>
                <a:cs typeface="Times New Roman" panose="02020603050405020304" pitchFamily="18" charset="0"/>
              </a:endParaRPr>
            </a:p>
          </p:txBody>
        </p:sp>
        <p:cxnSp>
          <p:nvCxnSpPr>
            <p:cNvPr id="44" name="Connector: Elbow 43">
              <a:extLst>
                <a:ext uri="{FF2B5EF4-FFF2-40B4-BE49-F238E27FC236}">
                  <a16:creationId xmlns:a16="http://schemas.microsoft.com/office/drawing/2014/main" id="{3C0ADA95-923F-2F14-87FE-3348EC239B75}"/>
                </a:ext>
              </a:extLst>
            </p:cNvPr>
            <p:cNvCxnSpPr>
              <a:cxnSpLocks/>
              <a:stCxn id="42" idx="0"/>
            </p:cNvCxnSpPr>
            <p:nvPr/>
          </p:nvCxnSpPr>
          <p:spPr>
            <a:xfrm rot="5400000" flipH="1" flipV="1">
              <a:off x="1201767" y="1361597"/>
              <a:ext cx="257892" cy="775030"/>
            </a:xfrm>
            <a:prstGeom prst="bentConnector2">
              <a:avLst/>
            </a:prstGeom>
            <a:ln w="1905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45" name="Connector: Elbow 44">
              <a:extLst>
                <a:ext uri="{FF2B5EF4-FFF2-40B4-BE49-F238E27FC236}">
                  <a16:creationId xmlns:a16="http://schemas.microsoft.com/office/drawing/2014/main" id="{57829FC6-FB50-BEDF-00E0-F7A0B326AA14}"/>
                </a:ext>
              </a:extLst>
            </p:cNvPr>
            <p:cNvCxnSpPr>
              <a:stCxn id="42" idx="2"/>
            </p:cNvCxnSpPr>
            <p:nvPr/>
          </p:nvCxnSpPr>
          <p:spPr>
            <a:xfrm rot="16200000" flipH="1">
              <a:off x="1004990" y="2247152"/>
              <a:ext cx="651445" cy="775029"/>
            </a:xfrm>
            <a:prstGeom prst="bentConnector2">
              <a:avLst/>
            </a:prstGeom>
            <a:ln w="1905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46" name="Connector: Elbow 45">
              <a:extLst>
                <a:ext uri="{FF2B5EF4-FFF2-40B4-BE49-F238E27FC236}">
                  <a16:creationId xmlns:a16="http://schemas.microsoft.com/office/drawing/2014/main" id="{6510E271-2743-4CB8-A6BE-A3BD285B8553}"/>
                </a:ext>
              </a:extLst>
            </p:cNvPr>
            <p:cNvCxnSpPr>
              <a:cxnSpLocks/>
              <a:stCxn id="40" idx="1"/>
              <a:endCxn id="8" idx="2"/>
            </p:cNvCxnSpPr>
            <p:nvPr/>
          </p:nvCxnSpPr>
          <p:spPr>
            <a:xfrm rot="10800000" flipH="1">
              <a:off x="2172314" y="4625010"/>
              <a:ext cx="63513" cy="633696"/>
            </a:xfrm>
            <a:prstGeom prst="bentConnector4">
              <a:avLst>
                <a:gd name="adj1" fmla="val -359926"/>
                <a:gd name="adj2" fmla="val 66999"/>
              </a:avLst>
            </a:prstGeom>
            <a:ln w="1905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47" name="Connector: Elbow 46">
              <a:extLst>
                <a:ext uri="{FF2B5EF4-FFF2-40B4-BE49-F238E27FC236}">
                  <a16:creationId xmlns:a16="http://schemas.microsoft.com/office/drawing/2014/main" id="{618E700C-EF62-BF2A-0CD4-4058465AE538}"/>
                </a:ext>
              </a:extLst>
            </p:cNvPr>
            <p:cNvCxnSpPr>
              <a:cxnSpLocks/>
              <a:stCxn id="40" idx="3"/>
              <a:endCxn id="9" idx="2"/>
            </p:cNvCxnSpPr>
            <p:nvPr/>
          </p:nvCxnSpPr>
          <p:spPr>
            <a:xfrm flipH="1" flipV="1">
              <a:off x="3301090" y="4625010"/>
              <a:ext cx="81760" cy="633696"/>
            </a:xfrm>
            <a:prstGeom prst="bentConnector4">
              <a:avLst>
                <a:gd name="adj1" fmla="val -279599"/>
                <a:gd name="adj2" fmla="val 66999"/>
              </a:avLst>
            </a:prstGeom>
            <a:ln w="1905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12090BCD-7286-5AC6-4043-D08311FD80EB}"/>
                </a:ext>
              </a:extLst>
            </p:cNvPr>
            <p:cNvCxnSpPr>
              <a:cxnSpLocks/>
              <a:stCxn id="41" idx="2"/>
            </p:cNvCxnSpPr>
            <p:nvPr/>
          </p:nvCxnSpPr>
          <p:spPr>
            <a:xfrm flipH="1">
              <a:off x="2739698" y="1024233"/>
              <a:ext cx="2430" cy="20155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Connector: Elbow 48">
              <a:extLst>
                <a:ext uri="{FF2B5EF4-FFF2-40B4-BE49-F238E27FC236}">
                  <a16:creationId xmlns:a16="http://schemas.microsoft.com/office/drawing/2014/main" id="{F4568B9D-A0F4-E7B6-96A8-D185ABA7248B}"/>
                </a:ext>
              </a:extLst>
            </p:cNvPr>
            <p:cNvCxnSpPr>
              <a:cxnSpLocks/>
              <a:stCxn id="7" idx="3"/>
              <a:endCxn id="43" idx="0"/>
            </p:cNvCxnSpPr>
            <p:nvPr/>
          </p:nvCxnSpPr>
          <p:spPr>
            <a:xfrm>
              <a:off x="3824083" y="1766575"/>
              <a:ext cx="837529" cy="1472320"/>
            </a:xfrm>
            <a:prstGeom prst="bentConnector2">
              <a:avLst/>
            </a:prstGeom>
            <a:ln w="1905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32DDFF99-BD5B-3FF0-BB8A-DD604C92DF84}"/>
                </a:ext>
              </a:extLst>
            </p:cNvPr>
            <p:cNvCxnSpPr>
              <a:cxnSpLocks/>
            </p:cNvCxnSpPr>
            <p:nvPr/>
          </p:nvCxnSpPr>
          <p:spPr>
            <a:xfrm flipH="1">
              <a:off x="3839937" y="3441087"/>
              <a:ext cx="209780" cy="0"/>
            </a:xfrm>
            <a:prstGeom prst="straightConnector1">
              <a:avLst/>
            </a:prstGeom>
            <a:ln w="1905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77B9CFAA-42AF-8CF8-2CCA-BF1F2C63E888}"/>
                </a:ext>
              </a:extLst>
            </p:cNvPr>
            <p:cNvCxnSpPr>
              <a:cxnSpLocks/>
            </p:cNvCxnSpPr>
            <p:nvPr/>
          </p:nvCxnSpPr>
          <p:spPr>
            <a:xfrm flipH="1">
              <a:off x="1494305" y="3441087"/>
              <a:ext cx="209780" cy="0"/>
            </a:xfrm>
            <a:prstGeom prst="straightConnector1">
              <a:avLst/>
            </a:prstGeom>
            <a:ln w="1905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31964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49E3D-8CF8-7D47-AEB3-CA4F11856A4F}"/>
              </a:ext>
            </a:extLst>
          </p:cNvPr>
          <p:cNvSpPr>
            <a:spLocks noGrp="1"/>
          </p:cNvSpPr>
          <p:nvPr>
            <p:ph type="title"/>
          </p:nvPr>
        </p:nvSpPr>
        <p:spPr>
          <a:xfrm>
            <a:off x="838201" y="288000"/>
            <a:ext cx="10515600" cy="1093125"/>
          </a:xfrm>
        </p:spPr>
        <p:txBody>
          <a:bodyPr/>
          <a:lstStyle/>
          <a:p>
            <a:pPr algn="ctr"/>
            <a:r>
              <a:rPr lang="en-GB" b="1" dirty="0">
                <a:latin typeface="Arial Narrow" panose="020B0606020202030204" pitchFamily="34" charset="0"/>
              </a:rPr>
              <a:t>SIMCO Models &amp; Logic for Identification and Classification of Human Error Modes (1÷5) </a:t>
            </a:r>
            <a:endParaRPr lang="en-GB" dirty="0"/>
          </a:p>
        </p:txBody>
      </p:sp>
      <p:graphicFrame>
        <p:nvGraphicFramePr>
          <p:cNvPr id="5" name="Content Placeholder 4">
            <a:extLst>
              <a:ext uri="{FF2B5EF4-FFF2-40B4-BE49-F238E27FC236}">
                <a16:creationId xmlns:a16="http://schemas.microsoft.com/office/drawing/2014/main" id="{6BD7B1CC-9A6C-48FE-DEBD-2C6271AAE8B7}"/>
              </a:ext>
            </a:extLst>
          </p:cNvPr>
          <p:cNvGraphicFramePr>
            <a:graphicFrameLocks noGrp="1"/>
          </p:cNvGraphicFramePr>
          <p:nvPr>
            <p:ph idx="1"/>
            <p:extLst>
              <p:ext uri="{D42A27DB-BD31-4B8C-83A1-F6EECF244321}">
                <p14:modId xmlns:p14="http://schemas.microsoft.com/office/powerpoint/2010/main" val="155982327"/>
              </p:ext>
            </p:extLst>
          </p:nvPr>
        </p:nvGraphicFramePr>
        <p:xfrm>
          <a:off x="838200" y="1457325"/>
          <a:ext cx="10515600" cy="3851402"/>
        </p:xfrm>
        <a:graphic>
          <a:graphicData uri="http://schemas.openxmlformats.org/drawingml/2006/table">
            <a:tbl>
              <a:tblPr firstRow="1" bandRow="1">
                <a:tableStyleId>{5940675A-B579-460E-94D1-54222C63F5DA}</a:tableStyleId>
              </a:tblPr>
              <a:tblGrid>
                <a:gridCol w="2103120">
                  <a:extLst>
                    <a:ext uri="{9D8B030D-6E8A-4147-A177-3AD203B41FA5}">
                      <a16:colId xmlns:a16="http://schemas.microsoft.com/office/drawing/2014/main" val="534120181"/>
                    </a:ext>
                  </a:extLst>
                </a:gridCol>
                <a:gridCol w="2103120">
                  <a:extLst>
                    <a:ext uri="{9D8B030D-6E8A-4147-A177-3AD203B41FA5}">
                      <a16:colId xmlns:a16="http://schemas.microsoft.com/office/drawing/2014/main" val="3188278970"/>
                    </a:ext>
                  </a:extLst>
                </a:gridCol>
                <a:gridCol w="2103120">
                  <a:extLst>
                    <a:ext uri="{9D8B030D-6E8A-4147-A177-3AD203B41FA5}">
                      <a16:colId xmlns:a16="http://schemas.microsoft.com/office/drawing/2014/main" val="1721562753"/>
                    </a:ext>
                  </a:extLst>
                </a:gridCol>
                <a:gridCol w="2103120">
                  <a:extLst>
                    <a:ext uri="{9D8B030D-6E8A-4147-A177-3AD203B41FA5}">
                      <a16:colId xmlns:a16="http://schemas.microsoft.com/office/drawing/2014/main" val="2197704489"/>
                    </a:ext>
                  </a:extLst>
                </a:gridCol>
                <a:gridCol w="2103120">
                  <a:extLst>
                    <a:ext uri="{9D8B030D-6E8A-4147-A177-3AD203B41FA5}">
                      <a16:colId xmlns:a16="http://schemas.microsoft.com/office/drawing/2014/main" val="3608804264"/>
                    </a:ext>
                  </a:extLst>
                </a:gridCol>
              </a:tblGrid>
              <a:tr h="333375">
                <a:tc gridSpan="5">
                  <a:txBody>
                    <a:bodyPr/>
                    <a:lstStyle/>
                    <a:p>
                      <a:pPr algn="ctr"/>
                      <a:r>
                        <a:rPr lang="en-GB" sz="2000" b="1" dirty="0">
                          <a:latin typeface="Arial Narrow" panose="020B0606020202030204" pitchFamily="34" charset="0"/>
                        </a:rPr>
                        <a:t>Human error modes, models and boundaries of HEP: 1÷5</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581104341"/>
                  </a:ext>
                </a:extLst>
              </a:tr>
              <a:tr h="1042035">
                <a:tc>
                  <a:txBody>
                    <a:bodyPr/>
                    <a:lstStyle/>
                    <a:p>
                      <a:r>
                        <a:rPr lang="en-GB" sz="1600" b="1" dirty="0">
                          <a:latin typeface="Arial Narrow" panose="020B0606020202030204" pitchFamily="34" charset="0"/>
                        </a:rPr>
                        <a:t>1. P</a:t>
                      </a:r>
                      <a:r>
                        <a:rPr lang="en-GB" sz="1600" b="1" baseline="-25000" dirty="0">
                          <a:latin typeface="Arial Narrow" panose="020B0606020202030204" pitchFamily="34" charset="0"/>
                        </a:rPr>
                        <a:t>-</a:t>
                      </a:r>
                      <a:r>
                        <a:rPr lang="en-GB" sz="1600" b="1" dirty="0">
                          <a:latin typeface="Arial Narrow" panose="020B0606020202030204" pitchFamily="34" charset="0"/>
                        </a:rPr>
                        <a:t>=P</a:t>
                      </a:r>
                      <a:r>
                        <a:rPr lang="en-GB" sz="1600" b="1" baseline="-25000" dirty="0">
                          <a:latin typeface="Arial Narrow" panose="020B0606020202030204" pitchFamily="34" charset="0"/>
                        </a:rPr>
                        <a:t>ca </a:t>
                      </a:r>
                    </a:p>
                    <a:p>
                      <a:r>
                        <a:rPr lang="en-GB" sz="1600" dirty="0">
                          <a:latin typeface="Arial Narrow" panose="020B0606020202030204" pitchFamily="34" charset="0"/>
                        </a:rPr>
                        <a:t>There are no symptoms available to explore.</a:t>
                      </a:r>
                    </a:p>
                  </a:txBody>
                  <a:tcPr/>
                </a:tc>
                <a:tc>
                  <a:txBody>
                    <a:bodyPr/>
                    <a:lstStyle/>
                    <a:p>
                      <a:r>
                        <a:rPr lang="en-GB" sz="1600" b="1" dirty="0">
                          <a:latin typeface="Arial Narrow" panose="020B0606020202030204" pitchFamily="34" charset="0"/>
                        </a:rPr>
                        <a:t>2. P</a:t>
                      </a:r>
                      <a:r>
                        <a:rPr lang="en-GB" sz="1600" b="1" baseline="-25000" dirty="0">
                          <a:latin typeface="Arial Narrow" panose="020B0606020202030204" pitchFamily="34" charset="0"/>
                        </a:rPr>
                        <a:t>-O</a:t>
                      </a:r>
                      <a:r>
                        <a:rPr lang="en-GB" sz="1600" b="1" dirty="0">
                          <a:latin typeface="Arial Narrow" panose="020B0606020202030204" pitchFamily="34" charset="0"/>
                        </a:rPr>
                        <a:t>=P</a:t>
                      </a:r>
                      <a:r>
                        <a:rPr lang="en-GB" sz="1600" b="1" baseline="-25000" dirty="0">
                          <a:latin typeface="Arial Narrow" panose="020B0606020202030204" pitchFamily="34" charset="0"/>
                        </a:rPr>
                        <a:t>cb</a:t>
                      </a:r>
                    </a:p>
                    <a:p>
                      <a:r>
                        <a:rPr lang="en-GB" sz="1600" dirty="0">
                          <a:latin typeface="Arial Narrow" panose="020B0606020202030204" pitchFamily="34" charset="0"/>
                        </a:rPr>
                        <a:t>Symptoms for situational awareness are present but not addressed.</a:t>
                      </a:r>
                    </a:p>
                  </a:txBody>
                  <a:tcPr/>
                </a:tc>
                <a:tc>
                  <a:txBody>
                    <a:bodyPr/>
                    <a:lstStyle/>
                    <a:p>
                      <a:r>
                        <a:rPr lang="en-GB" sz="1600" b="1" dirty="0">
                          <a:latin typeface="Arial Narrow" panose="020B0606020202030204" pitchFamily="34" charset="0"/>
                        </a:rPr>
                        <a:t>3. P</a:t>
                      </a:r>
                      <a:r>
                        <a:rPr lang="en-GB" sz="1600" b="1" baseline="-25000" dirty="0">
                          <a:latin typeface="Arial Narrow" panose="020B0606020202030204" pitchFamily="34" charset="0"/>
                        </a:rPr>
                        <a:t>-Id</a:t>
                      </a:r>
                      <a:r>
                        <a:rPr lang="en-GB" sz="1600" b="1" dirty="0">
                          <a:latin typeface="Arial Narrow" panose="020B0606020202030204" pitchFamily="34" charset="0"/>
                        </a:rPr>
                        <a:t>=P</a:t>
                      </a:r>
                      <a:r>
                        <a:rPr lang="en-GB" sz="1600" b="1" baseline="-25000" dirty="0">
                          <a:latin typeface="Arial Narrow" panose="020B0606020202030204" pitchFamily="34" charset="0"/>
                        </a:rPr>
                        <a:t>cc</a:t>
                      </a:r>
                    </a:p>
                    <a:p>
                      <a:r>
                        <a:rPr lang="en-GB" sz="1600" dirty="0">
                          <a:latin typeface="Arial Narrow" panose="020B0606020202030204" pitchFamily="34" charset="0"/>
                        </a:rPr>
                        <a:t>Symptoms of situational awareness are misinterpreted or misrepresented.</a:t>
                      </a:r>
                    </a:p>
                  </a:txBody>
                  <a:tcPr/>
                </a:tc>
                <a:tc>
                  <a:txBody>
                    <a:bodyPr/>
                    <a:lstStyle/>
                    <a:p>
                      <a:r>
                        <a:rPr lang="en-GB" sz="1600" b="1" dirty="0">
                          <a:latin typeface="Arial Narrow" panose="020B0606020202030204" pitchFamily="34" charset="0"/>
                        </a:rPr>
                        <a:t>4. P</a:t>
                      </a:r>
                      <a:r>
                        <a:rPr lang="en-GB" sz="1600" b="1" baseline="-25000" dirty="0">
                          <a:latin typeface="Arial Narrow" panose="020B0606020202030204" pitchFamily="34" charset="0"/>
                        </a:rPr>
                        <a:t>-In</a:t>
                      </a:r>
                      <a:r>
                        <a:rPr lang="en-GB" sz="1600" b="1" dirty="0">
                          <a:latin typeface="Arial Narrow" panose="020B0606020202030204" pitchFamily="34" charset="0"/>
                        </a:rPr>
                        <a:t> = P</a:t>
                      </a:r>
                      <a:r>
                        <a:rPr lang="en-GB" sz="1600" b="1" baseline="-25000" dirty="0">
                          <a:latin typeface="Arial Narrow" panose="020B0606020202030204" pitchFamily="34" charset="0"/>
                        </a:rPr>
                        <a:t>cd</a:t>
                      </a:r>
                    </a:p>
                    <a:p>
                      <a:r>
                        <a:rPr lang="en-GB" sz="1600" dirty="0">
                          <a:latin typeface="Arial Narrow" panose="020B0606020202030204" pitchFamily="34" charset="0"/>
                        </a:rPr>
                        <a:t>The available symptoms for recognizing the situation are misleading!</a:t>
                      </a:r>
                    </a:p>
                  </a:txBody>
                  <a:tcPr/>
                </a:tc>
                <a:tc>
                  <a:txBody>
                    <a:bodyPr/>
                    <a:lstStyle/>
                    <a:p>
                      <a:r>
                        <a:rPr lang="en-GB" sz="1600" b="1" dirty="0">
                          <a:latin typeface="Arial Narrow" panose="020B0606020202030204" pitchFamily="34" charset="0"/>
                        </a:rPr>
                        <a:t>5. P</a:t>
                      </a:r>
                      <a:r>
                        <a:rPr lang="en-GB" sz="1600" b="1" baseline="-25000" dirty="0">
                          <a:latin typeface="Arial Narrow" panose="020B0606020202030204" pitchFamily="34" charset="0"/>
                        </a:rPr>
                        <a:t>-PF</a:t>
                      </a:r>
                      <a:r>
                        <a:rPr lang="en-GB" sz="1600" b="1" dirty="0">
                          <a:latin typeface="Arial Narrow" panose="020B0606020202030204" pitchFamily="34" charset="0"/>
                        </a:rPr>
                        <a:t> = P</a:t>
                      </a:r>
                      <a:r>
                        <a:rPr lang="en-GB" sz="1600" b="1" baseline="-25000" dirty="0">
                          <a:latin typeface="Arial Narrow" panose="020B0606020202030204" pitchFamily="34" charset="0"/>
                        </a:rPr>
                        <a:t>ce</a:t>
                      </a:r>
                    </a:p>
                    <a:p>
                      <a:r>
                        <a:rPr lang="en-GB" sz="1600" dirty="0">
                          <a:latin typeface="Arial Narrow" panose="020B0606020202030204" pitchFamily="34" charset="0"/>
                        </a:rPr>
                        <a:t>Steps are omitted, executed or reordered incorrectly in procedures.</a:t>
                      </a:r>
                    </a:p>
                  </a:txBody>
                  <a:tcPr/>
                </a:tc>
                <a:extLst>
                  <a:ext uri="{0D108BD9-81ED-4DB2-BD59-A6C34878D82A}">
                    <a16:rowId xmlns:a16="http://schemas.microsoft.com/office/drawing/2014/main" val="2895843366"/>
                  </a:ext>
                </a:extLst>
              </a:tr>
              <a:tr h="1693545">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841682735"/>
                  </a:ext>
                </a:extLst>
              </a:tr>
              <a:tr h="432789">
                <a:tc>
                  <a:txBody>
                    <a:bodyPr/>
                    <a:lstStyle/>
                    <a:p>
                      <a:pPr algn="ctr">
                        <a:lnSpc>
                          <a:spcPct val="150000"/>
                        </a:lnSpc>
                      </a:pPr>
                      <a:r>
                        <a:rPr lang="en-GB" sz="1800" b="1" i="1" kern="1200" dirty="0">
                          <a:solidFill>
                            <a:schemeClr val="tx1"/>
                          </a:solidFill>
                          <a:effectLst/>
                          <a:latin typeface="Arial Narrow" panose="020B0606020202030204" pitchFamily="34" charset="0"/>
                          <a:ea typeface="+mn-ea"/>
                          <a:cs typeface="+mn-cs"/>
                        </a:rPr>
                        <a:t>CP ≥ P</a:t>
                      </a:r>
                      <a:r>
                        <a:rPr lang="en-GB" sz="1800" b="1" i="1" kern="1200" baseline="-25000" dirty="0">
                          <a:solidFill>
                            <a:schemeClr val="tx1"/>
                          </a:solidFill>
                          <a:effectLst/>
                          <a:latin typeface="Arial Narrow" panose="020B0606020202030204" pitchFamily="34" charset="0"/>
                          <a:ea typeface="+mn-ea"/>
                          <a:cs typeface="+mn-cs"/>
                        </a:rPr>
                        <a:t>-</a:t>
                      </a:r>
                      <a:r>
                        <a:rPr lang="en-GB" sz="1800" b="1" i="1" kern="1200" dirty="0">
                          <a:solidFill>
                            <a:schemeClr val="tx1"/>
                          </a:solidFill>
                          <a:effectLst/>
                          <a:latin typeface="Arial Narrow" panose="020B0606020202030204" pitchFamily="34" charset="0"/>
                          <a:ea typeface="+mn-ea"/>
                          <a:cs typeface="+mn-cs"/>
                        </a:rPr>
                        <a:t> ≥ P</a:t>
                      </a:r>
                      <a:r>
                        <a:rPr lang="en-GB" sz="1800" b="1" i="1" kern="1200" baseline="-25000" dirty="0">
                          <a:solidFill>
                            <a:schemeClr val="tx1"/>
                          </a:solidFill>
                          <a:effectLst/>
                          <a:latin typeface="Arial Narrow" panose="020B0606020202030204" pitchFamily="34" charset="0"/>
                          <a:ea typeface="+mn-ea"/>
                          <a:cs typeface="+mn-cs"/>
                        </a:rPr>
                        <a:t>-O</a:t>
                      </a:r>
                      <a:endParaRPr lang="en-GB" sz="1800" dirty="0">
                        <a:latin typeface="Arial Narrow" panose="020B0606020202030204" pitchFamily="34" charset="0"/>
                      </a:endParaRPr>
                    </a:p>
                  </a:txBody>
                  <a:tcPr/>
                </a:tc>
                <a:tc>
                  <a:txBody>
                    <a:bodyPr/>
                    <a:lstStyle/>
                    <a:p>
                      <a:pPr algn="ctr">
                        <a:lnSpc>
                          <a:spcPct val="150000"/>
                        </a:lnSpc>
                        <a:buNone/>
                      </a:pPr>
                      <a:r>
                        <a:rPr lang="en-GB" sz="1800" b="1" i="1" dirty="0">
                          <a:effectLst/>
                          <a:latin typeface="Arial Narrow" panose="020B0606020202030204" pitchFamily="34" charset="0"/>
                          <a:ea typeface="Times New Roman" panose="02020603050405020304" pitchFamily="18" charset="0"/>
                        </a:rPr>
                        <a:t>P</a:t>
                      </a:r>
                      <a:r>
                        <a:rPr lang="en-US" sz="1800" b="1" i="1" baseline="-25000" dirty="0">
                          <a:effectLst/>
                          <a:latin typeface="Arial Narrow" panose="020B0606020202030204" pitchFamily="34" charset="0"/>
                          <a:ea typeface="Times New Roman" panose="02020603050405020304" pitchFamily="18" charset="0"/>
                        </a:rPr>
                        <a:t>-</a:t>
                      </a:r>
                      <a:r>
                        <a:rPr lang="en-US" sz="1800" b="1" i="1" dirty="0">
                          <a:effectLst/>
                          <a:latin typeface="Arial Narrow" panose="020B0606020202030204" pitchFamily="34" charset="0"/>
                          <a:ea typeface="Times New Roman" panose="02020603050405020304" pitchFamily="18" charset="0"/>
                        </a:rPr>
                        <a:t> ≥</a:t>
                      </a:r>
                      <a:r>
                        <a:rPr lang="en-GB" sz="1800" b="1" i="1" dirty="0">
                          <a:effectLst/>
                          <a:latin typeface="Arial Narrow" panose="020B0606020202030204" pitchFamily="34" charset="0"/>
                          <a:ea typeface="Times New Roman" panose="02020603050405020304" pitchFamily="18" charset="0"/>
                        </a:rPr>
                        <a:t> P</a:t>
                      </a:r>
                      <a:r>
                        <a:rPr lang="en-US" sz="1800" b="1" i="1" baseline="-25000" dirty="0">
                          <a:effectLst/>
                          <a:latin typeface="Arial Narrow" panose="020B0606020202030204" pitchFamily="34" charset="0"/>
                          <a:ea typeface="Times New Roman" panose="02020603050405020304" pitchFamily="18" charset="0"/>
                        </a:rPr>
                        <a:t>-O</a:t>
                      </a:r>
                      <a:r>
                        <a:rPr lang="en-US" sz="1800" b="1" i="1" dirty="0">
                          <a:effectLst/>
                          <a:latin typeface="Arial Narrow" panose="020B0606020202030204" pitchFamily="34" charset="0"/>
                          <a:ea typeface="Times New Roman" panose="02020603050405020304" pitchFamily="18" charset="0"/>
                        </a:rPr>
                        <a:t> ≥</a:t>
                      </a:r>
                      <a:r>
                        <a:rPr lang="en-GB" sz="1800" b="1" i="1" dirty="0">
                          <a:effectLst/>
                          <a:latin typeface="Arial Narrow" panose="020B0606020202030204" pitchFamily="34" charset="0"/>
                          <a:ea typeface="Times New Roman" panose="02020603050405020304" pitchFamily="18" charset="0"/>
                        </a:rPr>
                        <a:t> P</a:t>
                      </a:r>
                      <a:r>
                        <a:rPr lang="en-US" sz="1800" b="1" i="1" baseline="-25000" dirty="0">
                          <a:effectLst/>
                          <a:latin typeface="Arial Narrow" panose="020B0606020202030204" pitchFamily="34" charset="0"/>
                          <a:ea typeface="Times New Roman" panose="02020603050405020304" pitchFamily="18" charset="0"/>
                        </a:rPr>
                        <a:t>-Id</a:t>
                      </a:r>
                      <a:endParaRPr lang="en-GB" sz="1800" dirty="0">
                        <a:effectLst/>
                        <a:latin typeface="Arial Narrow" panose="020B0606020202030204" pitchFamily="34" charset="0"/>
                        <a:ea typeface="PMingLiU" panose="02020500000000000000" pitchFamily="18" charset="-120"/>
                      </a:endParaRPr>
                    </a:p>
                  </a:txBody>
                  <a:tcPr marL="68580" marR="68580" marT="0" marB="0"/>
                </a:tc>
                <a:tc>
                  <a:txBody>
                    <a:bodyPr/>
                    <a:lstStyle/>
                    <a:p>
                      <a:pPr algn="ctr">
                        <a:lnSpc>
                          <a:spcPct val="150000"/>
                        </a:lnSpc>
                        <a:buNone/>
                      </a:pPr>
                      <a:r>
                        <a:rPr lang="en-GB" sz="1800" b="1" i="1" dirty="0">
                          <a:effectLst/>
                          <a:latin typeface="Arial Narrow" panose="020B0606020202030204" pitchFamily="34" charset="0"/>
                          <a:ea typeface="Times New Roman" panose="02020603050405020304" pitchFamily="18" charset="0"/>
                        </a:rPr>
                        <a:t>P</a:t>
                      </a:r>
                      <a:r>
                        <a:rPr lang="en-US" sz="1800" b="1" i="1" baseline="-25000" dirty="0">
                          <a:effectLst/>
                          <a:latin typeface="Arial Narrow" panose="020B0606020202030204" pitchFamily="34" charset="0"/>
                          <a:ea typeface="Times New Roman" panose="02020603050405020304" pitchFamily="18" charset="0"/>
                        </a:rPr>
                        <a:t>-O</a:t>
                      </a:r>
                      <a:r>
                        <a:rPr lang="en-US" sz="1800" b="1" i="1" dirty="0">
                          <a:effectLst/>
                          <a:latin typeface="Arial Narrow" panose="020B0606020202030204" pitchFamily="34" charset="0"/>
                          <a:ea typeface="Times New Roman" panose="02020603050405020304" pitchFamily="18" charset="0"/>
                        </a:rPr>
                        <a:t> ≥</a:t>
                      </a:r>
                      <a:r>
                        <a:rPr lang="en-GB" sz="1800" b="1" i="1" dirty="0">
                          <a:effectLst/>
                          <a:latin typeface="Arial Narrow" panose="020B0606020202030204" pitchFamily="34" charset="0"/>
                          <a:ea typeface="Times New Roman" panose="02020603050405020304" pitchFamily="18" charset="0"/>
                        </a:rPr>
                        <a:t> P</a:t>
                      </a:r>
                      <a:r>
                        <a:rPr lang="en-US" sz="1800" b="1" i="1" baseline="-25000" dirty="0">
                          <a:effectLst/>
                          <a:latin typeface="Arial Narrow" panose="020B0606020202030204" pitchFamily="34" charset="0"/>
                          <a:ea typeface="Times New Roman" panose="02020603050405020304" pitchFamily="18" charset="0"/>
                        </a:rPr>
                        <a:t>-Id</a:t>
                      </a:r>
                      <a:r>
                        <a:rPr lang="en-US" sz="1800" b="1" i="1" dirty="0">
                          <a:effectLst/>
                          <a:latin typeface="Arial Narrow" panose="020B0606020202030204" pitchFamily="34" charset="0"/>
                          <a:ea typeface="Times New Roman" panose="02020603050405020304" pitchFamily="18" charset="0"/>
                        </a:rPr>
                        <a:t> ≥</a:t>
                      </a:r>
                      <a:r>
                        <a:rPr lang="en-GB" sz="1800" b="1" i="1" dirty="0">
                          <a:effectLst/>
                          <a:latin typeface="Arial Narrow" panose="020B0606020202030204" pitchFamily="34" charset="0"/>
                          <a:ea typeface="Times New Roman" panose="02020603050405020304" pitchFamily="18" charset="0"/>
                        </a:rPr>
                        <a:t> P</a:t>
                      </a:r>
                      <a:r>
                        <a:rPr lang="en-US" sz="1800" b="1" i="1" baseline="-25000" dirty="0">
                          <a:effectLst/>
                          <a:latin typeface="Arial Narrow" panose="020B0606020202030204" pitchFamily="34" charset="0"/>
                          <a:ea typeface="Times New Roman" panose="02020603050405020304" pitchFamily="18" charset="0"/>
                        </a:rPr>
                        <a:t>-In</a:t>
                      </a:r>
                      <a:endParaRPr lang="en-GB" sz="1800" dirty="0">
                        <a:effectLst/>
                        <a:latin typeface="Arial Narrow" panose="020B0606020202030204" pitchFamily="34" charset="0"/>
                        <a:ea typeface="PMingLiU" panose="02020500000000000000" pitchFamily="18" charset="-120"/>
                      </a:endParaRPr>
                    </a:p>
                  </a:txBody>
                  <a:tcPr marL="68580" marR="68580" marT="0" marB="0"/>
                </a:tc>
                <a:tc>
                  <a:txBody>
                    <a:bodyPr/>
                    <a:lstStyle/>
                    <a:p>
                      <a:pPr algn="ctr">
                        <a:lnSpc>
                          <a:spcPct val="150000"/>
                        </a:lnSpc>
                        <a:buNone/>
                      </a:pPr>
                      <a:r>
                        <a:rPr lang="en-GB" sz="1800" b="1" i="1" dirty="0">
                          <a:effectLst/>
                          <a:latin typeface="Arial Narrow" panose="020B0606020202030204" pitchFamily="34" charset="0"/>
                          <a:ea typeface="Times New Roman" panose="02020603050405020304" pitchFamily="18" charset="0"/>
                        </a:rPr>
                        <a:t>P</a:t>
                      </a:r>
                      <a:r>
                        <a:rPr lang="en-US" sz="1800" b="1" i="1" baseline="-25000" dirty="0">
                          <a:effectLst/>
                          <a:latin typeface="Arial Narrow" panose="020B0606020202030204" pitchFamily="34" charset="0"/>
                          <a:ea typeface="Times New Roman" panose="02020603050405020304" pitchFamily="18" charset="0"/>
                        </a:rPr>
                        <a:t>-Id</a:t>
                      </a:r>
                      <a:r>
                        <a:rPr lang="en-US" sz="1800" b="1" i="1" dirty="0">
                          <a:effectLst/>
                          <a:latin typeface="Arial Narrow" panose="020B0606020202030204" pitchFamily="34" charset="0"/>
                          <a:ea typeface="Times New Roman" panose="02020603050405020304" pitchFamily="18" charset="0"/>
                        </a:rPr>
                        <a:t> ≥</a:t>
                      </a:r>
                      <a:r>
                        <a:rPr lang="en-GB" sz="1800" b="1" i="1" dirty="0">
                          <a:effectLst/>
                          <a:latin typeface="Arial Narrow" panose="020B0606020202030204" pitchFamily="34" charset="0"/>
                          <a:ea typeface="Times New Roman" panose="02020603050405020304" pitchFamily="18" charset="0"/>
                        </a:rPr>
                        <a:t> P</a:t>
                      </a:r>
                      <a:r>
                        <a:rPr lang="en-US" sz="1800" b="1" i="1" baseline="-25000" dirty="0">
                          <a:effectLst/>
                          <a:latin typeface="Arial Narrow" panose="020B0606020202030204" pitchFamily="34" charset="0"/>
                          <a:ea typeface="Times New Roman" panose="02020603050405020304" pitchFamily="18" charset="0"/>
                        </a:rPr>
                        <a:t>-In</a:t>
                      </a:r>
                      <a:r>
                        <a:rPr lang="en-US" sz="1800" b="1" i="1" dirty="0">
                          <a:effectLst/>
                          <a:latin typeface="Arial Narrow" panose="020B0606020202030204" pitchFamily="34" charset="0"/>
                          <a:ea typeface="Times New Roman" panose="02020603050405020304" pitchFamily="18" charset="0"/>
                        </a:rPr>
                        <a:t> ≥</a:t>
                      </a:r>
                      <a:r>
                        <a:rPr lang="en-GB" sz="1800" b="1" i="1" dirty="0">
                          <a:effectLst/>
                          <a:latin typeface="Arial Narrow" panose="020B0606020202030204" pitchFamily="34" charset="0"/>
                          <a:ea typeface="Times New Roman" panose="02020603050405020304" pitchFamily="18" charset="0"/>
                        </a:rPr>
                        <a:t> P</a:t>
                      </a:r>
                      <a:r>
                        <a:rPr lang="en-US" sz="1800" b="1" i="1" baseline="-25000" dirty="0">
                          <a:effectLst/>
                          <a:latin typeface="Arial Narrow" panose="020B0606020202030204" pitchFamily="34" charset="0"/>
                          <a:ea typeface="Times New Roman" panose="02020603050405020304" pitchFamily="18" charset="0"/>
                        </a:rPr>
                        <a:t>-PF</a:t>
                      </a:r>
                      <a:endParaRPr lang="en-GB" sz="1800" dirty="0">
                        <a:effectLst/>
                        <a:latin typeface="Arial Narrow" panose="020B0606020202030204" pitchFamily="34" charset="0"/>
                        <a:ea typeface="PMingLiU" panose="02020500000000000000" pitchFamily="18" charset="-120"/>
                      </a:endParaRPr>
                    </a:p>
                  </a:txBody>
                  <a:tcPr marL="68580" marR="68580" marT="0" marB="0"/>
                </a:tc>
                <a:tc>
                  <a:txBody>
                    <a:bodyPr/>
                    <a:lstStyle/>
                    <a:p>
                      <a:pPr algn="ctr">
                        <a:lnSpc>
                          <a:spcPct val="150000"/>
                        </a:lnSpc>
                        <a:buNone/>
                      </a:pPr>
                      <a:r>
                        <a:rPr lang="en-GB" sz="1800" b="1" i="1" dirty="0">
                          <a:effectLst/>
                          <a:latin typeface="Arial Narrow" panose="020B0606020202030204" pitchFamily="34" charset="0"/>
                          <a:ea typeface="Times New Roman" panose="02020603050405020304" pitchFamily="18" charset="0"/>
                        </a:rPr>
                        <a:t>P</a:t>
                      </a:r>
                      <a:r>
                        <a:rPr lang="en-US" sz="1800" b="1" i="1" baseline="-25000" dirty="0">
                          <a:effectLst/>
                          <a:latin typeface="Arial Narrow" panose="020B0606020202030204" pitchFamily="34" charset="0"/>
                          <a:ea typeface="Times New Roman" panose="02020603050405020304" pitchFamily="18" charset="0"/>
                        </a:rPr>
                        <a:t>-In</a:t>
                      </a:r>
                      <a:r>
                        <a:rPr lang="en-US" sz="1800" b="1" i="1" dirty="0">
                          <a:effectLst/>
                          <a:latin typeface="Arial Narrow" panose="020B0606020202030204" pitchFamily="34" charset="0"/>
                          <a:ea typeface="Times New Roman" panose="02020603050405020304" pitchFamily="18" charset="0"/>
                        </a:rPr>
                        <a:t> ≥</a:t>
                      </a:r>
                      <a:r>
                        <a:rPr lang="en-GB" sz="1800" b="1" i="1" dirty="0">
                          <a:effectLst/>
                          <a:latin typeface="Arial Narrow" panose="020B0606020202030204" pitchFamily="34" charset="0"/>
                          <a:ea typeface="Times New Roman" panose="02020603050405020304" pitchFamily="18" charset="0"/>
                        </a:rPr>
                        <a:t> P</a:t>
                      </a:r>
                      <a:r>
                        <a:rPr lang="en-US" sz="1800" b="1" i="1" baseline="-25000" dirty="0">
                          <a:effectLst/>
                          <a:latin typeface="Arial Narrow" panose="020B0606020202030204" pitchFamily="34" charset="0"/>
                          <a:ea typeface="Times New Roman" panose="02020603050405020304" pitchFamily="18" charset="0"/>
                        </a:rPr>
                        <a:t>-PF</a:t>
                      </a:r>
                      <a:r>
                        <a:rPr lang="en-US" sz="1800" b="1" i="1" dirty="0">
                          <a:effectLst/>
                          <a:latin typeface="Arial Narrow" panose="020B0606020202030204" pitchFamily="34" charset="0"/>
                          <a:ea typeface="Times New Roman" panose="02020603050405020304" pitchFamily="18" charset="0"/>
                        </a:rPr>
                        <a:t> ≥</a:t>
                      </a:r>
                      <a:r>
                        <a:rPr lang="en-GB" sz="1800" b="1" i="1" dirty="0">
                          <a:effectLst/>
                          <a:latin typeface="Arial Narrow" panose="020B0606020202030204" pitchFamily="34" charset="0"/>
                          <a:ea typeface="Times New Roman" panose="02020603050405020304" pitchFamily="18" charset="0"/>
                        </a:rPr>
                        <a:t> P</a:t>
                      </a:r>
                      <a:r>
                        <a:rPr lang="en-US" sz="1800" b="1" i="1" baseline="-25000" dirty="0">
                          <a:effectLst/>
                          <a:latin typeface="Arial Narrow" panose="020B0606020202030204" pitchFamily="34" charset="0"/>
                          <a:ea typeface="Times New Roman" panose="02020603050405020304" pitchFamily="18" charset="0"/>
                        </a:rPr>
                        <a:t>-TD</a:t>
                      </a:r>
                      <a:endParaRPr lang="en-GB" sz="1800" dirty="0">
                        <a:effectLst/>
                        <a:latin typeface="Arial Narrow" panose="020B0606020202030204" pitchFamily="34" charset="0"/>
                        <a:ea typeface="PMingLiU" panose="02020500000000000000" pitchFamily="18" charset="-120"/>
                      </a:endParaRPr>
                    </a:p>
                  </a:txBody>
                  <a:tcPr marL="68580" marR="68580" marT="0" marB="0"/>
                </a:tc>
                <a:extLst>
                  <a:ext uri="{0D108BD9-81ED-4DB2-BD59-A6C34878D82A}">
                    <a16:rowId xmlns:a16="http://schemas.microsoft.com/office/drawing/2014/main" val="3474803153"/>
                  </a:ext>
                </a:extLst>
              </a:tr>
            </a:tbl>
          </a:graphicData>
        </a:graphic>
      </p:graphicFrame>
      <p:sp>
        <p:nvSpPr>
          <p:cNvPr id="4" name="Slide Number Placeholder 3">
            <a:extLst>
              <a:ext uri="{FF2B5EF4-FFF2-40B4-BE49-F238E27FC236}">
                <a16:creationId xmlns:a16="http://schemas.microsoft.com/office/drawing/2014/main" id="{A60B6917-EBF6-3516-B048-75433E5FF831}"/>
              </a:ext>
            </a:extLst>
          </p:cNvPr>
          <p:cNvSpPr>
            <a:spLocks noGrp="1"/>
          </p:cNvSpPr>
          <p:nvPr>
            <p:ph type="sldNum" sz="quarter" idx="12"/>
          </p:nvPr>
        </p:nvSpPr>
        <p:spPr/>
        <p:txBody>
          <a:bodyPr/>
          <a:lstStyle/>
          <a:p>
            <a:pPr>
              <a:defRPr/>
            </a:pPr>
            <a:fld id="{AD4CA714-9523-464B-9094-07CE2AC82970}" type="slidenum">
              <a:rPr lang="en-US" smtClean="0"/>
              <a:pPr>
                <a:defRPr/>
              </a:pPr>
              <a:t>13</a:t>
            </a:fld>
            <a:endParaRPr lang="en-US" dirty="0"/>
          </a:p>
        </p:txBody>
      </p:sp>
      <p:pic>
        <p:nvPicPr>
          <p:cNvPr id="7" name="Picture 6">
            <a:extLst>
              <a:ext uri="{FF2B5EF4-FFF2-40B4-BE49-F238E27FC236}">
                <a16:creationId xmlns:a16="http://schemas.microsoft.com/office/drawing/2014/main" id="{A00766F5-4A1B-0311-C5FF-504862E5C204}"/>
              </a:ext>
            </a:extLst>
          </p:cNvPr>
          <p:cNvPicPr>
            <a:picLocks noChangeAspect="1"/>
          </p:cNvPicPr>
          <p:nvPr/>
        </p:nvPicPr>
        <p:blipFill>
          <a:blip r:embed="rId2"/>
          <a:stretch>
            <a:fillRect/>
          </a:stretch>
        </p:blipFill>
        <p:spPr>
          <a:xfrm>
            <a:off x="1362032" y="3627081"/>
            <a:ext cx="990686" cy="899238"/>
          </a:xfrm>
          <a:prstGeom prst="rect">
            <a:avLst/>
          </a:prstGeom>
        </p:spPr>
      </p:pic>
      <p:pic>
        <p:nvPicPr>
          <p:cNvPr id="9" name="Picture 8">
            <a:extLst>
              <a:ext uri="{FF2B5EF4-FFF2-40B4-BE49-F238E27FC236}">
                <a16:creationId xmlns:a16="http://schemas.microsoft.com/office/drawing/2014/main" id="{C4A87C8E-FC08-711A-BD24-B595198A3C79}"/>
              </a:ext>
            </a:extLst>
          </p:cNvPr>
          <p:cNvPicPr>
            <a:picLocks noChangeAspect="1"/>
          </p:cNvPicPr>
          <p:nvPr/>
        </p:nvPicPr>
        <p:blipFill>
          <a:blip r:embed="rId3"/>
          <a:stretch>
            <a:fillRect/>
          </a:stretch>
        </p:blipFill>
        <p:spPr>
          <a:xfrm>
            <a:off x="3465146" y="3257485"/>
            <a:ext cx="1127858" cy="1486029"/>
          </a:xfrm>
          <a:prstGeom prst="rect">
            <a:avLst/>
          </a:prstGeom>
        </p:spPr>
      </p:pic>
      <p:pic>
        <p:nvPicPr>
          <p:cNvPr id="11" name="Picture 10">
            <a:extLst>
              <a:ext uri="{FF2B5EF4-FFF2-40B4-BE49-F238E27FC236}">
                <a16:creationId xmlns:a16="http://schemas.microsoft.com/office/drawing/2014/main" id="{E432511A-4A01-D54F-E82D-47B7BF51DBCF}"/>
              </a:ext>
            </a:extLst>
          </p:cNvPr>
          <p:cNvPicPr>
            <a:picLocks noChangeAspect="1"/>
          </p:cNvPicPr>
          <p:nvPr/>
        </p:nvPicPr>
        <p:blipFill>
          <a:blip r:embed="rId4"/>
          <a:stretch>
            <a:fillRect/>
          </a:stretch>
        </p:blipFill>
        <p:spPr>
          <a:xfrm>
            <a:off x="5505399" y="3257485"/>
            <a:ext cx="1181202" cy="1546994"/>
          </a:xfrm>
          <a:prstGeom prst="rect">
            <a:avLst/>
          </a:prstGeom>
        </p:spPr>
      </p:pic>
      <p:pic>
        <p:nvPicPr>
          <p:cNvPr id="13" name="Picture 12">
            <a:extLst>
              <a:ext uri="{FF2B5EF4-FFF2-40B4-BE49-F238E27FC236}">
                <a16:creationId xmlns:a16="http://schemas.microsoft.com/office/drawing/2014/main" id="{C8265E90-13E2-A01B-68C0-B31A776E325A}"/>
              </a:ext>
            </a:extLst>
          </p:cNvPr>
          <p:cNvPicPr>
            <a:picLocks noChangeAspect="1"/>
          </p:cNvPicPr>
          <p:nvPr/>
        </p:nvPicPr>
        <p:blipFill>
          <a:blip r:embed="rId5"/>
          <a:stretch>
            <a:fillRect/>
          </a:stretch>
        </p:blipFill>
        <p:spPr>
          <a:xfrm>
            <a:off x="7696149" y="3268916"/>
            <a:ext cx="1181202" cy="1524132"/>
          </a:xfrm>
          <a:prstGeom prst="rect">
            <a:avLst/>
          </a:prstGeom>
        </p:spPr>
      </p:pic>
      <p:pic>
        <p:nvPicPr>
          <p:cNvPr id="15" name="Picture 14">
            <a:extLst>
              <a:ext uri="{FF2B5EF4-FFF2-40B4-BE49-F238E27FC236}">
                <a16:creationId xmlns:a16="http://schemas.microsoft.com/office/drawing/2014/main" id="{9B81F440-0F98-B2A8-6746-671AE8D576C0}"/>
              </a:ext>
            </a:extLst>
          </p:cNvPr>
          <p:cNvPicPr>
            <a:picLocks noChangeAspect="1"/>
          </p:cNvPicPr>
          <p:nvPr/>
        </p:nvPicPr>
        <p:blipFill>
          <a:blip r:embed="rId6"/>
          <a:stretch>
            <a:fillRect/>
          </a:stretch>
        </p:blipFill>
        <p:spPr>
          <a:xfrm>
            <a:off x="9801179" y="3295588"/>
            <a:ext cx="1028789" cy="1508891"/>
          </a:xfrm>
          <a:prstGeom prst="rect">
            <a:avLst/>
          </a:prstGeom>
        </p:spPr>
      </p:pic>
    </p:spTree>
    <p:extLst>
      <p:ext uri="{BB962C8B-B14F-4D97-AF65-F5344CB8AC3E}">
        <p14:creationId xmlns:p14="http://schemas.microsoft.com/office/powerpoint/2010/main" val="359951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381CB-68BB-9566-8E33-BE58C57EEE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A557FA-1E6A-B64A-0ED0-B25B5D5BDBCE}"/>
              </a:ext>
            </a:extLst>
          </p:cNvPr>
          <p:cNvSpPr>
            <a:spLocks noGrp="1"/>
          </p:cNvSpPr>
          <p:nvPr>
            <p:ph type="title"/>
          </p:nvPr>
        </p:nvSpPr>
        <p:spPr/>
        <p:txBody>
          <a:bodyPr/>
          <a:lstStyle/>
          <a:p>
            <a:r>
              <a:rPr lang="en-GB" b="1" dirty="0">
                <a:latin typeface="Arial Narrow" panose="020B0606020202030204" pitchFamily="34" charset="0"/>
              </a:rPr>
              <a:t>SIMCO Models &amp; Logic for Identification and Classification of EOO Human Error Mode (6) </a:t>
            </a:r>
          </a:p>
        </p:txBody>
      </p:sp>
      <p:sp>
        <p:nvSpPr>
          <p:cNvPr id="4" name="Slide Number Placeholder 3">
            <a:extLst>
              <a:ext uri="{FF2B5EF4-FFF2-40B4-BE49-F238E27FC236}">
                <a16:creationId xmlns:a16="http://schemas.microsoft.com/office/drawing/2014/main" id="{E3371682-7A4C-E59D-EDDB-2E260EB70C74}"/>
              </a:ext>
            </a:extLst>
          </p:cNvPr>
          <p:cNvSpPr>
            <a:spLocks noGrp="1"/>
          </p:cNvSpPr>
          <p:nvPr>
            <p:ph type="sldNum" sz="quarter" idx="12"/>
          </p:nvPr>
        </p:nvSpPr>
        <p:spPr/>
        <p:txBody>
          <a:bodyPr/>
          <a:lstStyle/>
          <a:p>
            <a:pPr>
              <a:defRPr/>
            </a:pPr>
            <a:fld id="{AD4CA714-9523-464B-9094-07CE2AC82970}" type="slidenum">
              <a:rPr lang="en-US" smtClean="0"/>
              <a:pPr>
                <a:defRPr/>
              </a:pPr>
              <a:t>14</a:t>
            </a:fld>
            <a:endParaRPr lang="en-US" dirty="0"/>
          </a:p>
        </p:txBody>
      </p:sp>
      <p:pic>
        <p:nvPicPr>
          <p:cNvPr id="5" name="Picture 4">
            <a:extLst>
              <a:ext uri="{FF2B5EF4-FFF2-40B4-BE49-F238E27FC236}">
                <a16:creationId xmlns:a16="http://schemas.microsoft.com/office/drawing/2014/main" id="{9F8AE440-BD6C-051E-B783-E4313830AF7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04975" y="1966777"/>
            <a:ext cx="8666957" cy="3795848"/>
          </a:xfrm>
          <a:prstGeom prst="rect">
            <a:avLst/>
          </a:prstGeom>
          <a:noFill/>
        </p:spPr>
      </p:pic>
      <p:sp>
        <p:nvSpPr>
          <p:cNvPr id="6" name="TextBox 5">
            <a:extLst>
              <a:ext uri="{FF2B5EF4-FFF2-40B4-BE49-F238E27FC236}">
                <a16:creationId xmlns:a16="http://schemas.microsoft.com/office/drawing/2014/main" id="{ECD7D29E-D67F-77D6-060B-C40FDFBC2DC4}"/>
              </a:ext>
            </a:extLst>
          </p:cNvPr>
          <p:cNvSpPr txBox="1"/>
          <p:nvPr/>
        </p:nvSpPr>
        <p:spPr>
          <a:xfrm>
            <a:off x="981075" y="1505112"/>
            <a:ext cx="4956806" cy="400110"/>
          </a:xfrm>
          <a:prstGeom prst="rect">
            <a:avLst/>
          </a:prstGeom>
          <a:noFill/>
        </p:spPr>
        <p:txBody>
          <a:bodyPr wrap="none" rtlCol="0">
            <a:spAutoFit/>
          </a:bodyPr>
          <a:lstStyle/>
          <a:p>
            <a:r>
              <a:rPr lang="en-GB" sz="2000" b="1" dirty="0">
                <a:latin typeface="Arial Narrow" panose="020B0606020202030204" pitchFamily="34" charset="0"/>
              </a:rPr>
              <a:t>6. ЕОО “failure to perform an assigned action.” </a:t>
            </a:r>
          </a:p>
        </p:txBody>
      </p:sp>
      <p:sp>
        <p:nvSpPr>
          <p:cNvPr id="7" name="TextBox 6">
            <a:extLst>
              <a:ext uri="{FF2B5EF4-FFF2-40B4-BE49-F238E27FC236}">
                <a16:creationId xmlns:a16="http://schemas.microsoft.com/office/drawing/2014/main" id="{C4E5CBAD-9358-E593-A32B-CE00FCE24E49}"/>
              </a:ext>
            </a:extLst>
          </p:cNvPr>
          <p:cNvSpPr txBox="1"/>
          <p:nvPr/>
        </p:nvSpPr>
        <p:spPr>
          <a:xfrm>
            <a:off x="1704975" y="5654174"/>
            <a:ext cx="8666957" cy="461665"/>
          </a:xfrm>
          <a:prstGeom prst="rect">
            <a:avLst/>
          </a:prstGeom>
          <a:noFill/>
        </p:spPr>
        <p:txBody>
          <a:bodyPr wrap="square" rtlCol="0">
            <a:spAutoFit/>
          </a:bodyPr>
          <a:lstStyle/>
          <a:p>
            <a:r>
              <a:rPr lang="ru-RU" sz="2400" b="1" i="1" dirty="0">
                <a:solidFill>
                  <a:srgbClr val="0066FF"/>
                </a:solidFill>
                <a:latin typeface="Arial Narrow" panose="020B0606020202030204" pitchFamily="34" charset="0"/>
              </a:rPr>
              <a:t>ЕОО</a:t>
            </a:r>
            <a:r>
              <a:rPr lang="en-US" sz="2400" b="1" i="1" dirty="0">
                <a:solidFill>
                  <a:srgbClr val="0066FF"/>
                </a:solidFill>
                <a:latin typeface="Arial Narrow" panose="020B0606020202030204" pitchFamily="34" charset="0"/>
              </a:rPr>
              <a:t>=1-(1-</a:t>
            </a:r>
            <a:r>
              <a:rPr lang="en-GB" sz="2400" b="1" i="1" dirty="0">
                <a:solidFill>
                  <a:srgbClr val="0066FF"/>
                </a:solidFill>
                <a:latin typeface="Arial Narrow" panose="020B0606020202030204" pitchFamily="34" charset="0"/>
              </a:rPr>
              <a:t>P</a:t>
            </a:r>
            <a:r>
              <a:rPr lang="en-GB" sz="2400" b="1" i="1" baseline="-25000" dirty="0">
                <a:solidFill>
                  <a:srgbClr val="0066FF"/>
                </a:solidFill>
                <a:latin typeface="Arial Narrow" panose="020B0606020202030204" pitchFamily="34" charset="0"/>
              </a:rPr>
              <a:t>Slips</a:t>
            </a:r>
            <a:r>
              <a:rPr lang="en-GB" sz="2400" b="1" i="1" dirty="0">
                <a:solidFill>
                  <a:srgbClr val="0066FF"/>
                </a:solidFill>
                <a:latin typeface="Arial Narrow" panose="020B0606020202030204" pitchFamily="34" charset="0"/>
              </a:rPr>
              <a:t>)*(1-P</a:t>
            </a:r>
            <a:r>
              <a:rPr lang="en-GB" sz="2400" b="1" i="1" baseline="-25000" dirty="0">
                <a:solidFill>
                  <a:srgbClr val="0066FF"/>
                </a:solidFill>
                <a:latin typeface="Arial Narrow" panose="020B0606020202030204" pitchFamily="34" charset="0"/>
              </a:rPr>
              <a:t>Lapses</a:t>
            </a:r>
            <a:r>
              <a:rPr lang="en-GB" sz="2400" b="1" i="1" dirty="0">
                <a:solidFill>
                  <a:srgbClr val="0066FF"/>
                </a:solidFill>
                <a:latin typeface="Arial Narrow" panose="020B0606020202030204" pitchFamily="34" charset="0"/>
              </a:rPr>
              <a:t>) </a:t>
            </a:r>
            <a:r>
              <a:rPr lang="en-US" sz="2400" b="1" i="1" dirty="0">
                <a:solidFill>
                  <a:srgbClr val="0066FF"/>
                </a:solidFill>
                <a:latin typeface="Arial Narrow" panose="020B0606020202030204" pitchFamily="34" charset="0"/>
              </a:rPr>
              <a:t>= 1-(1-</a:t>
            </a:r>
            <a:r>
              <a:rPr lang="en-GB" sz="2400" b="1" i="1" dirty="0">
                <a:solidFill>
                  <a:srgbClr val="0066FF"/>
                </a:solidFill>
                <a:latin typeface="Arial Narrow" panose="020B0606020202030204" pitchFamily="34" charset="0"/>
              </a:rPr>
              <a:t>P</a:t>
            </a:r>
            <a:r>
              <a:rPr lang="en-GB" sz="2400" b="1" i="1" baseline="-25000" dirty="0">
                <a:solidFill>
                  <a:srgbClr val="0066FF"/>
                </a:solidFill>
                <a:latin typeface="Arial Narrow" panose="020B0606020202030204" pitchFamily="34" charset="0"/>
              </a:rPr>
              <a:t>-</a:t>
            </a:r>
            <a:r>
              <a:rPr lang="en-GB" sz="2400" b="1" i="1" dirty="0">
                <a:solidFill>
                  <a:srgbClr val="0066FF"/>
                </a:solidFill>
                <a:latin typeface="Arial Narrow" panose="020B0606020202030204" pitchFamily="34" charset="0"/>
              </a:rPr>
              <a:t>)*(1-P</a:t>
            </a:r>
            <a:r>
              <a:rPr lang="en-GB" sz="2400" b="1" i="1" baseline="-25000" dirty="0">
                <a:solidFill>
                  <a:srgbClr val="0066FF"/>
                </a:solidFill>
                <a:latin typeface="Arial Narrow" panose="020B0606020202030204" pitchFamily="34" charset="0"/>
              </a:rPr>
              <a:t>-O</a:t>
            </a:r>
            <a:r>
              <a:rPr lang="en-GB" sz="2400" b="1" i="1" dirty="0">
                <a:solidFill>
                  <a:srgbClr val="0066FF"/>
                </a:solidFill>
                <a:latin typeface="Arial Narrow" panose="020B0606020202030204" pitchFamily="34" charset="0"/>
              </a:rPr>
              <a:t>)*(1-P</a:t>
            </a:r>
            <a:r>
              <a:rPr lang="en-GB" sz="2400" b="1" i="1" baseline="-25000" dirty="0">
                <a:solidFill>
                  <a:srgbClr val="0066FF"/>
                </a:solidFill>
                <a:latin typeface="Arial Narrow" panose="020B0606020202030204" pitchFamily="34" charset="0"/>
              </a:rPr>
              <a:t>-Id</a:t>
            </a:r>
            <a:r>
              <a:rPr lang="en-GB" sz="2400" b="1" i="1" dirty="0">
                <a:solidFill>
                  <a:srgbClr val="0066FF"/>
                </a:solidFill>
                <a:latin typeface="Arial Narrow" panose="020B0606020202030204" pitchFamily="34" charset="0"/>
              </a:rPr>
              <a:t>)* (1-P</a:t>
            </a:r>
            <a:r>
              <a:rPr lang="en-GB" sz="2400" b="1" i="1" baseline="-25000" dirty="0">
                <a:solidFill>
                  <a:srgbClr val="0066FF"/>
                </a:solidFill>
                <a:latin typeface="Arial Narrow" panose="020B0606020202030204" pitchFamily="34" charset="0"/>
              </a:rPr>
              <a:t>-In</a:t>
            </a:r>
            <a:r>
              <a:rPr lang="en-GB" sz="2400" b="1" i="1" dirty="0">
                <a:solidFill>
                  <a:srgbClr val="0066FF"/>
                </a:solidFill>
                <a:latin typeface="Arial Narrow" panose="020B0606020202030204" pitchFamily="34" charset="0"/>
              </a:rPr>
              <a:t>)*(1-P</a:t>
            </a:r>
            <a:r>
              <a:rPr lang="en-GB" sz="2400" b="1" i="1" baseline="-25000" dirty="0">
                <a:solidFill>
                  <a:srgbClr val="0066FF"/>
                </a:solidFill>
                <a:latin typeface="Arial Narrow" panose="020B0606020202030204" pitchFamily="34" charset="0"/>
              </a:rPr>
              <a:t>-PF</a:t>
            </a:r>
            <a:r>
              <a:rPr lang="en-GB" sz="2400" b="1" i="1" dirty="0">
                <a:solidFill>
                  <a:srgbClr val="0066FF"/>
                </a:solidFill>
                <a:latin typeface="Arial Narrow" panose="020B0606020202030204" pitchFamily="34" charset="0"/>
              </a:rPr>
              <a:t>)</a:t>
            </a:r>
            <a:endParaRPr lang="en-GB" sz="2400" dirty="0">
              <a:solidFill>
                <a:srgbClr val="0066FF"/>
              </a:solidFill>
              <a:latin typeface="Arial Narrow" panose="020B0606020202030204" pitchFamily="34" charset="0"/>
            </a:endParaRPr>
          </a:p>
        </p:txBody>
      </p:sp>
    </p:spTree>
    <p:extLst>
      <p:ext uri="{BB962C8B-B14F-4D97-AF65-F5344CB8AC3E}">
        <p14:creationId xmlns:p14="http://schemas.microsoft.com/office/powerpoint/2010/main" val="3194862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9F313-03BF-AACE-90CB-1929200B52B2}"/>
              </a:ext>
            </a:extLst>
          </p:cNvPr>
          <p:cNvSpPr>
            <a:spLocks noGrp="1"/>
          </p:cNvSpPr>
          <p:nvPr>
            <p:ph type="title"/>
          </p:nvPr>
        </p:nvSpPr>
        <p:spPr/>
        <p:txBody>
          <a:bodyPr/>
          <a:lstStyle/>
          <a:p>
            <a:pPr algn="ctr"/>
            <a:r>
              <a:rPr lang="en-GB" b="1" dirty="0">
                <a:latin typeface="Arial Narrow" panose="020B0606020202030204" pitchFamily="34" charset="0"/>
              </a:rPr>
              <a:t>SIMCO Models &amp; Logic for Identification and Classification of Human Error Modes (7÷9) </a:t>
            </a:r>
            <a:endParaRPr lang="en-GB" dirty="0"/>
          </a:p>
        </p:txBody>
      </p:sp>
      <p:graphicFrame>
        <p:nvGraphicFramePr>
          <p:cNvPr id="5" name="Content Placeholder 4">
            <a:extLst>
              <a:ext uri="{FF2B5EF4-FFF2-40B4-BE49-F238E27FC236}">
                <a16:creationId xmlns:a16="http://schemas.microsoft.com/office/drawing/2014/main" id="{E681D6C8-502E-4511-1539-62E857898034}"/>
              </a:ext>
            </a:extLst>
          </p:cNvPr>
          <p:cNvGraphicFramePr>
            <a:graphicFrameLocks noGrp="1"/>
          </p:cNvGraphicFramePr>
          <p:nvPr>
            <p:ph idx="1"/>
            <p:extLst>
              <p:ext uri="{D42A27DB-BD31-4B8C-83A1-F6EECF244321}">
                <p14:modId xmlns:p14="http://schemas.microsoft.com/office/powerpoint/2010/main" val="1947539930"/>
              </p:ext>
            </p:extLst>
          </p:nvPr>
        </p:nvGraphicFramePr>
        <p:xfrm>
          <a:off x="838200" y="1825625"/>
          <a:ext cx="10515597" cy="3624580"/>
        </p:xfrm>
        <a:graphic>
          <a:graphicData uri="http://schemas.openxmlformats.org/drawingml/2006/table">
            <a:tbl>
              <a:tblPr firstRow="1" bandRow="1">
                <a:tableStyleId>{5940675A-B579-460E-94D1-54222C63F5DA}</a:tableStyleId>
              </a:tblPr>
              <a:tblGrid>
                <a:gridCol w="3505199">
                  <a:extLst>
                    <a:ext uri="{9D8B030D-6E8A-4147-A177-3AD203B41FA5}">
                      <a16:colId xmlns:a16="http://schemas.microsoft.com/office/drawing/2014/main" val="2860631898"/>
                    </a:ext>
                  </a:extLst>
                </a:gridCol>
                <a:gridCol w="3505199">
                  <a:extLst>
                    <a:ext uri="{9D8B030D-6E8A-4147-A177-3AD203B41FA5}">
                      <a16:colId xmlns:a16="http://schemas.microsoft.com/office/drawing/2014/main" val="3249700713"/>
                    </a:ext>
                  </a:extLst>
                </a:gridCol>
                <a:gridCol w="3505199">
                  <a:extLst>
                    <a:ext uri="{9D8B030D-6E8A-4147-A177-3AD203B41FA5}">
                      <a16:colId xmlns:a16="http://schemas.microsoft.com/office/drawing/2014/main" val="646699078"/>
                    </a:ext>
                  </a:extLst>
                </a:gridCol>
              </a:tblGrid>
              <a:tr h="370840">
                <a:tc>
                  <a:txBody>
                    <a:bodyPr/>
                    <a:lstStyle/>
                    <a:p>
                      <a:pPr algn="l">
                        <a:buNone/>
                      </a:pPr>
                      <a:r>
                        <a:rPr lang="en-GB" sz="1600" b="1" dirty="0">
                          <a:effectLst/>
                          <a:latin typeface="Arial Narrow" panose="020B0606020202030204" pitchFamily="34" charset="0"/>
                          <a:ea typeface="Times New Roman" panose="02020603050405020304" pitchFamily="18" charset="0"/>
                        </a:rPr>
                        <a:t>7.</a:t>
                      </a:r>
                      <a:r>
                        <a:rPr lang="en-GB" sz="1600" b="1" i="1" dirty="0">
                          <a:effectLst/>
                          <a:latin typeface="Arial Narrow" panose="020B0606020202030204" pitchFamily="34" charset="0"/>
                          <a:ea typeface="Times New Roman" panose="02020603050405020304" pitchFamily="18" charset="0"/>
                        </a:rPr>
                        <a:t> P</a:t>
                      </a:r>
                      <a:r>
                        <a:rPr lang="en-GB" sz="1600" b="1" i="1" baseline="-25000" dirty="0">
                          <a:effectLst/>
                          <a:latin typeface="Arial Narrow" panose="020B0606020202030204" pitchFamily="34" charset="0"/>
                          <a:ea typeface="Times New Roman" panose="02020603050405020304" pitchFamily="18" charset="0"/>
                        </a:rPr>
                        <a:t>-TD</a:t>
                      </a:r>
                      <a:r>
                        <a:rPr lang="en-GB" sz="1600" b="1" i="1" dirty="0">
                          <a:effectLst/>
                          <a:latin typeface="Arial Narrow" panose="020B0606020202030204" pitchFamily="34" charset="0"/>
                          <a:ea typeface="Times New Roman" panose="02020603050405020304" pitchFamily="18" charset="0"/>
                        </a:rPr>
                        <a:t>=P</a:t>
                      </a:r>
                      <a:r>
                        <a:rPr lang="en-GB" sz="1600" b="1" i="1" baseline="-25000" dirty="0">
                          <a:effectLst/>
                          <a:latin typeface="Arial Narrow" panose="020B0606020202030204" pitchFamily="34" charset="0"/>
                          <a:ea typeface="Times New Roman" panose="02020603050405020304" pitchFamily="18" charset="0"/>
                        </a:rPr>
                        <a:t>cf</a:t>
                      </a:r>
                      <a:endParaRPr lang="en-GB" sz="1600" dirty="0">
                        <a:effectLst/>
                        <a:latin typeface="Arial Narrow" panose="020B0606020202030204" pitchFamily="34" charset="0"/>
                        <a:ea typeface="PMingLiU" panose="02020500000000000000" pitchFamily="18" charset="-120"/>
                      </a:endParaRPr>
                    </a:p>
                    <a:p>
                      <a:pPr algn="l">
                        <a:buNone/>
                      </a:pPr>
                      <a:r>
                        <a:rPr lang="en-US" sz="1600" dirty="0">
                          <a:effectLst/>
                          <a:latin typeface="Arial Narrow" panose="020B0606020202030204" pitchFamily="34" charset="0"/>
                          <a:ea typeface="Times New Roman" panose="02020603050405020304" pitchFamily="18" charset="0"/>
                        </a:rPr>
                        <a:t>Errors made when interpreting instructions</a:t>
                      </a:r>
                      <a:endParaRPr lang="en-GB" sz="1600" dirty="0">
                        <a:effectLst/>
                        <a:latin typeface="Arial Narrow" panose="020B0606020202030204" pitchFamily="34" charset="0"/>
                        <a:ea typeface="PMingLiU" panose="02020500000000000000" pitchFamily="18" charset="-120"/>
                      </a:endParaRPr>
                    </a:p>
                  </a:txBody>
                  <a:tcPr marL="68580" marR="68580" marT="0" marB="0"/>
                </a:tc>
                <a:tc>
                  <a:txBody>
                    <a:bodyPr/>
                    <a:lstStyle/>
                    <a:p>
                      <a:pPr algn="l">
                        <a:buNone/>
                      </a:pPr>
                      <a:r>
                        <a:rPr lang="en-US" sz="1600" b="1" dirty="0">
                          <a:effectLst/>
                          <a:latin typeface="Arial Narrow" panose="020B0606020202030204" pitchFamily="34" charset="0"/>
                          <a:ea typeface="Times New Roman" panose="02020603050405020304" pitchFamily="18" charset="0"/>
                        </a:rPr>
                        <a:t>8. </a:t>
                      </a:r>
                      <a:r>
                        <a:rPr lang="en-GB" sz="1600" b="1" i="1" dirty="0">
                          <a:effectLst/>
                          <a:latin typeface="Arial Narrow" panose="020B0606020202030204" pitchFamily="34" charset="0"/>
                          <a:ea typeface="Times New Roman" panose="02020603050405020304" pitchFamily="18" charset="0"/>
                        </a:rPr>
                        <a:t>P</a:t>
                      </a:r>
                      <a:r>
                        <a:rPr lang="en-US" sz="1600" b="1" i="1" baseline="-25000" dirty="0">
                          <a:effectLst/>
                          <a:latin typeface="Arial Narrow" panose="020B0606020202030204" pitchFamily="34" charset="0"/>
                          <a:ea typeface="Times New Roman" panose="02020603050405020304" pitchFamily="18" charset="0"/>
                        </a:rPr>
                        <a:t>-GE</a:t>
                      </a:r>
                      <a:r>
                        <a:rPr lang="en-US" sz="1600" b="1" i="1" dirty="0">
                          <a:effectLst/>
                          <a:latin typeface="Arial Narrow" panose="020B0606020202030204" pitchFamily="34" charset="0"/>
                          <a:ea typeface="Times New Roman" panose="02020603050405020304" pitchFamily="18" charset="0"/>
                        </a:rPr>
                        <a:t> = </a:t>
                      </a:r>
                      <a:r>
                        <a:rPr lang="en-GB" sz="1600" b="1" i="1" dirty="0">
                          <a:effectLst/>
                          <a:latin typeface="Arial Narrow" panose="020B0606020202030204" pitchFamily="34" charset="0"/>
                          <a:ea typeface="Times New Roman" panose="02020603050405020304" pitchFamily="18" charset="0"/>
                        </a:rPr>
                        <a:t>P</a:t>
                      </a:r>
                      <a:r>
                        <a:rPr lang="en-GB" sz="1600" b="1" i="1" baseline="-25000" dirty="0">
                          <a:effectLst/>
                          <a:latin typeface="Arial Narrow" panose="020B0606020202030204" pitchFamily="34" charset="0"/>
                          <a:ea typeface="Times New Roman" panose="02020603050405020304" pitchFamily="18" charset="0"/>
                        </a:rPr>
                        <a:t>cg</a:t>
                      </a:r>
                      <a:r>
                        <a:rPr lang="en-GB" sz="1600" i="1" dirty="0">
                          <a:effectLst/>
                          <a:latin typeface="Arial Narrow" panose="020B0606020202030204" pitchFamily="34" charset="0"/>
                          <a:ea typeface="Times New Roman" panose="02020603050405020304" pitchFamily="18" charset="0"/>
                        </a:rPr>
                        <a:t> </a:t>
                      </a:r>
                    </a:p>
                    <a:p>
                      <a:pPr algn="l">
                        <a:buNone/>
                      </a:pPr>
                      <a:r>
                        <a:rPr lang="en-US" sz="1600" dirty="0">
                          <a:effectLst/>
                          <a:latin typeface="Arial Narrow" panose="020B0606020202030204" pitchFamily="34" charset="0"/>
                          <a:ea typeface="Times New Roman" panose="02020603050405020304" pitchFamily="18" charset="0"/>
                        </a:rPr>
                        <a:t>Errors made in interpreting diagnostic logic. A goal was chosen that does not lead to a resolution of the situation.</a:t>
                      </a:r>
                      <a:endParaRPr lang="en-GB" sz="1600" dirty="0">
                        <a:effectLst/>
                        <a:latin typeface="Arial Narrow" panose="020B0606020202030204" pitchFamily="34" charset="0"/>
                        <a:ea typeface="PMingLiU" panose="02020500000000000000" pitchFamily="18" charset="-120"/>
                      </a:endParaRPr>
                    </a:p>
                  </a:txBody>
                  <a:tcPr marL="68580" marR="68580" marT="0" marB="0"/>
                </a:tc>
                <a:tc>
                  <a:txBody>
                    <a:bodyPr/>
                    <a:lstStyle/>
                    <a:p>
                      <a:pPr algn="l">
                        <a:buNone/>
                      </a:pPr>
                      <a:r>
                        <a:rPr lang="en-US" sz="1600" b="1" dirty="0">
                          <a:effectLst/>
                          <a:latin typeface="Arial Narrow" panose="020B0606020202030204" pitchFamily="34" charset="0"/>
                          <a:ea typeface="Times New Roman" panose="02020603050405020304" pitchFamily="18" charset="0"/>
                        </a:rPr>
                        <a:t>9.</a:t>
                      </a:r>
                      <a:r>
                        <a:rPr lang="en-US" sz="1600" b="1" i="1" dirty="0">
                          <a:effectLst/>
                          <a:latin typeface="Arial Narrow" panose="020B0606020202030204" pitchFamily="34" charset="0"/>
                          <a:ea typeface="Times New Roman" panose="02020603050405020304" pitchFamily="18" charset="0"/>
                        </a:rPr>
                        <a:t> </a:t>
                      </a:r>
                      <a:r>
                        <a:rPr lang="en-GB" sz="1600" b="1" i="1" dirty="0">
                          <a:effectLst/>
                          <a:latin typeface="Arial Narrow" panose="020B0606020202030204" pitchFamily="34" charset="0"/>
                          <a:ea typeface="Times New Roman" panose="02020603050405020304" pitchFamily="18" charset="0"/>
                        </a:rPr>
                        <a:t>P</a:t>
                      </a:r>
                      <a:r>
                        <a:rPr lang="en-GB" sz="1600" b="1" i="1" baseline="-25000" dirty="0">
                          <a:effectLst/>
                          <a:latin typeface="Arial Narrow" panose="020B0606020202030204" pitchFamily="34" charset="0"/>
                          <a:ea typeface="Times New Roman" panose="02020603050405020304" pitchFamily="18" charset="0"/>
                        </a:rPr>
                        <a:t>SLM</a:t>
                      </a:r>
                      <a:r>
                        <a:rPr lang="en-GB" sz="1600" b="1" i="1" dirty="0">
                          <a:effectLst/>
                          <a:latin typeface="Arial Narrow" panose="020B0606020202030204" pitchFamily="34" charset="0"/>
                          <a:ea typeface="Times New Roman" panose="02020603050405020304" pitchFamily="18" charset="0"/>
                        </a:rPr>
                        <a:t> </a:t>
                      </a:r>
                      <a:r>
                        <a:rPr lang="en-US" sz="1600" b="1" i="1" dirty="0">
                          <a:effectLst/>
                          <a:latin typeface="Arial Narrow" panose="020B0606020202030204" pitchFamily="34" charset="0"/>
                          <a:ea typeface="Times New Roman" panose="02020603050405020304" pitchFamily="18" charset="0"/>
                        </a:rPr>
                        <a:t>= </a:t>
                      </a:r>
                      <a:r>
                        <a:rPr lang="en-GB" sz="1600" b="1" i="1" dirty="0">
                          <a:effectLst/>
                          <a:latin typeface="Arial Narrow" panose="020B0606020202030204" pitchFamily="34" charset="0"/>
                          <a:ea typeface="Times New Roman" panose="02020603050405020304" pitchFamily="18" charset="0"/>
                        </a:rPr>
                        <a:t>P</a:t>
                      </a:r>
                      <a:r>
                        <a:rPr lang="en-GB" sz="1600" b="1" i="1" baseline="-25000" dirty="0">
                          <a:effectLst/>
                          <a:latin typeface="Arial Narrow" panose="020B0606020202030204" pitchFamily="34" charset="0"/>
                          <a:ea typeface="Times New Roman" panose="02020603050405020304" pitchFamily="18" charset="0"/>
                        </a:rPr>
                        <a:t>ch</a:t>
                      </a:r>
                      <a:endParaRPr lang="en-GB" sz="1600" dirty="0">
                        <a:effectLst/>
                        <a:latin typeface="Arial Narrow" panose="020B0606020202030204" pitchFamily="34" charset="0"/>
                        <a:ea typeface="PMingLiU" panose="02020500000000000000" pitchFamily="18" charset="-120"/>
                      </a:endParaRPr>
                    </a:p>
                    <a:p>
                      <a:pPr algn="l">
                        <a:buNone/>
                      </a:pPr>
                      <a:r>
                        <a:rPr lang="en-US" sz="1600" dirty="0">
                          <a:effectLst/>
                          <a:latin typeface="Arial Narrow" panose="020B0606020202030204" pitchFamily="34" charset="0"/>
                          <a:ea typeface="Times New Roman" panose="02020603050405020304" pitchFamily="18" charset="0"/>
                        </a:rPr>
                        <a:t>The error is the result of an incomplete or violated cognitive process.</a:t>
                      </a:r>
                      <a:endParaRPr lang="en-GB" sz="1600" dirty="0">
                        <a:effectLst/>
                        <a:latin typeface="Arial Narrow" panose="020B0606020202030204" pitchFamily="34" charset="0"/>
                        <a:ea typeface="PMingLiU" panose="02020500000000000000" pitchFamily="18" charset="-120"/>
                      </a:endParaRPr>
                    </a:p>
                    <a:p>
                      <a:pPr algn="l">
                        <a:buNone/>
                      </a:pPr>
                      <a:r>
                        <a:rPr lang="en-US" sz="1600" dirty="0">
                          <a:effectLst/>
                          <a:latin typeface="Arial Narrow" panose="020B0606020202030204" pitchFamily="34" charset="0"/>
                          <a:ea typeface="Times New Roman" panose="02020603050405020304" pitchFamily="18" charset="0"/>
                        </a:rPr>
                        <a:t>The crew intentionally violates the procedure.</a:t>
                      </a:r>
                      <a:endParaRPr lang="en-GB" sz="1600" dirty="0">
                        <a:effectLst/>
                        <a:latin typeface="Arial Narrow" panose="020B0606020202030204" pitchFamily="34" charset="0"/>
                        <a:ea typeface="PMingLiU" panose="02020500000000000000" pitchFamily="18" charset="-120"/>
                      </a:endParaRPr>
                    </a:p>
                  </a:txBody>
                  <a:tcPr marL="68580" marR="68580" marT="0" marB="0"/>
                </a:tc>
                <a:extLst>
                  <a:ext uri="{0D108BD9-81ED-4DB2-BD59-A6C34878D82A}">
                    <a16:rowId xmlns:a16="http://schemas.microsoft.com/office/drawing/2014/main" val="1624413093"/>
                  </a:ext>
                </a:extLst>
              </a:tr>
              <a:tr h="2161540">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732558294"/>
                  </a:ext>
                </a:extLst>
              </a:tr>
              <a:tr h="370840">
                <a:tc>
                  <a:txBody>
                    <a:bodyPr/>
                    <a:lstStyle/>
                    <a:p>
                      <a:pPr algn="ctr">
                        <a:lnSpc>
                          <a:spcPct val="150000"/>
                        </a:lnSpc>
                        <a:buNone/>
                      </a:pPr>
                      <a:r>
                        <a:rPr lang="en-GB" sz="1600" b="1" i="1" dirty="0">
                          <a:effectLst/>
                          <a:latin typeface="Arial Narrow" panose="020B0606020202030204" pitchFamily="34" charset="0"/>
                          <a:ea typeface="Times New Roman" panose="02020603050405020304" pitchFamily="18" charset="0"/>
                        </a:rPr>
                        <a:t> P</a:t>
                      </a:r>
                      <a:r>
                        <a:rPr lang="en-US" sz="1600" b="1" i="1" baseline="-25000" dirty="0">
                          <a:effectLst/>
                          <a:latin typeface="Arial Narrow" panose="020B0606020202030204" pitchFamily="34" charset="0"/>
                          <a:ea typeface="Times New Roman" panose="02020603050405020304" pitchFamily="18" charset="0"/>
                        </a:rPr>
                        <a:t>-PF</a:t>
                      </a:r>
                      <a:r>
                        <a:rPr lang="en-US" sz="1600" b="1" i="1" dirty="0">
                          <a:effectLst/>
                          <a:latin typeface="Arial Narrow" panose="020B0606020202030204" pitchFamily="34" charset="0"/>
                          <a:ea typeface="Times New Roman" panose="02020603050405020304" pitchFamily="18" charset="0"/>
                        </a:rPr>
                        <a:t> ≥ </a:t>
                      </a:r>
                      <a:r>
                        <a:rPr lang="en-GB" sz="1600" b="1" i="1" dirty="0">
                          <a:effectLst/>
                          <a:latin typeface="Arial Narrow" panose="020B0606020202030204" pitchFamily="34" charset="0"/>
                          <a:ea typeface="Times New Roman" panose="02020603050405020304" pitchFamily="18" charset="0"/>
                        </a:rPr>
                        <a:t>P</a:t>
                      </a:r>
                      <a:r>
                        <a:rPr lang="en-US" sz="1600" b="1" i="1" baseline="-25000" dirty="0">
                          <a:effectLst/>
                          <a:latin typeface="Arial Narrow" panose="020B0606020202030204" pitchFamily="34" charset="0"/>
                          <a:ea typeface="Times New Roman" panose="02020603050405020304" pitchFamily="18" charset="0"/>
                        </a:rPr>
                        <a:t>-TD</a:t>
                      </a:r>
                      <a:r>
                        <a:rPr lang="en-US" sz="1600" b="1" i="1" dirty="0">
                          <a:effectLst/>
                          <a:latin typeface="Arial Narrow" panose="020B0606020202030204" pitchFamily="34" charset="0"/>
                          <a:ea typeface="Times New Roman" panose="02020603050405020304" pitchFamily="18" charset="0"/>
                        </a:rPr>
                        <a:t> ≥ </a:t>
                      </a:r>
                      <a:r>
                        <a:rPr lang="en-GB" sz="1600" b="1" i="1" dirty="0">
                          <a:effectLst/>
                          <a:latin typeface="Arial Narrow" panose="020B0606020202030204" pitchFamily="34" charset="0"/>
                          <a:ea typeface="Times New Roman" panose="02020603050405020304" pitchFamily="18" charset="0"/>
                        </a:rPr>
                        <a:t>P</a:t>
                      </a:r>
                      <a:r>
                        <a:rPr lang="en-US" sz="1600" b="1" i="1" baseline="-25000" dirty="0">
                          <a:effectLst/>
                          <a:latin typeface="Arial Narrow" panose="020B0606020202030204" pitchFamily="34" charset="0"/>
                          <a:ea typeface="Times New Roman" panose="02020603050405020304" pitchFamily="18" charset="0"/>
                        </a:rPr>
                        <a:t>-GE</a:t>
                      </a:r>
                      <a:endParaRPr lang="en-GB" sz="1600" dirty="0">
                        <a:effectLst/>
                        <a:latin typeface="Arial Narrow" panose="020B0606020202030204" pitchFamily="34" charset="0"/>
                        <a:ea typeface="PMingLiU" panose="02020500000000000000" pitchFamily="18" charset="-120"/>
                      </a:endParaRPr>
                    </a:p>
                  </a:txBody>
                  <a:tcPr marL="68580" marR="68580" marT="0" marB="0"/>
                </a:tc>
                <a:tc>
                  <a:txBody>
                    <a:bodyPr/>
                    <a:lstStyle/>
                    <a:p>
                      <a:pPr algn="ctr">
                        <a:lnSpc>
                          <a:spcPct val="150000"/>
                        </a:lnSpc>
                        <a:buNone/>
                      </a:pPr>
                      <a:r>
                        <a:rPr lang="en-GB" sz="1600" b="1" i="1" dirty="0">
                          <a:effectLst/>
                          <a:latin typeface="Arial Narrow" panose="020B0606020202030204" pitchFamily="34" charset="0"/>
                          <a:ea typeface="Times New Roman" panose="02020603050405020304" pitchFamily="18" charset="0"/>
                        </a:rPr>
                        <a:t>P</a:t>
                      </a:r>
                      <a:r>
                        <a:rPr lang="bg-BG" sz="1600" b="1" i="1" baseline="-25000" dirty="0">
                          <a:effectLst/>
                          <a:latin typeface="Arial Narrow" panose="020B0606020202030204" pitchFamily="34" charset="0"/>
                          <a:ea typeface="Times New Roman" panose="02020603050405020304" pitchFamily="18" charset="0"/>
                        </a:rPr>
                        <a:t>-</a:t>
                      </a:r>
                      <a:r>
                        <a:rPr lang="en-US" sz="1600" b="1" i="1" baseline="-25000" dirty="0">
                          <a:effectLst/>
                          <a:latin typeface="Arial Narrow" panose="020B0606020202030204" pitchFamily="34" charset="0"/>
                          <a:ea typeface="Times New Roman" panose="02020603050405020304" pitchFamily="18" charset="0"/>
                        </a:rPr>
                        <a:t>TD</a:t>
                      </a:r>
                      <a:r>
                        <a:rPr lang="bg-BG" sz="1600" b="1" i="1" dirty="0">
                          <a:effectLst/>
                          <a:latin typeface="Arial Narrow" panose="020B0606020202030204" pitchFamily="34" charset="0"/>
                          <a:ea typeface="Times New Roman" panose="02020603050405020304" pitchFamily="18" charset="0"/>
                        </a:rPr>
                        <a:t> ≥ </a:t>
                      </a:r>
                      <a:r>
                        <a:rPr lang="en-GB" sz="1600" b="1" i="1" dirty="0">
                          <a:effectLst/>
                          <a:latin typeface="Arial Narrow" panose="020B0606020202030204" pitchFamily="34" charset="0"/>
                          <a:ea typeface="Times New Roman" panose="02020603050405020304" pitchFamily="18" charset="0"/>
                        </a:rPr>
                        <a:t>P</a:t>
                      </a:r>
                      <a:r>
                        <a:rPr lang="bg-BG" sz="1600" b="1" i="1" baseline="-25000" dirty="0">
                          <a:effectLst/>
                          <a:latin typeface="Arial Narrow" panose="020B0606020202030204" pitchFamily="34" charset="0"/>
                          <a:ea typeface="Times New Roman" panose="02020603050405020304" pitchFamily="18" charset="0"/>
                        </a:rPr>
                        <a:t>-</a:t>
                      </a:r>
                      <a:r>
                        <a:rPr lang="en-US" sz="1600" b="1" i="1" baseline="-25000" dirty="0">
                          <a:effectLst/>
                          <a:latin typeface="Arial Narrow" panose="020B0606020202030204" pitchFamily="34" charset="0"/>
                          <a:ea typeface="Times New Roman" panose="02020603050405020304" pitchFamily="18" charset="0"/>
                        </a:rPr>
                        <a:t>GE</a:t>
                      </a:r>
                      <a:r>
                        <a:rPr lang="bg-BG" sz="1600" b="1" i="1" dirty="0">
                          <a:effectLst/>
                          <a:latin typeface="Arial Narrow" panose="020B0606020202030204" pitchFamily="34" charset="0"/>
                          <a:ea typeface="Times New Roman" panose="02020603050405020304" pitchFamily="18" charset="0"/>
                        </a:rPr>
                        <a:t> ≥ </a:t>
                      </a:r>
                      <a:r>
                        <a:rPr lang="en-GB" sz="1600" b="1" i="1" dirty="0">
                          <a:effectLst/>
                          <a:latin typeface="Arial Narrow" panose="020B0606020202030204" pitchFamily="34" charset="0"/>
                          <a:ea typeface="Times New Roman" panose="02020603050405020304" pitchFamily="18" charset="0"/>
                        </a:rPr>
                        <a:t>P</a:t>
                      </a:r>
                      <a:r>
                        <a:rPr lang="en-GB" sz="1600" b="1" i="1" baseline="-25000" dirty="0">
                          <a:effectLst/>
                          <a:latin typeface="Arial Narrow" panose="020B0606020202030204" pitchFamily="34" charset="0"/>
                          <a:ea typeface="Times New Roman" panose="02020603050405020304" pitchFamily="18" charset="0"/>
                        </a:rPr>
                        <a:t>SLM</a:t>
                      </a:r>
                      <a:endParaRPr lang="en-GB" sz="1600" dirty="0">
                        <a:effectLst/>
                        <a:latin typeface="Arial Narrow" panose="020B0606020202030204" pitchFamily="34" charset="0"/>
                        <a:ea typeface="PMingLiU" panose="02020500000000000000" pitchFamily="18" charset="-120"/>
                      </a:endParaRPr>
                    </a:p>
                  </a:txBody>
                  <a:tcPr marL="68580" marR="68580" marT="0" marB="0"/>
                </a:tc>
                <a:tc>
                  <a:txBody>
                    <a:bodyPr/>
                    <a:lstStyle/>
                    <a:p>
                      <a:pPr>
                        <a:buNone/>
                      </a:pPr>
                      <a:r>
                        <a:rPr lang="en-US" sz="1600" b="1" i="1" dirty="0">
                          <a:effectLst/>
                          <a:latin typeface="Arial Narrow" panose="020B0606020202030204" pitchFamily="34" charset="0"/>
                          <a:ea typeface="Times New Roman" panose="02020603050405020304" pitchFamily="18" charset="0"/>
                        </a:rPr>
                        <a:t>for </a:t>
                      </a:r>
                      <a:r>
                        <a:rPr lang="en-GB" sz="1600" b="1" i="1" dirty="0">
                          <a:effectLst/>
                          <a:latin typeface="Arial Narrow" panose="020B0606020202030204" pitchFamily="34" charset="0"/>
                          <a:ea typeface="Times New Roman" panose="02020603050405020304" pitchFamily="18" charset="0"/>
                        </a:rPr>
                        <a:t>CP</a:t>
                      </a:r>
                      <a:r>
                        <a:rPr lang="en-US" sz="1600" b="1" i="1" dirty="0">
                          <a:effectLst/>
                          <a:latin typeface="Arial Narrow" panose="020B0606020202030204" pitchFamily="34" charset="0"/>
                          <a:ea typeface="Times New Roman" panose="02020603050405020304" pitchFamily="18" charset="0"/>
                        </a:rPr>
                        <a:t> &lt; 0,5: </a:t>
                      </a:r>
                      <a:r>
                        <a:rPr lang="en-GB" sz="1600" b="1" i="1" dirty="0">
                          <a:effectLst/>
                          <a:latin typeface="Arial Narrow" panose="020B0606020202030204" pitchFamily="34" charset="0"/>
                          <a:ea typeface="Times New Roman" panose="02020603050405020304" pitchFamily="18" charset="0"/>
                        </a:rPr>
                        <a:t>P</a:t>
                      </a:r>
                      <a:r>
                        <a:rPr lang="en-US" sz="1600" b="1" i="1" baseline="-25000" dirty="0">
                          <a:effectLst/>
                          <a:latin typeface="Arial Narrow" panose="020B0606020202030204" pitchFamily="34" charset="0"/>
                          <a:ea typeface="Times New Roman" panose="02020603050405020304" pitchFamily="18" charset="0"/>
                        </a:rPr>
                        <a:t>A</a:t>
                      </a:r>
                      <a:r>
                        <a:rPr lang="en-US" sz="1600" b="1" i="1" dirty="0">
                          <a:effectLst/>
                          <a:latin typeface="Arial Narrow" panose="020B0606020202030204" pitchFamily="34" charset="0"/>
                          <a:ea typeface="Times New Roman" panose="02020603050405020304" pitchFamily="18" charset="0"/>
                        </a:rPr>
                        <a:t> ≥ </a:t>
                      </a:r>
                      <a:r>
                        <a:rPr lang="en-GB" sz="1600" b="1" i="1" dirty="0">
                          <a:effectLst/>
                          <a:latin typeface="Arial Narrow" panose="020B0606020202030204" pitchFamily="34" charset="0"/>
                          <a:ea typeface="Times New Roman" panose="02020603050405020304" pitchFamily="18" charset="0"/>
                        </a:rPr>
                        <a:t>P</a:t>
                      </a:r>
                      <a:r>
                        <a:rPr lang="en-GB" sz="1600" b="1" i="1" baseline="-25000" dirty="0">
                          <a:effectLst/>
                          <a:latin typeface="Arial Narrow" panose="020B0606020202030204" pitchFamily="34" charset="0"/>
                          <a:ea typeface="Times New Roman" panose="02020603050405020304" pitchFamily="18" charset="0"/>
                        </a:rPr>
                        <a:t>SLM</a:t>
                      </a:r>
                      <a:r>
                        <a:rPr lang="en-US" sz="1600" b="1" i="1" dirty="0">
                          <a:effectLst/>
                          <a:latin typeface="Arial Narrow" panose="020B0606020202030204" pitchFamily="34" charset="0"/>
                          <a:ea typeface="Times New Roman" panose="02020603050405020304" pitchFamily="18" charset="0"/>
                        </a:rPr>
                        <a:t> ≥ </a:t>
                      </a:r>
                      <a:r>
                        <a:rPr lang="en-GB" sz="1600" b="1" i="1" dirty="0">
                          <a:effectLst/>
                          <a:latin typeface="Arial Narrow" panose="020B0606020202030204" pitchFamily="34" charset="0"/>
                          <a:ea typeface="Times New Roman" panose="02020603050405020304" pitchFamily="18" charset="0"/>
                        </a:rPr>
                        <a:t>P</a:t>
                      </a:r>
                      <a:r>
                        <a:rPr lang="en-US" sz="1600" b="1" i="1" baseline="-25000" dirty="0">
                          <a:effectLst/>
                          <a:latin typeface="Arial Narrow" panose="020B0606020202030204" pitchFamily="34" charset="0"/>
                          <a:ea typeface="Times New Roman" panose="02020603050405020304" pitchFamily="18" charset="0"/>
                        </a:rPr>
                        <a:t>O-A</a:t>
                      </a:r>
                      <a:endParaRPr lang="en-GB" sz="1600" dirty="0">
                        <a:effectLst/>
                        <a:latin typeface="Arial Narrow" panose="020B0606020202030204" pitchFamily="34" charset="0"/>
                        <a:ea typeface="PMingLiU" panose="02020500000000000000" pitchFamily="18" charset="-120"/>
                      </a:endParaRPr>
                    </a:p>
                    <a:p>
                      <a:pPr>
                        <a:buNone/>
                      </a:pPr>
                      <a:r>
                        <a:rPr lang="en-US" sz="1600" b="1" i="1" dirty="0">
                          <a:effectLst/>
                          <a:latin typeface="Arial Narrow" panose="020B0606020202030204" pitchFamily="34" charset="0"/>
                          <a:ea typeface="Times New Roman" panose="02020603050405020304" pitchFamily="18" charset="0"/>
                        </a:rPr>
                        <a:t>for </a:t>
                      </a:r>
                      <a:r>
                        <a:rPr lang="en-GB" sz="1600" b="1" i="1" dirty="0">
                          <a:effectLst/>
                          <a:latin typeface="Arial Narrow" panose="020B0606020202030204" pitchFamily="34" charset="0"/>
                          <a:ea typeface="Times New Roman" panose="02020603050405020304" pitchFamily="18" charset="0"/>
                        </a:rPr>
                        <a:t>CP</a:t>
                      </a:r>
                      <a:r>
                        <a:rPr lang="en-US" sz="1600" b="1" i="1" dirty="0">
                          <a:effectLst/>
                          <a:latin typeface="Arial Narrow" panose="020B0606020202030204" pitchFamily="34" charset="0"/>
                          <a:ea typeface="Times New Roman" panose="02020603050405020304" pitchFamily="18" charset="0"/>
                        </a:rPr>
                        <a:t> ≥ 0,5: </a:t>
                      </a:r>
                      <a:r>
                        <a:rPr lang="en-GB" sz="1600" b="1" i="1" dirty="0">
                          <a:effectLst/>
                          <a:latin typeface="Arial Narrow" panose="020B0606020202030204" pitchFamily="34" charset="0"/>
                          <a:ea typeface="Times New Roman" panose="02020603050405020304" pitchFamily="18" charset="0"/>
                        </a:rPr>
                        <a:t>P</a:t>
                      </a:r>
                      <a:r>
                        <a:rPr lang="en-US" sz="1600" b="1" i="1" baseline="-25000" dirty="0">
                          <a:effectLst/>
                          <a:latin typeface="Arial Narrow" panose="020B0606020202030204" pitchFamily="34" charset="0"/>
                          <a:ea typeface="Times New Roman" panose="02020603050405020304" pitchFamily="18" charset="0"/>
                        </a:rPr>
                        <a:t>A</a:t>
                      </a:r>
                      <a:r>
                        <a:rPr lang="en-US" sz="1600" b="1" i="1" dirty="0">
                          <a:effectLst/>
                          <a:latin typeface="Arial Narrow" panose="020B0606020202030204" pitchFamily="34" charset="0"/>
                          <a:ea typeface="Times New Roman" panose="02020603050405020304" pitchFamily="18" charset="0"/>
                        </a:rPr>
                        <a:t> ≥ </a:t>
                      </a:r>
                      <a:r>
                        <a:rPr lang="en-GB" sz="1600" b="1" i="1" dirty="0">
                          <a:effectLst/>
                          <a:latin typeface="Arial Narrow" panose="020B0606020202030204" pitchFamily="34" charset="0"/>
                          <a:ea typeface="Times New Roman" panose="02020603050405020304" pitchFamily="18" charset="0"/>
                        </a:rPr>
                        <a:t>P</a:t>
                      </a:r>
                      <a:r>
                        <a:rPr lang="en-GB" sz="1600" b="1" i="1" baseline="-25000" dirty="0">
                          <a:effectLst/>
                          <a:latin typeface="Arial Narrow" panose="020B0606020202030204" pitchFamily="34" charset="0"/>
                          <a:ea typeface="Times New Roman" panose="02020603050405020304" pitchFamily="18" charset="0"/>
                        </a:rPr>
                        <a:t>SLM</a:t>
                      </a:r>
                      <a:r>
                        <a:rPr lang="en-US" sz="1600" b="1" i="1" dirty="0">
                          <a:effectLst/>
                          <a:latin typeface="Arial Narrow" panose="020B0606020202030204" pitchFamily="34" charset="0"/>
                          <a:ea typeface="Times New Roman" panose="02020603050405020304" pitchFamily="18" charset="0"/>
                        </a:rPr>
                        <a:t> ≥ </a:t>
                      </a:r>
                      <a:r>
                        <a:rPr lang="en-GB" sz="1600" b="1" i="1" dirty="0">
                          <a:effectLst/>
                          <a:latin typeface="Arial Narrow" panose="020B0606020202030204" pitchFamily="34" charset="0"/>
                          <a:ea typeface="Times New Roman" panose="02020603050405020304" pitchFamily="18" charset="0"/>
                        </a:rPr>
                        <a:t>P</a:t>
                      </a:r>
                      <a:r>
                        <a:rPr lang="en-US" sz="1600" b="1" i="1" baseline="-25000" dirty="0">
                          <a:effectLst/>
                          <a:latin typeface="Arial Narrow" panose="020B0606020202030204" pitchFamily="34" charset="0"/>
                          <a:ea typeface="Times New Roman" panose="02020603050405020304" pitchFamily="18" charset="0"/>
                        </a:rPr>
                        <a:t>TD-A</a:t>
                      </a:r>
                      <a:endParaRPr lang="en-GB" sz="1600" dirty="0">
                        <a:effectLst/>
                        <a:latin typeface="Arial Narrow" panose="020B0606020202030204" pitchFamily="34" charset="0"/>
                        <a:ea typeface="PMingLiU" panose="02020500000000000000" pitchFamily="18" charset="-120"/>
                      </a:endParaRPr>
                    </a:p>
                  </a:txBody>
                  <a:tcPr marL="68580" marR="68580" marT="0" marB="0"/>
                </a:tc>
                <a:extLst>
                  <a:ext uri="{0D108BD9-81ED-4DB2-BD59-A6C34878D82A}">
                    <a16:rowId xmlns:a16="http://schemas.microsoft.com/office/drawing/2014/main" val="944674950"/>
                  </a:ext>
                </a:extLst>
              </a:tr>
            </a:tbl>
          </a:graphicData>
        </a:graphic>
      </p:graphicFrame>
      <p:sp>
        <p:nvSpPr>
          <p:cNvPr id="4" name="Slide Number Placeholder 3">
            <a:extLst>
              <a:ext uri="{FF2B5EF4-FFF2-40B4-BE49-F238E27FC236}">
                <a16:creationId xmlns:a16="http://schemas.microsoft.com/office/drawing/2014/main" id="{61140D80-0D14-263C-531E-E9FCA7B84BC7}"/>
              </a:ext>
            </a:extLst>
          </p:cNvPr>
          <p:cNvSpPr>
            <a:spLocks noGrp="1"/>
          </p:cNvSpPr>
          <p:nvPr>
            <p:ph type="sldNum" sz="quarter" idx="12"/>
          </p:nvPr>
        </p:nvSpPr>
        <p:spPr/>
        <p:txBody>
          <a:bodyPr/>
          <a:lstStyle/>
          <a:p>
            <a:pPr>
              <a:defRPr/>
            </a:pPr>
            <a:fld id="{AD4CA714-9523-464B-9094-07CE2AC82970}" type="slidenum">
              <a:rPr lang="en-US" smtClean="0"/>
              <a:pPr>
                <a:defRPr/>
              </a:pPr>
              <a:t>15</a:t>
            </a:fld>
            <a:endParaRPr lang="en-US" dirty="0"/>
          </a:p>
        </p:txBody>
      </p:sp>
      <p:pic>
        <p:nvPicPr>
          <p:cNvPr id="7" name="Picture 6">
            <a:extLst>
              <a:ext uri="{FF2B5EF4-FFF2-40B4-BE49-F238E27FC236}">
                <a16:creationId xmlns:a16="http://schemas.microsoft.com/office/drawing/2014/main" id="{95A64FE6-F622-5A38-4B27-A647A433C1F7}"/>
              </a:ext>
            </a:extLst>
          </p:cNvPr>
          <p:cNvPicPr>
            <a:picLocks noChangeAspect="1"/>
          </p:cNvPicPr>
          <p:nvPr/>
        </p:nvPicPr>
        <p:blipFill>
          <a:blip r:embed="rId2"/>
          <a:stretch>
            <a:fillRect/>
          </a:stretch>
        </p:blipFill>
        <p:spPr>
          <a:xfrm>
            <a:off x="1838264" y="2894618"/>
            <a:ext cx="1409822" cy="1981372"/>
          </a:xfrm>
          <a:prstGeom prst="rect">
            <a:avLst/>
          </a:prstGeom>
        </p:spPr>
      </p:pic>
      <p:pic>
        <p:nvPicPr>
          <p:cNvPr id="9" name="Picture 8">
            <a:extLst>
              <a:ext uri="{FF2B5EF4-FFF2-40B4-BE49-F238E27FC236}">
                <a16:creationId xmlns:a16="http://schemas.microsoft.com/office/drawing/2014/main" id="{6245D07F-9CB9-D557-A716-119EE1CFFB1E}"/>
              </a:ext>
            </a:extLst>
          </p:cNvPr>
          <p:cNvPicPr>
            <a:picLocks noChangeAspect="1"/>
          </p:cNvPicPr>
          <p:nvPr/>
        </p:nvPicPr>
        <p:blipFill>
          <a:blip r:embed="rId3"/>
          <a:stretch>
            <a:fillRect/>
          </a:stretch>
        </p:blipFill>
        <p:spPr>
          <a:xfrm>
            <a:off x="5398707" y="2894618"/>
            <a:ext cx="1394581" cy="1981372"/>
          </a:xfrm>
          <a:prstGeom prst="rect">
            <a:avLst/>
          </a:prstGeom>
        </p:spPr>
      </p:pic>
      <p:pic>
        <p:nvPicPr>
          <p:cNvPr id="11" name="Picture 10">
            <a:extLst>
              <a:ext uri="{FF2B5EF4-FFF2-40B4-BE49-F238E27FC236}">
                <a16:creationId xmlns:a16="http://schemas.microsoft.com/office/drawing/2014/main" id="{1AF45AE3-6540-5BAC-09D2-F057089D686B}"/>
              </a:ext>
            </a:extLst>
          </p:cNvPr>
          <p:cNvPicPr>
            <a:picLocks noChangeAspect="1"/>
          </p:cNvPicPr>
          <p:nvPr/>
        </p:nvPicPr>
        <p:blipFill>
          <a:blip r:embed="rId4"/>
          <a:stretch>
            <a:fillRect/>
          </a:stretch>
        </p:blipFill>
        <p:spPr>
          <a:xfrm>
            <a:off x="8903914" y="2865031"/>
            <a:ext cx="1280271" cy="2042337"/>
          </a:xfrm>
          <a:prstGeom prst="rect">
            <a:avLst/>
          </a:prstGeom>
        </p:spPr>
      </p:pic>
    </p:spTree>
    <p:extLst>
      <p:ext uri="{BB962C8B-B14F-4D97-AF65-F5344CB8AC3E}">
        <p14:creationId xmlns:p14="http://schemas.microsoft.com/office/powerpoint/2010/main" val="191287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B0011-28AB-587E-3B62-E49250D66F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837E7A-D168-A47C-1F51-75DD719F7864}"/>
              </a:ext>
            </a:extLst>
          </p:cNvPr>
          <p:cNvSpPr>
            <a:spLocks noGrp="1"/>
          </p:cNvSpPr>
          <p:nvPr>
            <p:ph type="title"/>
          </p:nvPr>
        </p:nvSpPr>
        <p:spPr/>
        <p:txBody>
          <a:bodyPr/>
          <a:lstStyle/>
          <a:p>
            <a:r>
              <a:rPr lang="en-GB" b="1" dirty="0">
                <a:latin typeface="Arial Narrow" panose="020B0606020202030204" pitchFamily="34" charset="0"/>
              </a:rPr>
              <a:t>SIMCO Models &amp; Logic for Identification and Classification of EOC Human Error Mode (10) </a:t>
            </a:r>
          </a:p>
        </p:txBody>
      </p:sp>
      <p:sp>
        <p:nvSpPr>
          <p:cNvPr id="4" name="Slide Number Placeholder 3">
            <a:extLst>
              <a:ext uri="{FF2B5EF4-FFF2-40B4-BE49-F238E27FC236}">
                <a16:creationId xmlns:a16="http://schemas.microsoft.com/office/drawing/2014/main" id="{9C4400C5-77E5-FA7A-620C-A2FF3E6C4DDB}"/>
              </a:ext>
            </a:extLst>
          </p:cNvPr>
          <p:cNvSpPr>
            <a:spLocks noGrp="1"/>
          </p:cNvSpPr>
          <p:nvPr>
            <p:ph type="sldNum" sz="quarter" idx="12"/>
          </p:nvPr>
        </p:nvSpPr>
        <p:spPr/>
        <p:txBody>
          <a:bodyPr/>
          <a:lstStyle/>
          <a:p>
            <a:pPr>
              <a:defRPr/>
            </a:pPr>
            <a:fld id="{AD4CA714-9523-464B-9094-07CE2AC82970}" type="slidenum">
              <a:rPr lang="en-US" smtClean="0"/>
              <a:pPr>
                <a:defRPr/>
              </a:pPr>
              <a:t>16</a:t>
            </a:fld>
            <a:endParaRPr lang="en-US" dirty="0"/>
          </a:p>
        </p:txBody>
      </p:sp>
      <p:pic>
        <p:nvPicPr>
          <p:cNvPr id="5" name="Picture 4">
            <a:extLst>
              <a:ext uri="{FF2B5EF4-FFF2-40B4-BE49-F238E27FC236}">
                <a16:creationId xmlns:a16="http://schemas.microsoft.com/office/drawing/2014/main" id="{9B94E2B4-D1D1-5646-A470-D5A6D09BDD3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57374" y="2156222"/>
            <a:ext cx="7896225" cy="3537963"/>
          </a:xfrm>
          <a:prstGeom prst="rect">
            <a:avLst/>
          </a:prstGeom>
          <a:noFill/>
        </p:spPr>
      </p:pic>
      <p:sp>
        <p:nvSpPr>
          <p:cNvPr id="7" name="TextBox 6">
            <a:extLst>
              <a:ext uri="{FF2B5EF4-FFF2-40B4-BE49-F238E27FC236}">
                <a16:creationId xmlns:a16="http://schemas.microsoft.com/office/drawing/2014/main" id="{C1FD2130-703D-B12A-2CFA-A3A274CC2FB5}"/>
              </a:ext>
            </a:extLst>
          </p:cNvPr>
          <p:cNvSpPr txBox="1"/>
          <p:nvPr/>
        </p:nvSpPr>
        <p:spPr>
          <a:xfrm>
            <a:off x="923925" y="1517815"/>
            <a:ext cx="10435870" cy="707886"/>
          </a:xfrm>
          <a:prstGeom prst="rect">
            <a:avLst/>
          </a:prstGeom>
          <a:noFill/>
        </p:spPr>
        <p:txBody>
          <a:bodyPr wrap="none" rtlCol="0">
            <a:spAutoFit/>
          </a:bodyPr>
          <a:lstStyle/>
          <a:p>
            <a:r>
              <a:rPr lang="en-GB" sz="2000" b="1" dirty="0">
                <a:latin typeface="Arial Narrow" panose="020B0606020202030204" pitchFamily="34" charset="0"/>
              </a:rPr>
              <a:t>9. </a:t>
            </a:r>
            <a:r>
              <a:rPr lang="en-GB" sz="2000" b="1" i="1" dirty="0">
                <a:latin typeface="Arial Narrow" panose="020B0606020202030204" pitchFamily="34" charset="0"/>
              </a:rPr>
              <a:t>EOC </a:t>
            </a:r>
            <a:r>
              <a:rPr lang="en-US" sz="2000" b="1" dirty="0">
                <a:latin typeface="Arial Narrow" panose="020B0606020202030204" pitchFamily="34" charset="0"/>
              </a:rPr>
              <a:t>“incorrect performance of an assigned task, or performance of an extraneous task that was not</a:t>
            </a:r>
          </a:p>
          <a:p>
            <a:r>
              <a:rPr lang="en-US" sz="2000" b="1" dirty="0">
                <a:latin typeface="Arial Narrow" panose="020B0606020202030204" pitchFamily="34" charset="0"/>
              </a:rPr>
              <a:t>assigned, which may contribute to accident progression or cause an initiating event” </a:t>
            </a:r>
            <a:endParaRPr lang="en-GB" sz="2000" b="1" dirty="0">
              <a:latin typeface="Arial Narrow" panose="020B0606020202030204" pitchFamily="34" charset="0"/>
            </a:endParaRPr>
          </a:p>
        </p:txBody>
      </p:sp>
      <p:sp>
        <p:nvSpPr>
          <p:cNvPr id="8" name="TextBox 7">
            <a:extLst>
              <a:ext uri="{FF2B5EF4-FFF2-40B4-BE49-F238E27FC236}">
                <a16:creationId xmlns:a16="http://schemas.microsoft.com/office/drawing/2014/main" id="{6A890E25-D83E-D782-9777-B819D50A6C77}"/>
              </a:ext>
            </a:extLst>
          </p:cNvPr>
          <p:cNvSpPr txBox="1"/>
          <p:nvPr/>
        </p:nvSpPr>
        <p:spPr>
          <a:xfrm>
            <a:off x="1752600" y="5636538"/>
            <a:ext cx="7454285" cy="461665"/>
          </a:xfrm>
          <a:prstGeom prst="rect">
            <a:avLst/>
          </a:prstGeom>
          <a:noFill/>
        </p:spPr>
        <p:txBody>
          <a:bodyPr wrap="none" rtlCol="0">
            <a:spAutoFit/>
          </a:bodyPr>
          <a:lstStyle/>
          <a:p>
            <a:r>
              <a:rPr lang="bg-BG" sz="2400" b="1" i="1" dirty="0">
                <a:solidFill>
                  <a:srgbClr val="0066FF"/>
                </a:solidFill>
                <a:latin typeface="Arial Narrow" panose="020B0606020202030204" pitchFamily="34" charset="0"/>
              </a:rPr>
              <a:t>1-</a:t>
            </a:r>
            <a:r>
              <a:rPr lang="en-GB" sz="2400" b="1" i="1" dirty="0">
                <a:solidFill>
                  <a:srgbClr val="0066FF"/>
                </a:solidFill>
                <a:latin typeface="Arial Narrow" panose="020B0606020202030204" pitchFamily="34" charset="0"/>
              </a:rPr>
              <a:t>(1-P</a:t>
            </a:r>
            <a:r>
              <a:rPr lang="en-GB" sz="2400" b="1" i="1" baseline="-25000" dirty="0">
                <a:solidFill>
                  <a:srgbClr val="0066FF"/>
                </a:solidFill>
                <a:latin typeface="Arial Narrow" panose="020B0606020202030204" pitchFamily="34" charset="0"/>
              </a:rPr>
              <a:t>Slips</a:t>
            </a:r>
            <a:r>
              <a:rPr lang="en-GB" sz="2400" b="1" i="1" dirty="0">
                <a:solidFill>
                  <a:srgbClr val="0066FF"/>
                </a:solidFill>
                <a:latin typeface="Arial Narrow" panose="020B0606020202030204" pitchFamily="34" charset="0"/>
              </a:rPr>
              <a:t>)*(1-P</a:t>
            </a:r>
            <a:r>
              <a:rPr lang="en-GB" sz="2400" b="1" i="1" baseline="-25000" dirty="0">
                <a:solidFill>
                  <a:srgbClr val="0066FF"/>
                </a:solidFill>
                <a:latin typeface="Arial Narrow" panose="020B0606020202030204" pitchFamily="34" charset="0"/>
              </a:rPr>
              <a:t>Lapses</a:t>
            </a:r>
            <a:r>
              <a:rPr lang="en-GB" sz="2400" b="1" i="1" dirty="0">
                <a:solidFill>
                  <a:srgbClr val="0066FF"/>
                </a:solidFill>
                <a:latin typeface="Arial Narrow" panose="020B0606020202030204" pitchFamily="34" charset="0"/>
              </a:rPr>
              <a:t>)*(1-P</a:t>
            </a:r>
            <a:r>
              <a:rPr lang="en-GB" sz="2400" b="1" i="1" baseline="-25000" dirty="0">
                <a:solidFill>
                  <a:srgbClr val="0066FF"/>
                </a:solidFill>
                <a:latin typeface="Arial Narrow" panose="020B0606020202030204" pitchFamily="34" charset="0"/>
              </a:rPr>
              <a:t>Mistakes</a:t>
            </a:r>
            <a:r>
              <a:rPr lang="en-GB" sz="2400" b="1" i="1" dirty="0">
                <a:solidFill>
                  <a:srgbClr val="0066FF"/>
                </a:solidFill>
                <a:latin typeface="Arial Narrow" panose="020B0606020202030204" pitchFamily="34" charset="0"/>
              </a:rPr>
              <a:t>)≈P</a:t>
            </a:r>
            <a:r>
              <a:rPr lang="en-GB" sz="2400" b="1" i="1" baseline="-25000" dirty="0">
                <a:solidFill>
                  <a:srgbClr val="0066FF"/>
                </a:solidFill>
                <a:latin typeface="Arial Narrow" panose="020B0606020202030204" pitchFamily="34" charset="0"/>
              </a:rPr>
              <a:t>SLM </a:t>
            </a:r>
            <a:r>
              <a:rPr lang="bg-BG" sz="2400" b="1" i="1" dirty="0">
                <a:solidFill>
                  <a:srgbClr val="0066FF"/>
                </a:solidFill>
                <a:latin typeface="Arial Narrow" panose="020B0606020202030204" pitchFamily="34" charset="0"/>
              </a:rPr>
              <a:t>≥</a:t>
            </a:r>
            <a:r>
              <a:rPr lang="en-GB" sz="2400" b="1" i="1" dirty="0">
                <a:solidFill>
                  <a:srgbClr val="0066FF"/>
                </a:solidFill>
                <a:latin typeface="Arial Narrow" panose="020B0606020202030204" pitchFamily="34" charset="0"/>
              </a:rPr>
              <a:t> P</a:t>
            </a:r>
            <a:r>
              <a:rPr lang="en-GB" sz="2400" b="1" i="1" baseline="-25000" dirty="0">
                <a:solidFill>
                  <a:srgbClr val="0066FF"/>
                </a:solidFill>
                <a:latin typeface="Arial Narrow" panose="020B0606020202030204" pitchFamily="34" charset="0"/>
              </a:rPr>
              <a:t>SLM</a:t>
            </a:r>
            <a:r>
              <a:rPr lang="en-GB" sz="2400" b="1" i="1" dirty="0">
                <a:solidFill>
                  <a:srgbClr val="0066FF"/>
                </a:solidFill>
                <a:latin typeface="Arial Narrow" panose="020B0606020202030204" pitchFamily="34" charset="0"/>
              </a:rPr>
              <a:t>*</a:t>
            </a:r>
            <a:r>
              <a:rPr lang="en-US" sz="2400" b="1" i="1" dirty="0">
                <a:solidFill>
                  <a:srgbClr val="0066FF"/>
                </a:solidFill>
                <a:latin typeface="Arial Narrow" panose="020B0606020202030204" pitchFamily="34" charset="0"/>
              </a:rPr>
              <a:t>P</a:t>
            </a:r>
            <a:r>
              <a:rPr lang="en-US" sz="2400" b="1" i="1" baseline="-25000" dirty="0">
                <a:solidFill>
                  <a:srgbClr val="0066FF"/>
                </a:solidFill>
                <a:latin typeface="Arial Narrow" panose="020B0606020202030204" pitchFamily="34" charset="0"/>
              </a:rPr>
              <a:t>logic fallacy </a:t>
            </a:r>
            <a:r>
              <a:rPr lang="bg-BG" sz="2400" b="1" i="1" dirty="0">
                <a:solidFill>
                  <a:srgbClr val="0066FF"/>
                </a:solidFill>
                <a:latin typeface="Arial Narrow" panose="020B0606020202030204" pitchFamily="34" charset="0"/>
              </a:rPr>
              <a:t>≥</a:t>
            </a:r>
            <a:r>
              <a:rPr lang="ru-RU" sz="2400" b="1" i="1" dirty="0">
                <a:solidFill>
                  <a:srgbClr val="0066FF"/>
                </a:solidFill>
                <a:latin typeface="Arial Narrow" panose="020B0606020202030204" pitchFamily="34" charset="0"/>
              </a:rPr>
              <a:t>ЕО</a:t>
            </a:r>
            <a:r>
              <a:rPr lang="en-US" sz="2400" b="1" i="1" dirty="0">
                <a:solidFill>
                  <a:srgbClr val="0066FF"/>
                </a:solidFill>
                <a:latin typeface="Arial Narrow" panose="020B0606020202030204" pitchFamily="34" charset="0"/>
              </a:rPr>
              <a:t>C</a:t>
            </a:r>
            <a:endParaRPr lang="en-GB" sz="2400" dirty="0">
              <a:solidFill>
                <a:srgbClr val="0066FF"/>
              </a:solidFill>
              <a:latin typeface="Arial Narrow" panose="020B0606020202030204" pitchFamily="34" charset="0"/>
            </a:endParaRPr>
          </a:p>
        </p:txBody>
      </p:sp>
    </p:spTree>
    <p:extLst>
      <p:ext uri="{BB962C8B-B14F-4D97-AF65-F5344CB8AC3E}">
        <p14:creationId xmlns:p14="http://schemas.microsoft.com/office/powerpoint/2010/main" val="1274563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AF179-BEA5-B4DD-7A9A-AE690314EDAF}"/>
              </a:ext>
            </a:extLst>
          </p:cNvPr>
          <p:cNvSpPr>
            <a:spLocks noGrp="1"/>
          </p:cNvSpPr>
          <p:nvPr>
            <p:ph type="title"/>
          </p:nvPr>
        </p:nvSpPr>
        <p:spPr/>
        <p:txBody>
          <a:bodyPr/>
          <a:lstStyle/>
          <a:p>
            <a:r>
              <a:rPr lang="en-GB" sz="4800" b="1" dirty="0">
                <a:latin typeface="Arial Narrow" panose="020B0606020202030204" pitchFamily="34" charset="0"/>
              </a:rPr>
              <a:t>Identification &amp; Classification of HE Modes </a:t>
            </a:r>
            <a:endParaRPr lang="en-GB" sz="4800" dirty="0"/>
          </a:p>
        </p:txBody>
      </p:sp>
      <p:sp>
        <p:nvSpPr>
          <p:cNvPr id="3" name="Content Placeholder 2">
            <a:extLst>
              <a:ext uri="{FF2B5EF4-FFF2-40B4-BE49-F238E27FC236}">
                <a16:creationId xmlns:a16="http://schemas.microsoft.com/office/drawing/2014/main" id="{71F27D58-2427-A0D3-4B90-1B1E43742F18}"/>
              </a:ext>
            </a:extLst>
          </p:cNvPr>
          <p:cNvSpPr>
            <a:spLocks noGrp="1"/>
          </p:cNvSpPr>
          <p:nvPr>
            <p:ph idx="1"/>
          </p:nvPr>
        </p:nvSpPr>
        <p:spPr>
          <a:xfrm>
            <a:off x="838199" y="1613563"/>
            <a:ext cx="10601131" cy="3970037"/>
          </a:xfrm>
        </p:spPr>
        <p:txBody>
          <a:bodyPr/>
          <a:lstStyle/>
          <a:p>
            <a:pPr>
              <a:lnSpc>
                <a:spcPct val="100000"/>
              </a:lnSpc>
              <a:spcBef>
                <a:spcPts val="600"/>
              </a:spcBef>
              <a:spcAft>
                <a:spcPts val="600"/>
              </a:spcAft>
            </a:pPr>
            <a:r>
              <a:rPr lang="en-GB" sz="2400" dirty="0">
                <a:latin typeface="Arial Narrow" panose="020B0606020202030204" pitchFamily="34" charset="0"/>
              </a:rPr>
              <a:t>The combined criteria, models and logics for detecting the mechanism/mode of HFE and automatically identifying and classifying HE defined in </a:t>
            </a:r>
            <a:r>
              <a:rPr lang="en-GB" sz="2400" b="1" dirty="0">
                <a:solidFill>
                  <a:srgbClr val="0066FF"/>
                </a:solidFill>
                <a:latin typeface="Arial Narrow" panose="020B0606020202030204" pitchFamily="34" charset="0"/>
              </a:rPr>
              <a:t>PET</a:t>
            </a:r>
            <a:r>
              <a:rPr lang="bg-BG" sz="2400" dirty="0">
                <a:latin typeface="Arial Narrow" panose="020B0606020202030204" pitchFamily="34" charset="0"/>
              </a:rPr>
              <a:t> (</a:t>
            </a:r>
            <a:r>
              <a:rPr lang="en-GB" sz="2400" dirty="0">
                <a:latin typeface="Arial Narrow" panose="020B0606020202030204" pitchFamily="34" charset="0"/>
              </a:rPr>
              <a:t>THERP</a:t>
            </a:r>
            <a:r>
              <a:rPr lang="bg-BG" sz="2400" dirty="0">
                <a:latin typeface="Arial Narrow" panose="020B0606020202030204" pitchFamily="34" charset="0"/>
              </a:rPr>
              <a:t> </a:t>
            </a:r>
            <a:r>
              <a:rPr lang="en-GB" sz="2400" dirty="0">
                <a:latin typeface="Arial Narrow" panose="020B0606020202030204" pitchFamily="34" charset="0"/>
              </a:rPr>
              <a:t>&amp; CBDT</a:t>
            </a:r>
            <a:r>
              <a:rPr lang="bg-BG" sz="2400" dirty="0">
                <a:latin typeface="Arial Narrow" panose="020B0606020202030204" pitchFamily="34" charset="0"/>
              </a:rPr>
              <a:t>)</a:t>
            </a:r>
            <a:r>
              <a:rPr lang="en-GB" sz="2400" dirty="0">
                <a:latin typeface="Arial Narrow" panose="020B0606020202030204" pitchFamily="34" charset="0"/>
              </a:rPr>
              <a:t> are shown in Table, where based on qualitative and quantitative analysis of the context of the different HE models, interval HEPs can be obtained within the bounds for each model</a:t>
            </a:r>
            <a:r>
              <a:rPr lang="bg-BG" sz="2400" dirty="0">
                <a:latin typeface="Arial Narrow" panose="020B0606020202030204" pitchFamily="34" charset="0"/>
              </a:rPr>
              <a:t> (</a:t>
            </a:r>
            <a:r>
              <a:rPr lang="en-GB" sz="2400" b="1" dirty="0">
                <a:latin typeface="Arial Narrow" panose="020B0606020202030204" pitchFamily="34" charset="0"/>
              </a:rPr>
              <a:t>inequalities</a:t>
            </a:r>
            <a:r>
              <a:rPr lang="bg-BG" sz="2400" dirty="0">
                <a:latin typeface="Arial Narrow" panose="020B0606020202030204" pitchFamily="34" charset="0"/>
              </a:rPr>
              <a:t>)</a:t>
            </a:r>
            <a:r>
              <a:rPr lang="en-GB" sz="2400" dirty="0">
                <a:latin typeface="Arial Narrow" panose="020B0606020202030204" pitchFamily="34" charset="0"/>
              </a:rPr>
              <a:t>.</a:t>
            </a:r>
          </a:p>
          <a:p>
            <a:pPr marL="0" indent="0">
              <a:lnSpc>
                <a:spcPct val="100000"/>
              </a:lnSpc>
              <a:spcBef>
                <a:spcPts val="1200"/>
              </a:spcBef>
              <a:spcAft>
                <a:spcPts val="1200"/>
              </a:spcAft>
              <a:buNone/>
            </a:pPr>
            <a:r>
              <a:rPr lang="en-US" sz="2000" b="1" dirty="0">
                <a:solidFill>
                  <a:srgbClr val="0066FF"/>
                </a:solidFill>
                <a:latin typeface="Arial Narrow" panose="020B0606020202030204" pitchFamily="34" charset="0"/>
              </a:rPr>
              <a:t>CP≥P</a:t>
            </a:r>
            <a:r>
              <a:rPr lang="en-US" sz="2000" b="1" baseline="-25000" dirty="0">
                <a:solidFill>
                  <a:srgbClr val="0066FF"/>
                </a:solidFill>
                <a:latin typeface="Arial Narrow" panose="020B0606020202030204" pitchFamily="34" charset="0"/>
              </a:rPr>
              <a:t>-</a:t>
            </a:r>
            <a:r>
              <a:rPr lang="en-US" sz="2000" dirty="0">
                <a:latin typeface="Arial Narrow" panose="020B0606020202030204" pitchFamily="34" charset="0"/>
              </a:rPr>
              <a:t>(P</a:t>
            </a:r>
            <a:r>
              <a:rPr lang="en-US" sz="2000" baseline="-25000" dirty="0">
                <a:latin typeface="Arial Narrow" panose="020B0606020202030204" pitchFamily="34" charset="0"/>
              </a:rPr>
              <a:t>ca</a:t>
            </a:r>
            <a:r>
              <a:rPr lang="en-US" sz="2000" dirty="0">
                <a:latin typeface="Arial Narrow" panose="020B0606020202030204" pitchFamily="34" charset="0"/>
              </a:rPr>
              <a:t>)</a:t>
            </a:r>
            <a:r>
              <a:rPr lang="en-US" sz="2000" b="1" dirty="0">
                <a:latin typeface="Arial Narrow" panose="020B0606020202030204" pitchFamily="34" charset="0"/>
              </a:rPr>
              <a:t>≥</a:t>
            </a:r>
            <a:r>
              <a:rPr lang="en-US" sz="2000" b="1" dirty="0">
                <a:solidFill>
                  <a:srgbClr val="0066FF"/>
                </a:solidFill>
                <a:latin typeface="Arial Narrow" panose="020B0606020202030204" pitchFamily="34" charset="0"/>
              </a:rPr>
              <a:t>P</a:t>
            </a:r>
            <a:r>
              <a:rPr lang="en-US" sz="2000" b="1" baseline="-25000" dirty="0">
                <a:solidFill>
                  <a:srgbClr val="0066FF"/>
                </a:solidFill>
                <a:latin typeface="Arial Narrow" panose="020B0606020202030204" pitchFamily="34" charset="0"/>
              </a:rPr>
              <a:t>-O</a:t>
            </a:r>
            <a:r>
              <a:rPr lang="en-US" sz="2000" dirty="0">
                <a:latin typeface="Arial Narrow" panose="020B0606020202030204" pitchFamily="34" charset="0"/>
              </a:rPr>
              <a:t>(P</a:t>
            </a:r>
            <a:r>
              <a:rPr lang="en-US" sz="2000" baseline="-25000" dirty="0">
                <a:latin typeface="Arial Narrow" panose="020B0606020202030204" pitchFamily="34" charset="0"/>
              </a:rPr>
              <a:t>cb</a:t>
            </a:r>
            <a:r>
              <a:rPr lang="en-US" sz="2000" dirty="0">
                <a:latin typeface="Arial Narrow" panose="020B0606020202030204" pitchFamily="34" charset="0"/>
              </a:rPr>
              <a:t>)</a:t>
            </a:r>
            <a:r>
              <a:rPr lang="en-US" sz="2000" b="1" dirty="0">
                <a:latin typeface="Arial Narrow" panose="020B0606020202030204" pitchFamily="34" charset="0"/>
              </a:rPr>
              <a:t>≥</a:t>
            </a:r>
            <a:r>
              <a:rPr lang="en-US" sz="2000" b="1" dirty="0">
                <a:solidFill>
                  <a:srgbClr val="0066FF"/>
                </a:solidFill>
                <a:latin typeface="Arial Narrow" panose="020B0606020202030204" pitchFamily="34" charset="0"/>
              </a:rPr>
              <a:t>P</a:t>
            </a:r>
            <a:r>
              <a:rPr lang="en-US" sz="2000" b="1" baseline="-25000" dirty="0">
                <a:solidFill>
                  <a:srgbClr val="0066FF"/>
                </a:solidFill>
                <a:latin typeface="Arial Narrow" panose="020B0606020202030204" pitchFamily="34" charset="0"/>
              </a:rPr>
              <a:t>-Id</a:t>
            </a:r>
            <a:r>
              <a:rPr lang="en-US" sz="2000" dirty="0">
                <a:latin typeface="Arial Narrow" panose="020B0606020202030204" pitchFamily="34" charset="0"/>
              </a:rPr>
              <a:t>(P</a:t>
            </a:r>
            <a:r>
              <a:rPr lang="en-US" sz="2000" baseline="-25000" dirty="0">
                <a:latin typeface="Arial Narrow" panose="020B0606020202030204" pitchFamily="34" charset="0"/>
              </a:rPr>
              <a:t>cc</a:t>
            </a:r>
            <a:r>
              <a:rPr lang="en-US" sz="2000" dirty="0">
                <a:latin typeface="Arial Narrow" panose="020B0606020202030204" pitchFamily="34" charset="0"/>
              </a:rPr>
              <a:t>)</a:t>
            </a:r>
            <a:r>
              <a:rPr lang="en-US" sz="2000" b="1" dirty="0">
                <a:latin typeface="Arial Narrow" panose="020B0606020202030204" pitchFamily="34" charset="0"/>
              </a:rPr>
              <a:t>≥</a:t>
            </a:r>
            <a:r>
              <a:rPr lang="en-US" sz="2000" b="1" dirty="0">
                <a:solidFill>
                  <a:srgbClr val="0066FF"/>
                </a:solidFill>
                <a:latin typeface="Arial Narrow" panose="020B0606020202030204" pitchFamily="34" charset="0"/>
              </a:rPr>
              <a:t>P</a:t>
            </a:r>
            <a:r>
              <a:rPr lang="en-US" sz="2000" b="1" baseline="-25000" dirty="0">
                <a:solidFill>
                  <a:srgbClr val="0066FF"/>
                </a:solidFill>
                <a:latin typeface="Arial Narrow" panose="020B0606020202030204" pitchFamily="34" charset="0"/>
              </a:rPr>
              <a:t>-In</a:t>
            </a:r>
            <a:r>
              <a:rPr lang="en-US" sz="2000" dirty="0">
                <a:latin typeface="Arial Narrow" panose="020B0606020202030204" pitchFamily="34" charset="0"/>
              </a:rPr>
              <a:t>(P</a:t>
            </a:r>
            <a:r>
              <a:rPr lang="en-US" sz="2000" baseline="-25000" dirty="0">
                <a:latin typeface="Arial Narrow" panose="020B0606020202030204" pitchFamily="34" charset="0"/>
              </a:rPr>
              <a:t>cd</a:t>
            </a:r>
            <a:r>
              <a:rPr lang="en-US" sz="2000" dirty="0">
                <a:latin typeface="Arial Narrow" panose="020B0606020202030204" pitchFamily="34" charset="0"/>
              </a:rPr>
              <a:t>)</a:t>
            </a:r>
            <a:r>
              <a:rPr lang="en-US" sz="2000" b="1" dirty="0">
                <a:latin typeface="Arial Narrow" panose="020B0606020202030204" pitchFamily="34" charset="0"/>
              </a:rPr>
              <a:t>≥</a:t>
            </a:r>
            <a:r>
              <a:rPr lang="en-US" sz="2000" b="1" dirty="0">
                <a:solidFill>
                  <a:srgbClr val="0066FF"/>
                </a:solidFill>
                <a:latin typeface="Arial Narrow" panose="020B0606020202030204" pitchFamily="34" charset="0"/>
              </a:rPr>
              <a:t>P</a:t>
            </a:r>
            <a:r>
              <a:rPr lang="en-US" sz="2000" b="1" baseline="-25000" dirty="0">
                <a:solidFill>
                  <a:srgbClr val="0066FF"/>
                </a:solidFill>
                <a:latin typeface="Arial Narrow" panose="020B0606020202030204" pitchFamily="34" charset="0"/>
              </a:rPr>
              <a:t>-PF</a:t>
            </a:r>
            <a:r>
              <a:rPr lang="en-US" sz="2000" dirty="0">
                <a:latin typeface="Arial Narrow" panose="020B0606020202030204" pitchFamily="34" charset="0"/>
              </a:rPr>
              <a:t>(P</a:t>
            </a:r>
            <a:r>
              <a:rPr lang="en-US" sz="2000" baseline="-25000" dirty="0">
                <a:latin typeface="Arial Narrow" panose="020B0606020202030204" pitchFamily="34" charset="0"/>
              </a:rPr>
              <a:t>ce</a:t>
            </a:r>
            <a:r>
              <a:rPr lang="en-US" sz="2000" dirty="0">
                <a:latin typeface="Arial Narrow" panose="020B0606020202030204" pitchFamily="34" charset="0"/>
              </a:rPr>
              <a:t>)</a:t>
            </a:r>
            <a:r>
              <a:rPr lang="en-US" sz="2000" b="1" dirty="0">
                <a:latin typeface="Arial Narrow" panose="020B0606020202030204" pitchFamily="34" charset="0"/>
              </a:rPr>
              <a:t>≥ </a:t>
            </a:r>
            <a:r>
              <a:rPr lang="en-GB" sz="2000" b="1" dirty="0">
                <a:latin typeface="Arial Narrow" panose="020B0606020202030204" pitchFamily="34" charset="0"/>
              </a:rPr>
              <a:t>EOO ≥</a:t>
            </a:r>
            <a:r>
              <a:rPr lang="en-GB" sz="2000" b="1" dirty="0">
                <a:solidFill>
                  <a:srgbClr val="0066FF"/>
                </a:solidFill>
                <a:latin typeface="Arial Narrow" panose="020B0606020202030204" pitchFamily="34" charset="0"/>
              </a:rPr>
              <a:t>P</a:t>
            </a:r>
            <a:r>
              <a:rPr lang="en-GB" sz="2000" b="1" baseline="-25000" dirty="0">
                <a:solidFill>
                  <a:srgbClr val="0066FF"/>
                </a:solidFill>
                <a:latin typeface="Arial Narrow" panose="020B0606020202030204" pitchFamily="34" charset="0"/>
              </a:rPr>
              <a:t>-TD</a:t>
            </a:r>
            <a:r>
              <a:rPr lang="en-GB" sz="2000" dirty="0">
                <a:latin typeface="Arial Narrow" panose="020B0606020202030204" pitchFamily="34" charset="0"/>
              </a:rPr>
              <a:t>(P</a:t>
            </a:r>
            <a:r>
              <a:rPr lang="en-GB" sz="2000" baseline="-25000" dirty="0">
                <a:latin typeface="Arial Narrow" panose="020B0606020202030204" pitchFamily="34" charset="0"/>
              </a:rPr>
              <a:t>cf</a:t>
            </a:r>
            <a:r>
              <a:rPr lang="en-GB" sz="2000" dirty="0">
                <a:latin typeface="Arial Narrow" panose="020B0606020202030204" pitchFamily="34" charset="0"/>
              </a:rPr>
              <a:t>)</a:t>
            </a:r>
            <a:r>
              <a:rPr lang="en-GB" sz="2000" b="1" dirty="0">
                <a:latin typeface="Arial Narrow" panose="020B0606020202030204" pitchFamily="34" charset="0"/>
              </a:rPr>
              <a:t>≥</a:t>
            </a:r>
            <a:r>
              <a:rPr lang="en-GB" sz="2000" b="1" dirty="0">
                <a:solidFill>
                  <a:srgbClr val="0066FF"/>
                </a:solidFill>
                <a:latin typeface="Arial Narrow" panose="020B0606020202030204" pitchFamily="34" charset="0"/>
              </a:rPr>
              <a:t>P</a:t>
            </a:r>
            <a:r>
              <a:rPr lang="en-GB" sz="2000" b="1" baseline="-25000" dirty="0">
                <a:solidFill>
                  <a:srgbClr val="0066FF"/>
                </a:solidFill>
                <a:latin typeface="Arial Narrow" panose="020B0606020202030204" pitchFamily="34" charset="0"/>
              </a:rPr>
              <a:t>-GE</a:t>
            </a:r>
            <a:r>
              <a:rPr lang="en-GB" sz="2000" dirty="0">
                <a:latin typeface="Arial Narrow" panose="020B0606020202030204" pitchFamily="34" charset="0"/>
              </a:rPr>
              <a:t>(P</a:t>
            </a:r>
            <a:r>
              <a:rPr lang="en-GB" sz="2000" baseline="-25000" dirty="0">
                <a:latin typeface="Arial Narrow" panose="020B0606020202030204" pitchFamily="34" charset="0"/>
              </a:rPr>
              <a:t>cg</a:t>
            </a:r>
            <a:r>
              <a:rPr lang="en-GB" sz="2000" dirty="0">
                <a:latin typeface="Arial Narrow" panose="020B0606020202030204" pitchFamily="34" charset="0"/>
              </a:rPr>
              <a:t>)</a:t>
            </a:r>
            <a:r>
              <a:rPr lang="en-GB" sz="2000" b="1" dirty="0">
                <a:latin typeface="Arial Narrow" panose="020B0606020202030204" pitchFamily="34" charset="0"/>
              </a:rPr>
              <a:t>≥</a:t>
            </a:r>
            <a:r>
              <a:rPr lang="en-GB" sz="2000" b="1" dirty="0">
                <a:solidFill>
                  <a:srgbClr val="0066FF"/>
                </a:solidFill>
                <a:latin typeface="Arial Narrow" panose="020B0606020202030204" pitchFamily="34" charset="0"/>
              </a:rPr>
              <a:t>P</a:t>
            </a:r>
            <a:r>
              <a:rPr lang="en-GB" sz="2000" b="1" baseline="-25000" dirty="0">
                <a:solidFill>
                  <a:srgbClr val="0066FF"/>
                </a:solidFill>
                <a:latin typeface="Arial Narrow" panose="020B0606020202030204" pitchFamily="34" charset="0"/>
              </a:rPr>
              <a:t>SLM</a:t>
            </a:r>
            <a:r>
              <a:rPr lang="en-GB" sz="2000" dirty="0">
                <a:latin typeface="Arial Narrow" panose="020B0606020202030204" pitchFamily="34" charset="0"/>
              </a:rPr>
              <a:t>(P</a:t>
            </a:r>
            <a:r>
              <a:rPr lang="en-GB" sz="2000" baseline="-25000" dirty="0">
                <a:latin typeface="Arial Narrow" panose="020B0606020202030204" pitchFamily="34" charset="0"/>
              </a:rPr>
              <a:t>ch</a:t>
            </a:r>
            <a:r>
              <a:rPr lang="en-GB" sz="2000" dirty="0">
                <a:latin typeface="Arial Narrow" panose="020B0606020202030204" pitchFamily="34" charset="0"/>
              </a:rPr>
              <a:t>)</a:t>
            </a:r>
            <a:r>
              <a:rPr lang="en-GB" sz="2000" b="1" dirty="0">
                <a:latin typeface="Arial Narrow" panose="020B0606020202030204" pitchFamily="34" charset="0"/>
              </a:rPr>
              <a:t>≥</a:t>
            </a:r>
            <a:r>
              <a:rPr lang="en-GB" sz="2000" b="1" dirty="0">
                <a:solidFill>
                  <a:srgbClr val="0066FF"/>
                </a:solidFill>
                <a:latin typeface="Arial Narrow" panose="020B0606020202030204" pitchFamily="34" charset="0"/>
              </a:rPr>
              <a:t>P</a:t>
            </a:r>
            <a:r>
              <a:rPr lang="en-GB" sz="2000" b="1" baseline="-25000" dirty="0">
                <a:solidFill>
                  <a:srgbClr val="0066FF"/>
                </a:solidFill>
                <a:latin typeface="Arial Narrow" panose="020B0606020202030204" pitchFamily="34" charset="0"/>
              </a:rPr>
              <a:t>logic fallacy</a:t>
            </a:r>
            <a:r>
              <a:rPr lang="en-GB" sz="2000" b="1" dirty="0">
                <a:solidFill>
                  <a:srgbClr val="0066FF"/>
                </a:solidFill>
                <a:latin typeface="Arial Narrow" panose="020B0606020202030204" pitchFamily="34" charset="0"/>
              </a:rPr>
              <a:t>*P</a:t>
            </a:r>
            <a:r>
              <a:rPr lang="en-GB" sz="2000" b="1" baseline="-25000" dirty="0">
                <a:solidFill>
                  <a:srgbClr val="0066FF"/>
                </a:solidFill>
                <a:latin typeface="Arial Narrow" panose="020B0606020202030204" pitchFamily="34" charset="0"/>
              </a:rPr>
              <a:t>SLM</a:t>
            </a:r>
            <a:r>
              <a:rPr lang="en-GB" sz="2000" b="1" dirty="0">
                <a:latin typeface="Arial Narrow" panose="020B0606020202030204" pitchFamily="34" charset="0"/>
              </a:rPr>
              <a:t>≥ EOC</a:t>
            </a:r>
            <a:endParaRPr lang="en-GB" sz="2000" dirty="0">
              <a:latin typeface="Arial Narrow" panose="020B0606020202030204" pitchFamily="34" charset="0"/>
            </a:endParaRPr>
          </a:p>
          <a:p>
            <a:pPr>
              <a:lnSpc>
                <a:spcPct val="100000"/>
              </a:lnSpc>
              <a:spcBef>
                <a:spcPts val="600"/>
              </a:spcBef>
              <a:spcAft>
                <a:spcPts val="600"/>
              </a:spcAft>
            </a:pPr>
            <a:r>
              <a:rPr lang="en-GB" sz="2400" dirty="0">
                <a:latin typeface="Arial Narrow" panose="020B0606020202030204" pitchFamily="34" charset="0"/>
              </a:rPr>
              <a:t>However, these probability intervals may overlap depending on the current contexture of the action, the number of iterations and the recursive recovery actions. </a:t>
            </a:r>
          </a:p>
          <a:p>
            <a:pPr>
              <a:lnSpc>
                <a:spcPct val="100000"/>
              </a:lnSpc>
              <a:spcBef>
                <a:spcPts val="600"/>
              </a:spcBef>
              <a:spcAft>
                <a:spcPts val="600"/>
              </a:spcAft>
            </a:pPr>
            <a:r>
              <a:rPr lang="en-GB" sz="2400" dirty="0">
                <a:latin typeface="Arial Narrow" panose="020B0606020202030204" pitchFamily="34" charset="0"/>
              </a:rPr>
              <a:t>They should also be considered in relation to the time available for the cognitive, judgmental and executive sub-processes for the respective routine or non-routine actions.</a:t>
            </a:r>
          </a:p>
        </p:txBody>
      </p:sp>
      <p:sp>
        <p:nvSpPr>
          <p:cNvPr id="4" name="Slide Number Placeholder 3">
            <a:extLst>
              <a:ext uri="{FF2B5EF4-FFF2-40B4-BE49-F238E27FC236}">
                <a16:creationId xmlns:a16="http://schemas.microsoft.com/office/drawing/2014/main" id="{EBED6922-CC08-5CC0-332E-FFA3FF6D8649}"/>
              </a:ext>
            </a:extLst>
          </p:cNvPr>
          <p:cNvSpPr>
            <a:spLocks noGrp="1"/>
          </p:cNvSpPr>
          <p:nvPr>
            <p:ph type="sldNum" sz="quarter" idx="12"/>
          </p:nvPr>
        </p:nvSpPr>
        <p:spPr/>
        <p:txBody>
          <a:bodyPr/>
          <a:lstStyle/>
          <a:p>
            <a:pPr>
              <a:defRPr/>
            </a:pPr>
            <a:fld id="{AD4CA714-9523-464B-9094-07CE2AC82970}" type="slidenum">
              <a:rPr lang="en-US" smtClean="0"/>
              <a:pPr>
                <a:defRPr/>
              </a:pPr>
              <a:t>17</a:t>
            </a:fld>
            <a:endParaRPr lang="en-US" dirty="0"/>
          </a:p>
        </p:txBody>
      </p:sp>
    </p:spTree>
    <p:extLst>
      <p:ext uri="{BB962C8B-B14F-4D97-AF65-F5344CB8AC3E}">
        <p14:creationId xmlns:p14="http://schemas.microsoft.com/office/powerpoint/2010/main" val="534395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75E3D-91A1-8188-CBA1-0DEAC3777C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0B9452-9A59-88C6-A7B8-EE23A9CF9CDA}"/>
              </a:ext>
            </a:extLst>
          </p:cNvPr>
          <p:cNvSpPr>
            <a:spLocks noGrp="1"/>
          </p:cNvSpPr>
          <p:nvPr>
            <p:ph type="title"/>
          </p:nvPr>
        </p:nvSpPr>
        <p:spPr>
          <a:xfrm>
            <a:off x="838201" y="288001"/>
            <a:ext cx="10515600" cy="803682"/>
          </a:xfrm>
        </p:spPr>
        <p:txBody>
          <a:bodyPr/>
          <a:lstStyle/>
          <a:p>
            <a:r>
              <a:rPr lang="en-US" altLang="bg-BG" sz="4800" b="1" dirty="0">
                <a:solidFill>
                  <a:srgbClr val="7030A0"/>
                </a:solidFill>
                <a:latin typeface="Arial Narrow" panose="020B0606020202030204" pitchFamily="34" charset="0"/>
                <a:cs typeface="Arial" panose="020B0604020202020204" pitchFamily="34" charset="0"/>
              </a:rPr>
              <a:t>Conclusions</a:t>
            </a:r>
            <a:endParaRPr lang="bg-BG" sz="4800" dirty="0">
              <a:solidFill>
                <a:srgbClr val="0066FF"/>
              </a:solidFill>
              <a:latin typeface="Arial Narrow" panose="020B0606020202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969BD5D-6F04-FCEF-7B79-0A6FF1D48EC9}"/>
              </a:ext>
            </a:extLst>
          </p:cNvPr>
          <p:cNvSpPr>
            <a:spLocks noGrp="1"/>
          </p:cNvSpPr>
          <p:nvPr>
            <p:ph idx="1"/>
          </p:nvPr>
        </p:nvSpPr>
        <p:spPr>
          <a:xfrm>
            <a:off x="700089" y="1007707"/>
            <a:ext cx="10929936" cy="4935894"/>
          </a:xfrm>
        </p:spPr>
        <p:txBody>
          <a:bodyPr/>
          <a:lstStyle/>
          <a:p>
            <a:pPr marL="457200" indent="-457200">
              <a:lnSpc>
                <a:spcPct val="100000"/>
              </a:lnSpc>
              <a:spcBef>
                <a:spcPts val="600"/>
              </a:spcBef>
              <a:spcAft>
                <a:spcPts val="0"/>
              </a:spcAft>
              <a:buFont typeface="+mj-lt"/>
              <a:buAutoNum type="arabicPeriod"/>
            </a:pPr>
            <a:r>
              <a:rPr lang="en-GB" sz="2400" dirty="0">
                <a:latin typeface="Arial Narrow" panose="020B0606020202030204" pitchFamily="34" charset="0"/>
              </a:rPr>
              <a:t>The SIMCO methodology, tasks and tools for detecting the symptoms of a given scenario gives opportunity to fix, detect and interpret the STS </a:t>
            </a:r>
            <a:r>
              <a:rPr lang="en-US" sz="2400" noProof="0" dirty="0">
                <a:latin typeface="Arial Narrow" panose="020B0606020202030204" pitchFamily="34" charset="0"/>
              </a:rPr>
              <a:t>behavior</a:t>
            </a:r>
            <a:r>
              <a:rPr lang="en-GB" sz="2400" dirty="0">
                <a:latin typeface="Arial Narrow" panose="020B0606020202030204" pitchFamily="34" charset="0"/>
              </a:rPr>
              <a:t> (nuclear facility and activity) by observing, comparing and identifying the relevant trends of parameters, signals, alarms, functions, goals/tasks, procedures and actions during the scenario.</a:t>
            </a:r>
          </a:p>
          <a:p>
            <a:pPr marL="457200" indent="-457200">
              <a:lnSpc>
                <a:spcPct val="100000"/>
              </a:lnSpc>
              <a:spcBef>
                <a:spcPts val="600"/>
              </a:spcBef>
              <a:spcAft>
                <a:spcPts val="0"/>
              </a:spcAft>
              <a:buFont typeface="+mj-lt"/>
              <a:buAutoNum type="arabicPeriod"/>
            </a:pPr>
            <a:r>
              <a:rPr lang="en-GB" sz="2400" dirty="0">
                <a:latin typeface="Arial Narrow" panose="020B0606020202030204" pitchFamily="34" charset="0"/>
              </a:rPr>
              <a:t>Despite the disputed reliability, feasibility and validity, FSS reproduce not only complex physical, chemical and technological processes, but also complex decision-making processes at the individual, group, mental, psychological, cognitive and organizational level and can act as natural laboratories for studying these processes, allowing us not only to observe and investigate them, but also to collect useful data for improving models of processes that cannot be reproduced by traditional methods.</a:t>
            </a:r>
          </a:p>
          <a:p>
            <a:pPr marL="457200" indent="-457200">
              <a:lnSpc>
                <a:spcPct val="100000"/>
              </a:lnSpc>
              <a:spcBef>
                <a:spcPts val="600"/>
              </a:spcBef>
              <a:spcAft>
                <a:spcPts val="0"/>
              </a:spcAft>
              <a:buFont typeface="+mj-lt"/>
              <a:buAutoNum type="arabicPeriod"/>
            </a:pPr>
            <a:r>
              <a:rPr lang="en-GB" sz="2400" dirty="0">
                <a:latin typeface="Arial Narrow" panose="020B0606020202030204" pitchFamily="34" charset="0"/>
              </a:rPr>
              <a:t>he SIMCO taxonomy enables classification of HFE modes and collection of objective data for HRA/PSA &amp; HFE, as well as crew performance assessment &amp; improved operator training.</a:t>
            </a:r>
          </a:p>
          <a:p>
            <a:pPr marL="457200" indent="-457200">
              <a:lnSpc>
                <a:spcPct val="100000"/>
              </a:lnSpc>
              <a:spcBef>
                <a:spcPts val="600"/>
              </a:spcBef>
              <a:spcAft>
                <a:spcPts val="0"/>
              </a:spcAft>
              <a:buFont typeface="+mj-lt"/>
              <a:buAutoNum type="arabicPeriod"/>
            </a:pPr>
            <a:endParaRPr lang="en-US" sz="2400" dirty="0">
              <a:latin typeface="Arial Narrow" panose="020B0606020202030204" pitchFamily="34" charset="0"/>
            </a:endParaRPr>
          </a:p>
          <a:p>
            <a:pPr marL="457200" indent="-457200">
              <a:lnSpc>
                <a:spcPct val="100000"/>
              </a:lnSpc>
              <a:spcBef>
                <a:spcPts val="600"/>
              </a:spcBef>
              <a:spcAft>
                <a:spcPts val="0"/>
              </a:spcAft>
              <a:buFont typeface="+mj-lt"/>
              <a:buAutoNum type="arabicPeriod"/>
            </a:pPr>
            <a:endParaRPr lang="en-US" sz="2400" dirty="0">
              <a:latin typeface="Arial Narrow" panose="020B0606020202030204" pitchFamily="34" charset="0"/>
            </a:endParaRPr>
          </a:p>
        </p:txBody>
      </p:sp>
      <p:sp>
        <p:nvSpPr>
          <p:cNvPr id="4" name="Slide Number Placeholder 3">
            <a:extLst>
              <a:ext uri="{FF2B5EF4-FFF2-40B4-BE49-F238E27FC236}">
                <a16:creationId xmlns:a16="http://schemas.microsoft.com/office/drawing/2014/main" id="{2AEEF7CA-779F-F3CD-1C29-61785F65EFD5}"/>
              </a:ext>
            </a:extLst>
          </p:cNvPr>
          <p:cNvSpPr>
            <a:spLocks noGrp="1"/>
          </p:cNvSpPr>
          <p:nvPr>
            <p:ph type="sldNum" sz="quarter" idx="12"/>
          </p:nvPr>
        </p:nvSpPr>
        <p:spPr/>
        <p:txBody>
          <a:bodyPr/>
          <a:lstStyle/>
          <a:p>
            <a:pPr>
              <a:defRPr/>
            </a:pPr>
            <a:fld id="{AD4CA714-9523-464B-9094-07CE2AC82970}" type="slidenum">
              <a:rPr lang="en-US" smtClean="0"/>
              <a:pPr>
                <a:defRPr/>
              </a:pPr>
              <a:t>18</a:t>
            </a:fld>
            <a:endParaRPr lang="en-US" dirty="0"/>
          </a:p>
        </p:txBody>
      </p:sp>
    </p:spTree>
    <p:extLst>
      <p:ext uri="{BB962C8B-B14F-4D97-AF65-F5344CB8AC3E}">
        <p14:creationId xmlns:p14="http://schemas.microsoft.com/office/powerpoint/2010/main" val="4768448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6E717-FD93-4DE2-96F8-62F129FCF252}"/>
              </a:ext>
            </a:extLst>
          </p:cNvPr>
          <p:cNvSpPr>
            <a:spLocks noGrp="1"/>
          </p:cNvSpPr>
          <p:nvPr>
            <p:ph type="title"/>
          </p:nvPr>
        </p:nvSpPr>
        <p:spPr>
          <a:xfrm>
            <a:off x="1212028" y="1316415"/>
            <a:ext cx="10169686" cy="738634"/>
          </a:xfrm>
        </p:spPr>
        <p:txBody>
          <a:bodyPr/>
          <a:lstStyle/>
          <a:p>
            <a:r>
              <a:rPr lang="en-GB" b="1" dirty="0">
                <a:solidFill>
                  <a:schemeClr val="tx1"/>
                </a:solidFill>
                <a:latin typeface="Arial" panose="020B0604020202020204" pitchFamily="34" charset="0"/>
                <a:cs typeface="Arial" panose="020B0604020202020204" pitchFamily="34" charset="0"/>
              </a:rPr>
              <a:t>Acknowledgments</a:t>
            </a:r>
            <a:endParaRPr lang="bg-BG" b="1" dirty="0">
              <a:solidFill>
                <a:schemeClr val="tx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9989108-3A24-4FE4-BB1B-CC8E97E0F67E}"/>
              </a:ext>
            </a:extLst>
          </p:cNvPr>
          <p:cNvSpPr>
            <a:spLocks noGrp="1"/>
          </p:cNvSpPr>
          <p:nvPr>
            <p:ph idx="1"/>
          </p:nvPr>
        </p:nvSpPr>
        <p:spPr>
          <a:xfrm>
            <a:off x="1212028" y="2313992"/>
            <a:ext cx="10169686" cy="1870704"/>
          </a:xfrm>
        </p:spPr>
        <p:txBody>
          <a:bodyPr/>
          <a:lstStyle/>
          <a:p>
            <a:pPr marL="0" indent="0">
              <a:lnSpc>
                <a:spcPct val="150000"/>
              </a:lnSpc>
              <a:spcBef>
                <a:spcPts val="0"/>
              </a:spcBef>
              <a:buNone/>
            </a:pPr>
            <a:r>
              <a:rPr lang="en-US" sz="2400" dirty="0">
                <a:latin typeface="Arial Narrow" panose="020B0606020202030204" pitchFamily="34" charset="0"/>
              </a:rPr>
              <a:t>This research was funded by the </a:t>
            </a:r>
            <a:r>
              <a:rPr lang="en-US" sz="2400" i="1" dirty="0">
                <a:latin typeface="Arial Narrow" panose="020B0606020202030204" pitchFamily="34" charset="0"/>
              </a:rPr>
              <a:t>Ministry of Education and Science of the Republic of Bulgaria</a:t>
            </a:r>
            <a:r>
              <a:rPr lang="en-US" sz="2400" dirty="0">
                <a:latin typeface="Arial Narrow" panose="020B0606020202030204" pitchFamily="34" charset="0"/>
              </a:rPr>
              <a:t>, through the </a:t>
            </a:r>
            <a:r>
              <a:rPr lang="en-US" sz="2400" i="1" dirty="0">
                <a:latin typeface="Arial Narrow" panose="020B0606020202030204" pitchFamily="34" charset="0"/>
              </a:rPr>
              <a:t>National Program D01-99</a:t>
            </a:r>
            <a:r>
              <a:rPr lang="en-US" sz="2400" dirty="0">
                <a:latin typeface="Arial Narrow" panose="020B0606020202030204" pitchFamily="34" charset="0"/>
              </a:rPr>
              <a:t>: </a:t>
            </a:r>
            <a:r>
              <a:rPr lang="en-US" sz="2400" b="1" i="1" dirty="0">
                <a:solidFill>
                  <a:srgbClr val="7030A0"/>
                </a:solidFill>
                <a:latin typeface="Arial Narrow" panose="020B0606020202030204" pitchFamily="34" charset="0"/>
              </a:rPr>
              <a:t>”Qualification improvement in the field of nuclear technologies and nuclear engineering</a:t>
            </a:r>
            <a:r>
              <a:rPr lang="en-US" sz="2400" b="1" dirty="0">
                <a:solidFill>
                  <a:srgbClr val="7030A0"/>
                </a:solidFill>
                <a:latin typeface="Arial Narrow" panose="020B0606020202030204" pitchFamily="34" charset="0"/>
              </a:rPr>
              <a:t>.”</a:t>
            </a:r>
            <a:endParaRPr lang="bg-BG" sz="2400" b="1" dirty="0">
              <a:solidFill>
                <a:srgbClr val="7030A0"/>
              </a:solidFill>
              <a:latin typeface="Arial Narrow" panose="020B0606020202030204" pitchFamily="34" charset="0"/>
            </a:endParaRPr>
          </a:p>
        </p:txBody>
      </p:sp>
      <p:sp>
        <p:nvSpPr>
          <p:cNvPr id="4" name="Slide Number Placeholder 3">
            <a:extLst>
              <a:ext uri="{FF2B5EF4-FFF2-40B4-BE49-F238E27FC236}">
                <a16:creationId xmlns:a16="http://schemas.microsoft.com/office/drawing/2014/main" id="{26E2BC70-50C3-43CE-B795-DC2FD6AF6B75}"/>
              </a:ext>
            </a:extLst>
          </p:cNvPr>
          <p:cNvSpPr>
            <a:spLocks noGrp="1"/>
          </p:cNvSpPr>
          <p:nvPr>
            <p:ph type="sldNum" sz="quarter" idx="12"/>
          </p:nvPr>
        </p:nvSpPr>
        <p:spPr/>
        <p:txBody>
          <a:bodyPr/>
          <a:lstStyle/>
          <a:p>
            <a:pPr>
              <a:defRPr/>
            </a:pPr>
            <a:fld id="{AD4CA714-9523-464B-9094-07CE2AC82970}" type="slidenum">
              <a:rPr lang="en-US" smtClean="0"/>
              <a:pPr>
                <a:defRPr/>
              </a:pPr>
              <a:t>19</a:t>
            </a:fld>
            <a:endParaRPr lang="en-US" dirty="0"/>
          </a:p>
        </p:txBody>
      </p:sp>
      <p:sp>
        <p:nvSpPr>
          <p:cNvPr id="9" name="Rectangle 10">
            <a:extLst>
              <a:ext uri="{FF2B5EF4-FFF2-40B4-BE49-F238E27FC236}">
                <a16:creationId xmlns:a16="http://schemas.microsoft.com/office/drawing/2014/main" id="{6D1CA9F8-1F14-AFFB-246B-A839E1A9B4E9}"/>
              </a:ext>
            </a:extLst>
          </p:cNvPr>
          <p:cNvSpPr>
            <a:spLocks noChangeArrowheads="1"/>
          </p:cNvSpPr>
          <p:nvPr/>
        </p:nvSpPr>
        <p:spPr bwMode="auto">
          <a:xfrm>
            <a:off x="2752531" y="124259"/>
            <a:ext cx="664339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rgbClr val="969696"/>
              </a:buClr>
              <a:buSzPct val="80000"/>
              <a:buFont typeface="Wingdings 3" panose="05040102010807070707" pitchFamily="18" charset="2"/>
              <a:buChar char="u"/>
              <a:defRPr sz="2400">
                <a:solidFill>
                  <a:schemeClr val="tx1"/>
                </a:solidFill>
                <a:latin typeface="Arial" panose="020B0604020202020204" pitchFamily="34" charset="0"/>
              </a:defRPr>
            </a:lvl1pPr>
            <a:lvl2pPr marL="742950" indent="-285750">
              <a:spcBef>
                <a:spcPct val="20000"/>
              </a:spcBef>
              <a:buClr>
                <a:srgbClr val="FF1100"/>
              </a:buClr>
              <a:buFont typeface="Symbol" panose="05050102010706020507" pitchFamily="18" charset="2"/>
              <a:buChar char="·"/>
              <a:defRPr sz="2000">
                <a:solidFill>
                  <a:schemeClr val="tx1"/>
                </a:solidFill>
                <a:latin typeface="Arial" panose="020B0604020202020204" pitchFamily="34" charset="0"/>
              </a:defRPr>
            </a:lvl2pPr>
            <a:lvl3pPr marL="1143000" indent="-228600">
              <a:spcBef>
                <a:spcPct val="20000"/>
              </a:spcBef>
              <a:buClr>
                <a:srgbClr val="000000"/>
              </a:buClr>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Clr>
                <a:srgbClr val="969696"/>
              </a:buClr>
              <a:buSzPct val="80000"/>
              <a:buFont typeface="Times New Roman" panose="02020603050405020304" pitchFamily="18" charset="0"/>
              <a:buChar char="♦"/>
              <a:defRPr sz="2000">
                <a:solidFill>
                  <a:schemeClr val="tx1"/>
                </a:solidFill>
                <a:latin typeface="Arial" panose="020B0604020202020204" pitchFamily="34" charset="0"/>
              </a:defRPr>
            </a:lvl4pPr>
            <a:lvl5pPr marL="2057400" indent="-228600">
              <a:spcBef>
                <a:spcPct val="20000"/>
              </a:spcBef>
              <a:buClr>
                <a:srgbClr val="000000"/>
              </a:buClr>
              <a:buSzPct val="80000"/>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ClrTx/>
              <a:buSzTx/>
              <a:buNone/>
            </a:pPr>
            <a:r>
              <a:rPr lang="en-US" altLang="bg-BG"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PSAM 18 2026 Conference</a:t>
            </a:r>
          </a:p>
          <a:p>
            <a:pPr algn="ctr">
              <a:spcBef>
                <a:spcPct val="0"/>
              </a:spcBef>
              <a:buClrTx/>
              <a:buSzTx/>
              <a:buNone/>
            </a:pPr>
            <a:r>
              <a:rPr lang="en-US" altLang="bg-BG" b="1" dirty="0">
                <a:solidFill>
                  <a:srgbClr val="92D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3-10 </a:t>
            </a:r>
            <a:r>
              <a:rPr lang="en-GB" b="1" dirty="0">
                <a:solidFill>
                  <a:srgbClr val="92D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Human Factors and Operator Performance</a:t>
            </a:r>
            <a:endParaRPr lang="bg-BG" altLang="bg-BG" dirty="0">
              <a:solidFill>
                <a:srgbClr val="92D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C9642711-3E3F-77D8-CF9B-95295B40C504}"/>
              </a:ext>
            </a:extLst>
          </p:cNvPr>
          <p:cNvSpPr>
            <a:spLocks noChangeArrowheads="1"/>
          </p:cNvSpPr>
          <p:nvPr/>
        </p:nvSpPr>
        <p:spPr bwMode="auto">
          <a:xfrm>
            <a:off x="4538339" y="5171560"/>
            <a:ext cx="311532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rgbClr val="969696"/>
              </a:buClr>
              <a:buSzPct val="80000"/>
              <a:buFont typeface="Wingdings 3" panose="05040102010807070707" pitchFamily="18" charset="2"/>
              <a:buChar char="u"/>
              <a:defRPr sz="2400">
                <a:solidFill>
                  <a:schemeClr val="tx1"/>
                </a:solidFill>
                <a:latin typeface="Arial" panose="020B0604020202020204" pitchFamily="34" charset="0"/>
              </a:defRPr>
            </a:lvl1pPr>
            <a:lvl2pPr marL="742950" indent="-285750">
              <a:spcBef>
                <a:spcPct val="20000"/>
              </a:spcBef>
              <a:buClr>
                <a:srgbClr val="FF1100"/>
              </a:buClr>
              <a:buFont typeface="Symbol" panose="05050102010706020507" pitchFamily="18" charset="2"/>
              <a:buChar char="·"/>
              <a:defRPr sz="2000">
                <a:solidFill>
                  <a:schemeClr val="tx1"/>
                </a:solidFill>
                <a:latin typeface="Arial" panose="020B0604020202020204" pitchFamily="34" charset="0"/>
              </a:defRPr>
            </a:lvl2pPr>
            <a:lvl3pPr marL="1143000" indent="-228600">
              <a:spcBef>
                <a:spcPct val="20000"/>
              </a:spcBef>
              <a:buClr>
                <a:srgbClr val="000000"/>
              </a:buClr>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Clr>
                <a:srgbClr val="969696"/>
              </a:buClr>
              <a:buSzPct val="80000"/>
              <a:buFont typeface="Times New Roman" panose="02020603050405020304" pitchFamily="18" charset="0"/>
              <a:buChar char="♦"/>
              <a:defRPr sz="2000">
                <a:solidFill>
                  <a:schemeClr val="tx1"/>
                </a:solidFill>
                <a:latin typeface="Arial" panose="020B0604020202020204" pitchFamily="34" charset="0"/>
              </a:defRPr>
            </a:lvl4pPr>
            <a:lvl5pPr marL="2057400" indent="-228600">
              <a:spcBef>
                <a:spcPct val="20000"/>
              </a:spcBef>
              <a:buClr>
                <a:srgbClr val="000000"/>
              </a:buClr>
              <a:buSzPct val="80000"/>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GB" sz="1800" b="1" dirty="0">
                <a:solidFill>
                  <a:srgbClr val="C00000"/>
                </a:solidFill>
                <a:latin typeface="Times New Roman" panose="02020603050405020304" pitchFamily="18" charset="0"/>
                <a:cs typeface="Times New Roman" panose="02020603050405020304" pitchFamily="18" charset="0"/>
              </a:rPr>
              <a:t>Pittsburgh, Pennsylvania</a:t>
            </a:r>
            <a:endParaRPr lang="en-GB" altLang="bg-BG" sz="1800" b="1" dirty="0">
              <a:solidFill>
                <a:srgbClr val="C00000"/>
              </a:solidFill>
              <a:latin typeface="Times New Roman" panose="02020603050405020304" pitchFamily="18" charset="0"/>
              <a:cs typeface="Times New Roman" panose="02020603050405020304" pitchFamily="18" charset="0"/>
            </a:endParaRPr>
          </a:p>
          <a:p>
            <a:pPr algn="ctr" eaLnBrk="1" hangingPunct="1">
              <a:spcBef>
                <a:spcPct val="0"/>
              </a:spcBef>
              <a:buClrTx/>
              <a:buSzTx/>
              <a:buFontTx/>
              <a:buNone/>
            </a:pPr>
            <a:r>
              <a:rPr lang="en-GB" altLang="bg-BG" sz="1600" b="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July 19-24, 2026</a:t>
            </a:r>
            <a:r>
              <a:rPr lang="en-US" altLang="bg-BG" sz="1600" b="1" dirty="0">
                <a:solidFill>
                  <a:srgbClr val="0066FF"/>
                </a:solidFill>
                <a:latin typeface="Times New Roman" panose="02020603050405020304" pitchFamily="18" charset="0"/>
                <a:cs typeface="Times New Roman" panose="02020603050405020304" pitchFamily="18" charset="0"/>
              </a:rPr>
              <a:t> </a:t>
            </a:r>
            <a:endParaRPr lang="en-GB" altLang="bg-BG" sz="1600" dirty="0">
              <a:solidFill>
                <a:srgbClr val="0066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2820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C32BF-D212-4843-9B3B-10AC4C0AA194}"/>
              </a:ext>
            </a:extLst>
          </p:cNvPr>
          <p:cNvSpPr>
            <a:spLocks noGrp="1"/>
          </p:cNvSpPr>
          <p:nvPr>
            <p:ph type="title"/>
          </p:nvPr>
        </p:nvSpPr>
        <p:spPr>
          <a:xfrm>
            <a:off x="838200" y="169739"/>
            <a:ext cx="10515600" cy="986399"/>
          </a:xfrm>
        </p:spPr>
        <p:txBody>
          <a:bodyPr/>
          <a:lstStyle/>
          <a:p>
            <a:r>
              <a:rPr lang="en-US" altLang="bg-BG" sz="4800" b="1" dirty="0">
                <a:solidFill>
                  <a:srgbClr val="7030A0"/>
                </a:solidFill>
                <a:latin typeface="Arial Narrow" panose="020B0606020202030204" pitchFamily="34" charset="0"/>
                <a:cs typeface="Arial" panose="020B0604020202020204" pitchFamily="34" charset="0"/>
              </a:rPr>
              <a:t>SIMCO</a:t>
            </a:r>
            <a:r>
              <a:rPr lang="en-US" altLang="bg-BG" sz="4800" b="1" dirty="0">
                <a:solidFill>
                  <a:schemeClr val="tx1"/>
                </a:solidFill>
                <a:latin typeface="Arial Narrow" panose="020B0606020202030204" pitchFamily="34" charset="0"/>
                <a:cs typeface="Arial" panose="020B0604020202020204" pitchFamily="34" charset="0"/>
              </a:rPr>
              <a:t> Data Mining System </a:t>
            </a:r>
            <a:r>
              <a:rPr lang="en-US" altLang="bg-BG" sz="4800" b="1" dirty="0">
                <a:solidFill>
                  <a:srgbClr val="0066FF"/>
                </a:solidFill>
                <a:latin typeface="Arial Narrow" panose="020B0606020202030204" pitchFamily="34" charset="0"/>
                <a:cs typeface="Arial" panose="020B0604020202020204" pitchFamily="34" charset="0"/>
              </a:rPr>
              <a:t>Aim</a:t>
            </a:r>
            <a:r>
              <a:rPr lang="en-GB" altLang="bg-BG" sz="4800" b="1" dirty="0">
                <a:solidFill>
                  <a:srgbClr val="0066FF"/>
                </a:solidFill>
                <a:latin typeface="Arial Narrow" panose="020B0606020202030204" pitchFamily="34" charset="0"/>
                <a:cs typeface="Arial" panose="020B0604020202020204" pitchFamily="34" charset="0"/>
              </a:rPr>
              <a:t> &amp; S</a:t>
            </a:r>
            <a:r>
              <a:rPr lang="en-US" altLang="bg-BG" sz="4800" b="1" dirty="0">
                <a:solidFill>
                  <a:srgbClr val="0066FF"/>
                </a:solidFill>
                <a:latin typeface="Arial Narrow" panose="020B0606020202030204" pitchFamily="34" charset="0"/>
                <a:cs typeface="Arial" panose="020B0604020202020204" pitchFamily="34" charset="0"/>
              </a:rPr>
              <a:t>cope</a:t>
            </a:r>
            <a:endParaRPr lang="bg-BG" sz="4800" dirty="0">
              <a:solidFill>
                <a:srgbClr val="0066FF"/>
              </a:solidFill>
              <a:latin typeface="Arial Narrow" panose="020B0606020202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57BB50F-8ECE-47A4-B988-F87807380CF3}"/>
              </a:ext>
            </a:extLst>
          </p:cNvPr>
          <p:cNvSpPr>
            <a:spLocks noGrp="1"/>
          </p:cNvSpPr>
          <p:nvPr>
            <p:ph idx="1"/>
          </p:nvPr>
        </p:nvSpPr>
        <p:spPr>
          <a:xfrm>
            <a:off x="631031" y="1156139"/>
            <a:ext cx="11032233" cy="4792718"/>
          </a:xfrm>
        </p:spPr>
        <p:txBody>
          <a:bodyPr/>
          <a:lstStyle/>
          <a:p>
            <a:pPr>
              <a:lnSpc>
                <a:spcPct val="100000"/>
              </a:lnSpc>
              <a:spcBef>
                <a:spcPts val="0"/>
              </a:spcBef>
              <a:spcAft>
                <a:spcPts val="0"/>
              </a:spcAft>
            </a:pPr>
            <a:r>
              <a:rPr lang="en-GB" dirty="0">
                <a:latin typeface="Arial Narrow" panose="020B0606020202030204" pitchFamily="34" charset="0"/>
              </a:rPr>
              <a:t>The </a:t>
            </a:r>
            <a:r>
              <a:rPr lang="en-GB" b="1" dirty="0">
                <a:solidFill>
                  <a:srgbClr val="0066FF"/>
                </a:solidFill>
                <a:latin typeface="Arial Narrow" panose="020B0606020202030204" pitchFamily="34" charset="0"/>
              </a:rPr>
              <a:t>aim</a:t>
            </a:r>
            <a:r>
              <a:rPr lang="en-GB" dirty="0">
                <a:latin typeface="Arial Narrow" panose="020B0606020202030204" pitchFamily="34" charset="0"/>
              </a:rPr>
              <a:t> is to create and build a prototype of a </a:t>
            </a:r>
            <a:r>
              <a:rPr lang="en-GB" b="1" i="1" dirty="0">
                <a:solidFill>
                  <a:srgbClr val="1B10B0"/>
                </a:solidFill>
                <a:latin typeface="Arial Narrow" panose="020B0606020202030204" pitchFamily="34" charset="0"/>
              </a:rPr>
              <a:t>S</a:t>
            </a:r>
            <a:r>
              <a:rPr lang="en-GB" i="1" dirty="0">
                <a:solidFill>
                  <a:srgbClr val="1B10B0"/>
                </a:solidFill>
                <a:latin typeface="Arial Narrow" panose="020B0606020202030204" pitchFamily="34" charset="0"/>
              </a:rPr>
              <a:t>ymptom </a:t>
            </a:r>
            <a:r>
              <a:rPr lang="en-US" b="1" i="1" noProof="0" dirty="0">
                <a:solidFill>
                  <a:srgbClr val="1B10B0"/>
                </a:solidFill>
                <a:latin typeface="Arial Narrow" panose="020B0606020202030204" pitchFamily="34" charset="0"/>
              </a:rPr>
              <a:t>I</a:t>
            </a:r>
            <a:r>
              <a:rPr lang="en-GB" i="1" dirty="0">
                <a:solidFill>
                  <a:srgbClr val="1B10B0"/>
                </a:solidFill>
                <a:latin typeface="Arial Narrow" panose="020B0606020202030204" pitchFamily="34" charset="0"/>
              </a:rPr>
              <a:t>dentification, </a:t>
            </a:r>
            <a:r>
              <a:rPr lang="en-US" b="1" i="1" noProof="0" dirty="0">
                <a:solidFill>
                  <a:srgbClr val="1B10B0"/>
                </a:solidFill>
                <a:latin typeface="Arial Narrow" panose="020B0606020202030204" pitchFamily="34" charset="0"/>
              </a:rPr>
              <a:t>M</a:t>
            </a:r>
            <a:r>
              <a:rPr lang="en-US" i="1" noProof="0" dirty="0">
                <a:solidFill>
                  <a:srgbClr val="1B10B0"/>
                </a:solidFill>
                <a:latin typeface="Arial Narrow" panose="020B0606020202030204" pitchFamily="34" charset="0"/>
              </a:rPr>
              <a:t>odeling</a:t>
            </a:r>
            <a:r>
              <a:rPr lang="en-GB" i="1" dirty="0">
                <a:solidFill>
                  <a:srgbClr val="1B10B0"/>
                </a:solidFill>
                <a:latin typeface="Arial Narrow" panose="020B0606020202030204" pitchFamily="34" charset="0"/>
              </a:rPr>
              <a:t> and </a:t>
            </a:r>
            <a:r>
              <a:rPr lang="en-GB" b="1" i="1" dirty="0">
                <a:solidFill>
                  <a:srgbClr val="1B10B0"/>
                </a:solidFill>
                <a:latin typeface="Arial Narrow" panose="020B0606020202030204" pitchFamily="34" charset="0"/>
              </a:rPr>
              <a:t>C</a:t>
            </a:r>
            <a:r>
              <a:rPr lang="en-GB" i="1" dirty="0">
                <a:solidFill>
                  <a:srgbClr val="1B10B0"/>
                </a:solidFill>
                <a:latin typeface="Arial Narrow" panose="020B0606020202030204" pitchFamily="34" charset="0"/>
              </a:rPr>
              <a:t>ontext </a:t>
            </a:r>
            <a:r>
              <a:rPr lang="en-GB" b="1" i="1" dirty="0">
                <a:solidFill>
                  <a:srgbClr val="1B10B0"/>
                </a:solidFill>
                <a:latin typeface="Arial Narrow" panose="020B0606020202030204" pitchFamily="34" charset="0"/>
              </a:rPr>
              <a:t>O</a:t>
            </a:r>
            <a:r>
              <a:rPr lang="en-GB" i="1" dirty="0">
                <a:solidFill>
                  <a:srgbClr val="1B10B0"/>
                </a:solidFill>
                <a:latin typeface="Arial Narrow" panose="020B0606020202030204" pitchFamily="34" charset="0"/>
              </a:rPr>
              <a:t>bservation</a:t>
            </a:r>
            <a:r>
              <a:rPr lang="en-GB" dirty="0">
                <a:solidFill>
                  <a:srgbClr val="1B10B0"/>
                </a:solidFill>
                <a:latin typeface="Arial Narrow" panose="020B0606020202030204" pitchFamily="34" charset="0"/>
              </a:rPr>
              <a:t> (</a:t>
            </a:r>
            <a:r>
              <a:rPr lang="en-GB" b="1" dirty="0">
                <a:solidFill>
                  <a:srgbClr val="1B10B0"/>
                </a:solidFill>
                <a:latin typeface="Arial Narrow" panose="020B0606020202030204" pitchFamily="34" charset="0"/>
              </a:rPr>
              <a:t>SIMCO</a:t>
            </a:r>
            <a:r>
              <a:rPr lang="en-GB" dirty="0">
                <a:solidFill>
                  <a:srgbClr val="1B10B0"/>
                </a:solidFill>
                <a:latin typeface="Arial Narrow" panose="020B0606020202030204" pitchFamily="34" charset="0"/>
              </a:rPr>
              <a:t>) </a:t>
            </a:r>
            <a:r>
              <a:rPr lang="en-GB" dirty="0">
                <a:latin typeface="Arial Narrow" panose="020B0606020202030204" pitchFamily="34" charset="0"/>
              </a:rPr>
              <a:t>system to </a:t>
            </a:r>
            <a:r>
              <a:rPr lang="en-US" noProof="0" dirty="0">
                <a:latin typeface="Arial Narrow" panose="020B0606020202030204" pitchFamily="34" charset="0"/>
              </a:rPr>
              <a:t>analyze</a:t>
            </a:r>
            <a:r>
              <a:rPr lang="en-GB" dirty="0">
                <a:latin typeface="Arial Narrow" panose="020B0606020202030204" pitchFamily="34" charset="0"/>
              </a:rPr>
              <a:t> cognitive and decision-making errors for a NPP, based on data from the regular training of the operating crews of the </a:t>
            </a:r>
            <a:r>
              <a:rPr lang="en-GB" i="1" dirty="0">
                <a:latin typeface="Arial Narrow" panose="020B0606020202030204" pitchFamily="34" charset="0"/>
              </a:rPr>
              <a:t>full-scale simulator </a:t>
            </a:r>
            <a:r>
              <a:rPr lang="en-GB" dirty="0">
                <a:latin typeface="Arial Narrow" panose="020B0606020202030204" pitchFamily="34" charset="0"/>
              </a:rPr>
              <a:t>(</a:t>
            </a:r>
            <a:r>
              <a:rPr lang="en-GB" b="1" dirty="0">
                <a:latin typeface="Arial Narrow" panose="020B0606020202030204" pitchFamily="34" charset="0"/>
              </a:rPr>
              <a:t>FSS</a:t>
            </a:r>
            <a:r>
              <a:rPr lang="en-GB" dirty="0">
                <a:latin typeface="Arial Narrow" panose="020B0606020202030204" pitchFamily="34" charset="0"/>
              </a:rPr>
              <a:t>).</a:t>
            </a:r>
          </a:p>
          <a:p>
            <a:pPr>
              <a:lnSpc>
                <a:spcPct val="100000"/>
              </a:lnSpc>
              <a:spcBef>
                <a:spcPts val="1200"/>
              </a:spcBef>
              <a:spcAft>
                <a:spcPts val="0"/>
              </a:spcAft>
            </a:pPr>
            <a:r>
              <a:rPr lang="en-GB" dirty="0">
                <a:latin typeface="Arial Narrow" panose="020B0606020202030204" pitchFamily="34" charset="0"/>
              </a:rPr>
              <a:t>The </a:t>
            </a:r>
            <a:r>
              <a:rPr lang="en-GB" b="1" dirty="0">
                <a:solidFill>
                  <a:srgbClr val="0066FF"/>
                </a:solidFill>
                <a:latin typeface="Arial Narrow" panose="020B0606020202030204" pitchFamily="34" charset="0"/>
              </a:rPr>
              <a:t>scope</a:t>
            </a:r>
            <a:r>
              <a:rPr lang="en-GB" dirty="0">
                <a:latin typeface="Arial Narrow" panose="020B0606020202030204" pitchFamily="34" charset="0"/>
              </a:rPr>
              <a:t> of the methodology is not limited to the collection, processing and assessing HEP for HRA data mining, in a mode and format for integration into the PSA but also complements the assessment of HFE quality and HMI performance under normal and abnormal operating conditions, as well as the knowledge and abilities of operators, making the process of testing and licensing personnel in the regulatory agency more systematic and objective.</a:t>
            </a:r>
          </a:p>
        </p:txBody>
      </p:sp>
      <p:sp>
        <p:nvSpPr>
          <p:cNvPr id="4" name="Slide Number Placeholder 3">
            <a:extLst>
              <a:ext uri="{FF2B5EF4-FFF2-40B4-BE49-F238E27FC236}">
                <a16:creationId xmlns:a16="http://schemas.microsoft.com/office/drawing/2014/main" id="{D7029579-D0A6-4351-B315-E821C2EA5AA4}"/>
              </a:ext>
            </a:extLst>
          </p:cNvPr>
          <p:cNvSpPr>
            <a:spLocks noGrp="1"/>
          </p:cNvSpPr>
          <p:nvPr>
            <p:ph type="sldNum" sz="quarter" idx="12"/>
          </p:nvPr>
        </p:nvSpPr>
        <p:spPr/>
        <p:txBody>
          <a:bodyPr/>
          <a:lstStyle/>
          <a:p>
            <a:pPr>
              <a:defRPr/>
            </a:pPr>
            <a:fld id="{AD4CA714-9523-464B-9094-07CE2AC82970}" type="slidenum">
              <a:rPr lang="en-US" smtClean="0"/>
              <a:pPr>
                <a:defRPr/>
              </a:pPr>
              <a:t>2</a:t>
            </a:fld>
            <a:endParaRPr lang="en-US" dirty="0"/>
          </a:p>
        </p:txBody>
      </p:sp>
    </p:spTree>
    <p:extLst>
      <p:ext uri="{BB962C8B-B14F-4D97-AF65-F5344CB8AC3E}">
        <p14:creationId xmlns:p14="http://schemas.microsoft.com/office/powerpoint/2010/main" val="3618936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62396"/>
            <a:ext cx="9144000" cy="1701800"/>
          </a:xfrm>
        </p:spPr>
        <p:txBody>
          <a:bodyPr/>
          <a:lstStyle/>
          <a:p>
            <a:r>
              <a:rPr lang="en-US" altLang="en-US" sz="3600" b="1" dirty="0">
                <a:solidFill>
                  <a:srgbClr val="0066FF"/>
                </a:solidFill>
                <a:cs typeface="Arial" panose="020B0604020202020204" pitchFamily="34" charset="0"/>
              </a:rPr>
              <a:t>THANK YOU FOR YOUR ATTENTION!</a:t>
            </a:r>
            <a:endParaRPr lang="bg-BG" sz="3600" dirty="0">
              <a:solidFill>
                <a:srgbClr val="0066FF"/>
              </a:solidFill>
              <a:latin typeface="Arial Narrow" panose="020B0606020202030204" pitchFamily="34" charset="0"/>
            </a:endParaRPr>
          </a:p>
        </p:txBody>
      </p:sp>
      <p:sp>
        <p:nvSpPr>
          <p:cNvPr id="3" name="Контейнер за номер на слайда 2">
            <a:extLst>
              <a:ext uri="{FF2B5EF4-FFF2-40B4-BE49-F238E27FC236}">
                <a16:creationId xmlns:a16="http://schemas.microsoft.com/office/drawing/2014/main" id="{B14612B1-5867-FF1B-7E0A-9F56FCB2DEDC}"/>
              </a:ext>
            </a:extLst>
          </p:cNvPr>
          <p:cNvSpPr>
            <a:spLocks noGrp="1"/>
          </p:cNvSpPr>
          <p:nvPr>
            <p:ph type="sldNum" sz="quarter" idx="12"/>
          </p:nvPr>
        </p:nvSpPr>
        <p:spPr/>
        <p:txBody>
          <a:bodyPr/>
          <a:lstStyle/>
          <a:p>
            <a:pPr>
              <a:defRPr/>
            </a:pPr>
            <a:fld id="{AD4CA714-9523-464B-9094-07CE2AC82970}" type="slidenum">
              <a:rPr lang="en-US" smtClean="0"/>
              <a:pPr>
                <a:defRPr/>
              </a:pPr>
              <a:t>20</a:t>
            </a:fld>
            <a:endParaRPr lang="en-US" dirty="0"/>
          </a:p>
        </p:txBody>
      </p:sp>
      <p:sp>
        <p:nvSpPr>
          <p:cNvPr id="9" name="Subtitle 2">
            <a:extLst>
              <a:ext uri="{FF2B5EF4-FFF2-40B4-BE49-F238E27FC236}">
                <a16:creationId xmlns:a16="http://schemas.microsoft.com/office/drawing/2014/main" id="{494C9468-7FD9-4517-87DF-032A9CBD152E}"/>
              </a:ext>
            </a:extLst>
          </p:cNvPr>
          <p:cNvSpPr>
            <a:spLocks noGrp="1"/>
          </p:cNvSpPr>
          <p:nvPr>
            <p:ph type="subTitle" idx="1"/>
          </p:nvPr>
        </p:nvSpPr>
        <p:spPr>
          <a:xfrm>
            <a:off x="2322095" y="466530"/>
            <a:ext cx="6858000" cy="1272565"/>
          </a:xfrm>
        </p:spPr>
        <p:txBody>
          <a:bodyPr/>
          <a:lstStyle/>
          <a:p>
            <a:pPr algn="ctr" eaLnBrk="1" hangingPunct="1">
              <a:defRPr/>
            </a:pPr>
            <a:r>
              <a:rPr lang="en-US" altLang="en-US" sz="2000" b="1" dirty="0"/>
              <a:t>Gueorgui Petkov</a:t>
            </a:r>
          </a:p>
          <a:p>
            <a:pPr eaLnBrk="1" hangingPunct="1">
              <a:spcBef>
                <a:spcPts val="600"/>
              </a:spcBef>
              <a:defRPr/>
            </a:pPr>
            <a:r>
              <a:rPr lang="en-US" sz="2000" b="1" i="1" dirty="0">
                <a:solidFill>
                  <a:srgbClr val="7030A0"/>
                </a:solidFill>
              </a:rPr>
              <a:t>gipetkov@uni-sofia.bg</a:t>
            </a:r>
          </a:p>
          <a:p>
            <a:pPr algn="ctr" eaLnBrk="1" hangingPunct="1">
              <a:defRPr/>
            </a:pPr>
            <a:r>
              <a:rPr lang="en-US" altLang="en-US" sz="2000" b="1" i="1" dirty="0">
                <a:solidFill>
                  <a:srgbClr val="00B050"/>
                </a:solidFill>
              </a:rPr>
              <a:t>petkovgi@yahoo.com</a:t>
            </a:r>
          </a:p>
        </p:txBody>
      </p:sp>
      <p:sp>
        <p:nvSpPr>
          <p:cNvPr id="5" name="Rectangle 4">
            <a:extLst>
              <a:ext uri="{FF2B5EF4-FFF2-40B4-BE49-F238E27FC236}">
                <a16:creationId xmlns:a16="http://schemas.microsoft.com/office/drawing/2014/main" id="{0588FD67-C1FB-43DE-BD85-0496BF344DBE}"/>
              </a:ext>
            </a:extLst>
          </p:cNvPr>
          <p:cNvSpPr>
            <a:spLocks noChangeArrowheads="1"/>
          </p:cNvSpPr>
          <p:nvPr/>
        </p:nvSpPr>
        <p:spPr bwMode="auto">
          <a:xfrm>
            <a:off x="4538339" y="5171560"/>
            <a:ext cx="311532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rgbClr val="969696"/>
              </a:buClr>
              <a:buSzPct val="80000"/>
              <a:buFont typeface="Wingdings 3" panose="05040102010807070707" pitchFamily="18" charset="2"/>
              <a:buChar char="u"/>
              <a:defRPr sz="2400">
                <a:solidFill>
                  <a:schemeClr val="tx1"/>
                </a:solidFill>
                <a:latin typeface="Arial" panose="020B0604020202020204" pitchFamily="34" charset="0"/>
              </a:defRPr>
            </a:lvl1pPr>
            <a:lvl2pPr marL="742950" indent="-285750">
              <a:spcBef>
                <a:spcPct val="20000"/>
              </a:spcBef>
              <a:buClr>
                <a:srgbClr val="FF1100"/>
              </a:buClr>
              <a:buFont typeface="Symbol" panose="05050102010706020507" pitchFamily="18" charset="2"/>
              <a:buChar char="·"/>
              <a:defRPr sz="2000">
                <a:solidFill>
                  <a:schemeClr val="tx1"/>
                </a:solidFill>
                <a:latin typeface="Arial" panose="020B0604020202020204" pitchFamily="34" charset="0"/>
              </a:defRPr>
            </a:lvl2pPr>
            <a:lvl3pPr marL="1143000" indent="-228600">
              <a:spcBef>
                <a:spcPct val="20000"/>
              </a:spcBef>
              <a:buClr>
                <a:srgbClr val="000000"/>
              </a:buClr>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Clr>
                <a:srgbClr val="969696"/>
              </a:buClr>
              <a:buSzPct val="80000"/>
              <a:buFont typeface="Times New Roman" panose="02020603050405020304" pitchFamily="18" charset="0"/>
              <a:buChar char="♦"/>
              <a:defRPr sz="2000">
                <a:solidFill>
                  <a:schemeClr val="tx1"/>
                </a:solidFill>
                <a:latin typeface="Arial" panose="020B0604020202020204" pitchFamily="34" charset="0"/>
              </a:defRPr>
            </a:lvl4pPr>
            <a:lvl5pPr marL="2057400" indent="-228600">
              <a:spcBef>
                <a:spcPct val="20000"/>
              </a:spcBef>
              <a:buClr>
                <a:srgbClr val="000000"/>
              </a:buClr>
              <a:buSzPct val="80000"/>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GB" sz="1800" b="1" dirty="0">
                <a:solidFill>
                  <a:srgbClr val="C00000"/>
                </a:solidFill>
                <a:latin typeface="Times New Roman" panose="02020603050405020304" pitchFamily="18" charset="0"/>
                <a:cs typeface="Times New Roman" panose="02020603050405020304" pitchFamily="18" charset="0"/>
              </a:rPr>
              <a:t>Pittsburgh, Pennsylvania</a:t>
            </a:r>
            <a:endParaRPr lang="en-GB" altLang="bg-BG" sz="1800" b="1" dirty="0">
              <a:solidFill>
                <a:srgbClr val="C00000"/>
              </a:solidFill>
              <a:latin typeface="Times New Roman" panose="02020603050405020304" pitchFamily="18" charset="0"/>
              <a:cs typeface="Times New Roman" panose="02020603050405020304" pitchFamily="18" charset="0"/>
            </a:endParaRPr>
          </a:p>
          <a:p>
            <a:pPr algn="ctr" eaLnBrk="1" hangingPunct="1">
              <a:spcBef>
                <a:spcPct val="0"/>
              </a:spcBef>
              <a:buClrTx/>
              <a:buSzTx/>
              <a:buFontTx/>
              <a:buNone/>
            </a:pPr>
            <a:r>
              <a:rPr lang="en-GB" altLang="bg-BG" sz="1600" b="1" dirty="0">
                <a:solidFill>
                  <a:srgbClr val="0066FF"/>
                </a:solidFill>
                <a:latin typeface="Times New Roman" panose="02020603050405020304" pitchFamily="18" charset="0"/>
                <a:ea typeface="Times New Roman" panose="02020603050405020304" pitchFamily="18" charset="0"/>
                <a:cs typeface="Times New Roman" panose="02020603050405020304" pitchFamily="18" charset="0"/>
              </a:rPr>
              <a:t>July 19-24, 2026</a:t>
            </a:r>
            <a:r>
              <a:rPr lang="en-US" altLang="bg-BG" sz="1600" b="1" dirty="0">
                <a:solidFill>
                  <a:srgbClr val="0066FF"/>
                </a:solidFill>
                <a:latin typeface="Times New Roman" panose="02020603050405020304" pitchFamily="18" charset="0"/>
                <a:cs typeface="Times New Roman" panose="02020603050405020304" pitchFamily="18" charset="0"/>
              </a:rPr>
              <a:t> </a:t>
            </a:r>
            <a:endParaRPr lang="en-GB" altLang="bg-BG" sz="1600" dirty="0">
              <a:solidFill>
                <a:srgbClr val="0066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0673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7DB8A-18D4-C33A-95E3-019E6D724A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C17F7B-2C61-2A8D-0AB2-79781DA00AB5}"/>
              </a:ext>
            </a:extLst>
          </p:cNvPr>
          <p:cNvSpPr>
            <a:spLocks noGrp="1"/>
          </p:cNvSpPr>
          <p:nvPr>
            <p:ph type="title"/>
          </p:nvPr>
        </p:nvSpPr>
        <p:spPr>
          <a:xfrm>
            <a:off x="718751" y="288001"/>
            <a:ext cx="10653712" cy="775690"/>
          </a:xfrm>
        </p:spPr>
        <p:txBody>
          <a:bodyPr/>
          <a:lstStyle/>
          <a:p>
            <a:r>
              <a:rPr lang="en-GB" altLang="bg-BG" sz="4000" b="1" dirty="0">
                <a:solidFill>
                  <a:srgbClr val="7030A0"/>
                </a:solidFill>
                <a:latin typeface="Arial Narrow" panose="020B0606020202030204" pitchFamily="34" charset="0"/>
                <a:cs typeface="Arial" panose="020B0604020202020204" pitchFamily="34" charset="0"/>
              </a:rPr>
              <a:t>SIMCO’s </a:t>
            </a:r>
            <a:r>
              <a:rPr lang="en-GB" altLang="bg-BG" sz="4000" b="1" dirty="0">
                <a:solidFill>
                  <a:srgbClr val="0066FF"/>
                </a:solidFill>
                <a:latin typeface="Arial Narrow" panose="020B0606020202030204" pitchFamily="34" charset="0"/>
                <a:cs typeface="Arial" panose="020B0604020202020204" pitchFamily="34" charset="0"/>
              </a:rPr>
              <a:t>Automated, Holistic &amp; Contextual Approach</a:t>
            </a:r>
            <a:endParaRPr lang="bg-BG" sz="4000" dirty="0">
              <a:solidFill>
                <a:srgbClr val="0066FF"/>
              </a:solidFill>
              <a:latin typeface="Arial Narrow" panose="020B0606020202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0169F88-6D98-1166-FA9E-E04A0F7AD07A}"/>
              </a:ext>
            </a:extLst>
          </p:cNvPr>
          <p:cNvSpPr>
            <a:spLocks noGrp="1"/>
          </p:cNvSpPr>
          <p:nvPr>
            <p:ph idx="1"/>
          </p:nvPr>
        </p:nvSpPr>
        <p:spPr>
          <a:xfrm>
            <a:off x="700089" y="1259633"/>
            <a:ext cx="10929936" cy="4683967"/>
          </a:xfrm>
        </p:spPr>
        <p:txBody>
          <a:bodyPr/>
          <a:lstStyle/>
          <a:p>
            <a:pPr>
              <a:lnSpc>
                <a:spcPct val="100000"/>
              </a:lnSpc>
              <a:spcBef>
                <a:spcPts val="1200"/>
              </a:spcBef>
              <a:spcAft>
                <a:spcPts val="0"/>
              </a:spcAft>
            </a:pPr>
            <a:r>
              <a:rPr lang="en-GB" dirty="0">
                <a:latin typeface="Arial Narrow" panose="020B0606020202030204" pitchFamily="34" charset="0"/>
              </a:rPr>
              <a:t>To prevent or minimize the impact of the introduction of SIMCO on the goals and efficiency of regular training, the extraction of data will be </a:t>
            </a:r>
            <a:r>
              <a:rPr lang="en-GB" b="1" dirty="0">
                <a:latin typeface="Arial Narrow" panose="020B0606020202030204" pitchFamily="34" charset="0"/>
              </a:rPr>
              <a:t>automated </a:t>
            </a:r>
            <a:r>
              <a:rPr lang="en-GB" dirty="0">
                <a:latin typeface="Arial Narrow" panose="020B0606020202030204" pitchFamily="34" charset="0"/>
              </a:rPr>
              <a:t>to the maximum extent using the existing capabilities of the FSS for registering operational information from the conducted exercises and archiving this data. </a:t>
            </a:r>
          </a:p>
          <a:p>
            <a:pPr marL="0" indent="0">
              <a:lnSpc>
                <a:spcPct val="100000"/>
              </a:lnSpc>
              <a:spcBef>
                <a:spcPts val="1200"/>
              </a:spcBef>
              <a:spcAft>
                <a:spcPts val="0"/>
              </a:spcAft>
              <a:buNone/>
            </a:pPr>
            <a:endParaRPr lang="en-GB" dirty="0">
              <a:latin typeface="Arial Narrow" panose="020B0606020202030204" pitchFamily="34" charset="0"/>
            </a:endParaRPr>
          </a:p>
          <a:p>
            <a:pPr>
              <a:lnSpc>
                <a:spcPct val="100000"/>
              </a:lnSpc>
              <a:spcBef>
                <a:spcPts val="1200"/>
              </a:spcBef>
              <a:spcAft>
                <a:spcPts val="0"/>
              </a:spcAft>
            </a:pPr>
            <a:r>
              <a:rPr lang="en-GB" dirty="0">
                <a:latin typeface="Arial Narrow" panose="020B0606020202030204" pitchFamily="34" charset="0"/>
              </a:rPr>
              <a:t>The </a:t>
            </a:r>
            <a:r>
              <a:rPr lang="en-GB" b="1" dirty="0">
                <a:latin typeface="Arial Narrow" panose="020B0606020202030204" pitchFamily="34" charset="0"/>
              </a:rPr>
              <a:t>context probability (CP) </a:t>
            </a:r>
            <a:r>
              <a:rPr lang="en-GB" dirty="0">
                <a:latin typeface="Arial Narrow" panose="020B0606020202030204" pitchFamily="34" charset="0"/>
              </a:rPr>
              <a:t>or </a:t>
            </a:r>
            <a:r>
              <a:rPr lang="en-GB" b="1" dirty="0">
                <a:solidFill>
                  <a:srgbClr val="0066FF"/>
                </a:solidFill>
                <a:latin typeface="Arial Narrow" panose="020B0606020202030204" pitchFamily="34" charset="0"/>
              </a:rPr>
              <a:t>contexture </a:t>
            </a:r>
            <a:r>
              <a:rPr lang="en-GB" dirty="0">
                <a:latin typeface="Arial Narrow" panose="020B0606020202030204" pitchFamily="34" charset="0"/>
              </a:rPr>
              <a:t>serves to </a:t>
            </a:r>
            <a:r>
              <a:rPr lang="en-GB" b="1" dirty="0">
                <a:latin typeface="Arial Narrow" panose="020B0606020202030204" pitchFamily="34" charset="0"/>
              </a:rPr>
              <a:t>holistic</a:t>
            </a:r>
            <a:r>
              <a:rPr lang="en-GB" dirty="0">
                <a:latin typeface="Arial Narrow" panose="020B0606020202030204" pitchFamily="34" charset="0"/>
              </a:rPr>
              <a:t> "measure" workload the processes of perception, cognition, decision-making, and execution.</a:t>
            </a:r>
          </a:p>
        </p:txBody>
      </p:sp>
      <p:sp>
        <p:nvSpPr>
          <p:cNvPr id="4" name="Slide Number Placeholder 3">
            <a:extLst>
              <a:ext uri="{FF2B5EF4-FFF2-40B4-BE49-F238E27FC236}">
                <a16:creationId xmlns:a16="http://schemas.microsoft.com/office/drawing/2014/main" id="{9EDD6845-3102-5D52-941D-77674AEA5F39}"/>
              </a:ext>
            </a:extLst>
          </p:cNvPr>
          <p:cNvSpPr>
            <a:spLocks noGrp="1"/>
          </p:cNvSpPr>
          <p:nvPr>
            <p:ph type="sldNum" sz="quarter" idx="12"/>
          </p:nvPr>
        </p:nvSpPr>
        <p:spPr/>
        <p:txBody>
          <a:bodyPr/>
          <a:lstStyle/>
          <a:p>
            <a:pPr>
              <a:defRPr/>
            </a:pPr>
            <a:fld id="{AD4CA714-9523-464B-9094-07CE2AC82970}" type="slidenum">
              <a:rPr lang="en-US" smtClean="0"/>
              <a:pPr>
                <a:defRPr/>
              </a:pPr>
              <a:t>3</a:t>
            </a:fld>
            <a:endParaRPr lang="en-US" dirty="0"/>
          </a:p>
        </p:txBody>
      </p:sp>
    </p:spTree>
    <p:extLst>
      <p:ext uri="{BB962C8B-B14F-4D97-AF65-F5344CB8AC3E}">
        <p14:creationId xmlns:p14="http://schemas.microsoft.com/office/powerpoint/2010/main" val="394793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1347E-3AF7-1CC5-B870-363600F1D7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7E4440-9E92-FA50-010B-9FF43ABF94BA}"/>
              </a:ext>
            </a:extLst>
          </p:cNvPr>
          <p:cNvSpPr>
            <a:spLocks noGrp="1"/>
          </p:cNvSpPr>
          <p:nvPr>
            <p:ph type="title"/>
          </p:nvPr>
        </p:nvSpPr>
        <p:spPr>
          <a:xfrm>
            <a:off x="700089" y="66853"/>
            <a:ext cx="10929936" cy="868996"/>
          </a:xfrm>
        </p:spPr>
        <p:txBody>
          <a:bodyPr/>
          <a:lstStyle/>
          <a:p>
            <a:r>
              <a:rPr lang="en-US" altLang="bg-BG" b="1" dirty="0">
                <a:solidFill>
                  <a:srgbClr val="7030A0"/>
                </a:solidFill>
                <a:latin typeface="Arial Narrow" panose="020B0606020202030204" pitchFamily="34" charset="0"/>
                <a:cs typeface="Arial" panose="020B0604020202020204" pitchFamily="34" charset="0"/>
              </a:rPr>
              <a:t>SIMCO Methodology Purposes &amp; Requirements</a:t>
            </a:r>
            <a:endParaRPr lang="en-US" noProof="0" dirty="0">
              <a:solidFill>
                <a:srgbClr val="7030A0"/>
              </a:solidFill>
              <a:latin typeface="Arial Narrow" panose="020B060602020203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5897D7E-8420-12A7-7991-215FBAA6575A}"/>
              </a:ext>
            </a:extLst>
          </p:cNvPr>
          <p:cNvSpPr>
            <a:spLocks noGrp="1"/>
          </p:cNvSpPr>
          <p:nvPr>
            <p:ph idx="1"/>
          </p:nvPr>
        </p:nvSpPr>
        <p:spPr>
          <a:xfrm>
            <a:off x="700089" y="821094"/>
            <a:ext cx="10929936" cy="5019869"/>
          </a:xfrm>
        </p:spPr>
        <p:txBody>
          <a:bodyPr/>
          <a:lstStyle/>
          <a:p>
            <a:pPr>
              <a:lnSpc>
                <a:spcPct val="100000"/>
              </a:lnSpc>
              <a:spcBef>
                <a:spcPts val="600"/>
              </a:spcBef>
              <a:spcAft>
                <a:spcPts val="0"/>
              </a:spcAft>
            </a:pPr>
            <a:r>
              <a:rPr lang="en-US" sz="2400" b="1" dirty="0">
                <a:solidFill>
                  <a:srgbClr val="7030A0"/>
                </a:solidFill>
                <a:latin typeface="Arial Narrow" panose="020B0606020202030204" pitchFamily="34" charset="0"/>
              </a:rPr>
              <a:t>The general purpose </a:t>
            </a:r>
            <a:r>
              <a:rPr lang="en-US" sz="2400" dirty="0">
                <a:latin typeface="Arial Narrow" panose="020B0606020202030204" pitchFamily="34" charset="0"/>
              </a:rPr>
              <a:t>is to collect, systematize and archive (automated, offline or online) various data related to the work of operators.</a:t>
            </a:r>
          </a:p>
          <a:p>
            <a:pPr>
              <a:lnSpc>
                <a:spcPct val="100000"/>
              </a:lnSpc>
              <a:spcBef>
                <a:spcPts val="600"/>
              </a:spcBef>
              <a:spcAft>
                <a:spcPts val="0"/>
              </a:spcAft>
            </a:pPr>
            <a:r>
              <a:rPr lang="en-US" sz="2400" b="1" dirty="0">
                <a:solidFill>
                  <a:srgbClr val="0066FF"/>
                </a:solidFill>
                <a:latin typeface="Arial Narrow" panose="020B0606020202030204" pitchFamily="34" charset="0"/>
              </a:rPr>
              <a:t>The specific purpose</a:t>
            </a:r>
            <a:r>
              <a:rPr lang="en-US" sz="2400" dirty="0">
                <a:latin typeface="Arial Narrow" panose="020B0606020202030204" pitchFamily="34" charset="0"/>
              </a:rPr>
              <a:t> is to be used to improve the awareness and efficiency of operators in performing their tasks at the MCR within the existing FSS interface.</a:t>
            </a:r>
          </a:p>
          <a:p>
            <a:pPr>
              <a:lnSpc>
                <a:spcPct val="100000"/>
              </a:lnSpc>
              <a:spcBef>
                <a:spcPts val="600"/>
              </a:spcBef>
              <a:spcAft>
                <a:spcPts val="0"/>
              </a:spcAft>
            </a:pPr>
            <a:r>
              <a:rPr lang="en-US" sz="2400" dirty="0">
                <a:latin typeface="Arial Narrow" panose="020B0606020202030204" pitchFamily="34" charset="0"/>
              </a:rPr>
              <a:t>The SIMCO technique </a:t>
            </a:r>
            <a:r>
              <a:rPr lang="en-US" sz="2400" b="1" dirty="0">
                <a:latin typeface="Arial Narrow" panose="020B0606020202030204" pitchFamily="34" charset="0"/>
              </a:rPr>
              <a:t>requires</a:t>
            </a:r>
            <a:r>
              <a:rPr lang="en-US" sz="2400" dirty="0">
                <a:latin typeface="Arial Narrow" panose="020B0606020202030204" pitchFamily="34" charset="0"/>
              </a:rPr>
              <a:t>:</a:t>
            </a:r>
          </a:p>
          <a:p>
            <a:pPr lvl="1">
              <a:lnSpc>
                <a:spcPct val="100000"/>
              </a:lnSpc>
              <a:spcBef>
                <a:spcPts val="600"/>
              </a:spcBef>
              <a:spcAft>
                <a:spcPts val="0"/>
              </a:spcAft>
            </a:pPr>
            <a:r>
              <a:rPr lang="en-US" dirty="0">
                <a:latin typeface="Arial Narrow" panose="020B0606020202030204" pitchFamily="34" charset="0"/>
              </a:rPr>
              <a:t>Describing the </a:t>
            </a:r>
            <a:r>
              <a:rPr lang="en-US" b="1" dirty="0">
                <a:solidFill>
                  <a:srgbClr val="7030A0"/>
                </a:solidFill>
                <a:latin typeface="Arial Narrow" panose="020B0606020202030204" pitchFamily="34" charset="0"/>
              </a:rPr>
              <a:t>S</a:t>
            </a:r>
            <a:r>
              <a:rPr lang="en-US" dirty="0">
                <a:latin typeface="Arial Narrow" panose="020B0606020202030204" pitchFamily="34" charset="0"/>
              </a:rPr>
              <a:t>ocio-</a:t>
            </a:r>
            <a:r>
              <a:rPr lang="en-US" b="1" dirty="0">
                <a:solidFill>
                  <a:srgbClr val="7030A0"/>
                </a:solidFill>
                <a:latin typeface="Arial Narrow" panose="020B0606020202030204" pitchFamily="34" charset="0"/>
              </a:rPr>
              <a:t>T</a:t>
            </a:r>
            <a:r>
              <a:rPr lang="en-US" dirty="0">
                <a:latin typeface="Arial Narrow" panose="020B0606020202030204" pitchFamily="34" charset="0"/>
              </a:rPr>
              <a:t>echnical </a:t>
            </a:r>
            <a:r>
              <a:rPr lang="en-US" b="1" dirty="0">
                <a:solidFill>
                  <a:srgbClr val="7030A0"/>
                </a:solidFill>
                <a:latin typeface="Arial Narrow" panose="020B0606020202030204" pitchFamily="34" charset="0"/>
              </a:rPr>
              <a:t>S</a:t>
            </a:r>
            <a:r>
              <a:rPr lang="en-US" dirty="0">
                <a:latin typeface="Arial Narrow" panose="020B0606020202030204" pitchFamily="34" charset="0"/>
              </a:rPr>
              <a:t>ystem (</a:t>
            </a:r>
            <a:r>
              <a:rPr lang="en-US" b="1" dirty="0">
                <a:latin typeface="Arial Narrow" panose="020B0606020202030204" pitchFamily="34" charset="0"/>
              </a:rPr>
              <a:t>object and subject in each situation</a:t>
            </a:r>
            <a:r>
              <a:rPr lang="en-US" dirty="0">
                <a:latin typeface="Arial Narrow" panose="020B0606020202030204" pitchFamily="34" charset="0"/>
              </a:rPr>
              <a:t>) by </a:t>
            </a:r>
            <a:r>
              <a:rPr lang="en-US" b="1" dirty="0">
                <a:solidFill>
                  <a:srgbClr val="7030A0"/>
                </a:solidFill>
                <a:latin typeface="Arial Narrow" panose="020B0606020202030204" pitchFamily="34" charset="0"/>
              </a:rPr>
              <a:t>symptoms</a:t>
            </a:r>
            <a:r>
              <a:rPr lang="en-US" dirty="0">
                <a:latin typeface="Arial Narrow" panose="020B0606020202030204" pitchFamily="34" charset="0"/>
              </a:rPr>
              <a:t> (</a:t>
            </a:r>
            <a:r>
              <a:rPr lang="en-US" b="1" dirty="0">
                <a:latin typeface="Arial Narrow" panose="020B0606020202030204" pitchFamily="34" charset="0"/>
              </a:rPr>
              <a:t>stimuli for operator action</a:t>
            </a:r>
            <a:r>
              <a:rPr lang="en-US" dirty="0">
                <a:latin typeface="Arial Narrow" panose="020B0606020202030204" pitchFamily="34" charset="0"/>
              </a:rPr>
              <a:t>). </a:t>
            </a:r>
          </a:p>
          <a:p>
            <a:pPr lvl="1">
              <a:lnSpc>
                <a:spcPct val="100000"/>
              </a:lnSpc>
              <a:spcBef>
                <a:spcPts val="600"/>
              </a:spcBef>
              <a:spcAft>
                <a:spcPts val="0"/>
              </a:spcAft>
            </a:pPr>
            <a:r>
              <a:rPr lang="en-US" dirty="0">
                <a:latin typeface="Arial Narrow" panose="020B0606020202030204" pitchFamily="34" charset="0"/>
              </a:rPr>
              <a:t>Fixing, registering and identifying symptoms with standard and non-standard (supplementary) devices. </a:t>
            </a:r>
          </a:p>
          <a:p>
            <a:pPr lvl="1">
              <a:lnSpc>
                <a:spcPct val="100000"/>
              </a:lnSpc>
              <a:spcBef>
                <a:spcPts val="600"/>
              </a:spcBef>
              <a:spcAft>
                <a:spcPts val="0"/>
              </a:spcAft>
            </a:pPr>
            <a:r>
              <a:rPr lang="en-US" dirty="0">
                <a:latin typeface="Arial Narrow" panose="020B0606020202030204" pitchFamily="34" charset="0"/>
              </a:rPr>
              <a:t>Obtaining a lot of different data to reliably, dynamically and statistically assess the contexts and performance of the operator’s crews.</a:t>
            </a:r>
          </a:p>
          <a:p>
            <a:pPr lvl="1">
              <a:lnSpc>
                <a:spcPct val="100000"/>
              </a:lnSpc>
              <a:spcBef>
                <a:spcPts val="600"/>
              </a:spcBef>
              <a:spcAft>
                <a:spcPts val="0"/>
              </a:spcAft>
            </a:pPr>
            <a:r>
              <a:rPr lang="en-US" dirty="0">
                <a:latin typeface="Arial Narrow" panose="020B0606020202030204" pitchFamily="34" charset="0"/>
              </a:rPr>
              <a:t>Monitoring (deterministically), modeling and assessing (probabilistically) the STS context. </a:t>
            </a:r>
          </a:p>
        </p:txBody>
      </p:sp>
      <p:sp>
        <p:nvSpPr>
          <p:cNvPr id="4" name="Slide Number Placeholder 3">
            <a:extLst>
              <a:ext uri="{FF2B5EF4-FFF2-40B4-BE49-F238E27FC236}">
                <a16:creationId xmlns:a16="http://schemas.microsoft.com/office/drawing/2014/main" id="{4127DCEE-8BB4-6290-0A1E-83F03E587D94}"/>
              </a:ext>
            </a:extLst>
          </p:cNvPr>
          <p:cNvSpPr>
            <a:spLocks noGrp="1"/>
          </p:cNvSpPr>
          <p:nvPr>
            <p:ph type="sldNum" sz="quarter" idx="12"/>
          </p:nvPr>
        </p:nvSpPr>
        <p:spPr/>
        <p:txBody>
          <a:bodyPr/>
          <a:lstStyle/>
          <a:p>
            <a:pPr>
              <a:defRPr/>
            </a:pPr>
            <a:fld id="{AD4CA714-9523-464B-9094-07CE2AC82970}" type="slidenum">
              <a:rPr lang="en-US" smtClean="0"/>
              <a:pPr>
                <a:defRPr/>
              </a:pPr>
              <a:t>4</a:t>
            </a:fld>
            <a:endParaRPr lang="en-US" dirty="0"/>
          </a:p>
        </p:txBody>
      </p:sp>
    </p:spTree>
    <p:extLst>
      <p:ext uri="{BB962C8B-B14F-4D97-AF65-F5344CB8AC3E}">
        <p14:creationId xmlns:p14="http://schemas.microsoft.com/office/powerpoint/2010/main" val="1145749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BFEDFB6-3369-4608-8AD1-168B036AB338}"/>
              </a:ext>
            </a:extLst>
          </p:cNvPr>
          <p:cNvSpPr>
            <a:spLocks noGrp="1"/>
          </p:cNvSpPr>
          <p:nvPr>
            <p:ph type="sldNum" sz="quarter" idx="12"/>
          </p:nvPr>
        </p:nvSpPr>
        <p:spPr/>
        <p:txBody>
          <a:bodyPr/>
          <a:lstStyle/>
          <a:p>
            <a:pPr>
              <a:defRPr/>
            </a:pPr>
            <a:fld id="{AD4CA714-9523-464B-9094-07CE2AC82970}" type="slidenum">
              <a:rPr lang="en-US" smtClean="0"/>
              <a:pPr>
                <a:defRPr/>
              </a:pPr>
              <a:t>5</a:t>
            </a:fld>
            <a:endParaRPr lang="en-US" dirty="0"/>
          </a:p>
        </p:txBody>
      </p:sp>
      <p:grpSp>
        <p:nvGrpSpPr>
          <p:cNvPr id="5" name="Group 4">
            <a:extLst>
              <a:ext uri="{FF2B5EF4-FFF2-40B4-BE49-F238E27FC236}">
                <a16:creationId xmlns:a16="http://schemas.microsoft.com/office/drawing/2014/main" id="{D95D7FE6-3FC4-4463-9C03-5BCB3C78F65D}"/>
              </a:ext>
            </a:extLst>
          </p:cNvPr>
          <p:cNvGrpSpPr/>
          <p:nvPr/>
        </p:nvGrpSpPr>
        <p:grpSpPr>
          <a:xfrm>
            <a:off x="1839618" y="1193434"/>
            <a:ext cx="3908744" cy="1933689"/>
            <a:chOff x="5910485" y="1356841"/>
            <a:chExt cx="5094364" cy="2477726"/>
          </a:xfrm>
        </p:grpSpPr>
        <p:pic>
          <p:nvPicPr>
            <p:cNvPr id="6" name="rg_hi" descr="ANd9GcQ4vgia9kgEm1FGiv6EUxLm5d_FzmM6gHN2nsJ-mU6DxIHxKKMA">
              <a:extLst>
                <a:ext uri="{FF2B5EF4-FFF2-40B4-BE49-F238E27FC236}">
                  <a16:creationId xmlns:a16="http://schemas.microsoft.com/office/drawing/2014/main" id="{B4D6C6D6-C066-4403-8B69-5354BC9A53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8934922" y="1949012"/>
              <a:ext cx="1812754" cy="1778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8">
              <a:extLst>
                <a:ext uri="{FF2B5EF4-FFF2-40B4-BE49-F238E27FC236}">
                  <a16:creationId xmlns:a16="http://schemas.microsoft.com/office/drawing/2014/main" id="{D9754DD9-A113-46DC-B0B2-A5191210F172}"/>
                </a:ext>
              </a:extLst>
            </p:cNvPr>
            <p:cNvSpPr txBox="1">
              <a:spLocks noChangeArrowheads="1"/>
            </p:cNvSpPr>
            <p:nvPr/>
          </p:nvSpPr>
          <p:spPr bwMode="auto">
            <a:xfrm>
              <a:off x="8620064" y="1356841"/>
              <a:ext cx="2384785" cy="473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969696"/>
                </a:buClr>
                <a:buSzPct val="80000"/>
                <a:buFont typeface="Wingdings 3" panose="05040102010807070707" pitchFamily="18" charset="2"/>
                <a:buChar char="u"/>
                <a:defRPr sz="2400">
                  <a:solidFill>
                    <a:schemeClr val="tx1"/>
                  </a:solidFill>
                  <a:latin typeface="Arial" panose="020B0604020202020204" pitchFamily="34" charset="0"/>
                </a:defRPr>
              </a:lvl1pPr>
              <a:lvl2pPr marL="742950" indent="-285750">
                <a:spcBef>
                  <a:spcPct val="20000"/>
                </a:spcBef>
                <a:buClr>
                  <a:srgbClr val="FF1100"/>
                </a:buClr>
                <a:buFont typeface="Symbol" panose="05050102010706020507" pitchFamily="18" charset="2"/>
                <a:buChar char="·"/>
                <a:defRPr sz="2000">
                  <a:solidFill>
                    <a:schemeClr val="tx1"/>
                  </a:solidFill>
                  <a:latin typeface="Arial" panose="020B0604020202020204" pitchFamily="34" charset="0"/>
                </a:defRPr>
              </a:lvl2pPr>
              <a:lvl3pPr marL="1143000" indent="-228600">
                <a:spcBef>
                  <a:spcPct val="20000"/>
                </a:spcBef>
                <a:buClr>
                  <a:srgbClr val="000000"/>
                </a:buClr>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Clr>
                  <a:srgbClr val="969696"/>
                </a:buClr>
                <a:buSzPct val="80000"/>
                <a:buFont typeface="Times New Roman" panose="02020603050405020304" pitchFamily="18" charset="0"/>
                <a:buChar char="♦"/>
                <a:defRPr sz="2000">
                  <a:solidFill>
                    <a:schemeClr val="tx1"/>
                  </a:solidFill>
                  <a:latin typeface="Arial" panose="020B0604020202020204" pitchFamily="34" charset="0"/>
                </a:defRPr>
              </a:lvl4pPr>
              <a:lvl5pPr marL="2057400" indent="-228600">
                <a:spcBef>
                  <a:spcPct val="20000"/>
                </a:spcBef>
                <a:buClr>
                  <a:srgbClr val="000000"/>
                </a:buClr>
                <a:buSzPct val="80000"/>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bg-BG" sz="1800" b="1" dirty="0">
                  <a:latin typeface="Arial Narrow" panose="020B0606020202030204" pitchFamily="34" charset="0"/>
                </a:rPr>
                <a:t>PET</a:t>
              </a:r>
              <a:r>
                <a:rPr lang="en-US" altLang="bg-BG" sz="1800" b="1" dirty="0">
                  <a:solidFill>
                    <a:srgbClr val="00B0F0"/>
                  </a:solidFill>
                  <a:latin typeface="Arial Narrow" panose="020B0606020202030204" pitchFamily="34" charset="0"/>
                </a:rPr>
                <a:t> </a:t>
              </a:r>
              <a:r>
                <a:rPr lang="en-US" altLang="bg-BG" sz="1800" b="1" dirty="0">
                  <a:solidFill>
                    <a:srgbClr val="7030A0"/>
                  </a:solidFill>
                  <a:latin typeface="Arial Narrow" panose="020B0606020202030204" pitchFamily="34" charset="0"/>
                </a:rPr>
                <a:t>Symptoms</a:t>
              </a:r>
            </a:p>
          </p:txBody>
        </p:sp>
        <p:cxnSp>
          <p:nvCxnSpPr>
            <p:cNvPr id="8" name="Straight Arrow Connector 11">
              <a:extLst>
                <a:ext uri="{FF2B5EF4-FFF2-40B4-BE49-F238E27FC236}">
                  <a16:creationId xmlns:a16="http://schemas.microsoft.com/office/drawing/2014/main" id="{E5E25033-AE5E-43C9-928B-E2C3E20A7D3C}"/>
                </a:ext>
              </a:extLst>
            </p:cNvPr>
            <p:cNvCxnSpPr>
              <a:cxnSpLocks noChangeShapeType="1"/>
            </p:cNvCxnSpPr>
            <p:nvPr/>
          </p:nvCxnSpPr>
          <p:spPr bwMode="auto">
            <a:xfrm>
              <a:off x="9293087" y="3452617"/>
              <a:ext cx="417430" cy="0"/>
            </a:xfrm>
            <a:prstGeom prst="straightConnector1">
              <a:avLst/>
            </a:prstGeom>
            <a:noFill/>
            <a:ln w="9525" algn="ctr">
              <a:solidFill>
                <a:schemeClr val="tx1"/>
              </a:solidFill>
              <a:round/>
              <a:headEnd type="triangle"/>
              <a:tailEnd type="oval" w="med" len="med"/>
            </a:ln>
            <a:extLst>
              <a:ext uri="{909E8E84-426E-40DD-AFC4-6F175D3DCCD1}">
                <a14:hiddenFill xmlns:a14="http://schemas.microsoft.com/office/drawing/2010/main">
                  <a:noFill/>
                </a14:hiddenFill>
              </a:ext>
            </a:extLst>
          </p:spPr>
        </p:cxnSp>
        <p:pic>
          <p:nvPicPr>
            <p:cNvPr id="9" name="rg_hi" descr="ANd9GcQ4vgia9kgEm1FGiv6EUxLm5d_FzmM6gHN2nsJ-mU6DxIHxKKMA">
              <a:extLst>
                <a:ext uri="{FF2B5EF4-FFF2-40B4-BE49-F238E27FC236}">
                  <a16:creationId xmlns:a16="http://schemas.microsoft.com/office/drawing/2014/main" id="{E9ED5E96-1D53-483F-9BD4-0CCB2419F2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7217957" y="1666046"/>
              <a:ext cx="1606222" cy="1709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15">
              <a:extLst>
                <a:ext uri="{FF2B5EF4-FFF2-40B4-BE49-F238E27FC236}">
                  <a16:creationId xmlns:a16="http://schemas.microsoft.com/office/drawing/2014/main" id="{6634F12B-D41E-4EB8-AA67-AC013121DF62}"/>
                </a:ext>
              </a:extLst>
            </p:cNvPr>
            <p:cNvCxnSpPr>
              <a:cxnSpLocks noChangeShapeType="1"/>
            </p:cNvCxnSpPr>
            <p:nvPr/>
          </p:nvCxnSpPr>
          <p:spPr bwMode="auto">
            <a:xfrm flipV="1">
              <a:off x="8578781" y="2682644"/>
              <a:ext cx="1" cy="368669"/>
            </a:xfrm>
            <a:prstGeom prst="straightConnector1">
              <a:avLst/>
            </a:prstGeom>
            <a:noFill/>
            <a:ln w="9525" algn="ctr">
              <a:solidFill>
                <a:schemeClr val="tx1"/>
              </a:solidFill>
              <a:round/>
              <a:headEnd type="triangle"/>
              <a:tailEnd type="oval" w="med" len="med"/>
            </a:ln>
            <a:extLst>
              <a:ext uri="{909E8E84-426E-40DD-AFC4-6F175D3DCCD1}">
                <a14:hiddenFill xmlns:a14="http://schemas.microsoft.com/office/drawing/2010/main">
                  <a:noFill/>
                </a14:hiddenFill>
              </a:ext>
            </a:extLst>
          </p:spPr>
        </p:cxnSp>
        <p:sp>
          <p:nvSpPr>
            <p:cNvPr id="11" name="TextBox 19">
              <a:extLst>
                <a:ext uri="{FF2B5EF4-FFF2-40B4-BE49-F238E27FC236}">
                  <a16:creationId xmlns:a16="http://schemas.microsoft.com/office/drawing/2014/main" id="{3DC128F3-F566-4907-B98B-E8A8D7D100DC}"/>
                </a:ext>
              </a:extLst>
            </p:cNvPr>
            <p:cNvSpPr txBox="1">
              <a:spLocks noChangeArrowheads="1"/>
            </p:cNvSpPr>
            <p:nvPr/>
          </p:nvSpPr>
          <p:spPr bwMode="auto">
            <a:xfrm>
              <a:off x="5910485" y="1530634"/>
              <a:ext cx="2294530" cy="230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969696"/>
                </a:buClr>
                <a:buSzPct val="80000"/>
                <a:buFont typeface="Wingdings 3" panose="05040102010807070707" pitchFamily="18" charset="2"/>
                <a:buChar char="u"/>
                <a:defRPr sz="2400">
                  <a:solidFill>
                    <a:schemeClr val="tx1"/>
                  </a:solidFill>
                  <a:latin typeface="Arial" panose="020B0604020202020204" pitchFamily="34" charset="0"/>
                </a:defRPr>
              </a:lvl1pPr>
              <a:lvl2pPr marL="742950" indent="-285750">
                <a:spcBef>
                  <a:spcPct val="20000"/>
                </a:spcBef>
                <a:buClr>
                  <a:srgbClr val="FF1100"/>
                </a:buClr>
                <a:buFont typeface="Symbol" panose="05050102010706020507" pitchFamily="18" charset="2"/>
                <a:buChar char="·"/>
                <a:defRPr sz="2000">
                  <a:solidFill>
                    <a:schemeClr val="tx1"/>
                  </a:solidFill>
                  <a:latin typeface="Arial" panose="020B0604020202020204" pitchFamily="34" charset="0"/>
                </a:defRPr>
              </a:lvl2pPr>
              <a:lvl3pPr marL="1143000" indent="-228600">
                <a:spcBef>
                  <a:spcPct val="20000"/>
                </a:spcBef>
                <a:buClr>
                  <a:srgbClr val="000000"/>
                </a:buClr>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Clr>
                  <a:srgbClr val="969696"/>
                </a:buClr>
                <a:buSzPct val="80000"/>
                <a:buFont typeface="Times New Roman" panose="02020603050405020304" pitchFamily="18" charset="0"/>
                <a:buChar char="♦"/>
                <a:defRPr sz="2000">
                  <a:solidFill>
                    <a:schemeClr val="tx1"/>
                  </a:solidFill>
                  <a:latin typeface="Arial" panose="020B0604020202020204" pitchFamily="34" charset="0"/>
                </a:defRPr>
              </a:lvl4pPr>
              <a:lvl5pPr marL="2057400" indent="-228600">
                <a:spcBef>
                  <a:spcPct val="20000"/>
                </a:spcBef>
                <a:buClr>
                  <a:srgbClr val="000000"/>
                </a:buClr>
                <a:buSzPct val="80000"/>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9pPr>
            </a:lstStyle>
            <a:p>
              <a:pPr eaLnBrk="1" hangingPunct="1">
                <a:lnSpc>
                  <a:spcPts val="1200"/>
                </a:lnSpc>
                <a:spcBef>
                  <a:spcPct val="0"/>
                </a:spcBef>
                <a:buClrTx/>
                <a:buSzTx/>
                <a:buFontTx/>
                <a:buNone/>
              </a:pPr>
              <a:r>
                <a:rPr lang="en-US" altLang="bg-BG" sz="1800" b="1" dirty="0">
                  <a:latin typeface="Arial Narrow" panose="020B0606020202030204" pitchFamily="34" charset="0"/>
                </a:rPr>
                <a:t>ASEP</a:t>
              </a:r>
            </a:p>
            <a:p>
              <a:pPr eaLnBrk="1" hangingPunct="1">
                <a:lnSpc>
                  <a:spcPts val="1200"/>
                </a:lnSpc>
                <a:spcBef>
                  <a:spcPct val="0"/>
                </a:spcBef>
                <a:buClrTx/>
                <a:buSzTx/>
                <a:buFontTx/>
                <a:buNone/>
              </a:pPr>
              <a:endParaRPr lang="en-US" altLang="bg-BG" sz="1800" b="1" dirty="0">
                <a:latin typeface="Arial Narrow" panose="020B0606020202030204" pitchFamily="34" charset="0"/>
              </a:endParaRPr>
            </a:p>
            <a:p>
              <a:pPr eaLnBrk="1" hangingPunct="1">
                <a:lnSpc>
                  <a:spcPts val="1200"/>
                </a:lnSpc>
                <a:spcBef>
                  <a:spcPct val="0"/>
                </a:spcBef>
                <a:buClrTx/>
                <a:buSzTx/>
                <a:buFontTx/>
                <a:buNone/>
              </a:pPr>
              <a:r>
                <a:rPr lang="en-US" altLang="bg-BG" sz="1800" b="1" dirty="0">
                  <a:latin typeface="Arial Narrow" panose="020B0606020202030204" pitchFamily="34" charset="0"/>
                </a:rPr>
                <a:t>THERP</a:t>
              </a:r>
            </a:p>
            <a:p>
              <a:pPr eaLnBrk="1" hangingPunct="1">
                <a:lnSpc>
                  <a:spcPts val="1200"/>
                </a:lnSpc>
                <a:spcBef>
                  <a:spcPct val="0"/>
                </a:spcBef>
                <a:buClrTx/>
                <a:buSzTx/>
                <a:buFontTx/>
                <a:buNone/>
              </a:pPr>
              <a:endParaRPr lang="en-US" altLang="bg-BG" sz="1800" b="1" dirty="0">
                <a:latin typeface="Arial Narrow" panose="020B0606020202030204" pitchFamily="34" charset="0"/>
              </a:endParaRPr>
            </a:p>
            <a:p>
              <a:pPr eaLnBrk="1" hangingPunct="1">
                <a:lnSpc>
                  <a:spcPts val="1200"/>
                </a:lnSpc>
                <a:spcBef>
                  <a:spcPct val="0"/>
                </a:spcBef>
                <a:buClrTx/>
                <a:buSzTx/>
                <a:buFontTx/>
                <a:buNone/>
              </a:pPr>
              <a:r>
                <a:rPr lang="en-US" altLang="bg-BG" sz="1800" b="1" dirty="0">
                  <a:latin typeface="Arial Narrow" panose="020B0606020202030204" pitchFamily="34" charset="0"/>
                </a:rPr>
                <a:t>CBDT</a:t>
              </a:r>
            </a:p>
            <a:p>
              <a:pPr eaLnBrk="1" hangingPunct="1">
                <a:lnSpc>
                  <a:spcPts val="1200"/>
                </a:lnSpc>
                <a:spcBef>
                  <a:spcPct val="0"/>
                </a:spcBef>
                <a:buClrTx/>
                <a:buSzTx/>
                <a:buFontTx/>
                <a:buNone/>
              </a:pPr>
              <a:endParaRPr lang="en-US" altLang="bg-BG" sz="1800" b="1" dirty="0">
                <a:latin typeface="Arial Narrow" panose="020B0606020202030204" pitchFamily="34" charset="0"/>
              </a:endParaRPr>
            </a:p>
            <a:p>
              <a:pPr eaLnBrk="1" hangingPunct="1">
                <a:lnSpc>
                  <a:spcPts val="1200"/>
                </a:lnSpc>
                <a:spcBef>
                  <a:spcPct val="0"/>
                </a:spcBef>
                <a:buClrTx/>
                <a:buSzTx/>
                <a:buFontTx/>
                <a:buNone/>
              </a:pPr>
              <a:r>
                <a:rPr lang="en-US" altLang="bg-BG" sz="1800" b="1" dirty="0">
                  <a:latin typeface="Arial Narrow" panose="020B0606020202030204" pitchFamily="34" charset="0"/>
                </a:rPr>
                <a:t>HCR/ORE</a:t>
              </a:r>
            </a:p>
            <a:p>
              <a:pPr eaLnBrk="1" hangingPunct="1">
                <a:lnSpc>
                  <a:spcPts val="1200"/>
                </a:lnSpc>
                <a:spcBef>
                  <a:spcPct val="0"/>
                </a:spcBef>
                <a:buClrTx/>
                <a:buSzTx/>
                <a:buFontTx/>
                <a:buNone/>
              </a:pPr>
              <a:endParaRPr lang="en-US" altLang="bg-BG" sz="1800" b="1" dirty="0">
                <a:latin typeface="Arial Narrow" panose="020B0606020202030204" pitchFamily="34" charset="0"/>
              </a:endParaRPr>
            </a:p>
            <a:p>
              <a:pPr eaLnBrk="1" hangingPunct="1">
                <a:lnSpc>
                  <a:spcPts val="1200"/>
                </a:lnSpc>
                <a:spcBef>
                  <a:spcPct val="0"/>
                </a:spcBef>
                <a:buClrTx/>
                <a:buSzTx/>
                <a:buFontTx/>
                <a:buNone/>
              </a:pPr>
              <a:r>
                <a:rPr lang="en-US" altLang="bg-BG" sz="1800" b="1" dirty="0">
                  <a:latin typeface="Arial Narrow" panose="020B0606020202030204" pitchFamily="34" charset="0"/>
                </a:rPr>
                <a:t>NARA</a:t>
              </a:r>
            </a:p>
            <a:p>
              <a:pPr eaLnBrk="1" hangingPunct="1">
                <a:lnSpc>
                  <a:spcPts val="1200"/>
                </a:lnSpc>
                <a:spcBef>
                  <a:spcPct val="0"/>
                </a:spcBef>
                <a:buClrTx/>
                <a:buSzTx/>
                <a:buFontTx/>
                <a:buNone/>
              </a:pPr>
              <a:endParaRPr lang="en-US" altLang="bg-BG" sz="1800" b="1" dirty="0">
                <a:latin typeface="Arial Narrow" panose="020B0606020202030204" pitchFamily="34" charset="0"/>
              </a:endParaRPr>
            </a:p>
            <a:p>
              <a:pPr eaLnBrk="1" hangingPunct="1">
                <a:lnSpc>
                  <a:spcPts val="1200"/>
                </a:lnSpc>
                <a:spcBef>
                  <a:spcPct val="0"/>
                </a:spcBef>
                <a:buClrTx/>
                <a:buSzTx/>
                <a:buFontTx/>
                <a:buNone/>
              </a:pPr>
              <a:r>
                <a:rPr lang="en-US" altLang="bg-BG" sz="1800" b="1" dirty="0">
                  <a:latin typeface="Arial Narrow" panose="020B0606020202030204" pitchFamily="34" charset="0"/>
                </a:rPr>
                <a:t>HDT</a:t>
              </a:r>
              <a:r>
                <a:rPr lang="en-US" altLang="bg-BG" sz="1800" b="1" dirty="0">
                  <a:solidFill>
                    <a:srgbClr val="7030A0"/>
                  </a:solidFill>
                  <a:latin typeface="Arial Narrow" panose="020B0606020202030204" pitchFamily="34" charset="0"/>
                </a:rPr>
                <a:t>             </a:t>
              </a:r>
              <a:r>
                <a:rPr lang="en-US" altLang="bg-BG" sz="1800" b="1" dirty="0">
                  <a:solidFill>
                    <a:srgbClr val="0066FF"/>
                  </a:solidFill>
                  <a:latin typeface="Arial Narrow" panose="020B0606020202030204" pitchFamily="34" charset="0"/>
                </a:rPr>
                <a:t>PSFs</a:t>
              </a:r>
              <a:endParaRPr lang="en-US" altLang="bg-BG" sz="1800" dirty="0">
                <a:solidFill>
                  <a:srgbClr val="0066FF"/>
                </a:solidFill>
                <a:latin typeface="Arial Narrow" panose="020B0606020202030204" pitchFamily="34" charset="0"/>
              </a:endParaRPr>
            </a:p>
          </p:txBody>
        </p:sp>
        <p:sp>
          <p:nvSpPr>
            <p:cNvPr id="12" name="TextBox 9">
              <a:extLst>
                <a:ext uri="{FF2B5EF4-FFF2-40B4-BE49-F238E27FC236}">
                  <a16:creationId xmlns:a16="http://schemas.microsoft.com/office/drawing/2014/main" id="{9BE52D7F-F88E-4C9E-98B4-F791C65895A7}"/>
                </a:ext>
              </a:extLst>
            </p:cNvPr>
            <p:cNvSpPr txBox="1">
              <a:spLocks noChangeArrowheads="1"/>
            </p:cNvSpPr>
            <p:nvPr/>
          </p:nvSpPr>
          <p:spPr bwMode="auto">
            <a:xfrm>
              <a:off x="7871794" y="3087662"/>
              <a:ext cx="1421285" cy="39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969696"/>
                </a:buClr>
                <a:buSzPct val="80000"/>
                <a:buFont typeface="Wingdings 3" panose="05040102010807070707" pitchFamily="18" charset="2"/>
                <a:buChar char="u"/>
                <a:defRPr sz="2400">
                  <a:solidFill>
                    <a:schemeClr val="tx1"/>
                  </a:solidFill>
                  <a:latin typeface="Arial" panose="020B0604020202020204" pitchFamily="34" charset="0"/>
                </a:defRPr>
              </a:lvl1pPr>
              <a:lvl2pPr marL="742950" indent="-285750">
                <a:spcBef>
                  <a:spcPct val="20000"/>
                </a:spcBef>
                <a:buClr>
                  <a:srgbClr val="FF1100"/>
                </a:buClr>
                <a:buFont typeface="Symbol" panose="05050102010706020507" pitchFamily="18" charset="2"/>
                <a:buChar char="·"/>
                <a:defRPr sz="2000">
                  <a:solidFill>
                    <a:schemeClr val="tx1"/>
                  </a:solidFill>
                  <a:latin typeface="Arial" panose="020B0604020202020204" pitchFamily="34" charset="0"/>
                </a:defRPr>
              </a:lvl2pPr>
              <a:lvl3pPr marL="1143000" indent="-228600">
                <a:spcBef>
                  <a:spcPct val="20000"/>
                </a:spcBef>
                <a:buClr>
                  <a:srgbClr val="000000"/>
                </a:buClr>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Clr>
                  <a:srgbClr val="969696"/>
                </a:buClr>
                <a:buSzPct val="80000"/>
                <a:buFont typeface="Times New Roman" panose="02020603050405020304" pitchFamily="18" charset="0"/>
                <a:buChar char="♦"/>
                <a:defRPr sz="2000">
                  <a:solidFill>
                    <a:schemeClr val="tx1"/>
                  </a:solidFill>
                  <a:latin typeface="Arial" panose="020B0604020202020204" pitchFamily="34" charset="0"/>
                </a:defRPr>
              </a:lvl4pPr>
              <a:lvl5pPr marL="2057400" indent="-228600">
                <a:spcBef>
                  <a:spcPct val="20000"/>
                </a:spcBef>
                <a:buClr>
                  <a:srgbClr val="000000"/>
                </a:buClr>
                <a:buSzPct val="80000"/>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0000"/>
                </a:buClr>
                <a:buSzPct val="80000"/>
                <a:buFont typeface="Arial" panose="020B0604020202020204" pitchFamily="34" charset="0"/>
                <a:buChar char="−"/>
                <a:defRPr sz="2000">
                  <a:solidFill>
                    <a:schemeClr val="tx1"/>
                  </a:solidFill>
                  <a:latin typeface="Arial" panose="020B0604020202020204" pitchFamily="34" charset="0"/>
                </a:defRPr>
              </a:lvl9pPr>
            </a:lstStyle>
            <a:p>
              <a:pPr algn="ctr" eaLnBrk="1" hangingPunct="1">
                <a:lnSpc>
                  <a:spcPts val="2000"/>
                </a:lnSpc>
                <a:spcBef>
                  <a:spcPct val="0"/>
                </a:spcBef>
                <a:buClrTx/>
                <a:buSzTx/>
                <a:buFontTx/>
                <a:buNone/>
              </a:pPr>
              <a:r>
                <a:rPr lang="en-US" altLang="bg-BG" sz="1200" b="1" dirty="0">
                  <a:solidFill>
                    <a:schemeClr val="bg1"/>
                  </a:solidFill>
                  <a:highlight>
                    <a:srgbClr val="008080"/>
                  </a:highlight>
                  <a:latin typeface="Arial Narrow" panose="020B0606020202030204" pitchFamily="34" charset="0"/>
                </a:rPr>
                <a:t>CONTEXT</a:t>
              </a:r>
            </a:p>
          </p:txBody>
        </p:sp>
      </p:grpSp>
      <p:grpSp>
        <p:nvGrpSpPr>
          <p:cNvPr id="34" name="Group 33">
            <a:extLst>
              <a:ext uri="{FF2B5EF4-FFF2-40B4-BE49-F238E27FC236}">
                <a16:creationId xmlns:a16="http://schemas.microsoft.com/office/drawing/2014/main" id="{DE79CC81-4DBB-4701-964C-3BA62B55541E}"/>
              </a:ext>
            </a:extLst>
          </p:cNvPr>
          <p:cNvGrpSpPr/>
          <p:nvPr/>
        </p:nvGrpSpPr>
        <p:grpSpPr>
          <a:xfrm>
            <a:off x="2017876" y="3674872"/>
            <a:ext cx="3235884" cy="2371975"/>
            <a:chOff x="1415480" y="2991853"/>
            <a:chExt cx="3846579" cy="3337335"/>
          </a:xfrm>
        </p:grpSpPr>
        <p:sp>
          <p:nvSpPr>
            <p:cNvPr id="14" name="TextBox 13">
              <a:extLst>
                <a:ext uri="{FF2B5EF4-FFF2-40B4-BE49-F238E27FC236}">
                  <a16:creationId xmlns:a16="http://schemas.microsoft.com/office/drawing/2014/main" id="{A9993039-552C-41C8-89E6-71C803EB05E7}"/>
                </a:ext>
              </a:extLst>
            </p:cNvPr>
            <p:cNvSpPr txBox="1"/>
            <p:nvPr/>
          </p:nvSpPr>
          <p:spPr>
            <a:xfrm>
              <a:off x="4575066" y="4242891"/>
              <a:ext cx="686993" cy="368082"/>
            </a:xfrm>
            <a:prstGeom prst="rect">
              <a:avLst/>
            </a:prstGeom>
            <a:noFill/>
          </p:spPr>
          <p:txBody>
            <a:bodyPr wrap="square" rtlCol="0">
              <a:spAutoFit/>
            </a:bodyPr>
            <a:lstStyle/>
            <a:p>
              <a:pPr algn="ctr"/>
              <a:r>
                <a:rPr lang="en-US" sz="1100" b="1" i="1" dirty="0">
                  <a:solidFill>
                    <a:srgbClr val="00B0F0"/>
                  </a:solidFill>
                  <a:latin typeface="Arial Narrow" panose="020B0606020202030204" pitchFamily="34" charset="0"/>
                </a:rPr>
                <a:t>Goals</a:t>
              </a:r>
              <a:endParaRPr lang="bg-BG" sz="1100" b="1" i="1" dirty="0">
                <a:solidFill>
                  <a:srgbClr val="00B0F0"/>
                </a:solidFill>
                <a:latin typeface="Arial Narrow" panose="020B0606020202030204" pitchFamily="34" charset="0"/>
              </a:endParaRPr>
            </a:p>
          </p:txBody>
        </p:sp>
        <p:sp>
          <p:nvSpPr>
            <p:cNvPr id="16" name="Oval 15">
              <a:extLst>
                <a:ext uri="{FF2B5EF4-FFF2-40B4-BE49-F238E27FC236}">
                  <a16:creationId xmlns:a16="http://schemas.microsoft.com/office/drawing/2014/main" id="{1F3CC3F8-855D-4576-9E32-32156C8B667C}"/>
                </a:ext>
              </a:extLst>
            </p:cNvPr>
            <p:cNvSpPr/>
            <p:nvPr/>
          </p:nvSpPr>
          <p:spPr bwMode="auto">
            <a:xfrm>
              <a:off x="2158970" y="3165137"/>
              <a:ext cx="2451130" cy="2829954"/>
            </a:xfrm>
            <a:prstGeom prst="ellipse">
              <a:avLst/>
            </a:prstGeom>
            <a:noFill/>
            <a:ln w="9525" cap="flat" cmpd="sng" algn="ctr">
              <a:solidFill>
                <a:schemeClr val="tx1"/>
              </a:solidFill>
              <a:prstDash val="solid"/>
              <a:round/>
              <a:headEnd type="none" w="med" len="med"/>
              <a:tailEnd type="none" w="med" len="med"/>
            </a:ln>
            <a:effectLst>
              <a:prstShdw prst="shdw17" dist="17961" dir="2700000">
                <a:schemeClr val="bg2"/>
              </a:prstShdw>
            </a:effectLst>
          </p:spPr>
          <p:txBody>
            <a:bodyPr vert="horz" wrap="square" lIns="91440" tIns="45720" rIns="91440" bIns="45720" numCol="1" rtlCol="0" anchor="t" anchorCtr="0" compatLnSpc="1">
              <a:prstTxWarp prst="textNoShape">
                <a:avLst/>
              </a:prstTxWarp>
            </a:bodyPr>
            <a:lstStyle/>
            <a:p>
              <a:pPr marL="2057400" indent="-228600">
                <a:lnSpc>
                  <a:spcPct val="90000"/>
                </a:lnSpc>
                <a:spcBef>
                  <a:spcPct val="20000"/>
                </a:spcBef>
              </a:pPr>
              <a:endParaRPr lang="bg-BG" sz="1100" dirty="0">
                <a:latin typeface="Arial Narrow" panose="020B0606020202030204" pitchFamily="34" charset="0"/>
              </a:endParaRPr>
            </a:p>
          </p:txBody>
        </p:sp>
        <p:cxnSp>
          <p:nvCxnSpPr>
            <p:cNvPr id="17" name="Straight Connector 16">
              <a:extLst>
                <a:ext uri="{FF2B5EF4-FFF2-40B4-BE49-F238E27FC236}">
                  <a16:creationId xmlns:a16="http://schemas.microsoft.com/office/drawing/2014/main" id="{FFB8B1A0-066D-44EF-9859-3BD8C3F5FB08}"/>
                </a:ext>
              </a:extLst>
            </p:cNvPr>
            <p:cNvCxnSpPr>
              <a:cxnSpLocks/>
            </p:cNvCxnSpPr>
            <p:nvPr/>
          </p:nvCxnSpPr>
          <p:spPr bwMode="auto">
            <a:xfrm>
              <a:off x="2158926" y="4572282"/>
              <a:ext cx="1820097" cy="1242021"/>
            </a:xfrm>
            <a:prstGeom prst="line">
              <a:avLst/>
            </a:pr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bg2"/>
              </a:prstShdw>
            </a:effectLst>
          </p:spPr>
        </p:cxnSp>
        <p:cxnSp>
          <p:nvCxnSpPr>
            <p:cNvPr id="18" name="Straight Connector 17">
              <a:extLst>
                <a:ext uri="{FF2B5EF4-FFF2-40B4-BE49-F238E27FC236}">
                  <a16:creationId xmlns:a16="http://schemas.microsoft.com/office/drawing/2014/main" id="{C21B7665-44B0-4B07-ACFB-0F477FAD7D8E}"/>
                </a:ext>
              </a:extLst>
            </p:cNvPr>
            <p:cNvCxnSpPr>
              <a:cxnSpLocks/>
              <a:stCxn id="16" idx="2"/>
            </p:cNvCxnSpPr>
            <p:nvPr/>
          </p:nvCxnSpPr>
          <p:spPr bwMode="auto">
            <a:xfrm flipV="1">
              <a:off x="2158970" y="3394999"/>
              <a:ext cx="1889863" cy="1185116"/>
            </a:xfrm>
            <a:prstGeom prst="line">
              <a:avLst/>
            </a:pr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bg2"/>
              </a:prstShdw>
            </a:effectLst>
          </p:spPr>
        </p:cxnSp>
        <p:sp>
          <p:nvSpPr>
            <p:cNvPr id="19" name="Oval 18">
              <a:extLst>
                <a:ext uri="{FF2B5EF4-FFF2-40B4-BE49-F238E27FC236}">
                  <a16:creationId xmlns:a16="http://schemas.microsoft.com/office/drawing/2014/main" id="{5E191EB6-3122-429E-89AE-B6F9145E5D6D}"/>
                </a:ext>
              </a:extLst>
            </p:cNvPr>
            <p:cNvSpPr/>
            <p:nvPr/>
          </p:nvSpPr>
          <p:spPr bwMode="auto">
            <a:xfrm>
              <a:off x="2989861" y="4097035"/>
              <a:ext cx="856364" cy="1013696"/>
            </a:xfrm>
            <a:prstGeom prst="ellipse">
              <a:avLst/>
            </a:prstGeom>
            <a:solidFill>
              <a:schemeClr val="bg1"/>
            </a:solidFill>
            <a:ln w="9525" cap="flat" cmpd="sng" algn="ctr">
              <a:solidFill>
                <a:schemeClr val="tx1"/>
              </a:solidFill>
              <a:prstDash val="solid"/>
              <a:round/>
              <a:headEnd type="none" w="med" len="med"/>
              <a:tailEnd type="none" w="med" len="med"/>
            </a:ln>
            <a:effectLst>
              <a:prstShdw prst="shdw17" dist="17961" dir="2700000">
                <a:schemeClr val="bg2"/>
              </a:prstShdw>
            </a:effectLst>
          </p:spPr>
          <p:txBody>
            <a:bodyPr vert="horz" wrap="square" lIns="91440" tIns="45720" rIns="91440" bIns="45720" numCol="1" rtlCol="0" anchor="t" anchorCtr="0" compatLnSpc="1">
              <a:prstTxWarp prst="textNoShape">
                <a:avLst/>
              </a:prstTxWarp>
            </a:bodyPr>
            <a:lstStyle/>
            <a:p>
              <a:pPr marL="2057400" indent="-228600">
                <a:lnSpc>
                  <a:spcPct val="90000"/>
                </a:lnSpc>
                <a:spcBef>
                  <a:spcPct val="20000"/>
                </a:spcBef>
              </a:pPr>
              <a:endParaRPr lang="bg-BG" sz="1100" dirty="0">
                <a:latin typeface="Arial Narrow" panose="020B0606020202030204" pitchFamily="34" charset="0"/>
              </a:endParaRPr>
            </a:p>
          </p:txBody>
        </p:sp>
        <p:sp>
          <p:nvSpPr>
            <p:cNvPr id="20" name="TextBox 19">
              <a:extLst>
                <a:ext uri="{FF2B5EF4-FFF2-40B4-BE49-F238E27FC236}">
                  <a16:creationId xmlns:a16="http://schemas.microsoft.com/office/drawing/2014/main" id="{30126941-CA48-4BDE-9880-C0840A6A8CC7}"/>
                </a:ext>
              </a:extLst>
            </p:cNvPr>
            <p:cNvSpPr txBox="1"/>
            <p:nvPr/>
          </p:nvSpPr>
          <p:spPr>
            <a:xfrm>
              <a:off x="2908101" y="4467072"/>
              <a:ext cx="995741" cy="368082"/>
            </a:xfrm>
            <a:prstGeom prst="rect">
              <a:avLst/>
            </a:prstGeom>
            <a:noFill/>
          </p:spPr>
          <p:txBody>
            <a:bodyPr wrap="square" rtlCol="0">
              <a:spAutoFit/>
            </a:bodyPr>
            <a:lstStyle/>
            <a:p>
              <a:pPr algn="ctr"/>
              <a:r>
                <a:rPr lang="en-US" sz="1100" b="1" dirty="0">
                  <a:solidFill>
                    <a:srgbClr val="FF0000"/>
                  </a:solidFill>
                  <a:latin typeface="Arial Narrow" panose="020B0606020202030204" pitchFamily="34" charset="0"/>
                  <a:cs typeface="Arial" panose="020B0604020202020204" pitchFamily="34" charset="0"/>
                </a:rPr>
                <a:t>CONTEXT</a:t>
              </a:r>
              <a:endParaRPr lang="bg-BG" sz="1100" b="1" dirty="0">
                <a:solidFill>
                  <a:srgbClr val="FF0000"/>
                </a:solidFill>
                <a:latin typeface="Arial Narrow" panose="020B0606020202030204" pitchFamily="34" charset="0"/>
                <a:cs typeface="Arial" panose="020B0604020202020204" pitchFamily="34" charset="0"/>
              </a:endParaRPr>
            </a:p>
          </p:txBody>
        </p:sp>
        <p:cxnSp>
          <p:nvCxnSpPr>
            <p:cNvPr id="21" name="Straight Connector 20">
              <a:extLst>
                <a:ext uri="{FF2B5EF4-FFF2-40B4-BE49-F238E27FC236}">
                  <a16:creationId xmlns:a16="http://schemas.microsoft.com/office/drawing/2014/main" id="{1F33168F-3FEA-4FEC-8DB8-6D5E5279FBB4}"/>
                </a:ext>
              </a:extLst>
            </p:cNvPr>
            <p:cNvCxnSpPr>
              <a:cxnSpLocks/>
            </p:cNvCxnSpPr>
            <p:nvPr/>
          </p:nvCxnSpPr>
          <p:spPr bwMode="auto">
            <a:xfrm flipV="1">
              <a:off x="3979022" y="3394999"/>
              <a:ext cx="69811" cy="2419304"/>
            </a:xfrm>
            <a:prstGeom prst="line">
              <a:avLst/>
            </a:pr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bg2"/>
              </a:prstShdw>
            </a:effectLst>
          </p:spPr>
        </p:cxnSp>
        <p:sp>
          <p:nvSpPr>
            <p:cNvPr id="22" name="TextBox 21">
              <a:extLst>
                <a:ext uri="{FF2B5EF4-FFF2-40B4-BE49-F238E27FC236}">
                  <a16:creationId xmlns:a16="http://schemas.microsoft.com/office/drawing/2014/main" id="{81B8B25E-6828-4685-85AB-35D8A055D578}"/>
                </a:ext>
              </a:extLst>
            </p:cNvPr>
            <p:cNvSpPr txBox="1"/>
            <p:nvPr/>
          </p:nvSpPr>
          <p:spPr>
            <a:xfrm>
              <a:off x="3416005" y="3733849"/>
              <a:ext cx="663322" cy="368082"/>
            </a:xfrm>
            <a:prstGeom prst="rect">
              <a:avLst/>
            </a:prstGeom>
            <a:noFill/>
          </p:spPr>
          <p:txBody>
            <a:bodyPr wrap="square" rtlCol="0">
              <a:spAutoFit/>
            </a:bodyPr>
            <a:lstStyle/>
            <a:p>
              <a:r>
                <a:rPr lang="en-US" sz="1100" b="1" dirty="0">
                  <a:solidFill>
                    <a:srgbClr val="7030A0"/>
                  </a:solidFill>
                  <a:latin typeface="Arial Narrow" panose="020B0606020202030204" pitchFamily="34" charset="0"/>
                </a:rPr>
                <a:t>Object</a:t>
              </a:r>
              <a:endParaRPr lang="bg-BG" sz="1100" b="1" dirty="0">
                <a:solidFill>
                  <a:srgbClr val="7030A0"/>
                </a:solidFill>
                <a:latin typeface="Arial Narrow" panose="020B0606020202030204" pitchFamily="34" charset="0"/>
              </a:endParaRPr>
            </a:p>
          </p:txBody>
        </p:sp>
        <p:sp>
          <p:nvSpPr>
            <p:cNvPr id="23" name="TextBox 22">
              <a:extLst>
                <a:ext uri="{FF2B5EF4-FFF2-40B4-BE49-F238E27FC236}">
                  <a16:creationId xmlns:a16="http://schemas.microsoft.com/office/drawing/2014/main" id="{67E51CD6-69A1-4BB5-892C-F613E19F5179}"/>
                </a:ext>
              </a:extLst>
            </p:cNvPr>
            <p:cNvSpPr txBox="1"/>
            <p:nvPr/>
          </p:nvSpPr>
          <p:spPr>
            <a:xfrm>
              <a:off x="3321948" y="5126340"/>
              <a:ext cx="757381" cy="368082"/>
            </a:xfrm>
            <a:prstGeom prst="rect">
              <a:avLst/>
            </a:prstGeom>
            <a:noFill/>
          </p:spPr>
          <p:txBody>
            <a:bodyPr wrap="square" rtlCol="0">
              <a:spAutoFit/>
            </a:bodyPr>
            <a:lstStyle/>
            <a:p>
              <a:r>
                <a:rPr lang="en-US" sz="1100" b="1" dirty="0">
                  <a:solidFill>
                    <a:srgbClr val="FF6600"/>
                  </a:solidFill>
                  <a:latin typeface="Arial Narrow" panose="020B0606020202030204" pitchFamily="34" charset="0"/>
                </a:rPr>
                <a:t>Subject</a:t>
              </a:r>
              <a:endParaRPr lang="bg-BG" sz="1100" b="1" dirty="0">
                <a:solidFill>
                  <a:srgbClr val="FF6600"/>
                </a:solidFill>
                <a:latin typeface="Arial Narrow" panose="020B0606020202030204" pitchFamily="34" charset="0"/>
              </a:endParaRPr>
            </a:p>
          </p:txBody>
        </p:sp>
        <p:sp>
          <p:nvSpPr>
            <p:cNvPr id="24" name="TextBox 23">
              <a:extLst>
                <a:ext uri="{FF2B5EF4-FFF2-40B4-BE49-F238E27FC236}">
                  <a16:creationId xmlns:a16="http://schemas.microsoft.com/office/drawing/2014/main" id="{963F6AA4-8035-4423-A808-EEC498896F9B}"/>
                </a:ext>
              </a:extLst>
            </p:cNvPr>
            <p:cNvSpPr txBox="1"/>
            <p:nvPr/>
          </p:nvSpPr>
          <p:spPr>
            <a:xfrm>
              <a:off x="2222557" y="4457265"/>
              <a:ext cx="856363" cy="368082"/>
            </a:xfrm>
            <a:prstGeom prst="rect">
              <a:avLst/>
            </a:prstGeom>
            <a:noFill/>
          </p:spPr>
          <p:txBody>
            <a:bodyPr wrap="square" rtlCol="0">
              <a:spAutoFit/>
            </a:bodyPr>
            <a:lstStyle/>
            <a:p>
              <a:r>
                <a:rPr lang="en-US" sz="1100" b="1" dirty="0">
                  <a:solidFill>
                    <a:srgbClr val="00B050"/>
                  </a:solidFill>
                  <a:latin typeface="Arial Narrow" panose="020B0606020202030204" pitchFamily="34" charset="0"/>
                </a:rPr>
                <a:t>Situation</a:t>
              </a:r>
              <a:endParaRPr lang="bg-BG" sz="1100" b="1" dirty="0">
                <a:solidFill>
                  <a:srgbClr val="00B050"/>
                </a:solidFill>
                <a:latin typeface="Arial Narrow" panose="020B0606020202030204" pitchFamily="34" charset="0"/>
              </a:endParaRPr>
            </a:p>
          </p:txBody>
        </p:sp>
        <p:sp>
          <p:nvSpPr>
            <p:cNvPr id="25" name="TextBox 24">
              <a:extLst>
                <a:ext uri="{FF2B5EF4-FFF2-40B4-BE49-F238E27FC236}">
                  <a16:creationId xmlns:a16="http://schemas.microsoft.com/office/drawing/2014/main" id="{240ECC36-608D-43DC-BDBE-5A43D7901098}"/>
                </a:ext>
              </a:extLst>
            </p:cNvPr>
            <p:cNvSpPr txBox="1"/>
            <p:nvPr/>
          </p:nvSpPr>
          <p:spPr>
            <a:xfrm>
              <a:off x="1572650" y="3989573"/>
              <a:ext cx="731736" cy="368082"/>
            </a:xfrm>
            <a:prstGeom prst="rect">
              <a:avLst/>
            </a:prstGeom>
            <a:noFill/>
          </p:spPr>
          <p:txBody>
            <a:bodyPr wrap="square" rtlCol="0">
              <a:spAutoFit/>
            </a:bodyPr>
            <a:lstStyle/>
            <a:p>
              <a:pPr algn="ctr"/>
              <a:r>
                <a:rPr lang="en-US" sz="1100" b="1" i="1" dirty="0">
                  <a:solidFill>
                    <a:srgbClr val="00B0F0"/>
                  </a:solidFill>
                  <a:latin typeface="Arial Narrow" panose="020B0606020202030204" pitchFamily="34" charset="0"/>
                </a:rPr>
                <a:t>Events</a:t>
              </a:r>
              <a:endParaRPr lang="bg-BG" sz="1100" b="1" i="1" dirty="0">
                <a:solidFill>
                  <a:srgbClr val="00B0F0"/>
                </a:solidFill>
                <a:latin typeface="Arial Narrow" panose="020B0606020202030204" pitchFamily="34" charset="0"/>
              </a:endParaRPr>
            </a:p>
          </p:txBody>
        </p:sp>
        <p:sp>
          <p:nvSpPr>
            <p:cNvPr id="26" name="TextBox 25">
              <a:extLst>
                <a:ext uri="{FF2B5EF4-FFF2-40B4-BE49-F238E27FC236}">
                  <a16:creationId xmlns:a16="http://schemas.microsoft.com/office/drawing/2014/main" id="{CFD5DBB2-F14F-4BA4-967F-08CD0C854E22}"/>
                </a:ext>
              </a:extLst>
            </p:cNvPr>
            <p:cNvSpPr txBox="1"/>
            <p:nvPr/>
          </p:nvSpPr>
          <p:spPr>
            <a:xfrm>
              <a:off x="4079329" y="5632308"/>
              <a:ext cx="777242" cy="368082"/>
            </a:xfrm>
            <a:prstGeom prst="rect">
              <a:avLst/>
            </a:prstGeom>
            <a:noFill/>
          </p:spPr>
          <p:txBody>
            <a:bodyPr wrap="square" rtlCol="0">
              <a:spAutoFit/>
            </a:bodyPr>
            <a:lstStyle/>
            <a:p>
              <a:pPr algn="ctr"/>
              <a:r>
                <a:rPr lang="en-US" sz="1100" b="1" i="1" dirty="0">
                  <a:solidFill>
                    <a:srgbClr val="00B0F0"/>
                  </a:solidFill>
                  <a:latin typeface="Arial Narrow" panose="020B0606020202030204" pitchFamily="34" charset="0"/>
                </a:rPr>
                <a:t>Actions</a:t>
              </a:r>
              <a:endParaRPr lang="bg-BG" sz="1100" b="1" i="1" dirty="0">
                <a:solidFill>
                  <a:srgbClr val="00B0F0"/>
                </a:solidFill>
                <a:latin typeface="Arial Narrow" panose="020B0606020202030204" pitchFamily="34" charset="0"/>
              </a:endParaRPr>
            </a:p>
          </p:txBody>
        </p:sp>
        <p:sp>
          <p:nvSpPr>
            <p:cNvPr id="27" name="TextBox 26">
              <a:extLst>
                <a:ext uri="{FF2B5EF4-FFF2-40B4-BE49-F238E27FC236}">
                  <a16:creationId xmlns:a16="http://schemas.microsoft.com/office/drawing/2014/main" id="{09BD0251-3C82-4A24-896B-FDA1213D00E0}"/>
                </a:ext>
              </a:extLst>
            </p:cNvPr>
            <p:cNvSpPr txBox="1"/>
            <p:nvPr/>
          </p:nvSpPr>
          <p:spPr>
            <a:xfrm>
              <a:off x="2576820" y="5961106"/>
              <a:ext cx="1004583" cy="368082"/>
            </a:xfrm>
            <a:prstGeom prst="rect">
              <a:avLst/>
            </a:prstGeom>
            <a:noFill/>
          </p:spPr>
          <p:txBody>
            <a:bodyPr wrap="square" rtlCol="0">
              <a:spAutoFit/>
            </a:bodyPr>
            <a:lstStyle/>
            <a:p>
              <a:r>
                <a:rPr lang="en-US" sz="1100" b="1" i="1" dirty="0">
                  <a:solidFill>
                    <a:srgbClr val="00B0F0"/>
                  </a:solidFill>
                  <a:latin typeface="Arial Narrow" panose="020B0606020202030204" pitchFamily="34" charset="0"/>
                </a:rPr>
                <a:t>Transitions</a:t>
              </a:r>
              <a:endParaRPr lang="bg-BG" sz="1100" b="1" i="1" dirty="0">
                <a:solidFill>
                  <a:srgbClr val="00B0F0"/>
                </a:solidFill>
                <a:latin typeface="Arial Narrow" panose="020B0606020202030204" pitchFamily="34" charset="0"/>
              </a:endParaRPr>
            </a:p>
          </p:txBody>
        </p:sp>
        <p:sp>
          <p:nvSpPr>
            <p:cNvPr id="28" name="TextBox 27">
              <a:extLst>
                <a:ext uri="{FF2B5EF4-FFF2-40B4-BE49-F238E27FC236}">
                  <a16:creationId xmlns:a16="http://schemas.microsoft.com/office/drawing/2014/main" id="{43A1CD49-A869-41E9-A2B4-F57B0ADC7F26}"/>
                </a:ext>
              </a:extLst>
            </p:cNvPr>
            <p:cNvSpPr txBox="1"/>
            <p:nvPr/>
          </p:nvSpPr>
          <p:spPr>
            <a:xfrm>
              <a:off x="3888235" y="3040001"/>
              <a:ext cx="956860" cy="368082"/>
            </a:xfrm>
            <a:prstGeom prst="rect">
              <a:avLst/>
            </a:prstGeom>
            <a:noFill/>
          </p:spPr>
          <p:txBody>
            <a:bodyPr wrap="square" rtlCol="0">
              <a:spAutoFit/>
            </a:bodyPr>
            <a:lstStyle/>
            <a:p>
              <a:pPr algn="ctr"/>
              <a:r>
                <a:rPr lang="en-US" sz="1100" b="1" i="1" dirty="0">
                  <a:solidFill>
                    <a:srgbClr val="00B0F0"/>
                  </a:solidFill>
                  <a:latin typeface="Arial Narrow" panose="020B0606020202030204" pitchFamily="34" charset="0"/>
                </a:rPr>
                <a:t>Functions</a:t>
              </a:r>
              <a:endParaRPr lang="bg-BG" sz="1100" b="1" i="1" dirty="0">
                <a:solidFill>
                  <a:srgbClr val="00B0F0"/>
                </a:solidFill>
                <a:latin typeface="Arial Narrow" panose="020B0606020202030204" pitchFamily="34" charset="0"/>
              </a:endParaRPr>
            </a:p>
          </p:txBody>
        </p:sp>
        <p:sp>
          <p:nvSpPr>
            <p:cNvPr id="29" name="TextBox 28">
              <a:extLst>
                <a:ext uri="{FF2B5EF4-FFF2-40B4-BE49-F238E27FC236}">
                  <a16:creationId xmlns:a16="http://schemas.microsoft.com/office/drawing/2014/main" id="{C1E1A0ED-8439-4D83-8B21-4DB5109D10B1}"/>
                </a:ext>
              </a:extLst>
            </p:cNvPr>
            <p:cNvSpPr txBox="1"/>
            <p:nvPr/>
          </p:nvSpPr>
          <p:spPr>
            <a:xfrm>
              <a:off x="2086383" y="2991853"/>
              <a:ext cx="1032104" cy="368082"/>
            </a:xfrm>
            <a:prstGeom prst="rect">
              <a:avLst/>
            </a:prstGeom>
            <a:noFill/>
          </p:spPr>
          <p:txBody>
            <a:bodyPr wrap="square" rtlCol="0">
              <a:spAutoFit/>
            </a:bodyPr>
            <a:lstStyle/>
            <a:p>
              <a:pPr algn="ctr"/>
              <a:r>
                <a:rPr lang="en-US" sz="1100" b="1" i="1" dirty="0">
                  <a:solidFill>
                    <a:srgbClr val="00B0F0"/>
                  </a:solidFill>
                  <a:latin typeface="Arial Narrow" panose="020B0606020202030204" pitchFamily="34" charset="0"/>
                </a:rPr>
                <a:t>Parameters</a:t>
              </a:r>
              <a:endParaRPr lang="bg-BG" sz="1100" b="1" i="1" dirty="0">
                <a:solidFill>
                  <a:srgbClr val="00B0F0"/>
                </a:solidFill>
                <a:latin typeface="Arial Narrow" panose="020B0606020202030204" pitchFamily="34" charset="0"/>
              </a:endParaRPr>
            </a:p>
          </p:txBody>
        </p:sp>
        <p:sp>
          <p:nvSpPr>
            <p:cNvPr id="30" name="TextBox 29">
              <a:extLst>
                <a:ext uri="{FF2B5EF4-FFF2-40B4-BE49-F238E27FC236}">
                  <a16:creationId xmlns:a16="http://schemas.microsoft.com/office/drawing/2014/main" id="{09439589-D173-4607-86D9-B21AF5544790}"/>
                </a:ext>
              </a:extLst>
            </p:cNvPr>
            <p:cNvSpPr txBox="1"/>
            <p:nvPr/>
          </p:nvSpPr>
          <p:spPr>
            <a:xfrm>
              <a:off x="1415480" y="5126423"/>
              <a:ext cx="995483" cy="368082"/>
            </a:xfrm>
            <a:prstGeom prst="rect">
              <a:avLst/>
            </a:prstGeom>
            <a:noFill/>
          </p:spPr>
          <p:txBody>
            <a:bodyPr wrap="square" rtlCol="0">
              <a:spAutoFit/>
            </a:bodyPr>
            <a:lstStyle/>
            <a:p>
              <a:pPr algn="ctr"/>
              <a:r>
                <a:rPr lang="en-US" sz="1100" b="1" i="1" dirty="0">
                  <a:solidFill>
                    <a:srgbClr val="00B0F0"/>
                  </a:solidFill>
                  <a:latin typeface="Arial Narrow" panose="020B0606020202030204" pitchFamily="34" charset="0"/>
                </a:rPr>
                <a:t>Resources</a:t>
              </a:r>
              <a:endParaRPr lang="bg-BG" sz="1100" b="1" i="1" dirty="0">
                <a:solidFill>
                  <a:srgbClr val="00B0F0"/>
                </a:solidFill>
                <a:latin typeface="Arial Narrow" panose="020B0606020202030204" pitchFamily="34" charset="0"/>
              </a:endParaRPr>
            </a:p>
          </p:txBody>
        </p:sp>
        <p:sp>
          <p:nvSpPr>
            <p:cNvPr id="31" name="TextBox 30">
              <a:extLst>
                <a:ext uri="{FF2B5EF4-FFF2-40B4-BE49-F238E27FC236}">
                  <a16:creationId xmlns:a16="http://schemas.microsoft.com/office/drawing/2014/main" id="{E643FEA3-AA93-4E2E-B944-9658D3F4FF5B}"/>
                </a:ext>
              </a:extLst>
            </p:cNvPr>
            <p:cNvSpPr txBox="1"/>
            <p:nvPr/>
          </p:nvSpPr>
          <p:spPr>
            <a:xfrm>
              <a:off x="2553274" y="5347512"/>
              <a:ext cx="675131" cy="368082"/>
            </a:xfrm>
            <a:prstGeom prst="rect">
              <a:avLst/>
            </a:prstGeom>
            <a:noFill/>
          </p:spPr>
          <p:txBody>
            <a:bodyPr wrap="square" rtlCol="0">
              <a:spAutoFit/>
            </a:bodyPr>
            <a:lstStyle/>
            <a:p>
              <a:pPr algn="ctr"/>
              <a:r>
                <a:rPr lang="en-US" sz="1100" b="1" dirty="0">
                  <a:solidFill>
                    <a:schemeClr val="tx1"/>
                  </a:solidFill>
                  <a:latin typeface="Arial Narrow" panose="020B0606020202030204" pitchFamily="34" charset="0"/>
                </a:rPr>
                <a:t>PAST</a:t>
              </a:r>
              <a:endParaRPr lang="bg-BG" sz="1100" b="1" dirty="0">
                <a:solidFill>
                  <a:schemeClr val="tx1"/>
                </a:solidFill>
                <a:latin typeface="Arial Narrow" panose="020B0606020202030204" pitchFamily="34" charset="0"/>
              </a:endParaRPr>
            </a:p>
          </p:txBody>
        </p:sp>
        <p:sp>
          <p:nvSpPr>
            <p:cNvPr id="32" name="TextBox 31">
              <a:extLst>
                <a:ext uri="{FF2B5EF4-FFF2-40B4-BE49-F238E27FC236}">
                  <a16:creationId xmlns:a16="http://schemas.microsoft.com/office/drawing/2014/main" id="{4F503B3D-483F-4B20-8F9B-E1C72EFC77AD}"/>
                </a:ext>
              </a:extLst>
            </p:cNvPr>
            <p:cNvSpPr txBox="1"/>
            <p:nvPr/>
          </p:nvSpPr>
          <p:spPr>
            <a:xfrm>
              <a:off x="2410963" y="3639913"/>
              <a:ext cx="916497" cy="368082"/>
            </a:xfrm>
            <a:prstGeom prst="rect">
              <a:avLst/>
            </a:prstGeom>
            <a:noFill/>
          </p:spPr>
          <p:txBody>
            <a:bodyPr wrap="square" rtlCol="0">
              <a:spAutoFit/>
            </a:bodyPr>
            <a:lstStyle/>
            <a:p>
              <a:pPr algn="ctr"/>
              <a:r>
                <a:rPr lang="en-US" sz="1100" b="1" dirty="0">
                  <a:solidFill>
                    <a:schemeClr val="tx1"/>
                  </a:solidFill>
                  <a:latin typeface="Arial Narrow" panose="020B0606020202030204" pitchFamily="34" charset="0"/>
                </a:rPr>
                <a:t>PRESENT</a:t>
              </a:r>
              <a:endParaRPr lang="bg-BG" sz="1100" b="1" dirty="0">
                <a:solidFill>
                  <a:schemeClr val="tx1"/>
                </a:solidFill>
                <a:latin typeface="Arial Narrow" panose="020B0606020202030204" pitchFamily="34" charset="0"/>
              </a:endParaRPr>
            </a:p>
          </p:txBody>
        </p:sp>
        <p:sp>
          <p:nvSpPr>
            <p:cNvPr id="33" name="TextBox 32">
              <a:extLst>
                <a:ext uri="{FF2B5EF4-FFF2-40B4-BE49-F238E27FC236}">
                  <a16:creationId xmlns:a16="http://schemas.microsoft.com/office/drawing/2014/main" id="{9D120490-650B-47AA-B566-A08FF894CF0F}"/>
                </a:ext>
              </a:extLst>
            </p:cNvPr>
            <p:cNvSpPr txBox="1"/>
            <p:nvPr/>
          </p:nvSpPr>
          <p:spPr>
            <a:xfrm>
              <a:off x="3919327" y="4527952"/>
              <a:ext cx="787008" cy="368082"/>
            </a:xfrm>
            <a:prstGeom prst="rect">
              <a:avLst/>
            </a:prstGeom>
            <a:noFill/>
          </p:spPr>
          <p:txBody>
            <a:bodyPr wrap="square" rtlCol="0">
              <a:spAutoFit/>
            </a:bodyPr>
            <a:lstStyle/>
            <a:p>
              <a:pPr algn="ctr"/>
              <a:r>
                <a:rPr lang="en-US" sz="1100" b="1" dirty="0">
                  <a:solidFill>
                    <a:schemeClr val="tx1"/>
                  </a:solidFill>
                  <a:latin typeface="Arial Narrow" panose="020B0606020202030204" pitchFamily="34" charset="0"/>
                </a:rPr>
                <a:t>FUTURE</a:t>
              </a:r>
              <a:endParaRPr lang="bg-BG" sz="1100" b="1" dirty="0">
                <a:solidFill>
                  <a:schemeClr val="tx1"/>
                </a:solidFill>
                <a:latin typeface="Arial Narrow" panose="020B0606020202030204" pitchFamily="34" charset="0"/>
              </a:endParaRPr>
            </a:p>
          </p:txBody>
        </p:sp>
      </p:grpSp>
      <p:sp>
        <p:nvSpPr>
          <p:cNvPr id="13" name="TextBox 12">
            <a:extLst>
              <a:ext uri="{FF2B5EF4-FFF2-40B4-BE49-F238E27FC236}">
                <a16:creationId xmlns:a16="http://schemas.microsoft.com/office/drawing/2014/main" id="{D8E1F0C4-45EF-415B-813C-529891970EE6}"/>
              </a:ext>
            </a:extLst>
          </p:cNvPr>
          <p:cNvSpPr txBox="1"/>
          <p:nvPr/>
        </p:nvSpPr>
        <p:spPr>
          <a:xfrm>
            <a:off x="1989494" y="832391"/>
            <a:ext cx="3748077" cy="369332"/>
          </a:xfrm>
          <a:prstGeom prst="rect">
            <a:avLst/>
          </a:prstGeom>
          <a:noFill/>
        </p:spPr>
        <p:txBody>
          <a:bodyPr wrap="none" rtlCol="0">
            <a:spAutoFit/>
          </a:bodyPr>
          <a:lstStyle/>
          <a:p>
            <a:r>
              <a:rPr lang="en-GB" b="1" dirty="0">
                <a:solidFill>
                  <a:srgbClr val="7030A0"/>
                </a:solidFill>
                <a:latin typeface="Arial Narrow" panose="020B0606020202030204" pitchFamily="34" charset="0"/>
              </a:rPr>
              <a:t>Methods, Conceptions &amp; Points of View</a:t>
            </a:r>
            <a:endParaRPr lang="bg-BG" dirty="0"/>
          </a:p>
        </p:txBody>
      </p:sp>
      <p:pic>
        <p:nvPicPr>
          <p:cNvPr id="15" name="Picture 14">
            <a:extLst>
              <a:ext uri="{FF2B5EF4-FFF2-40B4-BE49-F238E27FC236}">
                <a16:creationId xmlns:a16="http://schemas.microsoft.com/office/drawing/2014/main" id="{57BBE634-9202-41B9-9434-C470127942DD}"/>
              </a:ext>
            </a:extLst>
          </p:cNvPr>
          <p:cNvPicPr>
            <a:picLocks noChangeAspect="1"/>
          </p:cNvPicPr>
          <p:nvPr/>
        </p:nvPicPr>
        <p:blipFill>
          <a:blip r:embed="rId5"/>
          <a:stretch>
            <a:fillRect/>
          </a:stretch>
        </p:blipFill>
        <p:spPr>
          <a:xfrm>
            <a:off x="7027238" y="1217591"/>
            <a:ext cx="3096349" cy="2216668"/>
          </a:xfrm>
          <a:prstGeom prst="rect">
            <a:avLst/>
          </a:prstGeom>
        </p:spPr>
      </p:pic>
      <p:sp>
        <p:nvSpPr>
          <p:cNvPr id="35" name="TextBox 34">
            <a:extLst>
              <a:ext uri="{FF2B5EF4-FFF2-40B4-BE49-F238E27FC236}">
                <a16:creationId xmlns:a16="http://schemas.microsoft.com/office/drawing/2014/main" id="{255AFEC1-5F7E-4883-ADBB-9E3C8C160706}"/>
              </a:ext>
            </a:extLst>
          </p:cNvPr>
          <p:cNvSpPr txBox="1"/>
          <p:nvPr/>
        </p:nvSpPr>
        <p:spPr>
          <a:xfrm>
            <a:off x="7073909" y="830744"/>
            <a:ext cx="3435556" cy="369332"/>
          </a:xfrm>
          <a:prstGeom prst="rect">
            <a:avLst/>
          </a:prstGeom>
          <a:noFill/>
        </p:spPr>
        <p:txBody>
          <a:bodyPr wrap="none" rtlCol="0">
            <a:spAutoFit/>
          </a:bodyPr>
          <a:lstStyle/>
          <a:p>
            <a:r>
              <a:rPr lang="en-US" b="1" dirty="0">
                <a:solidFill>
                  <a:srgbClr val="1B10B0"/>
                </a:solidFill>
                <a:latin typeface="Arial Narrow" panose="020B0606020202030204" pitchFamily="34" charset="0"/>
                <a:cs typeface="Arial" pitchFamily="34" charset="0"/>
              </a:rPr>
              <a:t>PET</a:t>
            </a:r>
            <a:r>
              <a:rPr lang="en-US" b="1" dirty="0">
                <a:solidFill>
                  <a:schemeClr val="accent2"/>
                </a:solidFill>
                <a:latin typeface="Arial Narrow" panose="020B0606020202030204" pitchFamily="34" charset="0"/>
                <a:cs typeface="Arial" pitchFamily="34" charset="0"/>
              </a:rPr>
              <a:t> Model for Individual Cognition</a:t>
            </a:r>
            <a:endParaRPr lang="bg-BG" dirty="0"/>
          </a:p>
        </p:txBody>
      </p:sp>
      <p:sp>
        <p:nvSpPr>
          <p:cNvPr id="36" name="TextBox 35">
            <a:extLst>
              <a:ext uri="{FF2B5EF4-FFF2-40B4-BE49-F238E27FC236}">
                <a16:creationId xmlns:a16="http://schemas.microsoft.com/office/drawing/2014/main" id="{F0E32809-C563-477F-AF23-C5F412D36183}"/>
              </a:ext>
            </a:extLst>
          </p:cNvPr>
          <p:cNvSpPr txBox="1"/>
          <p:nvPr/>
        </p:nvSpPr>
        <p:spPr>
          <a:xfrm>
            <a:off x="1693876" y="3283248"/>
            <a:ext cx="4197893" cy="369332"/>
          </a:xfrm>
          <a:prstGeom prst="rect">
            <a:avLst/>
          </a:prstGeom>
          <a:noFill/>
        </p:spPr>
        <p:txBody>
          <a:bodyPr wrap="square" rtlCol="0">
            <a:spAutoFit/>
          </a:bodyPr>
          <a:lstStyle/>
          <a:p>
            <a:r>
              <a:rPr lang="en-US" b="1" dirty="0">
                <a:latin typeface="Arial Narrow" panose="020B0606020202030204" pitchFamily="34" charset="0"/>
                <a:cs typeface="Arial" pitchFamily="34" charset="0"/>
              </a:rPr>
              <a:t>P</a:t>
            </a:r>
            <a:r>
              <a:rPr lang="en-US" b="1" dirty="0">
                <a:solidFill>
                  <a:srgbClr val="3333CC"/>
                </a:solidFill>
                <a:latin typeface="Arial Narrow" panose="020B0606020202030204" pitchFamily="34" charset="0"/>
                <a:cs typeface="Arial" pitchFamily="34" charset="0"/>
              </a:rPr>
              <a:t>erformance </a:t>
            </a:r>
            <a:r>
              <a:rPr lang="en-US" b="1" dirty="0">
                <a:latin typeface="Arial Narrow" panose="020B0606020202030204" pitchFamily="34" charset="0"/>
                <a:cs typeface="Arial" pitchFamily="34" charset="0"/>
              </a:rPr>
              <a:t>E</a:t>
            </a:r>
            <a:r>
              <a:rPr lang="en-US" b="1" dirty="0">
                <a:solidFill>
                  <a:srgbClr val="3333CC"/>
                </a:solidFill>
                <a:latin typeface="Arial Narrow" panose="020B0606020202030204" pitchFamily="34" charset="0"/>
                <a:cs typeface="Arial" pitchFamily="34" charset="0"/>
              </a:rPr>
              <a:t>valuation of </a:t>
            </a:r>
            <a:r>
              <a:rPr lang="en-US" b="1" dirty="0">
                <a:latin typeface="Arial Narrow" panose="020B0606020202030204" pitchFamily="34" charset="0"/>
                <a:cs typeface="Arial" pitchFamily="34" charset="0"/>
              </a:rPr>
              <a:t>T</a:t>
            </a:r>
            <a:r>
              <a:rPr lang="en-US" b="1" dirty="0">
                <a:solidFill>
                  <a:srgbClr val="3333CC"/>
                </a:solidFill>
                <a:latin typeface="Arial Narrow" panose="020B0606020202030204" pitchFamily="34" charset="0"/>
                <a:cs typeface="Arial" pitchFamily="34" charset="0"/>
              </a:rPr>
              <a:t>eamwork </a:t>
            </a:r>
            <a:r>
              <a:rPr lang="en-US" b="1" dirty="0">
                <a:latin typeface="Arial Narrow" panose="020B0606020202030204" pitchFamily="34" charset="0"/>
                <a:cs typeface="Arial" pitchFamily="34" charset="0"/>
              </a:rPr>
              <a:t>M</a:t>
            </a:r>
            <a:r>
              <a:rPr lang="en-US" b="1" dirty="0">
                <a:solidFill>
                  <a:srgbClr val="3333CC"/>
                </a:solidFill>
                <a:latin typeface="Arial Narrow" panose="020B0606020202030204" pitchFamily="34" charset="0"/>
                <a:cs typeface="Arial" pitchFamily="34" charset="0"/>
              </a:rPr>
              <a:t>odel</a:t>
            </a:r>
            <a:endParaRPr lang="bg-BG" dirty="0">
              <a:solidFill>
                <a:srgbClr val="3333CC"/>
              </a:solidFill>
            </a:endParaRPr>
          </a:p>
        </p:txBody>
      </p:sp>
      <p:grpSp>
        <p:nvGrpSpPr>
          <p:cNvPr id="37" name="Group 36">
            <a:extLst>
              <a:ext uri="{FF2B5EF4-FFF2-40B4-BE49-F238E27FC236}">
                <a16:creationId xmlns:a16="http://schemas.microsoft.com/office/drawing/2014/main" id="{F0AAB13F-192D-4577-8878-9E41DBB00E15}"/>
              </a:ext>
            </a:extLst>
          </p:cNvPr>
          <p:cNvGrpSpPr/>
          <p:nvPr/>
        </p:nvGrpSpPr>
        <p:grpSpPr>
          <a:xfrm>
            <a:off x="6772275" y="3740741"/>
            <a:ext cx="3499301" cy="2344224"/>
            <a:chOff x="3000377" y="1839913"/>
            <a:chExt cx="6569075" cy="4037012"/>
          </a:xfrm>
        </p:grpSpPr>
        <p:sp>
          <p:nvSpPr>
            <p:cNvPr id="38" name="AutoShape 38">
              <a:extLst>
                <a:ext uri="{FF2B5EF4-FFF2-40B4-BE49-F238E27FC236}">
                  <a16:creationId xmlns:a16="http://schemas.microsoft.com/office/drawing/2014/main" id="{17DBDF44-D31E-4733-9CC2-CF71C12CF090}"/>
                </a:ext>
              </a:extLst>
            </p:cNvPr>
            <p:cNvSpPr>
              <a:spLocks noChangeArrowheads="1"/>
            </p:cNvSpPr>
            <p:nvPr/>
          </p:nvSpPr>
          <p:spPr bwMode="auto">
            <a:xfrm>
              <a:off x="3500440" y="3668713"/>
              <a:ext cx="1828800" cy="304800"/>
            </a:xfrm>
            <a:prstGeom prst="roundRect">
              <a:avLst>
                <a:gd name="adj" fmla="val 16667"/>
              </a:avLst>
            </a:prstGeom>
            <a:solidFill>
              <a:srgbClr val="00FF00"/>
            </a:solidFill>
            <a:ln w="9525">
              <a:solidFill>
                <a:srgbClr val="333333"/>
              </a:solidFill>
              <a:round/>
              <a:headEnd/>
              <a:tailEnd/>
            </a:ln>
          </p:spPr>
          <p:txBody>
            <a:bodyPr lIns="40234" tIns="20117" rIns="40234" bIns="20117"/>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pPr algn="ctr">
                <a:spcBef>
                  <a:spcPts val="300"/>
                </a:spcBef>
              </a:pPr>
              <a:r>
                <a:rPr lang="en-US" altLang="bg-BG" sz="900" dirty="0">
                  <a:latin typeface="Arial Narrow" panose="020B0606020202030204" pitchFamily="34" charset="0"/>
                </a:rPr>
                <a:t>Nuclear Power Plant</a:t>
              </a:r>
            </a:p>
          </p:txBody>
        </p:sp>
        <p:sp>
          <p:nvSpPr>
            <p:cNvPr id="39" name="AutoShape 39">
              <a:extLst>
                <a:ext uri="{FF2B5EF4-FFF2-40B4-BE49-F238E27FC236}">
                  <a16:creationId xmlns:a16="http://schemas.microsoft.com/office/drawing/2014/main" id="{D38B7CF8-D3DA-4468-8B76-F94BC2DF98EF}"/>
                </a:ext>
              </a:extLst>
            </p:cNvPr>
            <p:cNvSpPr>
              <a:spLocks noChangeArrowheads="1"/>
            </p:cNvSpPr>
            <p:nvPr/>
          </p:nvSpPr>
          <p:spPr bwMode="auto">
            <a:xfrm>
              <a:off x="3271840" y="2670175"/>
              <a:ext cx="2133600" cy="312738"/>
            </a:xfrm>
            <a:prstGeom prst="roundRect">
              <a:avLst>
                <a:gd name="adj" fmla="val 16667"/>
              </a:avLst>
            </a:prstGeom>
            <a:solidFill>
              <a:srgbClr val="FFCC00"/>
            </a:solidFill>
            <a:ln w="9525">
              <a:solidFill>
                <a:srgbClr val="333333"/>
              </a:solidFill>
              <a:round/>
              <a:headEnd/>
              <a:tailEnd/>
            </a:ln>
          </p:spPr>
          <p:txBody>
            <a:bodyPr lIns="40234" tIns="20117" rIns="40234" bIns="20117"/>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pPr algn="ctr"/>
              <a:r>
                <a:rPr lang="en-US" altLang="bg-BG" sz="900" dirty="0">
                  <a:latin typeface="Arial Narrow" panose="020B0606020202030204" pitchFamily="34" charset="0"/>
                </a:rPr>
                <a:t>Senior Reactor Operator</a:t>
              </a:r>
            </a:p>
          </p:txBody>
        </p:sp>
        <p:sp>
          <p:nvSpPr>
            <p:cNvPr id="40" name="AutoShape 40">
              <a:extLst>
                <a:ext uri="{FF2B5EF4-FFF2-40B4-BE49-F238E27FC236}">
                  <a16:creationId xmlns:a16="http://schemas.microsoft.com/office/drawing/2014/main" id="{F53D0E6F-8A3B-46AA-B662-DC43E4DAD4F3}"/>
                </a:ext>
              </a:extLst>
            </p:cNvPr>
            <p:cNvSpPr>
              <a:spLocks noChangeArrowheads="1"/>
            </p:cNvSpPr>
            <p:nvPr/>
          </p:nvSpPr>
          <p:spPr bwMode="auto">
            <a:xfrm>
              <a:off x="6624640" y="3668713"/>
              <a:ext cx="1252537" cy="304800"/>
            </a:xfrm>
            <a:prstGeom prst="roundRect">
              <a:avLst>
                <a:gd name="adj" fmla="val 16667"/>
              </a:avLst>
            </a:prstGeom>
            <a:solidFill>
              <a:srgbClr val="00CCFF"/>
            </a:solidFill>
            <a:ln w="9525">
              <a:solidFill>
                <a:srgbClr val="000000"/>
              </a:solidFill>
              <a:round/>
              <a:headEnd/>
              <a:tailEnd/>
            </a:ln>
          </p:spPr>
          <p:txBody>
            <a:bodyPr lIns="40234" tIns="20117" rIns="40234" bIns="20117"/>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pPr algn="ctr"/>
              <a:r>
                <a:rPr lang="en-US" altLang="bg-BG" sz="900" dirty="0">
                  <a:latin typeface="Arial Narrow" panose="020B0606020202030204" pitchFamily="34" charset="0"/>
                </a:rPr>
                <a:t>Supervisor</a:t>
              </a:r>
            </a:p>
          </p:txBody>
        </p:sp>
        <p:sp>
          <p:nvSpPr>
            <p:cNvPr id="41" name="AutoShape 41">
              <a:extLst>
                <a:ext uri="{FF2B5EF4-FFF2-40B4-BE49-F238E27FC236}">
                  <a16:creationId xmlns:a16="http://schemas.microsoft.com/office/drawing/2014/main" id="{A5EDD47E-A560-4A36-AE8D-9B023C09E40A}"/>
                </a:ext>
              </a:extLst>
            </p:cNvPr>
            <p:cNvSpPr>
              <a:spLocks noChangeArrowheads="1"/>
            </p:cNvSpPr>
            <p:nvPr/>
          </p:nvSpPr>
          <p:spPr bwMode="auto">
            <a:xfrm>
              <a:off x="8512177" y="3668713"/>
              <a:ext cx="1008063" cy="304800"/>
            </a:xfrm>
            <a:prstGeom prst="roundRect">
              <a:avLst>
                <a:gd name="adj" fmla="val 16667"/>
              </a:avLst>
            </a:prstGeom>
            <a:solidFill>
              <a:srgbClr val="FF0000"/>
            </a:solidFill>
            <a:ln w="9525">
              <a:solidFill>
                <a:srgbClr val="333333"/>
              </a:solidFill>
              <a:round/>
              <a:headEnd/>
              <a:tailEnd/>
            </a:ln>
          </p:spPr>
          <p:txBody>
            <a:bodyPr lIns="40234" tIns="20117" rIns="40234" bIns="20117"/>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pPr algn="ctr"/>
              <a:r>
                <a:rPr lang="en-US" altLang="bg-BG" sz="900" dirty="0">
                  <a:latin typeface="Arial Narrow" panose="020B0606020202030204" pitchFamily="34" charset="0"/>
                </a:rPr>
                <a:t>Decision</a:t>
              </a:r>
            </a:p>
          </p:txBody>
        </p:sp>
        <p:sp>
          <p:nvSpPr>
            <p:cNvPr id="42" name="Line 42">
              <a:extLst>
                <a:ext uri="{FF2B5EF4-FFF2-40B4-BE49-F238E27FC236}">
                  <a16:creationId xmlns:a16="http://schemas.microsoft.com/office/drawing/2014/main" id="{217C95F6-DB9B-4640-A08E-AA93D49DCC8D}"/>
                </a:ext>
              </a:extLst>
            </p:cNvPr>
            <p:cNvSpPr>
              <a:spLocks noChangeShapeType="1"/>
            </p:cNvSpPr>
            <p:nvPr/>
          </p:nvSpPr>
          <p:spPr bwMode="auto">
            <a:xfrm>
              <a:off x="5316540" y="3819525"/>
              <a:ext cx="1308100" cy="1588"/>
            </a:xfrm>
            <a:prstGeom prst="line">
              <a:avLst/>
            </a:prstGeom>
            <a:noFill/>
            <a:ln w="12700">
              <a:solidFill>
                <a:srgbClr val="00FF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43" name="Line 45">
              <a:extLst>
                <a:ext uri="{FF2B5EF4-FFF2-40B4-BE49-F238E27FC236}">
                  <a16:creationId xmlns:a16="http://schemas.microsoft.com/office/drawing/2014/main" id="{CCC26FBE-9FAD-4D8B-8801-F8530BEE133B}"/>
                </a:ext>
              </a:extLst>
            </p:cNvPr>
            <p:cNvSpPr>
              <a:spLocks noChangeShapeType="1"/>
            </p:cNvSpPr>
            <p:nvPr/>
          </p:nvSpPr>
          <p:spPr bwMode="auto">
            <a:xfrm>
              <a:off x="7877177" y="3819525"/>
              <a:ext cx="635000" cy="1588"/>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44" name="Line 46">
              <a:extLst>
                <a:ext uri="{FF2B5EF4-FFF2-40B4-BE49-F238E27FC236}">
                  <a16:creationId xmlns:a16="http://schemas.microsoft.com/office/drawing/2014/main" id="{DCC1E5C0-6AD1-46FA-8B22-53241B28F0C3}"/>
                </a:ext>
              </a:extLst>
            </p:cNvPr>
            <p:cNvSpPr>
              <a:spLocks noChangeShapeType="1"/>
            </p:cNvSpPr>
            <p:nvPr/>
          </p:nvSpPr>
          <p:spPr bwMode="auto">
            <a:xfrm flipV="1">
              <a:off x="5329240" y="2982913"/>
              <a:ext cx="1219200" cy="685800"/>
            </a:xfrm>
            <a:prstGeom prst="line">
              <a:avLst/>
            </a:prstGeom>
            <a:noFill/>
            <a:ln w="12700">
              <a:solidFill>
                <a:srgbClr val="00FF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45" name="Line 47">
              <a:extLst>
                <a:ext uri="{FF2B5EF4-FFF2-40B4-BE49-F238E27FC236}">
                  <a16:creationId xmlns:a16="http://schemas.microsoft.com/office/drawing/2014/main" id="{BD66AE7B-CF57-4139-8F98-AA76F357DF56}"/>
                </a:ext>
              </a:extLst>
            </p:cNvPr>
            <p:cNvSpPr>
              <a:spLocks noChangeShapeType="1"/>
            </p:cNvSpPr>
            <p:nvPr/>
          </p:nvSpPr>
          <p:spPr bwMode="auto">
            <a:xfrm>
              <a:off x="5405440" y="2982913"/>
              <a:ext cx="1219200" cy="685800"/>
            </a:xfrm>
            <a:prstGeom prst="line">
              <a:avLst/>
            </a:prstGeom>
            <a:noFill/>
            <a:ln w="12700">
              <a:solidFill>
                <a:srgbClr val="333333"/>
              </a:solidFill>
              <a:prstDash val="dash"/>
              <a:round/>
              <a:headEnd type="diamond" w="med" len="med"/>
              <a:tailEnd type="triangle"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46" name="AutoShape 48">
              <a:extLst>
                <a:ext uri="{FF2B5EF4-FFF2-40B4-BE49-F238E27FC236}">
                  <a16:creationId xmlns:a16="http://schemas.microsoft.com/office/drawing/2014/main" id="{10E3B3D3-DB1E-4726-AFE3-D26123BD29A6}"/>
                </a:ext>
              </a:extLst>
            </p:cNvPr>
            <p:cNvSpPr>
              <a:spLocks noChangeArrowheads="1"/>
            </p:cNvSpPr>
            <p:nvPr/>
          </p:nvSpPr>
          <p:spPr bwMode="auto">
            <a:xfrm>
              <a:off x="3424240" y="4659313"/>
              <a:ext cx="1905000" cy="304800"/>
            </a:xfrm>
            <a:prstGeom prst="roundRect">
              <a:avLst>
                <a:gd name="adj" fmla="val 16667"/>
              </a:avLst>
            </a:prstGeom>
            <a:solidFill>
              <a:srgbClr val="FFFF00"/>
            </a:solidFill>
            <a:ln w="9525">
              <a:solidFill>
                <a:srgbClr val="333333"/>
              </a:solidFill>
              <a:round/>
              <a:headEnd/>
              <a:tailEnd/>
            </a:ln>
          </p:spPr>
          <p:txBody>
            <a:bodyPr lIns="40234" tIns="20117" rIns="40234" bIns="20117"/>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pPr algn="ctr"/>
              <a:r>
                <a:rPr lang="en-US" altLang="bg-BG" sz="900" dirty="0">
                  <a:latin typeface="Arial Narrow" panose="020B0606020202030204" pitchFamily="34" charset="0"/>
                </a:rPr>
                <a:t>Reactor Operator</a:t>
              </a:r>
            </a:p>
          </p:txBody>
        </p:sp>
        <p:sp>
          <p:nvSpPr>
            <p:cNvPr id="47" name="AutoShape 50">
              <a:extLst>
                <a:ext uri="{FF2B5EF4-FFF2-40B4-BE49-F238E27FC236}">
                  <a16:creationId xmlns:a16="http://schemas.microsoft.com/office/drawing/2014/main" id="{5340FC13-DF4F-440C-9048-C9D71341912A}"/>
                </a:ext>
              </a:extLst>
            </p:cNvPr>
            <p:cNvSpPr>
              <a:spLocks noChangeArrowheads="1"/>
            </p:cNvSpPr>
            <p:nvPr/>
          </p:nvSpPr>
          <p:spPr bwMode="auto">
            <a:xfrm>
              <a:off x="6440490" y="4659313"/>
              <a:ext cx="2851150" cy="304800"/>
            </a:xfrm>
            <a:prstGeom prst="roundRect">
              <a:avLst>
                <a:gd name="adj" fmla="val 16667"/>
              </a:avLst>
            </a:prstGeom>
            <a:solidFill>
              <a:srgbClr val="FF99CC"/>
            </a:solidFill>
            <a:ln w="9525">
              <a:solidFill>
                <a:srgbClr val="333333"/>
              </a:solidFill>
              <a:round/>
              <a:headEnd/>
              <a:tailEnd/>
            </a:ln>
          </p:spPr>
          <p:txBody>
            <a:bodyPr lIns="40234" tIns="20117" rIns="40234" bIns="20117"/>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pPr algn="ctr"/>
              <a:r>
                <a:rPr lang="en-US" altLang="bg-BG" sz="900" dirty="0">
                  <a:latin typeface="Arial Narrow" panose="020B0606020202030204" pitchFamily="34" charset="0"/>
                </a:rPr>
                <a:t>Operator of Feed Water Pumps</a:t>
              </a:r>
            </a:p>
          </p:txBody>
        </p:sp>
        <p:sp>
          <p:nvSpPr>
            <p:cNvPr id="48" name="Line 51">
              <a:extLst>
                <a:ext uri="{FF2B5EF4-FFF2-40B4-BE49-F238E27FC236}">
                  <a16:creationId xmlns:a16="http://schemas.microsoft.com/office/drawing/2014/main" id="{DA1C9C42-44A7-4BC2-8C5E-392F817B2C79}"/>
                </a:ext>
              </a:extLst>
            </p:cNvPr>
            <p:cNvSpPr>
              <a:spLocks noChangeShapeType="1"/>
            </p:cNvSpPr>
            <p:nvPr/>
          </p:nvSpPr>
          <p:spPr bwMode="auto">
            <a:xfrm flipH="1">
              <a:off x="7242177" y="3973513"/>
              <a:ext cx="1588" cy="674687"/>
            </a:xfrm>
            <a:prstGeom prst="line">
              <a:avLst/>
            </a:prstGeom>
            <a:noFill/>
            <a:ln w="12700">
              <a:solidFill>
                <a:srgbClr val="333333"/>
              </a:solidFill>
              <a:prstDash val="dash"/>
              <a:round/>
              <a:headEnd type="triangle" w="med" len="med"/>
              <a:tailEnd type="diamond"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49" name="Line 52">
              <a:extLst>
                <a:ext uri="{FF2B5EF4-FFF2-40B4-BE49-F238E27FC236}">
                  <a16:creationId xmlns:a16="http://schemas.microsoft.com/office/drawing/2014/main" id="{A9E3E2FD-922D-47FB-96C1-1E40F273C2DC}"/>
                </a:ext>
              </a:extLst>
            </p:cNvPr>
            <p:cNvSpPr>
              <a:spLocks noChangeShapeType="1"/>
            </p:cNvSpPr>
            <p:nvPr/>
          </p:nvSpPr>
          <p:spPr bwMode="auto">
            <a:xfrm>
              <a:off x="5419727" y="2828925"/>
              <a:ext cx="1128713" cy="1588"/>
            </a:xfrm>
            <a:prstGeom prst="line">
              <a:avLst/>
            </a:prstGeom>
            <a:noFill/>
            <a:ln w="12700">
              <a:solidFill>
                <a:srgbClr val="333333"/>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50" name="Line 53">
              <a:extLst>
                <a:ext uri="{FF2B5EF4-FFF2-40B4-BE49-F238E27FC236}">
                  <a16:creationId xmlns:a16="http://schemas.microsoft.com/office/drawing/2014/main" id="{217EABED-3CE5-4624-A5F7-AB2DBE9DDABE}"/>
                </a:ext>
              </a:extLst>
            </p:cNvPr>
            <p:cNvSpPr>
              <a:spLocks noChangeShapeType="1"/>
            </p:cNvSpPr>
            <p:nvPr/>
          </p:nvSpPr>
          <p:spPr bwMode="auto">
            <a:xfrm>
              <a:off x="5329240" y="3973513"/>
              <a:ext cx="1143000" cy="685800"/>
            </a:xfrm>
            <a:prstGeom prst="line">
              <a:avLst/>
            </a:prstGeom>
            <a:noFill/>
            <a:ln w="12700">
              <a:solidFill>
                <a:srgbClr val="00FF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51" name="Line 54">
              <a:extLst>
                <a:ext uri="{FF2B5EF4-FFF2-40B4-BE49-F238E27FC236}">
                  <a16:creationId xmlns:a16="http://schemas.microsoft.com/office/drawing/2014/main" id="{84F3B751-AA8C-4D16-A65C-71A77771C0BF}"/>
                </a:ext>
              </a:extLst>
            </p:cNvPr>
            <p:cNvSpPr>
              <a:spLocks noChangeShapeType="1"/>
            </p:cNvSpPr>
            <p:nvPr/>
          </p:nvSpPr>
          <p:spPr bwMode="auto">
            <a:xfrm flipV="1">
              <a:off x="5329240" y="3943350"/>
              <a:ext cx="1303337" cy="715963"/>
            </a:xfrm>
            <a:prstGeom prst="line">
              <a:avLst/>
            </a:prstGeom>
            <a:noFill/>
            <a:ln w="12700">
              <a:solidFill>
                <a:srgbClr val="333333"/>
              </a:solidFill>
              <a:prstDash val="dash"/>
              <a:round/>
              <a:headEnd type="diamond" w="med" len="med"/>
              <a:tailEnd type="triangle"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52" name="Freeform 55">
              <a:extLst>
                <a:ext uri="{FF2B5EF4-FFF2-40B4-BE49-F238E27FC236}">
                  <a16:creationId xmlns:a16="http://schemas.microsoft.com/office/drawing/2014/main" id="{02EDF52F-1672-48BF-B444-565BFBD2B4CD}"/>
                </a:ext>
              </a:extLst>
            </p:cNvPr>
            <p:cNvSpPr>
              <a:spLocks/>
            </p:cNvSpPr>
            <p:nvPr/>
          </p:nvSpPr>
          <p:spPr bwMode="auto">
            <a:xfrm>
              <a:off x="3000377" y="2982913"/>
              <a:ext cx="423863" cy="1676400"/>
            </a:xfrm>
            <a:custGeom>
              <a:avLst/>
              <a:gdLst>
                <a:gd name="T0" fmla="*/ 2147483647 w 192"/>
                <a:gd name="T1" fmla="*/ 0 h 1200"/>
                <a:gd name="T2" fmla="*/ 0 w 192"/>
                <a:gd name="T3" fmla="*/ 2147483647 h 1200"/>
                <a:gd name="T4" fmla="*/ 2147483647 w 192"/>
                <a:gd name="T5" fmla="*/ 2147483647 h 1200"/>
                <a:gd name="T6" fmla="*/ 0 60000 65536"/>
                <a:gd name="T7" fmla="*/ 0 60000 65536"/>
                <a:gd name="T8" fmla="*/ 0 60000 65536"/>
                <a:gd name="T9" fmla="*/ 0 w 192"/>
                <a:gd name="T10" fmla="*/ 0 h 1200"/>
                <a:gd name="T11" fmla="*/ 192 w 192"/>
                <a:gd name="T12" fmla="*/ 1200 h 1200"/>
              </a:gdLst>
              <a:ahLst/>
              <a:cxnLst>
                <a:cxn ang="T6">
                  <a:pos x="T0" y="T1"/>
                </a:cxn>
                <a:cxn ang="T7">
                  <a:pos x="T2" y="T3"/>
                </a:cxn>
                <a:cxn ang="T8">
                  <a:pos x="T4" y="T5"/>
                </a:cxn>
              </a:cxnLst>
              <a:rect l="T9" t="T10" r="T11" b="T12"/>
              <a:pathLst>
                <a:path w="192" h="1200">
                  <a:moveTo>
                    <a:pt x="192" y="0"/>
                  </a:moveTo>
                  <a:cubicBezTo>
                    <a:pt x="96" y="188"/>
                    <a:pt x="0" y="376"/>
                    <a:pt x="0" y="576"/>
                  </a:cubicBezTo>
                  <a:cubicBezTo>
                    <a:pt x="0" y="776"/>
                    <a:pt x="160" y="1096"/>
                    <a:pt x="192" y="1200"/>
                  </a:cubicBezTo>
                </a:path>
              </a:pathLst>
            </a:custGeom>
            <a:noFill/>
            <a:ln w="12700">
              <a:solidFill>
                <a:srgbClr val="333333"/>
              </a:solidFill>
              <a:prstDash val="dash"/>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endParaRPr lang="bg-BG" altLang="bg-BG" sz="900" dirty="0">
                <a:latin typeface="Arial Narrow" panose="020B0606020202030204" pitchFamily="34" charset="0"/>
              </a:endParaRPr>
            </a:p>
          </p:txBody>
        </p:sp>
        <p:sp>
          <p:nvSpPr>
            <p:cNvPr id="53" name="Freeform 56">
              <a:extLst>
                <a:ext uri="{FF2B5EF4-FFF2-40B4-BE49-F238E27FC236}">
                  <a16:creationId xmlns:a16="http://schemas.microsoft.com/office/drawing/2014/main" id="{AD2273A5-007E-4829-8866-7D27DE0B9D29}"/>
                </a:ext>
              </a:extLst>
            </p:cNvPr>
            <p:cNvSpPr>
              <a:spLocks/>
            </p:cNvSpPr>
            <p:nvPr/>
          </p:nvSpPr>
          <p:spPr bwMode="auto">
            <a:xfrm flipH="1">
              <a:off x="7920040" y="2982913"/>
              <a:ext cx="403225" cy="1681162"/>
            </a:xfrm>
            <a:custGeom>
              <a:avLst/>
              <a:gdLst>
                <a:gd name="T0" fmla="*/ 2147483647 w 192"/>
                <a:gd name="T1" fmla="*/ 0 h 1200"/>
                <a:gd name="T2" fmla="*/ 0 w 192"/>
                <a:gd name="T3" fmla="*/ 2147483647 h 1200"/>
                <a:gd name="T4" fmla="*/ 2147483647 w 192"/>
                <a:gd name="T5" fmla="*/ 2147483647 h 1200"/>
                <a:gd name="T6" fmla="*/ 0 60000 65536"/>
                <a:gd name="T7" fmla="*/ 0 60000 65536"/>
                <a:gd name="T8" fmla="*/ 0 60000 65536"/>
                <a:gd name="T9" fmla="*/ 0 w 192"/>
                <a:gd name="T10" fmla="*/ 0 h 1200"/>
                <a:gd name="T11" fmla="*/ 192 w 192"/>
                <a:gd name="T12" fmla="*/ 1200 h 1200"/>
              </a:gdLst>
              <a:ahLst/>
              <a:cxnLst>
                <a:cxn ang="T6">
                  <a:pos x="T0" y="T1"/>
                </a:cxn>
                <a:cxn ang="T7">
                  <a:pos x="T2" y="T3"/>
                </a:cxn>
                <a:cxn ang="T8">
                  <a:pos x="T4" y="T5"/>
                </a:cxn>
              </a:cxnLst>
              <a:rect l="T9" t="T10" r="T11" b="T12"/>
              <a:pathLst>
                <a:path w="192" h="1200">
                  <a:moveTo>
                    <a:pt x="192" y="0"/>
                  </a:moveTo>
                  <a:cubicBezTo>
                    <a:pt x="96" y="188"/>
                    <a:pt x="0" y="376"/>
                    <a:pt x="0" y="576"/>
                  </a:cubicBezTo>
                  <a:cubicBezTo>
                    <a:pt x="0" y="776"/>
                    <a:pt x="160" y="1096"/>
                    <a:pt x="192" y="1200"/>
                  </a:cubicBezTo>
                </a:path>
              </a:pathLst>
            </a:custGeom>
            <a:noFill/>
            <a:ln w="12700">
              <a:solidFill>
                <a:srgbClr val="333333"/>
              </a:solidFill>
              <a:prstDash val="dash"/>
              <a:round/>
              <a:headEnd type="triangle" w="med" len="med"/>
              <a:tailEnd type="triangle" w="med" len="me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endParaRPr lang="bg-BG" altLang="bg-BG" sz="900" dirty="0">
                <a:latin typeface="Arial Narrow" panose="020B0606020202030204" pitchFamily="34" charset="0"/>
              </a:endParaRPr>
            </a:p>
          </p:txBody>
        </p:sp>
        <p:sp>
          <p:nvSpPr>
            <p:cNvPr id="54" name="Line 57">
              <a:extLst>
                <a:ext uri="{FF2B5EF4-FFF2-40B4-BE49-F238E27FC236}">
                  <a16:creationId xmlns:a16="http://schemas.microsoft.com/office/drawing/2014/main" id="{7A92A1C3-320D-444C-85A8-52C3838BFB56}"/>
                </a:ext>
              </a:extLst>
            </p:cNvPr>
            <p:cNvSpPr>
              <a:spLocks noChangeShapeType="1"/>
            </p:cNvSpPr>
            <p:nvPr/>
          </p:nvSpPr>
          <p:spPr bwMode="auto">
            <a:xfrm>
              <a:off x="4872040" y="2971800"/>
              <a:ext cx="1981200" cy="1676400"/>
            </a:xfrm>
            <a:prstGeom prst="line">
              <a:avLst/>
            </a:prstGeom>
            <a:noFill/>
            <a:ln w="12700">
              <a:solidFill>
                <a:srgbClr val="333333"/>
              </a:solidFill>
              <a:prstDash val="dash"/>
              <a:round/>
              <a:headEnd type="diamond" w="med" len="med"/>
              <a:tailEnd type="diamond"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55" name="Line 60">
              <a:extLst>
                <a:ext uri="{FF2B5EF4-FFF2-40B4-BE49-F238E27FC236}">
                  <a16:creationId xmlns:a16="http://schemas.microsoft.com/office/drawing/2014/main" id="{D8A5896C-B85F-46FB-8313-AB0F7666C917}"/>
                </a:ext>
              </a:extLst>
            </p:cNvPr>
            <p:cNvSpPr>
              <a:spLocks noChangeShapeType="1"/>
            </p:cNvSpPr>
            <p:nvPr/>
          </p:nvSpPr>
          <p:spPr bwMode="auto">
            <a:xfrm>
              <a:off x="6526215" y="5338763"/>
              <a:ext cx="327025" cy="1587"/>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56" name="Line 61">
              <a:extLst>
                <a:ext uri="{FF2B5EF4-FFF2-40B4-BE49-F238E27FC236}">
                  <a16:creationId xmlns:a16="http://schemas.microsoft.com/office/drawing/2014/main" id="{8C9F06A1-2BC1-4BD5-8126-37B13B081B23}"/>
                </a:ext>
              </a:extLst>
            </p:cNvPr>
            <p:cNvSpPr>
              <a:spLocks noChangeShapeType="1"/>
            </p:cNvSpPr>
            <p:nvPr/>
          </p:nvSpPr>
          <p:spPr bwMode="auto">
            <a:xfrm>
              <a:off x="3933827" y="5338763"/>
              <a:ext cx="325438" cy="0"/>
            </a:xfrm>
            <a:prstGeom prst="line">
              <a:avLst/>
            </a:prstGeom>
            <a:noFill/>
            <a:ln w="6350">
              <a:solidFill>
                <a:srgbClr val="00FF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57" name="Line 62">
              <a:extLst>
                <a:ext uri="{FF2B5EF4-FFF2-40B4-BE49-F238E27FC236}">
                  <a16:creationId xmlns:a16="http://schemas.microsoft.com/office/drawing/2014/main" id="{4104E71D-A6E5-4B0D-8293-F06FC0EEE1C7}"/>
                </a:ext>
              </a:extLst>
            </p:cNvPr>
            <p:cNvSpPr>
              <a:spLocks noChangeShapeType="1"/>
            </p:cNvSpPr>
            <p:nvPr/>
          </p:nvSpPr>
          <p:spPr bwMode="auto">
            <a:xfrm>
              <a:off x="3856040" y="5715000"/>
              <a:ext cx="422275" cy="0"/>
            </a:xfrm>
            <a:prstGeom prst="line">
              <a:avLst/>
            </a:prstGeom>
            <a:noFill/>
            <a:ln w="12700">
              <a:solidFill>
                <a:srgbClr val="333333"/>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58" name="Rectangle 63">
              <a:extLst>
                <a:ext uri="{FF2B5EF4-FFF2-40B4-BE49-F238E27FC236}">
                  <a16:creationId xmlns:a16="http://schemas.microsoft.com/office/drawing/2014/main" id="{86F7C4E7-B0B8-456F-AA7C-4E2F1E86847F}"/>
                </a:ext>
              </a:extLst>
            </p:cNvPr>
            <p:cNvSpPr>
              <a:spLocks noChangeArrowheads="1"/>
            </p:cNvSpPr>
            <p:nvPr/>
          </p:nvSpPr>
          <p:spPr bwMode="auto">
            <a:xfrm>
              <a:off x="4454527" y="5205413"/>
              <a:ext cx="15176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40234" tIns="20117" rIns="40234" bIns="20117"/>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r>
                <a:rPr lang="en-US" altLang="bg-BG" sz="900" dirty="0">
                  <a:latin typeface="Arial Narrow" panose="020B0606020202030204" pitchFamily="34" charset="0"/>
                </a:rPr>
                <a:t>Individual Cognition</a:t>
              </a:r>
            </a:p>
          </p:txBody>
        </p:sp>
        <p:sp>
          <p:nvSpPr>
            <p:cNvPr id="59" name="Rectangle 64">
              <a:extLst>
                <a:ext uri="{FF2B5EF4-FFF2-40B4-BE49-F238E27FC236}">
                  <a16:creationId xmlns:a16="http://schemas.microsoft.com/office/drawing/2014/main" id="{1F21D8AE-2DB6-4EA7-A700-A31E50326596}"/>
                </a:ext>
              </a:extLst>
            </p:cNvPr>
            <p:cNvSpPr>
              <a:spLocks noChangeArrowheads="1"/>
            </p:cNvSpPr>
            <p:nvPr/>
          </p:nvSpPr>
          <p:spPr bwMode="auto">
            <a:xfrm>
              <a:off x="4368802" y="5573713"/>
              <a:ext cx="1663700" cy="30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40234" tIns="20117" rIns="40234" bIns="20117"/>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r>
                <a:rPr lang="en-US" altLang="bg-BG" sz="900" dirty="0">
                  <a:latin typeface="Arial Narrow" panose="020B0606020202030204" pitchFamily="34" charset="0"/>
                </a:rPr>
                <a:t>Mutual Communication</a:t>
              </a:r>
            </a:p>
          </p:txBody>
        </p:sp>
        <p:sp>
          <p:nvSpPr>
            <p:cNvPr id="60" name="Rectangle 65">
              <a:extLst>
                <a:ext uri="{FF2B5EF4-FFF2-40B4-BE49-F238E27FC236}">
                  <a16:creationId xmlns:a16="http://schemas.microsoft.com/office/drawing/2014/main" id="{929FEE47-303E-443A-935B-20C2DDA04E16}"/>
                </a:ext>
              </a:extLst>
            </p:cNvPr>
            <p:cNvSpPr>
              <a:spLocks noChangeArrowheads="1"/>
            </p:cNvSpPr>
            <p:nvPr/>
          </p:nvSpPr>
          <p:spPr bwMode="auto">
            <a:xfrm>
              <a:off x="7100890" y="5192713"/>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40234" tIns="20117" rIns="40234" bIns="20117"/>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r>
                <a:rPr lang="en-US" altLang="bg-BG" sz="900" dirty="0">
                  <a:latin typeface="Arial Narrow" panose="020B0606020202030204" pitchFamily="34" charset="0"/>
                </a:rPr>
                <a:t>Group Decision-making</a:t>
              </a:r>
            </a:p>
          </p:txBody>
        </p:sp>
        <p:sp>
          <p:nvSpPr>
            <p:cNvPr id="61" name="Line 66">
              <a:extLst>
                <a:ext uri="{FF2B5EF4-FFF2-40B4-BE49-F238E27FC236}">
                  <a16:creationId xmlns:a16="http://schemas.microsoft.com/office/drawing/2014/main" id="{DD028173-1217-4105-A1E6-E39BBD657909}"/>
                </a:ext>
              </a:extLst>
            </p:cNvPr>
            <p:cNvSpPr>
              <a:spLocks noChangeShapeType="1"/>
            </p:cNvSpPr>
            <p:nvPr/>
          </p:nvSpPr>
          <p:spPr bwMode="auto">
            <a:xfrm>
              <a:off x="6480177" y="5715000"/>
              <a:ext cx="311150" cy="0"/>
            </a:xfrm>
            <a:prstGeom prst="line">
              <a:avLst/>
            </a:prstGeom>
            <a:noFill/>
            <a:ln w="12700">
              <a:solidFill>
                <a:srgbClr val="333333"/>
              </a:solidFill>
              <a:prstDash val="dash"/>
              <a:round/>
              <a:headEnd type="diamond" w="med" len="med"/>
              <a:tailEnd type="diamond"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62" name="Rectangle 67">
              <a:extLst>
                <a:ext uri="{FF2B5EF4-FFF2-40B4-BE49-F238E27FC236}">
                  <a16:creationId xmlns:a16="http://schemas.microsoft.com/office/drawing/2014/main" id="{EF031847-EB26-465F-9762-AA2322ED47D6}"/>
                </a:ext>
              </a:extLst>
            </p:cNvPr>
            <p:cNvSpPr>
              <a:spLocks noChangeArrowheads="1"/>
            </p:cNvSpPr>
            <p:nvPr/>
          </p:nvSpPr>
          <p:spPr bwMode="auto">
            <a:xfrm>
              <a:off x="7115177" y="5573713"/>
              <a:ext cx="2454275" cy="30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40234" tIns="20117" rIns="40234" bIns="20117"/>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r>
                <a:rPr lang="en-US" altLang="bg-BG" sz="900" dirty="0">
                  <a:latin typeface="Arial Narrow" panose="020B0606020202030204" pitchFamily="34" charset="0"/>
                </a:rPr>
                <a:t>Possible communication</a:t>
              </a:r>
            </a:p>
          </p:txBody>
        </p:sp>
        <p:sp>
          <p:nvSpPr>
            <p:cNvPr id="63" name="AutoShape 68">
              <a:extLst>
                <a:ext uri="{FF2B5EF4-FFF2-40B4-BE49-F238E27FC236}">
                  <a16:creationId xmlns:a16="http://schemas.microsoft.com/office/drawing/2014/main" id="{0B9A429D-F5BC-4AFC-818F-95D6FB269547}"/>
                </a:ext>
              </a:extLst>
            </p:cNvPr>
            <p:cNvSpPr>
              <a:spLocks noChangeArrowheads="1"/>
            </p:cNvSpPr>
            <p:nvPr/>
          </p:nvSpPr>
          <p:spPr bwMode="auto">
            <a:xfrm>
              <a:off x="6532565" y="2678113"/>
              <a:ext cx="1616075" cy="312737"/>
            </a:xfrm>
            <a:prstGeom prst="roundRect">
              <a:avLst>
                <a:gd name="adj" fmla="val 16667"/>
              </a:avLst>
            </a:prstGeom>
            <a:solidFill>
              <a:srgbClr val="FF00FF"/>
            </a:solidFill>
            <a:ln w="9525">
              <a:solidFill>
                <a:srgbClr val="333333"/>
              </a:solidFill>
              <a:round/>
              <a:headEnd/>
              <a:tailEnd/>
            </a:ln>
          </p:spPr>
          <p:txBody>
            <a:bodyPr lIns="40234" tIns="20117" rIns="40234" bIns="20117"/>
            <a:lstStyle>
              <a:lvl1pPr eaLnBrk="0" hangingPunct="0">
                <a:defRPr>
                  <a:solidFill>
                    <a:schemeClr val="tx1"/>
                  </a:solidFill>
                  <a:latin typeface="Constantia" panose="02030602050306030303" pitchFamily="18" charset="0"/>
                  <a:ea typeface="MS PGothic" panose="020B0600070205080204" pitchFamily="34" charset="-128"/>
                </a:defRPr>
              </a:lvl1pPr>
              <a:lvl2pPr marL="742950" indent="-285750" eaLnBrk="0" hangingPunct="0">
                <a:defRPr>
                  <a:solidFill>
                    <a:schemeClr val="tx1"/>
                  </a:solidFill>
                  <a:latin typeface="Constantia" panose="02030602050306030303" pitchFamily="18" charset="0"/>
                  <a:ea typeface="MS PGothic" panose="020B0600070205080204" pitchFamily="34" charset="-128"/>
                </a:defRPr>
              </a:lvl2pPr>
              <a:lvl3pPr marL="1143000" indent="-228600" eaLnBrk="0" hangingPunct="0">
                <a:defRPr>
                  <a:solidFill>
                    <a:schemeClr val="tx1"/>
                  </a:solidFill>
                  <a:latin typeface="Constantia" panose="02030602050306030303" pitchFamily="18" charset="0"/>
                  <a:ea typeface="MS PGothic" panose="020B0600070205080204" pitchFamily="34" charset="-128"/>
                </a:defRPr>
              </a:lvl3pPr>
              <a:lvl4pPr marL="1600200" indent="-228600" eaLnBrk="0" hangingPunct="0">
                <a:defRPr>
                  <a:solidFill>
                    <a:schemeClr val="tx1"/>
                  </a:solidFill>
                  <a:latin typeface="Constantia" panose="02030602050306030303" pitchFamily="18" charset="0"/>
                  <a:ea typeface="MS PGothic" panose="020B0600070205080204" pitchFamily="34" charset="-128"/>
                </a:defRPr>
              </a:lvl4pPr>
              <a:lvl5pPr marL="2057400" indent="-228600" eaLnBrk="0" hangingPunct="0">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onstantia" panose="02030602050306030303" pitchFamily="18" charset="0"/>
                  <a:ea typeface="MS PGothic" panose="020B0600070205080204" pitchFamily="34" charset="-128"/>
                </a:defRPr>
              </a:lvl9pPr>
            </a:lstStyle>
            <a:p>
              <a:pPr algn="ctr"/>
              <a:r>
                <a:rPr lang="en-US" altLang="bg-BG" sz="900" dirty="0">
                  <a:latin typeface="Arial Narrow" panose="020B0606020202030204" pitchFamily="34" charset="0"/>
                </a:rPr>
                <a:t>Turbine Operator</a:t>
              </a:r>
            </a:p>
          </p:txBody>
        </p:sp>
        <p:sp>
          <p:nvSpPr>
            <p:cNvPr id="64" name="Line 44">
              <a:extLst>
                <a:ext uri="{FF2B5EF4-FFF2-40B4-BE49-F238E27FC236}">
                  <a16:creationId xmlns:a16="http://schemas.microsoft.com/office/drawing/2014/main" id="{BBF793F0-2DD4-49A3-BC5B-8B8009100E16}"/>
                </a:ext>
              </a:extLst>
            </p:cNvPr>
            <p:cNvSpPr>
              <a:spLocks noChangeShapeType="1"/>
            </p:cNvSpPr>
            <p:nvPr/>
          </p:nvSpPr>
          <p:spPr bwMode="auto">
            <a:xfrm>
              <a:off x="4413252" y="2994025"/>
              <a:ext cx="1588" cy="674688"/>
            </a:xfrm>
            <a:prstGeom prst="line">
              <a:avLst/>
            </a:prstGeom>
            <a:noFill/>
            <a:ln w="12700">
              <a:solidFill>
                <a:srgbClr val="00FF00"/>
              </a:solidFill>
              <a:prstDash val="sysDot"/>
              <a:round/>
              <a:headEnd type="triangle" w="med" len="med"/>
              <a:tailEn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65" name="AutoShape 48">
              <a:extLst>
                <a:ext uri="{FF2B5EF4-FFF2-40B4-BE49-F238E27FC236}">
                  <a16:creationId xmlns:a16="http://schemas.microsoft.com/office/drawing/2014/main" id="{A792A846-DA8D-4131-B9EB-614F2A20CE70}"/>
                </a:ext>
              </a:extLst>
            </p:cNvPr>
            <p:cNvSpPr>
              <a:spLocks noChangeArrowheads="1"/>
            </p:cNvSpPr>
            <p:nvPr/>
          </p:nvSpPr>
          <p:spPr bwMode="auto">
            <a:xfrm>
              <a:off x="5634040" y="1839913"/>
              <a:ext cx="3276600" cy="304800"/>
            </a:xfrm>
            <a:prstGeom prst="roundRect">
              <a:avLst>
                <a:gd name="adj" fmla="val 16667"/>
              </a:avLst>
            </a:prstGeom>
            <a:solidFill>
              <a:schemeClr val="bg1">
                <a:lumMod val="75000"/>
              </a:schemeClr>
            </a:solidFill>
            <a:ln w="9525">
              <a:solidFill>
                <a:schemeClr val="bg2">
                  <a:lumMod val="50000"/>
                </a:schemeClr>
              </a:solidFill>
              <a:round/>
              <a:headEnd/>
              <a:tailEnd/>
            </a:ln>
          </p:spPr>
          <p:txBody>
            <a:bodyPr lIns="40234" tIns="20117" rIns="40234" bIns="20117"/>
            <a:lstStyle/>
            <a:p>
              <a:pPr algn="ctr" eaLnBrk="0" hangingPunct="0">
                <a:defRPr/>
              </a:pPr>
              <a:r>
                <a:rPr lang="en-US" sz="900" dirty="0">
                  <a:latin typeface="Arial Narrow" panose="020B0606020202030204" pitchFamily="34" charset="0"/>
                </a:rPr>
                <a:t>Automation Control System Operator</a:t>
              </a:r>
            </a:p>
          </p:txBody>
        </p:sp>
        <p:cxnSp>
          <p:nvCxnSpPr>
            <p:cNvPr id="66" name="Straight Arrow Connector 67">
              <a:extLst>
                <a:ext uri="{FF2B5EF4-FFF2-40B4-BE49-F238E27FC236}">
                  <a16:creationId xmlns:a16="http://schemas.microsoft.com/office/drawing/2014/main" id="{BB9C09BE-7D9D-401F-8DEF-650EA327709F}"/>
                </a:ext>
              </a:extLst>
            </p:cNvPr>
            <p:cNvCxnSpPr/>
            <p:nvPr/>
          </p:nvCxnSpPr>
          <p:spPr>
            <a:xfrm rot="5400000">
              <a:off x="4071146" y="4315619"/>
              <a:ext cx="685800" cy="1588"/>
            </a:xfrm>
            <a:prstGeom prst="straightConnector1">
              <a:avLst/>
            </a:prstGeom>
            <a:ln>
              <a:solidFill>
                <a:srgbClr val="92D050"/>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8">
              <a:extLst>
                <a:ext uri="{FF2B5EF4-FFF2-40B4-BE49-F238E27FC236}">
                  <a16:creationId xmlns:a16="http://schemas.microsoft.com/office/drawing/2014/main" id="{A2F1BE11-9CE6-414E-B825-F8A96FC8364F}"/>
                </a:ext>
              </a:extLst>
            </p:cNvPr>
            <p:cNvCxnSpPr>
              <a:stCxn id="39" idx="0"/>
              <a:endCxn id="65" idx="1"/>
            </p:cNvCxnSpPr>
            <p:nvPr/>
          </p:nvCxnSpPr>
          <p:spPr>
            <a:xfrm rot="5400000" flipH="1" flipV="1">
              <a:off x="4647409" y="1683544"/>
              <a:ext cx="677862" cy="1295400"/>
            </a:xfrm>
            <a:prstGeom prst="straightConnector1">
              <a:avLst/>
            </a:prstGeom>
            <a:ln>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9">
              <a:extLst>
                <a:ext uri="{FF2B5EF4-FFF2-40B4-BE49-F238E27FC236}">
                  <a16:creationId xmlns:a16="http://schemas.microsoft.com/office/drawing/2014/main" id="{EAD441E2-A1F2-42B1-B87E-25CAC5B64729}"/>
                </a:ext>
              </a:extLst>
            </p:cNvPr>
            <p:cNvCxnSpPr/>
            <p:nvPr/>
          </p:nvCxnSpPr>
          <p:spPr>
            <a:xfrm rot="16200000" flipH="1">
              <a:off x="5481640" y="2449513"/>
              <a:ext cx="1524000" cy="914400"/>
            </a:xfrm>
            <a:prstGeom prst="straightConnector1">
              <a:avLst/>
            </a:prstGeom>
            <a:ln>
              <a:solidFill>
                <a:schemeClr val="tx1"/>
              </a:solidFill>
              <a:prstDash val="dash"/>
              <a:headEnd type="triangle"/>
              <a:tailEnd type="none"/>
            </a:ln>
          </p:spPr>
          <p:style>
            <a:lnRef idx="1">
              <a:schemeClr val="accent1"/>
            </a:lnRef>
            <a:fillRef idx="0">
              <a:schemeClr val="accent1"/>
            </a:fillRef>
            <a:effectRef idx="0">
              <a:schemeClr val="accent1"/>
            </a:effectRef>
            <a:fontRef idx="minor">
              <a:schemeClr val="tx1"/>
            </a:fontRef>
          </p:style>
        </p:cxnSp>
        <p:cxnSp>
          <p:nvCxnSpPr>
            <p:cNvPr id="69" name="Straight Arrow Connector 70">
              <a:extLst>
                <a:ext uri="{FF2B5EF4-FFF2-40B4-BE49-F238E27FC236}">
                  <a16:creationId xmlns:a16="http://schemas.microsoft.com/office/drawing/2014/main" id="{C788692D-2F8C-4E7B-8A10-AE6399C8F178}"/>
                </a:ext>
              </a:extLst>
            </p:cNvPr>
            <p:cNvCxnSpPr/>
            <p:nvPr/>
          </p:nvCxnSpPr>
          <p:spPr>
            <a:xfrm rot="5400000">
              <a:off x="7462840" y="2449513"/>
              <a:ext cx="1524000" cy="914400"/>
            </a:xfrm>
            <a:prstGeom prst="straightConnector1">
              <a:avLst/>
            </a:prstGeom>
            <a:ln>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cxnSp>
        <p:sp>
          <p:nvSpPr>
            <p:cNvPr id="70" name="Line 52">
              <a:extLst>
                <a:ext uri="{FF2B5EF4-FFF2-40B4-BE49-F238E27FC236}">
                  <a16:creationId xmlns:a16="http://schemas.microsoft.com/office/drawing/2014/main" id="{3CBD746C-C09F-41E9-A110-AFF65AED1974}"/>
                </a:ext>
              </a:extLst>
            </p:cNvPr>
            <p:cNvSpPr>
              <a:spLocks noChangeShapeType="1"/>
            </p:cNvSpPr>
            <p:nvPr/>
          </p:nvSpPr>
          <p:spPr bwMode="auto">
            <a:xfrm>
              <a:off x="5311777" y="4811713"/>
              <a:ext cx="1128713" cy="1587"/>
            </a:xfrm>
            <a:prstGeom prst="line">
              <a:avLst/>
            </a:prstGeom>
            <a:noFill/>
            <a:ln w="12700">
              <a:solidFill>
                <a:srgbClr val="333333"/>
              </a:solidFill>
              <a:prstDash val="dash"/>
              <a:round/>
              <a:headEnd type="diamond" w="med" len="med"/>
              <a:tailEnd type="diamond"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71" name="Line 58">
              <a:extLst>
                <a:ext uri="{FF2B5EF4-FFF2-40B4-BE49-F238E27FC236}">
                  <a16:creationId xmlns:a16="http://schemas.microsoft.com/office/drawing/2014/main" id="{4C4B2F8F-42DD-4566-8510-6A868F8C3168}"/>
                </a:ext>
              </a:extLst>
            </p:cNvPr>
            <p:cNvSpPr>
              <a:spLocks noChangeShapeType="1"/>
            </p:cNvSpPr>
            <p:nvPr/>
          </p:nvSpPr>
          <p:spPr bwMode="auto">
            <a:xfrm flipV="1">
              <a:off x="4872040" y="2982913"/>
              <a:ext cx="1981200" cy="1676400"/>
            </a:xfrm>
            <a:prstGeom prst="line">
              <a:avLst/>
            </a:prstGeom>
            <a:noFill/>
            <a:ln w="12700">
              <a:solidFill>
                <a:srgbClr val="333333"/>
              </a:solidFill>
              <a:prstDash val="dash"/>
              <a:round/>
              <a:headEnd type="diamond" w="med" len="med"/>
              <a:tailEnd type="diamond"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sp>
          <p:nvSpPr>
            <p:cNvPr id="72" name="Line 59">
              <a:extLst>
                <a:ext uri="{FF2B5EF4-FFF2-40B4-BE49-F238E27FC236}">
                  <a16:creationId xmlns:a16="http://schemas.microsoft.com/office/drawing/2014/main" id="{E87740B5-394B-40FB-BD7A-2E57F7B2D918}"/>
                </a:ext>
              </a:extLst>
            </p:cNvPr>
            <p:cNvSpPr>
              <a:spLocks noChangeShapeType="1"/>
            </p:cNvSpPr>
            <p:nvPr/>
          </p:nvSpPr>
          <p:spPr bwMode="auto">
            <a:xfrm>
              <a:off x="7234240" y="2994025"/>
              <a:ext cx="0" cy="674688"/>
            </a:xfrm>
            <a:prstGeom prst="line">
              <a:avLst/>
            </a:prstGeom>
            <a:noFill/>
            <a:ln w="12700">
              <a:solidFill>
                <a:srgbClr val="333333"/>
              </a:solidFill>
              <a:prstDash val="dash"/>
              <a:round/>
              <a:headEnd type="diamond" w="med" len="med"/>
              <a:tailEnd type="triangle" w="med" len="med"/>
            </a:ln>
            <a:extLst>
              <a:ext uri="{909E8E84-426E-40DD-AFC4-6F175D3DCCD1}">
                <a14:hiddenFill xmlns:a14="http://schemas.microsoft.com/office/drawing/2010/main">
                  <a:noFill/>
                </a14:hiddenFill>
              </a:ext>
            </a:extLst>
          </p:spPr>
          <p:txBody>
            <a:bodyPr/>
            <a:lstStyle/>
            <a:p>
              <a:endParaRPr lang="bg-BG" sz="900" dirty="0">
                <a:latin typeface="Arial Narrow" panose="020B0606020202030204" pitchFamily="34" charset="0"/>
              </a:endParaRPr>
            </a:p>
          </p:txBody>
        </p:sp>
      </p:grpSp>
      <p:sp>
        <p:nvSpPr>
          <p:cNvPr id="73" name="TextBox 72">
            <a:extLst>
              <a:ext uri="{FF2B5EF4-FFF2-40B4-BE49-F238E27FC236}">
                <a16:creationId xmlns:a16="http://schemas.microsoft.com/office/drawing/2014/main" id="{368DAD2A-9ED7-4921-9C78-F4909C12805E}"/>
              </a:ext>
            </a:extLst>
          </p:cNvPr>
          <p:cNvSpPr txBox="1"/>
          <p:nvPr/>
        </p:nvSpPr>
        <p:spPr>
          <a:xfrm>
            <a:off x="6602949" y="3334928"/>
            <a:ext cx="3666388" cy="369332"/>
          </a:xfrm>
          <a:prstGeom prst="rect">
            <a:avLst/>
          </a:prstGeom>
          <a:noFill/>
        </p:spPr>
        <p:txBody>
          <a:bodyPr wrap="none" rtlCol="0">
            <a:spAutoFit/>
          </a:bodyPr>
          <a:lstStyle/>
          <a:p>
            <a:r>
              <a:rPr lang="en-US" b="1" dirty="0">
                <a:solidFill>
                  <a:srgbClr val="1B10B0"/>
                </a:solidFill>
                <a:latin typeface="Arial Narrow" panose="020B0606020202030204" pitchFamily="34" charset="0"/>
                <a:cs typeface="Arial" pitchFamily="34" charset="0"/>
              </a:rPr>
              <a:t>PET</a:t>
            </a:r>
            <a:r>
              <a:rPr lang="en-US" b="1" dirty="0">
                <a:solidFill>
                  <a:schemeClr val="accent2"/>
                </a:solidFill>
                <a:latin typeface="Arial Narrow" panose="020B0606020202030204" pitchFamily="34" charset="0"/>
                <a:cs typeface="Arial" pitchFamily="34" charset="0"/>
              </a:rPr>
              <a:t> Model for Group Communication</a:t>
            </a:r>
            <a:endParaRPr lang="bg-BG" dirty="0">
              <a:solidFill>
                <a:srgbClr val="FF0000"/>
              </a:solidFill>
            </a:endParaRPr>
          </a:p>
        </p:txBody>
      </p:sp>
      <p:sp>
        <p:nvSpPr>
          <p:cNvPr id="74" name="Title 1">
            <a:extLst>
              <a:ext uri="{FF2B5EF4-FFF2-40B4-BE49-F238E27FC236}">
                <a16:creationId xmlns:a16="http://schemas.microsoft.com/office/drawing/2014/main" id="{79AA2E99-8DDF-36F2-BCE2-72FCD784ABA4}"/>
              </a:ext>
            </a:extLst>
          </p:cNvPr>
          <p:cNvSpPr txBox="1">
            <a:spLocks/>
          </p:cNvSpPr>
          <p:nvPr/>
        </p:nvSpPr>
        <p:spPr bwMode="auto">
          <a:xfrm>
            <a:off x="866194" y="129390"/>
            <a:ext cx="10515600" cy="760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rgbClr val="7A005F"/>
                </a:solidFill>
                <a:latin typeface="Times New Roman" panose="02020603050405020304" pitchFamily="18" charset="0"/>
                <a:ea typeface="+mj-ea"/>
                <a:cs typeface="Times New Roman" panose="02020603050405020304" pitchFamily="18" charset="0"/>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r>
              <a:rPr lang="en-GB" altLang="bg-BG" sz="4800" b="1" dirty="0">
                <a:solidFill>
                  <a:schemeClr val="tx1"/>
                </a:solidFill>
                <a:latin typeface="Arial Narrow" panose="020B0606020202030204" pitchFamily="34" charset="0"/>
                <a:cs typeface="Arial" panose="020B0604020202020204" pitchFamily="34" charset="0"/>
              </a:rPr>
              <a:t>HRA Methods Used at the Kozloduy NPP</a:t>
            </a:r>
            <a:endParaRPr lang="bg-BG" sz="4800" dirty="0">
              <a:solidFill>
                <a:srgbClr val="0066FF"/>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4100735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2E400-F9E4-3DAD-FEF2-E5ED2DA6DD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2672AF-3954-D9B3-72F3-7F004748FA18}"/>
              </a:ext>
            </a:extLst>
          </p:cNvPr>
          <p:cNvSpPr>
            <a:spLocks noGrp="1"/>
          </p:cNvSpPr>
          <p:nvPr>
            <p:ph type="title"/>
          </p:nvPr>
        </p:nvSpPr>
        <p:spPr>
          <a:xfrm>
            <a:off x="838201" y="288000"/>
            <a:ext cx="10653710" cy="986399"/>
          </a:xfrm>
        </p:spPr>
        <p:txBody>
          <a:bodyPr/>
          <a:lstStyle/>
          <a:p>
            <a:r>
              <a:rPr lang="en-US" altLang="bg-BG" sz="4800" b="1" dirty="0">
                <a:solidFill>
                  <a:srgbClr val="0066FF"/>
                </a:solidFill>
                <a:latin typeface="Arial Narrow" panose="020B0606020202030204" pitchFamily="34" charset="0"/>
                <a:cs typeface="Arial" panose="020B0604020202020204" pitchFamily="34" charset="0"/>
              </a:rPr>
              <a:t>Models for Obtaining</a:t>
            </a:r>
            <a:r>
              <a:rPr lang="en-GB" altLang="bg-BG" sz="4800" b="1" dirty="0">
                <a:solidFill>
                  <a:srgbClr val="0066FF"/>
                </a:solidFill>
                <a:latin typeface="Arial Narrow" panose="020B0606020202030204" pitchFamily="34" charset="0"/>
                <a:cs typeface="Arial" panose="020B0604020202020204" pitchFamily="34" charset="0"/>
              </a:rPr>
              <a:t> HEP for Use in HRA </a:t>
            </a:r>
            <a:endParaRPr lang="bg-BG" sz="4800" dirty="0">
              <a:solidFill>
                <a:srgbClr val="0066FF"/>
              </a:solidFill>
              <a:latin typeface="Arial Narrow" panose="020B0606020202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F4A7D9C-F866-2011-527D-78FF85D673FD}"/>
              </a:ext>
            </a:extLst>
          </p:cNvPr>
          <p:cNvSpPr>
            <a:spLocks noGrp="1"/>
          </p:cNvSpPr>
          <p:nvPr>
            <p:ph type="sldNum" sz="quarter" idx="12"/>
          </p:nvPr>
        </p:nvSpPr>
        <p:spPr/>
        <p:txBody>
          <a:bodyPr/>
          <a:lstStyle/>
          <a:p>
            <a:pPr>
              <a:defRPr/>
            </a:pPr>
            <a:fld id="{AD4CA714-9523-464B-9094-07CE2AC82970}" type="slidenum">
              <a:rPr lang="en-US" smtClean="0"/>
              <a:pPr>
                <a:defRPr/>
              </a:pPr>
              <a:t>6</a:t>
            </a:fld>
            <a:endParaRPr lang="en-US" dirty="0"/>
          </a:p>
        </p:txBody>
      </p:sp>
      <p:grpSp>
        <p:nvGrpSpPr>
          <p:cNvPr id="7" name="Group 6">
            <a:extLst>
              <a:ext uri="{FF2B5EF4-FFF2-40B4-BE49-F238E27FC236}">
                <a16:creationId xmlns:a16="http://schemas.microsoft.com/office/drawing/2014/main" id="{4DB95AAF-19EA-F14A-0893-C0AF14981616}"/>
              </a:ext>
            </a:extLst>
          </p:cNvPr>
          <p:cNvGrpSpPr/>
          <p:nvPr/>
        </p:nvGrpSpPr>
        <p:grpSpPr>
          <a:xfrm>
            <a:off x="983879" y="1481423"/>
            <a:ext cx="9873897" cy="4002728"/>
            <a:chOff x="983879" y="1481423"/>
            <a:chExt cx="9873897" cy="4002728"/>
          </a:xfrm>
        </p:grpSpPr>
        <p:sp>
          <p:nvSpPr>
            <p:cNvPr id="8" name="TextBox 7">
              <a:extLst>
                <a:ext uri="{FF2B5EF4-FFF2-40B4-BE49-F238E27FC236}">
                  <a16:creationId xmlns:a16="http://schemas.microsoft.com/office/drawing/2014/main" id="{66B44F65-2884-6D95-58DA-9D8526FE37FF}"/>
                </a:ext>
              </a:extLst>
            </p:cNvPr>
            <p:cNvSpPr txBox="1"/>
            <p:nvPr/>
          </p:nvSpPr>
          <p:spPr>
            <a:xfrm>
              <a:off x="4448207" y="1487773"/>
              <a:ext cx="2991071" cy="584775"/>
            </a:xfrm>
            <a:prstGeom prst="rect">
              <a:avLst/>
            </a:prstGeom>
            <a:noFill/>
            <a:ln>
              <a:solidFill>
                <a:schemeClr val="tx1"/>
              </a:solidFill>
            </a:ln>
          </p:spPr>
          <p:txBody>
            <a:bodyPr wrap="square" rtlCol="0">
              <a:spAutoFit/>
            </a:bodyPr>
            <a:lstStyle/>
            <a:p>
              <a:pPr algn="ctr"/>
              <a:r>
                <a:rPr lang="en-US" sz="1600" b="1" dirty="0">
                  <a:latin typeface="Arial Narrow" panose="020B0606020202030204" pitchFamily="34" charset="0"/>
                </a:rPr>
                <a:t>Pilot model for fixing, automatically recording and archiving symptoms</a:t>
              </a:r>
              <a:endParaRPr lang="bg-BG" sz="1600" b="1" dirty="0">
                <a:latin typeface="Arial Narrow" panose="020B0606020202030204" pitchFamily="34" charset="0"/>
              </a:endParaRPr>
            </a:p>
          </p:txBody>
        </p:sp>
        <p:sp>
          <p:nvSpPr>
            <p:cNvPr id="9" name="TextBox 8">
              <a:extLst>
                <a:ext uri="{FF2B5EF4-FFF2-40B4-BE49-F238E27FC236}">
                  <a16:creationId xmlns:a16="http://schemas.microsoft.com/office/drawing/2014/main" id="{37E872B7-EB70-3D18-7581-CA658397254E}"/>
                </a:ext>
              </a:extLst>
            </p:cNvPr>
            <p:cNvSpPr txBox="1"/>
            <p:nvPr/>
          </p:nvSpPr>
          <p:spPr>
            <a:xfrm>
              <a:off x="983879" y="2371544"/>
              <a:ext cx="2991067" cy="584775"/>
            </a:xfrm>
            <a:prstGeom prst="rect">
              <a:avLst/>
            </a:prstGeom>
            <a:solidFill>
              <a:schemeClr val="bg1"/>
            </a:solidFill>
            <a:ln>
              <a:solidFill>
                <a:schemeClr val="tx1"/>
              </a:solidFill>
            </a:ln>
          </p:spPr>
          <p:txBody>
            <a:bodyPr wrap="square" rtlCol="0">
              <a:spAutoFit/>
            </a:bodyPr>
            <a:lstStyle/>
            <a:p>
              <a:pPr algn="ctr"/>
              <a:r>
                <a:rPr lang="en-US" sz="1600" dirty="0">
                  <a:latin typeface="Arial Narrow" panose="020B0606020202030204" pitchFamily="34" charset="0"/>
                </a:rPr>
                <a:t>Taxonomy and criteria for identifying types of erroneous actions</a:t>
              </a:r>
              <a:endParaRPr lang="bg-BG" sz="1600" dirty="0">
                <a:latin typeface="Arial Narrow" panose="020B0606020202030204" pitchFamily="34" charset="0"/>
              </a:endParaRPr>
            </a:p>
          </p:txBody>
        </p:sp>
        <p:sp>
          <p:nvSpPr>
            <p:cNvPr id="10" name="TextBox 9">
              <a:extLst>
                <a:ext uri="{FF2B5EF4-FFF2-40B4-BE49-F238E27FC236}">
                  <a16:creationId xmlns:a16="http://schemas.microsoft.com/office/drawing/2014/main" id="{F0603720-5782-671A-DD98-E838520FA5DB}"/>
                </a:ext>
              </a:extLst>
            </p:cNvPr>
            <p:cNvSpPr txBox="1"/>
            <p:nvPr/>
          </p:nvSpPr>
          <p:spPr>
            <a:xfrm>
              <a:off x="4448207" y="2993707"/>
              <a:ext cx="2991069" cy="584775"/>
            </a:xfrm>
            <a:prstGeom prst="rect">
              <a:avLst/>
            </a:prstGeom>
            <a:solidFill>
              <a:srgbClr val="FFFF00"/>
            </a:solidFill>
            <a:ln>
              <a:solidFill>
                <a:schemeClr val="tx1"/>
              </a:solidFill>
            </a:ln>
          </p:spPr>
          <p:txBody>
            <a:bodyPr wrap="square" rtlCol="0">
              <a:spAutoFit/>
            </a:bodyPr>
            <a:lstStyle/>
            <a:p>
              <a:pPr algn="ctr"/>
              <a:r>
                <a:rPr lang="en-US" sz="1600" dirty="0">
                  <a:latin typeface="Arial Narrow" panose="020B0606020202030204" pitchFamily="34" charset="0"/>
                </a:rPr>
                <a:t>A model for 'measuring' individual cognition context through symptoms</a:t>
              </a:r>
              <a:endParaRPr lang="bg-BG" sz="1600" i="1" dirty="0">
                <a:latin typeface="Arial Narrow" panose="020B0606020202030204" pitchFamily="34" charset="0"/>
              </a:endParaRPr>
            </a:p>
          </p:txBody>
        </p:sp>
        <p:sp>
          <p:nvSpPr>
            <p:cNvPr id="11" name="TextBox 10">
              <a:extLst>
                <a:ext uri="{FF2B5EF4-FFF2-40B4-BE49-F238E27FC236}">
                  <a16:creationId xmlns:a16="http://schemas.microsoft.com/office/drawing/2014/main" id="{702BE8A0-FA1D-884C-CACD-B73661A176F3}"/>
                </a:ext>
              </a:extLst>
            </p:cNvPr>
            <p:cNvSpPr txBox="1"/>
            <p:nvPr/>
          </p:nvSpPr>
          <p:spPr>
            <a:xfrm>
              <a:off x="983879" y="3907113"/>
              <a:ext cx="2991070" cy="830997"/>
            </a:xfrm>
            <a:prstGeom prst="rect">
              <a:avLst/>
            </a:prstGeom>
            <a:solidFill>
              <a:srgbClr val="FFFF00"/>
            </a:solidFill>
            <a:ln>
              <a:solidFill>
                <a:schemeClr val="tx1"/>
              </a:solidFill>
            </a:ln>
          </p:spPr>
          <p:txBody>
            <a:bodyPr wrap="square" rtlCol="0">
              <a:spAutoFit/>
            </a:bodyPr>
            <a:lstStyle/>
            <a:p>
              <a:pPr algn="ctr"/>
              <a:r>
                <a:rPr lang="en-US" sz="1600" dirty="0">
                  <a:latin typeface="Arial Narrow" panose="020B0606020202030204" pitchFamily="34" charset="0"/>
                </a:rPr>
                <a:t>A model for “measuring” group communication through mutual individual contexts</a:t>
              </a:r>
              <a:endParaRPr lang="bg-BG" sz="1600" i="1" dirty="0">
                <a:latin typeface="Arial Narrow" panose="020B0606020202030204" pitchFamily="34" charset="0"/>
              </a:endParaRPr>
            </a:p>
          </p:txBody>
        </p:sp>
        <p:sp>
          <p:nvSpPr>
            <p:cNvPr id="12" name="TextBox 11">
              <a:extLst>
                <a:ext uri="{FF2B5EF4-FFF2-40B4-BE49-F238E27FC236}">
                  <a16:creationId xmlns:a16="http://schemas.microsoft.com/office/drawing/2014/main" id="{35CF44AE-DB53-280D-6ADE-91BC4F775F58}"/>
                </a:ext>
              </a:extLst>
            </p:cNvPr>
            <p:cNvSpPr txBox="1"/>
            <p:nvPr/>
          </p:nvSpPr>
          <p:spPr>
            <a:xfrm>
              <a:off x="7866709" y="2993707"/>
              <a:ext cx="2991067" cy="584775"/>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sz="1600" dirty="0">
                  <a:latin typeface="Arial Narrow" panose="020B0606020202030204" pitchFamily="34" charset="0"/>
                </a:rPr>
                <a:t>A model for assessing the subjectivity of individual judgment</a:t>
              </a:r>
              <a:endParaRPr lang="bg-BG" sz="1600" i="1" dirty="0">
                <a:latin typeface="Arial Narrow" panose="020B0606020202030204" pitchFamily="34" charset="0"/>
              </a:endParaRPr>
            </a:p>
          </p:txBody>
        </p:sp>
        <p:sp>
          <p:nvSpPr>
            <p:cNvPr id="13" name="TextBox 12">
              <a:extLst>
                <a:ext uri="{FF2B5EF4-FFF2-40B4-BE49-F238E27FC236}">
                  <a16:creationId xmlns:a16="http://schemas.microsoft.com/office/drawing/2014/main" id="{D52A24FB-0F3F-3D5E-62B7-1FFEAD11D10F}"/>
                </a:ext>
              </a:extLst>
            </p:cNvPr>
            <p:cNvSpPr txBox="1"/>
            <p:nvPr/>
          </p:nvSpPr>
          <p:spPr>
            <a:xfrm>
              <a:off x="983880" y="1487773"/>
              <a:ext cx="2991069" cy="584775"/>
            </a:xfrm>
            <a:prstGeom prst="rect">
              <a:avLst/>
            </a:prstGeom>
            <a:solidFill>
              <a:srgbClr val="FFFF00"/>
            </a:solidFill>
            <a:ln>
              <a:solidFill>
                <a:schemeClr val="tx1"/>
              </a:solidFill>
            </a:ln>
          </p:spPr>
          <p:txBody>
            <a:bodyPr wrap="square" rtlCol="0">
              <a:spAutoFit/>
            </a:bodyPr>
            <a:lstStyle/>
            <a:p>
              <a:pPr algn="ctr"/>
              <a:r>
                <a:rPr lang="en-US" sz="1600" dirty="0">
                  <a:latin typeface="Arial Narrow" panose="020B0606020202030204" pitchFamily="34" charset="0"/>
                </a:rPr>
                <a:t>A model for 'measuring' individual execution context through symptoms</a:t>
              </a:r>
              <a:endParaRPr lang="bg-BG" sz="1600" i="1" dirty="0">
                <a:latin typeface="Arial Narrow" panose="020B0606020202030204" pitchFamily="34" charset="0"/>
              </a:endParaRPr>
            </a:p>
          </p:txBody>
        </p:sp>
        <p:sp>
          <p:nvSpPr>
            <p:cNvPr id="14" name="TextBox 13">
              <a:extLst>
                <a:ext uri="{FF2B5EF4-FFF2-40B4-BE49-F238E27FC236}">
                  <a16:creationId xmlns:a16="http://schemas.microsoft.com/office/drawing/2014/main" id="{4180E2B3-1671-976D-386B-AB8BDD3CE27E}"/>
                </a:ext>
              </a:extLst>
            </p:cNvPr>
            <p:cNvSpPr txBox="1"/>
            <p:nvPr/>
          </p:nvSpPr>
          <p:spPr>
            <a:xfrm>
              <a:off x="4448207" y="3933141"/>
              <a:ext cx="2991069" cy="584775"/>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sz="1600" dirty="0">
                  <a:latin typeface="Arial Narrow" panose="020B0606020202030204" pitchFamily="34" charset="0"/>
                </a:rPr>
                <a:t>A model for probabilistic assessment of individual cognition</a:t>
              </a:r>
              <a:endParaRPr lang="bg-BG" sz="1600" i="1" dirty="0">
                <a:latin typeface="Arial Narrow" panose="020B0606020202030204" pitchFamily="34" charset="0"/>
              </a:endParaRPr>
            </a:p>
          </p:txBody>
        </p:sp>
        <p:sp>
          <p:nvSpPr>
            <p:cNvPr id="15" name="TextBox 14">
              <a:extLst>
                <a:ext uri="{FF2B5EF4-FFF2-40B4-BE49-F238E27FC236}">
                  <a16:creationId xmlns:a16="http://schemas.microsoft.com/office/drawing/2014/main" id="{5766E8F5-9504-C858-807C-89445E295F13}"/>
                </a:ext>
              </a:extLst>
            </p:cNvPr>
            <p:cNvSpPr txBox="1"/>
            <p:nvPr/>
          </p:nvSpPr>
          <p:spPr>
            <a:xfrm>
              <a:off x="4448209" y="4899376"/>
              <a:ext cx="2991067" cy="584775"/>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sz="1600" dirty="0">
                  <a:latin typeface="Arial Narrow" panose="020B0606020202030204" pitchFamily="34" charset="0"/>
                </a:rPr>
                <a:t>A model for probabilistic assessment of group cognition &amp; decision-making</a:t>
              </a:r>
              <a:endParaRPr lang="bg-BG" sz="1600" i="1" dirty="0">
                <a:latin typeface="Arial Narrow" panose="020B0606020202030204" pitchFamily="34" charset="0"/>
              </a:endParaRPr>
            </a:p>
          </p:txBody>
        </p:sp>
        <p:sp>
          <p:nvSpPr>
            <p:cNvPr id="16" name="TextBox 15">
              <a:extLst>
                <a:ext uri="{FF2B5EF4-FFF2-40B4-BE49-F238E27FC236}">
                  <a16:creationId xmlns:a16="http://schemas.microsoft.com/office/drawing/2014/main" id="{55EBDEA2-32B6-4004-EF9D-2E04452298D2}"/>
                </a:ext>
              </a:extLst>
            </p:cNvPr>
            <p:cNvSpPr txBox="1"/>
            <p:nvPr/>
          </p:nvSpPr>
          <p:spPr>
            <a:xfrm>
              <a:off x="7860358" y="1487773"/>
              <a:ext cx="2991069" cy="584775"/>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sz="1600" dirty="0">
                  <a:latin typeface="Arial Narrow" panose="020B0606020202030204" pitchFamily="34" charset="0"/>
                </a:rPr>
                <a:t>A model for probabilistic assessment of individual execution</a:t>
              </a:r>
              <a:endParaRPr lang="bg-BG" sz="1600" i="1" dirty="0">
                <a:latin typeface="Arial Narrow" panose="020B0606020202030204" pitchFamily="34" charset="0"/>
              </a:endParaRPr>
            </a:p>
          </p:txBody>
        </p:sp>
        <p:sp>
          <p:nvSpPr>
            <p:cNvPr id="17" name="TextBox 16">
              <a:extLst>
                <a:ext uri="{FF2B5EF4-FFF2-40B4-BE49-F238E27FC236}">
                  <a16:creationId xmlns:a16="http://schemas.microsoft.com/office/drawing/2014/main" id="{8B57E4F4-0BB4-AD9A-329F-4E74E3529E28}"/>
                </a:ext>
              </a:extLst>
            </p:cNvPr>
            <p:cNvSpPr txBox="1"/>
            <p:nvPr/>
          </p:nvSpPr>
          <p:spPr>
            <a:xfrm>
              <a:off x="7866709" y="3935561"/>
              <a:ext cx="2991067" cy="584775"/>
            </a:xfrm>
            <a:prstGeom prst="rect">
              <a:avLst/>
            </a:prstGeom>
            <a:solidFill>
              <a:schemeClr val="accent6">
                <a:lumMod val="40000"/>
                <a:lumOff val="60000"/>
              </a:schemeClr>
            </a:solidFill>
            <a:ln>
              <a:solidFill>
                <a:schemeClr val="tx1"/>
              </a:solidFill>
            </a:ln>
          </p:spPr>
          <p:txBody>
            <a:bodyPr wrap="square" rtlCol="0">
              <a:spAutoFit/>
            </a:bodyPr>
            <a:lstStyle/>
            <a:p>
              <a:pPr algn="ctr"/>
              <a:r>
                <a:rPr lang="en-US" sz="1600" dirty="0">
                  <a:latin typeface="Arial Narrow" panose="020B0606020202030204" pitchFamily="34" charset="0"/>
                </a:rPr>
                <a:t>A model for probabilistic assessment of leader decision-making</a:t>
              </a:r>
              <a:endParaRPr lang="bg-BG" sz="1600" i="1" dirty="0">
                <a:latin typeface="Arial Narrow" panose="020B0606020202030204" pitchFamily="34" charset="0"/>
              </a:endParaRPr>
            </a:p>
          </p:txBody>
        </p:sp>
        <p:cxnSp>
          <p:nvCxnSpPr>
            <p:cNvPr id="18" name="Straight Arrow Connector 17">
              <a:extLst>
                <a:ext uri="{FF2B5EF4-FFF2-40B4-BE49-F238E27FC236}">
                  <a16:creationId xmlns:a16="http://schemas.microsoft.com/office/drawing/2014/main" id="{C65D125D-2BDB-4213-E4B7-06DD14F08ADA}"/>
                </a:ext>
              </a:extLst>
            </p:cNvPr>
            <p:cNvCxnSpPr>
              <a:stCxn id="8" idx="1"/>
              <a:endCxn id="13" idx="3"/>
            </p:cNvCxnSpPr>
            <p:nvPr/>
          </p:nvCxnSpPr>
          <p:spPr>
            <a:xfrm flipH="1">
              <a:off x="3974949" y="1780161"/>
              <a:ext cx="47325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30AF6182-71D5-67B6-6EC8-EA688C47F7C2}"/>
                </a:ext>
              </a:extLst>
            </p:cNvPr>
            <p:cNvCxnSpPr>
              <a:stCxn id="8" idx="2"/>
              <a:endCxn id="10" idx="0"/>
            </p:cNvCxnSpPr>
            <p:nvPr/>
          </p:nvCxnSpPr>
          <p:spPr>
            <a:xfrm flipH="1">
              <a:off x="5943742" y="2072548"/>
              <a:ext cx="1" cy="92115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Connector: Elbow 19">
              <a:extLst>
                <a:ext uri="{FF2B5EF4-FFF2-40B4-BE49-F238E27FC236}">
                  <a16:creationId xmlns:a16="http://schemas.microsoft.com/office/drawing/2014/main" id="{0FDAC520-A1E4-3607-114D-ABA092FCB3A1}"/>
                </a:ext>
              </a:extLst>
            </p:cNvPr>
            <p:cNvCxnSpPr>
              <a:stCxn id="13" idx="1"/>
              <a:endCxn id="11" idx="1"/>
            </p:cNvCxnSpPr>
            <p:nvPr/>
          </p:nvCxnSpPr>
          <p:spPr>
            <a:xfrm rot="10800000" flipV="1">
              <a:off x="983880" y="1780160"/>
              <a:ext cx="1" cy="2542451"/>
            </a:xfrm>
            <a:prstGeom prst="bentConnector3">
              <a:avLst>
                <a:gd name="adj1" fmla="val 2286010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or: Elbow 20">
              <a:extLst>
                <a:ext uri="{FF2B5EF4-FFF2-40B4-BE49-F238E27FC236}">
                  <a16:creationId xmlns:a16="http://schemas.microsoft.com/office/drawing/2014/main" id="{91F1653C-E7BC-46D5-5AFE-43266F44C3D6}"/>
                </a:ext>
              </a:extLst>
            </p:cNvPr>
            <p:cNvCxnSpPr>
              <a:cxnSpLocks/>
              <a:stCxn id="13" idx="0"/>
              <a:endCxn id="16" idx="0"/>
            </p:cNvCxnSpPr>
            <p:nvPr/>
          </p:nvCxnSpPr>
          <p:spPr>
            <a:xfrm rot="5400000" flipH="1" flipV="1">
              <a:off x="5917654" y="-1950466"/>
              <a:ext cx="12700" cy="6876478"/>
            </a:xfrm>
            <a:prstGeom prst="bentConnector3">
              <a:avLst>
                <a:gd name="adj1" fmla="val 180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nector: Elbow 21">
              <a:extLst>
                <a:ext uri="{FF2B5EF4-FFF2-40B4-BE49-F238E27FC236}">
                  <a16:creationId xmlns:a16="http://schemas.microsoft.com/office/drawing/2014/main" id="{7A1F9AF0-FD6B-ED2D-045D-B5EA5AA0CE8A}"/>
                </a:ext>
              </a:extLst>
            </p:cNvPr>
            <p:cNvCxnSpPr>
              <a:stCxn id="10" idx="1"/>
              <a:endCxn id="11" idx="0"/>
            </p:cNvCxnSpPr>
            <p:nvPr/>
          </p:nvCxnSpPr>
          <p:spPr>
            <a:xfrm rot="10800000" flipV="1">
              <a:off x="2479415" y="3286095"/>
              <a:ext cx="1968793" cy="62101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4376B5A0-BE30-B067-C963-7A457C6F08E8}"/>
                </a:ext>
              </a:extLst>
            </p:cNvPr>
            <p:cNvCxnSpPr>
              <a:stCxn id="10" idx="3"/>
              <a:endCxn id="12" idx="1"/>
            </p:cNvCxnSpPr>
            <p:nvPr/>
          </p:nvCxnSpPr>
          <p:spPr>
            <a:xfrm>
              <a:off x="7439276" y="3286095"/>
              <a:ext cx="42743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E98F934-FED2-4527-7D84-004F29B8D45B}"/>
                </a:ext>
              </a:extLst>
            </p:cNvPr>
            <p:cNvCxnSpPr>
              <a:stCxn id="10" idx="2"/>
              <a:endCxn id="14" idx="0"/>
            </p:cNvCxnSpPr>
            <p:nvPr/>
          </p:nvCxnSpPr>
          <p:spPr>
            <a:xfrm>
              <a:off x="5943742" y="3578482"/>
              <a:ext cx="0" cy="35465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94469094-E609-B2AE-5182-A16E52FD205E}"/>
                </a:ext>
              </a:extLst>
            </p:cNvPr>
            <p:cNvCxnSpPr>
              <a:stCxn id="16" idx="2"/>
              <a:endCxn id="12" idx="0"/>
            </p:cNvCxnSpPr>
            <p:nvPr/>
          </p:nvCxnSpPr>
          <p:spPr>
            <a:xfrm>
              <a:off x="9355893" y="2072548"/>
              <a:ext cx="6350" cy="92115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Connector: Elbow 25">
              <a:extLst>
                <a:ext uri="{FF2B5EF4-FFF2-40B4-BE49-F238E27FC236}">
                  <a16:creationId xmlns:a16="http://schemas.microsoft.com/office/drawing/2014/main" id="{7DFE6ECE-6764-29CC-E1F8-64E9E1CB35A6}"/>
                </a:ext>
              </a:extLst>
            </p:cNvPr>
            <p:cNvCxnSpPr>
              <a:stCxn id="11" idx="2"/>
              <a:endCxn id="15" idx="1"/>
            </p:cNvCxnSpPr>
            <p:nvPr/>
          </p:nvCxnSpPr>
          <p:spPr>
            <a:xfrm rot="16200000" flipH="1">
              <a:off x="3236984" y="3980539"/>
              <a:ext cx="453654" cy="1968795"/>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A1E14532-F4D9-BFB9-2ACA-608071F3C16F}"/>
                </a:ext>
              </a:extLst>
            </p:cNvPr>
            <p:cNvCxnSpPr>
              <a:stCxn id="14" idx="2"/>
              <a:endCxn id="15" idx="0"/>
            </p:cNvCxnSpPr>
            <p:nvPr/>
          </p:nvCxnSpPr>
          <p:spPr>
            <a:xfrm>
              <a:off x="5943742" y="4517916"/>
              <a:ext cx="1" cy="3814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Connector: Elbow 27">
              <a:extLst>
                <a:ext uri="{FF2B5EF4-FFF2-40B4-BE49-F238E27FC236}">
                  <a16:creationId xmlns:a16="http://schemas.microsoft.com/office/drawing/2014/main" id="{1BBCA691-2D7B-5DD3-6521-A65188112177}"/>
                </a:ext>
              </a:extLst>
            </p:cNvPr>
            <p:cNvCxnSpPr>
              <a:stCxn id="15" idx="3"/>
              <a:endCxn id="17" idx="2"/>
            </p:cNvCxnSpPr>
            <p:nvPr/>
          </p:nvCxnSpPr>
          <p:spPr>
            <a:xfrm flipV="1">
              <a:off x="7439276" y="4520336"/>
              <a:ext cx="1922967" cy="67142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B3B74F8F-0D29-6A61-BC55-3E6E7C0FA05A}"/>
                </a:ext>
              </a:extLst>
            </p:cNvPr>
            <p:cNvCxnSpPr>
              <a:stCxn id="12" idx="2"/>
              <a:endCxn id="17" idx="0"/>
            </p:cNvCxnSpPr>
            <p:nvPr/>
          </p:nvCxnSpPr>
          <p:spPr>
            <a:xfrm>
              <a:off x="9362243" y="3578482"/>
              <a:ext cx="0" cy="35707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6F3F5C08-BC09-4AFA-2DDB-DD8769D5903B}"/>
                </a:ext>
              </a:extLst>
            </p:cNvPr>
            <p:cNvCxnSpPr>
              <a:stCxn id="14" idx="3"/>
              <a:endCxn id="17" idx="1"/>
            </p:cNvCxnSpPr>
            <p:nvPr/>
          </p:nvCxnSpPr>
          <p:spPr>
            <a:xfrm>
              <a:off x="7439276" y="4225529"/>
              <a:ext cx="427433" cy="242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nector: Elbow 30">
              <a:extLst>
                <a:ext uri="{FF2B5EF4-FFF2-40B4-BE49-F238E27FC236}">
                  <a16:creationId xmlns:a16="http://schemas.microsoft.com/office/drawing/2014/main" id="{F8202C65-AC2A-5489-E55B-15025E89A1BB}"/>
                </a:ext>
              </a:extLst>
            </p:cNvPr>
            <p:cNvCxnSpPr>
              <a:stCxn id="16" idx="3"/>
              <a:endCxn id="17" idx="3"/>
            </p:cNvCxnSpPr>
            <p:nvPr/>
          </p:nvCxnSpPr>
          <p:spPr>
            <a:xfrm>
              <a:off x="10851427" y="1780161"/>
              <a:ext cx="6349" cy="2447788"/>
            </a:xfrm>
            <a:prstGeom prst="bentConnector3">
              <a:avLst>
                <a:gd name="adj1" fmla="val 3700567"/>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B301168D-4CA8-3823-8188-90CD3FB4D563}"/>
                </a:ext>
              </a:extLst>
            </p:cNvPr>
            <p:cNvCxnSpPr>
              <a:stCxn id="13" idx="2"/>
              <a:endCxn id="9" idx="0"/>
            </p:cNvCxnSpPr>
            <p:nvPr/>
          </p:nvCxnSpPr>
          <p:spPr>
            <a:xfrm flipH="1">
              <a:off x="2479413" y="2072548"/>
              <a:ext cx="2" cy="298996"/>
            </a:xfrm>
            <a:prstGeom prst="straightConnector1">
              <a:avLst/>
            </a:prstGeom>
            <a:ln w="127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Connector: Elbow 32">
              <a:extLst>
                <a:ext uri="{FF2B5EF4-FFF2-40B4-BE49-F238E27FC236}">
                  <a16:creationId xmlns:a16="http://schemas.microsoft.com/office/drawing/2014/main" id="{993D79B5-2141-B326-2FE9-68E785B635A1}"/>
                </a:ext>
              </a:extLst>
            </p:cNvPr>
            <p:cNvCxnSpPr>
              <a:cxnSpLocks/>
              <a:stCxn id="9" idx="3"/>
            </p:cNvCxnSpPr>
            <p:nvPr/>
          </p:nvCxnSpPr>
          <p:spPr>
            <a:xfrm>
              <a:off x="3974946" y="2663932"/>
              <a:ext cx="1325058" cy="329775"/>
            </a:xfrm>
            <a:prstGeom prst="bentConnector3">
              <a:avLst>
                <a:gd name="adj1" fmla="val 100238"/>
              </a:avLst>
            </a:prstGeom>
            <a:ln w="127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90915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9246F-7430-8565-304F-89EB3BA472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B6139D-F439-73BC-3ADC-91DB8C703654}"/>
              </a:ext>
            </a:extLst>
          </p:cNvPr>
          <p:cNvSpPr>
            <a:spLocks noGrp="1"/>
          </p:cNvSpPr>
          <p:nvPr>
            <p:ph type="title"/>
          </p:nvPr>
        </p:nvSpPr>
        <p:spPr>
          <a:xfrm>
            <a:off x="769145" y="119511"/>
            <a:ext cx="10653710" cy="792739"/>
          </a:xfrm>
        </p:spPr>
        <p:txBody>
          <a:bodyPr/>
          <a:lstStyle/>
          <a:p>
            <a:pPr algn="ctr"/>
            <a:r>
              <a:rPr lang="en-US" altLang="bg-BG" sz="4800" b="1" dirty="0">
                <a:solidFill>
                  <a:srgbClr val="0066FF"/>
                </a:solidFill>
                <a:latin typeface="Arial Narrow" panose="020B0606020202030204" pitchFamily="34" charset="0"/>
                <a:cs typeface="Arial" panose="020B0604020202020204" pitchFamily="34" charset="0"/>
              </a:rPr>
              <a:t>Definition HFE &amp; Integration </a:t>
            </a:r>
            <a:r>
              <a:rPr lang="en-GB" altLang="bg-BG" sz="4800" b="1" dirty="0">
                <a:solidFill>
                  <a:srgbClr val="0066FF"/>
                </a:solidFill>
                <a:latin typeface="Arial Narrow" panose="020B0606020202030204" pitchFamily="34" charset="0"/>
                <a:cs typeface="Arial" panose="020B0604020202020204" pitchFamily="34" charset="0"/>
              </a:rPr>
              <a:t>HEP in HRA </a:t>
            </a:r>
            <a:endParaRPr lang="bg-BG" sz="4800" dirty="0">
              <a:solidFill>
                <a:srgbClr val="0066FF"/>
              </a:solidFill>
              <a:latin typeface="Arial Narrow" panose="020B060602020203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E3BEC2A-8A4A-0E34-A062-7269CF1BE57F}"/>
              </a:ext>
            </a:extLst>
          </p:cNvPr>
          <p:cNvSpPr>
            <a:spLocks noGrp="1"/>
          </p:cNvSpPr>
          <p:nvPr>
            <p:ph type="sldNum" sz="quarter" idx="12"/>
          </p:nvPr>
        </p:nvSpPr>
        <p:spPr/>
        <p:txBody>
          <a:bodyPr/>
          <a:lstStyle/>
          <a:p>
            <a:pPr>
              <a:defRPr/>
            </a:pPr>
            <a:fld id="{AD4CA714-9523-464B-9094-07CE2AC82970}" type="slidenum">
              <a:rPr lang="en-US" smtClean="0"/>
              <a:pPr>
                <a:defRPr/>
              </a:pPr>
              <a:t>7</a:t>
            </a:fld>
            <a:endParaRPr lang="en-US" dirty="0"/>
          </a:p>
        </p:txBody>
      </p:sp>
      <p:grpSp>
        <p:nvGrpSpPr>
          <p:cNvPr id="3" name="Group 2">
            <a:extLst>
              <a:ext uri="{FF2B5EF4-FFF2-40B4-BE49-F238E27FC236}">
                <a16:creationId xmlns:a16="http://schemas.microsoft.com/office/drawing/2014/main" id="{DE58C9CB-21E9-6C2D-2FB0-692CFC16EB89}"/>
              </a:ext>
            </a:extLst>
          </p:cNvPr>
          <p:cNvGrpSpPr/>
          <p:nvPr/>
        </p:nvGrpSpPr>
        <p:grpSpPr>
          <a:xfrm>
            <a:off x="1681454" y="1105910"/>
            <a:ext cx="9218645" cy="4707061"/>
            <a:chOff x="1025557" y="381001"/>
            <a:chExt cx="10334455" cy="5871957"/>
          </a:xfrm>
        </p:grpSpPr>
        <p:sp>
          <p:nvSpPr>
            <p:cNvPr id="5" name="TextBox 4">
              <a:extLst>
                <a:ext uri="{FF2B5EF4-FFF2-40B4-BE49-F238E27FC236}">
                  <a16:creationId xmlns:a16="http://schemas.microsoft.com/office/drawing/2014/main" id="{7A693D64-8C0D-CA9A-0A43-81CB18C3266A}"/>
                </a:ext>
              </a:extLst>
            </p:cNvPr>
            <p:cNvSpPr txBox="1"/>
            <p:nvPr/>
          </p:nvSpPr>
          <p:spPr>
            <a:xfrm>
              <a:off x="3372779" y="4384127"/>
              <a:ext cx="1645814" cy="806284"/>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Simplified Assessment (screening values)</a:t>
              </a:r>
              <a:endParaRPr lang="bg-BG" sz="1200" b="1" dirty="0">
                <a:solidFill>
                  <a:schemeClr val="bg1"/>
                </a:solidFill>
                <a:latin typeface="Arial Narrow" panose="020B0606020202030204" pitchFamily="34" charset="0"/>
              </a:endParaRPr>
            </a:p>
          </p:txBody>
        </p:sp>
        <p:sp>
          <p:nvSpPr>
            <p:cNvPr id="6" name="TextBox 5">
              <a:extLst>
                <a:ext uri="{FF2B5EF4-FFF2-40B4-BE49-F238E27FC236}">
                  <a16:creationId xmlns:a16="http://schemas.microsoft.com/office/drawing/2014/main" id="{5C63DE5E-E3D4-325D-66D5-661D3B3559E2}"/>
                </a:ext>
              </a:extLst>
            </p:cNvPr>
            <p:cNvSpPr txBox="1"/>
            <p:nvPr/>
          </p:nvSpPr>
          <p:spPr>
            <a:xfrm>
              <a:off x="3591167" y="5214194"/>
              <a:ext cx="1233983" cy="575917"/>
            </a:xfrm>
            <a:prstGeom prst="rect">
              <a:avLst/>
            </a:prstGeom>
            <a:noFill/>
          </p:spPr>
          <p:txBody>
            <a:bodyPr wrap="none" rtlCol="0">
              <a:spAutoFit/>
            </a:bodyPr>
            <a:lstStyle/>
            <a:p>
              <a:pPr algn="ctr"/>
              <a:r>
                <a:rPr lang="en-US" sz="1200" b="1" dirty="0">
                  <a:solidFill>
                    <a:srgbClr val="FF0000"/>
                  </a:solidFill>
                  <a:latin typeface="Arial Narrow" panose="020B0606020202030204" pitchFamily="34" charset="0"/>
                </a:rPr>
                <a:t>QUANTITATIVE</a:t>
              </a:r>
            </a:p>
            <a:p>
              <a:pPr algn="ctr"/>
              <a:r>
                <a:rPr lang="en-US" sz="1200" b="1" dirty="0">
                  <a:solidFill>
                    <a:srgbClr val="FF0000"/>
                  </a:solidFill>
                  <a:latin typeface="Arial Narrow" panose="020B0606020202030204" pitchFamily="34" charset="0"/>
                </a:rPr>
                <a:t>ASSESSMENT</a:t>
              </a:r>
              <a:endParaRPr lang="bg-BG" sz="1200" b="1" dirty="0">
                <a:solidFill>
                  <a:srgbClr val="FF0000"/>
                </a:solidFill>
                <a:latin typeface="Arial Narrow" panose="020B0606020202030204" pitchFamily="34" charset="0"/>
              </a:endParaRPr>
            </a:p>
          </p:txBody>
        </p:sp>
        <p:sp>
          <p:nvSpPr>
            <p:cNvPr id="34" name="TextBox 33">
              <a:extLst>
                <a:ext uri="{FF2B5EF4-FFF2-40B4-BE49-F238E27FC236}">
                  <a16:creationId xmlns:a16="http://schemas.microsoft.com/office/drawing/2014/main" id="{383BE9BE-66C0-3F4D-FD5E-2415B7F8749F}"/>
                </a:ext>
              </a:extLst>
            </p:cNvPr>
            <p:cNvSpPr txBox="1"/>
            <p:nvPr/>
          </p:nvSpPr>
          <p:spPr>
            <a:xfrm>
              <a:off x="3369410" y="5762220"/>
              <a:ext cx="1645814"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Detailed Analysis</a:t>
              </a:r>
              <a:endParaRPr lang="bg-BG" sz="1200" b="1" dirty="0">
                <a:solidFill>
                  <a:schemeClr val="bg1"/>
                </a:solidFill>
                <a:latin typeface="Arial Narrow" panose="020B0606020202030204" pitchFamily="34" charset="0"/>
              </a:endParaRPr>
            </a:p>
          </p:txBody>
        </p:sp>
        <p:sp>
          <p:nvSpPr>
            <p:cNvPr id="35" name="Rectangle 34">
              <a:extLst>
                <a:ext uri="{FF2B5EF4-FFF2-40B4-BE49-F238E27FC236}">
                  <a16:creationId xmlns:a16="http://schemas.microsoft.com/office/drawing/2014/main" id="{3C8ABE72-C7A3-3B05-1230-02DBC1E145EA}"/>
                </a:ext>
              </a:extLst>
            </p:cNvPr>
            <p:cNvSpPr/>
            <p:nvPr/>
          </p:nvSpPr>
          <p:spPr>
            <a:xfrm>
              <a:off x="1025557" y="381842"/>
              <a:ext cx="1971245" cy="17148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sz="1200" b="1" dirty="0">
                <a:latin typeface="Arial Narrow" panose="020B0606020202030204" pitchFamily="34" charset="0"/>
              </a:endParaRPr>
            </a:p>
          </p:txBody>
        </p:sp>
        <p:sp>
          <p:nvSpPr>
            <p:cNvPr id="36" name="TextBox 35">
              <a:extLst>
                <a:ext uri="{FF2B5EF4-FFF2-40B4-BE49-F238E27FC236}">
                  <a16:creationId xmlns:a16="http://schemas.microsoft.com/office/drawing/2014/main" id="{B6654334-3442-6DC7-B86F-769B0190E40C}"/>
                </a:ext>
              </a:extLst>
            </p:cNvPr>
            <p:cNvSpPr txBox="1"/>
            <p:nvPr/>
          </p:nvSpPr>
          <p:spPr>
            <a:xfrm>
              <a:off x="1121030" y="979715"/>
              <a:ext cx="1789139"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Identification of HFEs</a:t>
              </a:r>
              <a:endParaRPr lang="bg-BG" sz="1200" b="1" dirty="0">
                <a:solidFill>
                  <a:schemeClr val="bg1"/>
                </a:solidFill>
                <a:latin typeface="Arial Narrow" panose="020B0606020202030204" pitchFamily="34" charset="0"/>
              </a:endParaRPr>
            </a:p>
          </p:txBody>
        </p:sp>
        <p:sp>
          <p:nvSpPr>
            <p:cNvPr id="37" name="TextBox 36">
              <a:extLst>
                <a:ext uri="{FF2B5EF4-FFF2-40B4-BE49-F238E27FC236}">
                  <a16:creationId xmlns:a16="http://schemas.microsoft.com/office/drawing/2014/main" id="{23D3E812-3772-D25E-BE6A-B3B25CDE93B3}"/>
                </a:ext>
              </a:extLst>
            </p:cNvPr>
            <p:cNvSpPr txBox="1"/>
            <p:nvPr/>
          </p:nvSpPr>
          <p:spPr>
            <a:xfrm>
              <a:off x="1121030" y="1636940"/>
              <a:ext cx="1789139"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Definition of HFEs</a:t>
              </a:r>
              <a:endParaRPr lang="bg-BG" sz="1200" b="1" dirty="0">
                <a:solidFill>
                  <a:schemeClr val="bg1"/>
                </a:solidFill>
                <a:latin typeface="Arial Narrow" panose="020B0606020202030204" pitchFamily="34" charset="0"/>
              </a:endParaRPr>
            </a:p>
          </p:txBody>
        </p:sp>
        <p:cxnSp>
          <p:nvCxnSpPr>
            <p:cNvPr id="38" name="Straight Arrow Connector 37">
              <a:extLst>
                <a:ext uri="{FF2B5EF4-FFF2-40B4-BE49-F238E27FC236}">
                  <a16:creationId xmlns:a16="http://schemas.microsoft.com/office/drawing/2014/main" id="{640E8B1F-9814-6AF5-04ED-5DFC48BEC698}"/>
                </a:ext>
              </a:extLst>
            </p:cNvPr>
            <p:cNvCxnSpPr>
              <a:cxnSpLocks/>
              <a:stCxn id="36" idx="2"/>
              <a:endCxn id="37" idx="0"/>
            </p:cNvCxnSpPr>
            <p:nvPr/>
          </p:nvCxnSpPr>
          <p:spPr>
            <a:xfrm>
              <a:off x="2015599" y="1325265"/>
              <a:ext cx="0" cy="311675"/>
            </a:xfrm>
            <a:prstGeom prst="straightConnector1">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2BBBE250-A9A9-E2EF-2504-CDEFB141A544}"/>
                </a:ext>
              </a:extLst>
            </p:cNvPr>
            <p:cNvSpPr txBox="1"/>
            <p:nvPr/>
          </p:nvSpPr>
          <p:spPr>
            <a:xfrm>
              <a:off x="1159675" y="381842"/>
              <a:ext cx="1711848" cy="575917"/>
            </a:xfrm>
            <a:prstGeom prst="rect">
              <a:avLst/>
            </a:prstGeom>
            <a:noFill/>
          </p:spPr>
          <p:txBody>
            <a:bodyPr wrap="none" rtlCol="0">
              <a:spAutoFit/>
            </a:bodyPr>
            <a:lstStyle/>
            <a:p>
              <a:pPr algn="ctr"/>
              <a:r>
                <a:rPr lang="en-US" sz="1200" b="1" dirty="0">
                  <a:latin typeface="Arial Narrow" panose="020B0606020202030204" pitchFamily="34" charset="0"/>
                </a:rPr>
                <a:t>IDENTIFICATION AND </a:t>
              </a:r>
            </a:p>
            <a:p>
              <a:pPr algn="ctr"/>
              <a:r>
                <a:rPr lang="en-US" sz="1200" b="1" dirty="0">
                  <a:latin typeface="Arial Narrow" panose="020B0606020202030204" pitchFamily="34" charset="0"/>
                </a:rPr>
                <a:t>DEFINITION OF HFE</a:t>
              </a:r>
              <a:endParaRPr lang="bg-BG" sz="1200" b="1" dirty="0">
                <a:latin typeface="Arial Narrow" panose="020B0606020202030204" pitchFamily="34" charset="0"/>
              </a:endParaRPr>
            </a:p>
          </p:txBody>
        </p:sp>
        <p:sp>
          <p:nvSpPr>
            <p:cNvPr id="40" name="Rectangle 39">
              <a:extLst>
                <a:ext uri="{FF2B5EF4-FFF2-40B4-BE49-F238E27FC236}">
                  <a16:creationId xmlns:a16="http://schemas.microsoft.com/office/drawing/2014/main" id="{3927A9D7-5905-6CB9-64D3-B3C27D3CED0F}"/>
                </a:ext>
              </a:extLst>
            </p:cNvPr>
            <p:cNvSpPr/>
            <p:nvPr/>
          </p:nvSpPr>
          <p:spPr>
            <a:xfrm>
              <a:off x="1025557" y="2294165"/>
              <a:ext cx="1971245" cy="39587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sz="1200" b="1" dirty="0">
                <a:solidFill>
                  <a:schemeClr val="bg1"/>
                </a:solidFill>
                <a:latin typeface="Arial Narrow" panose="020B0606020202030204" pitchFamily="34" charset="0"/>
              </a:endParaRPr>
            </a:p>
          </p:txBody>
        </p:sp>
        <p:sp>
          <p:nvSpPr>
            <p:cNvPr id="41" name="TextBox 40">
              <a:extLst>
                <a:ext uri="{FF2B5EF4-FFF2-40B4-BE49-F238E27FC236}">
                  <a16:creationId xmlns:a16="http://schemas.microsoft.com/office/drawing/2014/main" id="{D18363C4-74EC-B0E9-BA35-43E2FF15DC9C}"/>
                </a:ext>
              </a:extLst>
            </p:cNvPr>
            <p:cNvSpPr txBox="1"/>
            <p:nvPr/>
          </p:nvSpPr>
          <p:spPr>
            <a:xfrm>
              <a:off x="1343778" y="3012953"/>
              <a:ext cx="1343636"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Task Analysis</a:t>
              </a:r>
              <a:endParaRPr lang="bg-BG" sz="1200" b="1" dirty="0">
                <a:solidFill>
                  <a:schemeClr val="bg1"/>
                </a:solidFill>
                <a:latin typeface="Arial Narrow" panose="020B0606020202030204" pitchFamily="34" charset="0"/>
              </a:endParaRPr>
            </a:p>
          </p:txBody>
        </p:sp>
        <p:sp>
          <p:nvSpPr>
            <p:cNvPr id="42" name="TextBox 41">
              <a:extLst>
                <a:ext uri="{FF2B5EF4-FFF2-40B4-BE49-F238E27FC236}">
                  <a16:creationId xmlns:a16="http://schemas.microsoft.com/office/drawing/2014/main" id="{5A9F9998-CD0D-FC18-4116-954F793B74AD}"/>
                </a:ext>
              </a:extLst>
            </p:cNvPr>
            <p:cNvSpPr txBox="1"/>
            <p:nvPr/>
          </p:nvSpPr>
          <p:spPr>
            <a:xfrm>
              <a:off x="1271867" y="3688263"/>
              <a:ext cx="1495425" cy="575917"/>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Context Characterization</a:t>
              </a:r>
              <a:endParaRPr lang="bg-BG" sz="1200" b="1" dirty="0">
                <a:solidFill>
                  <a:schemeClr val="bg1"/>
                </a:solidFill>
                <a:latin typeface="Arial Narrow" panose="020B0606020202030204" pitchFamily="34" charset="0"/>
              </a:endParaRPr>
            </a:p>
          </p:txBody>
        </p:sp>
        <p:cxnSp>
          <p:nvCxnSpPr>
            <p:cNvPr id="43" name="Straight Arrow Connector 42">
              <a:extLst>
                <a:ext uri="{FF2B5EF4-FFF2-40B4-BE49-F238E27FC236}">
                  <a16:creationId xmlns:a16="http://schemas.microsoft.com/office/drawing/2014/main" id="{BF6DE1FF-A418-4CD3-86FC-C6F80E0AB587}"/>
                </a:ext>
              </a:extLst>
            </p:cNvPr>
            <p:cNvCxnSpPr>
              <a:cxnSpLocks/>
            </p:cNvCxnSpPr>
            <p:nvPr/>
          </p:nvCxnSpPr>
          <p:spPr>
            <a:xfrm>
              <a:off x="2019578" y="4962919"/>
              <a:ext cx="0" cy="327440"/>
            </a:xfrm>
            <a:prstGeom prst="straightConnector1">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CADCA20-220D-B886-8A4A-15A7276E7E3F}"/>
                </a:ext>
              </a:extLst>
            </p:cNvPr>
            <p:cNvSpPr txBox="1"/>
            <p:nvPr/>
          </p:nvSpPr>
          <p:spPr>
            <a:xfrm>
              <a:off x="1453802" y="2412715"/>
              <a:ext cx="1131553" cy="575917"/>
            </a:xfrm>
            <a:prstGeom prst="rect">
              <a:avLst/>
            </a:prstGeom>
            <a:noFill/>
          </p:spPr>
          <p:txBody>
            <a:bodyPr wrap="none" rtlCol="0">
              <a:spAutoFit/>
            </a:bodyPr>
            <a:lstStyle/>
            <a:p>
              <a:pPr algn="ctr"/>
              <a:r>
                <a:rPr lang="en-US" sz="1200" b="1" dirty="0">
                  <a:solidFill>
                    <a:srgbClr val="2A08B8"/>
                  </a:solidFill>
                  <a:latin typeface="Arial Narrow" panose="020B0606020202030204" pitchFamily="34" charset="0"/>
                </a:rPr>
                <a:t>QUALITATIVE</a:t>
              </a:r>
            </a:p>
            <a:p>
              <a:pPr algn="ctr"/>
              <a:r>
                <a:rPr lang="en-US" sz="1200" b="1" dirty="0">
                  <a:solidFill>
                    <a:srgbClr val="2A08B8"/>
                  </a:solidFill>
                  <a:latin typeface="Arial Narrow" panose="020B0606020202030204" pitchFamily="34" charset="0"/>
                </a:rPr>
                <a:t>ANALYSIS</a:t>
              </a:r>
              <a:endParaRPr lang="bg-BG" sz="1200" b="1" dirty="0">
                <a:solidFill>
                  <a:srgbClr val="2A08B8"/>
                </a:solidFill>
                <a:latin typeface="Arial Narrow" panose="020B0606020202030204" pitchFamily="34" charset="0"/>
              </a:endParaRPr>
            </a:p>
          </p:txBody>
        </p:sp>
        <p:sp>
          <p:nvSpPr>
            <p:cNvPr id="45" name="TextBox 44">
              <a:extLst>
                <a:ext uri="{FF2B5EF4-FFF2-40B4-BE49-F238E27FC236}">
                  <a16:creationId xmlns:a16="http://schemas.microsoft.com/office/drawing/2014/main" id="{E98C760B-F15C-1CBE-3C0E-EB623A2EE385}"/>
                </a:ext>
              </a:extLst>
            </p:cNvPr>
            <p:cNvSpPr txBox="1"/>
            <p:nvPr/>
          </p:nvSpPr>
          <p:spPr>
            <a:xfrm>
              <a:off x="1186433" y="5296924"/>
              <a:ext cx="1638293" cy="575917"/>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Recovery Error Potential</a:t>
              </a:r>
              <a:endParaRPr lang="bg-BG" sz="1200" b="1" dirty="0">
                <a:solidFill>
                  <a:schemeClr val="bg1"/>
                </a:solidFill>
                <a:latin typeface="Arial Narrow" panose="020B0606020202030204" pitchFamily="34" charset="0"/>
              </a:endParaRPr>
            </a:p>
          </p:txBody>
        </p:sp>
        <p:cxnSp>
          <p:nvCxnSpPr>
            <p:cNvPr id="46" name="Straight Arrow Connector 45">
              <a:extLst>
                <a:ext uri="{FF2B5EF4-FFF2-40B4-BE49-F238E27FC236}">
                  <a16:creationId xmlns:a16="http://schemas.microsoft.com/office/drawing/2014/main" id="{56D50407-0D5B-58E0-DAED-79F569F322EC}"/>
                </a:ext>
              </a:extLst>
            </p:cNvPr>
            <p:cNvCxnSpPr>
              <a:cxnSpLocks/>
            </p:cNvCxnSpPr>
            <p:nvPr/>
          </p:nvCxnSpPr>
          <p:spPr>
            <a:xfrm>
              <a:off x="2015599" y="3360823"/>
              <a:ext cx="0" cy="327440"/>
            </a:xfrm>
            <a:prstGeom prst="straightConnector1">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A9D4CD59-85AC-9F01-B5A7-2E64E888911F}"/>
                </a:ext>
              </a:extLst>
            </p:cNvPr>
            <p:cNvCxnSpPr>
              <a:cxnSpLocks/>
            </p:cNvCxnSpPr>
            <p:nvPr/>
          </p:nvCxnSpPr>
          <p:spPr>
            <a:xfrm>
              <a:off x="2015599" y="4285778"/>
              <a:ext cx="0" cy="327440"/>
            </a:xfrm>
            <a:prstGeom prst="straightConnector1">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E79A9A58-608A-2E82-EB38-22E4EA7209AD}"/>
                </a:ext>
              </a:extLst>
            </p:cNvPr>
            <p:cNvSpPr txBox="1"/>
            <p:nvPr/>
          </p:nvSpPr>
          <p:spPr>
            <a:xfrm>
              <a:off x="1195668" y="4623005"/>
              <a:ext cx="1638293"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Error Identification</a:t>
              </a:r>
              <a:endParaRPr lang="bg-BG" sz="1200" b="1" dirty="0">
                <a:solidFill>
                  <a:schemeClr val="bg1"/>
                </a:solidFill>
                <a:latin typeface="Arial Narrow" panose="020B0606020202030204" pitchFamily="34" charset="0"/>
              </a:endParaRPr>
            </a:p>
          </p:txBody>
        </p:sp>
        <p:cxnSp>
          <p:nvCxnSpPr>
            <p:cNvPr id="49" name="Connector: Elbow 48">
              <a:extLst>
                <a:ext uri="{FF2B5EF4-FFF2-40B4-BE49-F238E27FC236}">
                  <a16:creationId xmlns:a16="http://schemas.microsoft.com/office/drawing/2014/main" id="{4FB0FF5F-A601-07FA-BB52-D49E0A086656}"/>
                </a:ext>
              </a:extLst>
            </p:cNvPr>
            <p:cNvCxnSpPr>
              <a:stCxn id="37" idx="1"/>
              <a:endCxn id="41" idx="1"/>
            </p:cNvCxnSpPr>
            <p:nvPr/>
          </p:nvCxnSpPr>
          <p:spPr>
            <a:xfrm rot="10800000" flipH="1" flipV="1">
              <a:off x="1121030" y="1809716"/>
              <a:ext cx="222748" cy="1376014"/>
            </a:xfrm>
            <a:prstGeom prst="bentConnector3">
              <a:avLst>
                <a:gd name="adj1" fmla="val -115049"/>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50" name="Rectangle 49">
              <a:extLst>
                <a:ext uri="{FF2B5EF4-FFF2-40B4-BE49-F238E27FC236}">
                  <a16:creationId xmlns:a16="http://schemas.microsoft.com/office/drawing/2014/main" id="{D784962E-C401-A091-1AEB-AEA37974E3F1}"/>
                </a:ext>
              </a:extLst>
            </p:cNvPr>
            <p:cNvSpPr/>
            <p:nvPr/>
          </p:nvSpPr>
          <p:spPr>
            <a:xfrm>
              <a:off x="3218111" y="381001"/>
              <a:ext cx="1971245" cy="374795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sz="1200" b="1" dirty="0">
                <a:latin typeface="Arial Narrow" panose="020B0606020202030204" pitchFamily="34" charset="0"/>
              </a:endParaRPr>
            </a:p>
          </p:txBody>
        </p:sp>
        <p:sp>
          <p:nvSpPr>
            <p:cNvPr id="51" name="TextBox 50">
              <a:extLst>
                <a:ext uri="{FF2B5EF4-FFF2-40B4-BE49-F238E27FC236}">
                  <a16:creationId xmlns:a16="http://schemas.microsoft.com/office/drawing/2014/main" id="{93F3DE82-D374-41C3-BB75-CC9D04F13A98}"/>
                </a:ext>
              </a:extLst>
            </p:cNvPr>
            <p:cNvSpPr txBox="1"/>
            <p:nvPr/>
          </p:nvSpPr>
          <p:spPr>
            <a:xfrm>
              <a:off x="3369410" y="3171323"/>
              <a:ext cx="1649180" cy="806284"/>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Preliminary Integration in PSA &amp; Quantification</a:t>
              </a:r>
              <a:endParaRPr lang="bg-BG" sz="1200" b="1" dirty="0">
                <a:solidFill>
                  <a:schemeClr val="bg1"/>
                </a:solidFill>
                <a:latin typeface="Arial Narrow" panose="020B0606020202030204" pitchFamily="34" charset="0"/>
              </a:endParaRPr>
            </a:p>
          </p:txBody>
        </p:sp>
        <p:cxnSp>
          <p:nvCxnSpPr>
            <p:cNvPr id="52" name="Straight Arrow Connector 51">
              <a:extLst>
                <a:ext uri="{FF2B5EF4-FFF2-40B4-BE49-F238E27FC236}">
                  <a16:creationId xmlns:a16="http://schemas.microsoft.com/office/drawing/2014/main" id="{39A34831-20F3-6BA3-27D3-E65735D6861E}"/>
                </a:ext>
              </a:extLst>
            </p:cNvPr>
            <p:cNvCxnSpPr>
              <a:cxnSpLocks/>
            </p:cNvCxnSpPr>
            <p:nvPr/>
          </p:nvCxnSpPr>
          <p:spPr>
            <a:xfrm>
              <a:off x="4204751" y="2831576"/>
              <a:ext cx="0" cy="327440"/>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84C2EA0B-87ED-8A6C-BF06-9E4DBF1F16B0}"/>
                </a:ext>
              </a:extLst>
            </p:cNvPr>
            <p:cNvSpPr txBox="1"/>
            <p:nvPr/>
          </p:nvSpPr>
          <p:spPr>
            <a:xfrm>
              <a:off x="3381375" y="841659"/>
              <a:ext cx="1653983" cy="806284"/>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Final Integration</a:t>
              </a:r>
            </a:p>
            <a:p>
              <a:pPr algn="ctr"/>
              <a:r>
                <a:rPr lang="en-US" sz="1200" b="1" dirty="0">
                  <a:solidFill>
                    <a:schemeClr val="bg1"/>
                  </a:solidFill>
                  <a:latin typeface="Arial Narrow" panose="020B0606020202030204" pitchFamily="34" charset="0"/>
                </a:rPr>
                <a:t>in PSA &amp; Quantification</a:t>
              </a:r>
              <a:endParaRPr lang="bg-BG" sz="1200" b="1" dirty="0">
                <a:solidFill>
                  <a:schemeClr val="bg1"/>
                </a:solidFill>
                <a:latin typeface="Arial Narrow" panose="020B0606020202030204" pitchFamily="34" charset="0"/>
              </a:endParaRPr>
            </a:p>
          </p:txBody>
        </p:sp>
        <p:sp>
          <p:nvSpPr>
            <p:cNvPr id="54" name="Diamond 53">
              <a:extLst>
                <a:ext uri="{FF2B5EF4-FFF2-40B4-BE49-F238E27FC236}">
                  <a16:creationId xmlns:a16="http://schemas.microsoft.com/office/drawing/2014/main" id="{16AF0AF8-4C03-F9CF-10CF-18255D185200}"/>
                </a:ext>
              </a:extLst>
            </p:cNvPr>
            <p:cNvSpPr/>
            <p:nvPr/>
          </p:nvSpPr>
          <p:spPr>
            <a:xfrm>
              <a:off x="3332840" y="2025541"/>
              <a:ext cx="1802013" cy="830997"/>
            </a:xfrm>
            <a:prstGeom prst="diamond">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i="1" dirty="0">
                  <a:latin typeface="Arial Narrow" panose="020B0606020202030204" pitchFamily="34" charset="0"/>
                </a:rPr>
                <a:t>Risk important HFE</a:t>
              </a:r>
              <a:endParaRPr lang="bg-BG" sz="1200" b="1" i="1" dirty="0">
                <a:latin typeface="Arial Narrow" panose="020B0606020202030204" pitchFamily="34" charset="0"/>
              </a:endParaRPr>
            </a:p>
          </p:txBody>
        </p:sp>
        <p:cxnSp>
          <p:nvCxnSpPr>
            <p:cNvPr id="55" name="Straight Arrow Connector 54">
              <a:extLst>
                <a:ext uri="{FF2B5EF4-FFF2-40B4-BE49-F238E27FC236}">
                  <a16:creationId xmlns:a16="http://schemas.microsoft.com/office/drawing/2014/main" id="{B829A289-8611-8471-69E0-AB5AA58E6524}"/>
                </a:ext>
              </a:extLst>
            </p:cNvPr>
            <p:cNvCxnSpPr>
              <a:cxnSpLocks/>
            </p:cNvCxnSpPr>
            <p:nvPr/>
          </p:nvCxnSpPr>
          <p:spPr>
            <a:xfrm>
              <a:off x="6967038" y="2414553"/>
              <a:ext cx="0" cy="506338"/>
            </a:xfrm>
            <a:prstGeom prst="straightConnector1">
              <a:avLst/>
            </a:prstGeom>
            <a:ln w="12700">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B9957B51-7596-1ADF-872E-64A11F569912}"/>
                </a:ext>
              </a:extLst>
            </p:cNvPr>
            <p:cNvSpPr txBox="1"/>
            <p:nvPr/>
          </p:nvSpPr>
          <p:spPr>
            <a:xfrm>
              <a:off x="3959039" y="1776589"/>
              <a:ext cx="253740" cy="345550"/>
            </a:xfrm>
            <a:prstGeom prst="rect">
              <a:avLst/>
            </a:prstGeom>
            <a:noFill/>
          </p:spPr>
          <p:txBody>
            <a:bodyPr wrap="none" rtlCol="0">
              <a:spAutoFit/>
            </a:bodyPr>
            <a:lstStyle/>
            <a:p>
              <a:r>
                <a:rPr lang="en-US" sz="1200" b="1" dirty="0">
                  <a:latin typeface="Arial Narrow" panose="020B0606020202030204" pitchFamily="34" charset="0"/>
                </a:rPr>
                <a:t>-</a:t>
              </a:r>
              <a:endParaRPr lang="bg-BG" sz="1200" b="1" dirty="0">
                <a:latin typeface="Arial Narrow" panose="020B0606020202030204" pitchFamily="34" charset="0"/>
              </a:endParaRPr>
            </a:p>
          </p:txBody>
        </p:sp>
        <p:sp>
          <p:nvSpPr>
            <p:cNvPr id="57" name="TextBox 56">
              <a:extLst>
                <a:ext uri="{FF2B5EF4-FFF2-40B4-BE49-F238E27FC236}">
                  <a16:creationId xmlns:a16="http://schemas.microsoft.com/office/drawing/2014/main" id="{B4CFF7A9-06B7-34C7-CF14-CDB267A7A7C7}"/>
                </a:ext>
              </a:extLst>
            </p:cNvPr>
            <p:cNvSpPr txBox="1"/>
            <p:nvPr/>
          </p:nvSpPr>
          <p:spPr>
            <a:xfrm>
              <a:off x="4959302" y="2116619"/>
              <a:ext cx="289681" cy="345550"/>
            </a:xfrm>
            <a:prstGeom prst="rect">
              <a:avLst/>
            </a:prstGeom>
            <a:noFill/>
          </p:spPr>
          <p:txBody>
            <a:bodyPr wrap="none" rtlCol="0">
              <a:spAutoFit/>
            </a:bodyPr>
            <a:lstStyle/>
            <a:p>
              <a:r>
                <a:rPr lang="en-US" sz="1200" b="1" dirty="0">
                  <a:latin typeface="Arial Narrow" panose="020B0606020202030204" pitchFamily="34" charset="0"/>
                </a:rPr>
                <a:t>+</a:t>
              </a:r>
              <a:endParaRPr lang="bg-BG" sz="1200" b="1" dirty="0">
                <a:latin typeface="Arial Narrow" panose="020B0606020202030204" pitchFamily="34" charset="0"/>
              </a:endParaRPr>
            </a:p>
          </p:txBody>
        </p:sp>
        <p:sp>
          <p:nvSpPr>
            <p:cNvPr id="58" name="TextBox 57">
              <a:extLst>
                <a:ext uri="{FF2B5EF4-FFF2-40B4-BE49-F238E27FC236}">
                  <a16:creationId xmlns:a16="http://schemas.microsoft.com/office/drawing/2014/main" id="{882F8E16-F4C5-9ED1-8EAE-8723009292F6}"/>
                </a:ext>
              </a:extLst>
            </p:cNvPr>
            <p:cNvSpPr txBox="1"/>
            <p:nvPr/>
          </p:nvSpPr>
          <p:spPr>
            <a:xfrm>
              <a:off x="3366865" y="433806"/>
              <a:ext cx="1686403" cy="345550"/>
            </a:xfrm>
            <a:prstGeom prst="rect">
              <a:avLst/>
            </a:prstGeom>
            <a:noFill/>
          </p:spPr>
          <p:txBody>
            <a:bodyPr wrap="none" rtlCol="0">
              <a:spAutoFit/>
            </a:bodyPr>
            <a:lstStyle/>
            <a:p>
              <a:pPr algn="ctr"/>
              <a:r>
                <a:rPr lang="en-US" sz="1200" b="1" dirty="0">
                  <a:latin typeface="Arial Narrow" panose="020B0606020202030204" pitchFamily="34" charset="0"/>
                </a:rPr>
                <a:t>INTEGRATION IN PSA</a:t>
              </a:r>
              <a:endParaRPr lang="bg-BG" sz="1200" b="1" dirty="0">
                <a:latin typeface="Arial Narrow" panose="020B0606020202030204" pitchFamily="34" charset="0"/>
              </a:endParaRPr>
            </a:p>
          </p:txBody>
        </p:sp>
        <p:sp>
          <p:nvSpPr>
            <p:cNvPr id="59" name="Rectangle 58">
              <a:extLst>
                <a:ext uri="{FF2B5EF4-FFF2-40B4-BE49-F238E27FC236}">
                  <a16:creationId xmlns:a16="http://schemas.microsoft.com/office/drawing/2014/main" id="{814827DA-C49E-2DE1-5E85-0EA757D7C472}"/>
                </a:ext>
              </a:extLst>
            </p:cNvPr>
            <p:cNvSpPr/>
            <p:nvPr/>
          </p:nvSpPr>
          <p:spPr>
            <a:xfrm>
              <a:off x="3218111" y="4257958"/>
              <a:ext cx="1971244" cy="1995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sz="1200" b="1" dirty="0">
                <a:latin typeface="Arial Narrow" panose="020B0606020202030204" pitchFamily="34" charset="0"/>
              </a:endParaRPr>
            </a:p>
          </p:txBody>
        </p:sp>
        <p:cxnSp>
          <p:nvCxnSpPr>
            <p:cNvPr id="60" name="Connector: Elbow 59">
              <a:extLst>
                <a:ext uri="{FF2B5EF4-FFF2-40B4-BE49-F238E27FC236}">
                  <a16:creationId xmlns:a16="http://schemas.microsoft.com/office/drawing/2014/main" id="{5B435DB8-748C-DA36-4BC7-86E6DFD9834E}"/>
                </a:ext>
              </a:extLst>
            </p:cNvPr>
            <p:cNvCxnSpPr>
              <a:cxnSpLocks/>
              <a:stCxn id="54" idx="3"/>
              <a:endCxn id="34" idx="3"/>
            </p:cNvCxnSpPr>
            <p:nvPr/>
          </p:nvCxnSpPr>
          <p:spPr>
            <a:xfrm flipH="1">
              <a:off x="5015224" y="2441039"/>
              <a:ext cx="119629" cy="3493956"/>
            </a:xfrm>
            <a:prstGeom prst="bentConnector3">
              <a:avLst>
                <a:gd name="adj1" fmla="val -214219"/>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2473EF0C-B443-87C8-5CF7-54ABCF3FE82A}"/>
                </a:ext>
              </a:extLst>
            </p:cNvPr>
            <p:cNvCxnSpPr>
              <a:cxnSpLocks/>
              <a:stCxn id="5" idx="0"/>
              <a:endCxn id="51" idx="2"/>
            </p:cNvCxnSpPr>
            <p:nvPr/>
          </p:nvCxnSpPr>
          <p:spPr>
            <a:xfrm flipH="1" flipV="1">
              <a:off x="4193999" y="3977607"/>
              <a:ext cx="1687" cy="406520"/>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5DF31BDC-6035-0ACC-98C8-811AF742D3F2}"/>
                </a:ext>
              </a:extLst>
            </p:cNvPr>
            <p:cNvSpPr txBox="1"/>
            <p:nvPr/>
          </p:nvSpPr>
          <p:spPr>
            <a:xfrm>
              <a:off x="5619536" y="2922353"/>
              <a:ext cx="1992311"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Recovery Contexts</a:t>
              </a:r>
              <a:endParaRPr lang="bg-BG" sz="1200" b="1" dirty="0">
                <a:solidFill>
                  <a:schemeClr val="bg1"/>
                </a:solidFill>
                <a:latin typeface="Arial Narrow" panose="020B0606020202030204" pitchFamily="34" charset="0"/>
              </a:endParaRPr>
            </a:p>
          </p:txBody>
        </p:sp>
        <p:sp>
          <p:nvSpPr>
            <p:cNvPr id="63" name="TextBox 62">
              <a:extLst>
                <a:ext uri="{FF2B5EF4-FFF2-40B4-BE49-F238E27FC236}">
                  <a16:creationId xmlns:a16="http://schemas.microsoft.com/office/drawing/2014/main" id="{9F9B5F23-3236-A101-0952-B504C196F5D0}"/>
                </a:ext>
              </a:extLst>
            </p:cNvPr>
            <p:cNvSpPr txBox="1"/>
            <p:nvPr/>
          </p:nvSpPr>
          <p:spPr>
            <a:xfrm>
              <a:off x="5616287" y="5086077"/>
              <a:ext cx="3182931"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Mutual Group Communication Contexts</a:t>
              </a:r>
              <a:endParaRPr lang="bg-BG" sz="1200" b="1" dirty="0">
                <a:solidFill>
                  <a:schemeClr val="bg1"/>
                </a:solidFill>
                <a:latin typeface="Arial Narrow" panose="020B0606020202030204" pitchFamily="34" charset="0"/>
              </a:endParaRPr>
            </a:p>
          </p:txBody>
        </p:sp>
        <p:sp>
          <p:nvSpPr>
            <p:cNvPr id="64" name="TextBox 63">
              <a:extLst>
                <a:ext uri="{FF2B5EF4-FFF2-40B4-BE49-F238E27FC236}">
                  <a16:creationId xmlns:a16="http://schemas.microsoft.com/office/drawing/2014/main" id="{29BD444B-19F2-2A04-F12D-9BCDDB06ACAB}"/>
                </a:ext>
              </a:extLst>
            </p:cNvPr>
            <p:cNvSpPr txBox="1"/>
            <p:nvPr/>
          </p:nvSpPr>
          <p:spPr>
            <a:xfrm>
              <a:off x="5616287" y="5762219"/>
              <a:ext cx="2441891"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Individual Cognitive Contexts</a:t>
              </a:r>
              <a:endParaRPr lang="bg-BG" sz="1200" b="1" dirty="0">
                <a:solidFill>
                  <a:schemeClr val="bg1"/>
                </a:solidFill>
                <a:latin typeface="Arial Narrow" panose="020B0606020202030204" pitchFamily="34" charset="0"/>
              </a:endParaRPr>
            </a:p>
          </p:txBody>
        </p:sp>
        <p:sp>
          <p:nvSpPr>
            <p:cNvPr id="65" name="TextBox 64">
              <a:extLst>
                <a:ext uri="{FF2B5EF4-FFF2-40B4-BE49-F238E27FC236}">
                  <a16:creationId xmlns:a16="http://schemas.microsoft.com/office/drawing/2014/main" id="{3E81163A-6D20-B0A3-8C7C-5C575B4338D9}"/>
                </a:ext>
              </a:extLst>
            </p:cNvPr>
            <p:cNvSpPr txBox="1"/>
            <p:nvPr/>
          </p:nvSpPr>
          <p:spPr>
            <a:xfrm>
              <a:off x="5616288" y="4428674"/>
              <a:ext cx="1992311"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Executive Contexts</a:t>
              </a:r>
              <a:endParaRPr lang="bg-BG" sz="1200" b="1" dirty="0">
                <a:solidFill>
                  <a:schemeClr val="bg1"/>
                </a:solidFill>
                <a:latin typeface="Arial Narrow" panose="020B0606020202030204" pitchFamily="34" charset="0"/>
              </a:endParaRPr>
            </a:p>
          </p:txBody>
        </p:sp>
        <p:sp>
          <p:nvSpPr>
            <p:cNvPr id="66" name="TextBox 65">
              <a:extLst>
                <a:ext uri="{FF2B5EF4-FFF2-40B4-BE49-F238E27FC236}">
                  <a16:creationId xmlns:a16="http://schemas.microsoft.com/office/drawing/2014/main" id="{14511842-85EE-3334-79DE-E80AA38B5345}"/>
                </a:ext>
              </a:extLst>
            </p:cNvPr>
            <p:cNvSpPr txBox="1"/>
            <p:nvPr/>
          </p:nvSpPr>
          <p:spPr>
            <a:xfrm>
              <a:off x="6806912" y="532904"/>
              <a:ext cx="3560523" cy="345550"/>
            </a:xfrm>
            <a:prstGeom prst="rect">
              <a:avLst/>
            </a:prstGeom>
            <a:noFill/>
          </p:spPr>
          <p:txBody>
            <a:bodyPr wrap="square" rtlCol="0">
              <a:spAutoFit/>
            </a:bodyPr>
            <a:lstStyle/>
            <a:p>
              <a:pPr algn="ctr"/>
              <a:r>
                <a:rPr lang="en-US" sz="1200" b="1" dirty="0">
                  <a:latin typeface="Arial Narrow" panose="020B0606020202030204" pitchFamily="34" charset="0"/>
                </a:rPr>
                <a:t>PET</a:t>
              </a:r>
              <a:r>
                <a:rPr lang="en-US" sz="1200" b="1" dirty="0">
                  <a:solidFill>
                    <a:srgbClr val="0070C0"/>
                  </a:solidFill>
                  <a:latin typeface="Arial Narrow" panose="020B0606020202030204" pitchFamily="34" charset="0"/>
                </a:rPr>
                <a:t> </a:t>
              </a:r>
              <a:r>
                <a:rPr lang="en-US" sz="1200" b="1" dirty="0">
                  <a:solidFill>
                    <a:srgbClr val="2A08B8"/>
                  </a:solidFill>
                  <a:latin typeface="Arial Narrow" panose="020B0606020202030204" pitchFamily="34" charset="0"/>
                </a:rPr>
                <a:t>QUALIFICATION</a:t>
              </a:r>
              <a:r>
                <a:rPr lang="en-US" sz="1200" b="1" dirty="0">
                  <a:latin typeface="Arial Narrow" panose="020B0606020202030204" pitchFamily="34" charset="0"/>
                </a:rPr>
                <a:t> &amp; </a:t>
              </a:r>
              <a:r>
                <a:rPr lang="en-US" sz="1200" b="1" dirty="0">
                  <a:solidFill>
                    <a:srgbClr val="FF0000"/>
                  </a:solidFill>
                  <a:latin typeface="Arial Narrow" panose="020B0606020202030204" pitchFamily="34" charset="0"/>
                </a:rPr>
                <a:t>QUANTIFICATION</a:t>
              </a:r>
              <a:endParaRPr lang="bg-BG" sz="1200" b="1" dirty="0">
                <a:solidFill>
                  <a:srgbClr val="FF0000"/>
                </a:solidFill>
                <a:latin typeface="Arial Narrow" panose="020B0606020202030204" pitchFamily="34" charset="0"/>
              </a:endParaRPr>
            </a:p>
          </p:txBody>
        </p:sp>
        <p:cxnSp>
          <p:nvCxnSpPr>
            <p:cNvPr id="67" name="Straight Arrow Connector 66">
              <a:extLst>
                <a:ext uri="{FF2B5EF4-FFF2-40B4-BE49-F238E27FC236}">
                  <a16:creationId xmlns:a16="http://schemas.microsoft.com/office/drawing/2014/main" id="{DE483442-09AA-0B5A-0F4A-5A06947AE106}"/>
                </a:ext>
              </a:extLst>
            </p:cNvPr>
            <p:cNvCxnSpPr>
              <a:cxnSpLocks/>
            </p:cNvCxnSpPr>
            <p:nvPr/>
          </p:nvCxnSpPr>
          <p:spPr>
            <a:xfrm>
              <a:off x="6610333" y="5434779"/>
              <a:ext cx="0" cy="327440"/>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B016DEED-014E-4549-6B26-B1566667BD5C}"/>
                </a:ext>
              </a:extLst>
            </p:cNvPr>
            <p:cNvCxnSpPr>
              <a:cxnSpLocks/>
            </p:cNvCxnSpPr>
            <p:nvPr/>
          </p:nvCxnSpPr>
          <p:spPr>
            <a:xfrm>
              <a:off x="6610333" y="4758504"/>
              <a:ext cx="0" cy="327440"/>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532D5D0C-0270-55E0-FFD2-32F178ECD6E1}"/>
                </a:ext>
              </a:extLst>
            </p:cNvPr>
            <p:cNvSpPr txBox="1"/>
            <p:nvPr/>
          </p:nvSpPr>
          <p:spPr>
            <a:xfrm>
              <a:off x="5616288" y="1085398"/>
              <a:ext cx="1992311"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Recovery Error</a:t>
              </a:r>
              <a:endParaRPr lang="bg-BG" sz="1200" b="1" dirty="0">
                <a:solidFill>
                  <a:schemeClr val="bg1"/>
                </a:solidFill>
                <a:latin typeface="Arial Narrow" panose="020B0606020202030204" pitchFamily="34" charset="0"/>
              </a:endParaRPr>
            </a:p>
          </p:txBody>
        </p:sp>
        <p:sp>
          <p:nvSpPr>
            <p:cNvPr id="70" name="TextBox 69">
              <a:extLst>
                <a:ext uri="{FF2B5EF4-FFF2-40B4-BE49-F238E27FC236}">
                  <a16:creationId xmlns:a16="http://schemas.microsoft.com/office/drawing/2014/main" id="{8AFD2004-CBDA-289C-A98B-4E0A228640FA}"/>
                </a:ext>
              </a:extLst>
            </p:cNvPr>
            <p:cNvSpPr txBox="1"/>
            <p:nvPr/>
          </p:nvSpPr>
          <p:spPr>
            <a:xfrm>
              <a:off x="7988013" y="2923902"/>
              <a:ext cx="1992316"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Decision-Making Error</a:t>
              </a:r>
              <a:endParaRPr lang="bg-BG" sz="1200" b="1" dirty="0">
                <a:solidFill>
                  <a:schemeClr val="bg1"/>
                </a:solidFill>
                <a:latin typeface="Arial Narrow" panose="020B0606020202030204" pitchFamily="34" charset="0"/>
              </a:endParaRPr>
            </a:p>
          </p:txBody>
        </p:sp>
        <p:sp>
          <p:nvSpPr>
            <p:cNvPr id="71" name="TextBox 70">
              <a:extLst>
                <a:ext uri="{FF2B5EF4-FFF2-40B4-BE49-F238E27FC236}">
                  <a16:creationId xmlns:a16="http://schemas.microsoft.com/office/drawing/2014/main" id="{01EAE0A2-DBD8-84EE-2B04-BCA501D6C064}"/>
                </a:ext>
              </a:extLst>
            </p:cNvPr>
            <p:cNvSpPr txBox="1"/>
            <p:nvPr/>
          </p:nvSpPr>
          <p:spPr>
            <a:xfrm>
              <a:off x="9188163" y="3790544"/>
              <a:ext cx="1992314"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Cognitive Errors</a:t>
              </a:r>
              <a:endParaRPr lang="bg-BG" sz="1200" b="1" dirty="0">
                <a:solidFill>
                  <a:schemeClr val="bg1"/>
                </a:solidFill>
                <a:latin typeface="Arial Narrow" panose="020B0606020202030204" pitchFamily="34" charset="0"/>
              </a:endParaRPr>
            </a:p>
          </p:txBody>
        </p:sp>
        <p:sp>
          <p:nvSpPr>
            <p:cNvPr id="72" name="TextBox 71">
              <a:extLst>
                <a:ext uri="{FF2B5EF4-FFF2-40B4-BE49-F238E27FC236}">
                  <a16:creationId xmlns:a16="http://schemas.microsoft.com/office/drawing/2014/main" id="{073563DA-4E8E-382D-D58C-C2FFFC5D98B1}"/>
                </a:ext>
              </a:extLst>
            </p:cNvPr>
            <p:cNvSpPr txBox="1"/>
            <p:nvPr/>
          </p:nvSpPr>
          <p:spPr>
            <a:xfrm>
              <a:off x="6806912" y="2075999"/>
              <a:ext cx="1992311" cy="345550"/>
            </a:xfrm>
            <a:prstGeom prst="rect">
              <a:avLst/>
            </a:prstGeom>
            <a:solidFill>
              <a:srgbClr val="00B0F0"/>
            </a:solidFill>
            <a:ln>
              <a:solidFill>
                <a:schemeClr val="tx1"/>
              </a:solidFill>
            </a:ln>
          </p:spPr>
          <p:txBody>
            <a:bodyPr wrap="square" rtlCol="0">
              <a:spAutoFit/>
            </a:bodyPr>
            <a:lstStyle/>
            <a:p>
              <a:pPr algn="ctr"/>
              <a:r>
                <a:rPr lang="en-US" sz="1200" b="1" dirty="0">
                  <a:solidFill>
                    <a:schemeClr val="bg1"/>
                  </a:solidFill>
                  <a:latin typeface="Arial Narrow" panose="020B0606020202030204" pitchFamily="34" charset="0"/>
                </a:rPr>
                <a:t>Executive Error</a:t>
              </a:r>
              <a:endParaRPr lang="bg-BG" sz="1200" b="1" dirty="0">
                <a:solidFill>
                  <a:schemeClr val="bg1"/>
                </a:solidFill>
                <a:latin typeface="Arial Narrow" panose="020B0606020202030204" pitchFamily="34" charset="0"/>
              </a:endParaRPr>
            </a:p>
          </p:txBody>
        </p:sp>
        <p:cxnSp>
          <p:nvCxnSpPr>
            <p:cNvPr id="73" name="Straight Arrow Connector 72">
              <a:extLst>
                <a:ext uri="{FF2B5EF4-FFF2-40B4-BE49-F238E27FC236}">
                  <a16:creationId xmlns:a16="http://schemas.microsoft.com/office/drawing/2014/main" id="{69E2FB4C-E254-F373-EAA6-3E9CD2CB628D}"/>
                </a:ext>
              </a:extLst>
            </p:cNvPr>
            <p:cNvCxnSpPr>
              <a:cxnSpLocks/>
              <a:stCxn id="69" idx="2"/>
              <a:endCxn id="62" idx="0"/>
            </p:cNvCxnSpPr>
            <p:nvPr/>
          </p:nvCxnSpPr>
          <p:spPr>
            <a:xfrm>
              <a:off x="6612444" y="1430949"/>
              <a:ext cx="3249" cy="1491404"/>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20A17E39-400E-5602-C350-189EF9AC0B05}"/>
                </a:ext>
              </a:extLst>
            </p:cNvPr>
            <p:cNvCxnSpPr>
              <a:cxnSpLocks/>
              <a:stCxn id="69" idx="1"/>
              <a:endCxn id="53" idx="3"/>
            </p:cNvCxnSpPr>
            <p:nvPr/>
          </p:nvCxnSpPr>
          <p:spPr>
            <a:xfrm flipH="1" flipV="1">
              <a:off x="5035359" y="1244801"/>
              <a:ext cx="580929" cy="13373"/>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5" name="Connector: Elbow 74">
              <a:extLst>
                <a:ext uri="{FF2B5EF4-FFF2-40B4-BE49-F238E27FC236}">
                  <a16:creationId xmlns:a16="http://schemas.microsoft.com/office/drawing/2014/main" id="{4D7E29F5-C284-5B00-E5EC-4635F526D019}"/>
                </a:ext>
              </a:extLst>
            </p:cNvPr>
            <p:cNvCxnSpPr>
              <a:cxnSpLocks/>
              <a:stCxn id="64" idx="3"/>
              <a:endCxn id="71" idx="2"/>
            </p:cNvCxnSpPr>
            <p:nvPr/>
          </p:nvCxnSpPr>
          <p:spPr>
            <a:xfrm flipV="1">
              <a:off x="8058177" y="4136094"/>
              <a:ext cx="2126142" cy="179890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Connector: Elbow 75">
              <a:extLst>
                <a:ext uri="{FF2B5EF4-FFF2-40B4-BE49-F238E27FC236}">
                  <a16:creationId xmlns:a16="http://schemas.microsoft.com/office/drawing/2014/main" id="{21C9275D-A8C0-1124-99CE-A5D69D2AEC15}"/>
                </a:ext>
              </a:extLst>
            </p:cNvPr>
            <p:cNvCxnSpPr>
              <a:cxnSpLocks/>
              <a:stCxn id="63" idx="3"/>
              <a:endCxn id="70" idx="2"/>
            </p:cNvCxnSpPr>
            <p:nvPr/>
          </p:nvCxnSpPr>
          <p:spPr>
            <a:xfrm flipV="1">
              <a:off x="8799217" y="3269452"/>
              <a:ext cx="184953" cy="198940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Connector: Elbow 76">
              <a:extLst>
                <a:ext uri="{FF2B5EF4-FFF2-40B4-BE49-F238E27FC236}">
                  <a16:creationId xmlns:a16="http://schemas.microsoft.com/office/drawing/2014/main" id="{A3033069-17B3-9245-1BC8-54084CECBE4E}"/>
                </a:ext>
              </a:extLst>
            </p:cNvPr>
            <p:cNvCxnSpPr>
              <a:stCxn id="65" idx="3"/>
              <a:endCxn id="72" idx="2"/>
            </p:cNvCxnSpPr>
            <p:nvPr/>
          </p:nvCxnSpPr>
          <p:spPr>
            <a:xfrm flipV="1">
              <a:off x="7608598" y="2421549"/>
              <a:ext cx="194470" cy="217990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Connector: Elbow 77">
              <a:extLst>
                <a:ext uri="{FF2B5EF4-FFF2-40B4-BE49-F238E27FC236}">
                  <a16:creationId xmlns:a16="http://schemas.microsoft.com/office/drawing/2014/main" id="{9DD1C3B7-8006-FFAC-3DD1-5481C74E5672}"/>
                </a:ext>
              </a:extLst>
            </p:cNvPr>
            <p:cNvCxnSpPr>
              <a:stCxn id="71" idx="0"/>
              <a:endCxn id="70" idx="3"/>
            </p:cNvCxnSpPr>
            <p:nvPr/>
          </p:nvCxnSpPr>
          <p:spPr>
            <a:xfrm rot="16200000" flipV="1">
              <a:off x="9735392" y="3341616"/>
              <a:ext cx="693866" cy="20399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Connector: Elbow 78">
              <a:extLst>
                <a:ext uri="{FF2B5EF4-FFF2-40B4-BE49-F238E27FC236}">
                  <a16:creationId xmlns:a16="http://schemas.microsoft.com/office/drawing/2014/main" id="{9DBB19AB-124E-C109-CFF1-4CC79A95A965}"/>
                </a:ext>
              </a:extLst>
            </p:cNvPr>
            <p:cNvCxnSpPr>
              <a:stCxn id="70" idx="0"/>
              <a:endCxn id="72" idx="3"/>
            </p:cNvCxnSpPr>
            <p:nvPr/>
          </p:nvCxnSpPr>
          <p:spPr>
            <a:xfrm rot="16200000" flipV="1">
              <a:off x="8554133" y="2493864"/>
              <a:ext cx="675128" cy="18494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Connector: Elbow 79">
              <a:extLst>
                <a:ext uri="{FF2B5EF4-FFF2-40B4-BE49-F238E27FC236}">
                  <a16:creationId xmlns:a16="http://schemas.microsoft.com/office/drawing/2014/main" id="{3B7DDA1E-BC51-C3FF-E4EB-2DC2298F460A}"/>
                </a:ext>
              </a:extLst>
            </p:cNvPr>
            <p:cNvCxnSpPr>
              <a:stCxn id="72" idx="0"/>
              <a:endCxn id="69" idx="3"/>
            </p:cNvCxnSpPr>
            <p:nvPr/>
          </p:nvCxnSpPr>
          <p:spPr>
            <a:xfrm rot="16200000" flipV="1">
              <a:off x="7296922" y="1569851"/>
              <a:ext cx="817824" cy="19447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0956D858-B6E5-2C67-03DF-43E45A9DF348}"/>
                </a:ext>
              </a:extLst>
            </p:cNvPr>
            <p:cNvSpPr/>
            <p:nvPr/>
          </p:nvSpPr>
          <p:spPr>
            <a:xfrm>
              <a:off x="5433731" y="381001"/>
              <a:ext cx="5926281" cy="587195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sz="1200" b="1" dirty="0">
                <a:latin typeface="Arial Narrow" panose="020B0606020202030204" pitchFamily="34" charset="0"/>
              </a:endParaRPr>
            </a:p>
          </p:txBody>
        </p:sp>
        <p:cxnSp>
          <p:nvCxnSpPr>
            <p:cNvPr id="82" name="Connector: Elbow 81">
              <a:extLst>
                <a:ext uri="{FF2B5EF4-FFF2-40B4-BE49-F238E27FC236}">
                  <a16:creationId xmlns:a16="http://schemas.microsoft.com/office/drawing/2014/main" id="{19EB2F5D-D2B8-3D16-3B2A-8BFAAB5517CF}"/>
                </a:ext>
              </a:extLst>
            </p:cNvPr>
            <p:cNvCxnSpPr>
              <a:stCxn id="71" idx="1"/>
              <a:endCxn id="62" idx="2"/>
            </p:cNvCxnSpPr>
            <p:nvPr/>
          </p:nvCxnSpPr>
          <p:spPr>
            <a:xfrm rot="10800000">
              <a:off x="6615693" y="3267903"/>
              <a:ext cx="2572470" cy="695417"/>
            </a:xfrm>
            <a:prstGeom prst="bentConnector2">
              <a:avLst/>
            </a:prstGeom>
            <a:ln w="635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309A8756-26DB-3F74-CD50-15E054E28716}"/>
                </a:ext>
              </a:extLst>
            </p:cNvPr>
            <p:cNvCxnSpPr>
              <a:stCxn id="70" idx="1"/>
              <a:endCxn id="62" idx="3"/>
            </p:cNvCxnSpPr>
            <p:nvPr/>
          </p:nvCxnSpPr>
          <p:spPr>
            <a:xfrm flipH="1" flipV="1">
              <a:off x="7611847" y="3095129"/>
              <a:ext cx="376166" cy="1549"/>
            </a:xfrm>
            <a:prstGeom prst="straightConnector1">
              <a:avLst/>
            </a:prstGeom>
            <a:ln w="1270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70001DE1-19B9-5793-F6E3-84C0A0DE21DB}"/>
                </a:ext>
              </a:extLst>
            </p:cNvPr>
            <p:cNvCxnSpPr>
              <a:cxnSpLocks/>
            </p:cNvCxnSpPr>
            <p:nvPr/>
          </p:nvCxnSpPr>
          <p:spPr>
            <a:xfrm>
              <a:off x="4204751" y="1698101"/>
              <a:ext cx="0" cy="327440"/>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5" name="Connector: Elbow 84">
              <a:extLst>
                <a:ext uri="{FF2B5EF4-FFF2-40B4-BE49-F238E27FC236}">
                  <a16:creationId xmlns:a16="http://schemas.microsoft.com/office/drawing/2014/main" id="{5A31E374-A762-1689-1CF6-1C89F108736C}"/>
                </a:ext>
              </a:extLst>
            </p:cNvPr>
            <p:cNvCxnSpPr>
              <a:stCxn id="34" idx="2"/>
              <a:endCxn id="64" idx="2"/>
            </p:cNvCxnSpPr>
            <p:nvPr/>
          </p:nvCxnSpPr>
          <p:spPr>
            <a:xfrm rot="5400000" flipH="1" flipV="1">
              <a:off x="5514773" y="4785313"/>
              <a:ext cx="1" cy="2644915"/>
            </a:xfrm>
            <a:prstGeom prst="bentConnector3">
              <a:avLst>
                <a:gd name="adj1" fmla="val -22860000000"/>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6" name="Connector: Elbow 85">
              <a:extLst>
                <a:ext uri="{FF2B5EF4-FFF2-40B4-BE49-F238E27FC236}">
                  <a16:creationId xmlns:a16="http://schemas.microsoft.com/office/drawing/2014/main" id="{BCFDDEBA-BC0D-DAD7-4421-4B986CEBEA47}"/>
                </a:ext>
              </a:extLst>
            </p:cNvPr>
            <p:cNvCxnSpPr>
              <a:cxnSpLocks/>
              <a:stCxn id="45" idx="2"/>
              <a:endCxn id="5" idx="1"/>
            </p:cNvCxnSpPr>
            <p:nvPr/>
          </p:nvCxnSpPr>
          <p:spPr>
            <a:xfrm rot="5400000" flipH="1" flipV="1">
              <a:off x="2146393" y="4646456"/>
              <a:ext cx="1085572" cy="1367199"/>
            </a:xfrm>
            <a:prstGeom prst="bentConnector4">
              <a:avLst>
                <a:gd name="adj1" fmla="val -26269"/>
                <a:gd name="adj2" fmla="val 79957"/>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9A931645-7538-8C73-1A3F-05691F2AD53C}"/>
                </a:ext>
              </a:extLst>
            </p:cNvPr>
            <p:cNvCxnSpPr>
              <a:stCxn id="48" idx="3"/>
              <a:endCxn id="5" idx="1"/>
            </p:cNvCxnSpPr>
            <p:nvPr/>
          </p:nvCxnSpPr>
          <p:spPr>
            <a:xfrm flipV="1">
              <a:off x="2833961" y="4787269"/>
              <a:ext cx="538818" cy="8512"/>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27204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9C3F4-421B-848D-A4D6-BFB68964F952}"/>
              </a:ext>
            </a:extLst>
          </p:cNvPr>
          <p:cNvSpPr>
            <a:spLocks noGrp="1"/>
          </p:cNvSpPr>
          <p:nvPr>
            <p:ph type="title"/>
          </p:nvPr>
        </p:nvSpPr>
        <p:spPr/>
        <p:txBody>
          <a:bodyPr/>
          <a:lstStyle/>
          <a:p>
            <a:r>
              <a:rPr lang="en-GB" sz="4800" b="1" dirty="0">
                <a:solidFill>
                  <a:srgbClr val="7030A0"/>
                </a:solidFill>
                <a:latin typeface="Arial Narrow" panose="020B0606020202030204" pitchFamily="34" charset="0"/>
              </a:rPr>
              <a:t>SIMCO Stages Implementation Overview</a:t>
            </a:r>
            <a:endParaRPr lang="en-GB" sz="4800" b="1" dirty="0">
              <a:solidFill>
                <a:srgbClr val="7030A0"/>
              </a:solidFill>
            </a:endParaRPr>
          </a:p>
        </p:txBody>
      </p:sp>
      <p:sp>
        <p:nvSpPr>
          <p:cNvPr id="3" name="Slide Number Placeholder 2">
            <a:extLst>
              <a:ext uri="{FF2B5EF4-FFF2-40B4-BE49-F238E27FC236}">
                <a16:creationId xmlns:a16="http://schemas.microsoft.com/office/drawing/2014/main" id="{B64F184D-8FBA-02B6-03CE-D034D81E5285}"/>
              </a:ext>
            </a:extLst>
          </p:cNvPr>
          <p:cNvSpPr>
            <a:spLocks noGrp="1"/>
          </p:cNvSpPr>
          <p:nvPr>
            <p:ph type="sldNum" sz="quarter" idx="12"/>
          </p:nvPr>
        </p:nvSpPr>
        <p:spPr/>
        <p:txBody>
          <a:bodyPr/>
          <a:lstStyle/>
          <a:p>
            <a:pPr>
              <a:defRPr/>
            </a:pPr>
            <a:fld id="{AD4CA714-9523-464B-9094-07CE2AC82970}" type="slidenum">
              <a:rPr lang="en-US" smtClean="0"/>
              <a:pPr>
                <a:defRPr/>
              </a:pPr>
              <a:t>8</a:t>
            </a:fld>
            <a:endParaRPr lang="en-US" dirty="0"/>
          </a:p>
        </p:txBody>
      </p:sp>
      <p:grpSp>
        <p:nvGrpSpPr>
          <p:cNvPr id="4" name="Group 3">
            <a:extLst>
              <a:ext uri="{FF2B5EF4-FFF2-40B4-BE49-F238E27FC236}">
                <a16:creationId xmlns:a16="http://schemas.microsoft.com/office/drawing/2014/main" id="{B2CD0D6A-A7DC-031D-F901-4461BDCE7628}"/>
              </a:ext>
            </a:extLst>
          </p:cNvPr>
          <p:cNvGrpSpPr/>
          <p:nvPr/>
        </p:nvGrpSpPr>
        <p:grpSpPr>
          <a:xfrm>
            <a:off x="961055" y="2006083"/>
            <a:ext cx="10161892" cy="2634206"/>
            <a:chOff x="1535233" y="2297033"/>
            <a:chExt cx="9578382" cy="2317077"/>
          </a:xfrm>
        </p:grpSpPr>
        <p:sp>
          <p:nvSpPr>
            <p:cNvPr id="5" name="TextBox 4">
              <a:extLst>
                <a:ext uri="{FF2B5EF4-FFF2-40B4-BE49-F238E27FC236}">
                  <a16:creationId xmlns:a16="http://schemas.microsoft.com/office/drawing/2014/main" id="{38501E52-DA4C-757B-7D93-A515D62AF118}"/>
                </a:ext>
              </a:extLst>
            </p:cNvPr>
            <p:cNvSpPr txBox="1"/>
            <p:nvPr/>
          </p:nvSpPr>
          <p:spPr>
            <a:xfrm>
              <a:off x="1535234" y="2297033"/>
              <a:ext cx="2209452" cy="64973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US" sz="1400" b="1" dirty="0">
                  <a:latin typeface="Arial Narrow" panose="020B0606020202030204" pitchFamily="34" charset="0"/>
                </a:rPr>
                <a:t>Stage 1.</a:t>
              </a:r>
              <a:r>
                <a:rPr lang="en-US" sz="1400" dirty="0">
                  <a:latin typeface="Arial Narrow" panose="020B0606020202030204" pitchFamily="34" charset="0"/>
                </a:rPr>
                <a:t> Identifying the need for data collection for HRA/PSA and formulating requirements</a:t>
              </a:r>
              <a:endParaRPr lang="bg-BG" sz="1400" dirty="0">
                <a:latin typeface="Arial Narrow" panose="020B0606020202030204" pitchFamily="34" charset="0"/>
              </a:endParaRPr>
            </a:p>
          </p:txBody>
        </p:sp>
        <p:sp>
          <p:nvSpPr>
            <p:cNvPr id="6" name="TextBox 5">
              <a:extLst>
                <a:ext uri="{FF2B5EF4-FFF2-40B4-BE49-F238E27FC236}">
                  <a16:creationId xmlns:a16="http://schemas.microsoft.com/office/drawing/2014/main" id="{82CA0DE7-48AD-AFB3-C7E0-70D161E862EE}"/>
                </a:ext>
              </a:extLst>
            </p:cNvPr>
            <p:cNvSpPr txBox="1"/>
            <p:nvPr/>
          </p:nvSpPr>
          <p:spPr>
            <a:xfrm>
              <a:off x="4047846" y="2297033"/>
              <a:ext cx="2368794" cy="64973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US" sz="1400" b="1" dirty="0">
                  <a:latin typeface="Arial Narrow" panose="020B0606020202030204" pitchFamily="34" charset="0"/>
                </a:rPr>
                <a:t>Stage 2.</a:t>
              </a:r>
              <a:r>
                <a:rPr lang="en-US" sz="1400" dirty="0">
                  <a:latin typeface="Arial Narrow" panose="020B0606020202030204" pitchFamily="34" charset="0"/>
                </a:rPr>
                <a:t> Identifying the types of data that can potentially be obtained on the FSS-1000</a:t>
              </a:r>
              <a:endParaRPr lang="bg-BG" sz="1400" dirty="0">
                <a:latin typeface="Arial Narrow" panose="020B0606020202030204" pitchFamily="34" charset="0"/>
              </a:endParaRPr>
            </a:p>
          </p:txBody>
        </p:sp>
        <p:sp>
          <p:nvSpPr>
            <p:cNvPr id="7" name="TextBox 6">
              <a:extLst>
                <a:ext uri="{FF2B5EF4-FFF2-40B4-BE49-F238E27FC236}">
                  <a16:creationId xmlns:a16="http://schemas.microsoft.com/office/drawing/2014/main" id="{86506C72-F8F3-DEAF-3379-ED7D19B29E84}"/>
                </a:ext>
              </a:extLst>
            </p:cNvPr>
            <p:cNvSpPr txBox="1"/>
            <p:nvPr/>
          </p:nvSpPr>
          <p:spPr>
            <a:xfrm>
              <a:off x="6705679" y="2298362"/>
              <a:ext cx="2062640" cy="839243"/>
            </a:xfrm>
            <a:prstGeom prst="rect">
              <a:avLst/>
            </a:prstGeom>
            <a:solidFill>
              <a:schemeClr val="bg1">
                <a:lumMod val="95000"/>
              </a:schemeClr>
            </a:solidFill>
            <a:ln>
              <a:solidFill>
                <a:schemeClr val="tx1"/>
              </a:solidFill>
            </a:ln>
          </p:spPr>
          <p:txBody>
            <a:bodyPr wrap="square" rtlCol="0">
              <a:spAutoFit/>
            </a:bodyPr>
            <a:lstStyle/>
            <a:p>
              <a:pPr algn="ctr"/>
              <a:r>
                <a:rPr lang="en-US" sz="1400" b="1" dirty="0">
                  <a:latin typeface="Arial Narrow" panose="020B0606020202030204" pitchFamily="34" charset="0"/>
                </a:rPr>
                <a:t>Stage 3.</a:t>
              </a:r>
              <a:r>
                <a:rPr lang="en-US" sz="1400" dirty="0">
                  <a:latin typeface="Arial Narrow" panose="020B0606020202030204" pitchFamily="34" charset="0"/>
                </a:rPr>
                <a:t> Recording, registering and archiving of </a:t>
              </a:r>
              <a:r>
                <a:rPr lang="en-US" sz="1400" b="1" dirty="0">
                  <a:latin typeface="Arial Narrow" panose="020B0606020202030204" pitchFamily="34" charset="0"/>
                </a:rPr>
                <a:t>primary output data </a:t>
              </a:r>
              <a:r>
                <a:rPr lang="en-US" sz="1400" dirty="0">
                  <a:latin typeface="Arial Narrow" panose="020B0606020202030204" pitchFamily="34" charset="0"/>
                </a:rPr>
                <a:t>from FSS-1000.</a:t>
              </a:r>
              <a:endParaRPr lang="bg-BG" sz="1400" dirty="0">
                <a:latin typeface="Arial Narrow" panose="020B0606020202030204" pitchFamily="34" charset="0"/>
              </a:endParaRPr>
            </a:p>
          </p:txBody>
        </p:sp>
        <p:sp>
          <p:nvSpPr>
            <p:cNvPr id="8" name="TextBox 7">
              <a:extLst>
                <a:ext uri="{FF2B5EF4-FFF2-40B4-BE49-F238E27FC236}">
                  <a16:creationId xmlns:a16="http://schemas.microsoft.com/office/drawing/2014/main" id="{9BFA1631-26A2-E12F-5012-9F569A53DC49}"/>
                </a:ext>
              </a:extLst>
            </p:cNvPr>
            <p:cNvSpPr txBox="1"/>
            <p:nvPr/>
          </p:nvSpPr>
          <p:spPr>
            <a:xfrm>
              <a:off x="1535233" y="3792618"/>
              <a:ext cx="1661533" cy="649737"/>
            </a:xfrm>
            <a:prstGeom prst="rect">
              <a:avLst/>
            </a:prstGeom>
            <a:solidFill>
              <a:schemeClr val="bg1">
                <a:lumMod val="95000"/>
              </a:schemeClr>
            </a:solidFill>
            <a:ln>
              <a:solidFill>
                <a:schemeClr val="tx1"/>
              </a:solidFill>
            </a:ln>
          </p:spPr>
          <p:txBody>
            <a:bodyPr wrap="square" rtlCol="0">
              <a:spAutoFit/>
            </a:bodyPr>
            <a:lstStyle/>
            <a:p>
              <a:pPr algn="ctr"/>
              <a:r>
                <a:rPr lang="en-US" sz="1400" b="1" dirty="0">
                  <a:latin typeface="Arial Narrow" panose="020B0606020202030204" pitchFamily="34" charset="0"/>
                </a:rPr>
                <a:t>Stage 9.</a:t>
              </a:r>
              <a:r>
                <a:rPr lang="en-US" sz="1400" dirty="0">
                  <a:latin typeface="Arial Narrow" panose="020B0606020202030204" pitchFamily="34" charset="0"/>
                </a:rPr>
                <a:t> Creating an archive with a database for HRA/PSA</a:t>
              </a:r>
              <a:endParaRPr lang="bg-BG" sz="1400" dirty="0">
                <a:latin typeface="Arial Narrow" panose="020B0606020202030204" pitchFamily="34" charset="0"/>
              </a:endParaRPr>
            </a:p>
          </p:txBody>
        </p:sp>
        <p:sp>
          <p:nvSpPr>
            <p:cNvPr id="9" name="TextBox 8">
              <a:extLst>
                <a:ext uri="{FF2B5EF4-FFF2-40B4-BE49-F238E27FC236}">
                  <a16:creationId xmlns:a16="http://schemas.microsoft.com/office/drawing/2014/main" id="{C1238CFE-18AB-3871-4F77-1D14FFB4E65D}"/>
                </a:ext>
              </a:extLst>
            </p:cNvPr>
            <p:cNvSpPr txBox="1"/>
            <p:nvPr/>
          </p:nvSpPr>
          <p:spPr>
            <a:xfrm>
              <a:off x="6705678" y="3774867"/>
              <a:ext cx="2062641" cy="649737"/>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US" sz="1400" b="1" dirty="0">
                  <a:latin typeface="Arial Narrow" panose="020B0606020202030204" pitchFamily="34" charset="0"/>
                </a:rPr>
                <a:t>Stage 6.</a:t>
              </a:r>
              <a:r>
                <a:rPr lang="en-US" sz="1400" dirty="0">
                  <a:latin typeface="Arial Narrow" panose="020B0606020202030204" pitchFamily="34" charset="0"/>
                </a:rPr>
                <a:t>. Combining HRA methods for data identification and classification</a:t>
              </a:r>
              <a:endParaRPr lang="bg-BG" sz="1400" dirty="0">
                <a:latin typeface="Arial Narrow" panose="020B0606020202030204" pitchFamily="34" charset="0"/>
              </a:endParaRPr>
            </a:p>
          </p:txBody>
        </p:sp>
        <p:sp>
          <p:nvSpPr>
            <p:cNvPr id="10" name="TextBox 9">
              <a:extLst>
                <a:ext uri="{FF2B5EF4-FFF2-40B4-BE49-F238E27FC236}">
                  <a16:creationId xmlns:a16="http://schemas.microsoft.com/office/drawing/2014/main" id="{40AC83B9-AB5B-CC3E-82F0-DE4F914BBAF3}"/>
                </a:ext>
              </a:extLst>
            </p:cNvPr>
            <p:cNvSpPr txBox="1"/>
            <p:nvPr/>
          </p:nvSpPr>
          <p:spPr>
            <a:xfrm>
              <a:off x="5204475" y="3774867"/>
              <a:ext cx="1197045" cy="649737"/>
            </a:xfrm>
            <a:prstGeom prst="rect">
              <a:avLst/>
            </a:prstGeom>
            <a:solidFill>
              <a:schemeClr val="accent4">
                <a:lumMod val="20000"/>
                <a:lumOff val="80000"/>
              </a:schemeClr>
            </a:solidFill>
            <a:ln>
              <a:solidFill>
                <a:schemeClr val="tx1"/>
              </a:solidFill>
            </a:ln>
          </p:spPr>
          <p:txBody>
            <a:bodyPr wrap="square" rtlCol="0">
              <a:spAutoFit/>
            </a:bodyPr>
            <a:lstStyle/>
            <a:p>
              <a:pPr algn="ctr"/>
              <a:r>
                <a:rPr lang="en-US" sz="1400" b="1" dirty="0">
                  <a:latin typeface="Arial Narrow" panose="020B0606020202030204" pitchFamily="34" charset="0"/>
                </a:rPr>
                <a:t>Stage 7.</a:t>
              </a:r>
              <a:r>
                <a:rPr lang="en-US" sz="1400" dirty="0">
                  <a:latin typeface="Arial Narrow" panose="020B0606020202030204" pitchFamily="34" charset="0"/>
                </a:rPr>
                <a:t> Data processing with HRA methods</a:t>
              </a:r>
              <a:endParaRPr lang="bg-BG" sz="1400" dirty="0">
                <a:latin typeface="Arial Narrow" panose="020B0606020202030204" pitchFamily="34" charset="0"/>
              </a:endParaRPr>
            </a:p>
          </p:txBody>
        </p:sp>
        <p:sp>
          <p:nvSpPr>
            <p:cNvPr id="11" name="TextBox 10">
              <a:extLst>
                <a:ext uri="{FF2B5EF4-FFF2-40B4-BE49-F238E27FC236}">
                  <a16:creationId xmlns:a16="http://schemas.microsoft.com/office/drawing/2014/main" id="{BC07CB5A-7918-7F28-DECE-23583E782D8C}"/>
                </a:ext>
              </a:extLst>
            </p:cNvPr>
            <p:cNvSpPr txBox="1"/>
            <p:nvPr/>
          </p:nvSpPr>
          <p:spPr>
            <a:xfrm>
              <a:off x="3511278" y="3774867"/>
              <a:ext cx="1383303" cy="649737"/>
            </a:xfrm>
            <a:prstGeom prst="rect">
              <a:avLst/>
            </a:prstGeom>
            <a:solidFill>
              <a:schemeClr val="accent4">
                <a:lumMod val="20000"/>
                <a:lumOff val="80000"/>
              </a:schemeClr>
            </a:solidFill>
            <a:ln>
              <a:solidFill>
                <a:schemeClr val="tx1"/>
              </a:solidFill>
            </a:ln>
          </p:spPr>
          <p:txBody>
            <a:bodyPr wrap="square" rtlCol="0">
              <a:spAutoFit/>
            </a:bodyPr>
            <a:lstStyle/>
            <a:p>
              <a:pPr algn="ctr"/>
              <a:r>
                <a:rPr lang="en-US" sz="1400" b="1" dirty="0">
                  <a:latin typeface="Arial Narrow" panose="020B0606020202030204" pitchFamily="34" charset="0"/>
                </a:rPr>
                <a:t>Stage 8.</a:t>
              </a:r>
              <a:r>
                <a:rPr lang="en-US" sz="1400" dirty="0">
                  <a:latin typeface="Arial Narrow" panose="020B0606020202030204" pitchFamily="34" charset="0"/>
                </a:rPr>
                <a:t> Statistical processing of data on types of HE</a:t>
              </a:r>
              <a:endParaRPr lang="bg-BG" sz="1400" dirty="0">
                <a:latin typeface="Arial Narrow" panose="020B0606020202030204" pitchFamily="34" charset="0"/>
              </a:endParaRPr>
            </a:p>
          </p:txBody>
        </p:sp>
        <p:cxnSp>
          <p:nvCxnSpPr>
            <p:cNvPr id="12" name="Straight Arrow Connector 11">
              <a:extLst>
                <a:ext uri="{FF2B5EF4-FFF2-40B4-BE49-F238E27FC236}">
                  <a16:creationId xmlns:a16="http://schemas.microsoft.com/office/drawing/2014/main" id="{A1F78DB5-8DD4-E0BB-3E09-4D80D3EA0725}"/>
                </a:ext>
              </a:extLst>
            </p:cNvPr>
            <p:cNvCxnSpPr>
              <a:cxnSpLocks/>
            </p:cNvCxnSpPr>
            <p:nvPr/>
          </p:nvCxnSpPr>
          <p:spPr>
            <a:xfrm flipH="1">
              <a:off x="2972596" y="3414157"/>
              <a:ext cx="322027"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39650E88-0B5B-B096-10B6-F311B8FDEF34}"/>
                </a:ext>
              </a:extLst>
            </p:cNvPr>
            <p:cNvCxnSpPr>
              <a:cxnSpLocks/>
            </p:cNvCxnSpPr>
            <p:nvPr/>
          </p:nvCxnSpPr>
          <p:spPr>
            <a:xfrm flipH="1">
              <a:off x="6492437" y="3447426"/>
              <a:ext cx="322027" cy="0"/>
            </a:xfrm>
            <a:prstGeom prst="straightConnector1">
              <a:avLst/>
            </a:prstGeom>
            <a:ln w="127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72C1E98-9BE0-796F-60F5-EC668888A7EE}"/>
                </a:ext>
              </a:extLst>
            </p:cNvPr>
            <p:cNvCxnSpPr>
              <a:cxnSpLocks/>
            </p:cNvCxnSpPr>
            <p:nvPr/>
          </p:nvCxnSpPr>
          <p:spPr>
            <a:xfrm flipV="1">
              <a:off x="9963315" y="3057692"/>
              <a:ext cx="7366" cy="717176"/>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EAF78038-1013-DE7F-ED73-5652C0F10BD1}"/>
                </a:ext>
              </a:extLst>
            </p:cNvPr>
            <p:cNvCxnSpPr>
              <a:cxnSpLocks/>
            </p:cNvCxnSpPr>
            <p:nvPr/>
          </p:nvCxnSpPr>
          <p:spPr>
            <a:xfrm flipV="1">
              <a:off x="2607659" y="2946770"/>
              <a:ext cx="0" cy="836305"/>
            </a:xfrm>
            <a:prstGeom prst="straightConnector1">
              <a:avLst/>
            </a:prstGeom>
            <a:ln w="12700">
              <a:solidFill>
                <a:schemeClr val="tx1"/>
              </a:solidFill>
              <a:prstDash val="solid"/>
              <a:headEnd type="none"/>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11AD6C4-670E-C4F0-68F4-1EE2BCE2921F}"/>
                </a:ext>
              </a:extLst>
            </p:cNvPr>
            <p:cNvSpPr txBox="1"/>
            <p:nvPr/>
          </p:nvSpPr>
          <p:spPr>
            <a:xfrm>
              <a:off x="7020230" y="3309391"/>
              <a:ext cx="2143536" cy="307777"/>
            </a:xfrm>
            <a:prstGeom prst="rect">
              <a:avLst/>
            </a:prstGeom>
            <a:noFill/>
          </p:spPr>
          <p:txBody>
            <a:bodyPr wrap="none" rtlCol="0">
              <a:spAutoFit/>
            </a:bodyPr>
            <a:lstStyle/>
            <a:p>
              <a:r>
                <a:rPr lang="en-US" sz="1400" i="1" dirty="0">
                  <a:latin typeface="Arial Narrow" panose="020B0606020202030204" pitchFamily="34" charset="0"/>
                </a:rPr>
                <a:t>Process of using existing data</a:t>
              </a:r>
              <a:endParaRPr lang="bg-BG" sz="1400" i="1" dirty="0">
                <a:latin typeface="Arial Narrow" panose="020B0606020202030204" pitchFamily="34" charset="0"/>
              </a:endParaRPr>
            </a:p>
          </p:txBody>
        </p:sp>
        <p:sp>
          <p:nvSpPr>
            <p:cNvPr id="18" name="TextBox 17">
              <a:extLst>
                <a:ext uri="{FF2B5EF4-FFF2-40B4-BE49-F238E27FC236}">
                  <a16:creationId xmlns:a16="http://schemas.microsoft.com/office/drawing/2014/main" id="{BCE82F0E-A0CF-A1F8-43C3-D0A0E8046210}"/>
                </a:ext>
              </a:extLst>
            </p:cNvPr>
            <p:cNvSpPr txBox="1"/>
            <p:nvPr/>
          </p:nvSpPr>
          <p:spPr>
            <a:xfrm>
              <a:off x="3409219" y="3269386"/>
              <a:ext cx="2258952" cy="307777"/>
            </a:xfrm>
            <a:prstGeom prst="rect">
              <a:avLst/>
            </a:prstGeom>
            <a:noFill/>
          </p:spPr>
          <p:txBody>
            <a:bodyPr wrap="none" rtlCol="0">
              <a:spAutoFit/>
            </a:bodyPr>
            <a:lstStyle/>
            <a:p>
              <a:r>
                <a:rPr lang="en-US" sz="1400" i="1" dirty="0">
                  <a:latin typeface="Arial Narrow" panose="020B0606020202030204" pitchFamily="34" charset="0"/>
                </a:rPr>
                <a:t>Process of generating new data</a:t>
              </a:r>
              <a:endParaRPr lang="bg-BG" sz="1400" i="1" dirty="0">
                <a:latin typeface="Arial Narrow" panose="020B0606020202030204" pitchFamily="34" charset="0"/>
              </a:endParaRPr>
            </a:p>
          </p:txBody>
        </p:sp>
        <p:sp>
          <p:nvSpPr>
            <p:cNvPr id="19" name="TextBox 18">
              <a:extLst>
                <a:ext uri="{FF2B5EF4-FFF2-40B4-BE49-F238E27FC236}">
                  <a16:creationId xmlns:a16="http://schemas.microsoft.com/office/drawing/2014/main" id="{6A05B464-CECA-1724-C5BC-8EFDEAE2149F}"/>
                </a:ext>
              </a:extLst>
            </p:cNvPr>
            <p:cNvSpPr txBox="1"/>
            <p:nvPr/>
          </p:nvSpPr>
          <p:spPr>
            <a:xfrm>
              <a:off x="9070433" y="2319028"/>
              <a:ext cx="2043182" cy="839243"/>
            </a:xfrm>
            <a:prstGeom prst="rect">
              <a:avLst/>
            </a:prstGeom>
            <a:solidFill>
              <a:schemeClr val="bg1">
                <a:lumMod val="95000"/>
              </a:schemeClr>
            </a:solidFill>
            <a:ln>
              <a:solidFill>
                <a:schemeClr val="tx1"/>
              </a:solidFill>
            </a:ln>
          </p:spPr>
          <p:txBody>
            <a:bodyPr wrap="square" rtlCol="0">
              <a:spAutoFit/>
            </a:bodyPr>
            <a:lstStyle/>
            <a:p>
              <a:pPr algn="ctr"/>
              <a:r>
                <a:rPr lang="en-US" sz="1400" b="1" dirty="0">
                  <a:latin typeface="Arial Narrow" panose="020B0606020202030204" pitchFamily="34" charset="0"/>
                </a:rPr>
                <a:t>Stage 4. </a:t>
              </a:r>
              <a:r>
                <a:rPr lang="en-US" sz="1400" dirty="0">
                  <a:latin typeface="Arial Narrow" panose="020B0606020202030204" pitchFamily="34" charset="0"/>
                </a:rPr>
                <a:t>Processing of primary source data using SIMCO criteria – </a:t>
              </a:r>
              <a:r>
                <a:rPr lang="en-US" sz="1400" b="1" dirty="0">
                  <a:latin typeface="Arial Narrow" panose="020B0606020202030204" pitchFamily="34" charset="0"/>
                </a:rPr>
                <a:t>secondary data</a:t>
              </a:r>
              <a:endParaRPr lang="bg-BG" sz="1400" b="1" dirty="0">
                <a:latin typeface="Arial Narrow" panose="020B0606020202030204" pitchFamily="34" charset="0"/>
              </a:endParaRPr>
            </a:p>
          </p:txBody>
        </p:sp>
        <p:sp>
          <p:nvSpPr>
            <p:cNvPr id="20" name="TextBox 19">
              <a:extLst>
                <a:ext uri="{FF2B5EF4-FFF2-40B4-BE49-F238E27FC236}">
                  <a16:creationId xmlns:a16="http://schemas.microsoft.com/office/drawing/2014/main" id="{76D76069-586B-F896-F0EB-555488D17652}"/>
                </a:ext>
              </a:extLst>
            </p:cNvPr>
            <p:cNvSpPr txBox="1"/>
            <p:nvPr/>
          </p:nvSpPr>
          <p:spPr>
            <a:xfrm>
              <a:off x="9070433" y="3774867"/>
              <a:ext cx="2043182" cy="839243"/>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US" sz="1400" b="1" dirty="0">
                  <a:latin typeface="Arial Narrow" panose="020B0606020202030204" pitchFamily="34" charset="0"/>
                </a:rPr>
                <a:t>Stage 5.</a:t>
              </a:r>
              <a:r>
                <a:rPr lang="en-US" sz="1400" dirty="0">
                  <a:latin typeface="Arial Narrow" panose="020B0606020202030204" pitchFamily="34" charset="0"/>
                </a:rPr>
                <a:t> Methods for identification, classification, modeling and evaluation of HRA data</a:t>
              </a:r>
              <a:endParaRPr lang="bg-BG" sz="1400" dirty="0">
                <a:latin typeface="Arial Narrow" panose="020B0606020202030204" pitchFamily="34" charset="0"/>
              </a:endParaRPr>
            </a:p>
          </p:txBody>
        </p:sp>
        <p:cxnSp>
          <p:nvCxnSpPr>
            <p:cNvPr id="21" name="Straight Arrow Connector 20">
              <a:extLst>
                <a:ext uri="{FF2B5EF4-FFF2-40B4-BE49-F238E27FC236}">
                  <a16:creationId xmlns:a16="http://schemas.microsoft.com/office/drawing/2014/main" id="{F4C74829-522C-2ABE-97FE-631DF43A2E96}"/>
                </a:ext>
              </a:extLst>
            </p:cNvPr>
            <p:cNvCxnSpPr>
              <a:cxnSpLocks/>
            </p:cNvCxnSpPr>
            <p:nvPr/>
          </p:nvCxnSpPr>
          <p:spPr>
            <a:xfrm>
              <a:off x="3752132" y="2667647"/>
              <a:ext cx="294905" cy="132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DC3DE36D-2B38-8591-61F5-A8D3DB02152E}"/>
                </a:ext>
              </a:extLst>
            </p:cNvPr>
            <p:cNvCxnSpPr>
              <a:cxnSpLocks/>
            </p:cNvCxnSpPr>
            <p:nvPr/>
          </p:nvCxnSpPr>
          <p:spPr>
            <a:xfrm>
              <a:off x="8775766" y="2687311"/>
              <a:ext cx="294905" cy="132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E25908DE-A51B-7469-8D92-B3A26BAD13FA}"/>
                </a:ext>
              </a:extLst>
            </p:cNvPr>
            <p:cNvCxnSpPr>
              <a:cxnSpLocks/>
            </p:cNvCxnSpPr>
            <p:nvPr/>
          </p:nvCxnSpPr>
          <p:spPr>
            <a:xfrm flipV="1">
              <a:off x="10307435" y="3158271"/>
              <a:ext cx="0" cy="616597"/>
            </a:xfrm>
            <a:prstGeom prst="straightConnector1">
              <a:avLst/>
            </a:prstGeom>
            <a:ln w="12700">
              <a:solidFill>
                <a:schemeClr val="tx1"/>
              </a:solidFill>
              <a:prstDash val="dash"/>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3726CED0-7522-FBCA-6E88-2265502F8FD8}"/>
                </a:ext>
              </a:extLst>
            </p:cNvPr>
            <p:cNvCxnSpPr>
              <a:cxnSpLocks/>
            </p:cNvCxnSpPr>
            <p:nvPr/>
          </p:nvCxnSpPr>
          <p:spPr>
            <a:xfrm>
              <a:off x="3208070" y="4256582"/>
              <a:ext cx="302352" cy="1328"/>
            </a:xfrm>
            <a:prstGeom prst="straightConnector1">
              <a:avLst/>
            </a:prstGeom>
            <a:ln w="12700">
              <a:solidFill>
                <a:schemeClr val="tx1"/>
              </a:solidFill>
              <a:prstDash val="dash"/>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A88042A4-86B1-29F8-0E44-1800A2F78669}"/>
                </a:ext>
              </a:extLst>
            </p:cNvPr>
            <p:cNvCxnSpPr>
              <a:cxnSpLocks/>
            </p:cNvCxnSpPr>
            <p:nvPr/>
          </p:nvCxnSpPr>
          <p:spPr>
            <a:xfrm>
              <a:off x="3201443" y="4011420"/>
              <a:ext cx="302352" cy="1328"/>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2152F4B3-365D-2DCE-CB79-9ADCBA53D801}"/>
                </a:ext>
              </a:extLst>
            </p:cNvPr>
            <p:cNvCxnSpPr>
              <a:cxnSpLocks/>
            </p:cNvCxnSpPr>
            <p:nvPr/>
          </p:nvCxnSpPr>
          <p:spPr>
            <a:xfrm>
              <a:off x="8774946" y="4256582"/>
              <a:ext cx="302352" cy="1328"/>
            </a:xfrm>
            <a:prstGeom prst="straightConnector1">
              <a:avLst/>
            </a:prstGeom>
            <a:ln w="12700">
              <a:solidFill>
                <a:schemeClr val="tx1"/>
              </a:solidFill>
              <a:prstDash val="dash"/>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2AB91C36-B257-2A2D-F19E-02F0D49FE0F0}"/>
                </a:ext>
              </a:extLst>
            </p:cNvPr>
            <p:cNvCxnSpPr>
              <a:cxnSpLocks/>
            </p:cNvCxnSpPr>
            <p:nvPr/>
          </p:nvCxnSpPr>
          <p:spPr>
            <a:xfrm>
              <a:off x="8768319" y="4011420"/>
              <a:ext cx="302352" cy="1328"/>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FE5F5845-5420-A78B-D3E5-189FB54BD930}"/>
                </a:ext>
              </a:extLst>
            </p:cNvPr>
            <p:cNvCxnSpPr>
              <a:cxnSpLocks/>
            </p:cNvCxnSpPr>
            <p:nvPr/>
          </p:nvCxnSpPr>
          <p:spPr>
            <a:xfrm>
              <a:off x="6412136" y="4256582"/>
              <a:ext cx="302352" cy="1328"/>
            </a:xfrm>
            <a:prstGeom prst="straightConnector1">
              <a:avLst/>
            </a:prstGeom>
            <a:ln w="12700">
              <a:solidFill>
                <a:schemeClr val="tx1"/>
              </a:solidFill>
              <a:prstDash val="dash"/>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4AC1EED5-55E6-C2E9-D9A7-F9C60CE5CF0A}"/>
                </a:ext>
              </a:extLst>
            </p:cNvPr>
            <p:cNvCxnSpPr>
              <a:cxnSpLocks/>
            </p:cNvCxnSpPr>
            <p:nvPr/>
          </p:nvCxnSpPr>
          <p:spPr>
            <a:xfrm>
              <a:off x="6405509" y="4011420"/>
              <a:ext cx="302352" cy="1328"/>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D5C6E459-552D-9681-A0A0-3FC83A371E55}"/>
                </a:ext>
              </a:extLst>
            </p:cNvPr>
            <p:cNvCxnSpPr>
              <a:cxnSpLocks/>
            </p:cNvCxnSpPr>
            <p:nvPr/>
          </p:nvCxnSpPr>
          <p:spPr>
            <a:xfrm>
              <a:off x="4905197" y="4256582"/>
              <a:ext cx="302352" cy="1328"/>
            </a:xfrm>
            <a:prstGeom prst="straightConnector1">
              <a:avLst/>
            </a:prstGeom>
            <a:ln w="12700">
              <a:solidFill>
                <a:schemeClr val="tx1"/>
              </a:solidFill>
              <a:prstDash val="dash"/>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961FDC02-6DC9-F796-C087-17E17038CBFE}"/>
                </a:ext>
              </a:extLst>
            </p:cNvPr>
            <p:cNvCxnSpPr>
              <a:cxnSpLocks/>
            </p:cNvCxnSpPr>
            <p:nvPr/>
          </p:nvCxnSpPr>
          <p:spPr>
            <a:xfrm>
              <a:off x="4898570" y="4011420"/>
              <a:ext cx="302352" cy="1328"/>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FE90712F-C428-F9D8-39C6-8688C1033759}"/>
                </a:ext>
              </a:extLst>
            </p:cNvPr>
            <p:cNvCxnSpPr>
              <a:cxnSpLocks/>
            </p:cNvCxnSpPr>
            <p:nvPr/>
          </p:nvCxnSpPr>
          <p:spPr>
            <a:xfrm>
              <a:off x="6422175" y="2667647"/>
              <a:ext cx="294905" cy="132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36" name="Straight Arrow Connector 35">
            <a:extLst>
              <a:ext uri="{FF2B5EF4-FFF2-40B4-BE49-F238E27FC236}">
                <a16:creationId xmlns:a16="http://schemas.microsoft.com/office/drawing/2014/main" id="{94888012-590F-8DB3-B781-59C8E011DC54}"/>
              </a:ext>
            </a:extLst>
          </p:cNvPr>
          <p:cNvCxnSpPr>
            <a:cxnSpLocks/>
          </p:cNvCxnSpPr>
          <p:nvPr/>
        </p:nvCxnSpPr>
        <p:spPr>
          <a:xfrm flipV="1">
            <a:off x="1669607" y="2744747"/>
            <a:ext cx="0" cy="950767"/>
          </a:xfrm>
          <a:prstGeom prst="straightConnector1">
            <a:avLst/>
          </a:prstGeom>
          <a:ln w="127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5179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0A137-6A7D-A2A5-EF94-2DCE23D4F371}"/>
              </a:ext>
            </a:extLst>
          </p:cNvPr>
          <p:cNvSpPr>
            <a:spLocks noGrp="1"/>
          </p:cNvSpPr>
          <p:nvPr>
            <p:ph type="title"/>
          </p:nvPr>
        </p:nvSpPr>
        <p:spPr>
          <a:xfrm>
            <a:off x="838200" y="145125"/>
            <a:ext cx="10515600" cy="1325563"/>
          </a:xfrm>
        </p:spPr>
        <p:txBody>
          <a:bodyPr/>
          <a:lstStyle/>
          <a:p>
            <a:r>
              <a:rPr lang="en-GB" sz="4800" b="1" dirty="0">
                <a:latin typeface="Arial Narrow" panose="020B0606020202030204" pitchFamily="34" charset="0"/>
              </a:rPr>
              <a:t>Brief Description of SIMCO Methodology</a:t>
            </a:r>
            <a:br>
              <a:rPr lang="en-GB" sz="4800" b="1" dirty="0">
                <a:latin typeface="Arial Narrow" panose="020B0606020202030204" pitchFamily="34" charset="0"/>
              </a:rPr>
            </a:br>
            <a:r>
              <a:rPr lang="en-GB" sz="4000" dirty="0">
                <a:solidFill>
                  <a:srgbClr val="0066FF"/>
                </a:solidFill>
                <a:latin typeface="Arial Narrow" panose="020B0606020202030204" pitchFamily="34" charset="0"/>
              </a:rPr>
              <a:t>Stages 1÷4 of the SIMCO methodology implementation</a:t>
            </a:r>
            <a:endParaRPr lang="en-GB" sz="4000" b="1" dirty="0">
              <a:latin typeface="Arial Narrow" panose="020B0606020202030204" pitchFamily="34" charset="0"/>
            </a:endParaRPr>
          </a:p>
        </p:txBody>
      </p:sp>
      <p:sp>
        <p:nvSpPr>
          <p:cNvPr id="3" name="Content Placeholder 2">
            <a:extLst>
              <a:ext uri="{FF2B5EF4-FFF2-40B4-BE49-F238E27FC236}">
                <a16:creationId xmlns:a16="http://schemas.microsoft.com/office/drawing/2014/main" id="{B840F062-E312-E9EF-E30F-5678AA1C3013}"/>
              </a:ext>
            </a:extLst>
          </p:cNvPr>
          <p:cNvSpPr>
            <a:spLocks noGrp="1"/>
          </p:cNvSpPr>
          <p:nvPr>
            <p:ph idx="1"/>
          </p:nvPr>
        </p:nvSpPr>
        <p:spPr>
          <a:xfrm>
            <a:off x="838201" y="1470688"/>
            <a:ext cx="10657114" cy="4549111"/>
          </a:xfrm>
        </p:spPr>
        <p:txBody>
          <a:bodyPr/>
          <a:lstStyle/>
          <a:p>
            <a:pPr marL="514350" indent="-514350">
              <a:buFont typeface="+mj-lt"/>
              <a:buAutoNum type="arabicPeriod"/>
            </a:pPr>
            <a:r>
              <a:rPr lang="en-GB" sz="2400" dirty="0">
                <a:latin typeface="Arial Narrow" panose="020B0606020202030204" pitchFamily="34" charset="0"/>
              </a:rPr>
              <a:t>The process is guided by the data needs of the PSA by compiling archives with databases for the different modes of </a:t>
            </a:r>
            <a:r>
              <a:rPr lang="en-GB" sz="2400" i="1" dirty="0">
                <a:latin typeface="Arial Narrow" panose="020B0606020202030204" pitchFamily="34" charset="0"/>
              </a:rPr>
              <a:t>human error </a:t>
            </a:r>
            <a:r>
              <a:rPr lang="en-GB" sz="2400" dirty="0">
                <a:latin typeface="Arial Narrow" panose="020B0606020202030204" pitchFamily="34" charset="0"/>
              </a:rPr>
              <a:t>(HE).</a:t>
            </a:r>
          </a:p>
          <a:p>
            <a:pPr marL="514350" indent="-514350">
              <a:buFont typeface="+mj-lt"/>
              <a:buAutoNum type="arabicPeriod"/>
            </a:pPr>
            <a:r>
              <a:rPr lang="en-GB" sz="2400" dirty="0">
                <a:latin typeface="Arial Narrow" panose="020B0606020202030204" pitchFamily="34" charset="0"/>
              </a:rPr>
              <a:t>When specific &amp; new data are needed in the PSA that are not included in the archives, it is determined whether these data can be obtained from the FSS.</a:t>
            </a:r>
          </a:p>
          <a:p>
            <a:pPr marL="514350" indent="-514350">
              <a:buFont typeface="+mj-lt"/>
              <a:buAutoNum type="arabicPeriod"/>
            </a:pPr>
            <a:r>
              <a:rPr lang="en-GB" sz="2400" dirty="0">
                <a:latin typeface="Arial Narrow" panose="020B0606020202030204" pitchFamily="34" charset="0"/>
              </a:rPr>
              <a:t>The collection of </a:t>
            </a:r>
            <a:r>
              <a:rPr lang="en-GB" sz="2400" b="1" dirty="0">
                <a:latin typeface="Arial Narrow" panose="020B0606020202030204" pitchFamily="34" charset="0"/>
              </a:rPr>
              <a:t>Primary </a:t>
            </a:r>
            <a:r>
              <a:rPr lang="en-US" sz="2400" b="1" noProof="0" dirty="0">
                <a:latin typeface="Arial Narrow" panose="020B0606020202030204" pitchFamily="34" charset="0"/>
              </a:rPr>
              <a:t>data </a:t>
            </a:r>
            <a:r>
              <a:rPr lang="en-US" sz="2400" noProof="0" dirty="0">
                <a:latin typeface="Arial Narrow" panose="020B0606020202030204" pitchFamily="34" charset="0"/>
              </a:rPr>
              <a:t>from the simulator with standard devices and tools is done by selecting the FSS analog and discrete parameters, which must be fixed for automatic registration, recorded </a:t>
            </a:r>
            <a:r>
              <a:rPr lang="en-GB" sz="2400" dirty="0">
                <a:latin typeface="Arial Narrow" panose="020B0606020202030204" pitchFamily="34" charset="0"/>
              </a:rPr>
              <a:t>and archived.</a:t>
            </a:r>
          </a:p>
          <a:p>
            <a:pPr marL="514350" indent="-514350">
              <a:buFont typeface="+mj-lt"/>
              <a:buAutoNum type="arabicPeriod"/>
            </a:pPr>
            <a:r>
              <a:rPr lang="en-GB" sz="2400" dirty="0">
                <a:latin typeface="Arial Narrow" panose="020B0606020202030204" pitchFamily="34" charset="0"/>
              </a:rPr>
              <a:t>Data are processed and prepared according to criteria for correspondence between the parameters used in the </a:t>
            </a:r>
            <a:r>
              <a:rPr lang="en-GB" sz="2400" i="1" dirty="0">
                <a:latin typeface="Arial Narrow" panose="020B0606020202030204" pitchFamily="34" charset="0"/>
              </a:rPr>
              <a:t>symptom-based emergency operating procedures </a:t>
            </a:r>
            <a:r>
              <a:rPr lang="en-GB" sz="2400" dirty="0">
                <a:latin typeface="Arial Narrow" panose="020B0606020202030204" pitchFamily="34" charset="0"/>
              </a:rPr>
              <a:t>(SB EOP) and the symptoms used in the PET method, to obtain </a:t>
            </a:r>
            <a:r>
              <a:rPr lang="en-GB" sz="2400" b="1" dirty="0">
                <a:latin typeface="Arial Narrow" panose="020B0606020202030204" pitchFamily="34" charset="0"/>
              </a:rPr>
              <a:t>Secondary data</a:t>
            </a:r>
            <a:r>
              <a:rPr lang="en-GB" sz="2400" dirty="0">
                <a:latin typeface="Arial Narrow" panose="020B0606020202030204" pitchFamily="34" charset="0"/>
              </a:rPr>
              <a:t>.</a:t>
            </a:r>
          </a:p>
          <a:p>
            <a:pPr marL="514350" indent="-514350">
              <a:buFont typeface="+mj-lt"/>
              <a:buAutoNum type="arabicPeriod"/>
            </a:pPr>
            <a:r>
              <a:rPr lang="en-GB" sz="2400" dirty="0">
                <a:latin typeface="Arial Narrow" panose="020B0606020202030204" pitchFamily="34" charset="0"/>
              </a:rPr>
              <a:t>Secondary data are prepared for their application in the HRA methods by identifying, classifying and counting the symptoms and violation of symptoms.</a:t>
            </a:r>
          </a:p>
          <a:p>
            <a:pPr marL="514350" indent="-514350">
              <a:buFont typeface="+mj-lt"/>
              <a:buAutoNum type="arabicPeriod"/>
            </a:pPr>
            <a:endParaRPr lang="en-GB" sz="2400" dirty="0">
              <a:latin typeface="Arial Narrow" panose="020B0606020202030204" pitchFamily="34" charset="0"/>
            </a:endParaRPr>
          </a:p>
        </p:txBody>
      </p:sp>
      <p:sp>
        <p:nvSpPr>
          <p:cNvPr id="4" name="Slide Number Placeholder 3">
            <a:extLst>
              <a:ext uri="{FF2B5EF4-FFF2-40B4-BE49-F238E27FC236}">
                <a16:creationId xmlns:a16="http://schemas.microsoft.com/office/drawing/2014/main" id="{249FF465-C3BE-2013-363D-5CF5C4A4BE27}"/>
              </a:ext>
            </a:extLst>
          </p:cNvPr>
          <p:cNvSpPr>
            <a:spLocks noGrp="1"/>
          </p:cNvSpPr>
          <p:nvPr>
            <p:ph type="sldNum" sz="quarter" idx="12"/>
          </p:nvPr>
        </p:nvSpPr>
        <p:spPr/>
        <p:txBody>
          <a:bodyPr/>
          <a:lstStyle/>
          <a:p>
            <a:pPr>
              <a:defRPr/>
            </a:pPr>
            <a:fld id="{AD4CA714-9523-464B-9094-07CE2AC82970}" type="slidenum">
              <a:rPr lang="en-US" smtClean="0"/>
              <a:pPr>
                <a:defRPr/>
              </a:pPr>
              <a:t>9</a:t>
            </a:fld>
            <a:endParaRPr lang="en-US" dirty="0"/>
          </a:p>
        </p:txBody>
      </p:sp>
    </p:spTree>
    <p:extLst>
      <p:ext uri="{BB962C8B-B14F-4D97-AF65-F5344CB8AC3E}">
        <p14:creationId xmlns:p14="http://schemas.microsoft.com/office/powerpoint/2010/main" val="2706828761"/>
      </p:ext>
    </p:extLst>
  </p:cSld>
  <p:clrMapOvr>
    <a:masterClrMapping/>
  </p:clrMapOvr>
</p:sld>
</file>

<file path=ppt/theme/theme1.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на Office">
  <a:themeElements>
    <a:clrScheme name="О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10720</TotalTime>
  <Words>2270</Words>
  <Application>Microsoft Office PowerPoint</Application>
  <PresentationFormat>Widescreen</PresentationFormat>
  <Paragraphs>279</Paragraphs>
  <Slides>20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Arial Narrow</vt:lpstr>
      <vt:lpstr>Calibri</vt:lpstr>
      <vt:lpstr>Calibri Light</vt:lpstr>
      <vt:lpstr>Times New Roman</vt:lpstr>
      <vt:lpstr>Office Theme</vt:lpstr>
      <vt:lpstr>Symptom Identification, Modeling, &amp; Context Observation Data Mining System for Analysis of Cognitive &amp; Decision-Making Errors in a Full-Scale Simulator</vt:lpstr>
      <vt:lpstr>SIMCO Data Mining System Aim &amp; Scope</vt:lpstr>
      <vt:lpstr>SIMCO’s Automated, Holistic &amp; Contextual Approach</vt:lpstr>
      <vt:lpstr>SIMCO Methodology Purposes &amp; Requirements</vt:lpstr>
      <vt:lpstr>PowerPoint Presentation</vt:lpstr>
      <vt:lpstr>Models for Obtaining HEP for Use in HRA </vt:lpstr>
      <vt:lpstr>Definition HFE &amp; Integration HEP in HRA </vt:lpstr>
      <vt:lpstr>SIMCO Stages Implementation Overview</vt:lpstr>
      <vt:lpstr>Brief Description of SIMCO Methodology Stages 1÷4 of the SIMCO methodology implementation</vt:lpstr>
      <vt:lpstr>Brief Description of SIMCO Methodology Stages 5÷9 of the SIMCO methodology implementation</vt:lpstr>
      <vt:lpstr>SIMCO Algorithm and Criteria (Filters)</vt:lpstr>
      <vt:lpstr>Methods of Operator Act Diagnosis &amp; Measurement</vt:lpstr>
      <vt:lpstr>SIMCO Models &amp; Logic for Identification and Classification of Human Error Modes (1÷5) </vt:lpstr>
      <vt:lpstr>SIMCO Models &amp; Logic for Identification and Classification of EOO Human Error Mode (6) </vt:lpstr>
      <vt:lpstr>SIMCO Models &amp; Logic for Identification and Classification of Human Error Modes (7÷9) </vt:lpstr>
      <vt:lpstr>SIMCO Models &amp; Logic for Identification and Classification of EOC Human Error Mode (10) </vt:lpstr>
      <vt:lpstr>Identification &amp; Classification of HE Modes </vt:lpstr>
      <vt:lpstr>Conclusions</vt:lpstr>
      <vt:lpstr>Acknowledgments</vt:lpstr>
      <vt:lpstr>THANK YOU FOR YOUR ATTENTION!</vt:lpstr>
    </vt:vector>
  </TitlesOfParts>
  <Company>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Gorok</dc:creator>
  <cp:lastModifiedBy>Gueorgui Petkov</cp:lastModifiedBy>
  <cp:revision>607</cp:revision>
  <cp:lastPrinted>2025-06-10T09:03:51Z</cp:lastPrinted>
  <dcterms:created xsi:type="dcterms:W3CDTF">2016-03-29T08:52:53Z</dcterms:created>
  <dcterms:modified xsi:type="dcterms:W3CDTF">2026-07-18T15:56:33Z</dcterms:modified>
</cp:coreProperties>
</file>