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87" r:id="rId5"/>
    <p:sldId id="388" r:id="rId6"/>
    <p:sldId id="391" r:id="rId7"/>
    <p:sldId id="392" r:id="rId8"/>
    <p:sldId id="393" r:id="rId9"/>
    <p:sldId id="394" r:id="rId10"/>
    <p:sldId id="395" r:id="rId11"/>
    <p:sldId id="396" r:id="rId12"/>
    <p:sldId id="398" r:id="rId13"/>
    <p:sldId id="399" r:id="rId14"/>
    <p:sldId id="397" r:id="rId15"/>
    <p:sldId id="400" r:id="rId16"/>
    <p:sldId id="401" r:id="rId17"/>
    <p:sldId id="389" r:id="rId18"/>
  </p:sldIdLst>
  <p:sldSz cx="12192000" cy="6858000"/>
  <p:notesSz cx="6807200" cy="99393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3" pos="453" userDrawn="1">
          <p15:clr>
            <a:srgbClr val="A4A3A4"/>
          </p15:clr>
        </p15:guide>
        <p15:guide id="4" orient="horz" pos="3861" userDrawn="1">
          <p15:clr>
            <a:srgbClr val="A4A3A4"/>
          </p15:clr>
        </p15:guide>
        <p15:guide id="5" orient="horz" pos="527" userDrawn="1">
          <p15:clr>
            <a:srgbClr val="A4A3A4"/>
          </p15:clr>
        </p15:guide>
        <p15:guide id="6" orient="horz" pos="1026" userDrawn="1">
          <p15:clr>
            <a:srgbClr val="A4A3A4"/>
          </p15:clr>
        </p15:guide>
        <p15:guide id="7" pos="7680" userDrawn="1">
          <p15:clr>
            <a:srgbClr val="A4A3A4"/>
          </p15:clr>
        </p15:guide>
        <p15:guide id="8" userDrawn="1">
          <p15:clr>
            <a:srgbClr val="A4A3A4"/>
          </p15:clr>
        </p15:guide>
        <p15:guide id="9" orient="horz" pos="4320" userDrawn="1">
          <p15:clr>
            <a:srgbClr val="A4A3A4"/>
          </p15:clr>
        </p15:guide>
        <p15:guide id="10" orient="horz"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övi Gergely Péter" initials="KGP" lastIdx="1" clrIdx="0">
    <p:extLst>
      <p:ext uri="{19B8F6BF-5375-455C-9EA6-DF929625EA0E}">
        <p15:presenceInfo xmlns:p15="http://schemas.microsoft.com/office/powerpoint/2012/main" userId="S-1-5-21-287204615-927183134-2597165572-92311" providerId="AD"/>
      </p:ext>
    </p:extLst>
  </p:cmAuthor>
  <p:cmAuthor id="2" name="Wessely Judit Nikolett" initials="WJN" lastIdx="1" clrIdx="1">
    <p:extLst>
      <p:ext uri="{19B8F6BF-5375-455C-9EA6-DF929625EA0E}">
        <p15:presenceInfo xmlns:p15="http://schemas.microsoft.com/office/powerpoint/2012/main" userId="S-1-5-21-287204615-927183134-2597165572-82083" providerId="AD"/>
      </p:ext>
    </p:extLst>
  </p:cmAuthor>
  <p:cmAuthor id="3" name="Wessely Judit Nikolett" initials="WJN [2]" lastIdx="0" clrIdx="2">
    <p:extLst>
      <p:ext uri="{19B8F6BF-5375-455C-9EA6-DF929625EA0E}">
        <p15:presenceInfo xmlns:p15="http://schemas.microsoft.com/office/powerpoint/2012/main" userId="S-1-5-21-3403817160-3363698607-3813612076-4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65A"/>
    <a:srgbClr val="BAE18F"/>
    <a:srgbClr val="00B2D3"/>
    <a:srgbClr val="575756"/>
    <a:srgbClr val="00BBDC"/>
    <a:srgbClr val="A0D565"/>
    <a:srgbClr val="56732B"/>
    <a:srgbClr val="FF9E1B"/>
    <a:srgbClr val="006A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4" autoAdjust="0"/>
    <p:restoredTop sz="79655" autoAdjust="0"/>
  </p:normalViewPr>
  <p:slideViewPr>
    <p:cSldViewPr snapToGrid="0">
      <p:cViewPr varScale="1">
        <p:scale>
          <a:sx n="46" d="100"/>
          <a:sy n="46" d="100"/>
        </p:scale>
        <p:origin x="1930" y="38"/>
      </p:cViewPr>
      <p:guideLst>
        <p:guide orient="horz" pos="709"/>
        <p:guide pos="453"/>
        <p:guide orient="horz" pos="3861"/>
        <p:guide orient="horz" pos="527"/>
        <p:guide orient="horz" pos="1026"/>
        <p:guide pos="7680"/>
        <p:guide/>
        <p:guide orient="horz" pos="4320"/>
        <p:guide orient="horz"/>
      </p:guideLst>
    </p:cSldViewPr>
  </p:slideViewPr>
  <p:outlineViewPr>
    <p:cViewPr>
      <p:scale>
        <a:sx n="33" d="100"/>
        <a:sy n="33" d="100"/>
      </p:scale>
      <p:origin x="0" y="-11621"/>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4" d="100"/>
          <a:sy n="114" d="100"/>
        </p:scale>
        <p:origin x="4156" y="60"/>
      </p:cViewPr>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3"/>
            <a:ext cx="2949199" cy="497047"/>
          </a:xfrm>
          <a:prstGeom prst="rect">
            <a:avLst/>
          </a:prstGeom>
        </p:spPr>
        <p:txBody>
          <a:bodyPr vert="horz" lIns="92162" tIns="46081" rIns="92162" bIns="46081" rtlCol="0"/>
          <a:lstStyle>
            <a:lvl1pPr algn="l">
              <a:defRPr sz="1200"/>
            </a:lvl1pPr>
          </a:lstStyle>
          <a:p>
            <a:endParaRPr lang="hu-HU" dirty="0"/>
          </a:p>
        </p:txBody>
      </p:sp>
      <p:sp>
        <p:nvSpPr>
          <p:cNvPr id="3" name="Dátum helye 2"/>
          <p:cNvSpPr>
            <a:spLocks noGrp="1"/>
          </p:cNvSpPr>
          <p:nvPr>
            <p:ph type="dt" sz="quarter" idx="1"/>
          </p:nvPr>
        </p:nvSpPr>
        <p:spPr>
          <a:xfrm>
            <a:off x="3856398" y="3"/>
            <a:ext cx="2949199" cy="497047"/>
          </a:xfrm>
          <a:prstGeom prst="rect">
            <a:avLst/>
          </a:prstGeom>
        </p:spPr>
        <p:txBody>
          <a:bodyPr vert="horz" lIns="92162" tIns="46081" rIns="92162" bIns="46081" rtlCol="0"/>
          <a:lstStyle>
            <a:lvl1pPr algn="r">
              <a:defRPr sz="1200"/>
            </a:lvl1pPr>
          </a:lstStyle>
          <a:p>
            <a:fld id="{11D91035-DDE8-424E-8DC7-3856588AB466}" type="datetimeFigureOut">
              <a:rPr lang="hu-HU" smtClean="0"/>
              <a:t>2026. 07. 20.</a:t>
            </a:fld>
            <a:endParaRPr lang="hu-HU" dirty="0"/>
          </a:p>
        </p:txBody>
      </p:sp>
      <p:sp>
        <p:nvSpPr>
          <p:cNvPr id="4" name="Élőláb helye 3"/>
          <p:cNvSpPr>
            <a:spLocks noGrp="1"/>
          </p:cNvSpPr>
          <p:nvPr>
            <p:ph type="ftr" sz="quarter" idx="2"/>
          </p:nvPr>
        </p:nvSpPr>
        <p:spPr>
          <a:xfrm>
            <a:off x="0" y="9440693"/>
            <a:ext cx="2949199" cy="497046"/>
          </a:xfrm>
          <a:prstGeom prst="rect">
            <a:avLst/>
          </a:prstGeom>
        </p:spPr>
        <p:txBody>
          <a:bodyPr vert="horz" lIns="92162" tIns="46081" rIns="92162" bIns="46081" rtlCol="0" anchor="b"/>
          <a:lstStyle>
            <a:lvl1pPr algn="l">
              <a:defRPr sz="1200"/>
            </a:lvl1pPr>
          </a:lstStyle>
          <a:p>
            <a:endParaRPr lang="hu-HU" dirty="0"/>
          </a:p>
        </p:txBody>
      </p:sp>
      <p:sp>
        <p:nvSpPr>
          <p:cNvPr id="5" name="Dia számának helye 4"/>
          <p:cNvSpPr>
            <a:spLocks noGrp="1"/>
          </p:cNvSpPr>
          <p:nvPr>
            <p:ph type="sldNum" sz="quarter" idx="3"/>
          </p:nvPr>
        </p:nvSpPr>
        <p:spPr>
          <a:xfrm>
            <a:off x="3856398" y="9440693"/>
            <a:ext cx="2949199" cy="497046"/>
          </a:xfrm>
          <a:prstGeom prst="rect">
            <a:avLst/>
          </a:prstGeom>
        </p:spPr>
        <p:txBody>
          <a:bodyPr vert="horz" lIns="92162" tIns="46081" rIns="92162" bIns="46081" rtlCol="0" anchor="b"/>
          <a:lstStyle>
            <a:lvl1pPr algn="r">
              <a:defRPr sz="1200"/>
            </a:lvl1pPr>
          </a:lstStyle>
          <a:p>
            <a:fld id="{7A053732-4DE3-46CF-8E69-FE72BAC6AEB1}" type="slidenum">
              <a:rPr lang="hu-HU" smtClean="0"/>
              <a:t>‹#›</a:t>
            </a:fld>
            <a:endParaRPr lang="hu-HU" dirty="0"/>
          </a:p>
        </p:txBody>
      </p:sp>
    </p:spTree>
    <p:extLst>
      <p:ext uri="{BB962C8B-B14F-4D97-AF65-F5344CB8AC3E}">
        <p14:creationId xmlns:p14="http://schemas.microsoft.com/office/powerpoint/2010/main" val="3856059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3"/>
            <a:ext cx="2949199" cy="497047"/>
          </a:xfrm>
          <a:prstGeom prst="rect">
            <a:avLst/>
          </a:prstGeom>
        </p:spPr>
        <p:txBody>
          <a:bodyPr vert="horz" lIns="92162" tIns="46081" rIns="92162" bIns="46081" rtlCol="0"/>
          <a:lstStyle>
            <a:lvl1pPr algn="l">
              <a:defRPr sz="1200"/>
            </a:lvl1pPr>
          </a:lstStyle>
          <a:p>
            <a:endParaRPr lang="hu-HU" dirty="0"/>
          </a:p>
        </p:txBody>
      </p:sp>
      <p:sp>
        <p:nvSpPr>
          <p:cNvPr id="3" name="Dátum helye 2"/>
          <p:cNvSpPr>
            <a:spLocks noGrp="1"/>
          </p:cNvSpPr>
          <p:nvPr>
            <p:ph type="dt" idx="1"/>
          </p:nvPr>
        </p:nvSpPr>
        <p:spPr>
          <a:xfrm>
            <a:off x="3856398" y="3"/>
            <a:ext cx="2949199" cy="497047"/>
          </a:xfrm>
          <a:prstGeom prst="rect">
            <a:avLst/>
          </a:prstGeom>
        </p:spPr>
        <p:txBody>
          <a:bodyPr vert="horz" lIns="92162" tIns="46081" rIns="92162" bIns="46081" rtlCol="0"/>
          <a:lstStyle>
            <a:lvl1pPr algn="r">
              <a:defRPr sz="1200"/>
            </a:lvl1pPr>
          </a:lstStyle>
          <a:p>
            <a:fld id="{58AF1A5C-F5CF-4D88-96E9-9F2673FD4489}" type="datetimeFigureOut">
              <a:rPr lang="hu-HU" smtClean="0"/>
              <a:t>2026. 07. 20.</a:t>
            </a:fld>
            <a:endParaRPr lang="hu-HU" dirty="0"/>
          </a:p>
        </p:txBody>
      </p:sp>
      <p:sp>
        <p:nvSpPr>
          <p:cNvPr id="4" name="Diakép helye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162" tIns="46081" rIns="92162" bIns="46081" rtlCol="0" anchor="ctr"/>
          <a:lstStyle/>
          <a:p>
            <a:endParaRPr lang="hu-HU" dirty="0"/>
          </a:p>
        </p:txBody>
      </p:sp>
      <p:sp>
        <p:nvSpPr>
          <p:cNvPr id="5" name="Jegyzetek helye 4"/>
          <p:cNvSpPr>
            <a:spLocks noGrp="1"/>
          </p:cNvSpPr>
          <p:nvPr>
            <p:ph type="body" sz="quarter" idx="3"/>
          </p:nvPr>
        </p:nvSpPr>
        <p:spPr>
          <a:xfrm>
            <a:off x="681203" y="4721148"/>
            <a:ext cx="5444797" cy="4473422"/>
          </a:xfrm>
          <a:prstGeom prst="rect">
            <a:avLst/>
          </a:prstGeom>
        </p:spPr>
        <p:txBody>
          <a:bodyPr vert="horz" lIns="92162" tIns="46081" rIns="92162" bIns="46081"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40693"/>
            <a:ext cx="2949199" cy="497046"/>
          </a:xfrm>
          <a:prstGeom prst="rect">
            <a:avLst/>
          </a:prstGeom>
        </p:spPr>
        <p:txBody>
          <a:bodyPr vert="horz" lIns="92162" tIns="46081" rIns="92162" bIns="46081" rtlCol="0" anchor="b"/>
          <a:lstStyle>
            <a:lvl1pPr algn="l">
              <a:defRPr sz="1200"/>
            </a:lvl1pPr>
          </a:lstStyle>
          <a:p>
            <a:endParaRPr lang="hu-HU" dirty="0"/>
          </a:p>
        </p:txBody>
      </p:sp>
      <p:sp>
        <p:nvSpPr>
          <p:cNvPr id="7" name="Dia számának helye 6"/>
          <p:cNvSpPr>
            <a:spLocks noGrp="1"/>
          </p:cNvSpPr>
          <p:nvPr>
            <p:ph type="sldNum" sz="quarter" idx="5"/>
          </p:nvPr>
        </p:nvSpPr>
        <p:spPr>
          <a:xfrm>
            <a:off x="3856398" y="9440693"/>
            <a:ext cx="2949199" cy="497046"/>
          </a:xfrm>
          <a:prstGeom prst="rect">
            <a:avLst/>
          </a:prstGeom>
        </p:spPr>
        <p:txBody>
          <a:bodyPr vert="horz" lIns="92162" tIns="46081" rIns="92162" bIns="46081" rtlCol="0" anchor="b"/>
          <a:lstStyle>
            <a:lvl1pPr algn="r">
              <a:defRPr sz="1200"/>
            </a:lvl1pPr>
          </a:lstStyle>
          <a:p>
            <a:fld id="{961545C2-EA24-41C0-94D4-45B7AFE03609}" type="slidenum">
              <a:rPr lang="hu-HU" smtClean="0"/>
              <a:t>‹#›</a:t>
            </a:fld>
            <a:endParaRPr lang="hu-HU" dirty="0"/>
          </a:p>
        </p:txBody>
      </p:sp>
    </p:spTree>
    <p:extLst>
      <p:ext uri="{BB962C8B-B14F-4D97-AF65-F5344CB8AC3E}">
        <p14:creationId xmlns:p14="http://schemas.microsoft.com/office/powerpoint/2010/main" val="7315794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txBody>
          <a:bodyPr/>
          <a:lstStyle/>
          <a:p>
            <a:endParaRPr lang="hu-HU" dirty="0"/>
          </a:p>
        </p:txBody>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5"/>
          </p:nvPr>
        </p:nvSpPr>
        <p:spPr/>
        <p:txBody>
          <a:bodyPr/>
          <a:lstStyle/>
          <a:p>
            <a:fld id="{961545C2-EA24-41C0-94D4-45B7AFE03609}" type="slidenum">
              <a:rPr lang="hu-HU" smtClean="0"/>
              <a:t>3</a:t>
            </a:fld>
            <a:endParaRPr lang="hu-HU" dirty="0"/>
          </a:p>
        </p:txBody>
      </p:sp>
    </p:spTree>
    <p:extLst>
      <p:ext uri="{BB962C8B-B14F-4D97-AF65-F5344CB8AC3E}">
        <p14:creationId xmlns:p14="http://schemas.microsoft.com/office/powerpoint/2010/main" val="134807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txBody>
          <a:bodyPr/>
          <a:lstStyle/>
          <a:p>
            <a:endParaRPr lang="hu-HU" dirty="0"/>
          </a:p>
        </p:txBody>
      </p:sp>
      <p:sp>
        <p:nvSpPr>
          <p:cNvPr id="3" name="Jegyzetek helye 2"/>
          <p:cNvSpPr>
            <a:spLocks noGrp="1"/>
          </p:cNvSpPr>
          <p:nvPr>
            <p:ph type="body" idx="1"/>
          </p:nvPr>
        </p:nvSpPr>
        <p:spPr/>
        <p:txBody>
          <a:bodyPr/>
          <a:lstStyle/>
          <a:p>
            <a:endParaRPr lang="en-US" noProof="0" dirty="0"/>
          </a:p>
        </p:txBody>
      </p:sp>
      <p:sp>
        <p:nvSpPr>
          <p:cNvPr id="4" name="Dia számának helye 3"/>
          <p:cNvSpPr>
            <a:spLocks noGrp="1"/>
          </p:cNvSpPr>
          <p:nvPr>
            <p:ph type="sldNum" sz="quarter" idx="5"/>
          </p:nvPr>
        </p:nvSpPr>
        <p:spPr/>
        <p:txBody>
          <a:bodyPr/>
          <a:lstStyle/>
          <a:p>
            <a:fld id="{961545C2-EA24-41C0-94D4-45B7AFE03609}" type="slidenum">
              <a:rPr lang="hu-HU" smtClean="0"/>
              <a:t>5</a:t>
            </a:fld>
            <a:endParaRPr lang="hu-HU" dirty="0"/>
          </a:p>
        </p:txBody>
      </p:sp>
    </p:spTree>
    <p:extLst>
      <p:ext uri="{BB962C8B-B14F-4D97-AF65-F5344CB8AC3E}">
        <p14:creationId xmlns:p14="http://schemas.microsoft.com/office/powerpoint/2010/main" val="234176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txBody>
          <a:bodyPr/>
          <a:lstStyle/>
          <a:p>
            <a:endParaRPr lang="hu-HU" dirty="0"/>
          </a:p>
        </p:txBody>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961545C2-EA24-41C0-94D4-45B7AFE03609}" type="slidenum">
              <a:rPr lang="hu-HU" smtClean="0"/>
              <a:t>6</a:t>
            </a:fld>
            <a:endParaRPr lang="hu-HU" dirty="0"/>
          </a:p>
        </p:txBody>
      </p:sp>
    </p:spTree>
    <p:extLst>
      <p:ext uri="{BB962C8B-B14F-4D97-AF65-F5344CB8AC3E}">
        <p14:creationId xmlns:p14="http://schemas.microsoft.com/office/powerpoint/2010/main" val="2964210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txBody>
          <a:bodyPr/>
          <a:lstStyle/>
          <a:p>
            <a:endParaRPr lang="hu-HU" dirty="0"/>
          </a:p>
        </p:txBody>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961545C2-EA24-41C0-94D4-45B7AFE03609}" type="slidenum">
              <a:rPr lang="hu-HU" smtClean="0"/>
              <a:t>8</a:t>
            </a:fld>
            <a:endParaRPr lang="hu-HU" dirty="0"/>
          </a:p>
        </p:txBody>
      </p:sp>
    </p:spTree>
    <p:extLst>
      <p:ext uri="{BB962C8B-B14F-4D97-AF65-F5344CB8AC3E}">
        <p14:creationId xmlns:p14="http://schemas.microsoft.com/office/powerpoint/2010/main" val="185034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04C1-7E62-2179-2E6D-796CD339F330}"/>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6312ED46-F69F-DBD7-7207-BCA7FE6E7F50}"/>
              </a:ext>
            </a:extLst>
          </p:cNvPr>
          <p:cNvSpPr>
            <a:spLocks noGrp="1" noRot="1" noChangeAspect="1"/>
          </p:cNvSpPr>
          <p:nvPr>
            <p:ph type="sldImg"/>
          </p:nvPr>
        </p:nvSpPr>
        <p:spPr/>
        <p:txBody>
          <a:bodyPr/>
          <a:lstStyle/>
          <a:p>
            <a:endParaRPr lang="hu-HU" dirty="0"/>
          </a:p>
        </p:txBody>
      </p:sp>
      <p:sp>
        <p:nvSpPr>
          <p:cNvPr id="3" name="Jegyzetek helye 2">
            <a:extLst>
              <a:ext uri="{FF2B5EF4-FFF2-40B4-BE49-F238E27FC236}">
                <a16:creationId xmlns:a16="http://schemas.microsoft.com/office/drawing/2014/main" id="{953708E6-9781-5395-E7F4-B219F886BEC7}"/>
              </a:ext>
            </a:extLst>
          </p:cNvPr>
          <p:cNvSpPr>
            <a:spLocks noGrp="1"/>
          </p:cNvSpPr>
          <p:nvPr>
            <p:ph type="body" idx="1"/>
          </p:nvPr>
        </p:nvSpPr>
        <p:spPr/>
        <p:txBody>
          <a:bodyPr/>
          <a:lstStyle/>
          <a:p>
            <a:endParaRPr lang="hu-HU" dirty="0"/>
          </a:p>
        </p:txBody>
      </p:sp>
      <p:sp>
        <p:nvSpPr>
          <p:cNvPr id="4" name="Dia számának helye 3">
            <a:extLst>
              <a:ext uri="{FF2B5EF4-FFF2-40B4-BE49-F238E27FC236}">
                <a16:creationId xmlns:a16="http://schemas.microsoft.com/office/drawing/2014/main" id="{855AB8B0-80DF-03B7-60B5-296AFF44CC35}"/>
              </a:ext>
            </a:extLst>
          </p:cNvPr>
          <p:cNvSpPr>
            <a:spLocks noGrp="1"/>
          </p:cNvSpPr>
          <p:nvPr>
            <p:ph type="sldNum" sz="quarter" idx="5"/>
          </p:nvPr>
        </p:nvSpPr>
        <p:spPr/>
        <p:txBody>
          <a:bodyPr/>
          <a:lstStyle/>
          <a:p>
            <a:fld id="{961545C2-EA24-41C0-94D4-45B7AFE03609}" type="slidenum">
              <a:rPr lang="hu-HU" smtClean="0"/>
              <a:t>9</a:t>
            </a:fld>
            <a:endParaRPr lang="hu-HU" dirty="0"/>
          </a:p>
        </p:txBody>
      </p:sp>
    </p:spTree>
    <p:extLst>
      <p:ext uri="{BB962C8B-B14F-4D97-AF65-F5344CB8AC3E}">
        <p14:creationId xmlns:p14="http://schemas.microsoft.com/office/powerpoint/2010/main" val="43526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06E63-31D4-4699-43C5-DAA582D9CCA7}"/>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5BE311C0-E980-38AF-8B4C-8AD567591C6E}"/>
              </a:ext>
            </a:extLst>
          </p:cNvPr>
          <p:cNvSpPr>
            <a:spLocks noGrp="1" noRot="1" noChangeAspect="1"/>
          </p:cNvSpPr>
          <p:nvPr>
            <p:ph type="sldImg"/>
          </p:nvPr>
        </p:nvSpPr>
        <p:spPr/>
        <p:txBody>
          <a:bodyPr/>
          <a:lstStyle/>
          <a:p>
            <a:endParaRPr lang="hu-HU" dirty="0"/>
          </a:p>
        </p:txBody>
      </p:sp>
      <p:sp>
        <p:nvSpPr>
          <p:cNvPr id="3" name="Jegyzetek helye 2">
            <a:extLst>
              <a:ext uri="{FF2B5EF4-FFF2-40B4-BE49-F238E27FC236}">
                <a16:creationId xmlns:a16="http://schemas.microsoft.com/office/drawing/2014/main" id="{6216DC4D-0C29-CB01-B03F-1CB8D397B438}"/>
              </a:ext>
            </a:extLst>
          </p:cNvPr>
          <p:cNvSpPr>
            <a:spLocks noGrp="1"/>
          </p:cNvSpPr>
          <p:nvPr>
            <p:ph type="body" idx="1"/>
          </p:nvPr>
        </p:nvSpPr>
        <p:spPr/>
        <p:txBody>
          <a:bodyPr/>
          <a:lstStyle/>
          <a:p>
            <a:endParaRPr lang="en-US" noProof="0" dirty="0"/>
          </a:p>
        </p:txBody>
      </p:sp>
      <p:sp>
        <p:nvSpPr>
          <p:cNvPr id="4" name="Dia számának helye 3">
            <a:extLst>
              <a:ext uri="{FF2B5EF4-FFF2-40B4-BE49-F238E27FC236}">
                <a16:creationId xmlns:a16="http://schemas.microsoft.com/office/drawing/2014/main" id="{0600B4D1-8D39-9530-0394-14BB82176F37}"/>
              </a:ext>
            </a:extLst>
          </p:cNvPr>
          <p:cNvSpPr>
            <a:spLocks noGrp="1"/>
          </p:cNvSpPr>
          <p:nvPr>
            <p:ph type="sldNum" sz="quarter" idx="5"/>
          </p:nvPr>
        </p:nvSpPr>
        <p:spPr/>
        <p:txBody>
          <a:bodyPr/>
          <a:lstStyle/>
          <a:p>
            <a:fld id="{961545C2-EA24-41C0-94D4-45B7AFE03609}" type="slidenum">
              <a:rPr lang="hu-HU" smtClean="0"/>
              <a:t>10</a:t>
            </a:fld>
            <a:endParaRPr lang="hu-HU" dirty="0"/>
          </a:p>
        </p:txBody>
      </p:sp>
    </p:spTree>
    <p:extLst>
      <p:ext uri="{BB962C8B-B14F-4D97-AF65-F5344CB8AC3E}">
        <p14:creationId xmlns:p14="http://schemas.microsoft.com/office/powerpoint/2010/main" val="362953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724FC-44BC-762B-422F-C329C3C5B9C9}"/>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260274F1-4949-AC04-D720-4CB14C30AA77}"/>
              </a:ext>
            </a:extLst>
          </p:cNvPr>
          <p:cNvSpPr>
            <a:spLocks noGrp="1" noRot="1" noChangeAspect="1"/>
          </p:cNvSpPr>
          <p:nvPr>
            <p:ph type="sldImg"/>
          </p:nvPr>
        </p:nvSpPr>
        <p:spPr/>
        <p:txBody>
          <a:bodyPr/>
          <a:lstStyle/>
          <a:p>
            <a:endParaRPr lang="hu-HU" dirty="0"/>
          </a:p>
        </p:txBody>
      </p:sp>
      <p:sp>
        <p:nvSpPr>
          <p:cNvPr id="3" name="Jegyzetek helye 2">
            <a:extLst>
              <a:ext uri="{FF2B5EF4-FFF2-40B4-BE49-F238E27FC236}">
                <a16:creationId xmlns:a16="http://schemas.microsoft.com/office/drawing/2014/main" id="{832C6595-ECF6-2F36-E959-0C975EB2B1C1}"/>
              </a:ext>
            </a:extLst>
          </p:cNvPr>
          <p:cNvSpPr>
            <a:spLocks noGrp="1"/>
          </p:cNvSpPr>
          <p:nvPr>
            <p:ph type="body" idx="1"/>
          </p:nvPr>
        </p:nvSpPr>
        <p:spPr/>
        <p:txBody>
          <a:bodyPr/>
          <a:lstStyle/>
          <a:p>
            <a:endParaRPr lang="en-US" noProof="0" dirty="0"/>
          </a:p>
        </p:txBody>
      </p:sp>
      <p:sp>
        <p:nvSpPr>
          <p:cNvPr id="4" name="Dia számának helye 3">
            <a:extLst>
              <a:ext uri="{FF2B5EF4-FFF2-40B4-BE49-F238E27FC236}">
                <a16:creationId xmlns:a16="http://schemas.microsoft.com/office/drawing/2014/main" id="{988F22EF-89B7-30F2-EB80-5642B6D17CDD}"/>
              </a:ext>
            </a:extLst>
          </p:cNvPr>
          <p:cNvSpPr>
            <a:spLocks noGrp="1"/>
          </p:cNvSpPr>
          <p:nvPr>
            <p:ph type="sldNum" sz="quarter" idx="5"/>
          </p:nvPr>
        </p:nvSpPr>
        <p:spPr/>
        <p:txBody>
          <a:bodyPr/>
          <a:lstStyle/>
          <a:p>
            <a:fld id="{961545C2-EA24-41C0-94D4-45B7AFE03609}" type="slidenum">
              <a:rPr lang="hu-HU" smtClean="0"/>
              <a:t>11</a:t>
            </a:fld>
            <a:endParaRPr lang="hu-HU" dirty="0"/>
          </a:p>
        </p:txBody>
      </p:sp>
    </p:spTree>
    <p:extLst>
      <p:ext uri="{BB962C8B-B14F-4D97-AF65-F5344CB8AC3E}">
        <p14:creationId xmlns:p14="http://schemas.microsoft.com/office/powerpoint/2010/main" val="3780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B9A9A-0F96-45A3-3B1D-A57E8FA66948}"/>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5D01B778-D2A6-7E90-4208-D10BFED3816F}"/>
              </a:ext>
            </a:extLst>
          </p:cNvPr>
          <p:cNvSpPr>
            <a:spLocks noGrp="1" noRot="1" noChangeAspect="1"/>
          </p:cNvSpPr>
          <p:nvPr>
            <p:ph type="sldImg"/>
          </p:nvPr>
        </p:nvSpPr>
        <p:spPr/>
        <p:txBody>
          <a:bodyPr/>
          <a:lstStyle/>
          <a:p>
            <a:endParaRPr lang="hu-HU" dirty="0"/>
          </a:p>
        </p:txBody>
      </p:sp>
      <p:sp>
        <p:nvSpPr>
          <p:cNvPr id="3" name="Jegyzetek helye 2">
            <a:extLst>
              <a:ext uri="{FF2B5EF4-FFF2-40B4-BE49-F238E27FC236}">
                <a16:creationId xmlns:a16="http://schemas.microsoft.com/office/drawing/2014/main" id="{BA20C32F-472C-C7FF-5ED6-70D1482BACA9}"/>
              </a:ext>
            </a:extLst>
          </p:cNvPr>
          <p:cNvSpPr>
            <a:spLocks noGrp="1"/>
          </p:cNvSpPr>
          <p:nvPr>
            <p:ph type="body" idx="1"/>
          </p:nvPr>
        </p:nvSpPr>
        <p:spPr/>
        <p:txBody>
          <a:bodyPr/>
          <a:lstStyle/>
          <a:p>
            <a:endParaRPr lang="hu-HU" dirty="0"/>
          </a:p>
        </p:txBody>
      </p:sp>
      <p:sp>
        <p:nvSpPr>
          <p:cNvPr id="4" name="Dia számának helye 3">
            <a:extLst>
              <a:ext uri="{FF2B5EF4-FFF2-40B4-BE49-F238E27FC236}">
                <a16:creationId xmlns:a16="http://schemas.microsoft.com/office/drawing/2014/main" id="{9409E2DE-9BB9-D62E-C60C-44A8C4350266}"/>
              </a:ext>
            </a:extLst>
          </p:cNvPr>
          <p:cNvSpPr>
            <a:spLocks noGrp="1"/>
          </p:cNvSpPr>
          <p:nvPr>
            <p:ph type="sldNum" sz="quarter" idx="5"/>
          </p:nvPr>
        </p:nvSpPr>
        <p:spPr/>
        <p:txBody>
          <a:bodyPr/>
          <a:lstStyle/>
          <a:p>
            <a:fld id="{961545C2-EA24-41C0-94D4-45B7AFE03609}" type="slidenum">
              <a:rPr lang="hu-HU" smtClean="0"/>
              <a:t>12</a:t>
            </a:fld>
            <a:endParaRPr lang="hu-HU" dirty="0"/>
          </a:p>
        </p:txBody>
      </p:sp>
    </p:spTree>
    <p:extLst>
      <p:ext uri="{BB962C8B-B14F-4D97-AF65-F5344CB8AC3E}">
        <p14:creationId xmlns:p14="http://schemas.microsoft.com/office/powerpoint/2010/main" val="415362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43F03-0B26-5B50-7463-98AE5FA2619E}"/>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00429B22-F7E5-47F3-BB06-E61670E03AF9}"/>
              </a:ext>
            </a:extLst>
          </p:cNvPr>
          <p:cNvSpPr>
            <a:spLocks noGrp="1" noRot="1" noChangeAspect="1"/>
          </p:cNvSpPr>
          <p:nvPr>
            <p:ph type="sldImg"/>
          </p:nvPr>
        </p:nvSpPr>
        <p:spPr/>
        <p:txBody>
          <a:bodyPr/>
          <a:lstStyle/>
          <a:p>
            <a:endParaRPr lang="hu-HU" dirty="0"/>
          </a:p>
        </p:txBody>
      </p:sp>
      <p:sp>
        <p:nvSpPr>
          <p:cNvPr id="3" name="Jegyzetek helye 2">
            <a:extLst>
              <a:ext uri="{FF2B5EF4-FFF2-40B4-BE49-F238E27FC236}">
                <a16:creationId xmlns:a16="http://schemas.microsoft.com/office/drawing/2014/main" id="{90D44AC4-FD1A-6C44-EC5A-8EE323E1C453}"/>
              </a:ext>
            </a:extLst>
          </p:cNvPr>
          <p:cNvSpPr>
            <a:spLocks noGrp="1"/>
          </p:cNvSpPr>
          <p:nvPr>
            <p:ph type="body" idx="1"/>
          </p:nvPr>
        </p:nvSpPr>
        <p:spPr/>
        <p:txBody>
          <a:bodyPr/>
          <a:lstStyle/>
          <a:p>
            <a:endParaRPr lang="hu-HU" dirty="0"/>
          </a:p>
        </p:txBody>
      </p:sp>
      <p:sp>
        <p:nvSpPr>
          <p:cNvPr id="4" name="Dia számának helye 3">
            <a:extLst>
              <a:ext uri="{FF2B5EF4-FFF2-40B4-BE49-F238E27FC236}">
                <a16:creationId xmlns:a16="http://schemas.microsoft.com/office/drawing/2014/main" id="{988772F8-7668-6023-AB5F-648D3DFBB5FE}"/>
              </a:ext>
            </a:extLst>
          </p:cNvPr>
          <p:cNvSpPr>
            <a:spLocks noGrp="1"/>
          </p:cNvSpPr>
          <p:nvPr>
            <p:ph type="sldNum" sz="quarter" idx="5"/>
          </p:nvPr>
        </p:nvSpPr>
        <p:spPr/>
        <p:txBody>
          <a:bodyPr/>
          <a:lstStyle/>
          <a:p>
            <a:fld id="{961545C2-EA24-41C0-94D4-45B7AFE03609}" type="slidenum">
              <a:rPr lang="hu-HU" smtClean="0"/>
              <a:t>13</a:t>
            </a:fld>
            <a:endParaRPr lang="hu-HU" dirty="0"/>
          </a:p>
        </p:txBody>
      </p:sp>
    </p:spTree>
    <p:extLst>
      <p:ext uri="{BB962C8B-B14F-4D97-AF65-F5344CB8AC3E}">
        <p14:creationId xmlns:p14="http://schemas.microsoft.com/office/powerpoint/2010/main" val="100276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6369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jezetelválasztó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a számának helye 5"/>
          <p:cNvSpPr>
            <a:spLocks noGrp="1"/>
          </p:cNvSpPr>
          <p:nvPr>
            <p:ph type="sldNum" sz="quarter" idx="4"/>
          </p:nvPr>
        </p:nvSpPr>
        <p:spPr>
          <a:xfrm>
            <a:off x="9561600" y="6303600"/>
            <a:ext cx="21348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hu-HU" b="1" dirty="0">
                <a:solidFill>
                  <a:srgbClr val="00B2D3"/>
                </a:solidFill>
              </a:rPr>
              <a:t>I </a:t>
            </a:r>
            <a:fld id="{75A7E8B8-D1D1-40FA-ABAD-B3844B71849E}" type="slidenum">
              <a:rPr lang="hu-HU" smtClean="0">
                <a:solidFill>
                  <a:schemeClr val="bg1"/>
                </a:solidFill>
              </a:rPr>
              <a:pPr/>
              <a:t>‹#›</a:t>
            </a:fld>
            <a:endParaRPr lang="hu-HU" dirty="0">
              <a:solidFill>
                <a:schemeClr val="bg1"/>
              </a:solidFill>
            </a:endParaRPr>
          </a:p>
        </p:txBody>
      </p:sp>
      <p:sp>
        <p:nvSpPr>
          <p:cNvPr id="14" name="Tartalom helye 13">
            <a:extLst>
              <a:ext uri="{FF2B5EF4-FFF2-40B4-BE49-F238E27FC236}">
                <a16:creationId xmlns:a16="http://schemas.microsoft.com/office/drawing/2014/main" id="{0D182335-AED5-4530-A213-3DEB581BF2F8}"/>
              </a:ext>
            </a:extLst>
          </p:cNvPr>
          <p:cNvSpPr>
            <a:spLocks noGrp="1"/>
          </p:cNvSpPr>
          <p:nvPr>
            <p:ph sz="quarter" idx="12" hasCustomPrompt="1"/>
          </p:nvPr>
        </p:nvSpPr>
        <p:spPr>
          <a:xfrm>
            <a:off x="11448000" y="1872000"/>
            <a:ext cx="59868" cy="539338"/>
          </a:xfrm>
          <a:prstGeom prst="rect">
            <a:avLst/>
          </a:prstGeom>
          <a:solidFill>
            <a:srgbClr val="50AB77"/>
          </a:solidFill>
        </p:spPr>
        <p:txBody>
          <a:bodyPr/>
          <a:lstStyle>
            <a:lvl1pPr marL="0" indent="0">
              <a:buNone/>
              <a:defRPr/>
            </a:lvl1pPr>
          </a:lstStyle>
          <a:p>
            <a:pPr lvl="0"/>
            <a:r>
              <a:rPr lang="hu-HU" dirty="0"/>
              <a:t>  </a:t>
            </a:r>
          </a:p>
        </p:txBody>
      </p:sp>
    </p:spTree>
    <p:extLst>
      <p:ext uri="{BB962C8B-B14F-4D97-AF65-F5344CB8AC3E}">
        <p14:creationId xmlns:p14="http://schemas.microsoft.com/office/powerpoint/2010/main" val="368137830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ap dia címm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ím 4"/>
          <p:cNvSpPr>
            <a:spLocks noGrp="1"/>
          </p:cNvSpPr>
          <p:nvPr>
            <p:ph type="title"/>
          </p:nvPr>
        </p:nvSpPr>
        <p:spPr>
          <a:xfrm>
            <a:off x="612000" y="756000"/>
            <a:ext cx="8280000" cy="468000"/>
          </a:xfrm>
          <a:prstGeom prst="rect">
            <a:avLst/>
          </a:prstGeom>
        </p:spPr>
        <p:txBody>
          <a:bodyPr anchor="ctr"/>
          <a:lstStyle>
            <a:lvl1pPr algn="l">
              <a:defRPr sz="2800" b="1">
                <a:solidFill>
                  <a:schemeClr val="tx1">
                    <a:lumMod val="75000"/>
                    <a:lumOff val="25000"/>
                  </a:schemeClr>
                </a:solidFill>
              </a:defRPr>
            </a:lvl1pPr>
          </a:lstStyle>
          <a:p>
            <a:r>
              <a:rPr lang="hu-HU" dirty="0"/>
              <a:t>Mintacím szerkesztése</a:t>
            </a:r>
          </a:p>
        </p:txBody>
      </p:sp>
      <p:sp>
        <p:nvSpPr>
          <p:cNvPr id="8" name="Dia számának helye 5"/>
          <p:cNvSpPr>
            <a:spLocks noGrp="1"/>
          </p:cNvSpPr>
          <p:nvPr>
            <p:ph type="sldNum" sz="quarter" idx="4"/>
          </p:nvPr>
        </p:nvSpPr>
        <p:spPr>
          <a:xfrm>
            <a:off x="9561600" y="6303600"/>
            <a:ext cx="21348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hu-HU" b="1" dirty="0">
                <a:solidFill>
                  <a:srgbClr val="00B2D3"/>
                </a:solidFill>
              </a:rPr>
              <a:t>I </a:t>
            </a:r>
            <a:fld id="{75A7E8B8-D1D1-40FA-ABAD-B3844B71849E}" type="slidenum">
              <a:rPr lang="hu-HU" smtClean="0"/>
              <a:pPr/>
              <a:t>‹#›</a:t>
            </a:fld>
            <a:endParaRPr lang="hu-HU" dirty="0"/>
          </a:p>
        </p:txBody>
      </p:sp>
    </p:spTree>
    <p:extLst>
      <p:ext uri="{BB962C8B-B14F-4D97-AF65-F5344CB8AC3E}">
        <p14:creationId xmlns:p14="http://schemas.microsoft.com/office/powerpoint/2010/main" val="3165391860"/>
      </p:ext>
    </p:extLst>
  </p:cSld>
  <p:clrMapOvr>
    <a:masterClrMapping/>
  </p:clrMapOvr>
  <p:transition spd="slow">
    <p:push dir="u"/>
  </p:transition>
  <p:extLst>
    <p:ext uri="{DCECCB84-F9BA-43D5-87BE-67443E8EF086}">
      <p15:sldGuideLst xmlns:p15="http://schemas.microsoft.com/office/powerpoint/2012/main">
        <p15:guide id="1" orient="horz" pos="527" userDrawn="1">
          <p15:clr>
            <a:srgbClr val="FBAE40"/>
          </p15:clr>
        </p15:guide>
        <p15:guide id="2" pos="461" userDrawn="1">
          <p15:clr>
            <a:srgbClr val="FBAE40"/>
          </p15:clr>
        </p15:guide>
        <p15:guide id="3" orient="horz" pos="2260" userDrawn="1">
          <p15:clr>
            <a:srgbClr val="FBAE40"/>
          </p15:clr>
        </p15:guide>
        <p15:guide id="4" orient="horz" pos="709" userDrawn="1">
          <p15:clr>
            <a:srgbClr val="FBAE40"/>
          </p15:clr>
        </p15:guide>
        <p15:guide id="5" orient="horz" pos="38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ím és felsorolá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ím 11"/>
          <p:cNvSpPr>
            <a:spLocks noGrp="1"/>
          </p:cNvSpPr>
          <p:nvPr>
            <p:ph type="title"/>
          </p:nvPr>
        </p:nvSpPr>
        <p:spPr>
          <a:xfrm>
            <a:off x="612000" y="755324"/>
            <a:ext cx="8280000" cy="468000"/>
          </a:xfrm>
          <a:prstGeom prst="rect">
            <a:avLst/>
          </a:prstGeom>
        </p:spPr>
        <p:txBody>
          <a:bodyPr anchor="ctr"/>
          <a:lstStyle>
            <a:lvl1pPr algn="l">
              <a:defRPr sz="2800" b="1">
                <a:solidFill>
                  <a:schemeClr val="tx1">
                    <a:lumMod val="75000"/>
                    <a:lumOff val="25000"/>
                  </a:schemeClr>
                </a:solidFill>
              </a:defRPr>
            </a:lvl1pPr>
          </a:lstStyle>
          <a:p>
            <a:r>
              <a:rPr lang="hu-HU" dirty="0"/>
              <a:t>Mintacím szerkesztése</a:t>
            </a:r>
          </a:p>
        </p:txBody>
      </p:sp>
      <p:sp>
        <p:nvSpPr>
          <p:cNvPr id="15" name="Szöveg helye 14"/>
          <p:cNvSpPr>
            <a:spLocks noGrp="1"/>
          </p:cNvSpPr>
          <p:nvPr>
            <p:ph type="body" sz="quarter" idx="11"/>
          </p:nvPr>
        </p:nvSpPr>
        <p:spPr>
          <a:xfrm>
            <a:off x="605519" y="1555444"/>
            <a:ext cx="11089604" cy="1609725"/>
          </a:xfrm>
          <a:prstGeom prst="rect">
            <a:avLst/>
          </a:prstGeom>
        </p:spPr>
        <p:txBody>
          <a:bodyPr/>
          <a:lstStyle>
            <a:lvl1pPr marL="342900" indent="-342900">
              <a:buClr>
                <a:schemeClr val="accent2"/>
              </a:buClr>
              <a:buSzPct val="70000"/>
              <a:buFont typeface="Arial" panose="020B0604020202020204" pitchFamily="34" charset="0"/>
              <a:buChar char="►"/>
              <a:defRPr sz="2000">
                <a:solidFill>
                  <a:schemeClr val="tx1">
                    <a:lumMod val="75000"/>
                    <a:lumOff val="25000"/>
                  </a:schemeClr>
                </a:solidFill>
              </a:defRPr>
            </a:lvl1pPr>
            <a:lvl2pPr marL="742950" indent="-285750">
              <a:buClr>
                <a:schemeClr val="accent2"/>
              </a:buClr>
              <a:buSzPct val="70000"/>
              <a:buFont typeface="Arial" panose="020B0604020202020204" pitchFamily="34" charset="0"/>
              <a:buChar char="●"/>
              <a:defRPr sz="2000">
                <a:solidFill>
                  <a:schemeClr val="tx1">
                    <a:lumMod val="75000"/>
                    <a:lumOff val="25000"/>
                  </a:schemeClr>
                </a:solidFill>
              </a:defRPr>
            </a:lvl2pPr>
            <a:lvl3pPr marL="1143000" indent="-228600">
              <a:buClr>
                <a:schemeClr val="accent2"/>
              </a:buClr>
              <a:buSzPct val="70000"/>
              <a:buFont typeface="Arial" panose="020B0604020202020204" pitchFamily="34" charset="0"/>
              <a:buChar char="●"/>
              <a:defRPr sz="2000">
                <a:solidFill>
                  <a:schemeClr val="tx1">
                    <a:lumMod val="75000"/>
                    <a:lumOff val="25000"/>
                  </a:schemeClr>
                </a:solidFill>
              </a:defRPr>
            </a:lvl3pPr>
            <a:lvl4pPr marL="1600200" indent="-228600">
              <a:buClr>
                <a:schemeClr val="accent2"/>
              </a:buClr>
              <a:buSzPct val="70000"/>
              <a:buFont typeface="Arial" panose="020B0604020202020204" pitchFamily="34" charset="0"/>
              <a:buChar char="●"/>
              <a:defRPr sz="2000">
                <a:solidFill>
                  <a:schemeClr val="tx1">
                    <a:lumMod val="75000"/>
                    <a:lumOff val="25000"/>
                  </a:schemeClr>
                </a:solidFill>
              </a:defRPr>
            </a:lvl4pPr>
            <a:lvl5pPr marL="2057400" indent="-228600">
              <a:buClr>
                <a:schemeClr val="accent2"/>
              </a:buClr>
              <a:buSzPct val="70000"/>
              <a:buFont typeface="Arial" panose="020B0604020202020204" pitchFamily="34" charset="0"/>
              <a:buChar char="●"/>
              <a:defRPr sz="2000">
                <a:solidFill>
                  <a:schemeClr val="tx1">
                    <a:lumMod val="75000"/>
                    <a:lumOff val="25000"/>
                  </a:schemeClr>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9" name="Dia számának helye 5"/>
          <p:cNvSpPr>
            <a:spLocks noGrp="1"/>
          </p:cNvSpPr>
          <p:nvPr>
            <p:ph type="sldNum" sz="quarter" idx="4"/>
          </p:nvPr>
        </p:nvSpPr>
        <p:spPr>
          <a:xfrm>
            <a:off x="9561600" y="6303600"/>
            <a:ext cx="21348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hu-HU" b="1" dirty="0">
                <a:solidFill>
                  <a:srgbClr val="00B2D3"/>
                </a:solidFill>
              </a:rPr>
              <a:t>I </a:t>
            </a:r>
            <a:fld id="{75A7E8B8-D1D1-40FA-ABAD-B3844B71849E}" type="slidenum">
              <a:rPr lang="hu-HU" smtClean="0"/>
              <a:pPr/>
              <a:t>‹#›</a:t>
            </a:fld>
            <a:endParaRPr lang="hu-HU" dirty="0"/>
          </a:p>
        </p:txBody>
      </p:sp>
    </p:spTree>
    <p:extLst>
      <p:ext uri="{BB962C8B-B14F-4D97-AF65-F5344CB8AC3E}">
        <p14:creationId xmlns:p14="http://schemas.microsoft.com/office/powerpoint/2010/main" val="2420538594"/>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61" userDrawn="1">
          <p15:clr>
            <a:srgbClr val="FBAE40"/>
          </p15:clr>
        </p15:guide>
        <p15:guide id="4" orient="horz" pos="527" userDrawn="1">
          <p15:clr>
            <a:srgbClr val="FBAE40"/>
          </p15:clr>
        </p15:guide>
        <p15:guide id="5" orient="horz" pos="70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ábláz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ím 4"/>
          <p:cNvSpPr>
            <a:spLocks noGrp="1"/>
          </p:cNvSpPr>
          <p:nvPr>
            <p:ph type="title"/>
          </p:nvPr>
        </p:nvSpPr>
        <p:spPr>
          <a:xfrm>
            <a:off x="612000" y="756000"/>
            <a:ext cx="8280000" cy="468000"/>
          </a:xfrm>
          <a:prstGeom prst="rect">
            <a:avLst/>
          </a:prstGeom>
        </p:spPr>
        <p:txBody>
          <a:bodyPr anchor="ctr"/>
          <a:lstStyle>
            <a:lvl1pPr algn="l">
              <a:defRPr sz="2800" b="1">
                <a:solidFill>
                  <a:schemeClr val="tx1">
                    <a:lumMod val="75000"/>
                    <a:lumOff val="25000"/>
                  </a:schemeClr>
                </a:solidFill>
              </a:defRPr>
            </a:lvl1pPr>
          </a:lstStyle>
          <a:p>
            <a:r>
              <a:rPr lang="hu-HU" dirty="0"/>
              <a:t>Mintacím szerkesztése</a:t>
            </a:r>
          </a:p>
        </p:txBody>
      </p:sp>
      <p:sp>
        <p:nvSpPr>
          <p:cNvPr id="3" name="Táblázat helye 2"/>
          <p:cNvSpPr>
            <a:spLocks noGrp="1"/>
          </p:cNvSpPr>
          <p:nvPr>
            <p:ph type="tbl" sz="quarter" idx="10"/>
          </p:nvPr>
        </p:nvSpPr>
        <p:spPr>
          <a:xfrm>
            <a:off x="1331384" y="2019301"/>
            <a:ext cx="9330267" cy="3840163"/>
          </a:xfrm>
          <a:prstGeom prst="rect">
            <a:avLst/>
          </a:prstGeom>
          <a:solidFill>
            <a:schemeClr val="bg1">
              <a:lumMod val="95000"/>
            </a:schemeClr>
          </a:solidFill>
          <a:ln>
            <a:solidFill>
              <a:schemeClr val="bg1"/>
            </a:solidFill>
          </a:ln>
        </p:spPr>
        <p:txBody>
          <a:bodyPr/>
          <a:lstStyle>
            <a:lvl1pPr>
              <a:defRPr>
                <a:solidFill>
                  <a:schemeClr val="tx1"/>
                </a:solidFill>
              </a:defRPr>
            </a:lvl1pPr>
          </a:lstStyle>
          <a:p>
            <a:endParaRPr lang="hu-HU" dirty="0"/>
          </a:p>
        </p:txBody>
      </p:sp>
      <p:sp>
        <p:nvSpPr>
          <p:cNvPr id="6" name="Dia számának helye 5"/>
          <p:cNvSpPr>
            <a:spLocks noGrp="1"/>
          </p:cNvSpPr>
          <p:nvPr>
            <p:ph type="sldNum" sz="quarter" idx="4"/>
          </p:nvPr>
        </p:nvSpPr>
        <p:spPr>
          <a:xfrm>
            <a:off x="9561600" y="6303600"/>
            <a:ext cx="21348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hu-HU" b="1" dirty="0">
                <a:solidFill>
                  <a:srgbClr val="00B2D3"/>
                </a:solidFill>
              </a:rPr>
              <a:t>I </a:t>
            </a:r>
            <a:fld id="{75A7E8B8-D1D1-40FA-ABAD-B3844B71849E}" type="slidenum">
              <a:rPr lang="hu-HU" smtClean="0"/>
              <a:pPr/>
              <a:t>‹#›</a:t>
            </a:fld>
            <a:endParaRPr lang="hu-HU" dirty="0"/>
          </a:p>
        </p:txBody>
      </p:sp>
    </p:spTree>
    <p:extLst>
      <p:ext uri="{BB962C8B-B14F-4D97-AF65-F5344CB8AC3E}">
        <p14:creationId xmlns:p14="http://schemas.microsoft.com/office/powerpoint/2010/main" val="3053009826"/>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61" userDrawn="1">
          <p15:clr>
            <a:srgbClr val="FBAE40"/>
          </p15:clr>
        </p15:guide>
        <p15:guide id="4" orient="horz" pos="709" userDrawn="1">
          <p15:clr>
            <a:srgbClr val="FBAE40"/>
          </p15:clr>
        </p15:guide>
        <p15:guide id="5" orient="horz" pos="52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ldalt kitöltő ké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ím 4"/>
          <p:cNvSpPr>
            <a:spLocks noGrp="1"/>
          </p:cNvSpPr>
          <p:nvPr>
            <p:ph type="title"/>
          </p:nvPr>
        </p:nvSpPr>
        <p:spPr>
          <a:xfrm>
            <a:off x="612000" y="774000"/>
            <a:ext cx="8280000" cy="432000"/>
          </a:xfrm>
          <a:prstGeom prst="rect">
            <a:avLst/>
          </a:prstGeom>
        </p:spPr>
        <p:txBody>
          <a:bodyPr anchor="ctr"/>
          <a:lstStyle>
            <a:lvl1pPr algn="l">
              <a:defRPr sz="2800" b="1">
                <a:solidFill>
                  <a:schemeClr val="tx1">
                    <a:lumMod val="75000"/>
                    <a:lumOff val="25000"/>
                  </a:schemeClr>
                </a:solidFill>
              </a:defRPr>
            </a:lvl1pPr>
          </a:lstStyle>
          <a:p>
            <a:r>
              <a:rPr lang="hu-HU" dirty="0"/>
              <a:t>Mintacím szerkesztése</a:t>
            </a:r>
          </a:p>
        </p:txBody>
      </p:sp>
      <p:sp>
        <p:nvSpPr>
          <p:cNvPr id="7" name="Kép helye 6"/>
          <p:cNvSpPr>
            <a:spLocks noGrp="1"/>
          </p:cNvSpPr>
          <p:nvPr>
            <p:ph type="pic" sz="quarter" idx="10"/>
          </p:nvPr>
        </p:nvSpPr>
        <p:spPr>
          <a:xfrm>
            <a:off x="0" y="1520824"/>
            <a:ext cx="12192000" cy="5337176"/>
          </a:xfrm>
          <a:prstGeom prst="rect">
            <a:avLst/>
          </a:prstGeom>
        </p:spPr>
        <p:txBody>
          <a:bodyPr/>
          <a:lstStyle/>
          <a:p>
            <a:endParaRPr lang="hu-HU" dirty="0"/>
          </a:p>
        </p:txBody>
      </p:sp>
      <p:sp>
        <p:nvSpPr>
          <p:cNvPr id="8" name="Dia számának helye 5"/>
          <p:cNvSpPr>
            <a:spLocks noGrp="1"/>
          </p:cNvSpPr>
          <p:nvPr>
            <p:ph type="sldNum" sz="quarter" idx="4"/>
          </p:nvPr>
        </p:nvSpPr>
        <p:spPr>
          <a:xfrm>
            <a:off x="9561600" y="6303600"/>
            <a:ext cx="21348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hu-HU" b="1" dirty="0">
                <a:solidFill>
                  <a:srgbClr val="00B2D3"/>
                </a:solidFill>
              </a:rPr>
              <a:t>I </a:t>
            </a:r>
            <a:fld id="{75A7E8B8-D1D1-40FA-ABAD-B3844B71849E}" type="slidenum">
              <a:rPr lang="hu-HU" smtClean="0">
                <a:solidFill>
                  <a:schemeClr val="bg1"/>
                </a:solidFill>
              </a:rPr>
              <a:pPr/>
              <a:t>‹#›</a:t>
            </a:fld>
            <a:endParaRPr lang="hu-HU" dirty="0">
              <a:solidFill>
                <a:schemeClr val="bg1"/>
              </a:solidFill>
            </a:endParaRPr>
          </a:p>
        </p:txBody>
      </p:sp>
    </p:spTree>
    <p:extLst>
      <p:ext uri="{BB962C8B-B14F-4D97-AF65-F5344CB8AC3E}">
        <p14:creationId xmlns:p14="http://schemas.microsoft.com/office/powerpoint/2010/main" val="1923079508"/>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61" userDrawn="1">
          <p15:clr>
            <a:srgbClr val="FBAE40"/>
          </p15:clr>
        </p15:guide>
        <p15:guide id="4" orient="horz" pos="527" userDrawn="1">
          <p15:clr>
            <a:srgbClr val="FBAE40"/>
          </p15:clr>
        </p15:guide>
        <p15:guide id="5" orient="horz" pos="70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Dia számának helye 5"/>
          <p:cNvSpPr>
            <a:spLocks noGrp="1"/>
          </p:cNvSpPr>
          <p:nvPr>
            <p:ph type="sldNum" sz="quarter" idx="4"/>
          </p:nvPr>
        </p:nvSpPr>
        <p:spPr>
          <a:xfrm>
            <a:off x="9561600" y="6303600"/>
            <a:ext cx="21348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hu-HU" b="1" dirty="0">
                <a:solidFill>
                  <a:srgbClr val="00B2D3"/>
                </a:solidFill>
              </a:rPr>
              <a:t>I </a:t>
            </a:r>
            <a:fld id="{75A7E8B8-D1D1-40FA-ABAD-B3844B71849E}" type="slidenum">
              <a:rPr lang="hu-HU" smtClean="0"/>
              <a:pPr/>
              <a:t>‹#›</a:t>
            </a:fld>
            <a:endParaRPr lang="hu-HU" dirty="0"/>
          </a:p>
        </p:txBody>
      </p:sp>
    </p:spTree>
    <p:extLst>
      <p:ext uri="{BB962C8B-B14F-4D97-AF65-F5344CB8AC3E}">
        <p14:creationId xmlns:p14="http://schemas.microsoft.com/office/powerpoint/2010/main" val="2030682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39052F80-DBF7-4EE0-A0E8-B596BB3928D2}"/>
              </a:ext>
            </a:extLst>
          </p:cNvPr>
          <p:cNvSpPr txBox="1">
            <a:spLocks/>
          </p:cNvSpPr>
          <p:nvPr/>
        </p:nvSpPr>
        <p:spPr>
          <a:xfrm>
            <a:off x="1579431" y="878204"/>
            <a:ext cx="7729474" cy="951910"/>
          </a:xfrm>
          <a:prstGeom prst="rect">
            <a:avLst/>
          </a:prstGeom>
        </p:spPr>
        <p:txBody>
          <a:bodyPr anchor="ctr" anchorCtr="0">
            <a:normAutofit fontScale="625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US" sz="3600" b="1" noProof="0" dirty="0">
                <a:solidFill>
                  <a:schemeClr val="bg1"/>
                </a:solidFill>
              </a:rPr>
              <a:t>Specifics of PSA activities at the new build NPP project with Russian type WWER-1200 reactors </a:t>
            </a:r>
            <a:br>
              <a:rPr lang="en-US" sz="3600" b="1" noProof="0" dirty="0">
                <a:solidFill>
                  <a:schemeClr val="bg1"/>
                </a:solidFill>
              </a:rPr>
            </a:br>
            <a:r>
              <a:rPr lang="en-US" sz="3600" b="1" noProof="0" dirty="0">
                <a:solidFill>
                  <a:schemeClr val="bg1"/>
                </a:solidFill>
              </a:rPr>
              <a:t>PAKS 2 (Hungary)</a:t>
            </a:r>
          </a:p>
        </p:txBody>
      </p:sp>
      <p:sp>
        <p:nvSpPr>
          <p:cNvPr id="8" name="Alcím 2">
            <a:extLst>
              <a:ext uri="{FF2B5EF4-FFF2-40B4-BE49-F238E27FC236}">
                <a16:creationId xmlns:a16="http://schemas.microsoft.com/office/drawing/2014/main" id="{D990B43A-C819-4545-A512-642DB30AB147}"/>
              </a:ext>
            </a:extLst>
          </p:cNvPr>
          <p:cNvSpPr txBox="1">
            <a:spLocks/>
          </p:cNvSpPr>
          <p:nvPr/>
        </p:nvSpPr>
        <p:spPr>
          <a:xfrm>
            <a:off x="1099993" y="1675214"/>
            <a:ext cx="8208912" cy="43204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en-US" sz="2000" noProof="0" dirty="0">
              <a:solidFill>
                <a:schemeClr val="bg1"/>
              </a:solidFill>
              <a:latin typeface="Arial" panose="020B0604020202020204" pitchFamily="34" charset="0"/>
              <a:cs typeface="Arial" panose="020B0604020202020204" pitchFamily="34" charset="0"/>
            </a:endParaRPr>
          </a:p>
        </p:txBody>
      </p:sp>
      <p:sp>
        <p:nvSpPr>
          <p:cNvPr id="9" name="Téglalap 8">
            <a:extLst>
              <a:ext uri="{FF2B5EF4-FFF2-40B4-BE49-F238E27FC236}">
                <a16:creationId xmlns:a16="http://schemas.microsoft.com/office/drawing/2014/main" id="{1926FE68-690B-4E0B-8457-856079B1D95D}"/>
              </a:ext>
            </a:extLst>
          </p:cNvPr>
          <p:cNvSpPr/>
          <p:nvPr/>
        </p:nvSpPr>
        <p:spPr>
          <a:xfrm>
            <a:off x="4736905" y="2553190"/>
            <a:ext cx="4572000" cy="954107"/>
          </a:xfrm>
          <a:prstGeom prst="rect">
            <a:avLst/>
          </a:prstGeom>
        </p:spPr>
        <p:txBody>
          <a:bodyPr wrap="square">
            <a:spAutoFit/>
          </a:bodyPr>
          <a:lstStyle/>
          <a:p>
            <a:pPr algn="r"/>
            <a:r>
              <a:rPr lang="en-US" sz="2800" baseline="30000" noProof="0" dirty="0">
                <a:solidFill>
                  <a:schemeClr val="bg1"/>
                </a:solidFill>
              </a:rPr>
              <a:t>Istvan NEUBAUER</a:t>
            </a:r>
          </a:p>
          <a:p>
            <a:pPr algn="r"/>
            <a:r>
              <a:rPr lang="en-US" sz="2800" baseline="30000" noProof="0" dirty="0">
                <a:solidFill>
                  <a:schemeClr val="bg1"/>
                </a:solidFill>
              </a:rPr>
              <a:t>Senior PSA expert</a:t>
            </a:r>
          </a:p>
          <a:p>
            <a:pPr algn="r"/>
            <a:r>
              <a:rPr lang="en-US" sz="2800" baseline="30000" noProof="0" dirty="0">
                <a:solidFill>
                  <a:schemeClr val="bg1"/>
                </a:solidFill>
              </a:rPr>
              <a:t>Nuclear Department</a:t>
            </a:r>
          </a:p>
        </p:txBody>
      </p:sp>
      <p:sp>
        <p:nvSpPr>
          <p:cNvPr id="11" name="Téglalap 10">
            <a:extLst>
              <a:ext uri="{FF2B5EF4-FFF2-40B4-BE49-F238E27FC236}">
                <a16:creationId xmlns:a16="http://schemas.microsoft.com/office/drawing/2014/main" id="{3F3553F2-334E-4BAC-B719-D2EB59E3DEC7}"/>
              </a:ext>
            </a:extLst>
          </p:cNvPr>
          <p:cNvSpPr/>
          <p:nvPr/>
        </p:nvSpPr>
        <p:spPr>
          <a:xfrm>
            <a:off x="9905999" y="6307494"/>
            <a:ext cx="2135129" cy="323165"/>
          </a:xfrm>
          <a:prstGeom prst="rect">
            <a:avLst/>
          </a:prstGeom>
        </p:spPr>
        <p:txBody>
          <a:bodyPr wrap="square">
            <a:spAutoFit/>
          </a:bodyPr>
          <a:lstStyle/>
          <a:p>
            <a:r>
              <a:rPr lang="en-US" sz="1500" noProof="0" dirty="0">
                <a:solidFill>
                  <a:schemeClr val="bg1"/>
                </a:solidFill>
                <a:latin typeface="Arial" panose="020B0604020202020204" pitchFamily="34" charset="0"/>
                <a:cs typeface="Arial" panose="020B0604020202020204" pitchFamily="34" charset="0"/>
              </a:rPr>
              <a:t>PSAM18	2026.07.21</a:t>
            </a:r>
            <a:endParaRPr lang="en-US" sz="1500" noProof="0" dirty="0"/>
          </a:p>
        </p:txBody>
      </p:sp>
    </p:spTree>
    <p:extLst>
      <p:ext uri="{BB962C8B-B14F-4D97-AF65-F5344CB8AC3E}">
        <p14:creationId xmlns:p14="http://schemas.microsoft.com/office/powerpoint/2010/main" val="39635768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D64E3-FCDC-3F77-0179-F5DF3549310E}"/>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C01D62B4-503E-424A-D16C-9B67BECCE0E5}"/>
              </a:ext>
            </a:extLst>
          </p:cNvPr>
          <p:cNvSpPr>
            <a:spLocks noGrp="1"/>
          </p:cNvSpPr>
          <p:nvPr>
            <p:ph type="title"/>
          </p:nvPr>
        </p:nvSpPr>
        <p:spPr/>
        <p:txBody>
          <a:bodyPr/>
          <a:lstStyle/>
          <a:p>
            <a:r>
              <a:rPr lang="hu-HU" noProof="0" dirty="0"/>
              <a:t>RILG – u</a:t>
            </a:r>
            <a:r>
              <a:rPr lang="en-US" noProof="0" dirty="0"/>
              <a:t>se of PSA for licensing purposes</a:t>
            </a:r>
          </a:p>
        </p:txBody>
      </p:sp>
      <p:sp>
        <p:nvSpPr>
          <p:cNvPr id="3" name="Szöveg helye 2">
            <a:extLst>
              <a:ext uri="{FF2B5EF4-FFF2-40B4-BE49-F238E27FC236}">
                <a16:creationId xmlns:a16="http://schemas.microsoft.com/office/drawing/2014/main" id="{C6745E0B-21E3-24A0-5159-5730A6DC92EB}"/>
              </a:ext>
            </a:extLst>
          </p:cNvPr>
          <p:cNvSpPr>
            <a:spLocks noGrp="1"/>
          </p:cNvSpPr>
          <p:nvPr>
            <p:ph type="body" sz="quarter" idx="11"/>
          </p:nvPr>
        </p:nvSpPr>
        <p:spPr>
          <a:xfrm>
            <a:off x="551198" y="1398494"/>
            <a:ext cx="11089604" cy="5270231"/>
          </a:xfrm>
        </p:spPr>
        <p:txBody>
          <a:bodyPr/>
          <a:lstStyle/>
          <a:p>
            <a:r>
              <a:rPr lang="en-US" sz="2400" noProof="0" dirty="0"/>
              <a:t>Outlining the problem:</a:t>
            </a:r>
          </a:p>
          <a:p>
            <a:pPr lvl="1"/>
            <a:r>
              <a:rPr lang="en-US" sz="2400" noProof="0" dirty="0"/>
              <a:t>Manufacturing or procurement of safety related systems, components can  be started only having appropriate license.</a:t>
            </a:r>
          </a:p>
          <a:p>
            <a:pPr lvl="1"/>
            <a:r>
              <a:rPr lang="en-US" sz="2400" noProof="0" dirty="0"/>
              <a:t>In Hungary there are 4 safety classes for components, SC 1,2,3 are nuclear safety related, SC4 is non safety related. NSC does not accept risk based safety classification. (not yet)</a:t>
            </a:r>
          </a:p>
          <a:p>
            <a:pPr lvl="1"/>
            <a:r>
              <a:rPr lang="en-US" sz="2400" noProof="0" dirty="0"/>
              <a:t>By the preliminary assessment of the HAEA these type of licenses </a:t>
            </a:r>
            <a:r>
              <a:rPr lang="hu-HU" sz="2400" noProof="0" dirty="0"/>
              <a:t>c</a:t>
            </a:r>
            <a:r>
              <a:rPr lang="en-US" sz="2400" noProof="0" dirty="0"/>
              <a:t>oul</a:t>
            </a:r>
            <a:r>
              <a:rPr lang="hu-HU" sz="2400" noProof="0" dirty="0"/>
              <a:t>d</a:t>
            </a:r>
            <a:r>
              <a:rPr lang="en-US" sz="2400" noProof="0" dirty="0"/>
              <a:t> have</a:t>
            </a:r>
            <a:r>
              <a:rPr lang="hu-HU" sz="2400" noProof="0" dirty="0"/>
              <a:t> </a:t>
            </a:r>
            <a:r>
              <a:rPr lang="en-US" sz="2400" noProof="0" dirty="0"/>
              <a:t>affect</a:t>
            </a:r>
            <a:r>
              <a:rPr lang="hu-HU" sz="2400" noProof="0" dirty="0"/>
              <a:t>ed</a:t>
            </a:r>
            <a:r>
              <a:rPr lang="en-US" sz="2400" noProof="0" dirty="0"/>
              <a:t> appr 8000-10000 components, that seemed unmanageable.</a:t>
            </a:r>
          </a:p>
          <a:p>
            <a:r>
              <a:rPr lang="en-US" sz="2400" noProof="0" dirty="0"/>
              <a:t>PSA team proposal: methodology, based on risk importance of components can be developed and implemented to solve the problem. Checking the assessment of the HAEA was found that SC 1,2,3 affect 25000 components per unit</a:t>
            </a:r>
          </a:p>
          <a:p>
            <a:r>
              <a:rPr lang="en-US" sz="2400" noProof="0" dirty="0"/>
              <a:t>Methodology was developed by Hungarian Nuclear Safety Institute (NUBIKI)</a:t>
            </a:r>
          </a:p>
        </p:txBody>
      </p:sp>
      <p:sp>
        <p:nvSpPr>
          <p:cNvPr id="4" name="Dia számának helye 3">
            <a:extLst>
              <a:ext uri="{FF2B5EF4-FFF2-40B4-BE49-F238E27FC236}">
                <a16:creationId xmlns:a16="http://schemas.microsoft.com/office/drawing/2014/main" id="{94B0587D-176B-A2C5-6053-9FA6658BEBDD}"/>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pPr/>
              <a:t>10</a:t>
            </a:fld>
            <a:endParaRPr lang="en-US" noProof="0" dirty="0"/>
          </a:p>
        </p:txBody>
      </p:sp>
    </p:spTree>
    <p:extLst>
      <p:ext uri="{BB962C8B-B14F-4D97-AF65-F5344CB8AC3E}">
        <p14:creationId xmlns:p14="http://schemas.microsoft.com/office/powerpoint/2010/main" val="925011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7AA1-0873-8F13-8640-26A6912AB40F}"/>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52A99C0D-5FAD-5A81-41E6-3FB18313927E}"/>
              </a:ext>
            </a:extLst>
          </p:cNvPr>
          <p:cNvSpPr>
            <a:spLocks noGrp="1"/>
          </p:cNvSpPr>
          <p:nvPr>
            <p:ph type="title"/>
          </p:nvPr>
        </p:nvSpPr>
        <p:spPr/>
        <p:txBody>
          <a:bodyPr/>
          <a:lstStyle/>
          <a:p>
            <a:r>
              <a:rPr lang="hu-HU" dirty="0"/>
              <a:t>RILG – u</a:t>
            </a:r>
            <a:r>
              <a:rPr lang="en-US" dirty="0"/>
              <a:t>se of PSA for licensing purposes</a:t>
            </a:r>
            <a:endParaRPr lang="en-US" noProof="0" dirty="0"/>
          </a:p>
        </p:txBody>
      </p:sp>
      <p:sp>
        <p:nvSpPr>
          <p:cNvPr id="3" name="Szöveg helye 2">
            <a:extLst>
              <a:ext uri="{FF2B5EF4-FFF2-40B4-BE49-F238E27FC236}">
                <a16:creationId xmlns:a16="http://schemas.microsoft.com/office/drawing/2014/main" id="{E3D6C84A-C2BA-A526-CE0A-96AA24CF7CB7}"/>
              </a:ext>
            </a:extLst>
          </p:cNvPr>
          <p:cNvSpPr>
            <a:spLocks noGrp="1"/>
          </p:cNvSpPr>
          <p:nvPr>
            <p:ph type="body" sz="quarter" idx="11"/>
          </p:nvPr>
        </p:nvSpPr>
        <p:spPr>
          <a:xfrm>
            <a:off x="551198" y="1398494"/>
            <a:ext cx="11089604" cy="5270231"/>
          </a:xfrm>
        </p:spPr>
        <p:txBody>
          <a:bodyPr/>
          <a:lstStyle/>
          <a:p>
            <a:pPr algn="just"/>
            <a:r>
              <a:rPr lang="en-US" sz="2400" noProof="0" dirty="0"/>
              <a:t>Authority has changed the NSC and responded: SC1 (primary circuit components and main isolation barriers – primary circuit pipelines, containment etc) will be licensed by the previous licensing process (~1500 component), SC2 and SC3 components shall be grouped </a:t>
            </a:r>
            <a:r>
              <a:rPr lang="en-US" sz="2400" b="1" noProof="0" dirty="0"/>
              <a:t>by Safety Class </a:t>
            </a:r>
            <a:r>
              <a:rPr lang="en-US" sz="2400" noProof="0" dirty="0"/>
              <a:t>and their </a:t>
            </a:r>
            <a:r>
              <a:rPr lang="en-US" sz="2400" b="1" noProof="0" dirty="0"/>
              <a:t>significancy</a:t>
            </a:r>
            <a:r>
              <a:rPr lang="en-US" sz="2400" noProof="0" dirty="0"/>
              <a:t>:</a:t>
            </a:r>
          </a:p>
          <a:p>
            <a:pPr lvl="1" algn="just"/>
            <a:r>
              <a:rPr lang="en-US" sz="2400" noProof="0" dirty="0"/>
              <a:t>Significancy of PSA modelled components based on their FV risk importance and Risk Increase Factors, quantified in the PSA model;</a:t>
            </a:r>
          </a:p>
          <a:p>
            <a:pPr marL="114300" indent="0" algn="ctr">
              <a:buNone/>
            </a:pPr>
            <a:r>
              <a:rPr lang="en-US" sz="2400" noProof="0" dirty="0"/>
              <a:t>High: FV &gt; 0.005</a:t>
            </a:r>
          </a:p>
          <a:p>
            <a:pPr marL="114300" indent="0" algn="ctr">
              <a:buNone/>
            </a:pPr>
            <a:r>
              <a:rPr lang="en-US" sz="2400" noProof="0" dirty="0"/>
              <a:t>Medium: FV &lt; 0.005, RIF &gt; 2</a:t>
            </a:r>
          </a:p>
          <a:p>
            <a:pPr marL="114300" indent="0" algn="ctr">
              <a:buNone/>
            </a:pPr>
            <a:r>
              <a:rPr lang="en-US" sz="2400" noProof="0" dirty="0"/>
              <a:t>Low: RIF &lt; 2</a:t>
            </a:r>
          </a:p>
          <a:p>
            <a:pPr lvl="1" algn="just"/>
            <a:r>
              <a:rPr lang="en-US" sz="2400" noProof="0" dirty="0"/>
              <a:t>Significancy of components not modelled in the PSA is judged by an expert group</a:t>
            </a:r>
          </a:p>
          <a:p>
            <a:pPr algn="just"/>
            <a:endParaRPr lang="en-US" sz="2400" noProof="0" dirty="0"/>
          </a:p>
          <a:p>
            <a:pPr algn="just"/>
            <a:endParaRPr lang="en-US" sz="2400" noProof="0" dirty="0"/>
          </a:p>
        </p:txBody>
      </p:sp>
      <p:sp>
        <p:nvSpPr>
          <p:cNvPr id="4" name="Dia számának helye 3">
            <a:extLst>
              <a:ext uri="{FF2B5EF4-FFF2-40B4-BE49-F238E27FC236}">
                <a16:creationId xmlns:a16="http://schemas.microsoft.com/office/drawing/2014/main" id="{51461BED-CBE2-5A43-8A60-34A5DDF317FA}"/>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pPr/>
              <a:t>11</a:t>
            </a:fld>
            <a:endParaRPr lang="en-US" noProof="0" dirty="0"/>
          </a:p>
        </p:txBody>
      </p:sp>
    </p:spTree>
    <p:extLst>
      <p:ext uri="{BB962C8B-B14F-4D97-AF65-F5344CB8AC3E}">
        <p14:creationId xmlns:p14="http://schemas.microsoft.com/office/powerpoint/2010/main" val="2580137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381EB-4BDC-F6AF-F3E4-22808FEB5B8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7CDC0F6-B64D-CDA9-D84C-061611B8A930}"/>
              </a:ext>
            </a:extLst>
          </p:cNvPr>
          <p:cNvPicPr>
            <a:picLocks noChangeAspect="1"/>
          </p:cNvPicPr>
          <p:nvPr/>
        </p:nvPicPr>
        <p:blipFill>
          <a:blip r:embed="rId3"/>
          <a:stretch>
            <a:fillRect/>
          </a:stretch>
        </p:blipFill>
        <p:spPr>
          <a:xfrm>
            <a:off x="2560830" y="2378010"/>
            <a:ext cx="7193219" cy="2372575"/>
          </a:xfrm>
          <a:prstGeom prst="rect">
            <a:avLst/>
          </a:prstGeom>
        </p:spPr>
      </p:pic>
      <p:sp>
        <p:nvSpPr>
          <p:cNvPr id="2" name="Cím 1">
            <a:extLst>
              <a:ext uri="{FF2B5EF4-FFF2-40B4-BE49-F238E27FC236}">
                <a16:creationId xmlns:a16="http://schemas.microsoft.com/office/drawing/2014/main" id="{EF07A162-252D-2A89-D62B-DE0914D48A08}"/>
              </a:ext>
            </a:extLst>
          </p:cNvPr>
          <p:cNvSpPr>
            <a:spLocks noGrp="1"/>
          </p:cNvSpPr>
          <p:nvPr>
            <p:ph type="title"/>
          </p:nvPr>
        </p:nvSpPr>
        <p:spPr/>
        <p:txBody>
          <a:bodyPr/>
          <a:lstStyle/>
          <a:p>
            <a:r>
              <a:rPr lang="hu-HU" dirty="0"/>
              <a:t>RILG – u</a:t>
            </a:r>
            <a:r>
              <a:rPr lang="en-US" dirty="0"/>
              <a:t>se of PSA for licensing purposes</a:t>
            </a:r>
            <a:endParaRPr lang="en-US" noProof="0" dirty="0"/>
          </a:p>
        </p:txBody>
      </p:sp>
      <p:sp>
        <p:nvSpPr>
          <p:cNvPr id="3" name="Szöveg helye 2">
            <a:extLst>
              <a:ext uri="{FF2B5EF4-FFF2-40B4-BE49-F238E27FC236}">
                <a16:creationId xmlns:a16="http://schemas.microsoft.com/office/drawing/2014/main" id="{C610AB4B-E09C-EC44-44E3-91F4CA4050BD}"/>
              </a:ext>
            </a:extLst>
          </p:cNvPr>
          <p:cNvSpPr>
            <a:spLocks noGrp="1"/>
          </p:cNvSpPr>
          <p:nvPr>
            <p:ph type="body" sz="quarter" idx="11"/>
          </p:nvPr>
        </p:nvSpPr>
        <p:spPr>
          <a:xfrm>
            <a:off x="612000" y="1434353"/>
            <a:ext cx="11090881" cy="5234371"/>
          </a:xfrm>
        </p:spPr>
        <p:txBody>
          <a:bodyPr/>
          <a:lstStyle/>
          <a:p>
            <a:pPr algn="just"/>
            <a:r>
              <a:rPr lang="en-US" sz="2400" noProof="0" dirty="0"/>
              <a:t>Based on the methodology of the NUBIKI Risk Informed Licensing Group categories shall be defined by deterministic safety class and risk significance of the component.  </a:t>
            </a:r>
          </a:p>
          <a:p>
            <a:pPr algn="just"/>
            <a:endParaRPr lang="en-US" sz="2400" noProof="0" dirty="0"/>
          </a:p>
          <a:p>
            <a:pPr algn="just"/>
            <a:endParaRPr lang="en-US" sz="2400" noProof="0" dirty="0"/>
          </a:p>
          <a:p>
            <a:pPr algn="just"/>
            <a:endParaRPr lang="en-US" sz="2400" noProof="0" dirty="0"/>
          </a:p>
          <a:p>
            <a:pPr algn="just"/>
            <a:endParaRPr lang="en-US" sz="2400" noProof="0" dirty="0"/>
          </a:p>
          <a:p>
            <a:pPr algn="just"/>
            <a:endParaRPr lang="en-US" sz="2400" noProof="0" dirty="0"/>
          </a:p>
          <a:p>
            <a:pPr algn="just"/>
            <a:r>
              <a:rPr lang="en-US" sz="2400" noProof="0" dirty="0"/>
              <a:t>RILG1 is licensed via „notification obligation” (Authority check-back on notification, after a given period of time – licensed),</a:t>
            </a:r>
          </a:p>
          <a:p>
            <a:pPr algn="just"/>
            <a:r>
              <a:rPr lang="en-US" sz="2400" noProof="0" dirty="0"/>
              <a:t>RILG2 is licensed via „Briefing obligation”, </a:t>
            </a:r>
          </a:p>
          <a:p>
            <a:pPr algn="just"/>
            <a:r>
              <a:rPr lang="en-US" sz="2400" noProof="0" dirty="0"/>
              <a:t>Both of these processes contains possibility of Authority later inspection.</a:t>
            </a:r>
          </a:p>
        </p:txBody>
      </p:sp>
      <p:sp>
        <p:nvSpPr>
          <p:cNvPr id="4" name="Dia számának helye 3">
            <a:extLst>
              <a:ext uri="{FF2B5EF4-FFF2-40B4-BE49-F238E27FC236}">
                <a16:creationId xmlns:a16="http://schemas.microsoft.com/office/drawing/2014/main" id="{22D35273-33E0-E289-51A7-B88E4DEA95F5}"/>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pPr/>
              <a:t>12</a:t>
            </a:fld>
            <a:endParaRPr lang="en-US" noProof="0" dirty="0"/>
          </a:p>
        </p:txBody>
      </p:sp>
    </p:spTree>
    <p:extLst>
      <p:ext uri="{BB962C8B-B14F-4D97-AF65-F5344CB8AC3E}">
        <p14:creationId xmlns:p14="http://schemas.microsoft.com/office/powerpoint/2010/main" val="3332240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arn(inVertical)">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BFF12-6FC4-75E8-D633-44AB2F62D39E}"/>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4FA6C8B-29F1-BEE0-96A1-B615DD7D0E3D}"/>
              </a:ext>
            </a:extLst>
          </p:cNvPr>
          <p:cNvSpPr>
            <a:spLocks noGrp="1"/>
          </p:cNvSpPr>
          <p:nvPr>
            <p:ph type="title"/>
          </p:nvPr>
        </p:nvSpPr>
        <p:spPr/>
        <p:txBody>
          <a:bodyPr/>
          <a:lstStyle/>
          <a:p>
            <a:r>
              <a:rPr lang="en-US" noProof="0" dirty="0"/>
              <a:t>Results</a:t>
            </a:r>
          </a:p>
        </p:txBody>
      </p:sp>
      <p:sp>
        <p:nvSpPr>
          <p:cNvPr id="3" name="Szöveg helye 2">
            <a:extLst>
              <a:ext uri="{FF2B5EF4-FFF2-40B4-BE49-F238E27FC236}">
                <a16:creationId xmlns:a16="http://schemas.microsoft.com/office/drawing/2014/main" id="{A0DA734A-2A68-D09E-5821-328CC9ECE631}"/>
              </a:ext>
            </a:extLst>
          </p:cNvPr>
          <p:cNvSpPr>
            <a:spLocks noGrp="1"/>
          </p:cNvSpPr>
          <p:nvPr>
            <p:ph type="body" sz="quarter" idx="11"/>
          </p:nvPr>
        </p:nvSpPr>
        <p:spPr>
          <a:xfrm>
            <a:off x="612000" y="1434353"/>
            <a:ext cx="11090881" cy="5234371"/>
          </a:xfrm>
        </p:spPr>
        <p:txBody>
          <a:bodyPr/>
          <a:lstStyle/>
          <a:p>
            <a:pPr algn="just"/>
            <a:r>
              <a:rPr lang="en-US" sz="2400" noProof="0" dirty="0"/>
              <a:t>Authority: ~ 1500 components SC1</a:t>
            </a:r>
          </a:p>
          <a:p>
            <a:pPr algn="just"/>
            <a:r>
              <a:rPr lang="en-US" sz="2400" noProof="0" dirty="0"/>
              <a:t>RILG1:    ~  2500 components (SC2-SC3)</a:t>
            </a:r>
          </a:p>
          <a:p>
            <a:pPr algn="just"/>
            <a:r>
              <a:rPr lang="en-US" sz="2400" noProof="0" dirty="0"/>
              <a:t>RILG2:  ~  25000 components (SC2-SC3)</a:t>
            </a:r>
          </a:p>
          <a:p>
            <a:pPr algn="ctr"/>
            <a:endParaRPr lang="en-US" sz="2400" noProof="0" dirty="0"/>
          </a:p>
          <a:p>
            <a:pPr algn="just"/>
            <a:endParaRPr lang="en-US" sz="2400" noProof="0" dirty="0"/>
          </a:p>
          <a:p>
            <a:pPr algn="just"/>
            <a:r>
              <a:rPr lang="en-US" sz="2400" noProof="0" dirty="0"/>
              <a:t>We are proud to solve one of the problem of licensing, and</a:t>
            </a:r>
          </a:p>
          <a:p>
            <a:pPr algn="just"/>
            <a:r>
              <a:rPr lang="en-US" sz="2400" noProof="0" dirty="0"/>
              <a:t>Due to automatic processes RILG-s also gives us better planning.</a:t>
            </a:r>
          </a:p>
          <a:p>
            <a:pPr algn="just"/>
            <a:endParaRPr lang="en-US" sz="2400" noProof="0" dirty="0"/>
          </a:p>
          <a:p>
            <a:pPr algn="just"/>
            <a:r>
              <a:rPr lang="en-US" sz="2400" noProof="0" dirty="0"/>
              <a:t>Design modifications bring new components and erase old ones – the work in our RILG working group is continuous.</a:t>
            </a:r>
          </a:p>
        </p:txBody>
      </p:sp>
      <p:sp>
        <p:nvSpPr>
          <p:cNvPr id="4" name="Dia számának helye 3">
            <a:extLst>
              <a:ext uri="{FF2B5EF4-FFF2-40B4-BE49-F238E27FC236}">
                <a16:creationId xmlns:a16="http://schemas.microsoft.com/office/drawing/2014/main" id="{877071BC-5A79-CAAD-415E-70099524C4DD}"/>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pPr/>
              <a:t>13</a:t>
            </a:fld>
            <a:endParaRPr lang="en-US" noProof="0" dirty="0"/>
          </a:p>
        </p:txBody>
      </p:sp>
      <p:sp>
        <p:nvSpPr>
          <p:cNvPr id="5" name="Nyíl: lefelé mutató 4">
            <a:extLst>
              <a:ext uri="{FF2B5EF4-FFF2-40B4-BE49-F238E27FC236}">
                <a16:creationId xmlns:a16="http://schemas.microsoft.com/office/drawing/2014/main" id="{68B32975-1A25-CA4F-D9C5-A2D7068B90DE}"/>
              </a:ext>
            </a:extLst>
          </p:cNvPr>
          <p:cNvSpPr/>
          <p:nvPr/>
        </p:nvSpPr>
        <p:spPr>
          <a:xfrm>
            <a:off x="5724145" y="2905746"/>
            <a:ext cx="484095" cy="558813"/>
          </a:xfrm>
          <a:prstGeom prst="downArrow">
            <a:avLst/>
          </a:prstGeom>
          <a:solidFill>
            <a:srgbClr val="50AB77"/>
          </a:solidFill>
          <a:ln>
            <a:solidFill>
              <a:srgbClr val="50A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4624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168D2842-CDE5-40EC-B8A2-B9C9851193DE}"/>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solidFill>
                  <a:schemeClr val="bg1"/>
                </a:solidFill>
              </a:rPr>
              <a:pPr/>
              <a:t>14</a:t>
            </a:fld>
            <a:endParaRPr lang="en-US" noProof="0" dirty="0">
              <a:solidFill>
                <a:schemeClr val="bg1"/>
              </a:solidFill>
            </a:endParaRPr>
          </a:p>
        </p:txBody>
      </p:sp>
      <p:sp>
        <p:nvSpPr>
          <p:cNvPr id="3" name="Tartalom helye 2">
            <a:extLst>
              <a:ext uri="{FF2B5EF4-FFF2-40B4-BE49-F238E27FC236}">
                <a16:creationId xmlns:a16="http://schemas.microsoft.com/office/drawing/2014/main" id="{9C09D1CF-5119-458F-8528-8F9ED6D7B30F}"/>
              </a:ext>
            </a:extLst>
          </p:cNvPr>
          <p:cNvSpPr>
            <a:spLocks noGrp="1"/>
          </p:cNvSpPr>
          <p:nvPr>
            <p:ph sz="quarter" idx="12"/>
          </p:nvPr>
        </p:nvSpPr>
        <p:spPr/>
        <p:txBody>
          <a:bodyPr/>
          <a:lstStyle/>
          <a:p>
            <a:endParaRPr lang="en-US" noProof="0" dirty="0"/>
          </a:p>
        </p:txBody>
      </p:sp>
      <p:sp>
        <p:nvSpPr>
          <p:cNvPr id="5" name="Cím 1">
            <a:extLst>
              <a:ext uri="{FF2B5EF4-FFF2-40B4-BE49-F238E27FC236}">
                <a16:creationId xmlns:a16="http://schemas.microsoft.com/office/drawing/2014/main" id="{21268A92-779C-4417-B538-24113A8C027B}"/>
              </a:ext>
            </a:extLst>
          </p:cNvPr>
          <p:cNvSpPr txBox="1">
            <a:spLocks/>
          </p:cNvSpPr>
          <p:nvPr/>
        </p:nvSpPr>
        <p:spPr>
          <a:xfrm>
            <a:off x="4477636" y="1533258"/>
            <a:ext cx="6824764" cy="1325563"/>
          </a:xfrm>
          <a:prstGeom prst="rect">
            <a:avLst/>
          </a:prstGeom>
        </p:spPr>
        <p:txBody>
          <a:bodyPr anchor="ctr"/>
          <a:lstStyle>
            <a:lvl1pPr algn="ctr" defTabSz="9144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pPr algn="r"/>
            <a:r>
              <a:rPr lang="en-US" noProof="0" dirty="0"/>
              <a:t>Thank you for attention!</a:t>
            </a:r>
          </a:p>
        </p:txBody>
      </p:sp>
    </p:spTree>
    <p:extLst>
      <p:ext uri="{BB962C8B-B14F-4D97-AF65-F5344CB8AC3E}">
        <p14:creationId xmlns:p14="http://schemas.microsoft.com/office/powerpoint/2010/main" val="31050533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168D2842-CDE5-40EC-B8A2-B9C9851193DE}"/>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solidFill>
                  <a:schemeClr val="bg1"/>
                </a:solidFill>
              </a:rPr>
              <a:pPr/>
              <a:t>2</a:t>
            </a:fld>
            <a:endParaRPr lang="en-US" noProof="0" dirty="0">
              <a:solidFill>
                <a:schemeClr val="bg1"/>
              </a:solidFill>
            </a:endParaRPr>
          </a:p>
        </p:txBody>
      </p:sp>
      <p:sp>
        <p:nvSpPr>
          <p:cNvPr id="7" name="Téglalap 6">
            <a:extLst>
              <a:ext uri="{FF2B5EF4-FFF2-40B4-BE49-F238E27FC236}">
                <a16:creationId xmlns:a16="http://schemas.microsoft.com/office/drawing/2014/main" id="{A25BAE12-E8E3-444B-B55D-550A05776AC8}"/>
              </a:ext>
            </a:extLst>
          </p:cNvPr>
          <p:cNvSpPr/>
          <p:nvPr/>
        </p:nvSpPr>
        <p:spPr>
          <a:xfrm flipH="1">
            <a:off x="11376170" y="1241121"/>
            <a:ext cx="81822" cy="1875304"/>
          </a:xfrm>
          <a:prstGeom prst="rect">
            <a:avLst/>
          </a:prstGeom>
          <a:solidFill>
            <a:srgbClr val="50AB77"/>
          </a:solidFill>
          <a:ln>
            <a:solidFill>
              <a:srgbClr val="50A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Cím 1">
            <a:extLst>
              <a:ext uri="{FF2B5EF4-FFF2-40B4-BE49-F238E27FC236}">
                <a16:creationId xmlns:a16="http://schemas.microsoft.com/office/drawing/2014/main" id="{42BBB3E4-D3DF-4C7E-9110-97336DC6AF58}"/>
              </a:ext>
            </a:extLst>
          </p:cNvPr>
          <p:cNvSpPr txBox="1">
            <a:spLocks/>
          </p:cNvSpPr>
          <p:nvPr/>
        </p:nvSpPr>
        <p:spPr>
          <a:xfrm>
            <a:off x="4391207" y="937418"/>
            <a:ext cx="6824764" cy="2491582"/>
          </a:xfrm>
          <a:prstGeom prst="rect">
            <a:avLst/>
          </a:prstGeom>
        </p:spPr>
        <p:txBody>
          <a:bodyPr anchor="ctr"/>
          <a:lstStyle>
            <a:lvl1pPr algn="ctr" defTabSz="9144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pPr algn="r"/>
            <a:r>
              <a:rPr lang="en-US" noProof="0" dirty="0"/>
              <a:t>Technical information</a:t>
            </a:r>
          </a:p>
          <a:p>
            <a:pPr algn="r"/>
            <a:r>
              <a:rPr lang="en-US" noProof="0" dirty="0"/>
              <a:t>Current status of the project</a:t>
            </a:r>
          </a:p>
          <a:p>
            <a:pPr algn="r"/>
            <a:r>
              <a:rPr lang="en-US" noProof="0" dirty="0"/>
              <a:t>Milestones &amp; pullback factors</a:t>
            </a:r>
          </a:p>
          <a:p>
            <a:pPr algn="r"/>
            <a:r>
              <a:rPr lang="en-US" noProof="0" dirty="0"/>
              <a:t>Project cost considerations</a:t>
            </a:r>
          </a:p>
        </p:txBody>
      </p:sp>
    </p:spTree>
    <p:extLst>
      <p:ext uri="{BB962C8B-B14F-4D97-AF65-F5344CB8AC3E}">
        <p14:creationId xmlns:p14="http://schemas.microsoft.com/office/powerpoint/2010/main" val="38075989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74A572F-5492-DA3A-173B-39E219171406}"/>
              </a:ext>
            </a:extLst>
          </p:cNvPr>
          <p:cNvSpPr>
            <a:spLocks noGrp="1"/>
          </p:cNvSpPr>
          <p:nvPr>
            <p:ph type="title"/>
          </p:nvPr>
        </p:nvSpPr>
        <p:spPr/>
        <p:txBody>
          <a:bodyPr/>
          <a:lstStyle/>
          <a:p>
            <a:r>
              <a:rPr lang="en-US" noProof="0" dirty="0"/>
              <a:t>Technical information</a:t>
            </a:r>
          </a:p>
        </p:txBody>
      </p:sp>
      <p:sp>
        <p:nvSpPr>
          <p:cNvPr id="3" name="Szöveg helye 2">
            <a:extLst>
              <a:ext uri="{FF2B5EF4-FFF2-40B4-BE49-F238E27FC236}">
                <a16:creationId xmlns:a16="http://schemas.microsoft.com/office/drawing/2014/main" id="{17860569-0DDC-0DCC-FB9D-66CC154F47F8}"/>
              </a:ext>
            </a:extLst>
          </p:cNvPr>
          <p:cNvSpPr>
            <a:spLocks noGrp="1"/>
          </p:cNvSpPr>
          <p:nvPr>
            <p:ph type="body" sz="quarter" idx="11"/>
          </p:nvPr>
        </p:nvSpPr>
        <p:spPr>
          <a:xfrm>
            <a:off x="283786" y="1274077"/>
            <a:ext cx="6015201" cy="5304352"/>
          </a:xfrm>
        </p:spPr>
        <p:txBody>
          <a:bodyPr/>
          <a:lstStyle/>
          <a:p>
            <a:pPr algn="just">
              <a:buClr>
                <a:srgbClr val="00B2D3"/>
              </a:buClr>
            </a:pPr>
            <a:r>
              <a:rPr lang="en-US" sz="2400" noProof="0" dirty="0"/>
              <a:t>1200 MWe, 92% LF, 18 m campaigns, 4,95% UO</a:t>
            </a:r>
            <a:r>
              <a:rPr lang="en-US" sz="2400" baseline="-25000" noProof="0" dirty="0"/>
              <a:t>2</a:t>
            </a:r>
            <a:r>
              <a:rPr lang="en-US" sz="2400" noProof="0" dirty="0"/>
              <a:t>, 163 assemb /138 rods in each, 121 control rods, horizontal SG-s</a:t>
            </a:r>
          </a:p>
          <a:p>
            <a:pPr algn="just">
              <a:buClr>
                <a:srgbClr val="00B2D3"/>
              </a:buClr>
            </a:pPr>
            <a:r>
              <a:rPr lang="en-US" sz="2400" noProof="0" dirty="0"/>
              <a:t>Atomenergoproekt design (Russia)</a:t>
            </a:r>
          </a:p>
          <a:p>
            <a:pPr algn="just">
              <a:buClr>
                <a:srgbClr val="00B2D3"/>
              </a:buClr>
            </a:pPr>
            <a:r>
              <a:rPr lang="en-US" sz="2400" noProof="0" dirty="0"/>
              <a:t>Double-walled containment.</a:t>
            </a:r>
          </a:p>
          <a:p>
            <a:pPr algn="just">
              <a:buClr>
                <a:srgbClr val="00B2D3"/>
              </a:buClr>
            </a:pPr>
            <a:r>
              <a:rPr lang="en-US" sz="2400" noProof="0" dirty="0">
                <a:latin typeface="Arial" panose="020B0604020202020204" pitchFamily="34" charset="0"/>
                <a:cs typeface="Arial" panose="020B0604020202020204" pitchFamily="34" charset="0"/>
              </a:rPr>
              <a:t>Four independent active safety systems</a:t>
            </a:r>
            <a:r>
              <a:rPr lang="en-US" sz="2400" noProof="0" dirty="0"/>
              <a:t>.</a:t>
            </a:r>
          </a:p>
          <a:p>
            <a:pPr algn="just">
              <a:buClr>
                <a:srgbClr val="00B2D3"/>
              </a:buClr>
            </a:pPr>
            <a:r>
              <a:rPr lang="en-US" sz="2400" noProof="0" dirty="0"/>
              <a:t>Managing complex and severe accidents  by passive safety systems (core-catcher, hydrogen recombiners, passive emergency cooling).</a:t>
            </a:r>
          </a:p>
          <a:p>
            <a:pPr algn="just">
              <a:buClr>
                <a:srgbClr val="00B2D3"/>
              </a:buClr>
            </a:pPr>
            <a:r>
              <a:rPr lang="en-US" sz="2400" noProof="0" dirty="0">
                <a:latin typeface="Arial" panose="020B0604020202020204" pitchFamily="34" charset="0"/>
                <a:cs typeface="Arial" panose="020B0604020202020204" pitchFamily="34" charset="0"/>
              </a:rPr>
              <a:t>Increased earthquake resistance</a:t>
            </a:r>
            <a:r>
              <a:rPr lang="en-US" sz="2400" noProof="0" dirty="0"/>
              <a:t>.</a:t>
            </a:r>
          </a:p>
          <a:p>
            <a:pPr algn="just">
              <a:buClr>
                <a:srgbClr val="00B2D3"/>
              </a:buClr>
            </a:pPr>
            <a:r>
              <a:rPr lang="en-US" sz="2400" noProof="0" dirty="0">
                <a:latin typeface="Arial" panose="020B0604020202020204" pitchFamily="34" charset="0"/>
                <a:cs typeface="Arial" panose="020B0604020202020204" pitchFamily="34" charset="0"/>
              </a:rPr>
              <a:t>72 hours of independence from external power supply</a:t>
            </a:r>
            <a:r>
              <a:rPr lang="en-US" sz="2400" noProof="0" dirty="0"/>
              <a:t>.</a:t>
            </a:r>
          </a:p>
          <a:p>
            <a:pPr marL="0" indent="0">
              <a:buNone/>
            </a:pPr>
            <a:endParaRPr lang="en-US" noProof="0" dirty="0"/>
          </a:p>
        </p:txBody>
      </p:sp>
      <p:sp>
        <p:nvSpPr>
          <p:cNvPr id="4" name="Dia számának helye 3">
            <a:extLst>
              <a:ext uri="{FF2B5EF4-FFF2-40B4-BE49-F238E27FC236}">
                <a16:creationId xmlns:a16="http://schemas.microsoft.com/office/drawing/2014/main" id="{FDD56367-0BB0-D3B5-7F4A-2AB1543A0577}"/>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pPr/>
              <a:t>3</a:t>
            </a:fld>
            <a:endParaRPr lang="en-US" noProof="0" dirty="0"/>
          </a:p>
        </p:txBody>
      </p:sp>
      <p:pic>
        <p:nvPicPr>
          <p:cNvPr id="6" name="Kép 5">
            <a:extLst>
              <a:ext uri="{FF2B5EF4-FFF2-40B4-BE49-F238E27FC236}">
                <a16:creationId xmlns:a16="http://schemas.microsoft.com/office/drawing/2014/main" id="{06E4FA50-FA8B-ABF6-BD08-64B7E24B7C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8354" t="23692" r="10720" b="31707"/>
          <a:stretch>
            <a:fillRect/>
          </a:stretch>
        </p:blipFill>
        <p:spPr>
          <a:xfrm>
            <a:off x="6620720" y="0"/>
            <a:ext cx="5571280" cy="6858001"/>
          </a:xfrm>
          <a:prstGeom prst="rect">
            <a:avLst/>
          </a:prstGeom>
        </p:spPr>
      </p:pic>
    </p:spTree>
    <p:extLst>
      <p:ext uri="{BB962C8B-B14F-4D97-AF65-F5344CB8AC3E}">
        <p14:creationId xmlns:p14="http://schemas.microsoft.com/office/powerpoint/2010/main" val="1715251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1C3304D2-5F07-675D-B715-051E73CDDC4E}"/>
              </a:ext>
            </a:extLst>
          </p:cNvPr>
          <p:cNvPicPr>
            <a:picLocks noChangeAspect="1"/>
          </p:cNvPicPr>
          <p:nvPr/>
        </p:nvPicPr>
        <p:blipFill>
          <a:blip r:embed="rId2"/>
          <a:srcRect l="11913" t="9426" r="136" b="10000"/>
          <a:stretch>
            <a:fillRect/>
          </a:stretch>
        </p:blipFill>
        <p:spPr>
          <a:xfrm>
            <a:off x="0" y="1328046"/>
            <a:ext cx="6096000" cy="3578941"/>
          </a:xfrm>
          <a:prstGeom prst="rect">
            <a:avLst/>
          </a:prstGeom>
          <a:ln>
            <a:solidFill>
              <a:schemeClr val="tx1">
                <a:lumMod val="65000"/>
                <a:lumOff val="35000"/>
              </a:schemeClr>
            </a:solidFill>
          </a:ln>
        </p:spPr>
      </p:pic>
      <p:sp>
        <p:nvSpPr>
          <p:cNvPr id="2" name="Cím 1">
            <a:extLst>
              <a:ext uri="{FF2B5EF4-FFF2-40B4-BE49-F238E27FC236}">
                <a16:creationId xmlns:a16="http://schemas.microsoft.com/office/drawing/2014/main" id="{C917E5C1-403C-5511-16E5-8806F9A1825B}"/>
              </a:ext>
            </a:extLst>
          </p:cNvPr>
          <p:cNvSpPr>
            <a:spLocks noGrp="1"/>
          </p:cNvSpPr>
          <p:nvPr>
            <p:ph type="title"/>
          </p:nvPr>
        </p:nvSpPr>
        <p:spPr/>
        <p:txBody>
          <a:bodyPr/>
          <a:lstStyle/>
          <a:p>
            <a:r>
              <a:rPr lang="en-US" noProof="0" dirty="0"/>
              <a:t>Current status of the project</a:t>
            </a:r>
          </a:p>
        </p:txBody>
      </p:sp>
      <p:sp>
        <p:nvSpPr>
          <p:cNvPr id="3" name="Szöveg helye 2">
            <a:extLst>
              <a:ext uri="{FF2B5EF4-FFF2-40B4-BE49-F238E27FC236}">
                <a16:creationId xmlns:a16="http://schemas.microsoft.com/office/drawing/2014/main" id="{64FCDE3A-F5A4-CB3D-B922-2CB1EBFC914D}"/>
              </a:ext>
            </a:extLst>
          </p:cNvPr>
          <p:cNvSpPr>
            <a:spLocks noGrp="1"/>
          </p:cNvSpPr>
          <p:nvPr>
            <p:ph type="body" sz="quarter" idx="11"/>
          </p:nvPr>
        </p:nvSpPr>
        <p:spPr>
          <a:xfrm>
            <a:off x="6344372" y="1251036"/>
            <a:ext cx="5847627" cy="1780031"/>
          </a:xfrm>
        </p:spPr>
        <p:txBody>
          <a:bodyPr/>
          <a:lstStyle/>
          <a:p>
            <a:r>
              <a:rPr lang="en-US" noProof="0" dirty="0"/>
              <a:t>Unit No 5 – excavation and soil improvement have already finished</a:t>
            </a:r>
          </a:p>
          <a:p>
            <a:r>
              <a:rPr lang="en-US" noProof="0" dirty="0"/>
              <a:t>First concrete poured: 05.02.2026</a:t>
            </a:r>
          </a:p>
          <a:p>
            <a:r>
              <a:rPr lang="en-US" noProof="0" dirty="0"/>
              <a:t>Right now: rebar mounting works go on, part of the foundation slab level is already completed</a:t>
            </a:r>
          </a:p>
        </p:txBody>
      </p:sp>
      <p:sp>
        <p:nvSpPr>
          <p:cNvPr id="4" name="Dia számának helye 3">
            <a:extLst>
              <a:ext uri="{FF2B5EF4-FFF2-40B4-BE49-F238E27FC236}">
                <a16:creationId xmlns:a16="http://schemas.microsoft.com/office/drawing/2014/main" id="{F499B8B4-99AD-7754-BECC-25F98D779888}"/>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pPr/>
              <a:t>4</a:t>
            </a:fld>
            <a:endParaRPr lang="en-US" noProof="0" dirty="0"/>
          </a:p>
        </p:txBody>
      </p:sp>
      <p:sp>
        <p:nvSpPr>
          <p:cNvPr id="7" name="Szöveg helye 2">
            <a:extLst>
              <a:ext uri="{FF2B5EF4-FFF2-40B4-BE49-F238E27FC236}">
                <a16:creationId xmlns:a16="http://schemas.microsoft.com/office/drawing/2014/main" id="{E7E53967-91D4-FE35-1016-BAA429E0B931}"/>
              </a:ext>
            </a:extLst>
          </p:cNvPr>
          <p:cNvSpPr txBox="1">
            <a:spLocks/>
          </p:cNvSpPr>
          <p:nvPr/>
        </p:nvSpPr>
        <p:spPr>
          <a:xfrm>
            <a:off x="121919" y="5297813"/>
            <a:ext cx="5852161" cy="1370912"/>
          </a:xfrm>
          <a:prstGeom prst="rect">
            <a:avLst/>
          </a:prstGeom>
        </p:spPr>
        <p:txBody>
          <a:bodyPr/>
          <a:lstStyle>
            <a:lvl1pPr marL="342900" indent="-342900" algn="l" defTabSz="914400" rtl="0" eaLnBrk="1" latinLnBrk="0" hangingPunct="1">
              <a:spcBef>
                <a:spcPct val="20000"/>
              </a:spcBef>
              <a:buClr>
                <a:schemeClr val="accent2"/>
              </a:buClr>
              <a:buSzPct val="7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2"/>
              </a:buClr>
              <a:buSzPct val="70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2"/>
              </a:buClr>
              <a:buSzPct val="70000"/>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2"/>
              </a:buClr>
              <a:buSzPct val="70000"/>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2"/>
              </a:buClr>
              <a:buSzPct val="70000"/>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noProof="0" dirty="0"/>
              <a:t>Unit No. 6: preliminary excavation is finished </a:t>
            </a:r>
          </a:p>
          <a:p>
            <a:pPr algn="r"/>
            <a:r>
              <a:rPr lang="en-US" noProof="0" dirty="0"/>
              <a:t>Soil improvement is finished </a:t>
            </a:r>
          </a:p>
          <a:p>
            <a:pPr algn="r"/>
            <a:r>
              <a:rPr lang="en-US" noProof="0" dirty="0"/>
              <a:t>Excavation to the levelling concrete depth is made on 75% </a:t>
            </a:r>
          </a:p>
        </p:txBody>
      </p:sp>
      <p:pic>
        <p:nvPicPr>
          <p:cNvPr id="11" name="Kép 10">
            <a:extLst>
              <a:ext uri="{FF2B5EF4-FFF2-40B4-BE49-F238E27FC236}">
                <a16:creationId xmlns:a16="http://schemas.microsoft.com/office/drawing/2014/main" id="{D9DB44A9-D82A-5787-ABFD-E286C23EE7F4}"/>
              </a:ext>
            </a:extLst>
          </p:cNvPr>
          <p:cNvPicPr>
            <a:picLocks noChangeAspect="1"/>
          </p:cNvPicPr>
          <p:nvPr/>
        </p:nvPicPr>
        <p:blipFill>
          <a:blip r:embed="rId3"/>
          <a:stretch>
            <a:fillRect/>
          </a:stretch>
        </p:blipFill>
        <p:spPr>
          <a:xfrm>
            <a:off x="6096000" y="3031067"/>
            <a:ext cx="6096000" cy="3826932"/>
          </a:xfrm>
          <a:prstGeom prst="rect">
            <a:avLst/>
          </a:prstGeom>
        </p:spPr>
      </p:pic>
    </p:spTree>
    <p:extLst>
      <p:ext uri="{BB962C8B-B14F-4D97-AF65-F5344CB8AC3E}">
        <p14:creationId xmlns:p14="http://schemas.microsoft.com/office/powerpoint/2010/main" val="361916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additive="base">
                                        <p:cTn id="3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E6BB2C-803D-F627-31E2-3EC62D447B4D}"/>
              </a:ext>
            </a:extLst>
          </p:cNvPr>
          <p:cNvSpPr>
            <a:spLocks noGrp="1"/>
          </p:cNvSpPr>
          <p:nvPr>
            <p:ph type="title"/>
          </p:nvPr>
        </p:nvSpPr>
        <p:spPr/>
        <p:txBody>
          <a:bodyPr/>
          <a:lstStyle/>
          <a:p>
            <a:r>
              <a:rPr lang="en-US" noProof="0" dirty="0"/>
              <a:t>Milestones and pullback factors</a:t>
            </a:r>
          </a:p>
        </p:txBody>
      </p:sp>
      <p:sp>
        <p:nvSpPr>
          <p:cNvPr id="3" name="Szöveg helye 2">
            <a:extLst>
              <a:ext uri="{FF2B5EF4-FFF2-40B4-BE49-F238E27FC236}">
                <a16:creationId xmlns:a16="http://schemas.microsoft.com/office/drawing/2014/main" id="{75762BB1-F5C1-1A8A-EC92-7CF3A0337ECC}"/>
              </a:ext>
            </a:extLst>
          </p:cNvPr>
          <p:cNvSpPr>
            <a:spLocks noGrp="1"/>
          </p:cNvSpPr>
          <p:nvPr>
            <p:ph type="body" sz="quarter" idx="11"/>
          </p:nvPr>
        </p:nvSpPr>
        <p:spPr>
          <a:xfrm>
            <a:off x="495600" y="1354668"/>
            <a:ext cx="11200799" cy="5314058"/>
          </a:xfrm>
          <a:ln>
            <a:solidFill>
              <a:schemeClr val="tx1">
                <a:lumMod val="65000"/>
                <a:lumOff val="35000"/>
              </a:schemeClr>
            </a:solidFill>
          </a:ln>
        </p:spPr>
        <p:txBody>
          <a:bodyPr/>
          <a:lstStyle/>
          <a:p>
            <a:pPr algn="just">
              <a:spcBef>
                <a:spcPts val="0"/>
              </a:spcBef>
            </a:pPr>
            <a:r>
              <a:rPr lang="en-US" sz="2400" b="1" noProof="0" dirty="0"/>
              <a:t>2009</a:t>
            </a:r>
            <a:r>
              <a:rPr lang="en-US" sz="2400" noProof="0" dirty="0"/>
              <a:t> – 95% yes vote</a:t>
            </a:r>
            <a:r>
              <a:rPr lang="hu-HU" sz="2400" noProof="0" dirty="0"/>
              <a:t>s</a:t>
            </a:r>
            <a:r>
              <a:rPr lang="en-US" sz="2400" noProof="0" dirty="0"/>
              <a:t> in the parliament for starting preliminary works of new NPP units at the Paks site. </a:t>
            </a:r>
          </a:p>
          <a:p>
            <a:pPr algn="just">
              <a:spcBef>
                <a:spcPts val="0"/>
              </a:spcBef>
            </a:pPr>
            <a:r>
              <a:rPr lang="en-US" sz="2400" b="1" noProof="0" dirty="0"/>
              <a:t>2011 </a:t>
            </a:r>
            <a:r>
              <a:rPr lang="en-US" sz="2400" noProof="0" dirty="0"/>
              <a:t>– New National Energy Strategy – Nuclear energy still in leader position</a:t>
            </a:r>
          </a:p>
          <a:p>
            <a:pPr algn="just">
              <a:spcBef>
                <a:spcPts val="0"/>
              </a:spcBef>
            </a:pPr>
            <a:r>
              <a:rPr lang="en-US" sz="2400" b="1" noProof="0" dirty="0"/>
              <a:t>2014. </a:t>
            </a:r>
            <a:r>
              <a:rPr lang="en-US" sz="2400" noProof="0" dirty="0"/>
              <a:t>January</a:t>
            </a:r>
            <a:r>
              <a:rPr lang="en-US" sz="2400" b="1" noProof="0" dirty="0"/>
              <a:t> </a:t>
            </a:r>
            <a:r>
              <a:rPr lang="en-US" sz="2400" noProof="0" dirty="0"/>
              <a:t>– Intergovernmental Agreement between Russia and Hungary on delivering 2 VVER NPP units </a:t>
            </a:r>
          </a:p>
          <a:p>
            <a:pPr algn="just">
              <a:spcBef>
                <a:spcPts val="0"/>
              </a:spcBef>
            </a:pPr>
            <a:r>
              <a:rPr lang="en-US" sz="2400" b="1" noProof="0" dirty="0"/>
              <a:t>2014 </a:t>
            </a:r>
            <a:r>
              <a:rPr lang="en-US" sz="2400" noProof="0" dirty="0"/>
              <a:t>Due to suspected limitation of business competition EU Commission started an investigation – almost 3 years standstill !</a:t>
            </a:r>
          </a:p>
          <a:p>
            <a:pPr algn="just">
              <a:spcBef>
                <a:spcPts val="0"/>
              </a:spcBef>
            </a:pPr>
            <a:r>
              <a:rPr lang="en-US" sz="2400" b="1" noProof="0" dirty="0"/>
              <a:t>2019</a:t>
            </a:r>
            <a:r>
              <a:rPr lang="en-US" sz="2400" noProof="0" dirty="0"/>
              <a:t> – General Contractor delivered Basic Design intime to the Owner</a:t>
            </a:r>
          </a:p>
          <a:p>
            <a:pPr algn="just">
              <a:spcBef>
                <a:spcPts val="0"/>
              </a:spcBef>
            </a:pPr>
            <a:r>
              <a:rPr lang="en-US" sz="2400" b="1" noProof="0" dirty="0"/>
              <a:t>2020.</a:t>
            </a:r>
            <a:r>
              <a:rPr lang="en-US" sz="2400" noProof="0" dirty="0"/>
              <a:t>06 – Owner submitted to the Authority the Implementation License Application (with Preliminary Safety Review)</a:t>
            </a:r>
          </a:p>
          <a:p>
            <a:pPr algn="just">
              <a:spcBef>
                <a:spcPts val="0"/>
              </a:spcBef>
            </a:pPr>
            <a:r>
              <a:rPr lang="en-US" sz="2400" b="1" noProof="0" dirty="0"/>
              <a:t>2022.</a:t>
            </a:r>
            <a:r>
              <a:rPr lang="en-US" sz="2400" noProof="0" dirty="0"/>
              <a:t>08 – ILA has been granted</a:t>
            </a:r>
          </a:p>
          <a:p>
            <a:pPr algn="just">
              <a:spcBef>
                <a:spcPts val="0"/>
              </a:spcBef>
            </a:pPr>
            <a:r>
              <a:rPr lang="en-US" sz="2400" b="1" noProof="0" dirty="0"/>
              <a:t>2023</a:t>
            </a:r>
            <a:r>
              <a:rPr lang="en-US" sz="2400" noProof="0" dirty="0"/>
              <a:t> – Start of excavation, soil improvement works</a:t>
            </a:r>
          </a:p>
          <a:p>
            <a:pPr algn="just">
              <a:spcBef>
                <a:spcPts val="0"/>
              </a:spcBef>
            </a:pPr>
            <a:r>
              <a:rPr lang="en-US" sz="2400" b="1" noProof="0" dirty="0"/>
              <a:t>2024.11</a:t>
            </a:r>
            <a:r>
              <a:rPr lang="en-US" sz="2400" noProof="0" dirty="0"/>
              <a:t> – PSAR granted</a:t>
            </a:r>
          </a:p>
          <a:p>
            <a:pPr algn="just">
              <a:spcBef>
                <a:spcPts val="0"/>
              </a:spcBef>
            </a:pPr>
            <a:r>
              <a:rPr lang="en-US" sz="2400" b="1" noProof="0" dirty="0"/>
              <a:t>2026.02</a:t>
            </a:r>
            <a:r>
              <a:rPr lang="en-US" sz="2400" noProof="0" dirty="0"/>
              <a:t> – First concrete pouring</a:t>
            </a:r>
          </a:p>
        </p:txBody>
      </p:sp>
      <p:sp>
        <p:nvSpPr>
          <p:cNvPr id="4" name="Dia számának helye 3">
            <a:extLst>
              <a:ext uri="{FF2B5EF4-FFF2-40B4-BE49-F238E27FC236}">
                <a16:creationId xmlns:a16="http://schemas.microsoft.com/office/drawing/2014/main" id="{7B91C4DC-583B-F2E0-FE08-F1D7FC249B82}"/>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pPr/>
              <a:t>5</a:t>
            </a:fld>
            <a:endParaRPr lang="en-US" noProof="0" dirty="0"/>
          </a:p>
        </p:txBody>
      </p:sp>
      <p:cxnSp>
        <p:nvCxnSpPr>
          <p:cNvPr id="6" name="Egyenes összekötő 5">
            <a:extLst>
              <a:ext uri="{FF2B5EF4-FFF2-40B4-BE49-F238E27FC236}">
                <a16:creationId xmlns:a16="http://schemas.microsoft.com/office/drawing/2014/main" id="{633D915E-5FCA-5E86-C2CF-90C8AEEC8B6A}"/>
              </a:ext>
            </a:extLst>
          </p:cNvPr>
          <p:cNvCxnSpPr/>
          <p:nvPr/>
        </p:nvCxnSpPr>
        <p:spPr>
          <a:xfrm>
            <a:off x="612000" y="2537927"/>
            <a:ext cx="106967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041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28FDB3-A977-DA3A-6B88-7E487A51A8C5}"/>
              </a:ext>
            </a:extLst>
          </p:cNvPr>
          <p:cNvSpPr>
            <a:spLocks noGrp="1"/>
          </p:cNvSpPr>
          <p:nvPr>
            <p:ph type="title"/>
          </p:nvPr>
        </p:nvSpPr>
        <p:spPr/>
        <p:txBody>
          <a:bodyPr/>
          <a:lstStyle/>
          <a:p>
            <a:r>
              <a:rPr lang="en-US" noProof="0" dirty="0"/>
              <a:t>Project cost considerations</a:t>
            </a:r>
          </a:p>
        </p:txBody>
      </p:sp>
      <p:sp>
        <p:nvSpPr>
          <p:cNvPr id="3" name="Szöveg helye 2">
            <a:extLst>
              <a:ext uri="{FF2B5EF4-FFF2-40B4-BE49-F238E27FC236}">
                <a16:creationId xmlns:a16="http://schemas.microsoft.com/office/drawing/2014/main" id="{43FA1F37-8582-7D00-0E54-10BCB456118E}"/>
              </a:ext>
            </a:extLst>
          </p:cNvPr>
          <p:cNvSpPr>
            <a:spLocks noGrp="1"/>
          </p:cNvSpPr>
          <p:nvPr>
            <p:ph type="body" sz="quarter" idx="11"/>
          </p:nvPr>
        </p:nvSpPr>
        <p:spPr>
          <a:xfrm>
            <a:off x="605519" y="1223323"/>
            <a:ext cx="11089604" cy="5445401"/>
          </a:xfrm>
        </p:spPr>
        <p:txBody>
          <a:bodyPr/>
          <a:lstStyle/>
          <a:p>
            <a:pPr>
              <a:tabLst>
                <a:tab pos="6184900" algn="l"/>
              </a:tabLst>
            </a:pPr>
            <a:r>
              <a:rPr lang="en-US" sz="2400" noProof="0" dirty="0"/>
              <a:t>As a rule: costs will increase, but	Increase due to delay (fix price)</a:t>
            </a:r>
          </a:p>
          <a:p>
            <a:pPr marL="0" indent="0" algn="ctr">
              <a:buNone/>
            </a:pPr>
            <a:endParaRPr lang="en-US" sz="800" noProof="0" dirty="0"/>
          </a:p>
          <a:p>
            <a:pPr marL="0" indent="0" algn="just">
              <a:buNone/>
            </a:pPr>
            <a:r>
              <a:rPr lang="en-US" sz="2400" noProof="0" dirty="0"/>
              <a:t>Increase due to enrichment, improvement of the technical content since specification in agreements in 2014:</a:t>
            </a:r>
          </a:p>
          <a:p>
            <a:pPr algn="ctr"/>
            <a:r>
              <a:rPr lang="en-US" sz="2400" noProof="0" dirty="0"/>
              <a:t>Soil improvement</a:t>
            </a:r>
          </a:p>
          <a:p>
            <a:pPr algn="ctr"/>
            <a:r>
              <a:rPr lang="en-US" sz="2400" noProof="0" dirty="0">
                <a:latin typeface="Arial" panose="020B0604020202020204" pitchFamily="34" charset="0"/>
                <a:cs typeface="Arial" panose="020B0604020202020204" pitchFamily="34" charset="0"/>
              </a:rPr>
              <a:t>Increased earthquake resistance</a:t>
            </a:r>
            <a:endParaRPr lang="en-US" sz="2400" noProof="0" dirty="0"/>
          </a:p>
          <a:p>
            <a:pPr algn="ctr"/>
            <a:r>
              <a:rPr lang="en-US" sz="2400" noProof="0" dirty="0"/>
              <a:t>Maneuvering</a:t>
            </a:r>
          </a:p>
          <a:p>
            <a:pPr algn="ctr"/>
            <a:r>
              <a:rPr lang="en-US" sz="2400" noProof="0" dirty="0"/>
              <a:t>Redesigned Emergency Cooling System (JNB50)</a:t>
            </a:r>
          </a:p>
          <a:p>
            <a:pPr algn="ctr"/>
            <a:r>
              <a:rPr lang="en-US" sz="2400" noProof="0" dirty="0"/>
              <a:t>Steam Generator &amp; Containment passive cooling improvements</a:t>
            </a:r>
          </a:p>
          <a:p>
            <a:pPr algn="ctr"/>
            <a:r>
              <a:rPr lang="en-US" sz="2400" noProof="0" dirty="0"/>
              <a:t>Solutions, more suitable to the state of the art (e.g. containment isolation)</a:t>
            </a:r>
          </a:p>
          <a:p>
            <a:pPr algn="ctr"/>
            <a:r>
              <a:rPr lang="en-US" sz="2400" noProof="0" dirty="0"/>
              <a:t>More reliable Spent Fuel Pool cooling</a:t>
            </a:r>
          </a:p>
          <a:p>
            <a:pPr algn="ctr"/>
            <a:r>
              <a:rPr lang="en-US" sz="2400" noProof="0" dirty="0"/>
              <a:t>Continuous improvement of the design</a:t>
            </a:r>
          </a:p>
          <a:p>
            <a:pPr algn="ctr"/>
            <a:r>
              <a:rPr lang="en-US" sz="2400" noProof="0" dirty="0"/>
              <a:t>Water lubricated Main Circulation Pumps etc.</a:t>
            </a:r>
          </a:p>
          <a:p>
            <a:pPr algn="ctr"/>
            <a:endParaRPr lang="en-US" sz="2400" noProof="0" dirty="0"/>
          </a:p>
          <a:p>
            <a:pPr algn="ctr"/>
            <a:endParaRPr lang="en-US" sz="2400" noProof="0" dirty="0"/>
          </a:p>
        </p:txBody>
      </p:sp>
      <p:sp>
        <p:nvSpPr>
          <p:cNvPr id="4" name="Dia számának helye 3">
            <a:extLst>
              <a:ext uri="{FF2B5EF4-FFF2-40B4-BE49-F238E27FC236}">
                <a16:creationId xmlns:a16="http://schemas.microsoft.com/office/drawing/2014/main" id="{E22E5B6E-1330-88E8-5500-2EC3FEF4425D}"/>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pPr/>
              <a:t>6</a:t>
            </a:fld>
            <a:endParaRPr lang="en-US" noProof="0" dirty="0"/>
          </a:p>
        </p:txBody>
      </p:sp>
      <p:cxnSp>
        <p:nvCxnSpPr>
          <p:cNvPr id="6" name="Egyenes összekötő nyíllal 5">
            <a:extLst>
              <a:ext uri="{FF2B5EF4-FFF2-40B4-BE49-F238E27FC236}">
                <a16:creationId xmlns:a16="http://schemas.microsoft.com/office/drawing/2014/main" id="{65AF0CFB-ACC8-5A32-9DCC-7261EED5153A}"/>
              </a:ext>
            </a:extLst>
          </p:cNvPr>
          <p:cNvCxnSpPr>
            <a:cxnSpLocks/>
          </p:cNvCxnSpPr>
          <p:nvPr/>
        </p:nvCxnSpPr>
        <p:spPr>
          <a:xfrm flipH="1">
            <a:off x="4953000" y="1637866"/>
            <a:ext cx="288374" cy="20617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7" name="Egyenes összekötő nyíllal 6">
            <a:extLst>
              <a:ext uri="{FF2B5EF4-FFF2-40B4-BE49-F238E27FC236}">
                <a16:creationId xmlns:a16="http://schemas.microsoft.com/office/drawing/2014/main" id="{2FF71265-62AE-87DD-B770-044BE7FBCE87}"/>
              </a:ext>
            </a:extLst>
          </p:cNvPr>
          <p:cNvCxnSpPr>
            <a:cxnSpLocks/>
          </p:cNvCxnSpPr>
          <p:nvPr/>
        </p:nvCxnSpPr>
        <p:spPr>
          <a:xfrm>
            <a:off x="5736515" y="1433613"/>
            <a:ext cx="896471"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5334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07601-76D0-10BA-2B58-485670E6BA84}"/>
            </a:ext>
          </a:extLst>
        </p:cNvPr>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6E0837E5-CF3D-AFB3-388A-CF5DE491B1C2}"/>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solidFill>
                  <a:schemeClr val="bg1"/>
                </a:solidFill>
              </a:rPr>
              <a:pPr/>
              <a:t>7</a:t>
            </a:fld>
            <a:endParaRPr lang="en-US" noProof="0" dirty="0">
              <a:solidFill>
                <a:schemeClr val="bg1"/>
              </a:solidFill>
            </a:endParaRPr>
          </a:p>
        </p:txBody>
      </p:sp>
      <p:sp>
        <p:nvSpPr>
          <p:cNvPr id="7" name="Téglalap 6">
            <a:extLst>
              <a:ext uri="{FF2B5EF4-FFF2-40B4-BE49-F238E27FC236}">
                <a16:creationId xmlns:a16="http://schemas.microsoft.com/office/drawing/2014/main" id="{2207224B-7702-6147-2C38-E8E11C91817C}"/>
              </a:ext>
            </a:extLst>
          </p:cNvPr>
          <p:cNvSpPr/>
          <p:nvPr/>
        </p:nvSpPr>
        <p:spPr>
          <a:xfrm>
            <a:off x="11421888" y="975815"/>
            <a:ext cx="73426" cy="905236"/>
          </a:xfrm>
          <a:prstGeom prst="rect">
            <a:avLst/>
          </a:prstGeom>
          <a:solidFill>
            <a:srgbClr val="50AB77"/>
          </a:solidFill>
          <a:ln>
            <a:solidFill>
              <a:srgbClr val="50A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Cím 1">
            <a:extLst>
              <a:ext uri="{FF2B5EF4-FFF2-40B4-BE49-F238E27FC236}">
                <a16:creationId xmlns:a16="http://schemas.microsoft.com/office/drawing/2014/main" id="{869E9390-E290-5F8E-2449-77D951097B1F}"/>
              </a:ext>
            </a:extLst>
          </p:cNvPr>
          <p:cNvSpPr txBox="1">
            <a:spLocks/>
          </p:cNvSpPr>
          <p:nvPr/>
        </p:nvSpPr>
        <p:spPr>
          <a:xfrm>
            <a:off x="4391207" y="937418"/>
            <a:ext cx="6824764" cy="1536841"/>
          </a:xfrm>
          <a:prstGeom prst="rect">
            <a:avLst/>
          </a:prstGeom>
        </p:spPr>
        <p:txBody>
          <a:bodyPr anchor="ctr"/>
          <a:lstStyle>
            <a:lvl1pPr algn="ctr" defTabSz="9144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pPr algn="r"/>
            <a:r>
              <a:rPr lang="en-US" noProof="0" dirty="0"/>
              <a:t>Generic PSA activities</a:t>
            </a:r>
          </a:p>
          <a:p>
            <a:pPr algn="r"/>
            <a:r>
              <a:rPr lang="en-US" noProof="0" dirty="0"/>
              <a:t>Use of PSA for licensing purposes </a:t>
            </a:r>
          </a:p>
          <a:p>
            <a:pPr algn="r"/>
            <a:endParaRPr lang="en-US" noProof="0" dirty="0"/>
          </a:p>
        </p:txBody>
      </p:sp>
    </p:spTree>
    <p:extLst>
      <p:ext uri="{BB962C8B-B14F-4D97-AF65-F5344CB8AC3E}">
        <p14:creationId xmlns:p14="http://schemas.microsoft.com/office/powerpoint/2010/main" val="39170793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05D545-B984-AF82-6DE2-CA246A05832F}"/>
              </a:ext>
            </a:extLst>
          </p:cNvPr>
          <p:cNvSpPr>
            <a:spLocks noGrp="1"/>
          </p:cNvSpPr>
          <p:nvPr>
            <p:ph type="title"/>
          </p:nvPr>
        </p:nvSpPr>
        <p:spPr/>
        <p:txBody>
          <a:bodyPr/>
          <a:lstStyle/>
          <a:p>
            <a:r>
              <a:rPr lang="en-US" noProof="0" dirty="0"/>
              <a:t>Generic PSA activities</a:t>
            </a:r>
          </a:p>
        </p:txBody>
      </p:sp>
      <p:sp>
        <p:nvSpPr>
          <p:cNvPr id="3" name="Szöveg helye 2">
            <a:extLst>
              <a:ext uri="{FF2B5EF4-FFF2-40B4-BE49-F238E27FC236}">
                <a16:creationId xmlns:a16="http://schemas.microsoft.com/office/drawing/2014/main" id="{643C2CF9-87E2-2AF0-F5F2-A5FEA083A247}"/>
              </a:ext>
            </a:extLst>
          </p:cNvPr>
          <p:cNvSpPr>
            <a:spLocks noGrp="1"/>
          </p:cNvSpPr>
          <p:nvPr>
            <p:ph type="body" sz="quarter" idx="11"/>
          </p:nvPr>
        </p:nvSpPr>
        <p:spPr>
          <a:xfrm>
            <a:off x="605519" y="1555444"/>
            <a:ext cx="11089604" cy="5113281"/>
          </a:xfrm>
        </p:spPr>
        <p:txBody>
          <a:bodyPr/>
          <a:lstStyle/>
          <a:p>
            <a:r>
              <a:rPr lang="en-US" sz="2400" noProof="0" dirty="0"/>
              <a:t>PSA – Safety Assessment</a:t>
            </a:r>
          </a:p>
          <a:p>
            <a:pPr lvl="2" algn="just"/>
            <a:r>
              <a:rPr lang="en-US" sz="2400" noProof="0" dirty="0"/>
              <a:t>Ruled by the Safety Code we have to justify</a:t>
            </a:r>
          </a:p>
          <a:p>
            <a:pPr lvl="4" algn="just"/>
            <a:r>
              <a:rPr lang="en-US" sz="2400" noProof="0" dirty="0"/>
              <a:t>All of probabilistic criteria are met summarizing them for all initiating events and all operational states (CDF, CLIEF)</a:t>
            </a:r>
          </a:p>
          <a:p>
            <a:pPr lvl="4" algn="just"/>
            <a:r>
              <a:rPr lang="en-US" sz="2400" noProof="0" dirty="0"/>
              <a:t>Design is balanced, so there are not initiating events, event sequences, SSC-s, hazards that determine level of the safety dominantly.</a:t>
            </a:r>
          </a:p>
          <a:p>
            <a:pPr lvl="4"/>
            <a:endParaRPr lang="en-US" sz="2400" noProof="0" dirty="0"/>
          </a:p>
          <a:p>
            <a:pPr algn="just"/>
            <a:r>
              <a:rPr lang="en-US" sz="2400" noProof="0" dirty="0"/>
              <a:t>For these purposes we have to </a:t>
            </a:r>
            <a:r>
              <a:rPr lang="en-US" sz="2400" b="1" noProof="0" dirty="0"/>
              <a:t>have</a:t>
            </a:r>
            <a:r>
              <a:rPr lang="en-US" sz="2400" noProof="0" dirty="0"/>
              <a:t> and </a:t>
            </a:r>
            <a:r>
              <a:rPr lang="en-US" sz="2400" b="1" noProof="0" dirty="0"/>
              <a:t>validate</a:t>
            </a:r>
            <a:r>
              <a:rPr lang="en-US" sz="2400" noProof="0" dirty="0"/>
              <a:t> event-logic and reliability-logic model of the unit. Safety systems and components have to be modelled considering their planned and factual maintenance, tests, inspections.  </a:t>
            </a:r>
          </a:p>
        </p:txBody>
      </p:sp>
      <p:sp>
        <p:nvSpPr>
          <p:cNvPr id="4" name="Dia számának helye 3">
            <a:extLst>
              <a:ext uri="{FF2B5EF4-FFF2-40B4-BE49-F238E27FC236}">
                <a16:creationId xmlns:a16="http://schemas.microsoft.com/office/drawing/2014/main" id="{D71A0F0C-3DD5-A15E-8861-069A2C7F2423}"/>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pPr/>
              <a:t>8</a:t>
            </a:fld>
            <a:endParaRPr lang="en-US" noProof="0" dirty="0"/>
          </a:p>
        </p:txBody>
      </p:sp>
    </p:spTree>
    <p:extLst>
      <p:ext uri="{BB962C8B-B14F-4D97-AF65-F5344CB8AC3E}">
        <p14:creationId xmlns:p14="http://schemas.microsoft.com/office/powerpoint/2010/main" val="1704337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9B1B9-F2A3-5B3C-8321-F2266D42B7C0}"/>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F75E9F40-79F5-54E4-392C-4EC41AE5AD9E}"/>
              </a:ext>
            </a:extLst>
          </p:cNvPr>
          <p:cNvSpPr>
            <a:spLocks noGrp="1"/>
          </p:cNvSpPr>
          <p:nvPr>
            <p:ph type="title"/>
          </p:nvPr>
        </p:nvSpPr>
        <p:spPr/>
        <p:txBody>
          <a:bodyPr/>
          <a:lstStyle/>
          <a:p>
            <a:r>
              <a:rPr lang="en-US" noProof="0" dirty="0"/>
              <a:t>Generic PSA activities</a:t>
            </a:r>
          </a:p>
        </p:txBody>
      </p:sp>
      <p:sp>
        <p:nvSpPr>
          <p:cNvPr id="3" name="Szöveg helye 2">
            <a:extLst>
              <a:ext uri="{FF2B5EF4-FFF2-40B4-BE49-F238E27FC236}">
                <a16:creationId xmlns:a16="http://schemas.microsoft.com/office/drawing/2014/main" id="{B6BC4B21-B59F-32FD-40CE-B5116748E24D}"/>
              </a:ext>
            </a:extLst>
          </p:cNvPr>
          <p:cNvSpPr>
            <a:spLocks noGrp="1"/>
          </p:cNvSpPr>
          <p:nvPr>
            <p:ph type="body" sz="quarter" idx="11"/>
          </p:nvPr>
        </p:nvSpPr>
        <p:spPr>
          <a:xfrm>
            <a:off x="551198" y="3854824"/>
            <a:ext cx="11089604" cy="2813901"/>
          </a:xfrm>
        </p:spPr>
        <p:txBody>
          <a:bodyPr/>
          <a:lstStyle/>
          <a:p>
            <a:r>
              <a:rPr lang="en-US" sz="2400" noProof="0" dirty="0"/>
              <a:t>Probabilistic indices meet NSC criteria:</a:t>
            </a:r>
          </a:p>
          <a:p>
            <a:pPr marL="114300" indent="0" algn="ctr">
              <a:buNone/>
            </a:pPr>
            <a:r>
              <a:rPr lang="en-US" sz="2400" noProof="0" dirty="0"/>
              <a:t>CDF = 2,21E-07 1/y   &lt;  1E-05 1/y (crit),</a:t>
            </a:r>
          </a:p>
          <a:p>
            <a:pPr marL="114300" indent="0" algn="ctr">
              <a:buNone/>
            </a:pPr>
            <a:r>
              <a:rPr lang="en-US" sz="2400" noProof="0" dirty="0"/>
              <a:t>CLIEF = 2</a:t>
            </a:r>
            <a:r>
              <a:rPr lang="hu-HU" sz="2400" dirty="0"/>
              <a:t>,</a:t>
            </a:r>
            <a:r>
              <a:rPr lang="en-US" sz="2400" noProof="0" dirty="0"/>
              <a:t>29E-07  1/y   &lt;   1E-06 1/y  (crit),</a:t>
            </a:r>
          </a:p>
          <a:p>
            <a:pPr marL="114300" indent="0" algn="ctr">
              <a:buNone/>
            </a:pPr>
            <a:r>
              <a:rPr lang="en-US" sz="2400" noProof="0" dirty="0"/>
              <a:t>And the design has found balanced</a:t>
            </a:r>
          </a:p>
          <a:p>
            <a:pPr marL="457200" algn="just"/>
            <a:r>
              <a:rPr lang="en-US" sz="2400" noProof="0" dirty="0"/>
              <a:t>Next (site-specific) designer assessment and completion of the independent assessment (including time consuming severe accident analyses) will happen in the next phase of the project (not earlier than 2029)</a:t>
            </a:r>
          </a:p>
        </p:txBody>
      </p:sp>
      <p:sp>
        <p:nvSpPr>
          <p:cNvPr id="4" name="Dia számának helye 3">
            <a:extLst>
              <a:ext uri="{FF2B5EF4-FFF2-40B4-BE49-F238E27FC236}">
                <a16:creationId xmlns:a16="http://schemas.microsoft.com/office/drawing/2014/main" id="{DF2B098D-4BFB-104E-B9CA-A3E57F5CF050}"/>
              </a:ext>
            </a:extLst>
          </p:cNvPr>
          <p:cNvSpPr>
            <a:spLocks noGrp="1"/>
          </p:cNvSpPr>
          <p:nvPr>
            <p:ph type="sldNum" sz="quarter" idx="4"/>
          </p:nvPr>
        </p:nvSpPr>
        <p:spPr/>
        <p:txBody>
          <a:bodyPr/>
          <a:lstStyle/>
          <a:p>
            <a:r>
              <a:rPr lang="en-US" b="1" noProof="0" dirty="0">
                <a:solidFill>
                  <a:srgbClr val="00B2D3"/>
                </a:solidFill>
              </a:rPr>
              <a:t>I </a:t>
            </a:r>
            <a:fld id="{75A7E8B8-D1D1-40FA-ABAD-B3844B71849E}" type="slidenum">
              <a:rPr lang="en-US" noProof="0" smtClean="0"/>
              <a:pPr/>
              <a:t>9</a:t>
            </a:fld>
            <a:endParaRPr lang="en-US" noProof="0" dirty="0"/>
          </a:p>
        </p:txBody>
      </p:sp>
      <p:graphicFrame>
        <p:nvGraphicFramePr>
          <p:cNvPr id="7" name="Táblázat 6">
            <a:extLst>
              <a:ext uri="{FF2B5EF4-FFF2-40B4-BE49-F238E27FC236}">
                <a16:creationId xmlns:a16="http://schemas.microsoft.com/office/drawing/2014/main" id="{D4B1488E-E7E8-C5C4-ED3E-2D77C256B172}"/>
              </a:ext>
            </a:extLst>
          </p:cNvPr>
          <p:cNvGraphicFramePr>
            <a:graphicFrameLocks noGrp="1"/>
          </p:cNvGraphicFramePr>
          <p:nvPr>
            <p:extLst>
              <p:ext uri="{D42A27DB-BD31-4B8C-83A1-F6EECF244321}">
                <p14:modId xmlns:p14="http://schemas.microsoft.com/office/powerpoint/2010/main" val="2882039256"/>
              </p:ext>
            </p:extLst>
          </p:nvPr>
        </p:nvGraphicFramePr>
        <p:xfrm>
          <a:off x="251012" y="1278489"/>
          <a:ext cx="11582400" cy="2286000"/>
        </p:xfrm>
        <a:graphic>
          <a:graphicData uri="http://schemas.openxmlformats.org/drawingml/2006/table">
            <a:tbl>
              <a:tblPr firstRow="1" bandRow="1">
                <a:tableStyleId>{5C22544A-7EE6-4342-B048-85BDC9FD1C3A}</a:tableStyleId>
              </a:tblPr>
              <a:tblGrid>
                <a:gridCol w="5558117">
                  <a:extLst>
                    <a:ext uri="{9D8B030D-6E8A-4147-A177-3AD203B41FA5}">
                      <a16:colId xmlns:a16="http://schemas.microsoft.com/office/drawing/2014/main" val="1703246070"/>
                    </a:ext>
                  </a:extLst>
                </a:gridCol>
                <a:gridCol w="6024283">
                  <a:extLst>
                    <a:ext uri="{9D8B030D-6E8A-4147-A177-3AD203B41FA5}">
                      <a16:colId xmlns:a16="http://schemas.microsoft.com/office/drawing/2014/main" val="3810249678"/>
                    </a:ext>
                  </a:extLst>
                </a:gridCol>
              </a:tblGrid>
              <a:tr h="317603">
                <a:tc>
                  <a:txBody>
                    <a:bodyPr/>
                    <a:lstStyle/>
                    <a:p>
                      <a:pPr algn="ctr"/>
                      <a:r>
                        <a:rPr lang="en-US" sz="2000" noProof="0" dirty="0"/>
                        <a:t>PSA from Designer (HAEA approved integrated model)</a:t>
                      </a:r>
                    </a:p>
                  </a:txBody>
                  <a:tcPr/>
                </a:tc>
                <a:tc>
                  <a:txBody>
                    <a:bodyPr/>
                    <a:lstStyle/>
                    <a:p>
                      <a:pPr algn="ctr"/>
                      <a:r>
                        <a:rPr lang="en-US" sz="2000" noProof="0" dirty="0"/>
                        <a:t>PSA from independent source (ongoing project, PSA1 + PSA2)</a:t>
                      </a:r>
                    </a:p>
                  </a:txBody>
                  <a:tcPr/>
                </a:tc>
                <a:extLst>
                  <a:ext uri="{0D108BD9-81ED-4DB2-BD59-A6C34878D82A}">
                    <a16:rowId xmlns:a16="http://schemas.microsoft.com/office/drawing/2014/main" val="1931192794"/>
                  </a:ext>
                </a:extLst>
              </a:tr>
              <a:tr h="322014">
                <a:tc>
                  <a:txBody>
                    <a:bodyPr/>
                    <a:lstStyle/>
                    <a:p>
                      <a:pPr algn="ctr"/>
                      <a:r>
                        <a:rPr lang="en-US" sz="2000" noProof="0" dirty="0"/>
                        <a:t>Review of the model and documentation </a:t>
                      </a:r>
                    </a:p>
                  </a:txBody>
                  <a:tcPr/>
                </a:tc>
                <a:tc>
                  <a:txBody>
                    <a:bodyPr/>
                    <a:lstStyle/>
                    <a:p>
                      <a:pPr algn="ctr"/>
                      <a:r>
                        <a:rPr lang="en-US" sz="2000" noProof="0" dirty="0"/>
                        <a:t>Review the independent model and documentation</a:t>
                      </a:r>
                    </a:p>
                  </a:txBody>
                  <a:tcPr/>
                </a:tc>
                <a:extLst>
                  <a:ext uri="{0D108BD9-81ED-4DB2-BD59-A6C34878D82A}">
                    <a16:rowId xmlns:a16="http://schemas.microsoft.com/office/drawing/2014/main" val="989641161"/>
                  </a:ext>
                </a:extLst>
              </a:tr>
              <a:tr h="322014">
                <a:tc>
                  <a:txBody>
                    <a:bodyPr/>
                    <a:lstStyle/>
                    <a:p>
                      <a:pPr algn="ctr"/>
                      <a:r>
                        <a:rPr lang="en-US" sz="2000" noProof="0" dirty="0"/>
                        <a:t>Use PSA for evaluation of design modifications</a:t>
                      </a:r>
                    </a:p>
                  </a:txBody>
                  <a:tcPr/>
                </a:tc>
                <a:tc>
                  <a:txBody>
                    <a:bodyPr/>
                    <a:lstStyle/>
                    <a:p>
                      <a:pPr algn="ctr"/>
                      <a:r>
                        <a:rPr lang="en-US" sz="2000" noProof="0" dirty="0"/>
                        <a:t>Use PSA for partial comparison of system analyses</a:t>
                      </a:r>
                    </a:p>
                  </a:txBody>
                  <a:tcPr/>
                </a:tc>
                <a:extLst>
                  <a:ext uri="{0D108BD9-81ED-4DB2-BD59-A6C34878D82A}">
                    <a16:rowId xmlns:a16="http://schemas.microsoft.com/office/drawing/2014/main" val="3062970191"/>
                  </a:ext>
                </a:extLst>
              </a:tr>
              <a:tr h="322014">
                <a:tc>
                  <a:txBody>
                    <a:bodyPr/>
                    <a:lstStyle/>
                    <a:p>
                      <a:pPr algn="ctr"/>
                      <a:r>
                        <a:rPr lang="en-US" sz="2000" noProof="0" dirty="0"/>
                        <a:t>Use PSA for suggestion of modifications</a:t>
                      </a:r>
                    </a:p>
                  </a:txBody>
                  <a:tcPr/>
                </a:tc>
                <a:tc>
                  <a:txBody>
                    <a:bodyPr/>
                    <a:lstStyle/>
                    <a:p>
                      <a:pPr algn="ctr"/>
                      <a:r>
                        <a:rPr lang="en-US" sz="2000" noProof="0" dirty="0"/>
                        <a:t>Use for justification of modification</a:t>
                      </a:r>
                    </a:p>
                  </a:txBody>
                  <a:tcPr/>
                </a:tc>
                <a:extLst>
                  <a:ext uri="{0D108BD9-81ED-4DB2-BD59-A6C34878D82A}">
                    <a16:rowId xmlns:a16="http://schemas.microsoft.com/office/drawing/2014/main" val="830386338"/>
                  </a:ext>
                </a:extLst>
              </a:tr>
              <a:tr h="322014">
                <a:tc>
                  <a:txBody>
                    <a:bodyPr/>
                    <a:lstStyle/>
                    <a:p>
                      <a:pPr algn="ctr"/>
                      <a:r>
                        <a:rPr lang="en-US" sz="2000" noProof="0" dirty="0"/>
                        <a:t>Use PSA as an input for PSA applications</a:t>
                      </a:r>
                    </a:p>
                  </a:txBody>
                  <a:tcPr/>
                </a:tc>
                <a:tc>
                  <a:txBody>
                    <a:bodyPr/>
                    <a:lstStyle/>
                    <a:p>
                      <a:pPr algn="ctr"/>
                      <a:r>
                        <a:rPr lang="en-US" sz="2000" noProof="0" dirty="0"/>
                        <a:t>Development of applications (methodology etc)</a:t>
                      </a:r>
                    </a:p>
                  </a:txBody>
                  <a:tcPr/>
                </a:tc>
                <a:extLst>
                  <a:ext uri="{0D108BD9-81ED-4DB2-BD59-A6C34878D82A}">
                    <a16:rowId xmlns:a16="http://schemas.microsoft.com/office/drawing/2014/main" val="3819400404"/>
                  </a:ext>
                </a:extLst>
              </a:tr>
            </a:tbl>
          </a:graphicData>
        </a:graphic>
      </p:graphicFrame>
    </p:spTree>
    <p:extLst>
      <p:ext uri="{BB962C8B-B14F-4D97-AF65-F5344CB8AC3E}">
        <p14:creationId xmlns:p14="http://schemas.microsoft.com/office/powerpoint/2010/main" val="2134127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ks_II_POWERPOINT_sablon_4-3_hun_v01">
  <a:themeElements>
    <a:clrScheme name="Paks II. színek">
      <a:dk1>
        <a:sysClr val="windowText" lastClr="000000"/>
      </a:dk1>
      <a:lt1>
        <a:sysClr val="window" lastClr="FFFFFF"/>
      </a:lt1>
      <a:dk2>
        <a:srgbClr val="000000"/>
      </a:dk2>
      <a:lt2>
        <a:srgbClr val="FFFFFF"/>
      </a:lt2>
      <a:accent1>
        <a:srgbClr val="006AC6"/>
      </a:accent1>
      <a:accent2>
        <a:srgbClr val="00BBDC"/>
      </a:accent2>
      <a:accent3>
        <a:srgbClr val="FF9E1B"/>
      </a:accent3>
      <a:accent4>
        <a:srgbClr val="006AC6"/>
      </a:accent4>
      <a:accent5>
        <a:srgbClr val="00BBDC"/>
      </a:accent5>
      <a:accent6>
        <a:srgbClr val="FF9E1B"/>
      </a:accent6>
      <a:hlink>
        <a:srgbClr val="006AC6"/>
      </a:hlink>
      <a:folHlink>
        <a:srgbClr val="00BBDC"/>
      </a:folHlink>
    </a:clrScheme>
    <a:fontScheme name="1. egyéni sé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0AB77"/>
        </a:solidFill>
        <a:ln>
          <a:solidFill>
            <a:srgbClr val="50AB77"/>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aks_II_POWERPOINT_sablon_4-3_hun_v01_" id="{F214D5AA-E08A-4F27-83A1-239B0DF74718}" vid="{5CD665A6-35F8-42B7-8111-901EA7872397}"/>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80E298292F4AFD4596251FD46C094864" ma:contentTypeVersion="0" ma:contentTypeDescription="Új dokumentum létrehozása." ma:contentTypeScope="" ma:versionID="b53020a68da1ef1c8d8c3ea743fa05d6">
  <xsd:schema xmlns:xsd="http://www.w3.org/2001/XMLSchema" xmlns:xs="http://www.w3.org/2001/XMLSchema" xmlns:p="http://schemas.microsoft.com/office/2006/metadata/properties" targetNamespace="http://schemas.microsoft.com/office/2006/metadata/properties" ma:root="true" ma:fieldsID="e88a824e525308f316bc8b4c85b844f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ADFEA-4277-4032-A03E-CEA86BF44088}">
  <ds:schemaRefs>
    <ds:schemaRef ds:uri="http://schemas.microsoft.com/sharepoint/v3/contenttype/forms"/>
  </ds:schemaRefs>
</ds:datastoreItem>
</file>

<file path=customXml/itemProps2.xml><?xml version="1.0" encoding="utf-8"?>
<ds:datastoreItem xmlns:ds="http://schemas.openxmlformats.org/officeDocument/2006/customXml" ds:itemID="{15BFAD5C-F1BB-4251-86B2-12EABD968ECB}">
  <ds:schemaRefs>
    <ds:schemaRef ds:uri="http://schemas.microsoft.com/office/2006/metadata/propertie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22AAB27-49DF-4797-AEE1-2E2580B77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Paks_II_POWERPOINT_sablon_4-3_hun_v01</Template>
  <TotalTime>20968</TotalTime>
  <Words>1106</Words>
  <Application>Microsoft Office PowerPoint</Application>
  <PresentationFormat>Szélesvásznú</PresentationFormat>
  <Paragraphs>130</Paragraphs>
  <Slides>14</Slides>
  <Notes>9</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14</vt:i4>
      </vt:variant>
    </vt:vector>
  </HeadingPairs>
  <TitlesOfParts>
    <vt:vector size="17" baseType="lpstr">
      <vt:lpstr>Arial</vt:lpstr>
      <vt:lpstr>Calibri</vt:lpstr>
      <vt:lpstr>Paks_II_POWERPOINT_sablon_4-3_hun_v01</vt:lpstr>
      <vt:lpstr>PowerPoint-bemutató</vt:lpstr>
      <vt:lpstr>PowerPoint-bemutató</vt:lpstr>
      <vt:lpstr>Technical information</vt:lpstr>
      <vt:lpstr>Current status of the project</vt:lpstr>
      <vt:lpstr>Milestones and pullback factors</vt:lpstr>
      <vt:lpstr>Project cost considerations</vt:lpstr>
      <vt:lpstr>PowerPoint-bemutató</vt:lpstr>
      <vt:lpstr>Generic PSA activities</vt:lpstr>
      <vt:lpstr>Generic PSA activities</vt:lpstr>
      <vt:lpstr>RILG – use of PSA for licensing purposes</vt:lpstr>
      <vt:lpstr>RILG – use of PSA for licensing purposes</vt:lpstr>
      <vt:lpstr>RILG – use of PSA for licensing purposes</vt:lpstr>
      <vt:lpstr>Results</vt:lpstr>
      <vt:lpstr>PowerPoint-bemutató</vt:lpstr>
    </vt:vector>
  </TitlesOfParts>
  <Company>MVMI Informatika ZRt.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Nagy Tamás</dc:creator>
  <cp:lastModifiedBy>Neubauer István Gyula</cp:lastModifiedBy>
  <cp:revision>574</cp:revision>
  <cp:lastPrinted>2020-12-04T11:17:29Z</cp:lastPrinted>
  <dcterms:created xsi:type="dcterms:W3CDTF">2017-10-13T11:01:36Z</dcterms:created>
  <dcterms:modified xsi:type="dcterms:W3CDTF">2026-07-20T17:35:44Z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0x01010080E298292F4AFD4596251FD46C094864</vt:lpwstr>
  </property>
</Properties>
</file>