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3" r:id="rId2"/>
    <p:sldId id="256" r:id="rId3"/>
    <p:sldId id="325" r:id="rId4"/>
    <p:sldId id="336" r:id="rId5"/>
    <p:sldId id="342" r:id="rId6"/>
    <p:sldId id="337" r:id="rId7"/>
    <p:sldId id="333" r:id="rId8"/>
    <p:sldId id="334" r:id="rId9"/>
    <p:sldId id="340" r:id="rId10"/>
    <p:sldId id="339" r:id="rId11"/>
    <p:sldId id="343" r:id="rId12"/>
    <p:sldId id="341" r:id="rId13"/>
    <p:sldId id="344" r:id="rId14"/>
    <p:sldId id="3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D0D0FF"/>
    <a:srgbClr val="F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283" autoAdjust="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22B09-8388-4450-A5DF-170FE1E1B93F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6A74B-8165-4064-8EAA-F2884DE0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B3B93-E8D8-4199-B2C7-FC8AAD1BD3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04ADF-CF31-F147-796F-65349A316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C31A5-47DF-F610-16A4-ECEAF9713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92BA9-A3F2-855E-A781-83EF55E60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DF635-0DCA-9691-AD39-D1C136B4B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D540C-0B3E-BC6F-375B-C378DF1E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FD5C5-5AF5-8EF2-800B-4230C077B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3931E-2924-ED33-2749-45E87DD7A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"This paper establishes the screening half of guided DPRA — identifying where high-fidelity resources should go. Closing the loop with actual high-fidelity runs on the identified region is our next paper."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87B1D-6EAF-4CA1-78C8-C0979927A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D74B1-FBBB-4874-1288-9940A1FE9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9CE69-A153-0CB2-6C41-81767D619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F2CD6-9728-BD8B-92E6-7EF407BC8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0F67-C9C4-53D4-48F2-C00D1CFBB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0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72FF-BE24-2510-66C2-DA72EF81C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EAA8B6-BAD1-138A-D309-21C4C7CF8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6E136-90C0-C3E9-1569-CDDDDD06C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BEC41-0A7E-4FD3-195D-A977130CE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D9C47-FDD2-9A9D-FB63-2992E90F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ECE34-CB9F-3747-B849-1B18E12EE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3282A-A5D0-EF79-B7A1-E05AFB6E8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8C0F3-AF82-25C2-827D-A33552D27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187D4-D7E6-FF3D-BA6F-FEA08AC23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204BD-E25E-B575-0A60-5970CB8EB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C97CC-1268-EAD4-7ED9-FE020C69F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B8093-CDBA-B50C-3F2A-72231B4F7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6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B913-C527-5299-6AD8-3605D8F1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1688E-A6F2-99F0-9C7F-8665D6F92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DBEC4-3483-1FB9-218A-AD11599AA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BA009-18F1-E657-2726-1D860F9F3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9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364A9-CA1D-EC1E-C93B-AD8D9310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F4F9B-A102-5377-29DB-92E3D4A38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F0C05-5B7F-79DF-EEA4-3611A3925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69812-1CC2-4E3C-C0EF-BECE99EA7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84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2E31-FA1A-88CE-DF81-C247FDF4E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03881F-5344-3477-FF79-B91994082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CAC31-DD33-C4AC-1AC8-3870D9D89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3989-4C76-FF23-3526-C609D67CD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6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632D-99FF-5747-B24E-3D09D9610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E2BC7-BA6D-C5C8-FFD3-AF9D5C5BE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12949-52C7-994F-3E4C-0D1BC4B3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C0D00-0A12-DF6D-8C52-B21F8A93E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2FFA4-B121-36B2-381D-627E4E954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2E5E5-16B1-73DE-4538-968224088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13E98-A25C-9C41-CDAB-42CB383A6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79B6C-A898-6ABB-AF1E-FBD219705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A74B-8165-4064-8EAA-F2884DE06F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C0C5-D8A7-C1A6-25C0-0673EA4AA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67A59-44FF-2641-1BA6-C09CC26D6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0B0F-743D-E5BD-22EE-492AC5C1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CA258-918C-44ED-8967-A3366EA9C4AE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8BDAC-EA1D-B965-8038-25FC33B9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C20B-758C-0A7F-2002-AD8110B6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6AB2-9313-DBB1-A03A-C27B4C23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07EA5-07AB-D76D-6EE7-30535C2BE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1CC36-EFE0-B44E-8514-98FB09F5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6D183-9483-49FC-8BF1-2EAD38D3BA42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44BD3-5B9A-BDC1-F111-618928A1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7CE5-A146-2E7E-F7C1-5FACBEB8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72A51-9521-629A-E470-E940B8D74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EB522-7004-3F0F-7464-40B3AC677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78437-4363-520B-C2BB-639A88D1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FCF8A-B17C-4B19-82DD-C601A1146933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2CBF2-BA4E-29D0-F2E0-CF095C9C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FDC6-D2DF-B1D3-0974-5006C8ED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1E4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66F5B7A-431D-CDE0-97DE-A1C32E9F6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20952206-F4DD-1381-21AD-AECC29BA70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213" y="2664673"/>
            <a:ext cx="11049575" cy="1949512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B7E58F5-FF20-8CA6-31B6-1EBCCAB09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213" y="5369311"/>
            <a:ext cx="11049575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812A22-2C57-E93C-B370-444D6400D25A}"/>
              </a:ext>
            </a:extLst>
          </p:cNvPr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4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3607-9E5B-E5FA-A9B1-09506358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56BAC-0E0E-3CB0-9C33-31810329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6F763-5CB1-8E4C-FE97-0D190004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B046E-EA8E-4AE5-93E6-C58710F2A556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5520C-2EB6-9C21-A3AA-096A990C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8602-04A2-00BA-AA74-C7DCF899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749A-3056-3E6C-D456-089A4B4E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77091-1E65-C1CA-934B-BEAB412AD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4873-4E51-6717-5568-05764359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5A948-82B8-46B8-AE74-883B7C948E7F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47CB-27E9-BA49-37D2-A753CD7E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C9200-B1EF-C36E-D176-2CBBDDB2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2220-F60B-8D17-2F33-FCC539B7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5807-A37B-BEAE-A0CA-45B8EC9E5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533B7-AC2C-607A-A211-61A64191E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F2BAA-362D-3951-5C86-0AC02528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54C7B4-23D2-40D9-9D33-E8F98720B8A6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0C063-24F7-FE26-2F16-4421AC61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D7FE6-A29B-72E6-EEFE-91509C68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9BA6-E150-99AF-24B2-A1CC26CB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046D-45B7-FA94-959B-3F866A91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69C83-D808-62AE-1854-1DC1F1F42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B439F-E906-DF49-62D9-1081D9256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6CEE4-5B12-B011-FC54-2CF6DB077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AEB3F-3481-8DAA-BFE2-6781FEC7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281CF-038E-4434-B6A9-CD9FBF2DA3D0}" type="datetime1">
              <a:rPr lang="en-US" smtClean="0"/>
              <a:t>7/17/2026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B3A8C-07B5-99D1-6552-923B02CF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548CF-35CC-345E-FBCE-C3A4A099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1A74-ECF4-A092-28CB-E083A764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5D6B1-3AE0-0921-1A7A-172E4EDD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460AB-3422-40EA-9834-7F8BE3B24E70}" type="datetime1">
              <a:rPr lang="en-US" smtClean="0"/>
              <a:t>7/17/2026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07748-EA87-1738-8369-F4F1A709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C1A93-8550-0529-267C-F44B0EB7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15CB2-47E0-CADF-B43E-CD228108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0E644-0B01-43E8-90CB-602CF8088C08}" type="datetime1">
              <a:rPr lang="en-US" smtClean="0"/>
              <a:t>7/17/2026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7E479-90ED-0AF7-1EC4-A3343BBF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CCED3-C684-32DB-B2E4-75FA118B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5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C296-4DCC-902B-B77B-E639294D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467A3-AF31-55B2-2E08-4C1A2E2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350D4-147D-DB35-B327-C66870402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C5AFD-03C1-E7F6-E6E9-2285C0EB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36468-ABB1-4D79-9FDD-69C9CB72B4AB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B51AF-9DBD-43E8-A5FE-F62AC54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2ADA2-9868-C3CF-0F86-FB1FBC5F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7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1DEA-34E1-19BF-0A27-71649798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58666-ADF1-5E2C-9E53-DAB87FE7F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C0CAB-FF92-AA53-2B41-BCA93ED7F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10683-C0E7-DFF7-8A73-B0948F30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9CC0-23CB-4ECF-B009-9C799EA8C31C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06953-A0DB-0EE3-6CBD-103FC7D9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514BC-932E-B152-0958-D6CA0527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8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D581B0-4BF1-8536-9FCD-4914E67E9DD0}"/>
              </a:ext>
            </a:extLst>
          </p:cNvPr>
          <p:cNvGrpSpPr/>
          <p:nvPr/>
        </p:nvGrpSpPr>
        <p:grpSpPr>
          <a:xfrm>
            <a:off x="0" y="6137207"/>
            <a:ext cx="12192000" cy="722770"/>
            <a:chOff x="0" y="7049630"/>
            <a:chExt cx="12192000" cy="7227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35C79B-B715-F363-B2AE-A5EAAB4D0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088717"/>
              <a:ext cx="12192000" cy="6836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CAC250-90A3-53AA-0D99-9EFE968F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8" y="7049630"/>
              <a:ext cx="2536034" cy="72277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D3406-2972-10A3-F8CB-BA1F4A69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08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33F9B-BDE5-9013-5A92-29D58C01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2B09-A610-29EE-3C1B-4B484D3E5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136ED-908D-3C4E-1240-8EDAE999C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429FFE4-304C-49E3-99D8-546099CE7201}" type="slidenum">
              <a:rPr lang="en-US" smtClean="0"/>
              <a:pPr/>
              <a:t>‹#›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28516F5-5AF9-EFF5-308E-C8D955697E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059" y="0"/>
            <a:ext cx="104294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7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E4D2B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C37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nayaw.angu@colo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vincent.paglioni@colostat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anayaw.angu@colostate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incent.paglioni@colostat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1EB56-CFAE-6083-2D6B-267598B1D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683" y="1328778"/>
            <a:ext cx="11313466" cy="2123658"/>
          </a:xfrm>
        </p:spPr>
        <p:txBody>
          <a:bodyPr/>
          <a:lstStyle/>
          <a:p>
            <a:r>
              <a:rPr lang="en-US" sz="4400" b="1" i="1" dirty="0">
                <a:latin typeface="Verdana" panose="020B0604030504040204" pitchFamily="34" charset="0"/>
                <a:ea typeface="Verdana" panose="020B0604030504040204" pitchFamily="34" charset="0"/>
              </a:rPr>
              <a:t>Model-Based Scenario Identification for Guided Dynamic Probabilistic Risk Assessment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0A84AB-F3FE-AB46-F331-2BC5DE54D2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275" y="5179880"/>
            <a:ext cx="11106726" cy="171329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Nana Yaw Amanyi Angu, Dr. Vincent Paglioni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Risk, Reliability &amp; Resiliency Characterization Lab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nanayaw.angu@colostate.edu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vincent.paglioni@colostate.edu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7B497-3405-9AD7-1E99-F9A897D0436B}"/>
              </a:ext>
            </a:extLst>
          </p:cNvPr>
          <p:cNvSpPr/>
          <p:nvPr/>
        </p:nvSpPr>
        <p:spPr>
          <a:xfrm>
            <a:off x="11070077" y="0"/>
            <a:ext cx="1121923" cy="920885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5">
            <a:extLst>
              <a:ext uri="{FF2B5EF4-FFF2-40B4-BE49-F238E27FC236}">
                <a16:creationId xmlns:a16="http://schemas.microsoft.com/office/drawing/2014/main" id="{282AEC96-B8C7-50AF-B8D4-0F6E1A1F76E3}"/>
              </a:ext>
            </a:extLst>
          </p:cNvPr>
          <p:cNvSpPr/>
          <p:nvPr/>
        </p:nvSpPr>
        <p:spPr>
          <a:xfrm>
            <a:off x="1251226" y="6359012"/>
            <a:ext cx="1054577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FBFA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PSAM 18  |  July 19–24, 2026  |  Pittsburgh, Pennsylvania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F6F5-A5BF-436B-0F67-751AB6D6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36BB27-1D88-6FF9-8329-CFFC9CEC53DB}"/>
              </a:ext>
            </a:extLst>
          </p:cNvPr>
          <p:cNvSpPr>
            <a:spLocks noGrp="1"/>
          </p:cNvSpPr>
          <p:nvPr/>
        </p:nvSpPr>
        <p:spPr>
          <a:xfrm>
            <a:off x="441158" y="18255"/>
            <a:ext cx="10310859" cy="95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Simulation &amp; Preliminary Results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66126-CC0C-E392-39E1-5413A835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75B5C-CF34-53E1-F49D-CACE73DF0096}"/>
              </a:ext>
            </a:extLst>
          </p:cNvPr>
          <p:cNvSpPr txBox="1"/>
          <p:nvPr/>
        </p:nvSpPr>
        <p:spPr>
          <a:xfrm>
            <a:off x="-371712" y="2491769"/>
            <a:ext cx="5582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Monte Carlo DPRA screening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11A71D-4ABC-1D5B-6F5D-B26A587CF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/>
          <a:stretch>
            <a:fillRect/>
          </a:stretch>
        </p:blipFill>
        <p:spPr>
          <a:xfrm>
            <a:off x="600282" y="912982"/>
            <a:ext cx="4490513" cy="1770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A4CF8-5A12-361A-11C7-EA687EC1F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47" y="3552848"/>
            <a:ext cx="3660371" cy="22152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2653A-6C2E-0E19-E298-FE75381B5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00" y="758369"/>
            <a:ext cx="3660371" cy="2644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45175C-1909-2A81-1410-6E1BEA274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4" y="3455423"/>
            <a:ext cx="4842967" cy="2163449"/>
          </a:xfrm>
          <a:prstGeom prst="rect">
            <a:avLst/>
          </a:prstGeom>
        </p:spPr>
      </p:pic>
      <p:sp>
        <p:nvSpPr>
          <p:cNvPr id="9" name="Shape 4">
            <a:extLst>
              <a:ext uri="{FF2B5EF4-FFF2-40B4-BE49-F238E27FC236}">
                <a16:creationId xmlns:a16="http://schemas.microsoft.com/office/drawing/2014/main" id="{88EEC101-93FF-FF41-298D-FCEAF08B1B5B}"/>
              </a:ext>
            </a:extLst>
          </p:cNvPr>
          <p:cNvSpPr/>
          <p:nvPr/>
        </p:nvSpPr>
        <p:spPr>
          <a:xfrm>
            <a:off x="163701" y="2781401"/>
            <a:ext cx="5122606" cy="697920"/>
          </a:xfrm>
          <a:prstGeom prst="roundRect">
            <a:avLst>
              <a:gd name="adj" fmla="val 5556"/>
            </a:avLst>
          </a:prstGeom>
          <a:noFill/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DFB4745A-2FDE-6723-2FE2-7BF4FC68B1B0}"/>
              </a:ext>
            </a:extLst>
          </p:cNvPr>
          <p:cNvSpPr/>
          <p:nvPr/>
        </p:nvSpPr>
        <p:spPr>
          <a:xfrm>
            <a:off x="820350" y="2459337"/>
            <a:ext cx="18745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C542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42.92%</a:t>
            </a:r>
            <a:endParaRPr lang="en-US" sz="1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2CF82811-D711-1FE2-0438-0C530071D8D2}"/>
              </a:ext>
            </a:extLst>
          </p:cNvPr>
          <p:cNvSpPr/>
          <p:nvPr/>
        </p:nvSpPr>
        <p:spPr>
          <a:xfrm>
            <a:off x="2223457" y="2467367"/>
            <a:ext cx="333756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 probability across N = 10,000 samples (εₚₐₙₑₗ ∈ [0.10, 0.85], Tᶜₒₒₗ ∈ [20, 45]°C)</a:t>
            </a:r>
            <a:endParaRPr lang="en-US" sz="1000" dirty="0"/>
          </a:p>
        </p:txBody>
      </p:sp>
      <p:sp>
        <p:nvSpPr>
          <p:cNvPr id="14" name="Text 14">
            <a:extLst>
              <a:ext uri="{FF2B5EF4-FFF2-40B4-BE49-F238E27FC236}">
                <a16:creationId xmlns:a16="http://schemas.microsoft.com/office/drawing/2014/main" id="{4C535292-FC67-8A5B-CDBA-C61F73A46656}"/>
              </a:ext>
            </a:extLst>
          </p:cNvPr>
          <p:cNvSpPr/>
          <p:nvPr/>
        </p:nvSpPr>
        <p:spPr>
          <a:xfrm>
            <a:off x="1387715" y="5727310"/>
            <a:ext cx="2366018" cy="435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C542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 of interest, ε ≈ 0.415–0.47</a:t>
            </a:r>
            <a:endParaRPr lang="en-US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FF5E30-A0A5-6F51-4E5C-F5DFA3A3B466}"/>
              </a:ext>
            </a:extLst>
          </p:cNvPr>
          <p:cNvCxnSpPr>
            <a:cxnSpLocks/>
          </p:cNvCxnSpPr>
          <p:nvPr/>
        </p:nvCxnSpPr>
        <p:spPr>
          <a:xfrm flipH="1">
            <a:off x="2852378" y="4660490"/>
            <a:ext cx="1178846" cy="1179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559468-553B-A550-BD6B-A69D8F22A043}"/>
              </a:ext>
            </a:extLst>
          </p:cNvPr>
          <p:cNvCxnSpPr>
            <a:cxnSpLocks/>
          </p:cNvCxnSpPr>
          <p:nvPr/>
        </p:nvCxnSpPr>
        <p:spPr>
          <a:xfrm flipH="1">
            <a:off x="3753733" y="4660490"/>
            <a:ext cx="4643014" cy="1284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14">
            <a:extLst>
              <a:ext uri="{FF2B5EF4-FFF2-40B4-BE49-F238E27FC236}">
                <a16:creationId xmlns:a16="http://schemas.microsoft.com/office/drawing/2014/main" id="{9CE4EAC8-26CA-40BD-0FC5-45C6FB413C0F}"/>
              </a:ext>
            </a:extLst>
          </p:cNvPr>
          <p:cNvSpPr/>
          <p:nvPr/>
        </p:nvSpPr>
        <p:spPr>
          <a:xfrm rot="20576096">
            <a:off x="4377811" y="5519426"/>
            <a:ext cx="2366018" cy="435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C542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Peak at 469.96, ~ 12°C below failure limit</a:t>
            </a:r>
          </a:p>
        </p:txBody>
      </p:sp>
    </p:spTree>
    <p:extLst>
      <p:ext uri="{BB962C8B-B14F-4D97-AF65-F5344CB8AC3E}">
        <p14:creationId xmlns:p14="http://schemas.microsoft.com/office/powerpoint/2010/main" val="18847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C39A-9D1E-3ADD-994B-583C710BD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247" y="1467187"/>
            <a:ext cx="4578485" cy="2378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Direct Impacts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Significant time savings on simulations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Early insight into risk-significant design parameters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Safety-in-design rather than engineered (post-hoc) 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31501-B854-9949-7CDE-4CDA7420B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247" y="3968885"/>
            <a:ext cx="4578485" cy="2183188"/>
          </a:xfrm>
          <a:prstGeom prst="roundRect">
            <a:avLst>
              <a:gd name="adj" fmla="val 1310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Indirect Impacts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Cost and time savings across the engineering life cycle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Better stakeholder engagement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Model = “ground truth”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Safer, more trustworthy industry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20A8EA-E04D-664B-31FC-70413CD6EE5B}"/>
              </a:ext>
            </a:extLst>
          </p:cNvPr>
          <p:cNvSpPr>
            <a:spLocks noGrp="1"/>
          </p:cNvSpPr>
          <p:nvPr/>
        </p:nvSpPr>
        <p:spPr>
          <a:xfrm>
            <a:off x="441158" y="18255"/>
            <a:ext cx="103108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Impact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F8895-E347-C7FB-A916-32C4A2AC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31" y="2905328"/>
            <a:ext cx="7324869" cy="324674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FB1FF10-E186-FA39-0952-41855CAB66A9}"/>
              </a:ext>
            </a:extLst>
          </p:cNvPr>
          <p:cNvSpPr/>
          <p:nvPr/>
        </p:nvSpPr>
        <p:spPr>
          <a:xfrm>
            <a:off x="9863846" y="1636678"/>
            <a:ext cx="2217907" cy="758758"/>
          </a:xfrm>
          <a:prstGeom prst="wedgeRoundRectCallout">
            <a:avLst>
              <a:gd name="adj1" fmla="val 25074"/>
              <a:gd name="adj2" fmla="val 162927"/>
              <a:gd name="adj3" fmla="val 16667"/>
            </a:avLst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Post-Fukushima BWR alterations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672A8C8-9AB1-FC16-C151-F6157E9A7999}"/>
              </a:ext>
            </a:extLst>
          </p:cNvPr>
          <p:cNvSpPr/>
          <p:nvPr/>
        </p:nvSpPr>
        <p:spPr>
          <a:xfrm>
            <a:off x="8469549" y="2474069"/>
            <a:ext cx="2091446" cy="651752"/>
          </a:xfrm>
          <a:prstGeom prst="wedgeRoundRectCallout">
            <a:avLst>
              <a:gd name="adj1" fmla="val 23320"/>
              <a:gd name="adj2" fmla="val 16834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 II Reactors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9FB7B75-88D0-C586-0A85-3BC51C1C8562}"/>
              </a:ext>
            </a:extLst>
          </p:cNvPr>
          <p:cNvSpPr/>
          <p:nvPr/>
        </p:nvSpPr>
        <p:spPr>
          <a:xfrm>
            <a:off x="7091464" y="3193913"/>
            <a:ext cx="2091446" cy="726333"/>
          </a:xfrm>
          <a:prstGeom prst="wedgeRoundRectCallout">
            <a:avLst>
              <a:gd name="adj1" fmla="val 23320"/>
              <a:gd name="adj2" fmla="val 9941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Passive Safety (Gen III+/IV)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45025A2-963D-A7D7-E02A-688F682F652F}"/>
              </a:ext>
            </a:extLst>
          </p:cNvPr>
          <p:cNvSpPr/>
          <p:nvPr/>
        </p:nvSpPr>
        <p:spPr>
          <a:xfrm>
            <a:off x="8048017" y="4858155"/>
            <a:ext cx="2091446" cy="726333"/>
          </a:xfrm>
          <a:prstGeom prst="wedgeRoundRectCallout">
            <a:avLst>
              <a:gd name="adj1" fmla="val -61951"/>
              <a:gd name="adj2" fmla="val -5683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Physics-based safety (TRIGA)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33E6F40-9EE4-988A-EAA4-D90385461FC3}"/>
              </a:ext>
            </a:extLst>
          </p:cNvPr>
          <p:cNvSpPr/>
          <p:nvPr/>
        </p:nvSpPr>
        <p:spPr>
          <a:xfrm>
            <a:off x="4760068" y="2055779"/>
            <a:ext cx="3531081" cy="922505"/>
          </a:xfrm>
          <a:prstGeom prst="wedgeRoundRectCallout">
            <a:avLst>
              <a:gd name="adj1" fmla="val -12015"/>
              <a:gd name="adj2" fmla="val 2293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work supports </a:t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safety-in-design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scalable risk assessment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BB0CF32-7600-CFA8-8B67-AB81EA7A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819B7-CF8F-9816-47B0-B6A014056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440715-D40E-1ABC-4DDC-947452BAC407}"/>
              </a:ext>
            </a:extLst>
          </p:cNvPr>
          <p:cNvSpPr>
            <a:spLocks noGrp="1"/>
          </p:cNvSpPr>
          <p:nvPr/>
        </p:nvSpPr>
        <p:spPr>
          <a:xfrm>
            <a:off x="441158" y="18255"/>
            <a:ext cx="103108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Limitations &amp; Future Work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B4DC211-AE21-1226-DC9C-B1DC541E3455}"/>
              </a:ext>
            </a:extLst>
          </p:cNvPr>
          <p:cNvSpPr txBox="1"/>
          <p:nvPr/>
        </p:nvSpPr>
        <p:spPr>
          <a:xfrm>
            <a:off x="569876" y="1626145"/>
            <a:ext cx="10474260" cy="322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Expand uncertainty space to include other parameters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Multi-failure mode analysis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Explore Modelica + SysML integration for a more robust “intermediate fidelity” model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Close the loop with high-fidelity DPRA to demonstrate the full guided DPRA workflow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73CBC-BFCE-528A-B325-6DCF0A8F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7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4AD50-B13D-1690-AB2C-5022DACD0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84F124-4061-FC6F-40AD-0EAF5370E114}"/>
              </a:ext>
            </a:extLst>
          </p:cNvPr>
          <p:cNvSpPr>
            <a:spLocks noGrp="1"/>
          </p:cNvSpPr>
          <p:nvPr/>
        </p:nvSpPr>
        <p:spPr>
          <a:xfrm>
            <a:off x="441158" y="18255"/>
            <a:ext cx="103108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References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30E7746-44F8-309E-14D4-FE9A495DA348}"/>
              </a:ext>
            </a:extLst>
          </p:cNvPr>
          <p:cNvSpPr txBox="1"/>
          <p:nvPr/>
        </p:nvSpPr>
        <p:spPr>
          <a:xfrm>
            <a:off x="441158" y="983334"/>
            <a:ext cx="10474260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I. Ibrahim et al., “Safety Assessment of a Passive Decay Heat Removal System Using a Model-Based Systems Engineering Approach,” Nuclear Science and Engineering, pp. 1–22, Mar. 2026,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: 10.1080/00295639.2026.2631317.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M. Tang, J. Yang, P. Zhao, and K. Wang, “Research on design requirements for passive residual heat removal system of lead cooled fast reactor via model-based system engineering,” Nuclear Engineering and Technology, vol. 56, no. 8, pp. 3286–3297, Aug. 2024,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: 10.1016/j.net.2024.03.029.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Y. Jeong, D. Lisowski, Q.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Lv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, and R. Hu, “A Conceptual Design of the Reactor Cavity Cooling System for the Horizontal Compact High Temperature Gas Reactor (HC-HTGR),” ANL/NSE--23/89, 2427308, 186605, Sep. 2023.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: 10.2172/2427308.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J. P. Abraham, E. M. Sparrow, and W. J.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Minkowycz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, “Internal-flow Nusselt numbers for the low-Reynolds-number end of the laminar-to-turbulent transition regime,” International Journal of Heat and Mass Transfer, vol. 54, no. 1–3, pp. 584–588, Jan. 2011,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: 10.1016/j.ijheatmasstransfer.2010.09.012.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F. P.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Incropera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and F. P.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Incropera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, Eds., Fundamentals of heat and mass transfer, 6th ed. Hoboken, NJ: John Wiley, 2007.</a:t>
            </a:r>
          </a:p>
          <a:p>
            <a:pPr>
              <a:lnSpc>
                <a:spcPct val="250000"/>
              </a:lnSpc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50000"/>
              </a:lnSpc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50000"/>
              </a:lnSpc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250000"/>
              </a:lnSpc>
            </a:pPr>
            <a:endParaRPr lang="en-US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CF5D98-3368-CC1A-19C5-9B07EA94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1622-A94D-5130-4CFA-8BAA4D9AE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E1C8B6-5F79-86E2-E036-CBF5B750D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095" y="1295492"/>
            <a:ext cx="10842701" cy="213350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CCA00E-336B-84DC-D78D-6178EF427B4A}"/>
              </a:ext>
            </a:extLst>
          </p:cNvPr>
          <p:cNvSpPr>
            <a:spLocks noGrp="1"/>
          </p:cNvSpPr>
          <p:nvPr/>
        </p:nvSpPr>
        <p:spPr>
          <a:xfrm>
            <a:off x="674649" y="2199520"/>
            <a:ext cx="10842702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27CDB-4CDA-46AF-9B5F-8CBB41671E8A}"/>
              </a:ext>
            </a:extLst>
          </p:cNvPr>
          <p:cNvSpPr>
            <a:spLocks noGrp="1"/>
          </p:cNvSpPr>
          <p:nvPr/>
        </p:nvSpPr>
        <p:spPr>
          <a:xfrm>
            <a:off x="792903" y="3069471"/>
            <a:ext cx="10842702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800" b="1" dirty="0">
                <a:latin typeface="+mj-lt"/>
              </a:rPr>
              <a:t>We welcome your questions, feedback, and ideas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BEF1-8AC0-C209-5151-73FF0653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F92B8B-E5C2-6F27-7DDC-C5EAA10D1473}"/>
              </a:ext>
            </a:extLst>
          </p:cNvPr>
          <p:cNvSpPr>
            <a:spLocks noGrp="1"/>
          </p:cNvSpPr>
          <p:nvPr/>
        </p:nvSpPr>
        <p:spPr>
          <a:xfrm>
            <a:off x="556395" y="3538523"/>
            <a:ext cx="10842702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1600" dirty="0">
                <a:hlinkClick r:id="rId3"/>
              </a:rPr>
              <a:t>nanayaw.angu@colostate.edu</a:t>
            </a:r>
            <a:r>
              <a:rPr lang="en-US" sz="1600" dirty="0"/>
              <a:t>, </a:t>
            </a:r>
            <a:r>
              <a:rPr lang="en-US" sz="1600" dirty="0">
                <a:hlinkClick r:id="rId4"/>
              </a:rPr>
              <a:t>vincent.paglioni@colostate.edu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51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0EBA3D-16EF-08B9-D23D-85392C5CD81B}"/>
              </a:ext>
            </a:extLst>
          </p:cNvPr>
          <p:cNvSpPr>
            <a:spLocks noGrp="1"/>
          </p:cNvSpPr>
          <p:nvPr/>
        </p:nvSpPr>
        <p:spPr>
          <a:xfrm>
            <a:off x="152400" y="76200"/>
            <a:ext cx="10515600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Background &amp; Motivation 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BA4DCBAB-217A-16EF-7498-857E7FF9EAAA}"/>
              </a:ext>
            </a:extLst>
          </p:cNvPr>
          <p:cNvSpPr/>
          <p:nvPr/>
        </p:nvSpPr>
        <p:spPr>
          <a:xfrm>
            <a:off x="597802" y="1175500"/>
            <a:ext cx="4160520" cy="256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50800" tIns="50800" rIns="50800" bIns="50800" rtlCol="0" anchor="ctr"/>
          <a:lstStyle/>
          <a:p>
            <a:endParaRPr lang="en-US" sz="1100">
              <a:solidFill>
                <a:srgbClr val="2E4A5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-120"/>
            </a:endParaRPr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8DC1B1FA-0912-40CC-097B-0B5FA7020F3D}"/>
              </a:ext>
            </a:extLst>
          </p:cNvPr>
          <p:cNvSpPr/>
          <p:nvPr/>
        </p:nvSpPr>
        <p:spPr>
          <a:xfrm>
            <a:off x="597802" y="1175499"/>
            <a:ext cx="4187952" cy="426426"/>
          </a:xfrm>
          <a:prstGeom prst="rect">
            <a:avLst/>
          </a:prstGeom>
          <a:solidFill>
            <a:srgbClr val="1A2E4A"/>
          </a:solidFill>
          <a:ln w="12700">
            <a:solidFill>
              <a:srgbClr val="1A2E4A"/>
            </a:solidFill>
            <a:prstDash val="solid"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EA7E9BC0-76F7-F04D-216C-D76A22404809}"/>
              </a:ext>
            </a:extLst>
          </p:cNvPr>
          <p:cNvSpPr/>
          <p:nvPr/>
        </p:nvSpPr>
        <p:spPr>
          <a:xfrm>
            <a:off x="597802" y="1190003"/>
            <a:ext cx="4114800" cy="4114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The Scalability Problem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F7E54E69-5EF2-6EC5-2DA1-51B9BBC25BF2}"/>
              </a:ext>
            </a:extLst>
          </p:cNvPr>
          <p:cNvSpPr/>
          <p:nvPr/>
        </p:nvSpPr>
        <p:spPr>
          <a:xfrm>
            <a:off x="720036" y="2086333"/>
            <a:ext cx="164592" cy="164592"/>
          </a:xfrm>
          <a:prstGeom prst="ellipse">
            <a:avLst/>
          </a:prstGeom>
          <a:solidFill>
            <a:srgbClr val="C94040"/>
          </a:solidFill>
          <a:ln w="12700">
            <a:solidFill>
              <a:srgbClr val="C94040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94A57373-797D-92A5-E300-17786A2E49DA}"/>
              </a:ext>
            </a:extLst>
          </p:cNvPr>
          <p:cNvSpPr/>
          <p:nvPr/>
        </p:nvSpPr>
        <p:spPr>
          <a:xfrm>
            <a:off x="1020712" y="1782027"/>
            <a:ext cx="3582095" cy="879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2E4A5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DPRA captures time-dependent accident progression but exploring large scenario spaces with high-fidelity codes are prohibitively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391B2C3D-E709-E12F-9F57-1161E151C333}"/>
              </a:ext>
            </a:extLst>
          </p:cNvPr>
          <p:cNvSpPr/>
          <p:nvPr/>
        </p:nvSpPr>
        <p:spPr>
          <a:xfrm>
            <a:off x="911247" y="2873476"/>
            <a:ext cx="351129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2E4A5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-120"/>
            </a:endParaRPr>
          </a:p>
        </p:txBody>
      </p:sp>
      <p:sp>
        <p:nvSpPr>
          <p:cNvPr id="22" name="Shape 17">
            <a:extLst>
              <a:ext uri="{FF2B5EF4-FFF2-40B4-BE49-F238E27FC236}">
                <a16:creationId xmlns:a16="http://schemas.microsoft.com/office/drawing/2014/main" id="{EFAA8000-C368-44B3-03D3-2D2982E371A9}"/>
              </a:ext>
            </a:extLst>
          </p:cNvPr>
          <p:cNvSpPr/>
          <p:nvPr/>
        </p:nvSpPr>
        <p:spPr>
          <a:xfrm>
            <a:off x="7187866" y="1146542"/>
            <a:ext cx="4160520" cy="376958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AF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Shape 18">
            <a:extLst>
              <a:ext uri="{FF2B5EF4-FFF2-40B4-BE49-F238E27FC236}">
                <a16:creationId xmlns:a16="http://schemas.microsoft.com/office/drawing/2014/main" id="{16F0F5FA-3724-F530-0117-407B64CA55AA}"/>
              </a:ext>
            </a:extLst>
          </p:cNvPr>
          <p:cNvSpPr/>
          <p:nvPr/>
        </p:nvSpPr>
        <p:spPr>
          <a:xfrm>
            <a:off x="7187866" y="1155518"/>
            <a:ext cx="4160520" cy="411480"/>
          </a:xfrm>
          <a:prstGeom prst="rect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Work’s Approach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Shape 22">
            <a:extLst>
              <a:ext uri="{FF2B5EF4-FFF2-40B4-BE49-F238E27FC236}">
                <a16:creationId xmlns:a16="http://schemas.microsoft.com/office/drawing/2014/main" id="{DFEE9D64-C480-FBB1-825E-BD8041BC79AA}"/>
              </a:ext>
            </a:extLst>
          </p:cNvPr>
          <p:cNvSpPr/>
          <p:nvPr/>
        </p:nvSpPr>
        <p:spPr>
          <a:xfrm>
            <a:off x="7358457" y="2157203"/>
            <a:ext cx="164592" cy="164592"/>
          </a:xfrm>
          <a:prstGeom prst="ellipse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23">
            <a:extLst>
              <a:ext uri="{FF2B5EF4-FFF2-40B4-BE49-F238E27FC236}">
                <a16:creationId xmlns:a16="http://schemas.microsoft.com/office/drawing/2014/main" id="{372340B7-E65D-8576-B0D9-57D8CDDE188F}"/>
              </a:ext>
            </a:extLst>
          </p:cNvPr>
          <p:cNvSpPr/>
          <p:nvPr/>
        </p:nvSpPr>
        <p:spPr>
          <a:xfrm>
            <a:off x="7596201" y="2074907"/>
            <a:ext cx="351129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2E4A5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Embed a low-fidelity, first-principles physics model inside a SysML (MBSE) architecture model</a:t>
            </a:r>
          </a:p>
          <a:p>
            <a:endParaRPr lang="en-US" sz="1100" dirty="0">
              <a:solidFill>
                <a:srgbClr val="2E4A5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-120"/>
            </a:endParaRPr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EF9F0B69-E177-3079-E8E1-4ED75F3F95A7}"/>
              </a:ext>
            </a:extLst>
          </p:cNvPr>
          <p:cNvSpPr/>
          <p:nvPr/>
        </p:nvSpPr>
        <p:spPr>
          <a:xfrm>
            <a:off x="7405160" y="3120364"/>
            <a:ext cx="164592" cy="164592"/>
          </a:xfrm>
          <a:prstGeom prst="ellipse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25">
            <a:extLst>
              <a:ext uri="{FF2B5EF4-FFF2-40B4-BE49-F238E27FC236}">
                <a16:creationId xmlns:a16="http://schemas.microsoft.com/office/drawing/2014/main" id="{A7C6505C-7710-9A49-9E3A-DD8AF1676D13}"/>
              </a:ext>
            </a:extLst>
          </p:cNvPr>
          <p:cNvSpPr/>
          <p:nvPr/>
        </p:nvSpPr>
        <p:spPr>
          <a:xfrm>
            <a:off x="7642904" y="3038068"/>
            <a:ext cx="351129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2E4A5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MBSE model carries requirements, structure, function, and qualitative risk info (failure modes, fault logic)</a:t>
            </a:r>
          </a:p>
          <a:p>
            <a:endParaRPr lang="en-US" sz="1100" dirty="0">
              <a:solidFill>
                <a:srgbClr val="2E4A5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-120"/>
            </a:endParaRPr>
          </a:p>
        </p:txBody>
      </p:sp>
      <p:sp>
        <p:nvSpPr>
          <p:cNvPr id="35" name="Shape 26">
            <a:extLst>
              <a:ext uri="{FF2B5EF4-FFF2-40B4-BE49-F238E27FC236}">
                <a16:creationId xmlns:a16="http://schemas.microsoft.com/office/drawing/2014/main" id="{0EE7B4AD-AF55-D695-DA50-FD20356648A5}"/>
              </a:ext>
            </a:extLst>
          </p:cNvPr>
          <p:cNvSpPr/>
          <p:nvPr/>
        </p:nvSpPr>
        <p:spPr>
          <a:xfrm>
            <a:off x="7405160" y="4139561"/>
            <a:ext cx="164592" cy="164592"/>
          </a:xfrm>
          <a:prstGeom prst="ellipse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27">
            <a:extLst>
              <a:ext uri="{FF2B5EF4-FFF2-40B4-BE49-F238E27FC236}">
                <a16:creationId xmlns:a16="http://schemas.microsoft.com/office/drawing/2014/main" id="{0603AC3A-2237-B9FE-B65D-0C2936BF8A57}"/>
              </a:ext>
            </a:extLst>
          </p:cNvPr>
          <p:cNvSpPr/>
          <p:nvPr/>
        </p:nvSpPr>
        <p:spPr>
          <a:xfrm>
            <a:off x="7642904" y="4057265"/>
            <a:ext cx="351129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2E4A5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Monte Carlo screening on the low-fidelity model identifies risk-significant regions to guide costly high-fidelity DPRA</a:t>
            </a:r>
          </a:p>
          <a:p>
            <a:endParaRPr lang="en-US" sz="1100" dirty="0">
              <a:solidFill>
                <a:srgbClr val="2E4A5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-12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BDC075F-4FBF-CF03-E221-1E911747D57C}"/>
              </a:ext>
            </a:extLst>
          </p:cNvPr>
          <p:cNvSpPr/>
          <p:nvPr/>
        </p:nvSpPr>
        <p:spPr>
          <a:xfrm>
            <a:off x="4894406" y="2404091"/>
            <a:ext cx="2024063" cy="48305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1706DA-851B-B378-76C0-74A87B02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2</a:t>
            </a:fld>
            <a:endParaRPr lang="en-US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D8C4A1B1-5A5E-7B6D-7455-7C1F5A879BAB}"/>
              </a:ext>
            </a:extLst>
          </p:cNvPr>
          <p:cNvSpPr/>
          <p:nvPr/>
        </p:nvSpPr>
        <p:spPr>
          <a:xfrm>
            <a:off x="737441" y="3133303"/>
            <a:ext cx="164592" cy="164592"/>
          </a:xfrm>
          <a:prstGeom prst="ellipse">
            <a:avLst/>
          </a:prstGeom>
          <a:solidFill>
            <a:srgbClr val="C94040"/>
          </a:solidFill>
          <a:ln w="12700">
            <a:solidFill>
              <a:srgbClr val="C94040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14">
            <a:extLst>
              <a:ext uri="{FF2B5EF4-FFF2-40B4-BE49-F238E27FC236}">
                <a16:creationId xmlns:a16="http://schemas.microsoft.com/office/drawing/2014/main" id="{8E904EBB-62AE-7F5C-EAE8-C14900D28BDD}"/>
              </a:ext>
            </a:extLst>
          </p:cNvPr>
          <p:cNvSpPr/>
          <p:nvPr/>
        </p:nvSpPr>
        <p:spPr>
          <a:xfrm>
            <a:off x="1015688" y="3172361"/>
            <a:ext cx="351129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2E4A5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This is especially limiting for passive safety systems, given their novelty and limited operational data</a:t>
            </a:r>
          </a:p>
          <a:p>
            <a:endParaRPr lang="en-US" sz="1100" dirty="0">
              <a:solidFill>
                <a:srgbClr val="2E4A5E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93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1215F-EE4A-7D14-596F-644EE5BCC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606A95-5DBA-B881-E028-B4349AFEFCAB}"/>
              </a:ext>
            </a:extLst>
          </p:cNvPr>
          <p:cNvSpPr>
            <a:spLocks noGrp="1"/>
          </p:cNvSpPr>
          <p:nvPr/>
        </p:nvSpPr>
        <p:spPr>
          <a:xfrm>
            <a:off x="152400" y="76200"/>
            <a:ext cx="10515600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Case Study: HC-HTGR RCCS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A61E3-33FA-38F9-5F9F-0F4574600A5C}"/>
              </a:ext>
            </a:extLst>
          </p:cNvPr>
          <p:cNvSpPr txBox="1"/>
          <p:nvPr/>
        </p:nvSpPr>
        <p:spPr>
          <a:xfrm>
            <a:off x="324465" y="1101213"/>
            <a:ext cx="7089058" cy="134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The Horizontal Compact High Temperature Gas Reactor (HC-HTGR) is a prismatic gas-cooled reactor with total power of 160-230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MWt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The RCCS is a safety related system for passive decay heat removal during loss of primary and secondary cooling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82B1AE-AACF-055A-ED13-68AE2E31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63" y="2835650"/>
            <a:ext cx="5890770" cy="16765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279F82-1154-9105-CE27-DF556D23AE43}"/>
              </a:ext>
            </a:extLst>
          </p:cNvPr>
          <p:cNvSpPr txBox="1"/>
          <p:nvPr/>
        </p:nvSpPr>
        <p:spPr>
          <a:xfrm>
            <a:off x="574563" y="4615842"/>
            <a:ext cx="520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RCCS Thermal Resistance Network – (Jeong et al., 2023)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537317-5111-E274-D89E-D25FC2CF3578}"/>
              </a:ext>
            </a:extLst>
          </p:cNvPr>
          <p:cNvSpPr/>
          <p:nvPr/>
        </p:nvSpPr>
        <p:spPr>
          <a:xfrm>
            <a:off x="7379109" y="2363701"/>
            <a:ext cx="2064774" cy="1676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Heat Transfer to water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31D070-E02C-64A8-C725-49A3560AAB32}"/>
              </a:ext>
            </a:extLst>
          </p:cNvPr>
          <p:cNvSpPr/>
          <p:nvPr/>
        </p:nvSpPr>
        <p:spPr>
          <a:xfrm>
            <a:off x="7620000" y="829877"/>
            <a:ext cx="1489587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 Tank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94543D-B8DF-ED39-EA95-0EAC109CFD87}"/>
              </a:ext>
            </a:extLst>
          </p:cNvPr>
          <p:cNvSpPr/>
          <p:nvPr/>
        </p:nvSpPr>
        <p:spPr>
          <a:xfrm>
            <a:off x="7620000" y="4708693"/>
            <a:ext cx="1582993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Bottom Tank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7C1C825-5B9B-436B-C1E4-7979E7B4AED3}"/>
              </a:ext>
            </a:extLst>
          </p:cNvPr>
          <p:cNvCxnSpPr>
            <a:cxnSpLocks/>
            <a:stCxn id="24" idx="6"/>
            <a:endCxn id="25" idx="6"/>
          </p:cNvCxnSpPr>
          <p:nvPr/>
        </p:nvCxnSpPr>
        <p:spPr>
          <a:xfrm>
            <a:off x="9109587" y="1287077"/>
            <a:ext cx="93406" cy="3878816"/>
          </a:xfrm>
          <a:prstGeom prst="bentConnector3">
            <a:avLst>
              <a:gd name="adj1" fmla="val 178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row: Down 49">
            <a:extLst>
              <a:ext uri="{FF2B5EF4-FFF2-40B4-BE49-F238E27FC236}">
                <a16:creationId xmlns:a16="http://schemas.microsoft.com/office/drawing/2014/main" id="{26539F96-4FD3-8377-3467-F7DA9D48D13D}"/>
              </a:ext>
            </a:extLst>
          </p:cNvPr>
          <p:cNvSpPr/>
          <p:nvPr/>
        </p:nvSpPr>
        <p:spPr>
          <a:xfrm rot="10800000">
            <a:off x="8271903" y="1783909"/>
            <a:ext cx="185782" cy="5112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99044A46-0123-7755-AF92-873E83E35DAC}"/>
              </a:ext>
            </a:extLst>
          </p:cNvPr>
          <p:cNvSpPr/>
          <p:nvPr/>
        </p:nvSpPr>
        <p:spPr>
          <a:xfrm rot="10800000">
            <a:off x="8271903" y="4104556"/>
            <a:ext cx="185782" cy="51128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8451E848-E5BF-4299-E2A2-7183E0BFD267}"/>
              </a:ext>
            </a:extLst>
          </p:cNvPr>
          <p:cNvSpPr/>
          <p:nvPr/>
        </p:nvSpPr>
        <p:spPr>
          <a:xfrm>
            <a:off x="9443883" y="1020830"/>
            <a:ext cx="688258" cy="241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B73D53B0-E925-2884-D0EE-B2C3C293DF6A}"/>
              </a:ext>
            </a:extLst>
          </p:cNvPr>
          <p:cNvSpPr/>
          <p:nvPr/>
        </p:nvSpPr>
        <p:spPr>
          <a:xfrm>
            <a:off x="10933470" y="2039551"/>
            <a:ext cx="285135" cy="216760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E1CDADBC-3C8F-CB97-D159-831DE120884F}"/>
              </a:ext>
            </a:extLst>
          </p:cNvPr>
          <p:cNvSpPr/>
          <p:nvPr/>
        </p:nvSpPr>
        <p:spPr>
          <a:xfrm rot="10800000">
            <a:off x="9743766" y="5263449"/>
            <a:ext cx="688258" cy="24184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2128D0-4CFF-5F69-8BE3-EDD5A3307C50}"/>
              </a:ext>
            </a:extLst>
          </p:cNvPr>
          <p:cNvSpPr txBox="1"/>
          <p:nvPr/>
        </p:nvSpPr>
        <p:spPr>
          <a:xfrm>
            <a:off x="7605251" y="5785317"/>
            <a:ext cx="300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Natural Circulation Loop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8C9A0C-5BD8-B6AA-8E83-5E25AC208DE1}"/>
              </a:ext>
            </a:extLst>
          </p:cNvPr>
          <p:cNvSpPr txBox="1"/>
          <p:nvPr/>
        </p:nvSpPr>
        <p:spPr>
          <a:xfrm>
            <a:off x="8411496" y="1937769"/>
            <a:ext cx="13740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Low-density water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886C98D-EC27-8591-3022-366000BD0DC7}"/>
              </a:ext>
            </a:extLst>
          </p:cNvPr>
          <p:cNvSpPr txBox="1"/>
          <p:nvPr/>
        </p:nvSpPr>
        <p:spPr>
          <a:xfrm>
            <a:off x="10786541" y="1697485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high-density water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0A357-1B90-A4D3-8307-B1036DF3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8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8BEA-1340-ECE1-21ED-DDB756DD7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6609B-729A-4907-8FD8-0384B95D78A2}"/>
              </a:ext>
            </a:extLst>
          </p:cNvPr>
          <p:cNvSpPr>
            <a:spLocks noGrp="1"/>
          </p:cNvSpPr>
          <p:nvPr/>
        </p:nvSpPr>
        <p:spPr>
          <a:xfrm>
            <a:off x="183760" y="243468"/>
            <a:ext cx="10842702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Methodology: SysML Model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AEA7D-EE42-74B2-D738-C71D2AC4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" y="1087885"/>
            <a:ext cx="6011729" cy="2718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DDC5A3-5F97-1E4B-5011-38AB3732C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760" y="2283979"/>
            <a:ext cx="5966101" cy="38742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6E6459-A66E-CD28-D452-D3B417D5C655}"/>
              </a:ext>
            </a:extLst>
          </p:cNvPr>
          <p:cNvSpPr txBox="1"/>
          <p:nvPr/>
        </p:nvSpPr>
        <p:spPr>
          <a:xfrm>
            <a:off x="4313112" y="1191240"/>
            <a:ext cx="189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Structure Diagram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EB55AE-689C-A427-3C55-4774EDD48E4F}"/>
              </a:ext>
            </a:extLst>
          </p:cNvPr>
          <p:cNvSpPr txBox="1"/>
          <p:nvPr/>
        </p:nvSpPr>
        <p:spPr>
          <a:xfrm>
            <a:off x="9653251" y="2321588"/>
            <a:ext cx="2271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Requirements Diagram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CE0A5E-50C7-F7B4-D5A1-297F80548AA4}"/>
              </a:ext>
            </a:extLst>
          </p:cNvPr>
          <p:cNvSpPr/>
          <p:nvPr/>
        </p:nvSpPr>
        <p:spPr>
          <a:xfrm>
            <a:off x="84272" y="3917004"/>
            <a:ext cx="5977838" cy="19909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Structure Diagram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(above) provides the logical structure of the system in terms of subsystems and components. </a:t>
            </a:r>
          </a:p>
          <a:p>
            <a:pPr algn="ctr"/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E.g. –Water Panel is a subsystem to RCCS, with 2 main components (Riser Tubes, Steel Plate)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E21437-E623-8E61-661C-D0956A844125}"/>
              </a:ext>
            </a:extLst>
          </p:cNvPr>
          <p:cNvSpPr/>
          <p:nvPr/>
        </p:nvSpPr>
        <p:spPr>
          <a:xfrm>
            <a:off x="6195490" y="1113419"/>
            <a:ext cx="5970372" cy="11511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Requirements Diagram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shows the required behaviors and characteristics of the system (e.g., NRC SDCs…) and links to components in the Structure Diagram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9BE9B-E715-21D5-3745-1C9EFC45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F0C2-F0C7-B815-E505-28F900498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148CC2-F821-BDB2-9D4D-320CD6078FD7}"/>
              </a:ext>
            </a:extLst>
          </p:cNvPr>
          <p:cNvSpPr>
            <a:spLocks noGrp="1"/>
          </p:cNvSpPr>
          <p:nvPr/>
        </p:nvSpPr>
        <p:spPr>
          <a:xfrm>
            <a:off x="183760" y="243468"/>
            <a:ext cx="10842702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Methodology: SysML-Python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D0F302-01BD-3808-F346-29CC2D1B3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386" y="1076260"/>
            <a:ext cx="5813614" cy="4966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00341D-813A-6C80-4A1C-2ECCF4463CD6}"/>
              </a:ext>
            </a:extLst>
          </p:cNvPr>
          <p:cNvSpPr txBox="1"/>
          <p:nvPr/>
        </p:nvSpPr>
        <p:spPr>
          <a:xfrm>
            <a:off x="8496917" y="5868886"/>
            <a:ext cx="31568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SysML calls low-fidelity Model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0EE93-557E-2653-A72D-2AA84E5B244A}"/>
              </a:ext>
            </a:extLst>
          </p:cNvPr>
          <p:cNvSpPr txBox="1"/>
          <p:nvPr/>
        </p:nvSpPr>
        <p:spPr>
          <a:xfrm>
            <a:off x="6473392" y="5313991"/>
            <a:ext cx="2271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Parametric Diagram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97E77F-7EE8-3F11-CE6F-5954C0DD359F}"/>
              </a:ext>
            </a:extLst>
          </p:cNvPr>
          <p:cNvSpPr/>
          <p:nvPr/>
        </p:nvSpPr>
        <p:spPr>
          <a:xfrm>
            <a:off x="183760" y="1120978"/>
            <a:ext cx="6194626" cy="86995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Parametric Diagram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shows how system components and parameters interconnect.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849533-0C5F-79B8-CD27-9DBB31889B7C}"/>
              </a:ext>
            </a:extLst>
          </p:cNvPr>
          <p:cNvSpPr/>
          <p:nvPr/>
        </p:nvSpPr>
        <p:spPr>
          <a:xfrm>
            <a:off x="183760" y="2051963"/>
            <a:ext cx="6194626" cy="996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Vessel Temperature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Panel Emissivity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are important to the functional connection of RPV to the Water Panel (i.e., via radiative heat transfer) </a:t>
            </a:r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10CFDAD4-DC92-CBBD-D78B-F0121DEAAA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5246" y="1761680"/>
            <a:ext cx="640080" cy="640080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9E18D67F-1A24-E998-902D-FD7E5EEA35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761" y="2051964"/>
            <a:ext cx="457200" cy="4572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AD4D1C-B321-B422-65BE-C012B32FA706}"/>
              </a:ext>
            </a:extLst>
          </p:cNvPr>
          <p:cNvSpPr/>
          <p:nvPr/>
        </p:nvSpPr>
        <p:spPr>
          <a:xfrm>
            <a:off x="183760" y="3109613"/>
            <a:ext cx="6194626" cy="9966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Coolant Temperature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important to the</a:t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functional connection of Water Panel to Coolant (i.e., via convective heat transfer) 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2180D26F-7869-16B2-430E-FB75F70F6B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5246" y="2880695"/>
            <a:ext cx="640080" cy="640080"/>
          </a:xfrm>
          <a:prstGeom prst="rect">
            <a:avLst/>
          </a:prstGeom>
        </p:spPr>
      </p:pic>
      <p:pic>
        <p:nvPicPr>
          <p:cNvPr id="19" name="Graphic 18" descr="Badge 3 with solid fill">
            <a:extLst>
              <a:ext uri="{FF2B5EF4-FFF2-40B4-BE49-F238E27FC236}">
                <a16:creationId xmlns:a16="http://schemas.microsoft.com/office/drawing/2014/main" id="{BC5CFE4F-5AA2-E11E-F6DD-D593111ADB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5246" y="4639749"/>
            <a:ext cx="640080" cy="640080"/>
          </a:xfrm>
          <a:prstGeom prst="rect">
            <a:avLst/>
          </a:prstGeom>
        </p:spPr>
      </p:pic>
      <p:pic>
        <p:nvPicPr>
          <p:cNvPr id="21" name="Graphic 20" descr="Badge 4 with solid fill">
            <a:extLst>
              <a:ext uri="{FF2B5EF4-FFF2-40B4-BE49-F238E27FC236}">
                <a16:creationId xmlns:a16="http://schemas.microsoft.com/office/drawing/2014/main" id="{F84592DE-446A-B943-20C2-88F00DE88F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5246" y="5325224"/>
            <a:ext cx="640080" cy="640080"/>
          </a:xfrm>
          <a:prstGeom prst="rect">
            <a:avLst/>
          </a:prstGeom>
        </p:spPr>
      </p:pic>
      <p:pic>
        <p:nvPicPr>
          <p:cNvPr id="22" name="Graphic 21" descr="Badge with solid fill">
            <a:extLst>
              <a:ext uri="{FF2B5EF4-FFF2-40B4-BE49-F238E27FC236}">
                <a16:creationId xmlns:a16="http://schemas.microsoft.com/office/drawing/2014/main" id="{9E7D4572-9CB7-F051-F4FF-0F10851C92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761" y="3109613"/>
            <a:ext cx="457200" cy="4572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38A238-5AA8-1AF9-98C2-E7221DF40FB0}"/>
              </a:ext>
            </a:extLst>
          </p:cNvPr>
          <p:cNvSpPr/>
          <p:nvPr/>
        </p:nvSpPr>
        <p:spPr>
          <a:xfrm>
            <a:off x="183760" y="4167264"/>
            <a:ext cx="6194626" cy="996618"/>
          </a:xfrm>
          <a:prstGeom prst="roundRect">
            <a:avLst/>
          </a:prstGeom>
          <a:solidFill>
            <a:srgbClr val="F3F3FF"/>
          </a:solidFill>
          <a:ln w="28575">
            <a:solidFill>
              <a:srgbClr val="D0D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Parameters from (1) and (2) are incorporated </a:t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system constraints and passed to the low-fidelity simulation. </a:t>
            </a:r>
          </a:p>
        </p:txBody>
      </p:sp>
      <p:pic>
        <p:nvPicPr>
          <p:cNvPr id="24" name="Graphic 23" descr="Badge 3 with solid fill">
            <a:extLst>
              <a:ext uri="{FF2B5EF4-FFF2-40B4-BE49-F238E27FC236}">
                <a16:creationId xmlns:a16="http://schemas.microsoft.com/office/drawing/2014/main" id="{A28CED81-97AA-B8A8-E21F-CCE3C214CE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60" y="4167263"/>
            <a:ext cx="457200" cy="4572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9B645A6-5FFB-0C13-3EFD-DEF3BE67093F}"/>
              </a:ext>
            </a:extLst>
          </p:cNvPr>
          <p:cNvSpPr/>
          <p:nvPr/>
        </p:nvSpPr>
        <p:spPr>
          <a:xfrm>
            <a:off x="183760" y="5234433"/>
            <a:ext cx="6194626" cy="8163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SysML I/O with low-fidelity model in Python. </a:t>
            </a:r>
          </a:p>
        </p:txBody>
      </p:sp>
      <p:pic>
        <p:nvPicPr>
          <p:cNvPr id="26" name="Graphic 25" descr="Badge 4 with solid fill">
            <a:extLst>
              <a:ext uri="{FF2B5EF4-FFF2-40B4-BE49-F238E27FC236}">
                <a16:creationId xmlns:a16="http://schemas.microsoft.com/office/drawing/2014/main" id="{0275DFDE-1097-FDCC-71A0-D9EE1B8B27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760" y="5234433"/>
            <a:ext cx="457200" cy="457200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E9F4C10-FC90-6AA9-F21D-38EE5626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88E16-C9A8-1D11-BB0A-E6C9F5017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54E926-9BD7-20CB-8817-F9D7E8A72F40}"/>
              </a:ext>
            </a:extLst>
          </p:cNvPr>
          <p:cNvSpPr>
            <a:spLocks noGrp="1"/>
          </p:cNvSpPr>
          <p:nvPr/>
        </p:nvSpPr>
        <p:spPr>
          <a:xfrm>
            <a:off x="183760" y="243468"/>
            <a:ext cx="10842702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Methodology: Low-Fidelity Model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0C1D8B46-BF46-5766-1EC9-D72E992525E7}"/>
              </a:ext>
            </a:extLst>
          </p:cNvPr>
          <p:cNvSpPr/>
          <p:nvPr/>
        </p:nvSpPr>
        <p:spPr>
          <a:xfrm>
            <a:off x="1581518" y="990501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 1 - Thermal Resistance Network: RPV → Panel → Coolant</a:t>
            </a:r>
            <a:endParaRPr lang="en-US" sz="22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4FADD60-0677-1428-6FAD-3E840A18BB3E}"/>
              </a:ext>
            </a:extLst>
          </p:cNvPr>
          <p:cNvSpPr/>
          <p:nvPr/>
        </p:nvSpPr>
        <p:spPr>
          <a:xfrm>
            <a:off x="1581518" y="1520853"/>
            <a:ext cx="8321040" cy="0"/>
          </a:xfrm>
          <a:prstGeom prst="line">
            <a:avLst/>
          </a:prstGeom>
          <a:noFill/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95ECB9D4-B0BC-12FD-9B9D-437EDC0E6C6C}"/>
              </a:ext>
            </a:extLst>
          </p:cNvPr>
          <p:cNvSpPr/>
          <p:nvPr/>
        </p:nvSpPr>
        <p:spPr>
          <a:xfrm>
            <a:off x="1490078" y="1667157"/>
            <a:ext cx="210312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931D5F3C-9D02-3294-76CD-C06B78862596}"/>
              </a:ext>
            </a:extLst>
          </p:cNvPr>
          <p:cNvSpPr/>
          <p:nvPr/>
        </p:nvSpPr>
        <p:spPr>
          <a:xfrm>
            <a:off x="1490078" y="1667157"/>
            <a:ext cx="2103120" cy="384048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2166AA5-098A-3E80-6FC1-6CB567C23F09}"/>
              </a:ext>
            </a:extLst>
          </p:cNvPr>
          <p:cNvSpPr/>
          <p:nvPr/>
        </p:nvSpPr>
        <p:spPr>
          <a:xfrm>
            <a:off x="1490078" y="1667157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RPV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Outer Wall</a:t>
            </a:r>
            <a:endParaRPr lang="en-US" sz="12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31D7E679-3060-49BD-DC64-E97880647E31}"/>
              </a:ext>
            </a:extLst>
          </p:cNvPr>
          <p:cNvSpPr/>
          <p:nvPr/>
        </p:nvSpPr>
        <p:spPr>
          <a:xfrm>
            <a:off x="1535798" y="2078637"/>
            <a:ext cx="2011680" cy="7772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T_rpv = 472 °C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ε_rpv = 0.8 (fixed)</a:t>
            </a:r>
            <a:endParaRPr lang="en-US" sz="11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5E959753-D8B2-F8FD-F632-AE000FF5558E}"/>
              </a:ext>
            </a:extLst>
          </p:cNvPr>
          <p:cNvSpPr/>
          <p:nvPr/>
        </p:nvSpPr>
        <p:spPr>
          <a:xfrm>
            <a:off x="4644758" y="1667157"/>
            <a:ext cx="210312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B6148A94-1A39-6E1B-BCDC-D480444685A4}"/>
              </a:ext>
            </a:extLst>
          </p:cNvPr>
          <p:cNvSpPr/>
          <p:nvPr/>
        </p:nvSpPr>
        <p:spPr>
          <a:xfrm>
            <a:off x="4644758" y="1667157"/>
            <a:ext cx="2103120" cy="384048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EBA1AC81-D4C4-0E69-B4A1-715BF0013FE4}"/>
              </a:ext>
            </a:extLst>
          </p:cNvPr>
          <p:cNvSpPr/>
          <p:nvPr/>
        </p:nvSpPr>
        <p:spPr>
          <a:xfrm>
            <a:off x="4644758" y="1667157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RCCS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Panel</a:t>
            </a:r>
            <a:endParaRPr lang="en-US" sz="12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D02F6C31-2C34-DD3D-9827-9C7842833AE8}"/>
              </a:ext>
            </a:extLst>
          </p:cNvPr>
          <p:cNvSpPr/>
          <p:nvPr/>
        </p:nvSpPr>
        <p:spPr>
          <a:xfrm>
            <a:off x="4690478" y="2078637"/>
            <a:ext cx="2011680" cy="7772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T_p = unknown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ε_panel = sampled</a:t>
            </a:r>
            <a:endParaRPr lang="en-US" sz="110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518D4474-DEAD-4163-DF95-101A1501CEE1}"/>
              </a:ext>
            </a:extLst>
          </p:cNvPr>
          <p:cNvSpPr/>
          <p:nvPr/>
        </p:nvSpPr>
        <p:spPr>
          <a:xfrm>
            <a:off x="7799438" y="1667157"/>
            <a:ext cx="210312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C4E00AFC-25FF-4C08-47D9-580B253DA380}"/>
              </a:ext>
            </a:extLst>
          </p:cNvPr>
          <p:cNvSpPr/>
          <p:nvPr/>
        </p:nvSpPr>
        <p:spPr>
          <a:xfrm>
            <a:off x="7799438" y="1667157"/>
            <a:ext cx="2103120" cy="384048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18CB6C47-9538-5FA8-2543-F0637310CFE0}"/>
              </a:ext>
            </a:extLst>
          </p:cNvPr>
          <p:cNvSpPr/>
          <p:nvPr/>
        </p:nvSpPr>
        <p:spPr>
          <a:xfrm>
            <a:off x="7799438" y="1667157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Riser Tube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Coolant</a:t>
            </a:r>
            <a:endParaRPr lang="en-US" sz="120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1ADFC98B-5C0A-2EA2-5EE4-D9D1D1E78CA0}"/>
              </a:ext>
            </a:extLst>
          </p:cNvPr>
          <p:cNvSpPr/>
          <p:nvPr/>
        </p:nvSpPr>
        <p:spPr>
          <a:xfrm>
            <a:off x="7845158" y="2078637"/>
            <a:ext cx="2011680" cy="7772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T_in = water inlet temp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T_hot = water outlet temp</a:t>
            </a:r>
            <a:endParaRPr lang="en-US" sz="1100" dirty="0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DAAF1CE7-EF0B-9ADD-B50D-7CC1690761E9}"/>
              </a:ext>
            </a:extLst>
          </p:cNvPr>
          <p:cNvSpPr/>
          <p:nvPr/>
        </p:nvSpPr>
        <p:spPr>
          <a:xfrm>
            <a:off x="3593198" y="2380389"/>
            <a:ext cx="1051560" cy="0"/>
          </a:xfrm>
          <a:prstGeom prst="line">
            <a:avLst/>
          </a:prstGeom>
          <a:noFill/>
          <a:ln w="19050">
            <a:solidFill>
              <a:srgbClr val="E6394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209B6C74-ACA0-14F7-85C2-E910A654323B}"/>
              </a:ext>
            </a:extLst>
          </p:cNvPr>
          <p:cNvSpPr/>
          <p:nvPr/>
        </p:nvSpPr>
        <p:spPr>
          <a:xfrm>
            <a:off x="6747878" y="2380389"/>
            <a:ext cx="1051560" cy="0"/>
          </a:xfrm>
          <a:prstGeom prst="line">
            <a:avLst/>
          </a:prstGeom>
          <a:noFill/>
          <a:ln w="19050">
            <a:solidFill>
              <a:srgbClr val="0D9488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1982BEF4-DC57-D374-C7AF-1D02F2E18910}"/>
              </a:ext>
            </a:extLst>
          </p:cNvPr>
          <p:cNvSpPr/>
          <p:nvPr/>
        </p:nvSpPr>
        <p:spPr>
          <a:xfrm>
            <a:off x="3593198" y="2124357"/>
            <a:ext cx="1051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E63946"/>
                </a:solidFill>
              </a:rPr>
              <a:t>Radiation (dominant)</a:t>
            </a:r>
            <a:endParaRPr lang="en-US" sz="90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F0C0D6B6-5E60-F455-7B64-B182E040AA19}"/>
              </a:ext>
            </a:extLst>
          </p:cNvPr>
          <p:cNvSpPr/>
          <p:nvPr/>
        </p:nvSpPr>
        <p:spPr>
          <a:xfrm>
            <a:off x="6747878" y="2124357"/>
            <a:ext cx="1051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0D9488"/>
                </a:solidFill>
              </a:rPr>
              <a:t>Convection (htc)</a:t>
            </a:r>
            <a:endParaRPr lang="en-US" sz="90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073760A9-4144-372C-0C2A-36A1DDA75CDA}"/>
              </a:ext>
            </a:extLst>
          </p:cNvPr>
          <p:cNvSpPr/>
          <p:nvPr/>
        </p:nvSpPr>
        <p:spPr>
          <a:xfrm>
            <a:off x="1490078" y="3176892"/>
            <a:ext cx="4069080" cy="235915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9">
            <a:extLst>
              <a:ext uri="{FF2B5EF4-FFF2-40B4-BE49-F238E27FC236}">
                <a16:creationId xmlns:a16="http://schemas.microsoft.com/office/drawing/2014/main" id="{FCA1A8E8-93F1-511F-FA7E-47B9750E710D}"/>
              </a:ext>
            </a:extLst>
          </p:cNvPr>
          <p:cNvSpPr/>
          <p:nvPr/>
        </p:nvSpPr>
        <p:spPr>
          <a:xfrm>
            <a:off x="1490078" y="3176892"/>
            <a:ext cx="64008" cy="2359152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89C4B420-96C3-086D-AA48-5315CF089DD8}"/>
              </a:ext>
            </a:extLst>
          </p:cNvPr>
          <p:cNvSpPr/>
          <p:nvPr/>
        </p:nvSpPr>
        <p:spPr>
          <a:xfrm>
            <a:off x="1654670" y="3268332"/>
            <a:ext cx="3749040" cy="320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Equation 1 — Radiation  (RPV → Panel)</a:t>
            </a:r>
            <a:endParaRPr lang="en-US" sz="1100" dirty="0"/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1E1A0219-0246-032E-FBBB-5012CB492E5A}"/>
              </a:ext>
            </a:extLst>
          </p:cNvPr>
          <p:cNvSpPr/>
          <p:nvPr/>
        </p:nvSpPr>
        <p:spPr>
          <a:xfrm>
            <a:off x="1654670" y="3634092"/>
            <a:ext cx="3749040" cy="502920"/>
          </a:xfrm>
          <a:prstGeom prst="rect">
            <a:avLst/>
          </a:prstGeom>
          <a:solidFill>
            <a:srgbClr val="F4F6FB"/>
          </a:solidFill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22">
                <a:extLst>
                  <a:ext uri="{FF2B5EF4-FFF2-40B4-BE49-F238E27FC236}">
                    <a16:creationId xmlns:a16="http://schemas.microsoft.com/office/drawing/2014/main" id="{2F992EEA-4132-FE01-02E6-D1481B1BE98C}"/>
                  </a:ext>
                </a:extLst>
              </p:cNvPr>
              <p:cNvSpPr/>
              <p:nvPr/>
            </p:nvSpPr>
            <p:spPr>
              <a:xfrm>
                <a:off x="1746110" y="3634092"/>
                <a:ext cx="3566160" cy="502920"/>
              </a:xfrm>
              <a:prstGeom prst="rect">
                <a:avLst/>
              </a:prstGeom>
              <a:noFill/>
              <a:ln/>
            </p:spPr>
            <p:txBody>
              <a:bodyPr wrap="square" lIns="50800" tIns="50800" rIns="50800" bIns="50800" rtlCol="0" anchor="ctr"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sSubPr>
                        <m:e>
                          <m:r>
                            <a:rPr lang="en-US" sz="11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𝑸</m:t>
                          </m:r>
                        </m:e>
                        <m:sub>
                          <m:r>
                            <a:rPr lang="en-US" sz="11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𝒓𝒂𝒅</m:t>
                          </m:r>
                        </m:sub>
                      </m:sSub>
                      <m:r>
                        <a:rPr lang="en-US" sz="11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= </m:t>
                      </m:r>
                      <m:sSub>
                        <m:sSubPr>
                          <m:ctrlPr>
                            <a:rPr lang="en-US" sz="11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sSubPr>
                        <m:e>
                          <m:r>
                            <a:rPr lang="en-US" sz="11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𝜺</m:t>
                          </m:r>
                        </m:e>
                        <m:sub>
                          <m:r>
                            <a:rPr lang="en-US" sz="11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𝒓𝒑𝒗</m:t>
                          </m:r>
                        </m:sub>
                      </m:sSub>
                      <m:r>
                        <a:rPr lang="en-US" sz="11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· </m:t>
                      </m:r>
                      <m:r>
                        <a:rPr lang="en-US" sz="11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𝝈</m:t>
                      </m:r>
                      <m:r>
                        <a:rPr lang="en-US" sz="11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· </m:t>
                      </m:r>
                      <m:r>
                        <a:rPr lang="en-US" sz="11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𝑨</m:t>
                      </m:r>
                      <m:r>
                        <a:rPr lang="en-US" sz="1100" b="1" i="1" dirty="0" smtClean="0">
                          <a:solidFill>
                            <a:srgbClr val="111827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·</m:t>
                      </m:r>
                      <m:f>
                        <m:fPr>
                          <m:ctrlPr>
                            <a:rPr lang="en-US" sz="11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b="1" i="1" dirty="0" smtClean="0">
                                  <a:solidFill>
                                    <a:srgbClr val="111827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b="1" i="1" dirty="0" smtClean="0">
                                      <a:solidFill>
                                        <a:srgbClr val="111827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1" i="1" dirty="0" smtClean="0">
                                      <a:solidFill>
                                        <a:srgbClr val="111827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1100" b="1" i="1" dirty="0" smtClean="0">
                                      <a:solidFill>
                                        <a:srgbClr val="111827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𝒓𝒑𝒗</m:t>
                                  </m:r>
                                </m:sub>
                                <m:sup>
                                  <m:r>
                                    <a:rPr lang="en-US" sz="1100" b="1" i="1" dirty="0" smtClean="0">
                                      <a:solidFill>
                                        <a:srgbClr val="111827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US" sz="1100" b="1" i="1" dirty="0" smtClean="0">
                                  <a:solidFill>
                                    <a:srgbClr val="111827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− </m:t>
                              </m:r>
                              <m:sSubSup>
                                <m:sSubSupPr>
                                  <m:ctrlPr>
                                    <a:rPr lang="en-US" sz="1100" b="1" i="1" dirty="0" smtClean="0">
                                      <a:solidFill>
                                        <a:srgbClr val="111827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1" i="1" dirty="0" smtClean="0">
                                      <a:solidFill>
                                        <a:srgbClr val="111827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1100" b="1" i="1" dirty="0" smtClean="0">
                                      <a:solidFill>
                                        <a:srgbClr val="111827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𝒑</m:t>
                                  </m:r>
                                </m:sub>
                                <m:sup>
                                  <m:r>
                                    <a:rPr lang="en-US" sz="1100" b="1" i="1" dirty="0" smtClean="0">
                                      <a:solidFill>
                                        <a:srgbClr val="111827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1100" b="1" i="1" dirty="0" smtClean="0">
                              <a:solidFill>
                                <a:srgbClr val="111827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𝒅𝒆𝒏𝒐𝒎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5" name="Text 22">
                <a:extLst>
                  <a:ext uri="{FF2B5EF4-FFF2-40B4-BE49-F238E27FC236}">
                    <a16:creationId xmlns:a16="http://schemas.microsoft.com/office/drawing/2014/main" id="{2F992EEA-4132-FE01-02E6-D1481B1BE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10" y="3634092"/>
                <a:ext cx="3566160" cy="502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23">
                <a:extLst>
                  <a:ext uri="{FF2B5EF4-FFF2-40B4-BE49-F238E27FC236}">
                    <a16:creationId xmlns:a16="http://schemas.microsoft.com/office/drawing/2014/main" id="{92637F2A-6CCF-9354-405E-516F64718EB0}"/>
                  </a:ext>
                </a:extLst>
              </p:cNvPr>
              <p:cNvSpPr/>
              <p:nvPr/>
            </p:nvSpPr>
            <p:spPr>
              <a:xfrm>
                <a:off x="1654670" y="4356468"/>
                <a:ext cx="3749040" cy="841247"/>
              </a:xfrm>
              <a:prstGeom prst="rect">
                <a:avLst/>
              </a:prstGeom>
              <a:noFill/>
              <a:ln/>
            </p:spPr>
            <p:txBody>
              <a:bodyPr wrap="square" lIns="50800" tIns="50800" rIns="50800" bIns="508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𝑑𝑒𝑛𝑜𝑚</m:t>
                    </m:r>
                    <m:r>
                      <a:rPr lang="en-US" sz="1400" i="1" dirty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 =</m:t>
                    </m:r>
                    <m:f>
                      <m:fPr>
                        <m:ctrlPr>
                          <a:rPr lang="en-US" sz="1400" i="1" dirty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 dirty="0" err="1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en-US" sz="1400" i="1" dirty="0" err="1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 dirty="0" err="1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𝑟𝑝𝑣</m:t>
                            </m:r>
                          </m:sub>
                        </m:sSub>
                      </m:den>
                    </m:f>
                    <m:r>
                      <a:rPr lang="en-US" sz="1400" i="1" dirty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 +</m:t>
                    </m:r>
                    <m:f>
                      <m:fPr>
                        <m:ctrlPr>
                          <a:rPr lang="en-US" sz="1400" i="1" dirty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𝑝𝑎𝑛𝑒𝑙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 dirty="0" err="1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en-US" sz="1400" i="1" dirty="0" err="1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 dirty="0" err="1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𝑝𝑎𝑛𝑒𝑙</m:t>
                            </m:r>
                          </m:sub>
                        </m:sSub>
                      </m:den>
                    </m:f>
                    <m:r>
                      <a:rPr lang="en-US" sz="1400" i="1" dirty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 · </m:t>
                    </m:r>
                    <m:d>
                      <m:dPr>
                        <m:ctrlPr>
                          <a:rPr lang="en-US" sz="1400" i="1" dirty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dirty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 dirty="0" err="1">
                                    <a:solidFill>
                                      <a:srgbClr val="374151"/>
                                    </a:solidFill>
                                    <a:latin typeface="Cambria Math" panose="02040503050406030204" pitchFamily="18" charset="0"/>
                                    <a:ea typeface="Calibri" pitchFamily="34" charset="-122"/>
                                    <a:cs typeface="Calibri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 err="1">
                                    <a:solidFill>
                                      <a:srgbClr val="374151"/>
                                    </a:solidFill>
                                    <a:latin typeface="Cambria Math" panose="02040503050406030204" pitchFamily="18" charset="0"/>
                                    <a:ea typeface="Calibri" pitchFamily="34" charset="-122"/>
                                    <a:cs typeface="Calibri" pitchFamily="34" charset="-12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400" i="1" dirty="0" err="1">
                                    <a:solidFill>
                                      <a:srgbClr val="374151"/>
                                    </a:solidFill>
                                    <a:latin typeface="Cambria Math" panose="02040503050406030204" pitchFamily="18" charset="0"/>
                                    <a:ea typeface="Calibri" pitchFamily="34" charset="-122"/>
                                    <a:cs typeface="Calibri" pitchFamily="34" charset="-120"/>
                                  </a:rPr>
                                  <m:t>𝑟𝑝𝑣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374151"/>
                                    </a:solidFill>
                                    <a:latin typeface="Cambria Math" panose="02040503050406030204" pitchFamily="18" charset="0"/>
                                    <a:ea typeface="Calibri" pitchFamily="34" charset="-122"/>
                                    <a:cs typeface="Calibri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374151"/>
                                    </a:solidFill>
                                    <a:latin typeface="Cambria Math" panose="02040503050406030204" pitchFamily="18" charset="0"/>
                                    <a:ea typeface="Calibri" pitchFamily="34" charset="-122"/>
                                    <a:cs typeface="Calibri" pitchFamily="34" charset="-12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374151"/>
                                    </a:solidFill>
                                    <a:latin typeface="Cambria Math" panose="02040503050406030204" pitchFamily="18" charset="0"/>
                                    <a:ea typeface="Calibri" pitchFamily="34" charset="-122"/>
                                    <a:cs typeface="Calibri" pitchFamily="34" charset="-120"/>
                                  </a:rPr>
                                  <m:t>𝑝𝑎𝑛𝑒𝑙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400" dirty="0">
                    <a:solidFill>
                      <a:srgbClr val="374151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</a:t>
                </a:r>
                <a:endParaRPr lang="en-US" sz="1400" dirty="0"/>
              </a:p>
              <a:p>
                <a:pPr marL="0" indent="0" algn="l">
                  <a:buNone/>
                </a:pPr>
                <a:endParaRPr lang="en-US" sz="1100" dirty="0"/>
              </a:p>
            </p:txBody>
          </p:sp>
        </mc:Choice>
        <mc:Fallback xmlns="">
          <p:sp>
            <p:nvSpPr>
              <p:cNvPr id="26" name="Text 23">
                <a:extLst>
                  <a:ext uri="{FF2B5EF4-FFF2-40B4-BE49-F238E27FC236}">
                    <a16:creationId xmlns:a16="http://schemas.microsoft.com/office/drawing/2014/main" id="{92637F2A-6CCF-9354-405E-516F64718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70" y="4356468"/>
                <a:ext cx="3749040" cy="841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hape 24">
            <a:extLst>
              <a:ext uri="{FF2B5EF4-FFF2-40B4-BE49-F238E27FC236}">
                <a16:creationId xmlns:a16="http://schemas.microsoft.com/office/drawing/2014/main" id="{2B116B18-6211-DD70-109D-CD79E5A7162A}"/>
              </a:ext>
            </a:extLst>
          </p:cNvPr>
          <p:cNvSpPr/>
          <p:nvPr/>
        </p:nvSpPr>
        <p:spPr>
          <a:xfrm>
            <a:off x="5879198" y="3176892"/>
            <a:ext cx="4069080" cy="235915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C818AAA3-9B68-E663-2608-33D994CD001E}"/>
              </a:ext>
            </a:extLst>
          </p:cNvPr>
          <p:cNvSpPr/>
          <p:nvPr/>
        </p:nvSpPr>
        <p:spPr>
          <a:xfrm>
            <a:off x="5879198" y="3176892"/>
            <a:ext cx="64008" cy="2359152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6ED934F8-9BA1-9F5A-5CBD-2E21578B0CB4}"/>
              </a:ext>
            </a:extLst>
          </p:cNvPr>
          <p:cNvSpPr/>
          <p:nvPr/>
        </p:nvSpPr>
        <p:spPr>
          <a:xfrm>
            <a:off x="6043790" y="3268332"/>
            <a:ext cx="3749040" cy="320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Equation 2 — Convection  (Panel → Coolant)</a:t>
            </a:r>
            <a:endParaRPr lang="en-US" sz="1100" dirty="0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526007B9-8F05-811F-5F88-C5E5B3031518}"/>
              </a:ext>
            </a:extLst>
          </p:cNvPr>
          <p:cNvSpPr/>
          <p:nvPr/>
        </p:nvSpPr>
        <p:spPr>
          <a:xfrm>
            <a:off x="6043790" y="3634092"/>
            <a:ext cx="3749040" cy="502920"/>
          </a:xfrm>
          <a:prstGeom prst="rect">
            <a:avLst/>
          </a:prstGeom>
          <a:solidFill>
            <a:srgbClr val="F4F6FB"/>
          </a:solidFill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8">
            <a:extLst>
              <a:ext uri="{FF2B5EF4-FFF2-40B4-BE49-F238E27FC236}">
                <a16:creationId xmlns:a16="http://schemas.microsoft.com/office/drawing/2014/main" id="{0F60A15E-5F5E-B7E3-4CDB-E926B8F7ECC4}"/>
              </a:ext>
            </a:extLst>
          </p:cNvPr>
          <p:cNvSpPr/>
          <p:nvPr/>
        </p:nvSpPr>
        <p:spPr>
          <a:xfrm>
            <a:off x="6135230" y="3634092"/>
            <a:ext cx="3566160" cy="502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1182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T_p = T_in + Q_rad / (htc · A_conv)</a:t>
            </a:r>
            <a:endParaRPr lang="en-US" sz="1100" dirty="0"/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80379E0A-8640-0FEC-229D-8AF856B36528}"/>
              </a:ext>
            </a:extLst>
          </p:cNvPr>
          <p:cNvSpPr/>
          <p:nvPr/>
        </p:nvSpPr>
        <p:spPr>
          <a:xfrm>
            <a:off x="6043790" y="4356468"/>
            <a:ext cx="3749040" cy="61264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htc</a:t>
            </a: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from Dittus-Boelter: 0.023 · Re⁰·⁸ · Pr⁰·⁴ · k/D</a:t>
            </a:r>
            <a:endParaRPr lang="en-US" sz="1400" dirty="0"/>
          </a:p>
        </p:txBody>
      </p:sp>
      <p:sp>
        <p:nvSpPr>
          <p:cNvPr id="33" name="Shape 30">
            <a:extLst>
              <a:ext uri="{FF2B5EF4-FFF2-40B4-BE49-F238E27FC236}">
                <a16:creationId xmlns:a16="http://schemas.microsoft.com/office/drawing/2014/main" id="{60F70915-47EE-3E5E-129C-7B2EFC0333BB}"/>
              </a:ext>
            </a:extLst>
          </p:cNvPr>
          <p:cNvSpPr/>
          <p:nvPr/>
        </p:nvSpPr>
        <p:spPr>
          <a:xfrm>
            <a:off x="1490078" y="5426316"/>
            <a:ext cx="8503920" cy="301752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6CA85EA4-DA38-0661-90B6-3540A16A27AB}"/>
              </a:ext>
            </a:extLst>
          </p:cNvPr>
          <p:cNvSpPr/>
          <p:nvPr/>
        </p:nvSpPr>
        <p:spPr>
          <a:xfrm>
            <a:off x="1490078" y="5426316"/>
            <a:ext cx="85039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Heat balance condition:   Q_rad (Eq 1)  =  htc · A_conv · (T_p − T_in)  (Eq 2 rearranged)   — solved by successive substitution of </a:t>
            </a:r>
            <a:r>
              <a:rPr lang="en-US" sz="1100" dirty="0" err="1">
                <a:solidFill>
                  <a:srgbClr val="FFFFFF"/>
                </a:solidFill>
              </a:rPr>
              <a:t>Q_rad</a:t>
            </a:r>
            <a:r>
              <a:rPr lang="en-US" sz="1100" dirty="0">
                <a:solidFill>
                  <a:srgbClr val="FFFFFF"/>
                </a:solidFill>
              </a:rPr>
              <a:t> and </a:t>
            </a:r>
            <a:r>
              <a:rPr lang="en-US" sz="1100" dirty="0" err="1">
                <a:solidFill>
                  <a:srgbClr val="FFFFFF"/>
                </a:solidFill>
              </a:rPr>
              <a:t>T_p</a:t>
            </a:r>
            <a:endParaRPr lang="en-US" sz="1100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9BDD5E0B-9A31-DD09-39B1-1DF7E0F9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34111-CFCC-5248-F914-38C1ABE24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1A7A4D-05F1-BFC4-58B5-C6521BD694ED}"/>
              </a:ext>
            </a:extLst>
          </p:cNvPr>
          <p:cNvSpPr>
            <a:spLocks noGrp="1"/>
          </p:cNvSpPr>
          <p:nvPr/>
        </p:nvSpPr>
        <p:spPr>
          <a:xfrm>
            <a:off x="183760" y="243468"/>
            <a:ext cx="10842702" cy="86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Methodology: Low-Fidelity Model 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768ED1F5-1B41-5831-10B6-394F79B672CF}"/>
              </a:ext>
            </a:extLst>
          </p:cNvPr>
          <p:cNvSpPr/>
          <p:nvPr/>
        </p:nvSpPr>
        <p:spPr>
          <a:xfrm>
            <a:off x="1670009" y="1019998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Solver2 - Natural Circulation Loop: Momentum Balance</a:t>
            </a:r>
            <a:endParaRPr lang="en-US" sz="22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51D4F7CE-A73A-59E7-FCBB-9ED11712F8A4}"/>
              </a:ext>
            </a:extLst>
          </p:cNvPr>
          <p:cNvSpPr/>
          <p:nvPr/>
        </p:nvSpPr>
        <p:spPr>
          <a:xfrm>
            <a:off x="1670009" y="1550350"/>
            <a:ext cx="8321040" cy="0"/>
          </a:xfrm>
          <a:prstGeom prst="line">
            <a:avLst/>
          </a:prstGeom>
          <a:noFill/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889D4493-3842-2C79-4719-7F4B58913619}"/>
              </a:ext>
            </a:extLst>
          </p:cNvPr>
          <p:cNvSpPr/>
          <p:nvPr/>
        </p:nvSpPr>
        <p:spPr>
          <a:xfrm>
            <a:off x="2172929" y="1696654"/>
            <a:ext cx="23317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EB37C994-88DD-3331-E310-3A64B1C16846}"/>
              </a:ext>
            </a:extLst>
          </p:cNvPr>
          <p:cNvSpPr/>
          <p:nvPr/>
        </p:nvSpPr>
        <p:spPr>
          <a:xfrm>
            <a:off x="2172929" y="1696654"/>
            <a:ext cx="54864" cy="658368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0F1FC8E4-0454-1529-B563-821D605FCDD0}"/>
              </a:ext>
            </a:extLst>
          </p:cNvPr>
          <p:cNvSpPr/>
          <p:nvPr/>
        </p:nvSpPr>
        <p:spPr>
          <a:xfrm>
            <a:off x="2319233" y="1733230"/>
            <a:ext cx="2103120" cy="58521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Collector / header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(hot side)</a:t>
            </a:r>
            <a:endParaRPr lang="en-US" sz="1100" dirty="0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29E331CD-B37D-8CCF-0A8A-D4228B14BF81}"/>
              </a:ext>
            </a:extLst>
          </p:cNvPr>
          <p:cNvSpPr/>
          <p:nvPr/>
        </p:nvSpPr>
        <p:spPr>
          <a:xfrm>
            <a:off x="2172929" y="2729926"/>
            <a:ext cx="23317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F83D19AA-1726-AEC5-6AAD-86C4CB72C47C}"/>
              </a:ext>
            </a:extLst>
          </p:cNvPr>
          <p:cNvSpPr/>
          <p:nvPr/>
        </p:nvSpPr>
        <p:spPr>
          <a:xfrm>
            <a:off x="2172929" y="2729926"/>
            <a:ext cx="54864" cy="658368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D453E97C-A037-55C1-00C0-C586DBF4CADD}"/>
              </a:ext>
            </a:extLst>
          </p:cNvPr>
          <p:cNvSpPr/>
          <p:nvPr/>
        </p:nvSpPr>
        <p:spPr>
          <a:xfrm>
            <a:off x="2319233" y="2766502"/>
            <a:ext cx="2103120" cy="58521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Riser tubes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(heated, low ρ)</a:t>
            </a:r>
            <a:endParaRPr lang="en-US" sz="1100" dirty="0"/>
          </a:p>
        </p:txBody>
      </p:sp>
      <p:sp>
        <p:nvSpPr>
          <p:cNvPr id="15" name="Shape 8">
            <a:extLst>
              <a:ext uri="{FF2B5EF4-FFF2-40B4-BE49-F238E27FC236}">
                <a16:creationId xmlns:a16="http://schemas.microsoft.com/office/drawing/2014/main" id="{5443E555-F58F-2A01-CA46-CB8C1122E072}"/>
              </a:ext>
            </a:extLst>
          </p:cNvPr>
          <p:cNvSpPr/>
          <p:nvPr/>
        </p:nvSpPr>
        <p:spPr>
          <a:xfrm>
            <a:off x="2172929" y="3763198"/>
            <a:ext cx="23317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9">
            <a:extLst>
              <a:ext uri="{FF2B5EF4-FFF2-40B4-BE49-F238E27FC236}">
                <a16:creationId xmlns:a16="http://schemas.microsoft.com/office/drawing/2014/main" id="{73265EA9-32A0-75F0-33DE-2727DA9D42F6}"/>
              </a:ext>
            </a:extLst>
          </p:cNvPr>
          <p:cNvSpPr/>
          <p:nvPr/>
        </p:nvSpPr>
        <p:spPr>
          <a:xfrm>
            <a:off x="2172929" y="3763198"/>
            <a:ext cx="54864" cy="658368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7C595B9A-DDD0-13DB-2699-1B58940F8EED}"/>
              </a:ext>
            </a:extLst>
          </p:cNvPr>
          <p:cNvSpPr/>
          <p:nvPr/>
        </p:nvSpPr>
        <p:spPr>
          <a:xfrm>
            <a:off x="2319233" y="3799774"/>
            <a:ext cx="2103120" cy="58521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Downcomer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(cold, high ρ)</a:t>
            </a:r>
            <a:endParaRPr lang="en-US" sz="1100" dirty="0"/>
          </a:p>
        </p:txBody>
      </p:sp>
      <p:sp>
        <p:nvSpPr>
          <p:cNvPr id="18" name="Shape 11">
            <a:extLst>
              <a:ext uri="{FF2B5EF4-FFF2-40B4-BE49-F238E27FC236}">
                <a16:creationId xmlns:a16="http://schemas.microsoft.com/office/drawing/2014/main" id="{6D135DDE-1150-761C-9495-3FA50E60D9AD}"/>
              </a:ext>
            </a:extLst>
          </p:cNvPr>
          <p:cNvSpPr/>
          <p:nvPr/>
        </p:nvSpPr>
        <p:spPr>
          <a:xfrm>
            <a:off x="2172928" y="4796470"/>
            <a:ext cx="2432305" cy="58521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2">
            <a:extLst>
              <a:ext uri="{FF2B5EF4-FFF2-40B4-BE49-F238E27FC236}">
                <a16:creationId xmlns:a16="http://schemas.microsoft.com/office/drawing/2014/main" id="{8F70103B-D759-1010-D15D-86B8CC6A3DF6}"/>
              </a:ext>
            </a:extLst>
          </p:cNvPr>
          <p:cNvSpPr/>
          <p:nvPr/>
        </p:nvSpPr>
        <p:spPr>
          <a:xfrm>
            <a:off x="2172929" y="4796470"/>
            <a:ext cx="54864" cy="65836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59A497A6-5E2A-D0AA-1FE9-D17209BE5F6C}"/>
              </a:ext>
            </a:extLst>
          </p:cNvPr>
          <p:cNvSpPr/>
          <p:nvPr/>
        </p:nvSpPr>
        <p:spPr>
          <a:xfrm>
            <a:off x="2319233" y="4833046"/>
            <a:ext cx="2103120" cy="585216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plenum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(inlet)</a:t>
            </a:r>
            <a:endParaRPr lang="en-US" sz="1100" dirty="0"/>
          </a:p>
        </p:txBody>
      </p:sp>
      <p:sp>
        <p:nvSpPr>
          <p:cNvPr id="24" name="Shape 17">
            <a:extLst>
              <a:ext uri="{FF2B5EF4-FFF2-40B4-BE49-F238E27FC236}">
                <a16:creationId xmlns:a16="http://schemas.microsoft.com/office/drawing/2014/main" id="{3781C011-B3B2-C4D4-F575-FB0EDD08DD4D}"/>
              </a:ext>
            </a:extLst>
          </p:cNvPr>
          <p:cNvSpPr/>
          <p:nvPr/>
        </p:nvSpPr>
        <p:spPr>
          <a:xfrm>
            <a:off x="4513793" y="5454838"/>
            <a:ext cx="0" cy="0"/>
          </a:xfrm>
          <a:prstGeom prst="line">
            <a:avLst/>
          </a:prstGeom>
          <a:noFill/>
          <a:ln w="19050">
            <a:solidFill>
              <a:srgbClr val="3A86FF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716B0409-673D-AA5E-7BF6-80347C166627}"/>
              </a:ext>
            </a:extLst>
          </p:cNvPr>
          <p:cNvSpPr/>
          <p:nvPr/>
        </p:nvSpPr>
        <p:spPr>
          <a:xfrm>
            <a:off x="4916128" y="1696654"/>
            <a:ext cx="5697301" cy="4169664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0">
            <a:extLst>
              <a:ext uri="{FF2B5EF4-FFF2-40B4-BE49-F238E27FC236}">
                <a16:creationId xmlns:a16="http://schemas.microsoft.com/office/drawing/2014/main" id="{0959FB98-567A-E0FD-FF39-2E2B9E30F2A7}"/>
              </a:ext>
            </a:extLst>
          </p:cNvPr>
          <p:cNvSpPr/>
          <p:nvPr/>
        </p:nvSpPr>
        <p:spPr>
          <a:xfrm>
            <a:off x="4916129" y="1696654"/>
            <a:ext cx="5166360" cy="38404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1">
            <a:extLst>
              <a:ext uri="{FF2B5EF4-FFF2-40B4-BE49-F238E27FC236}">
                <a16:creationId xmlns:a16="http://schemas.microsoft.com/office/drawing/2014/main" id="{455B3188-DB9B-7769-F2E6-D93913E08CB6}"/>
              </a:ext>
            </a:extLst>
          </p:cNvPr>
          <p:cNvSpPr/>
          <p:nvPr/>
        </p:nvSpPr>
        <p:spPr>
          <a:xfrm>
            <a:off x="4916129" y="1696654"/>
            <a:ext cx="5166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Pressure balance:   ΔP_buoyancy  =  ΔP_friction + ΔP_acceleration + ΔP_minor</a:t>
            </a:r>
            <a:endParaRPr lang="en-US" sz="1100" dirty="0"/>
          </a:p>
        </p:txBody>
      </p:sp>
      <p:sp>
        <p:nvSpPr>
          <p:cNvPr id="29" name="Shape 22">
            <a:extLst>
              <a:ext uri="{FF2B5EF4-FFF2-40B4-BE49-F238E27FC236}">
                <a16:creationId xmlns:a16="http://schemas.microsoft.com/office/drawing/2014/main" id="{4EE51812-59B7-C269-7210-0A51021A1B9A}"/>
              </a:ext>
            </a:extLst>
          </p:cNvPr>
          <p:cNvSpPr/>
          <p:nvPr/>
        </p:nvSpPr>
        <p:spPr>
          <a:xfrm>
            <a:off x="5053289" y="2208718"/>
            <a:ext cx="54864" cy="749808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3">
            <a:extLst>
              <a:ext uri="{FF2B5EF4-FFF2-40B4-BE49-F238E27FC236}">
                <a16:creationId xmlns:a16="http://schemas.microsoft.com/office/drawing/2014/main" id="{ACC757A4-6560-622B-CA67-72D57B22775A}"/>
              </a:ext>
            </a:extLst>
          </p:cNvPr>
          <p:cNvSpPr/>
          <p:nvPr/>
        </p:nvSpPr>
        <p:spPr>
          <a:xfrm>
            <a:off x="5172161" y="2208718"/>
            <a:ext cx="4754880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ΔP_buoyancy (driving force)</a:t>
            </a:r>
            <a:endParaRPr lang="en-US" sz="1000" dirty="0"/>
          </a:p>
        </p:txBody>
      </p:sp>
      <p:sp>
        <p:nvSpPr>
          <p:cNvPr id="31" name="Shape 24">
            <a:extLst>
              <a:ext uri="{FF2B5EF4-FFF2-40B4-BE49-F238E27FC236}">
                <a16:creationId xmlns:a16="http://schemas.microsoft.com/office/drawing/2014/main" id="{62461127-FFB4-9A42-8452-67574C2F5C0E}"/>
              </a:ext>
            </a:extLst>
          </p:cNvPr>
          <p:cNvSpPr/>
          <p:nvPr/>
        </p:nvSpPr>
        <p:spPr>
          <a:xfrm>
            <a:off x="5172161" y="2464750"/>
            <a:ext cx="1920240" cy="237744"/>
          </a:xfrm>
          <a:prstGeom prst="rect">
            <a:avLst/>
          </a:prstGeom>
          <a:solidFill>
            <a:srgbClr val="F4F6FB"/>
          </a:solidFill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5">
            <a:extLst>
              <a:ext uri="{FF2B5EF4-FFF2-40B4-BE49-F238E27FC236}">
                <a16:creationId xmlns:a16="http://schemas.microsoft.com/office/drawing/2014/main" id="{DBA8A55D-7FAC-3D0A-FE49-890841AC2D1D}"/>
              </a:ext>
            </a:extLst>
          </p:cNvPr>
          <p:cNvSpPr/>
          <p:nvPr/>
        </p:nvSpPr>
        <p:spPr>
          <a:xfrm>
            <a:off x="5236169" y="2464750"/>
            <a:ext cx="1828800" cy="23774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1182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(ρ_in − ρ_out) · g · H</a:t>
            </a:r>
            <a:endParaRPr lang="en-US" sz="1000" dirty="0"/>
          </a:p>
        </p:txBody>
      </p:sp>
      <p:sp>
        <p:nvSpPr>
          <p:cNvPr id="33" name="Text 26">
            <a:extLst>
              <a:ext uri="{FF2B5EF4-FFF2-40B4-BE49-F238E27FC236}">
                <a16:creationId xmlns:a16="http://schemas.microsoft.com/office/drawing/2014/main" id="{24748E00-65DC-B2B7-AA68-F0ECCE92A1DB}"/>
              </a:ext>
            </a:extLst>
          </p:cNvPr>
          <p:cNvSpPr/>
          <p:nvPr/>
        </p:nvSpPr>
        <p:spPr>
          <a:xfrm>
            <a:off x="7156409" y="2300158"/>
            <a:ext cx="2743200" cy="56692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Density difference between cold downcomer and hot riser drives the flow. Larger ΔT → bigger ΔP_g.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Shape 27">
            <a:extLst>
              <a:ext uri="{FF2B5EF4-FFF2-40B4-BE49-F238E27FC236}">
                <a16:creationId xmlns:a16="http://schemas.microsoft.com/office/drawing/2014/main" id="{BADFFD1B-7704-4AAF-35E5-8216E1491EC9}"/>
              </a:ext>
            </a:extLst>
          </p:cNvPr>
          <p:cNvSpPr/>
          <p:nvPr/>
        </p:nvSpPr>
        <p:spPr>
          <a:xfrm>
            <a:off x="5053289" y="3077398"/>
            <a:ext cx="54864" cy="749808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8">
            <a:extLst>
              <a:ext uri="{FF2B5EF4-FFF2-40B4-BE49-F238E27FC236}">
                <a16:creationId xmlns:a16="http://schemas.microsoft.com/office/drawing/2014/main" id="{992E0285-A97D-9B12-8579-8F3E9017A153}"/>
              </a:ext>
            </a:extLst>
          </p:cNvPr>
          <p:cNvSpPr/>
          <p:nvPr/>
        </p:nvSpPr>
        <p:spPr>
          <a:xfrm>
            <a:off x="5172161" y="3077398"/>
            <a:ext cx="4754880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ΔP_friction (riser + header + downcomer)</a:t>
            </a:r>
            <a:endParaRPr lang="en-US" sz="1000" dirty="0"/>
          </a:p>
        </p:txBody>
      </p:sp>
      <p:sp>
        <p:nvSpPr>
          <p:cNvPr id="36" name="Shape 29">
            <a:extLst>
              <a:ext uri="{FF2B5EF4-FFF2-40B4-BE49-F238E27FC236}">
                <a16:creationId xmlns:a16="http://schemas.microsoft.com/office/drawing/2014/main" id="{913C1D11-2679-3C76-CD5B-6728D81470B3}"/>
              </a:ext>
            </a:extLst>
          </p:cNvPr>
          <p:cNvSpPr/>
          <p:nvPr/>
        </p:nvSpPr>
        <p:spPr>
          <a:xfrm>
            <a:off x="5172161" y="3333430"/>
            <a:ext cx="1920240" cy="237744"/>
          </a:xfrm>
          <a:prstGeom prst="rect">
            <a:avLst/>
          </a:prstGeom>
          <a:solidFill>
            <a:srgbClr val="F4F6FB"/>
          </a:solidFill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0">
            <a:extLst>
              <a:ext uri="{FF2B5EF4-FFF2-40B4-BE49-F238E27FC236}">
                <a16:creationId xmlns:a16="http://schemas.microsoft.com/office/drawing/2014/main" id="{3F4364D3-A31B-6F38-FFC0-4E6D597B9CCF}"/>
              </a:ext>
            </a:extLst>
          </p:cNvPr>
          <p:cNvSpPr/>
          <p:nvPr/>
        </p:nvSpPr>
        <p:spPr>
          <a:xfrm>
            <a:off x="5236169" y="3333429"/>
            <a:ext cx="1828800" cy="413461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1182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Friction factor · (L/D) · ρ · v² / 2</a:t>
            </a:r>
            <a:endParaRPr lang="en-US" sz="1000" dirty="0"/>
          </a:p>
        </p:txBody>
      </p:sp>
      <p:sp>
        <p:nvSpPr>
          <p:cNvPr id="38" name="Text 31">
            <a:extLst>
              <a:ext uri="{FF2B5EF4-FFF2-40B4-BE49-F238E27FC236}">
                <a16:creationId xmlns:a16="http://schemas.microsoft.com/office/drawing/2014/main" id="{CBEE2807-74A8-947A-FBC0-8903AA204D72}"/>
              </a:ext>
            </a:extLst>
          </p:cNvPr>
          <p:cNvSpPr/>
          <p:nvPr/>
        </p:nvSpPr>
        <p:spPr>
          <a:xfrm>
            <a:off x="7403296" y="3220849"/>
            <a:ext cx="2743200" cy="56692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Wall shear losses in all three sections. Grows with v²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Shape 32">
            <a:extLst>
              <a:ext uri="{FF2B5EF4-FFF2-40B4-BE49-F238E27FC236}">
                <a16:creationId xmlns:a16="http://schemas.microsoft.com/office/drawing/2014/main" id="{ED3DF8FB-60E7-348E-3B21-00A06271FA53}"/>
              </a:ext>
            </a:extLst>
          </p:cNvPr>
          <p:cNvSpPr/>
          <p:nvPr/>
        </p:nvSpPr>
        <p:spPr>
          <a:xfrm>
            <a:off x="5053289" y="3946078"/>
            <a:ext cx="54864" cy="749808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3">
            <a:extLst>
              <a:ext uri="{FF2B5EF4-FFF2-40B4-BE49-F238E27FC236}">
                <a16:creationId xmlns:a16="http://schemas.microsoft.com/office/drawing/2014/main" id="{2314306F-C5A3-E262-F92B-8A6EFC97C5CE}"/>
              </a:ext>
            </a:extLst>
          </p:cNvPr>
          <p:cNvSpPr/>
          <p:nvPr/>
        </p:nvSpPr>
        <p:spPr>
          <a:xfrm>
            <a:off x="5172161" y="3946078"/>
            <a:ext cx="4754880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ΔP_acceleration</a:t>
            </a:r>
            <a:endParaRPr lang="en-US" sz="1000" dirty="0"/>
          </a:p>
        </p:txBody>
      </p:sp>
      <p:sp>
        <p:nvSpPr>
          <p:cNvPr id="41" name="Shape 34">
            <a:extLst>
              <a:ext uri="{FF2B5EF4-FFF2-40B4-BE49-F238E27FC236}">
                <a16:creationId xmlns:a16="http://schemas.microsoft.com/office/drawing/2014/main" id="{77750DF7-CD95-CC11-7C80-B2290EBB22EC}"/>
              </a:ext>
            </a:extLst>
          </p:cNvPr>
          <p:cNvSpPr/>
          <p:nvPr/>
        </p:nvSpPr>
        <p:spPr>
          <a:xfrm>
            <a:off x="5172161" y="4202110"/>
            <a:ext cx="1920240" cy="237744"/>
          </a:xfrm>
          <a:prstGeom prst="rect">
            <a:avLst/>
          </a:prstGeom>
          <a:solidFill>
            <a:srgbClr val="F4F6FB"/>
          </a:solidFill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5">
            <a:extLst>
              <a:ext uri="{FF2B5EF4-FFF2-40B4-BE49-F238E27FC236}">
                <a16:creationId xmlns:a16="http://schemas.microsoft.com/office/drawing/2014/main" id="{E46909A0-7EA5-C196-4A00-94FACB3C50DE}"/>
              </a:ext>
            </a:extLst>
          </p:cNvPr>
          <p:cNvSpPr/>
          <p:nvPr/>
        </p:nvSpPr>
        <p:spPr>
          <a:xfrm>
            <a:off x="5236169" y="4202110"/>
            <a:ext cx="1847680" cy="37490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1182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m² · (1/ρ_out − 1/ρ_in)</a:t>
            </a:r>
            <a:endParaRPr lang="en-US" sz="1000" dirty="0"/>
          </a:p>
        </p:txBody>
      </p:sp>
      <p:sp>
        <p:nvSpPr>
          <p:cNvPr id="43" name="Text 36">
            <a:extLst>
              <a:ext uri="{FF2B5EF4-FFF2-40B4-BE49-F238E27FC236}">
                <a16:creationId xmlns:a16="http://schemas.microsoft.com/office/drawing/2014/main" id="{4824CA04-9113-06B8-8D57-6051E579A83C}"/>
              </a:ext>
            </a:extLst>
          </p:cNvPr>
          <p:cNvSpPr/>
          <p:nvPr/>
        </p:nvSpPr>
        <p:spPr>
          <a:xfrm>
            <a:off x="7156409" y="4037518"/>
            <a:ext cx="2743200" cy="56692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Fluid expands as it heats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Shape 37">
            <a:extLst>
              <a:ext uri="{FF2B5EF4-FFF2-40B4-BE49-F238E27FC236}">
                <a16:creationId xmlns:a16="http://schemas.microsoft.com/office/drawing/2014/main" id="{68FDF124-A31E-F063-C226-D29A4E511673}"/>
              </a:ext>
            </a:extLst>
          </p:cNvPr>
          <p:cNvSpPr/>
          <p:nvPr/>
        </p:nvSpPr>
        <p:spPr>
          <a:xfrm>
            <a:off x="5053289" y="4814758"/>
            <a:ext cx="54864" cy="74980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38">
            <a:extLst>
              <a:ext uri="{FF2B5EF4-FFF2-40B4-BE49-F238E27FC236}">
                <a16:creationId xmlns:a16="http://schemas.microsoft.com/office/drawing/2014/main" id="{D80BC9EB-29F8-5FAC-6EAE-055C3457A59A}"/>
              </a:ext>
            </a:extLst>
          </p:cNvPr>
          <p:cNvSpPr/>
          <p:nvPr/>
        </p:nvSpPr>
        <p:spPr>
          <a:xfrm>
            <a:off x="5172161" y="4814758"/>
            <a:ext cx="4754880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ΔP_form (bends &amp; fittings)</a:t>
            </a:r>
            <a:endParaRPr lang="en-US" sz="1000" dirty="0"/>
          </a:p>
        </p:txBody>
      </p:sp>
      <p:sp>
        <p:nvSpPr>
          <p:cNvPr id="46" name="Shape 39">
            <a:extLst>
              <a:ext uri="{FF2B5EF4-FFF2-40B4-BE49-F238E27FC236}">
                <a16:creationId xmlns:a16="http://schemas.microsoft.com/office/drawing/2014/main" id="{DBBE00AB-B717-1D6F-3DF8-1250E65E06E0}"/>
              </a:ext>
            </a:extLst>
          </p:cNvPr>
          <p:cNvSpPr/>
          <p:nvPr/>
        </p:nvSpPr>
        <p:spPr>
          <a:xfrm>
            <a:off x="5172160" y="5070790"/>
            <a:ext cx="1938527" cy="347472"/>
          </a:xfrm>
          <a:prstGeom prst="rect">
            <a:avLst/>
          </a:prstGeom>
          <a:solidFill>
            <a:srgbClr val="F4F6FB"/>
          </a:solidFill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0">
            <a:extLst>
              <a:ext uri="{FF2B5EF4-FFF2-40B4-BE49-F238E27FC236}">
                <a16:creationId xmlns:a16="http://schemas.microsoft.com/office/drawing/2014/main" id="{36B58F28-75BB-7AE9-0755-A29885DD3CC9}"/>
              </a:ext>
            </a:extLst>
          </p:cNvPr>
          <p:cNvSpPr/>
          <p:nvPr/>
        </p:nvSpPr>
        <p:spPr>
          <a:xfrm>
            <a:off x="5236169" y="5070790"/>
            <a:ext cx="1828800" cy="23774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1182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K · ρ · v² / 2</a:t>
            </a:r>
            <a:endParaRPr lang="en-US" sz="1000" dirty="0"/>
          </a:p>
        </p:txBody>
      </p:sp>
      <p:sp>
        <p:nvSpPr>
          <p:cNvPr id="48" name="Text 41">
            <a:extLst>
              <a:ext uri="{FF2B5EF4-FFF2-40B4-BE49-F238E27FC236}">
                <a16:creationId xmlns:a16="http://schemas.microsoft.com/office/drawing/2014/main" id="{06B5FB53-085C-A57B-2071-EA8E1AF9D404}"/>
              </a:ext>
            </a:extLst>
          </p:cNvPr>
          <p:cNvSpPr/>
          <p:nvPr/>
        </p:nvSpPr>
        <p:spPr>
          <a:xfrm>
            <a:off x="7156409" y="4906198"/>
            <a:ext cx="2743200" cy="56692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Entry, exit, and bend losses in headers.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Shape 42">
            <a:extLst>
              <a:ext uri="{FF2B5EF4-FFF2-40B4-BE49-F238E27FC236}">
                <a16:creationId xmlns:a16="http://schemas.microsoft.com/office/drawing/2014/main" id="{A76FF9A7-585E-DC5D-978D-561EC3F23D8B}"/>
              </a:ext>
            </a:extLst>
          </p:cNvPr>
          <p:cNvSpPr/>
          <p:nvPr/>
        </p:nvSpPr>
        <p:spPr>
          <a:xfrm>
            <a:off x="1670009" y="5601142"/>
            <a:ext cx="8503920" cy="301752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3">
            <a:extLst>
              <a:ext uri="{FF2B5EF4-FFF2-40B4-BE49-F238E27FC236}">
                <a16:creationId xmlns:a16="http://schemas.microsoft.com/office/drawing/2014/main" id="{FFD60C12-15C6-BEC0-1BA8-86975979B7CB}"/>
              </a:ext>
            </a:extLst>
          </p:cNvPr>
          <p:cNvSpPr/>
          <p:nvPr/>
        </p:nvSpPr>
        <p:spPr>
          <a:xfrm>
            <a:off x="1578569" y="5591998"/>
            <a:ext cx="85039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Goal is to find the natural circulation flow rate where residual = ΔP_buoyancy − (ΔP_f + ΔP_acc + ΔP_minor) = 0</a:t>
            </a:r>
            <a:endParaRPr lang="en-US" sz="1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FF98D-129F-7530-8FA2-CA17B69B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6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DCEB9-1E9E-2582-BE9C-8873B829A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48AA82-F3CC-8EA6-7F53-646841327F6B}"/>
              </a:ext>
            </a:extLst>
          </p:cNvPr>
          <p:cNvSpPr>
            <a:spLocks noGrp="1"/>
          </p:cNvSpPr>
          <p:nvPr/>
        </p:nvSpPr>
        <p:spPr>
          <a:xfrm>
            <a:off x="441158" y="18255"/>
            <a:ext cx="103108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Methodology: Low-Fidelity Model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6792A-026C-D169-03A1-1486AE746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>
              <a:buFont typeface="Wingdings" panose="05000000000000000000" pitchFamily="2" charset="2"/>
              <a:buChar char="q"/>
            </a:pPr>
            <a:endParaRPr lang="en-US"/>
          </a:p>
          <a:p>
            <a:pPr marL="342900">
              <a:buFont typeface="Wingdings" panose="05000000000000000000" pitchFamily="2" charset="2"/>
              <a:buChar char="q"/>
            </a:pPr>
            <a:endParaRPr lang="en-US"/>
          </a:p>
          <a:p>
            <a:pPr marL="342900">
              <a:buFont typeface="Wingdings" panose="05000000000000000000" pitchFamily="2" charset="2"/>
              <a:buChar char="q"/>
            </a:pPr>
            <a:endParaRPr lang="en-US"/>
          </a:p>
          <a:p>
            <a:pPr marL="342900">
              <a:buFont typeface="Wingdings" panose="05000000000000000000" pitchFamily="2" charset="2"/>
              <a:buChar char="q"/>
            </a:pPr>
            <a:endParaRPr lang="en-US"/>
          </a:p>
          <a:p>
            <a:pPr marL="342900">
              <a:buFont typeface="Wingdings" panose="05000000000000000000" pitchFamily="2" charset="2"/>
              <a:buChar char="q"/>
            </a:pPr>
            <a:endParaRPr lang="en-US"/>
          </a:p>
          <a:p>
            <a:pPr marL="342900">
              <a:buFont typeface="Wingdings" panose="05000000000000000000" pitchFamily="2" charset="2"/>
              <a:buChar char="q"/>
            </a:pPr>
            <a:endParaRPr lang="en-US"/>
          </a:p>
          <a:p>
            <a:pPr marL="342900">
              <a:buFont typeface="Wingdings" panose="05000000000000000000" pitchFamily="2" charset="2"/>
              <a:buChar char="q"/>
            </a:pPr>
            <a:endParaRPr lang="en-US"/>
          </a:p>
          <a:p>
            <a:pPr marL="342900">
              <a:buFont typeface="Wingdings" panose="05000000000000000000" pitchFamily="2" charset="2"/>
              <a:buChar char="q"/>
            </a:pPr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12E6B504-3B58-E01C-49B2-9F9481E359A9}"/>
              </a:ext>
            </a:extLst>
          </p:cNvPr>
          <p:cNvSpPr/>
          <p:nvPr/>
        </p:nvSpPr>
        <p:spPr>
          <a:xfrm>
            <a:off x="2011682" y="1092358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Coupling: How the Two Solvers Talk to Each Other</a:t>
            </a:r>
            <a:endParaRPr lang="en-US" sz="2200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3638D3A6-5CD5-6A8F-9418-B12F87461301}"/>
              </a:ext>
            </a:extLst>
          </p:cNvPr>
          <p:cNvSpPr/>
          <p:nvPr/>
        </p:nvSpPr>
        <p:spPr>
          <a:xfrm>
            <a:off x="2011682" y="1622710"/>
            <a:ext cx="8321040" cy="0"/>
          </a:xfrm>
          <a:prstGeom prst="line">
            <a:avLst/>
          </a:prstGeom>
          <a:noFill/>
          <a:ln w="12700">
            <a:solidFill>
              <a:srgbClr val="E5EA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C0301AC9-C63D-BAB2-2159-798FC73992FD}"/>
              </a:ext>
            </a:extLst>
          </p:cNvPr>
          <p:cNvSpPr/>
          <p:nvPr/>
        </p:nvSpPr>
        <p:spPr>
          <a:xfrm>
            <a:off x="19202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C232E4B4-4652-A41F-289D-133080D84181}"/>
              </a:ext>
            </a:extLst>
          </p:cNvPr>
          <p:cNvSpPr/>
          <p:nvPr/>
        </p:nvSpPr>
        <p:spPr>
          <a:xfrm>
            <a:off x="1920242" y="2116486"/>
            <a:ext cx="804672" cy="329184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A18113B-0513-D526-517E-1BCC8B471BED}"/>
              </a:ext>
            </a:extLst>
          </p:cNvPr>
          <p:cNvSpPr/>
          <p:nvPr/>
        </p:nvSpPr>
        <p:spPr>
          <a:xfrm>
            <a:off x="19202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m</a:t>
            </a:r>
            <a:endParaRPr lang="en-US" sz="14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7E89DC9D-59CA-FE89-63B8-9ED4633365FE}"/>
              </a:ext>
            </a:extLst>
          </p:cNvPr>
          <p:cNvSpPr/>
          <p:nvPr/>
        </p:nvSpPr>
        <p:spPr>
          <a:xfrm>
            <a:off x="19202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 flow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brentq</a:t>
            </a: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guess)</a:t>
            </a:r>
            <a:endParaRPr lang="en-US" sz="900" dirty="0"/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29BEBAE6-6063-7A77-E6C3-AEC9AA9DE386}"/>
              </a:ext>
            </a:extLst>
          </p:cNvPr>
          <p:cNvSpPr/>
          <p:nvPr/>
        </p:nvSpPr>
        <p:spPr>
          <a:xfrm>
            <a:off x="2724914" y="2619406"/>
            <a:ext cx="109728" cy="0"/>
          </a:xfrm>
          <a:prstGeom prst="line">
            <a:avLst/>
          </a:prstGeom>
          <a:noFill/>
          <a:ln w="19050">
            <a:solidFill>
              <a:srgbClr val="8A96B0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4AE24211-B515-4C65-7C1C-6D1BB80C3DB9}"/>
              </a:ext>
            </a:extLst>
          </p:cNvPr>
          <p:cNvSpPr/>
          <p:nvPr/>
        </p:nvSpPr>
        <p:spPr>
          <a:xfrm>
            <a:off x="28346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874A72C6-A10C-2BAE-FC2E-4D6287D70F2C}"/>
              </a:ext>
            </a:extLst>
          </p:cNvPr>
          <p:cNvSpPr/>
          <p:nvPr/>
        </p:nvSpPr>
        <p:spPr>
          <a:xfrm>
            <a:off x="2834642" y="2116486"/>
            <a:ext cx="804672" cy="329184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CCA90560-23D8-1B0B-CCFB-17E245BA6874}"/>
              </a:ext>
            </a:extLst>
          </p:cNvPr>
          <p:cNvSpPr/>
          <p:nvPr/>
        </p:nvSpPr>
        <p:spPr>
          <a:xfrm>
            <a:off x="28346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Re</a:t>
            </a:r>
            <a:endParaRPr lang="en-US" sz="14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FE79F384-F292-F603-CF72-7DB58F1E502D}"/>
              </a:ext>
            </a:extLst>
          </p:cNvPr>
          <p:cNvSpPr/>
          <p:nvPr/>
        </p:nvSpPr>
        <p:spPr>
          <a:xfrm>
            <a:off x="28346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Reynolds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number</a:t>
            </a:r>
            <a:endParaRPr lang="en-US" sz="900" dirty="0"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C900C6D9-5C4D-5EA3-9043-F8788E1150C4}"/>
              </a:ext>
            </a:extLst>
          </p:cNvPr>
          <p:cNvSpPr/>
          <p:nvPr/>
        </p:nvSpPr>
        <p:spPr>
          <a:xfrm>
            <a:off x="3639314" y="2619406"/>
            <a:ext cx="109728" cy="0"/>
          </a:xfrm>
          <a:prstGeom prst="line">
            <a:avLst/>
          </a:prstGeom>
          <a:noFill/>
          <a:ln w="19050">
            <a:solidFill>
              <a:srgbClr val="8A96B0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062C3AEA-2B39-B674-A98B-B70BAD13D207}"/>
              </a:ext>
            </a:extLst>
          </p:cNvPr>
          <p:cNvSpPr/>
          <p:nvPr/>
        </p:nvSpPr>
        <p:spPr>
          <a:xfrm>
            <a:off x="37490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1F53F91F-4EE8-C7A0-3C0D-5E292F67B4DC}"/>
              </a:ext>
            </a:extLst>
          </p:cNvPr>
          <p:cNvSpPr/>
          <p:nvPr/>
        </p:nvSpPr>
        <p:spPr>
          <a:xfrm>
            <a:off x="3749042" y="2116486"/>
            <a:ext cx="804672" cy="329184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D6C5207E-7E5E-DA7E-DC1C-C3BED81F54E2}"/>
              </a:ext>
            </a:extLst>
          </p:cNvPr>
          <p:cNvSpPr/>
          <p:nvPr/>
        </p:nvSpPr>
        <p:spPr>
          <a:xfrm>
            <a:off x="37490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htc</a:t>
            </a:r>
            <a:endParaRPr lang="en-US" sz="1400" dirty="0"/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624DDC6C-D0FF-B033-D4B1-B89B967273F4}"/>
              </a:ext>
            </a:extLst>
          </p:cNvPr>
          <p:cNvSpPr/>
          <p:nvPr/>
        </p:nvSpPr>
        <p:spPr>
          <a:xfrm>
            <a:off x="37490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convective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coefficient</a:t>
            </a:r>
            <a:endParaRPr lang="en-US" sz="900" dirty="0"/>
          </a:p>
        </p:txBody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E745470C-4658-AEBC-F874-6FE99942EEE1}"/>
              </a:ext>
            </a:extLst>
          </p:cNvPr>
          <p:cNvSpPr/>
          <p:nvPr/>
        </p:nvSpPr>
        <p:spPr>
          <a:xfrm>
            <a:off x="4553714" y="2619406"/>
            <a:ext cx="109728" cy="0"/>
          </a:xfrm>
          <a:prstGeom prst="line">
            <a:avLst/>
          </a:prstGeom>
          <a:noFill/>
          <a:ln w="19050">
            <a:solidFill>
              <a:srgbClr val="8A96B0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7">
            <a:extLst>
              <a:ext uri="{FF2B5EF4-FFF2-40B4-BE49-F238E27FC236}">
                <a16:creationId xmlns:a16="http://schemas.microsoft.com/office/drawing/2014/main" id="{97CE547F-C020-35A4-5A21-290DBF67DC01}"/>
              </a:ext>
            </a:extLst>
          </p:cNvPr>
          <p:cNvSpPr/>
          <p:nvPr/>
        </p:nvSpPr>
        <p:spPr>
          <a:xfrm>
            <a:off x="46634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8">
            <a:extLst>
              <a:ext uri="{FF2B5EF4-FFF2-40B4-BE49-F238E27FC236}">
                <a16:creationId xmlns:a16="http://schemas.microsoft.com/office/drawing/2014/main" id="{B461AD67-1B96-0EE9-E0E4-1DD0C70E9437}"/>
              </a:ext>
            </a:extLst>
          </p:cNvPr>
          <p:cNvSpPr/>
          <p:nvPr/>
        </p:nvSpPr>
        <p:spPr>
          <a:xfrm>
            <a:off x="4663442" y="2116486"/>
            <a:ext cx="804672" cy="329184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0F1D48C1-8E3F-D8F2-1195-84214AF7A8C4}"/>
              </a:ext>
            </a:extLst>
          </p:cNvPr>
          <p:cNvSpPr/>
          <p:nvPr/>
        </p:nvSpPr>
        <p:spPr>
          <a:xfrm>
            <a:off x="46634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T_p</a:t>
            </a:r>
            <a:endParaRPr lang="en-US" sz="1400" dirty="0"/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A514165C-8D77-CDDF-2D66-86A76451ED29}"/>
              </a:ext>
            </a:extLst>
          </p:cNvPr>
          <p:cNvSpPr/>
          <p:nvPr/>
        </p:nvSpPr>
        <p:spPr>
          <a:xfrm>
            <a:off x="46634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 temp</a:t>
            </a:r>
            <a:endParaRPr lang="en-US" sz="900" dirty="0"/>
          </a:p>
        </p:txBody>
      </p:sp>
      <p:sp>
        <p:nvSpPr>
          <p:cNvPr id="26" name="Shape 21">
            <a:extLst>
              <a:ext uri="{FF2B5EF4-FFF2-40B4-BE49-F238E27FC236}">
                <a16:creationId xmlns:a16="http://schemas.microsoft.com/office/drawing/2014/main" id="{3C9BC1C1-0387-FC83-5BF5-0142C3587D1F}"/>
              </a:ext>
            </a:extLst>
          </p:cNvPr>
          <p:cNvSpPr/>
          <p:nvPr/>
        </p:nvSpPr>
        <p:spPr>
          <a:xfrm>
            <a:off x="5468114" y="2619406"/>
            <a:ext cx="109728" cy="0"/>
          </a:xfrm>
          <a:prstGeom prst="line">
            <a:avLst/>
          </a:prstGeom>
          <a:noFill/>
          <a:ln w="19050">
            <a:solidFill>
              <a:srgbClr val="8A96B0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2">
            <a:extLst>
              <a:ext uri="{FF2B5EF4-FFF2-40B4-BE49-F238E27FC236}">
                <a16:creationId xmlns:a16="http://schemas.microsoft.com/office/drawing/2014/main" id="{7FE3A3CB-C087-F640-262A-7F44573AC4BD}"/>
              </a:ext>
            </a:extLst>
          </p:cNvPr>
          <p:cNvSpPr/>
          <p:nvPr/>
        </p:nvSpPr>
        <p:spPr>
          <a:xfrm>
            <a:off x="55778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23">
            <a:extLst>
              <a:ext uri="{FF2B5EF4-FFF2-40B4-BE49-F238E27FC236}">
                <a16:creationId xmlns:a16="http://schemas.microsoft.com/office/drawing/2014/main" id="{442EF10F-04CA-8D31-6DBB-F1D53ACB60C2}"/>
              </a:ext>
            </a:extLst>
          </p:cNvPr>
          <p:cNvSpPr/>
          <p:nvPr/>
        </p:nvSpPr>
        <p:spPr>
          <a:xfrm>
            <a:off x="5577842" y="2116486"/>
            <a:ext cx="804672" cy="329184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4">
            <a:extLst>
              <a:ext uri="{FF2B5EF4-FFF2-40B4-BE49-F238E27FC236}">
                <a16:creationId xmlns:a16="http://schemas.microsoft.com/office/drawing/2014/main" id="{C8474212-F9E5-161A-10D1-2238AB3C40AE}"/>
              </a:ext>
            </a:extLst>
          </p:cNvPr>
          <p:cNvSpPr/>
          <p:nvPr/>
        </p:nvSpPr>
        <p:spPr>
          <a:xfrm>
            <a:off x="55778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Q_rad</a:t>
            </a:r>
            <a:endParaRPr lang="en-US" sz="1400" dirty="0"/>
          </a:p>
        </p:txBody>
      </p:sp>
      <p:sp>
        <p:nvSpPr>
          <p:cNvPr id="30" name="Text 25">
            <a:extLst>
              <a:ext uri="{FF2B5EF4-FFF2-40B4-BE49-F238E27FC236}">
                <a16:creationId xmlns:a16="http://schemas.microsoft.com/office/drawing/2014/main" id="{7EDD80EB-0312-68A8-2CFB-1470974A1A0F}"/>
              </a:ext>
            </a:extLst>
          </p:cNvPr>
          <p:cNvSpPr/>
          <p:nvPr/>
        </p:nvSpPr>
        <p:spPr>
          <a:xfrm>
            <a:off x="55778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heat removed</a:t>
            </a:r>
            <a:endParaRPr lang="en-US" sz="900" dirty="0"/>
          </a:p>
        </p:txBody>
      </p:sp>
      <p:sp>
        <p:nvSpPr>
          <p:cNvPr id="31" name="Shape 26">
            <a:extLst>
              <a:ext uri="{FF2B5EF4-FFF2-40B4-BE49-F238E27FC236}">
                <a16:creationId xmlns:a16="http://schemas.microsoft.com/office/drawing/2014/main" id="{96E3B935-823D-5777-C49A-E1D4EB13EAC7}"/>
              </a:ext>
            </a:extLst>
          </p:cNvPr>
          <p:cNvSpPr/>
          <p:nvPr/>
        </p:nvSpPr>
        <p:spPr>
          <a:xfrm>
            <a:off x="6382514" y="2619406"/>
            <a:ext cx="109728" cy="0"/>
          </a:xfrm>
          <a:prstGeom prst="line">
            <a:avLst/>
          </a:prstGeom>
          <a:noFill/>
          <a:ln w="19050">
            <a:solidFill>
              <a:srgbClr val="8A96B0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7">
            <a:extLst>
              <a:ext uri="{FF2B5EF4-FFF2-40B4-BE49-F238E27FC236}">
                <a16:creationId xmlns:a16="http://schemas.microsoft.com/office/drawing/2014/main" id="{09D60C25-CABC-34F3-26FD-B1B85DC52F2A}"/>
              </a:ext>
            </a:extLst>
          </p:cNvPr>
          <p:cNvSpPr/>
          <p:nvPr/>
        </p:nvSpPr>
        <p:spPr>
          <a:xfrm>
            <a:off x="64922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Shape 28">
            <a:extLst>
              <a:ext uri="{FF2B5EF4-FFF2-40B4-BE49-F238E27FC236}">
                <a16:creationId xmlns:a16="http://schemas.microsoft.com/office/drawing/2014/main" id="{57B4DD18-9505-306E-2443-999FDBD3EC90}"/>
              </a:ext>
            </a:extLst>
          </p:cNvPr>
          <p:cNvSpPr/>
          <p:nvPr/>
        </p:nvSpPr>
        <p:spPr>
          <a:xfrm>
            <a:off x="6492242" y="2116486"/>
            <a:ext cx="804672" cy="329184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9">
            <a:extLst>
              <a:ext uri="{FF2B5EF4-FFF2-40B4-BE49-F238E27FC236}">
                <a16:creationId xmlns:a16="http://schemas.microsoft.com/office/drawing/2014/main" id="{7A9D0AD5-6C1D-3F34-CA4A-E4EA9AE3CE9C}"/>
              </a:ext>
            </a:extLst>
          </p:cNvPr>
          <p:cNvSpPr/>
          <p:nvPr/>
        </p:nvSpPr>
        <p:spPr>
          <a:xfrm>
            <a:off x="64922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T_hot</a:t>
            </a:r>
            <a:endParaRPr lang="en-US" sz="1400" dirty="0"/>
          </a:p>
        </p:txBody>
      </p:sp>
      <p:sp>
        <p:nvSpPr>
          <p:cNvPr id="35" name="Text 30">
            <a:extLst>
              <a:ext uri="{FF2B5EF4-FFF2-40B4-BE49-F238E27FC236}">
                <a16:creationId xmlns:a16="http://schemas.microsoft.com/office/drawing/2014/main" id="{9D6D992E-92E2-B3B9-07C7-5CF0CCB2763F}"/>
              </a:ext>
            </a:extLst>
          </p:cNvPr>
          <p:cNvSpPr/>
          <p:nvPr/>
        </p:nvSpPr>
        <p:spPr>
          <a:xfrm>
            <a:off x="64922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coolant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outlet temp</a:t>
            </a:r>
            <a:endParaRPr lang="en-US" sz="900" dirty="0"/>
          </a:p>
        </p:txBody>
      </p:sp>
      <p:sp>
        <p:nvSpPr>
          <p:cNvPr id="36" name="Shape 31">
            <a:extLst>
              <a:ext uri="{FF2B5EF4-FFF2-40B4-BE49-F238E27FC236}">
                <a16:creationId xmlns:a16="http://schemas.microsoft.com/office/drawing/2014/main" id="{ED2AC4E2-7E3B-8EA2-FA59-43E01F0AB0F1}"/>
              </a:ext>
            </a:extLst>
          </p:cNvPr>
          <p:cNvSpPr/>
          <p:nvPr/>
        </p:nvSpPr>
        <p:spPr>
          <a:xfrm>
            <a:off x="7296914" y="2619406"/>
            <a:ext cx="109728" cy="0"/>
          </a:xfrm>
          <a:prstGeom prst="line">
            <a:avLst/>
          </a:prstGeom>
          <a:noFill/>
          <a:ln w="19050">
            <a:solidFill>
              <a:srgbClr val="8A96B0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2">
            <a:extLst>
              <a:ext uri="{FF2B5EF4-FFF2-40B4-BE49-F238E27FC236}">
                <a16:creationId xmlns:a16="http://schemas.microsoft.com/office/drawing/2014/main" id="{25FE9A99-88CF-506D-8FCE-09F8CD0EF592}"/>
              </a:ext>
            </a:extLst>
          </p:cNvPr>
          <p:cNvSpPr/>
          <p:nvPr/>
        </p:nvSpPr>
        <p:spPr>
          <a:xfrm>
            <a:off x="74066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8" name="Shape 33">
            <a:extLst>
              <a:ext uri="{FF2B5EF4-FFF2-40B4-BE49-F238E27FC236}">
                <a16:creationId xmlns:a16="http://schemas.microsoft.com/office/drawing/2014/main" id="{4520F7BF-5FDC-6F5E-035C-7F042E7AEF31}"/>
              </a:ext>
            </a:extLst>
          </p:cNvPr>
          <p:cNvSpPr/>
          <p:nvPr/>
        </p:nvSpPr>
        <p:spPr>
          <a:xfrm>
            <a:off x="7406642" y="2116486"/>
            <a:ext cx="804672" cy="329184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4">
            <a:extLst>
              <a:ext uri="{FF2B5EF4-FFF2-40B4-BE49-F238E27FC236}">
                <a16:creationId xmlns:a16="http://schemas.microsoft.com/office/drawing/2014/main" id="{083FA1D6-3154-CE88-7D4B-C067545AD87D}"/>
              </a:ext>
            </a:extLst>
          </p:cNvPr>
          <p:cNvSpPr/>
          <p:nvPr/>
        </p:nvSpPr>
        <p:spPr>
          <a:xfrm>
            <a:off x="74066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ρ_out</a:t>
            </a:r>
            <a:endParaRPr lang="en-US" sz="1400" dirty="0"/>
          </a:p>
        </p:txBody>
      </p:sp>
      <p:sp>
        <p:nvSpPr>
          <p:cNvPr id="40" name="Text 35">
            <a:extLst>
              <a:ext uri="{FF2B5EF4-FFF2-40B4-BE49-F238E27FC236}">
                <a16:creationId xmlns:a16="http://schemas.microsoft.com/office/drawing/2014/main" id="{7F701EAD-C99E-1034-788D-6ADDB5928FC9}"/>
              </a:ext>
            </a:extLst>
          </p:cNvPr>
          <p:cNvSpPr/>
          <p:nvPr/>
        </p:nvSpPr>
        <p:spPr>
          <a:xfrm>
            <a:off x="74066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 side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density</a:t>
            </a:r>
            <a:endParaRPr lang="en-US" sz="900" dirty="0"/>
          </a:p>
        </p:txBody>
      </p:sp>
      <p:sp>
        <p:nvSpPr>
          <p:cNvPr id="41" name="Shape 36">
            <a:extLst>
              <a:ext uri="{FF2B5EF4-FFF2-40B4-BE49-F238E27FC236}">
                <a16:creationId xmlns:a16="http://schemas.microsoft.com/office/drawing/2014/main" id="{A30ADAEF-78C6-898D-E5AB-0911516ECD8C}"/>
              </a:ext>
            </a:extLst>
          </p:cNvPr>
          <p:cNvSpPr/>
          <p:nvPr/>
        </p:nvSpPr>
        <p:spPr>
          <a:xfrm>
            <a:off x="8211314" y="2619406"/>
            <a:ext cx="109728" cy="0"/>
          </a:xfrm>
          <a:prstGeom prst="line">
            <a:avLst/>
          </a:prstGeom>
          <a:noFill/>
          <a:ln w="19050">
            <a:solidFill>
              <a:srgbClr val="8A96B0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37">
            <a:extLst>
              <a:ext uri="{FF2B5EF4-FFF2-40B4-BE49-F238E27FC236}">
                <a16:creationId xmlns:a16="http://schemas.microsoft.com/office/drawing/2014/main" id="{65CA26AE-E6C0-C777-27DE-212063BF6148}"/>
              </a:ext>
            </a:extLst>
          </p:cNvPr>
          <p:cNvSpPr/>
          <p:nvPr/>
        </p:nvSpPr>
        <p:spPr>
          <a:xfrm>
            <a:off x="83210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" name="Shape 38">
            <a:extLst>
              <a:ext uri="{FF2B5EF4-FFF2-40B4-BE49-F238E27FC236}">
                <a16:creationId xmlns:a16="http://schemas.microsoft.com/office/drawing/2014/main" id="{2779EC4C-67DF-EA23-81BB-50AD30DD507C}"/>
              </a:ext>
            </a:extLst>
          </p:cNvPr>
          <p:cNvSpPr/>
          <p:nvPr/>
        </p:nvSpPr>
        <p:spPr>
          <a:xfrm>
            <a:off x="8321042" y="2116486"/>
            <a:ext cx="804672" cy="329184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39">
            <a:extLst>
              <a:ext uri="{FF2B5EF4-FFF2-40B4-BE49-F238E27FC236}">
                <a16:creationId xmlns:a16="http://schemas.microsoft.com/office/drawing/2014/main" id="{5128ED74-CF66-4C0B-15ED-E6D2E6478EFB}"/>
              </a:ext>
            </a:extLst>
          </p:cNvPr>
          <p:cNvSpPr/>
          <p:nvPr/>
        </p:nvSpPr>
        <p:spPr>
          <a:xfrm>
            <a:off x="83210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ΔP_g</a:t>
            </a:r>
            <a:endParaRPr lang="en-US" sz="1400" dirty="0"/>
          </a:p>
        </p:txBody>
      </p:sp>
      <p:sp>
        <p:nvSpPr>
          <p:cNvPr id="45" name="Text 40">
            <a:extLst>
              <a:ext uri="{FF2B5EF4-FFF2-40B4-BE49-F238E27FC236}">
                <a16:creationId xmlns:a16="http://schemas.microsoft.com/office/drawing/2014/main" id="{B7808A05-F412-E0FE-A229-2875CB9B3828}"/>
              </a:ext>
            </a:extLst>
          </p:cNvPr>
          <p:cNvSpPr/>
          <p:nvPr/>
        </p:nvSpPr>
        <p:spPr>
          <a:xfrm>
            <a:off x="83210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buoyancy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force</a:t>
            </a:r>
            <a:endParaRPr lang="en-US" sz="900" dirty="0"/>
          </a:p>
        </p:txBody>
      </p:sp>
      <p:sp>
        <p:nvSpPr>
          <p:cNvPr id="46" name="Shape 41">
            <a:extLst>
              <a:ext uri="{FF2B5EF4-FFF2-40B4-BE49-F238E27FC236}">
                <a16:creationId xmlns:a16="http://schemas.microsoft.com/office/drawing/2014/main" id="{1BC0E95C-1758-C2B9-3FB8-6C1A8021D005}"/>
              </a:ext>
            </a:extLst>
          </p:cNvPr>
          <p:cNvSpPr/>
          <p:nvPr/>
        </p:nvSpPr>
        <p:spPr>
          <a:xfrm>
            <a:off x="9125714" y="2619406"/>
            <a:ext cx="109728" cy="0"/>
          </a:xfrm>
          <a:prstGeom prst="line">
            <a:avLst/>
          </a:prstGeom>
          <a:noFill/>
          <a:ln w="19050">
            <a:solidFill>
              <a:srgbClr val="8A96B0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2">
            <a:extLst>
              <a:ext uri="{FF2B5EF4-FFF2-40B4-BE49-F238E27FC236}">
                <a16:creationId xmlns:a16="http://schemas.microsoft.com/office/drawing/2014/main" id="{79013596-C3CB-CD15-53CF-6DEBF52DE6FD}"/>
              </a:ext>
            </a:extLst>
          </p:cNvPr>
          <p:cNvSpPr/>
          <p:nvPr/>
        </p:nvSpPr>
        <p:spPr>
          <a:xfrm>
            <a:off x="9235442" y="2116486"/>
            <a:ext cx="804672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" name="Shape 43">
            <a:extLst>
              <a:ext uri="{FF2B5EF4-FFF2-40B4-BE49-F238E27FC236}">
                <a16:creationId xmlns:a16="http://schemas.microsoft.com/office/drawing/2014/main" id="{4D3649AE-5114-CF3B-46DC-1F3AB59D6537}"/>
              </a:ext>
            </a:extLst>
          </p:cNvPr>
          <p:cNvSpPr/>
          <p:nvPr/>
        </p:nvSpPr>
        <p:spPr>
          <a:xfrm>
            <a:off x="9235442" y="2116486"/>
            <a:ext cx="804672" cy="329184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4">
            <a:extLst>
              <a:ext uri="{FF2B5EF4-FFF2-40B4-BE49-F238E27FC236}">
                <a16:creationId xmlns:a16="http://schemas.microsoft.com/office/drawing/2014/main" id="{A0DA2018-B0A6-43EF-6359-F5E794A581F2}"/>
              </a:ext>
            </a:extLst>
          </p:cNvPr>
          <p:cNvSpPr/>
          <p:nvPr/>
        </p:nvSpPr>
        <p:spPr>
          <a:xfrm>
            <a:off x="9235442" y="2116486"/>
            <a:ext cx="8046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res</a:t>
            </a:r>
            <a:endParaRPr lang="en-US" sz="1400" dirty="0"/>
          </a:p>
        </p:txBody>
      </p:sp>
      <p:sp>
        <p:nvSpPr>
          <p:cNvPr id="50" name="Text 45">
            <a:extLst>
              <a:ext uri="{FF2B5EF4-FFF2-40B4-BE49-F238E27FC236}">
                <a16:creationId xmlns:a16="http://schemas.microsoft.com/office/drawing/2014/main" id="{CF7D7DBC-B0FD-DB67-9318-3428C6994C2B}"/>
              </a:ext>
            </a:extLst>
          </p:cNvPr>
          <p:cNvSpPr/>
          <p:nvPr/>
        </p:nvSpPr>
        <p:spPr>
          <a:xfrm>
            <a:off x="9235442" y="2463958"/>
            <a:ext cx="804672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pressure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residual</a:t>
            </a:r>
            <a:endParaRPr lang="en-US" sz="900" dirty="0"/>
          </a:p>
        </p:txBody>
      </p:sp>
      <p:sp>
        <p:nvSpPr>
          <p:cNvPr id="51" name="Shape 46">
            <a:extLst>
              <a:ext uri="{FF2B5EF4-FFF2-40B4-BE49-F238E27FC236}">
                <a16:creationId xmlns:a16="http://schemas.microsoft.com/office/drawing/2014/main" id="{AD0D8FBD-CBF0-9C30-0B71-CC678FE91262}"/>
              </a:ext>
            </a:extLst>
          </p:cNvPr>
          <p:cNvSpPr/>
          <p:nvPr/>
        </p:nvSpPr>
        <p:spPr>
          <a:xfrm>
            <a:off x="1920242" y="3232054"/>
            <a:ext cx="1719072" cy="0"/>
          </a:xfrm>
          <a:prstGeom prst="line">
            <a:avLst/>
          </a:prstGeom>
          <a:noFill/>
          <a:ln w="1905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47">
            <a:extLst>
              <a:ext uri="{FF2B5EF4-FFF2-40B4-BE49-F238E27FC236}">
                <a16:creationId xmlns:a16="http://schemas.microsoft.com/office/drawing/2014/main" id="{B4BCB42E-17D4-4FFB-A88A-CDAF50789FB0}"/>
              </a:ext>
            </a:extLst>
          </p:cNvPr>
          <p:cNvSpPr/>
          <p:nvPr/>
        </p:nvSpPr>
        <p:spPr>
          <a:xfrm>
            <a:off x="1920242" y="3305206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2761"/>
                </a:solidFill>
              </a:rPr>
              <a:t>Momentum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1E2761"/>
                </a:solidFill>
              </a:rPr>
              <a:t>solve (</a:t>
            </a:r>
            <a:r>
              <a:rPr lang="en-US" sz="900" b="1" dirty="0" err="1">
                <a:solidFill>
                  <a:srgbClr val="1E2761"/>
                </a:solidFill>
              </a:rPr>
              <a:t>brentq</a:t>
            </a:r>
            <a:r>
              <a:rPr lang="en-US" sz="900" b="1" dirty="0">
                <a:solidFill>
                  <a:srgbClr val="1E2761"/>
                </a:solidFill>
              </a:rPr>
              <a:t>)</a:t>
            </a:r>
            <a:endParaRPr lang="en-US" sz="900" dirty="0"/>
          </a:p>
        </p:txBody>
      </p:sp>
      <p:sp>
        <p:nvSpPr>
          <p:cNvPr id="53" name="Shape 48">
            <a:extLst>
              <a:ext uri="{FF2B5EF4-FFF2-40B4-BE49-F238E27FC236}">
                <a16:creationId xmlns:a16="http://schemas.microsoft.com/office/drawing/2014/main" id="{F359FFBD-7EF1-1145-9E08-3B1BC8F91D4F}"/>
              </a:ext>
            </a:extLst>
          </p:cNvPr>
          <p:cNvSpPr/>
          <p:nvPr/>
        </p:nvSpPr>
        <p:spPr>
          <a:xfrm>
            <a:off x="3749042" y="3232054"/>
            <a:ext cx="2633472" cy="0"/>
          </a:xfrm>
          <a:prstGeom prst="line">
            <a:avLst/>
          </a:prstGeom>
          <a:noFill/>
          <a:ln w="1905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49">
            <a:extLst>
              <a:ext uri="{FF2B5EF4-FFF2-40B4-BE49-F238E27FC236}">
                <a16:creationId xmlns:a16="http://schemas.microsoft.com/office/drawing/2014/main" id="{B13A4253-9507-1170-B5F0-6B02D97877F7}"/>
              </a:ext>
            </a:extLst>
          </p:cNvPr>
          <p:cNvSpPr/>
          <p:nvPr/>
        </p:nvSpPr>
        <p:spPr>
          <a:xfrm>
            <a:off x="3749042" y="3305206"/>
            <a:ext cx="2633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D9488"/>
                </a:solidFill>
              </a:rPr>
              <a:t>Heat balance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0D9488"/>
                </a:solidFill>
              </a:rPr>
              <a:t>iteration</a:t>
            </a:r>
            <a:endParaRPr lang="en-US" sz="900" dirty="0"/>
          </a:p>
        </p:txBody>
      </p:sp>
      <p:sp>
        <p:nvSpPr>
          <p:cNvPr id="55" name="Shape 50">
            <a:extLst>
              <a:ext uri="{FF2B5EF4-FFF2-40B4-BE49-F238E27FC236}">
                <a16:creationId xmlns:a16="http://schemas.microsoft.com/office/drawing/2014/main" id="{013A86EF-3D94-7514-BE37-78F6BF8D7DCC}"/>
              </a:ext>
            </a:extLst>
          </p:cNvPr>
          <p:cNvSpPr/>
          <p:nvPr/>
        </p:nvSpPr>
        <p:spPr>
          <a:xfrm>
            <a:off x="6492242" y="3232054"/>
            <a:ext cx="2633472" cy="0"/>
          </a:xfrm>
          <a:prstGeom prst="line">
            <a:avLst/>
          </a:prstGeom>
          <a:noFill/>
          <a:ln w="1905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51">
            <a:extLst>
              <a:ext uri="{FF2B5EF4-FFF2-40B4-BE49-F238E27FC236}">
                <a16:creationId xmlns:a16="http://schemas.microsoft.com/office/drawing/2014/main" id="{C62DDE45-88B0-00A7-E3E1-124909A81813}"/>
              </a:ext>
            </a:extLst>
          </p:cNvPr>
          <p:cNvSpPr/>
          <p:nvPr/>
        </p:nvSpPr>
        <p:spPr>
          <a:xfrm>
            <a:off x="6492242" y="3305206"/>
            <a:ext cx="2633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63946"/>
                </a:solidFill>
              </a:rPr>
              <a:t>Energy balance fluid properties</a:t>
            </a:r>
            <a:endParaRPr lang="en-US" sz="900" dirty="0"/>
          </a:p>
        </p:txBody>
      </p:sp>
      <p:sp>
        <p:nvSpPr>
          <p:cNvPr id="57" name="Shape 52">
            <a:extLst>
              <a:ext uri="{FF2B5EF4-FFF2-40B4-BE49-F238E27FC236}">
                <a16:creationId xmlns:a16="http://schemas.microsoft.com/office/drawing/2014/main" id="{1FC0551D-B76E-2E70-A6F1-BCD885B11982}"/>
              </a:ext>
            </a:extLst>
          </p:cNvPr>
          <p:cNvSpPr/>
          <p:nvPr/>
        </p:nvSpPr>
        <p:spPr>
          <a:xfrm>
            <a:off x="9235442" y="3232054"/>
            <a:ext cx="1188720" cy="0"/>
          </a:xfrm>
          <a:prstGeom prst="line">
            <a:avLst/>
          </a:prstGeom>
          <a:noFill/>
          <a:ln w="1905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53">
            <a:extLst>
              <a:ext uri="{FF2B5EF4-FFF2-40B4-BE49-F238E27FC236}">
                <a16:creationId xmlns:a16="http://schemas.microsoft.com/office/drawing/2014/main" id="{3485FEFD-35A7-2645-E886-09D3F299F150}"/>
              </a:ext>
            </a:extLst>
          </p:cNvPr>
          <p:cNvSpPr/>
          <p:nvPr/>
        </p:nvSpPr>
        <p:spPr>
          <a:xfrm>
            <a:off x="9235442" y="3305206"/>
            <a:ext cx="1188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2761"/>
                </a:solidFill>
              </a:rPr>
              <a:t>Back to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 err="1">
                <a:solidFill>
                  <a:srgbClr val="1E2761"/>
                </a:solidFill>
              </a:rPr>
              <a:t>brentq</a:t>
            </a:r>
            <a:endParaRPr lang="en-US" sz="900" dirty="0"/>
          </a:p>
        </p:txBody>
      </p:sp>
      <p:sp>
        <p:nvSpPr>
          <p:cNvPr id="59" name="Shape 54">
            <a:extLst>
              <a:ext uri="{FF2B5EF4-FFF2-40B4-BE49-F238E27FC236}">
                <a16:creationId xmlns:a16="http://schemas.microsoft.com/office/drawing/2014/main" id="{3D9A4585-B55D-3D2C-B757-CE5B77EDD9BB}"/>
              </a:ext>
            </a:extLst>
          </p:cNvPr>
          <p:cNvSpPr/>
          <p:nvPr/>
        </p:nvSpPr>
        <p:spPr>
          <a:xfrm>
            <a:off x="10424162" y="2756566"/>
            <a:ext cx="0" cy="1188720"/>
          </a:xfrm>
          <a:prstGeom prst="line">
            <a:avLst/>
          </a:prstGeom>
          <a:noFill/>
          <a:ln w="1905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55">
            <a:extLst>
              <a:ext uri="{FF2B5EF4-FFF2-40B4-BE49-F238E27FC236}">
                <a16:creationId xmlns:a16="http://schemas.microsoft.com/office/drawing/2014/main" id="{C44FF250-3C4C-34B2-A67C-C98D305A9688}"/>
              </a:ext>
            </a:extLst>
          </p:cNvPr>
          <p:cNvSpPr/>
          <p:nvPr/>
        </p:nvSpPr>
        <p:spPr>
          <a:xfrm>
            <a:off x="1920242" y="3945286"/>
            <a:ext cx="8503920" cy="0"/>
          </a:xfrm>
          <a:prstGeom prst="line">
            <a:avLst/>
          </a:prstGeom>
          <a:noFill/>
          <a:ln w="19050">
            <a:solidFill>
              <a:srgbClr val="3A86FF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56">
            <a:extLst>
              <a:ext uri="{FF2B5EF4-FFF2-40B4-BE49-F238E27FC236}">
                <a16:creationId xmlns:a16="http://schemas.microsoft.com/office/drawing/2014/main" id="{1FAB2D1E-F4EF-6BC4-3835-D6C2FC628FA2}"/>
              </a:ext>
            </a:extLst>
          </p:cNvPr>
          <p:cNvSpPr/>
          <p:nvPr/>
        </p:nvSpPr>
        <p:spPr>
          <a:xfrm>
            <a:off x="1920242" y="3991006"/>
            <a:ext cx="8503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3A8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fzero sees residual ≠ 0  →  tries new m  →  entire chain re-runs from scratch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Shape 57">
            <a:extLst>
              <a:ext uri="{FF2B5EF4-FFF2-40B4-BE49-F238E27FC236}">
                <a16:creationId xmlns:a16="http://schemas.microsoft.com/office/drawing/2014/main" id="{967BFCF9-F6F6-5BDC-71C3-2E32BFC6485B}"/>
              </a:ext>
            </a:extLst>
          </p:cNvPr>
          <p:cNvSpPr/>
          <p:nvPr/>
        </p:nvSpPr>
        <p:spPr>
          <a:xfrm>
            <a:off x="1920242" y="4384198"/>
            <a:ext cx="2697480" cy="153619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3" name="Shape 58">
            <a:extLst>
              <a:ext uri="{FF2B5EF4-FFF2-40B4-BE49-F238E27FC236}">
                <a16:creationId xmlns:a16="http://schemas.microsoft.com/office/drawing/2014/main" id="{7D227912-D004-173A-43E9-8D56C034EF20}"/>
              </a:ext>
            </a:extLst>
          </p:cNvPr>
          <p:cNvSpPr/>
          <p:nvPr/>
        </p:nvSpPr>
        <p:spPr>
          <a:xfrm>
            <a:off x="1920242" y="4384198"/>
            <a:ext cx="2697480" cy="329184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59">
            <a:extLst>
              <a:ext uri="{FF2B5EF4-FFF2-40B4-BE49-F238E27FC236}">
                <a16:creationId xmlns:a16="http://schemas.microsoft.com/office/drawing/2014/main" id="{6F263A51-BF21-8A71-2441-84011AA07A43}"/>
              </a:ext>
            </a:extLst>
          </p:cNvPr>
          <p:cNvSpPr/>
          <p:nvPr/>
        </p:nvSpPr>
        <p:spPr>
          <a:xfrm>
            <a:off x="1993394" y="4384198"/>
            <a:ext cx="255117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brentq</a:t>
            </a: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never sees Q_rad directly</a:t>
            </a:r>
            <a:endParaRPr lang="en-US" sz="1000" dirty="0"/>
          </a:p>
        </p:txBody>
      </p:sp>
      <p:sp>
        <p:nvSpPr>
          <p:cNvPr id="65" name="Text 60">
            <a:extLst>
              <a:ext uri="{FF2B5EF4-FFF2-40B4-BE49-F238E27FC236}">
                <a16:creationId xmlns:a16="http://schemas.microsoft.com/office/drawing/2014/main" id="{272593A1-8424-60DE-3055-74B75DF9EFA7}"/>
              </a:ext>
            </a:extLst>
          </p:cNvPr>
          <p:cNvSpPr/>
          <p:nvPr/>
        </p:nvSpPr>
        <p:spPr>
          <a:xfrm>
            <a:off x="2011682" y="4749958"/>
            <a:ext cx="251460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only receives the final pressure residual. The heat balance is an invisible part needed to compute ρ_out and therefore ΔP_g.</a:t>
            </a:r>
            <a:endParaRPr lang="en-US" sz="1000" dirty="0"/>
          </a:p>
        </p:txBody>
      </p:sp>
      <p:sp>
        <p:nvSpPr>
          <p:cNvPr id="66" name="Shape 61">
            <a:extLst>
              <a:ext uri="{FF2B5EF4-FFF2-40B4-BE49-F238E27FC236}">
                <a16:creationId xmlns:a16="http://schemas.microsoft.com/office/drawing/2014/main" id="{0F22CA75-7A4A-99A1-DA78-7F5ADFBF57FA}"/>
              </a:ext>
            </a:extLst>
          </p:cNvPr>
          <p:cNvSpPr/>
          <p:nvPr/>
        </p:nvSpPr>
        <p:spPr>
          <a:xfrm>
            <a:off x="4800602" y="4384198"/>
            <a:ext cx="2697480" cy="153619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7" name="Shape 62">
            <a:extLst>
              <a:ext uri="{FF2B5EF4-FFF2-40B4-BE49-F238E27FC236}">
                <a16:creationId xmlns:a16="http://schemas.microsoft.com/office/drawing/2014/main" id="{05A07E11-5D7F-8AD3-062B-061475742B55}"/>
              </a:ext>
            </a:extLst>
          </p:cNvPr>
          <p:cNvSpPr/>
          <p:nvPr/>
        </p:nvSpPr>
        <p:spPr>
          <a:xfrm>
            <a:off x="4800602" y="4384198"/>
            <a:ext cx="2697480" cy="329184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63">
            <a:extLst>
              <a:ext uri="{FF2B5EF4-FFF2-40B4-BE49-F238E27FC236}">
                <a16:creationId xmlns:a16="http://schemas.microsoft.com/office/drawing/2014/main" id="{DD5D2E5A-D390-3E98-69B5-CD87CEE3CEEB}"/>
              </a:ext>
            </a:extLst>
          </p:cNvPr>
          <p:cNvSpPr/>
          <p:nvPr/>
        </p:nvSpPr>
        <p:spPr>
          <a:xfrm>
            <a:off x="4873754" y="4384198"/>
            <a:ext cx="255117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htc changes with every m fzero tries</a:t>
            </a:r>
            <a:endParaRPr lang="en-US" sz="1000" dirty="0"/>
          </a:p>
        </p:txBody>
      </p:sp>
      <p:sp>
        <p:nvSpPr>
          <p:cNvPr id="69" name="Text 64">
            <a:extLst>
              <a:ext uri="{FF2B5EF4-FFF2-40B4-BE49-F238E27FC236}">
                <a16:creationId xmlns:a16="http://schemas.microsoft.com/office/drawing/2014/main" id="{6448469C-C963-ABB2-344B-BBFD19EEC3B6}"/>
              </a:ext>
            </a:extLst>
          </p:cNvPr>
          <p:cNvSpPr/>
          <p:nvPr/>
        </p:nvSpPr>
        <p:spPr>
          <a:xfrm>
            <a:off x="4892042" y="4749958"/>
            <a:ext cx="251460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Because Re depends on m, a different m gives a different htc, which shifts the heat balance solution, which changes Q_rad and ρ_out.</a:t>
            </a:r>
            <a:endParaRPr lang="en-US" sz="1000" dirty="0"/>
          </a:p>
        </p:txBody>
      </p:sp>
      <p:sp>
        <p:nvSpPr>
          <p:cNvPr id="70" name="Shape 65">
            <a:extLst>
              <a:ext uri="{FF2B5EF4-FFF2-40B4-BE49-F238E27FC236}">
                <a16:creationId xmlns:a16="http://schemas.microsoft.com/office/drawing/2014/main" id="{E14A432E-46F4-BB52-4EBE-52D057223F2B}"/>
              </a:ext>
            </a:extLst>
          </p:cNvPr>
          <p:cNvSpPr/>
          <p:nvPr/>
        </p:nvSpPr>
        <p:spPr>
          <a:xfrm>
            <a:off x="7680962" y="4384198"/>
            <a:ext cx="2697480" cy="153619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A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" name="Shape 66">
            <a:extLst>
              <a:ext uri="{FF2B5EF4-FFF2-40B4-BE49-F238E27FC236}">
                <a16:creationId xmlns:a16="http://schemas.microsoft.com/office/drawing/2014/main" id="{76042AD7-C68E-D29B-71EF-E0AE1DB30FE6}"/>
              </a:ext>
            </a:extLst>
          </p:cNvPr>
          <p:cNvSpPr/>
          <p:nvPr/>
        </p:nvSpPr>
        <p:spPr>
          <a:xfrm>
            <a:off x="7680962" y="4384198"/>
            <a:ext cx="2697480" cy="329184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67">
            <a:extLst>
              <a:ext uri="{FF2B5EF4-FFF2-40B4-BE49-F238E27FC236}">
                <a16:creationId xmlns:a16="http://schemas.microsoft.com/office/drawing/2014/main" id="{99F452CA-DBF5-54C8-0D5F-FA853697C869}"/>
              </a:ext>
            </a:extLst>
          </p:cNvPr>
          <p:cNvSpPr/>
          <p:nvPr/>
        </p:nvSpPr>
        <p:spPr>
          <a:xfrm>
            <a:off x="7754114" y="4384198"/>
            <a:ext cx="2551176" cy="329184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balances satisfied at m_sol</a:t>
            </a:r>
            <a:endParaRPr lang="en-US" sz="1000" dirty="0"/>
          </a:p>
        </p:txBody>
      </p:sp>
      <p:sp>
        <p:nvSpPr>
          <p:cNvPr id="73" name="Text 68">
            <a:extLst>
              <a:ext uri="{FF2B5EF4-FFF2-40B4-BE49-F238E27FC236}">
                <a16:creationId xmlns:a16="http://schemas.microsoft.com/office/drawing/2014/main" id="{51052271-4BA1-6737-1EF4-D3FEBAB5FBB4}"/>
              </a:ext>
            </a:extLst>
          </p:cNvPr>
          <p:cNvSpPr/>
          <p:nvPr/>
        </p:nvSpPr>
        <p:spPr>
          <a:xfrm>
            <a:off x="7772402" y="4749958"/>
            <a:ext cx="251460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fzero finds res = 0, the heat balance has converged for that exact m. momentum and thermal are both solved simultaneously.</a:t>
            </a:r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85FFC-72BF-D4A8-EDC2-F62D28FC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6544-A402-F49B-5D98-AB194274D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2A968F-BF53-F406-83EE-9240770BFE76}"/>
              </a:ext>
            </a:extLst>
          </p:cNvPr>
          <p:cNvSpPr>
            <a:spLocks noGrp="1"/>
          </p:cNvSpPr>
          <p:nvPr/>
        </p:nvSpPr>
        <p:spPr>
          <a:xfrm>
            <a:off x="441158" y="18255"/>
            <a:ext cx="103108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Model Validation Against ANL’s RELAP-3D Case </a:t>
            </a:r>
          </a:p>
        </p:txBody>
      </p:sp>
      <p:sp>
        <p:nvSpPr>
          <p:cNvPr id="22" name="Text 59">
            <a:extLst>
              <a:ext uri="{FF2B5EF4-FFF2-40B4-BE49-F238E27FC236}">
                <a16:creationId xmlns:a16="http://schemas.microsoft.com/office/drawing/2014/main" id="{F13F16B2-CF3B-7201-6BC4-7F5AE34BB875}"/>
              </a:ext>
            </a:extLst>
          </p:cNvPr>
          <p:cNvSpPr/>
          <p:nvPr/>
        </p:nvSpPr>
        <p:spPr>
          <a:xfrm>
            <a:off x="6971499" y="7863791"/>
            <a:ext cx="4846320" cy="2560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>
                <a:solidFill>
                  <a:srgbClr val="7A9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ε_panel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82188-4C85-47DD-FE08-4D8D21AE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FFE4-304C-49E3-99D8-546099CE7201}" type="slidenum">
              <a:rPr lang="en-US" smtClean="0"/>
              <a:t>9</a:t>
            </a:fld>
            <a:endParaRPr lang="en-US"/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5F0232F6-F635-CAB1-402C-9805E6EC5CC0}"/>
              </a:ext>
            </a:extLst>
          </p:cNvPr>
          <p:cNvSpPr/>
          <p:nvPr/>
        </p:nvSpPr>
        <p:spPr>
          <a:xfrm>
            <a:off x="411480" y="1707376"/>
            <a:ext cx="3566160" cy="1371600"/>
          </a:xfrm>
          <a:prstGeom prst="roundRect">
            <a:avLst>
              <a:gd name="adj" fmla="val 4667"/>
            </a:avLst>
          </a:prstGeom>
          <a:solidFill>
            <a:srgbClr val="1222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448D16A0-E2B8-E0A6-32A1-454F042063D9}"/>
              </a:ext>
            </a:extLst>
          </p:cNvPr>
          <p:cNvSpPr/>
          <p:nvPr/>
        </p:nvSpPr>
        <p:spPr>
          <a:xfrm>
            <a:off x="411480" y="1844536"/>
            <a:ext cx="3566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0.566 MW</a:t>
            </a:r>
            <a:endParaRPr lang="en-US" sz="3200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A32CD2BF-6BE7-6954-B790-480FB4FF082E}"/>
              </a:ext>
            </a:extLst>
          </p:cNvPr>
          <p:cNvSpPr/>
          <p:nvPr/>
        </p:nvSpPr>
        <p:spPr>
          <a:xfrm>
            <a:off x="411480" y="2576056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E8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Low-Fidelity Model</a:t>
            </a:r>
            <a:endParaRPr lang="en-US" sz="1300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ADE750C7-0611-2FB4-9293-120434322837}"/>
              </a:ext>
            </a:extLst>
          </p:cNvPr>
          <p:cNvSpPr/>
          <p:nvPr/>
        </p:nvSpPr>
        <p:spPr>
          <a:xfrm>
            <a:off x="4343400" y="1707376"/>
            <a:ext cx="3566160" cy="1371600"/>
          </a:xfrm>
          <a:prstGeom prst="roundRect">
            <a:avLst>
              <a:gd name="adj" fmla="val 4667"/>
            </a:avLst>
          </a:prstGeom>
          <a:solidFill>
            <a:srgbClr val="116F6E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9D6547D1-631E-281B-5513-CA9B857C99F6}"/>
              </a:ext>
            </a:extLst>
          </p:cNvPr>
          <p:cNvSpPr/>
          <p:nvPr/>
        </p:nvSpPr>
        <p:spPr>
          <a:xfrm>
            <a:off x="4343400" y="1844536"/>
            <a:ext cx="3566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0.560 MW</a:t>
            </a:r>
            <a:endParaRPr lang="en-US" sz="3200" dirty="0"/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0291CA16-E717-42D0-A935-67B93BC7A748}"/>
              </a:ext>
            </a:extLst>
          </p:cNvPr>
          <p:cNvSpPr/>
          <p:nvPr/>
        </p:nvSpPr>
        <p:spPr>
          <a:xfrm>
            <a:off x="4343400" y="2576056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E8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ANL RELAP5-3D Reference</a:t>
            </a:r>
            <a:endParaRPr lang="en-US" sz="1300" dirty="0"/>
          </a:p>
        </p:txBody>
      </p:sp>
      <p:sp>
        <p:nvSpPr>
          <p:cNvPr id="24" name="Shape 8">
            <a:extLst>
              <a:ext uri="{FF2B5EF4-FFF2-40B4-BE49-F238E27FC236}">
                <a16:creationId xmlns:a16="http://schemas.microsoft.com/office/drawing/2014/main" id="{76AAE378-367C-47BA-9248-359991C98EAE}"/>
              </a:ext>
            </a:extLst>
          </p:cNvPr>
          <p:cNvSpPr/>
          <p:nvPr/>
        </p:nvSpPr>
        <p:spPr>
          <a:xfrm>
            <a:off x="8275320" y="1707376"/>
            <a:ext cx="3566160" cy="1371600"/>
          </a:xfrm>
          <a:prstGeom prst="roundRect">
            <a:avLst>
              <a:gd name="adj" fmla="val 4667"/>
            </a:avLst>
          </a:prstGeom>
          <a:solidFill>
            <a:srgbClr val="C54241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26" name="Text 9">
            <a:extLst>
              <a:ext uri="{FF2B5EF4-FFF2-40B4-BE49-F238E27FC236}">
                <a16:creationId xmlns:a16="http://schemas.microsoft.com/office/drawing/2014/main" id="{2D2677B9-A09C-83A5-6EB8-E76FE9EE5670}"/>
              </a:ext>
            </a:extLst>
          </p:cNvPr>
          <p:cNvSpPr/>
          <p:nvPr/>
        </p:nvSpPr>
        <p:spPr>
          <a:xfrm>
            <a:off x="8275320" y="1844536"/>
            <a:ext cx="3566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~1.0%</a:t>
            </a:r>
            <a:endParaRPr lang="en-US" sz="3200" dirty="0"/>
          </a:p>
        </p:txBody>
      </p:sp>
      <p:sp>
        <p:nvSpPr>
          <p:cNvPr id="27" name="Text 10">
            <a:extLst>
              <a:ext uri="{FF2B5EF4-FFF2-40B4-BE49-F238E27FC236}">
                <a16:creationId xmlns:a16="http://schemas.microsoft.com/office/drawing/2014/main" id="{483DDA0C-765C-E98C-977D-F0A97C260F44}"/>
              </a:ext>
            </a:extLst>
          </p:cNvPr>
          <p:cNvSpPr/>
          <p:nvPr/>
        </p:nvSpPr>
        <p:spPr>
          <a:xfrm>
            <a:off x="8275320" y="2576056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E8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at Design Condition</a:t>
            </a:r>
            <a:endParaRPr lang="en-US" sz="1300" dirty="0"/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31BB807B-885F-5AD0-01CC-297C498567F0}"/>
              </a:ext>
            </a:extLst>
          </p:cNvPr>
          <p:cNvSpPr/>
          <p:nvPr/>
        </p:nvSpPr>
        <p:spPr>
          <a:xfrm>
            <a:off x="411480" y="1260992"/>
            <a:ext cx="649076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the limiting design condition (Tᵣₚᵥ = 472°C, Tᶜₒₒₗₐₙₜ = 30°C, εₚₐₙₑₗ = 0.8):</a:t>
            </a:r>
            <a:endParaRPr lang="en-US" sz="1600" dirty="0"/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C9D769BA-2131-8DD0-E072-6D261C1A97F1}"/>
              </a:ext>
            </a:extLst>
          </p:cNvPr>
          <p:cNvSpPr/>
          <p:nvPr/>
        </p:nvSpPr>
        <p:spPr>
          <a:xfrm>
            <a:off x="480734" y="3535492"/>
            <a:ext cx="11337085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r>
              <a:rPr lang="en-US" sz="145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normal operation (220°C) the model underestimates ANL's total by 44%, attributable to the deliberate omission of RPV-to-panel air-gap convection — a conservative simplification for DPRA screening purposes.</a:t>
            </a:r>
            <a:endParaRPr lang="en-US" sz="1450" dirty="0"/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B56DBCA3-BA2B-868D-9D52-3D40F326F9E1}"/>
              </a:ext>
            </a:extLst>
          </p:cNvPr>
          <p:cNvSpPr/>
          <p:nvPr/>
        </p:nvSpPr>
        <p:spPr>
          <a:xfrm>
            <a:off x="480734" y="4436794"/>
            <a:ext cx="11376661" cy="7469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3A3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model captures the dominant radiation physics at the condition the RCCS was actually sized for. This gives confidence to proceed to Monte Carlo screening.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769190388"/>
      </p:ext>
    </p:extLst>
  </p:cSld>
  <p:clrMapOvr>
    <a:masterClrMapping/>
  </p:clrMapOvr>
</p:sld>
</file>

<file path=ppt/theme/theme1.xml><?xml version="1.0" encoding="utf-8"?>
<a:theme xmlns:a="http://schemas.openxmlformats.org/drawingml/2006/main" name="R3C_ColorBand">
  <a:themeElements>
    <a:clrScheme name="CSU_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92B"/>
      </a:accent1>
      <a:accent2>
        <a:srgbClr val="C8C372"/>
      </a:accent2>
      <a:accent3>
        <a:srgbClr val="59595B"/>
      </a:accent3>
      <a:accent4>
        <a:srgbClr val="ECC530"/>
      </a:accent4>
      <a:accent5>
        <a:srgbClr val="12A4B6"/>
      </a:accent5>
      <a:accent6>
        <a:srgbClr val="C9D845"/>
      </a:accent6>
      <a:hlink>
        <a:srgbClr val="CC5430"/>
      </a:hlink>
      <a:folHlink>
        <a:srgbClr val="105456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3C_ColorBand" id="{64243E8B-DD51-4831-A343-053EB7F846EA}" vid="{4F190B6C-0FB6-4D99-A0B7-648688A874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R3C_ColorBand</Template>
  <TotalTime>7140</TotalTime>
  <Words>1635</Words>
  <Application>Microsoft Office PowerPoint</Application>
  <PresentationFormat>Widescreen</PresentationFormat>
  <Paragraphs>214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Cambria Math</vt:lpstr>
      <vt:lpstr>Consolas</vt:lpstr>
      <vt:lpstr>Times New Roman</vt:lpstr>
      <vt:lpstr>Verdana</vt:lpstr>
      <vt:lpstr>Wingdings</vt:lpstr>
      <vt:lpstr>R3C_ColorBand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Angu,Nana Yaw</dc:creator>
  <cp:lastModifiedBy>Nana Yaw Angu</cp:lastModifiedBy>
  <cp:revision>17</cp:revision>
  <dcterms:created xsi:type="dcterms:W3CDTF">2025-02-14T14:27:22Z</dcterms:created>
  <dcterms:modified xsi:type="dcterms:W3CDTF">2026-07-18T05:25:47Z</dcterms:modified>
</cp:coreProperties>
</file>