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660" r:id="rId5"/>
    <p:sldId id="1167" r:id="rId6"/>
    <p:sldId id="1160" r:id="rId7"/>
    <p:sldId id="1330" r:id="rId8"/>
    <p:sldId id="1170" r:id="rId9"/>
    <p:sldId id="1125" r:id="rId10"/>
    <p:sldId id="1358" r:id="rId11"/>
    <p:sldId id="1407" r:id="rId12"/>
    <p:sldId id="1405" r:id="rId13"/>
    <p:sldId id="1384" r:id="rId14"/>
    <p:sldId id="1406" r:id="rId15"/>
    <p:sldId id="1169" r:id="rId16"/>
    <p:sldId id="1359" r:id="rId17"/>
    <p:sldId id="1159" r:id="rId18"/>
    <p:sldId id="1171" r:id="rId19"/>
    <p:sldId id="1172" r:id="rId20"/>
    <p:sldId id="1173" r:id="rId21"/>
    <p:sldId id="1130" r:id="rId22"/>
    <p:sldId id="1166" r:id="rId23"/>
    <p:sldId id="1161" r:id="rId24"/>
  </p:sldIdLst>
  <p:sldSz cx="9144000" cy="6858000" type="screen4x3"/>
  <p:notesSz cx="7102475" cy="10233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3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5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631821-AE2C-BE79-F04B-C5593A4B0726}" name="Ryogo Kurokawa (黒川 諒悟)" initials="RK" userId="S::kurokawa@criepi.denken.or.jp::05c3dd4b-fcb1-4f8c-9e3f-3b0e10217f9d" providerId="AD"/>
  <p188:author id="{B5EEBC38-04BC-B53B-A6A5-1AA9748AA732}" name="Yuichi Naito (内藤 裕一)" initials="YN" userId="S::naito3942@criepi.denken.or.jp::97544b0e-d1dc-465e-8281-ab6cc117ee09" providerId="AD"/>
  <p188:author id="{E5B88F3B-DAEE-CD0D-90F8-A4BE7B67EC5B}" name="Masaharu Tsuzaki (津崎 昌東)" initials="MT" userId="S::tuzaki@criepi.denken.or.jp::481fd716-53b1-4da5-8937-30048a5963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aharu Tsuzaki (津崎 昌東)" initials="MT(昌" lastIdx="2" clrIdx="0">
    <p:extLst>
      <p:ext uri="{19B8F6BF-5375-455C-9EA6-DF929625EA0E}">
        <p15:presenceInfo xmlns:p15="http://schemas.microsoft.com/office/powerpoint/2012/main" userId="S::tuzaki@criepi.denken.or.jp::481fd716-53b1-4da5-8937-30048a596351" providerId="AD"/>
      </p:ext>
    </p:extLst>
  </p:cmAuthor>
  <p:cmAuthor id="2" name="Hiroki Ono (小野 浩己)" initials="H浩" lastIdx="1" clrIdx="1">
    <p:extLst>
      <p:ext uri="{19B8F6BF-5375-455C-9EA6-DF929625EA0E}">
        <p15:presenceInfo xmlns:p15="http://schemas.microsoft.com/office/powerpoint/2012/main" userId="S::h-ono@criepi.denken.or.jp::51108ef8-a937-42e3-9636-815bc67cd85a" providerId="AD"/>
      </p:ext>
    </p:extLst>
  </p:cmAuthor>
  <p:cmAuthor id="3" name="kurokawa" initials="k" lastIdx="1" clrIdx="2">
    <p:extLst>
      <p:ext uri="{19B8F6BF-5375-455C-9EA6-DF929625EA0E}">
        <p15:presenceInfo xmlns:p15="http://schemas.microsoft.com/office/powerpoint/2012/main" userId="kurokawa" providerId="None"/>
      </p:ext>
    </p:extLst>
  </p:cmAuthor>
  <p:cmAuthor id="4" name="Yuichi Naito (内藤 裕一)" initials="YN(裕" lastIdx="1" clrIdx="3">
    <p:extLst>
      <p:ext uri="{19B8F6BF-5375-455C-9EA6-DF929625EA0E}">
        <p15:presenceInfo xmlns:p15="http://schemas.microsoft.com/office/powerpoint/2012/main" userId="S::naito3942@criepi.denken.or.jp::97544b0e-d1dc-465e-8281-ab6cc117ee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7"/>
    <a:srgbClr val="FF9900"/>
    <a:srgbClr val="002060"/>
    <a:srgbClr val="102B62"/>
    <a:srgbClr val="3333FF"/>
    <a:srgbClr val="FFFF66"/>
    <a:srgbClr val="110E5D"/>
    <a:srgbClr val="993366"/>
    <a:srgbClr val="CC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D1228-B8CD-4485-A06B-27598F17FC41}" v="1" dt="2026-07-17T04:53:54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1560" y="216"/>
      </p:cViewPr>
      <p:guideLst>
        <p:guide orient="horz" pos="2183"/>
        <p:guide pos="28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015"/>
        <p:guide pos="2304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ichi Naito (内藤 裕一)" userId="97544b0e-d1dc-465e-8281-ab6cc117ee09" providerId="ADAL" clId="{6EE5CE59-C70E-45AB-8A04-B6D2320133E5}"/>
    <pc:docChg chg="modNotesMaster modHandout">
      <pc:chgData name="Yuichi Naito (内藤 裕一)" userId="97544b0e-d1dc-465e-8281-ab6cc117ee09" providerId="ADAL" clId="{6EE5CE59-C70E-45AB-8A04-B6D2320133E5}" dt="2026-07-17T04:53:54.772" v="0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ito3942\Documents\&#23398;&#20250;&#12539;&#12471;&#12531;&#12509;&#12472;&#12454;&#12512;&#31561;\2026%20PSAM\&#12454;&#12455;&#12470;&#12522;&#12531;&#12464;&#12398;&#12497;&#12521;&#12513;&#12540;&#12479;&#12398;&#20998;&#39006;&#25972;&#29702;_2509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ito3942\Documents\&#23398;&#20250;&#12539;&#12471;&#12531;&#12509;&#12472;&#12454;&#12512;&#31561;\2026%20PSAM\&#12454;&#12455;&#12470;&#12522;&#12531;&#12464;&#12398;&#12497;&#12521;&#12513;&#12540;&#12479;&#12398;&#20998;&#39006;&#25972;&#29702;_2509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ito3942\Documents\&#23398;&#20250;&#12539;&#12471;&#12531;&#12509;&#12472;&#12454;&#12512;&#31561;\2026%20PSAM\&#12454;&#12455;&#12470;&#12522;&#12531;&#12464;&#12398;&#12497;&#12521;&#12513;&#12540;&#12479;&#12398;&#20998;&#39006;&#25972;&#29702;_25093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ito3942\Documents\&#23398;&#20250;&#12539;&#12471;&#12531;&#12509;&#12472;&#12454;&#12512;&#31561;\2026%20PSAM\&#12454;&#12455;&#12470;&#12522;&#12531;&#12464;&#12398;&#12497;&#12521;&#12513;&#12540;&#12479;&#12398;&#20998;&#39006;&#25972;&#29702;_25093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ito3942\Documents\&#23398;&#20250;&#12539;&#12471;&#12531;&#12509;&#12472;&#12454;&#12512;&#31561;\2026%20PSAM\&#12454;&#12455;&#12470;&#12522;&#12531;&#12464;&#12398;&#12497;&#12521;&#12513;&#12540;&#12479;&#12398;&#20998;&#39006;&#25972;&#29702;_25093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9855129937069"/>
          <c:y val="0.12302841493548453"/>
          <c:w val="0.75315663244877329"/>
          <c:h val="0.6990661823985052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3.0438755521576221E-2"/>
                  <c:y val="-0.54313363548415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まとめ!$U$31:$U$35</c:f>
                <c:numCache>
                  <c:formatCode>General</c:formatCode>
                  <c:ptCount val="5"/>
                  <c:pt idx="0">
                    <c:v>171700</c:v>
                  </c:pt>
                  <c:pt idx="1">
                    <c:v>140000</c:v>
                  </c:pt>
                  <c:pt idx="2">
                    <c:v>148400</c:v>
                  </c:pt>
                  <c:pt idx="3">
                    <c:v>163300</c:v>
                  </c:pt>
                  <c:pt idx="4">
                    <c:v>176700</c:v>
                  </c:pt>
                </c:numCache>
              </c:numRef>
            </c:plus>
            <c:minus>
              <c:numRef>
                <c:f>まとめ!$V$31:$V$35</c:f>
                <c:numCache>
                  <c:formatCode>General</c:formatCode>
                  <c:ptCount val="5"/>
                  <c:pt idx="0">
                    <c:v>7500</c:v>
                  </c:pt>
                  <c:pt idx="1">
                    <c:v>5700</c:v>
                  </c:pt>
                  <c:pt idx="2">
                    <c:v>6300</c:v>
                  </c:pt>
                  <c:pt idx="3">
                    <c:v>6800</c:v>
                  </c:pt>
                  <c:pt idx="4">
                    <c:v>7800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まとめ!$M$31:$M$36</c:f>
              <c:numCache>
                <c:formatCode>0.00_);[Red]\(0.00\)</c:formatCode>
                <c:ptCount val="6"/>
                <c:pt idx="0">
                  <c:v>1.4903602232369357</c:v>
                </c:pt>
                <c:pt idx="1">
                  <c:v>0.25</c:v>
                </c:pt>
                <c:pt idx="2">
                  <c:v>0.36</c:v>
                </c:pt>
                <c:pt idx="3">
                  <c:v>0.75</c:v>
                </c:pt>
                <c:pt idx="4">
                  <c:v>2.83</c:v>
                </c:pt>
              </c:numCache>
            </c:numRef>
          </c:xVal>
          <c:yVal>
            <c:numRef>
              <c:f>まとめ!$O$31:$O$36</c:f>
              <c:numCache>
                <c:formatCode>0.0E+00</c:formatCode>
                <c:ptCount val="6"/>
                <c:pt idx="0">
                  <c:v>34300</c:v>
                </c:pt>
                <c:pt idx="1">
                  <c:v>27000</c:v>
                </c:pt>
                <c:pt idx="2">
                  <c:v>28600</c:v>
                </c:pt>
                <c:pt idx="3">
                  <c:v>31700</c:v>
                </c:pt>
                <c:pt idx="4">
                  <c:v>36300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82-4EEA-9756-EDDBC9429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717008"/>
        <c:axId val="1146721328"/>
      </c:scatterChart>
      <c:valAx>
        <c:axId val="1146717008"/>
        <c:scaling>
          <c:orientation val="minMax"/>
          <c:max val="3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ja-JP" sz="1100" dirty="0"/>
                  <a:t>Short</a:t>
                </a:r>
                <a:r>
                  <a:rPr lang="en-US" sz="1100" dirty="0"/>
                  <a:t>-term weathering half-life (year)</a:t>
                </a:r>
                <a:endParaRPr lang="ja-JP" sz="1100" dirty="0"/>
              </a:p>
            </c:rich>
          </c:tx>
          <c:layout>
            <c:manualLayout>
              <c:xMode val="edge"/>
              <c:yMode val="edge"/>
              <c:x val="0.25881604412459097"/>
              <c:y val="0.925471063319163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00_);[Red]\(0.00\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21328"/>
        <c:crosses val="autoZero"/>
        <c:crossBetween val="midCat"/>
      </c:valAx>
      <c:valAx>
        <c:axId val="1146721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/>
                  <a:t>Population dose (p*Sv)</a:t>
                </a:r>
                <a:endParaRPr lang="ja-JP" sz="1100"/>
              </a:p>
            </c:rich>
          </c:tx>
          <c:layout>
            <c:manualLayout>
              <c:xMode val="edge"/>
              <c:yMode val="edge"/>
              <c:x val="1.8340601280407803E-2"/>
              <c:y val="0.22242892202729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1700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9855129937069"/>
          <c:y val="0.12302841493548453"/>
          <c:w val="0.75315663244877329"/>
          <c:h val="0.69906618239850526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2.5094648322967844E-2"/>
                  <c:y val="-0.5404799143968037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まとめ!$U$22:$U$27</c:f>
                <c:numCache>
                  <c:formatCode>General</c:formatCode>
                  <c:ptCount val="6"/>
                  <c:pt idx="0">
                    <c:v>158000</c:v>
                  </c:pt>
                  <c:pt idx="1">
                    <c:v>153900</c:v>
                  </c:pt>
                  <c:pt idx="2">
                    <c:v>155900</c:v>
                  </c:pt>
                  <c:pt idx="3">
                    <c:v>156900</c:v>
                  </c:pt>
                  <c:pt idx="4">
                    <c:v>0</c:v>
                  </c:pt>
                  <c:pt idx="5">
                    <c:v>157600</c:v>
                  </c:pt>
                </c:numCache>
              </c:numRef>
            </c:plus>
            <c:minus>
              <c:numRef>
                <c:f>まとめ!$V$22:$V$27</c:f>
                <c:numCache>
                  <c:formatCode>General</c:formatCode>
                  <c:ptCount val="6"/>
                  <c:pt idx="0">
                    <c:v>6200</c:v>
                  </c:pt>
                  <c:pt idx="1">
                    <c:v>6700</c:v>
                  </c:pt>
                  <c:pt idx="2">
                    <c:v>6500</c:v>
                  </c:pt>
                  <c:pt idx="3">
                    <c:v>6400</c:v>
                  </c:pt>
                  <c:pt idx="4">
                    <c:v>0</c:v>
                  </c:pt>
                  <c:pt idx="5">
                    <c:v>6200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まとめ!$M$22:$M$27</c:f>
              <c:numCache>
                <c:formatCode>0_);[Red]\(0\)</c:formatCode>
                <c:ptCount val="6"/>
                <c:pt idx="0">
                  <c:v>88.787417554540838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135</c:v>
                </c:pt>
              </c:numCache>
            </c:numRef>
          </c:xVal>
          <c:yVal>
            <c:numRef>
              <c:f>まとめ!$O$22:$O$27</c:f>
              <c:numCache>
                <c:formatCode>0.0E+00</c:formatCode>
                <c:ptCount val="6"/>
                <c:pt idx="0">
                  <c:v>35000</c:v>
                </c:pt>
                <c:pt idx="1">
                  <c:v>28100</c:v>
                </c:pt>
                <c:pt idx="2">
                  <c:v>30100</c:v>
                </c:pt>
                <c:pt idx="3">
                  <c:v>32100</c:v>
                </c:pt>
                <c:pt idx="5">
                  <c:v>35400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A1-4B23-B74F-8C2928688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717008"/>
        <c:axId val="1146721328"/>
      </c:scatterChart>
      <c:valAx>
        <c:axId val="1146717008"/>
        <c:scaling>
          <c:orientation val="minMax"/>
          <c:max val="1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dirty="0"/>
                  <a:t>Long-term weathering half-life (year)</a:t>
                </a:r>
                <a:endParaRPr lang="ja-JP" sz="1100" dirty="0"/>
              </a:p>
            </c:rich>
          </c:tx>
          <c:layout>
            <c:manualLayout>
              <c:xMode val="edge"/>
              <c:yMode val="edge"/>
              <c:x val="0.28577410372981282"/>
              <c:y val="0.925495512372152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_);[Red]\(0\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21328"/>
        <c:crosses val="autoZero"/>
        <c:crossBetween val="midCat"/>
      </c:valAx>
      <c:valAx>
        <c:axId val="1146721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/>
                  <a:t>Population dose (p*Sv)</a:t>
                </a:r>
                <a:endParaRPr lang="ja-JP" sz="1100"/>
              </a:p>
            </c:rich>
          </c:tx>
          <c:layout>
            <c:manualLayout>
              <c:xMode val="edge"/>
              <c:yMode val="edge"/>
              <c:x val="9.3866591181548213E-3"/>
              <c:y val="0.22707755314082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1700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9855129937069"/>
          <c:y val="0.12302841493548453"/>
          <c:w val="0.75315663244877329"/>
          <c:h val="0.6990661823985052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345381919710088"/>
                  <c:y val="-0.525167998201909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まとめ!$U$84:$U$87</c:f>
                <c:numCache>
                  <c:formatCode>General</c:formatCode>
                  <c:ptCount val="4"/>
                  <c:pt idx="0">
                    <c:v>10200</c:v>
                  </c:pt>
                  <c:pt idx="1">
                    <c:v>2858</c:v>
                  </c:pt>
                  <c:pt idx="2">
                    <c:v>2449</c:v>
                  </c:pt>
                  <c:pt idx="3">
                    <c:v>2448</c:v>
                  </c:pt>
                </c:numCache>
              </c:numRef>
            </c:plus>
            <c:minus>
              <c:numRef>
                <c:f>まとめ!$V$84:$V$87</c:f>
                <c:numCache>
                  <c:formatCode>General</c:formatCode>
                  <c:ptCount val="4"/>
                  <c:pt idx="0">
                    <c:v>561</c:v>
                  </c:pt>
                  <c:pt idx="1">
                    <c:v>154</c:v>
                  </c:pt>
                  <c:pt idx="2">
                    <c:v>130</c:v>
                  </c:pt>
                  <c:pt idx="3">
                    <c:v>129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まとめ!$L$84:$L$87</c:f>
              <c:numCache>
                <c:formatCode>0.E+00</c:formatCode>
                <c:ptCount val="4"/>
                <c:pt idx="0">
                  <c:v>9.9999999999999995E-7</c:v>
                </c:pt>
                <c:pt idx="1">
                  <c:v>9.9999999999999995E-8</c:v>
                </c:pt>
                <c:pt idx="2">
                  <c:v>1E-8</c:v>
                </c:pt>
                <c:pt idx="3">
                  <c:v>1.0000000000000001E-9</c:v>
                </c:pt>
              </c:numCache>
            </c:numRef>
          </c:xVal>
          <c:yVal>
            <c:numRef>
              <c:f>まとめ!$O$84:$O$87</c:f>
              <c:numCache>
                <c:formatCode>0.00.E+00</c:formatCode>
                <c:ptCount val="4"/>
                <c:pt idx="0">
                  <c:v>1000</c:v>
                </c:pt>
                <c:pt idx="1">
                  <c:v>302</c:v>
                </c:pt>
                <c:pt idx="2">
                  <c:v>271</c:v>
                </c:pt>
                <c:pt idx="3">
                  <c:v>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79-4B66-89E2-F7BEBDD96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717008"/>
        <c:axId val="1146721328"/>
      </c:scatterChart>
      <c:valAx>
        <c:axId val="1146717008"/>
        <c:scaling>
          <c:orientation val="minMax"/>
          <c:min val="1.0000000000000006E-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ja-JP" sz="1100"/>
                  <a:t>Resuspension</a:t>
                </a:r>
                <a:r>
                  <a:rPr lang="en-US" sz="1100"/>
                  <a:t> weathering coef (1/m)</a:t>
                </a:r>
                <a:endParaRPr lang="ja-JP" sz="1100"/>
              </a:p>
            </c:rich>
          </c:tx>
          <c:layout>
            <c:manualLayout>
              <c:xMode val="edge"/>
              <c:yMode val="edge"/>
              <c:x val="0.23775797497190188"/>
              <c:y val="0.925317141713100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21328"/>
        <c:crosses val="autoZero"/>
        <c:crossBetween val="midCat"/>
      </c:valAx>
      <c:valAx>
        <c:axId val="114672132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/>
                  <a:t>Population dose (p*Sv)</a:t>
                </a:r>
                <a:endParaRPr lang="ja-JP" sz="1100"/>
              </a:p>
            </c:rich>
          </c:tx>
          <c:layout>
            <c:manualLayout>
              <c:xMode val="edge"/>
              <c:yMode val="edge"/>
              <c:x val="9.3553642953587129E-3"/>
              <c:y val="0.22270615861412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1700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9855129937069"/>
          <c:y val="0.12302841493548453"/>
          <c:w val="0.75315663244877329"/>
          <c:h val="0.6990661823985052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345381919710088"/>
                  <c:y val="-0.525167998201909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まとめ!$U$97:$U$99</c:f>
                <c:numCache>
                  <c:formatCode>General</c:formatCode>
                  <c:ptCount val="3"/>
                  <c:pt idx="0">
                    <c:v>10470</c:v>
                  </c:pt>
                  <c:pt idx="1">
                    <c:v>10200</c:v>
                  </c:pt>
                  <c:pt idx="2">
                    <c:v>10202</c:v>
                  </c:pt>
                </c:numCache>
              </c:numRef>
            </c:plus>
            <c:minus>
              <c:numRef>
                <c:f>まとめ!$V$97:$V$99</c:f>
                <c:numCache>
                  <c:formatCode>General</c:formatCode>
                  <c:ptCount val="3"/>
                  <c:pt idx="0">
                    <c:v>570</c:v>
                  </c:pt>
                  <c:pt idx="1">
                    <c:v>561</c:v>
                  </c:pt>
                  <c:pt idx="2">
                    <c:v>561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まとめ!$L$97:$L$99</c:f>
              <c:numCache>
                <c:formatCode>0.E+00</c:formatCode>
                <c:ptCount val="3"/>
                <c:pt idx="0">
                  <c:v>1E-8</c:v>
                </c:pt>
                <c:pt idx="1">
                  <c:v>1.0000000000000001E-9</c:v>
                </c:pt>
                <c:pt idx="2">
                  <c:v>1E-10</c:v>
                </c:pt>
              </c:numCache>
            </c:numRef>
          </c:xVal>
          <c:yVal>
            <c:numRef>
              <c:f>まとめ!$O$97:$O$99</c:f>
              <c:numCache>
                <c:formatCode>0.0E+00</c:formatCode>
                <c:ptCount val="3"/>
                <c:pt idx="0">
                  <c:v>1030</c:v>
                </c:pt>
                <c:pt idx="1">
                  <c:v>1000</c:v>
                </c:pt>
                <c:pt idx="2">
                  <c:v>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74-437A-A20A-71ABF02EA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717008"/>
        <c:axId val="1146721328"/>
      </c:scatterChart>
      <c:valAx>
        <c:axId val="1146717008"/>
        <c:scaling>
          <c:orientation val="minMax"/>
          <c:min val="1.0000000000000006E-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ja-JP" sz="1100"/>
                  <a:t>Resuspension</a:t>
                </a:r>
                <a:r>
                  <a:rPr lang="en-US" sz="1100"/>
                  <a:t> weathering coef (1/m)</a:t>
                </a:r>
                <a:endParaRPr lang="ja-JP" sz="1100"/>
              </a:p>
            </c:rich>
          </c:tx>
          <c:layout>
            <c:manualLayout>
              <c:xMode val="edge"/>
              <c:yMode val="edge"/>
              <c:x val="0.27878611724236496"/>
              <c:y val="0.92538897228044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21328"/>
        <c:crosses val="autoZero"/>
        <c:crossBetween val="midCat"/>
      </c:valAx>
      <c:valAx>
        <c:axId val="114672132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/>
                  <a:t>Population dose (p*Sv)</a:t>
                </a:r>
                <a:endParaRPr lang="ja-JP" sz="1100"/>
              </a:p>
            </c:rich>
          </c:tx>
          <c:layout>
            <c:manualLayout>
              <c:xMode val="edge"/>
              <c:yMode val="edge"/>
              <c:x val="1.5238763977580234E-2"/>
              <c:y val="0.18987798513075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1700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9855129937069"/>
          <c:y val="0.12302841493548453"/>
          <c:w val="0.75315663244877329"/>
          <c:h val="0.6990661823985052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8618337424799026"/>
                  <c:y val="-0.582771704280236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まとめ!$U$113:$U$117</c:f>
                <c:numCache>
                  <c:formatCode>General</c:formatCode>
                  <c:ptCount val="5"/>
                  <c:pt idx="0">
                    <c:v>1840</c:v>
                  </c:pt>
                  <c:pt idx="1">
                    <c:v>2760</c:v>
                  </c:pt>
                  <c:pt idx="2">
                    <c:v>3707</c:v>
                  </c:pt>
                  <c:pt idx="3">
                    <c:v>10200</c:v>
                  </c:pt>
                  <c:pt idx="4">
                    <c:v>10480</c:v>
                  </c:pt>
                </c:numCache>
              </c:numRef>
            </c:plus>
            <c:minus>
              <c:numRef>
                <c:f>まとめ!$V$113:$V$117</c:f>
                <c:numCache>
                  <c:formatCode>General</c:formatCode>
                  <c:ptCount val="5"/>
                  <c:pt idx="0">
                    <c:v>101.3</c:v>
                  </c:pt>
                  <c:pt idx="1">
                    <c:v>152</c:v>
                  </c:pt>
                  <c:pt idx="2">
                    <c:v>204</c:v>
                  </c:pt>
                  <c:pt idx="3">
                    <c:v>561</c:v>
                  </c:pt>
                  <c:pt idx="4">
                    <c:v>571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まとめ!$L$113:$L$117</c:f>
              <c:numCache>
                <c:formatCode>0.0000000</c:formatCode>
                <c:ptCount val="5"/>
                <c:pt idx="0">
                  <c:v>4.7700000000000001E-5</c:v>
                </c:pt>
                <c:pt idx="1">
                  <c:v>7.1600000000000006E-5</c:v>
                </c:pt>
                <c:pt idx="2">
                  <c:v>9.6100000000000005E-5</c:v>
                </c:pt>
                <c:pt idx="3">
                  <c:v>2.6600000000000001E-4</c:v>
                </c:pt>
                <c:pt idx="4">
                  <c:v>2.72E-4</c:v>
                </c:pt>
              </c:numCache>
            </c:numRef>
          </c:xVal>
          <c:yVal>
            <c:numRef>
              <c:f>まとめ!$O$113:$O$117</c:f>
              <c:numCache>
                <c:formatCode>0.00E+00</c:formatCode>
                <c:ptCount val="5"/>
                <c:pt idx="0">
                  <c:v>180</c:v>
                </c:pt>
                <c:pt idx="1">
                  <c:v>270</c:v>
                </c:pt>
                <c:pt idx="2">
                  <c:v>363</c:v>
                </c:pt>
                <c:pt idx="3" formatCode="0.00.E+00">
                  <c:v>1000</c:v>
                </c:pt>
                <c:pt idx="4">
                  <c:v>1020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8F-4979-BE4B-041BE6609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717008"/>
        <c:axId val="1146721328"/>
      </c:scatterChart>
      <c:valAx>
        <c:axId val="1146717008"/>
        <c:scaling>
          <c:orientation val="minMax"/>
          <c:min val="1.0000000000000006E-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ja-JP" sz="1100" dirty="0"/>
                  <a:t>Breathing rate </a:t>
                </a:r>
                <a:r>
                  <a:rPr lang="en-US" sz="1100" dirty="0"/>
                  <a:t>(m</a:t>
                </a:r>
                <a:r>
                  <a:rPr lang="en-US" sz="1100" baseline="30000" dirty="0"/>
                  <a:t>3</a:t>
                </a:r>
                <a:r>
                  <a:rPr lang="en-US" sz="1100" dirty="0"/>
                  <a:t>/s)</a:t>
                </a:r>
                <a:endParaRPr lang="ja-JP" sz="1100" dirty="0"/>
              </a:p>
            </c:rich>
          </c:tx>
          <c:layout>
            <c:manualLayout>
              <c:xMode val="edge"/>
              <c:yMode val="edge"/>
              <c:x val="0.4121417053961563"/>
              <c:y val="0.90252999177027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00000_);[Red]\(0.00000\)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21328"/>
        <c:crosses val="autoZero"/>
        <c:crossBetween val="midCat"/>
      </c:valAx>
      <c:valAx>
        <c:axId val="114672132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/>
                  <a:t>Population dose (p*Sv)</a:t>
                </a:r>
                <a:endParaRPr lang="ja-JP" sz="1100"/>
              </a:p>
            </c:rich>
          </c:tx>
          <c:layout>
            <c:manualLayout>
              <c:xMode val="edge"/>
              <c:yMode val="edge"/>
              <c:x val="1.2340298720171811E-2"/>
              <c:y val="0.23191901626030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4671700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09-40A7-953E-7C9A274569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09-40A7-953E-7C9A274569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09-40A7-953E-7C9A274569C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ja-JP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 i="1" baseline="0">
                        <a:latin typeface="Century Schoolbook" panose="02040604050505020304" pitchFamily="18" charset="0"/>
                      </a:rPr>
                      <a:t>x</a:t>
                    </a:r>
                    <a:r>
                      <a:rPr lang="en-US" altLang="ja-JP" sz="1600" baseline="-25000">
                        <a:latin typeface="+mn-lt"/>
                      </a:rPr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ja-JP" sz="16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09-40A7-953E-7C9A274569C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 b="1" i="1" u="none" strike="noStrike" kern="1200" baseline="0">
                        <a:solidFill>
                          <a:prstClr val="white"/>
                        </a:solidFill>
                        <a:latin typeface="Century Schoolbook" panose="02040604050505020304" pitchFamily="18" charset="0"/>
                      </a:rPr>
                      <a:t>x</a:t>
                    </a:r>
                    <a:r>
                      <a:rPr lang="en-US" altLang="ja-JP" sz="1600" b="1" i="0" u="none" strike="noStrike" kern="1200" baseline="-25000">
                        <a:solidFill>
                          <a:srgbClr val="FFFFFF"/>
                        </a:solidFill>
                      </a:rPr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09-40A7-953E-7C9A274569C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ja-JP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 b="1" i="1" u="none" strike="noStrike" kern="1200" baseline="0">
                        <a:solidFill>
                          <a:srgbClr val="FFFFFF"/>
                        </a:solidFill>
                        <a:latin typeface="Century Schoolbook" panose="02040604050505020304" pitchFamily="18" charset="0"/>
                      </a:rPr>
                      <a:t>x</a:t>
                    </a:r>
                    <a:r>
                      <a:rPr lang="en-US" altLang="ja-JP" sz="1600" b="1" i="0" u="none" strike="noStrike" kern="1200" baseline="-25000">
                        <a:solidFill>
                          <a:srgbClr val="FFFFFF"/>
                        </a:solidFill>
                        <a:latin typeface="+mn-lt"/>
                      </a:rPr>
                      <a:t>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ja-JP" sz="16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09-40A7-953E-7C9A27456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3"/>
                <c:pt idx="0">
                  <c:v>X1</c:v>
                </c:pt>
                <c:pt idx="1">
                  <c:v>X2</c:v>
                </c:pt>
                <c:pt idx="2">
                  <c:v>X3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3"/>
                <c:pt idx="0">
                  <c:v>4.5</c:v>
                </c:pt>
                <c:pt idx="1">
                  <c:v>2.5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09-40A7-953E-7C9A27456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3111114" cy="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9" tIns="48621" rIns="97239" bIns="486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8385" y="5"/>
            <a:ext cx="3111114" cy="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9" tIns="48621" rIns="97239" bIns="486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91757"/>
            <a:ext cx="3111114" cy="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9" tIns="48621" rIns="97239" bIns="486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8385" y="9791757"/>
            <a:ext cx="3111114" cy="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9" tIns="48621" rIns="97239" bIns="486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F7BB12-2DCE-4F46-ACCA-092BDDC5F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3111114" cy="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9" tIns="48621" rIns="97239" bIns="486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8385" y="5"/>
            <a:ext cx="3111114" cy="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9" tIns="48621" rIns="97239" bIns="486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71525"/>
            <a:ext cx="5153025" cy="386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8" y="4895877"/>
            <a:ext cx="5264962" cy="463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9" tIns="48621" rIns="97239" bIns="48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91757"/>
            <a:ext cx="3111114" cy="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9" tIns="48621" rIns="97239" bIns="486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8385" y="9791757"/>
            <a:ext cx="3111114" cy="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9" tIns="48621" rIns="97239" bIns="486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F679CA-21D9-4663-8D22-387EC1170A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8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5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9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BDB25-2C3F-84BE-7FDA-D10741E43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86C9F6-99EF-4C4D-AB2B-B93B3EDCC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E418B7D-B913-45DC-A1DD-E64B3B83B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A4A22D-5DA3-8D0C-E9DA-6289FA925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5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12479-2700-C651-9537-900FF3E3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66FD53-F29F-5955-C02A-C8C6F7AAB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B296F1-85AA-2FA2-5AA3-FB77B2A2C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5C2326-FED0-2719-469B-BF0FD261F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5A4D0-6177-66DB-8D13-43A1A33A1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8DC355-6D6F-C07A-0471-93D419653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93EE57-3E23-454D-158E-C2D1946EE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093A9D-957B-C0B0-461B-72A2114BF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3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65066-1F92-F50F-6F51-E0FD130E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93AEFE-7FB2-B865-D80C-306B9B7AE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DDB92B-4F84-CBD9-33E4-663837D01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5A3898-5232-1780-90C5-A1F49D492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6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11C23-8F2E-5B1F-3515-408C06CC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77DB6A9-AFEF-DAAC-725A-F5F0C2ADA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E86234-CF21-1624-07EF-8FAA245F4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C61BE8-149A-3CAD-C3B6-8E568EC78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3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CB09-1BD0-E997-19D0-35F87B281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743D232-673A-1B80-2192-3061EF806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6B700F-FBA0-6D5C-5EB0-5E131D98A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C4C59E-F253-35AA-D6F0-A5A59C933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79CA-21D9-4663-8D22-387EC1170A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060" y="1828800"/>
            <a:ext cx="6705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pic>
        <p:nvPicPr>
          <p:cNvPr id="11" name="Picture 2" descr="http://in-criepi.denken.or.jp/kouhou/logo2/4d/img/IR-NRRC-e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0" y="31530"/>
            <a:ext cx="3063574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グループ化 12"/>
          <p:cNvGrpSpPr/>
          <p:nvPr userDrawn="1"/>
        </p:nvGrpSpPr>
        <p:grpSpPr>
          <a:xfrm>
            <a:off x="95250" y="6523026"/>
            <a:ext cx="8953500" cy="342900"/>
            <a:chOff x="95250" y="6470476"/>
            <a:chExt cx="8953500" cy="342900"/>
          </a:xfrm>
        </p:grpSpPr>
        <p:pic>
          <p:nvPicPr>
            <p:cNvPr id="14" name="図 13" descr="e4_3A_bar.gi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95250" y="6470476"/>
              <a:ext cx="8953500" cy="342900"/>
            </a:xfrm>
            <a:prstGeom prst="rect">
              <a:avLst/>
            </a:prstGeom>
          </p:spPr>
        </p:pic>
        <p:grpSp>
          <p:nvGrpSpPr>
            <p:cNvPr id="15" name="グループ化 12"/>
            <p:cNvGrpSpPr/>
            <p:nvPr userDrawn="1"/>
          </p:nvGrpSpPr>
          <p:grpSpPr>
            <a:xfrm>
              <a:off x="250825" y="6489376"/>
              <a:ext cx="8713663" cy="252000"/>
              <a:chOff x="250825" y="6489376"/>
              <a:chExt cx="8713663" cy="252000"/>
            </a:xfrm>
          </p:grpSpPr>
          <p:pic>
            <p:nvPicPr>
              <p:cNvPr id="16" name="Picture 2" descr="C:\Users\horikiri\Desktop\コピーライトホワイト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0825" y="6566246"/>
                <a:ext cx="762000" cy="15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図 16" descr="電中研ロゴ英文色補正.png"/>
              <p:cNvPicPr>
                <a:picLocks noChangeAspect="1"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90928" y="6489376"/>
                <a:ext cx="873560" cy="252000"/>
              </a:xfrm>
              <a:prstGeom prst="rect">
                <a:avLst/>
              </a:prstGeom>
            </p:spPr>
          </p:pic>
        </p:grpSp>
      </p:grpSp>
      <p:sp>
        <p:nvSpPr>
          <p:cNvPr id="1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ounded Rectangle 6"/>
          <p:cNvSpPr/>
          <p:nvPr userDrawn="1"/>
        </p:nvSpPr>
        <p:spPr bwMode="auto">
          <a:xfrm>
            <a:off x="228600" y="228600"/>
            <a:ext cx="8640000" cy="6264000"/>
          </a:xfrm>
          <a:prstGeom prst="roundRect">
            <a:avLst/>
          </a:prstGeom>
          <a:noFill/>
          <a:ln w="9525" cap="flat" cmpd="sng" algn="ctr">
            <a:solidFill>
              <a:srgbClr val="0025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フッター プレースホルダ 4">
            <a:extLst>
              <a:ext uri="{FF2B5EF4-FFF2-40B4-BE49-F238E27FC236}">
                <a16:creationId xmlns:a16="http://schemas.microsoft.com/office/drawing/2014/main" id="{18087891-D592-47CB-9F38-14F174D82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noFill/>
          </a:ln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B0BAA7-783A-4174-B5AC-99C58CDD2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762000"/>
            <a:ext cx="20193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0"/>
            <a:ext cx="5905500" cy="5257800"/>
          </a:xfrm>
          <a:ln>
            <a:noFill/>
          </a:ln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68BC00C7-F5E6-43B9-80A9-1D8168437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2019</a:t>
            </a:r>
            <a:endParaRPr lang="ja-JP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134" y="294290"/>
            <a:ext cx="6912000" cy="685800"/>
          </a:xfrm>
          <a:prstGeom prst="rect">
            <a:avLst/>
          </a:prstGeom>
          <a:noFill/>
          <a:ln w="28575">
            <a:solidFill>
              <a:srgbClr val="00258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46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134" y="294290"/>
            <a:ext cx="6912000" cy="685800"/>
          </a:xfrm>
          <a:prstGeom prst="rect">
            <a:avLst/>
          </a:prstGeom>
          <a:noFill/>
          <a:ln w="28575">
            <a:solidFill>
              <a:srgbClr val="00258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5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134" y="294290"/>
            <a:ext cx="6912000" cy="685800"/>
          </a:xfrm>
          <a:prstGeom prst="rect">
            <a:avLst/>
          </a:prstGeom>
          <a:noFill/>
          <a:ln w="28575">
            <a:solidFill>
              <a:srgbClr val="00258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4BFA8E-50E5-493E-B932-794677FF3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9DB8F0-E968-45E9-B5A5-F93B009CF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4290"/>
            <a:ext cx="6835066" cy="685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962400" cy="42672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62400" cy="42672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DA93713-3384-480A-88BC-0272F84D2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134" y="294290"/>
            <a:ext cx="6912000" cy="685800"/>
          </a:xfrm>
          <a:prstGeom prst="rect">
            <a:avLst/>
          </a:prstGeom>
          <a:noFill/>
          <a:ln w="28575">
            <a:solidFill>
              <a:srgbClr val="00258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168B04E7-35C8-4802-8FC1-52927077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134" y="294290"/>
            <a:ext cx="6912000" cy="685800"/>
          </a:xfrm>
          <a:prstGeom prst="rect">
            <a:avLst/>
          </a:prstGeom>
          <a:noFill/>
          <a:ln w="28575">
            <a:solidFill>
              <a:srgbClr val="00258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E59BA2E3-524F-4B37-87F1-BA510D39D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 userDrawn="1"/>
        </p:nvSpPr>
        <p:spPr bwMode="auto">
          <a:xfrm>
            <a:off x="4267200" y="65532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16822-E643-47C2-8248-80A02978A15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C1392C2-A915-477E-82F9-14D14259E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ln>
            <a:noFill/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C9F390D-41FF-43AD-9349-32A13751E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3145556-6D41-4368-B9A5-4949DD77A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228600" y="228600"/>
            <a:ext cx="8640000" cy="6264000"/>
          </a:xfrm>
          <a:prstGeom prst="roundRect">
            <a:avLst/>
          </a:prstGeom>
          <a:noFill/>
          <a:ln w="9525" cap="flat" cmpd="sng" algn="ctr">
            <a:solidFill>
              <a:srgbClr val="0025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134" y="294290"/>
            <a:ext cx="6912000" cy="685800"/>
          </a:xfrm>
          <a:prstGeom prst="rect">
            <a:avLst/>
          </a:prstGeom>
          <a:noFill/>
          <a:ln w="28575">
            <a:solidFill>
              <a:srgbClr val="00258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6109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95250" y="6523026"/>
            <a:ext cx="8953500" cy="342900"/>
            <a:chOff x="95250" y="6470476"/>
            <a:chExt cx="8953500" cy="342900"/>
          </a:xfrm>
        </p:grpSpPr>
        <p:pic>
          <p:nvPicPr>
            <p:cNvPr id="9" name="図 8" descr="e4_3A_bar.gif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95250" y="6470476"/>
              <a:ext cx="8953500" cy="342900"/>
            </a:xfrm>
            <a:prstGeom prst="rect">
              <a:avLst/>
            </a:prstGeom>
          </p:spPr>
        </p:pic>
        <p:grpSp>
          <p:nvGrpSpPr>
            <p:cNvPr id="10" name="グループ化 12"/>
            <p:cNvGrpSpPr/>
            <p:nvPr userDrawn="1"/>
          </p:nvGrpSpPr>
          <p:grpSpPr>
            <a:xfrm>
              <a:off x="250825" y="6489376"/>
              <a:ext cx="8713663" cy="252000"/>
              <a:chOff x="250825" y="6489376"/>
              <a:chExt cx="8713663" cy="252000"/>
            </a:xfrm>
          </p:grpSpPr>
          <p:pic>
            <p:nvPicPr>
              <p:cNvPr id="11" name="Picture 2" descr="C:\Users\horikiri\Desktop\コピーライトホワイト.png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50825" y="6566246"/>
                <a:ext cx="762000" cy="15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図 11" descr="電中研ロゴ英文色補正.png"/>
              <p:cNvPicPr>
                <a:picLocks noChangeAspect="1"/>
              </p:cNvPicPr>
              <p:nvPr userDrawn="1"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090928" y="6489376"/>
                <a:ext cx="873560" cy="252000"/>
              </a:xfrm>
              <a:prstGeom prst="rect">
                <a:avLst/>
              </a:prstGeom>
            </p:spPr>
          </p:pic>
        </p:grpSp>
      </p:grpSp>
      <p:pic>
        <p:nvPicPr>
          <p:cNvPr id="14" name="Picture 2" descr="http://in-criepi.denken.or.jp/kouhou/logo2/4d/img/IR-NRRC-eg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850" y="31530"/>
            <a:ext cx="3063574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67200" y="6553200"/>
            <a:ext cx="647700" cy="3048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9D16822-E643-47C2-8248-80A02978A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フッター プレースホルダ 4">
            <a:extLst>
              <a:ext uri="{FF2B5EF4-FFF2-40B4-BE49-F238E27FC236}">
                <a16:creationId xmlns:a16="http://schemas.microsoft.com/office/drawing/2014/main" id="{ABA2179B-B7CE-4BED-B994-824DC8346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70" b="1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 baseline="0">
          <a:solidFill>
            <a:srgbClr val="993366"/>
          </a:solidFill>
          <a:latin typeface="+mj-lt"/>
          <a:ea typeface="+mn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baseline="0">
          <a:solidFill>
            <a:srgbClr val="001D5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 baseline="0">
          <a:solidFill>
            <a:srgbClr val="001D5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800" baseline="0">
          <a:solidFill>
            <a:srgbClr val="001D5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001D5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1D5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6.xml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B33412-16DF-4904-AD98-8CA4EA735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394234"/>
            <a:ext cx="6705600" cy="2344093"/>
          </a:xfrm>
        </p:spPr>
        <p:txBody>
          <a:bodyPr/>
          <a:lstStyle/>
          <a:p>
            <a:br>
              <a:rPr lang="en-US" altLang="ja-JP" dirty="0"/>
            </a:br>
            <a:r>
              <a:rPr lang="en-US" altLang="ja-JP" dirty="0"/>
              <a:t>A Review of Ground-shine and Resuspension Weathering Parameters for Japanese Living Environment</a:t>
            </a:r>
            <a:endParaRPr lang="en-US" altLang="ja-JP" dirty="0">
              <a:cs typeface="Arial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56959E-6615-4FBD-8B43-04A475B5F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27" y="4121726"/>
            <a:ext cx="7606145" cy="1752600"/>
          </a:xfrm>
        </p:spPr>
        <p:txBody>
          <a:bodyPr/>
          <a:lstStyle/>
          <a:p>
            <a:r>
              <a:rPr lang="en-US" altLang="ja-JP" b="1" dirty="0"/>
              <a:t>Yuichi Naito, Ryogo Kurokawa, Masaharu </a:t>
            </a:r>
            <a:r>
              <a:rPr lang="en-US" altLang="ja-JP" b="1" dirty="0" err="1"/>
              <a:t>Tsuzaki</a:t>
            </a:r>
            <a:endParaRPr lang="en-US" altLang="ja-JP" b="1" dirty="0" err="1">
              <a:cs typeface="Arial"/>
            </a:endParaRPr>
          </a:p>
          <a:p>
            <a:r>
              <a:rPr lang="en-US" altLang="ja-JP" b="1" dirty="0"/>
              <a:t>Nuclear Risk Research Center (CRIEPI)</a:t>
            </a:r>
          </a:p>
          <a:p>
            <a:r>
              <a:rPr lang="en-US" altLang="ja-JP" b="1" dirty="0"/>
              <a:t>July 23, 2026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30AA59-F904-4042-879F-368E36B53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1250" dirty="0">
                <a:latin typeface="Century Gothic"/>
                <a:cs typeface="Arial"/>
              </a:rPr>
              <a:t>2026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7DB974-87DF-49C9-9654-2DE699201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1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83866-D07A-062D-3D49-62F2EE813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D8934-65CE-A6D3-7AD4-4428E2EAB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56" y="3761992"/>
            <a:ext cx="8303287" cy="183158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+mj-lt"/>
                <a:ea typeface="+mj-ea"/>
                <a:cs typeface="Times New Roman"/>
              </a:rPr>
              <a:t>In Win</a:t>
            </a:r>
            <a:r>
              <a:rPr lang="ja-JP" sz="2000" dirty="0">
                <a:latin typeface="+mj-lt"/>
                <a:ea typeface="+mj-ea"/>
                <a:cs typeface="Times New Roman"/>
              </a:rPr>
              <a:t>MACCS</a:t>
            </a:r>
            <a:r>
              <a:rPr lang="en-US" altLang="ja-JP" sz="2000" dirty="0">
                <a:latin typeface="+mj-lt"/>
                <a:ea typeface="+mj-ea"/>
                <a:cs typeface="Times New Roman"/>
              </a:rPr>
              <a:t>, half-lives of 0</a:t>
            </a:r>
            <a:r>
              <a:rPr lang="ja-JP" sz="2000" dirty="0">
                <a:latin typeface="+mj-lt"/>
                <a:ea typeface="+mj-ea"/>
                <a:cs typeface="Times New Roman"/>
              </a:rPr>
              <a:t>.5</a:t>
            </a:r>
            <a:r>
              <a:rPr lang="en-US" altLang="ja-JP" sz="2000" dirty="0">
                <a:latin typeface="+mj-lt"/>
                <a:ea typeface="+mj-ea"/>
                <a:cs typeface="Times New Roman"/>
              </a:rPr>
              <a:t>, </a:t>
            </a:r>
            <a:r>
              <a:rPr lang="ja-JP" sz="2000" dirty="0">
                <a:latin typeface="+mj-lt"/>
                <a:ea typeface="+mj-ea"/>
                <a:cs typeface="Times New Roman"/>
              </a:rPr>
              <a:t>5</a:t>
            </a:r>
            <a:r>
              <a:rPr lang="en-US" altLang="ja-JP" sz="2000" dirty="0">
                <a:latin typeface="+mj-lt"/>
                <a:ea typeface="+mj-ea"/>
                <a:cs typeface="Times New Roman"/>
              </a:rPr>
              <a:t>, and </a:t>
            </a:r>
            <a:r>
              <a:rPr lang="ja-JP" sz="2000" dirty="0">
                <a:latin typeface="+mj-lt"/>
                <a:ea typeface="+mj-ea"/>
                <a:cs typeface="Times New Roman"/>
              </a:rPr>
              <a:t>50</a:t>
            </a:r>
            <a:r>
              <a:rPr lang="en-US" altLang="ja-JP" sz="2000" dirty="0">
                <a:latin typeface="+mj-lt"/>
                <a:ea typeface="+mj-ea"/>
                <a:cs typeface="Times New Roman"/>
              </a:rPr>
              <a:t> years are set as default values.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+mj-lt"/>
                <a:ea typeface="+mj-ea"/>
                <a:cs typeface="Times New Roman"/>
              </a:rPr>
              <a:t>Reported domestic values of </a:t>
            </a:r>
            <a:r>
              <a:rPr lang="en-US" altLang="ja-JP" sz="2000" i="1" dirty="0">
                <a:latin typeface="+mj-lt"/>
                <a:ea typeface="+mj-ea"/>
                <a:cs typeface="Times New Roman"/>
              </a:rPr>
              <a:t>Ki</a:t>
            </a:r>
            <a:r>
              <a:rPr lang="en-US" altLang="ja-JP" sz="2000" dirty="0">
                <a:latin typeface="+mj-lt"/>
                <a:ea typeface="+mj-ea"/>
                <a:cs typeface="Times New Roman"/>
              </a:rPr>
              <a:t> varied widely, ranging from </a:t>
            </a:r>
            <a:r>
              <a:rPr lang="ja-JP" sz="2000" dirty="0">
                <a:latin typeface="+mj-lt"/>
                <a:ea typeface="+mj-ea"/>
                <a:cs typeface="Times New Roman"/>
              </a:rPr>
              <a:t>10⁻¹⁰</a:t>
            </a:r>
            <a:r>
              <a:rPr lang="en-US" altLang="ja-JP" sz="2000" dirty="0">
                <a:latin typeface="+mj-lt"/>
                <a:ea typeface="+mj-ea"/>
                <a:cs typeface="Times New Roman"/>
              </a:rPr>
              <a:t> to </a:t>
            </a:r>
            <a:r>
              <a:rPr lang="ja-JP" sz="2000" dirty="0">
                <a:latin typeface="+mj-lt"/>
                <a:ea typeface="+mj-ea"/>
                <a:cs typeface="Times New Roman"/>
              </a:rPr>
              <a:t>10⁻²</a:t>
            </a:r>
            <a:r>
              <a:rPr lang="en-US" altLang="ja-JP" sz="2000" dirty="0">
                <a:latin typeface="+mj-lt"/>
                <a:ea typeface="+mj-ea"/>
                <a:cs typeface="Times New Roman"/>
              </a:rPr>
              <a:t> (/</a:t>
            </a:r>
            <a:r>
              <a:rPr lang="ja-JP" sz="2000" dirty="0">
                <a:latin typeface="+mj-lt"/>
                <a:ea typeface="+mj-ea"/>
                <a:cs typeface="Times New Roman"/>
              </a:rPr>
              <a:t>m</a:t>
            </a:r>
            <a:r>
              <a:rPr lang="en-US" altLang="ja-JP" sz="2000" dirty="0">
                <a:latin typeface="+mj-lt"/>
                <a:ea typeface="+mj-ea"/>
                <a:cs typeface="Times New Roman"/>
              </a:rPr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ja-JP" sz="2000" i="1" dirty="0">
                <a:latin typeface="+mj-lt"/>
                <a:ea typeface="+mj-ea"/>
                <a:cs typeface="Times New Roman"/>
              </a:rPr>
              <a:t>K</a:t>
            </a:r>
            <a:r>
              <a:rPr lang="en-US" altLang="ja-JP" sz="2000" i="1" baseline="-25000" dirty="0">
                <a:latin typeface="+mj-lt"/>
                <a:ea typeface="+mj-ea"/>
                <a:cs typeface="Times New Roman"/>
              </a:rPr>
              <a:t>i</a:t>
            </a:r>
            <a:r>
              <a:rPr lang="en-US" altLang="ja-JP" sz="2000" dirty="0">
                <a:latin typeface="+mj-lt"/>
                <a:ea typeface="+mj-ea"/>
                <a:cs typeface="Times New Roman"/>
              </a:rPr>
              <a:t> depends on wind speeds, traffics, land uses, etc.</a:t>
            </a:r>
            <a:endParaRPr lang="ja-JP" sz="2000" dirty="0">
              <a:latin typeface="+mj-lt"/>
              <a:ea typeface="+mj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AF74A-0B16-031D-F8F5-6870000D7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3763B-EECF-BDAD-F6A2-B57D8887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34" y="294290"/>
            <a:ext cx="6912000" cy="762872"/>
          </a:xfrm>
        </p:spPr>
        <p:txBody>
          <a:bodyPr/>
          <a:lstStyle/>
          <a:p>
            <a:r>
              <a:rPr lang="en-US" altLang="ja-JP" sz="2400" dirty="0">
                <a:cs typeface="Arial"/>
              </a:rPr>
              <a:t>Resuspension weathering parameters</a:t>
            </a:r>
            <a:endParaRPr lang="en-US" altLang="ja-JP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D8A22-0942-DE9A-5E5D-B7A99DBDB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687" y="1413493"/>
            <a:ext cx="3424426" cy="889527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E8231D0-06D0-AACF-F460-DDFA6E53ADD5}"/>
              </a:ext>
            </a:extLst>
          </p:cNvPr>
          <p:cNvCxnSpPr>
            <a:cxnSpLocks/>
          </p:cNvCxnSpPr>
          <p:nvPr/>
        </p:nvCxnSpPr>
        <p:spPr bwMode="auto">
          <a:xfrm flipH="1">
            <a:off x="4381087" y="2057187"/>
            <a:ext cx="219075" cy="437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DD78FF-6EDD-FF10-24D6-D9161A356DF8}"/>
              </a:ext>
            </a:extLst>
          </p:cNvPr>
          <p:cNvSpPr txBox="1"/>
          <p:nvPr/>
        </p:nvSpPr>
        <p:spPr>
          <a:xfrm>
            <a:off x="1304518" y="2516134"/>
            <a:ext cx="4164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coefficient* (/m)</a:t>
            </a:r>
          </a:p>
          <a:p>
            <a:pPr algn="ctr"/>
            <a:r>
              <a:rPr kumimoji="1" lang="en-US" altLang="ja-JP" sz="1600" dirty="0"/>
              <a:t>*air concentration/soil surface concentration</a:t>
            </a:r>
            <a:endParaRPr kumimoji="1" lang="ja-JP" altLang="en-US" sz="160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1C2D136-ACA2-2123-A5EC-FC4B8DC75016}"/>
              </a:ext>
            </a:extLst>
          </p:cNvPr>
          <p:cNvCxnSpPr>
            <a:cxnSpLocks/>
          </p:cNvCxnSpPr>
          <p:nvPr/>
        </p:nvCxnSpPr>
        <p:spPr bwMode="auto">
          <a:xfrm>
            <a:off x="5857875" y="2057187"/>
            <a:ext cx="381000" cy="437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A38DF9-2D58-2CD4-5CFC-F9541FA178C3}"/>
              </a:ext>
            </a:extLst>
          </p:cNvPr>
          <p:cNvSpPr txBox="1"/>
          <p:nvPr/>
        </p:nvSpPr>
        <p:spPr>
          <a:xfrm>
            <a:off x="5570745" y="251613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half-life (yr)</a:t>
            </a:r>
            <a:endParaRPr kumimoji="1"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658B44D-6648-EC5C-DD08-886988A2B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708BE23-538C-F561-3FE9-C9ABEBF4BC84}"/>
              </a:ext>
            </a:extLst>
          </p:cNvPr>
          <p:cNvSpPr/>
          <p:nvPr/>
        </p:nvSpPr>
        <p:spPr bwMode="auto">
          <a:xfrm>
            <a:off x="4430488" y="1723269"/>
            <a:ext cx="346587" cy="35562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6A33D0E-C1EF-D269-6AFB-A7A15954DBCF}"/>
              </a:ext>
            </a:extLst>
          </p:cNvPr>
          <p:cNvSpPr/>
          <p:nvPr/>
        </p:nvSpPr>
        <p:spPr bwMode="auto">
          <a:xfrm>
            <a:off x="5620002" y="1713705"/>
            <a:ext cx="346587" cy="35562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07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5E2AC-3B91-CAAF-030D-37A71CEA2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A0D524-8630-C6E9-FC27-7093D4EE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58716"/>
            <a:ext cx="8077200" cy="44556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sz="2000" dirty="0">
                <a:ea typeface="+mj-ea"/>
                <a:cs typeface="Arial"/>
              </a:rPr>
              <a:t>The short-term weathering coefficient (</a:t>
            </a:r>
            <a:r>
              <a:rPr lang="en-US" altLang="ja-JP" sz="2000" i="1" dirty="0">
                <a:ea typeface="+mj-ea"/>
                <a:cs typeface="Arial"/>
              </a:rPr>
              <a:t>K</a:t>
            </a:r>
            <a:r>
              <a:rPr lang="en-US" altLang="ja-JP" sz="2000" i="1" baseline="-25000" dirty="0">
                <a:ea typeface="+mj-ea"/>
                <a:cs typeface="Arial"/>
              </a:rPr>
              <a:t>1</a:t>
            </a:r>
            <a:r>
              <a:rPr lang="en-US" altLang="ja-JP" sz="2000" dirty="0">
                <a:ea typeface="+mj-ea"/>
                <a:cs typeface="Arial"/>
              </a:rPr>
              <a:t>) had greater impact on population doses than the longer-term coefficients </a:t>
            </a:r>
            <a:r>
              <a:rPr lang="en-US" altLang="ja-JP" sz="2000" i="1" dirty="0">
                <a:ea typeface="+mj-ea"/>
                <a:cs typeface="Arial"/>
              </a:rPr>
              <a:t>K</a:t>
            </a:r>
            <a:r>
              <a:rPr lang="en-US" altLang="ja-JP" sz="2000" i="1" baseline="-25000" dirty="0">
                <a:ea typeface="+mj-ea"/>
                <a:cs typeface="Arial"/>
              </a:rPr>
              <a:t>2</a:t>
            </a:r>
            <a:r>
              <a:rPr lang="en-US" altLang="ja-JP" sz="2000" dirty="0">
                <a:ea typeface="+mj-ea"/>
                <a:cs typeface="Arial"/>
              </a:rPr>
              <a:t> and </a:t>
            </a:r>
            <a:r>
              <a:rPr lang="en-US" altLang="ja-JP" sz="2000" i="1" dirty="0">
                <a:ea typeface="+mj-ea"/>
                <a:cs typeface="Arial"/>
              </a:rPr>
              <a:t>K</a:t>
            </a:r>
            <a:r>
              <a:rPr lang="en-US" altLang="ja-JP" sz="2000" i="1" baseline="-25000" dirty="0">
                <a:ea typeface="+mj-ea"/>
                <a:cs typeface="Arial"/>
              </a:rPr>
              <a:t>3</a:t>
            </a:r>
            <a:r>
              <a:rPr lang="en-US" altLang="ja-JP" sz="2000" dirty="0">
                <a:ea typeface="+mj-ea"/>
                <a:cs typeface="Arial"/>
              </a:rPr>
              <a:t>.</a:t>
            </a:r>
            <a:endParaRPr lang="en-US" sz="2000" dirty="0">
              <a:ea typeface="+mj-ea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3725B-CB51-220E-D365-5004CF6DB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413FBC-362A-263C-3701-BCBF4CE5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dirty="0"/>
              <a:t>Sensitivity analysis of resuspension weathering parameters on population dose</a:t>
            </a:r>
            <a:endParaRPr lang="en-US" sz="2000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3EBF1E7C-FCDB-4777-88C7-4A8D35DB7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25828"/>
              </p:ext>
            </p:extLst>
          </p:nvPr>
        </p:nvGraphicFramePr>
        <p:xfrm>
          <a:off x="329728" y="2405012"/>
          <a:ext cx="4242272" cy="272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163E5043-8AE5-4597-973E-BECB9DB65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244478"/>
              </p:ext>
            </p:extLst>
          </p:nvPr>
        </p:nvGraphicFramePr>
        <p:xfrm>
          <a:off x="4506354" y="2405012"/>
          <a:ext cx="4169892" cy="271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EC6D0F-2096-BDA1-68DF-05DE52CE8FDF}"/>
              </a:ext>
            </a:extLst>
          </p:cNvPr>
          <p:cNvSpPr txBox="1"/>
          <p:nvPr/>
        </p:nvSpPr>
        <p:spPr>
          <a:xfrm>
            <a:off x="2450864" y="2250530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1</a:t>
            </a:r>
            <a:endParaRPr kumimoji="1" lang="ja-JP" altLang="en-US" i="1" baseline="-25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ED69ED-AA98-320A-5BA1-5787794AFC80}"/>
              </a:ext>
            </a:extLst>
          </p:cNvPr>
          <p:cNvSpPr txBox="1"/>
          <p:nvPr/>
        </p:nvSpPr>
        <p:spPr>
          <a:xfrm>
            <a:off x="6627490" y="2242125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3</a:t>
            </a:r>
            <a:endParaRPr kumimoji="1" lang="ja-JP" alt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38549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332A4-42F2-AB6C-0DC8-02B06D511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EB50D09-369D-0645-A9F7-114BD5179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9A86155-73E8-28F2-1A6C-A6013A7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F043EB-6E5D-7137-6873-19AB6EBA9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F9EE069-4344-360B-ABE2-F4E872D3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17111"/>
          </a:xfrm>
        </p:spPr>
        <p:txBody>
          <a:bodyPr>
            <a:normAutofit/>
          </a:bodyPr>
          <a:lstStyle/>
          <a:p>
            <a:pPr lvl="1" algn="just"/>
            <a:r>
              <a:rPr lang="en-US" altLang="ja-JP" dirty="0"/>
              <a:t>The results for resuspension weathering were consistent with previous model prediction (Whicker et al., 2021 </a:t>
            </a:r>
            <a:r>
              <a:rPr lang="en-US" altLang="ja-JP" i="1" dirty="0"/>
              <a:t>J. Environ. </a:t>
            </a:r>
            <a:r>
              <a:rPr lang="en-US" altLang="ja-JP" i="1" dirty="0" err="1"/>
              <a:t>Radioact</a:t>
            </a:r>
            <a:r>
              <a:rPr lang="en-US" altLang="ja-JP" i="1" dirty="0"/>
              <a:t>.</a:t>
            </a:r>
            <a:r>
              <a:rPr lang="en-US" altLang="ja-JP" dirty="0"/>
              <a:t>; </a:t>
            </a:r>
            <a:r>
              <a:rPr lang="en-US" altLang="ja-JP" i="1" dirty="0"/>
              <a:t>K</a:t>
            </a:r>
            <a:r>
              <a:rPr lang="en-US" altLang="ja-JP" i="1" baseline="-25000" dirty="0"/>
              <a:t>i</a:t>
            </a:r>
            <a:r>
              <a:rPr lang="en-US" altLang="ja-JP" dirty="0"/>
              <a:t> is highest at the initial stage of deposition).</a:t>
            </a:r>
          </a:p>
          <a:p>
            <a:pPr lvl="1"/>
            <a:r>
              <a:rPr lang="en-US" altLang="ja-JP" dirty="0"/>
              <a:t>Other potentially important parameters affecting population doses (e.g., breathing rates) should be further investigated.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3CE0A07F-871A-4C88-B5BB-12A136C236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917977"/>
              </p:ext>
            </p:extLst>
          </p:nvPr>
        </p:nvGraphicFramePr>
        <p:xfrm>
          <a:off x="2014775" y="2784649"/>
          <a:ext cx="4805124" cy="308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B71F25-0115-13EC-8BD3-05B892CAE180}"/>
              </a:ext>
            </a:extLst>
          </p:cNvPr>
          <p:cNvSpPr txBox="1"/>
          <p:nvPr/>
        </p:nvSpPr>
        <p:spPr>
          <a:xfrm>
            <a:off x="2288739" y="5805555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Lower limit for children</a:t>
            </a:r>
            <a:endParaRPr kumimoji="1" lang="ja-JP" altLang="en-US" sz="120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8DA73E4-B64D-2538-17FE-DC98643C7942}"/>
              </a:ext>
            </a:extLst>
          </p:cNvPr>
          <p:cNvCxnSpPr>
            <a:cxnSpLocks/>
          </p:cNvCxnSpPr>
          <p:nvPr/>
        </p:nvCxnSpPr>
        <p:spPr bwMode="auto">
          <a:xfrm flipV="1">
            <a:off x="3130980" y="5492710"/>
            <a:ext cx="259920" cy="272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F3952C-BA48-DE7C-5C4A-790C7D31FDEE}"/>
              </a:ext>
            </a:extLst>
          </p:cNvPr>
          <p:cNvSpPr txBox="1"/>
          <p:nvPr/>
        </p:nvSpPr>
        <p:spPr>
          <a:xfrm>
            <a:off x="5885622" y="5785301"/>
            <a:ext cx="1600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Upper-limit for adults</a:t>
            </a:r>
            <a:endParaRPr kumimoji="1" lang="ja-JP" altLang="en-US" sz="12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E031F39-B430-706E-215F-5AE9FD780ED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48400" y="5414070"/>
            <a:ext cx="304800" cy="371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6240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0E8B7-2D2A-593F-6B23-9A1E4CAC9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92C692-3EF6-2977-62D4-A6010311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90183"/>
            <a:ext cx="8077200" cy="4455607"/>
          </a:xfrm>
        </p:spPr>
        <p:txBody>
          <a:bodyPr/>
          <a:lstStyle/>
          <a:p>
            <a:pPr algn="just">
              <a:spcBef>
                <a:spcPts val="20"/>
              </a:spcBef>
              <a:buFont typeface="Wingdings" panose="05000000000000000000" pitchFamily="2" charset="2"/>
              <a:buChar char="Ø"/>
            </a:pPr>
            <a:r>
              <a:rPr lang="en-US" altLang="ja-JP" dirty="0">
                <a:ea typeface="+mj-ea"/>
                <a:cs typeface="Times New Roman"/>
              </a:rPr>
              <a:t>The sensitivity analyses revealed that the short-term resuspension coefficient was the most influential parameter affecting population dose.</a:t>
            </a:r>
          </a:p>
          <a:p>
            <a:pPr algn="just">
              <a:spcBef>
                <a:spcPts val="20"/>
              </a:spcBef>
              <a:buFont typeface="Wingdings" panose="05000000000000000000" pitchFamily="2" charset="2"/>
              <a:buChar char="Ø"/>
            </a:pPr>
            <a:endParaRPr lang="en-US" altLang="ja-JP" dirty="0">
              <a:ea typeface="+mj-ea"/>
              <a:cs typeface="Times New Roman"/>
            </a:endParaRPr>
          </a:p>
          <a:p>
            <a:pPr algn="just">
              <a:spcBef>
                <a:spcPts val="20"/>
              </a:spcBef>
              <a:buFont typeface="Wingdings" panose="05000000000000000000" pitchFamily="2" charset="2"/>
              <a:buChar char="Ø"/>
            </a:pPr>
            <a:r>
              <a:rPr lang="en-US" altLang="ja-JP" dirty="0">
                <a:ea typeface="+mj-ea"/>
                <a:cs typeface="Times New Roman"/>
              </a:rPr>
              <a:t>However, the weathering parameters examined were not as influential as expected.</a:t>
            </a:r>
          </a:p>
          <a:p>
            <a:pPr algn="just">
              <a:spcBef>
                <a:spcPts val="20"/>
              </a:spcBef>
              <a:buFont typeface="Wingdings" panose="05000000000000000000" pitchFamily="2" charset="2"/>
              <a:buChar char="Ø"/>
            </a:pPr>
            <a:endParaRPr lang="en-US" altLang="ja-JP" dirty="0">
              <a:ea typeface="+mj-ea"/>
              <a:cs typeface="Times New Roman"/>
            </a:endParaRPr>
          </a:p>
          <a:p>
            <a:pPr algn="just">
              <a:spcBef>
                <a:spcPts val="20"/>
              </a:spcBef>
              <a:buFont typeface="Wingdings,Sans-Serif" panose="05000000000000000000" pitchFamily="2" charset="2"/>
              <a:buChar char="Ø"/>
            </a:pPr>
            <a:r>
              <a:rPr lang="en-US" altLang="ja-JP" dirty="0">
                <a:ea typeface="+mj-ea"/>
                <a:cs typeface="Times New Roman"/>
              </a:rPr>
              <a:t>Further investigations are needed to identify other key factors: a global sensitivity analysis is ongoing.</a:t>
            </a:r>
          </a:p>
          <a:p>
            <a:pPr marL="0" indent="0" algn="ctr">
              <a:buNone/>
            </a:pPr>
            <a:endParaRPr lang="en-US" dirty="0">
              <a:ea typeface="+mj-ea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AD1BA-6D45-E076-64DB-8FCDCE1E22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800A8-3718-DA76-CA7F-63D8A14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616595-4ECC-6C9A-744C-5FB68164E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19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DDF6D12-889B-4191-AD95-FB018DE36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2BFDF-909A-4502-B49C-911B145EF5F1}"/>
              </a:ext>
            </a:extLst>
          </p:cNvPr>
          <p:cNvSpPr txBox="1"/>
          <p:nvPr/>
        </p:nvSpPr>
        <p:spPr>
          <a:xfrm>
            <a:off x="742950" y="2817882"/>
            <a:ext cx="765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001D57"/>
                </a:solidFill>
              </a:rPr>
              <a:t>Thank you for your attention!</a:t>
            </a:r>
            <a:endParaRPr kumimoji="1" lang="ja-JP" altLang="en-US" sz="4000" dirty="0">
              <a:solidFill>
                <a:srgbClr val="001D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B8AD4-F9A4-8DEB-8F0D-C8BF95D1B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A33A6D7-823F-7AA0-68FD-324165100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7602CBF-1CC9-6702-2873-07F5EA9D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5DDF0B-1EE8-FC4A-3F1C-48B33CB5C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E795B13-6477-8608-67C6-3B1763879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17111"/>
          </a:xfrm>
        </p:spPr>
        <p:txBody>
          <a:bodyPr>
            <a:normAutofit/>
          </a:bodyPr>
          <a:lstStyle/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657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A966A-0C59-9976-4D19-BF3AFF429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BBE83B-23AC-8529-ECF6-F4BAA7EE1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97B03DF-F966-0A01-7362-BAE4F0E8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362E6B-3BE9-2D5B-24B9-768AE9225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9D791EC-5B86-0F7C-9FCD-14400A3A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17111"/>
          </a:xfrm>
        </p:spPr>
        <p:txBody>
          <a:bodyPr>
            <a:normAutofit/>
          </a:bodyPr>
          <a:lstStyle/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31366-C1DA-9074-5A98-BD419D797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8B69329-582D-9562-FD5A-63BBC29DF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CCB661A-8C1F-81FE-F16F-B851B4F6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C77DDC-BBA2-0962-9981-A6E2B1277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27DD05B-CDEB-DFF9-6231-0EECB881C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17111"/>
          </a:xfrm>
        </p:spPr>
        <p:txBody>
          <a:bodyPr>
            <a:normAutofit/>
          </a:bodyPr>
          <a:lstStyle/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7454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E93E2D4D-8FA2-404C-8092-46513193C021}"/>
              </a:ext>
            </a:extLst>
          </p:cNvPr>
          <p:cNvCxnSpPr>
            <a:cxnSpLocks/>
          </p:cNvCxnSpPr>
          <p:nvPr/>
        </p:nvCxnSpPr>
        <p:spPr>
          <a:xfrm>
            <a:off x="3674648" y="3724249"/>
            <a:ext cx="429732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0777D4-3FC2-49E3-B67C-82423CE4B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CAC1FC3-237C-44A0-9C05-5BA24653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Methods: sensitivity analysis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680DD24B-4B07-49A7-9952-10CC26AC3AE0}"/>
              </a:ext>
            </a:extLst>
          </p:cNvPr>
          <p:cNvSpPr/>
          <p:nvPr/>
        </p:nvSpPr>
        <p:spPr>
          <a:xfrm>
            <a:off x="5943059" y="3489184"/>
            <a:ext cx="351986" cy="510223"/>
          </a:xfrm>
          <a:prstGeom prst="rightArrow">
            <a:avLst>
              <a:gd name="adj1" fmla="val 50000"/>
              <a:gd name="adj2" fmla="val 62906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200" kern="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DE9292C5-4D49-4574-9D29-10E47CDAD854}"/>
              </a:ext>
            </a:extLst>
          </p:cNvPr>
          <p:cNvGrpSpPr/>
          <p:nvPr/>
        </p:nvGrpSpPr>
        <p:grpSpPr>
          <a:xfrm>
            <a:off x="6394706" y="2997433"/>
            <a:ext cx="2184800" cy="1594250"/>
            <a:chOff x="6033172" y="3016931"/>
            <a:chExt cx="2184800" cy="1594250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AE2BEAD-A4F1-4357-9EE7-DFFB10E75FEA}"/>
                </a:ext>
              </a:extLst>
            </p:cNvPr>
            <p:cNvSpPr/>
            <p:nvPr/>
          </p:nvSpPr>
          <p:spPr>
            <a:xfrm flipH="1">
              <a:off x="6394283" y="3883661"/>
              <a:ext cx="107723" cy="43002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105CCD11-6157-4714-8A00-8F4FD5EAC7F2}"/>
                </a:ext>
              </a:extLst>
            </p:cNvPr>
            <p:cNvSpPr/>
            <p:nvPr/>
          </p:nvSpPr>
          <p:spPr>
            <a:xfrm flipH="1">
              <a:off x="7024956" y="4250321"/>
              <a:ext cx="107723" cy="633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E741A02-B5C9-40D3-9604-330CAD289AE4}"/>
                </a:ext>
              </a:extLst>
            </p:cNvPr>
            <p:cNvSpPr/>
            <p:nvPr/>
          </p:nvSpPr>
          <p:spPr>
            <a:xfrm flipH="1">
              <a:off x="7365609" y="4306644"/>
              <a:ext cx="107723" cy="704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BA526E2D-6912-4FFD-8E56-0456AA96E0BF}"/>
                </a:ext>
              </a:extLst>
            </p:cNvPr>
            <p:cNvSpPr/>
            <p:nvPr/>
          </p:nvSpPr>
          <p:spPr>
            <a:xfrm flipH="1">
              <a:off x="6499045" y="3187102"/>
              <a:ext cx="107723" cy="112658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858AF06E-B90B-404E-BFA1-7E4AF88E42A3}"/>
                </a:ext>
              </a:extLst>
            </p:cNvPr>
            <p:cNvSpPr/>
            <p:nvPr/>
          </p:nvSpPr>
          <p:spPr>
            <a:xfrm flipH="1">
              <a:off x="6605288" y="3600598"/>
              <a:ext cx="107723" cy="71308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5F41F9EA-11B0-4222-9093-7DC3400BCB2D}"/>
                </a:ext>
              </a:extLst>
            </p:cNvPr>
            <p:cNvSpPr/>
            <p:nvPr/>
          </p:nvSpPr>
          <p:spPr>
            <a:xfrm flipH="1">
              <a:off x="6711529" y="3988588"/>
              <a:ext cx="107723" cy="32509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05C92DA-6041-4574-815E-9173518F56F7}"/>
                </a:ext>
              </a:extLst>
            </p:cNvPr>
            <p:cNvSpPr/>
            <p:nvPr/>
          </p:nvSpPr>
          <p:spPr>
            <a:xfrm flipH="1">
              <a:off x="6817771" y="4163889"/>
              <a:ext cx="107723" cy="1497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805646A1-2392-48EA-93D5-155CE5850D0B}"/>
                </a:ext>
              </a:extLst>
            </p:cNvPr>
            <p:cNvSpPr/>
            <p:nvPr/>
          </p:nvSpPr>
          <p:spPr>
            <a:xfrm flipH="1">
              <a:off x="6924024" y="4224273"/>
              <a:ext cx="107723" cy="894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DAEA58A-E26D-4864-9F4D-ADEFA9E612C7}"/>
                </a:ext>
              </a:extLst>
            </p:cNvPr>
            <p:cNvSpPr/>
            <p:nvPr/>
          </p:nvSpPr>
          <p:spPr>
            <a:xfrm flipH="1">
              <a:off x="7136817" y="4278482"/>
              <a:ext cx="107723" cy="3520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9325CE82-1803-4E34-ADF0-6F3C33A202E3}"/>
                </a:ext>
              </a:extLst>
            </p:cNvPr>
            <p:cNvSpPr/>
            <p:nvPr/>
          </p:nvSpPr>
          <p:spPr>
            <a:xfrm flipH="1">
              <a:off x="7248678" y="4292563"/>
              <a:ext cx="107723" cy="21121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C388D9EE-9C62-47B0-8B28-38A9B8E1AD83}"/>
                </a:ext>
              </a:extLst>
            </p:cNvPr>
            <p:cNvGrpSpPr/>
            <p:nvPr/>
          </p:nvGrpSpPr>
          <p:grpSpPr>
            <a:xfrm>
              <a:off x="6338931" y="3016931"/>
              <a:ext cx="1879041" cy="1594250"/>
              <a:chOff x="1401778" y="4044812"/>
              <a:chExt cx="1879041" cy="1255268"/>
            </a:xfrm>
          </p:grpSpPr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4E1145AF-8592-4C0F-A3E4-475972B484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4274" y="4044812"/>
                <a:ext cx="0" cy="102395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4B92052-022B-4554-B35F-FD46F2DC1041}"/>
                  </a:ext>
                </a:extLst>
              </p:cNvPr>
              <p:cNvSpPr/>
              <p:nvPr/>
            </p:nvSpPr>
            <p:spPr>
              <a:xfrm>
                <a:off x="1401778" y="5081979"/>
                <a:ext cx="1879041" cy="218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175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200" kern="0" dirty="0">
                    <a:solidFill>
                      <a:srgbClr val="000000"/>
                    </a:solidFill>
                    <a:latin typeface="Calibri"/>
                    <a:ea typeface="ＭＳ Ｐゴシック" panose="020B0600070205080204" pitchFamily="50" charset="-128"/>
                  </a:rPr>
                  <a:t>Societal (population) doses</a:t>
                </a:r>
                <a:endParaRPr kumimoji="1" lang="ja-JP" altLang="en-US" sz="1200" kern="0" dirty="0">
                  <a:solidFill>
                    <a:srgbClr val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B1074C71-40C5-4830-BFCF-D793503B6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7130" y="5070933"/>
                <a:ext cx="126431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345B5B3-B280-4D19-A185-3F7FCE0DBA6C}"/>
                </a:ext>
              </a:extLst>
            </p:cNvPr>
            <p:cNvSpPr/>
            <p:nvPr/>
          </p:nvSpPr>
          <p:spPr>
            <a:xfrm>
              <a:off x="6033172" y="3107285"/>
              <a:ext cx="369332" cy="990142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pPr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200" kern="0" dirty="0">
                  <a:solidFill>
                    <a:srgbClr val="000000"/>
                  </a:solidFill>
                  <a:latin typeface="Calibri"/>
                  <a:ea typeface="ＭＳ Ｐゴシック" panose="020B0600070205080204" pitchFamily="50" charset="-128"/>
                </a:rPr>
                <a:t>frequency</a:t>
              </a:r>
              <a:endParaRPr kumimoji="1" lang="ja-JP" altLang="en-US" sz="1200" kern="0" dirty="0">
                <a:solidFill>
                  <a:srgbClr val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DA3A1893-67DE-412C-B109-9382E77C3D56}"/>
                </a:ext>
              </a:extLst>
            </p:cNvPr>
            <p:cNvSpPr/>
            <p:nvPr/>
          </p:nvSpPr>
          <p:spPr>
            <a:xfrm>
              <a:off x="6386299" y="3197183"/>
              <a:ext cx="1096324" cy="1107106"/>
            </a:xfrm>
            <a:custGeom>
              <a:avLst/>
              <a:gdLst>
                <a:gd name="connsiteX0" fmla="*/ 0 w 1879600"/>
                <a:gd name="connsiteY0" fmla="*/ 1248367 h 1248367"/>
                <a:gd name="connsiteX1" fmla="*/ 393700 w 1879600"/>
                <a:gd name="connsiteY1" fmla="*/ 676867 h 1248367"/>
                <a:gd name="connsiteX2" fmla="*/ 482600 w 1879600"/>
                <a:gd name="connsiteY2" fmla="*/ 3767 h 1248367"/>
                <a:gd name="connsiteX3" fmla="*/ 774700 w 1879600"/>
                <a:gd name="connsiteY3" fmla="*/ 994367 h 1248367"/>
                <a:gd name="connsiteX4" fmla="*/ 1879600 w 1879600"/>
                <a:gd name="connsiteY4" fmla="*/ 1248367 h 1248367"/>
                <a:gd name="connsiteX0" fmla="*/ 0 w 1879600"/>
                <a:gd name="connsiteY0" fmla="*/ 1463349 h 1463349"/>
                <a:gd name="connsiteX1" fmla="*/ 393700 w 1879600"/>
                <a:gd name="connsiteY1" fmla="*/ 891849 h 1463349"/>
                <a:gd name="connsiteX2" fmla="*/ 495300 w 1879600"/>
                <a:gd name="connsiteY2" fmla="*/ 2849 h 1463349"/>
                <a:gd name="connsiteX3" fmla="*/ 774700 w 1879600"/>
                <a:gd name="connsiteY3" fmla="*/ 1209349 h 1463349"/>
                <a:gd name="connsiteX4" fmla="*/ 1879600 w 1879600"/>
                <a:gd name="connsiteY4" fmla="*/ 1463349 h 1463349"/>
                <a:gd name="connsiteX0" fmla="*/ 0 w 1879600"/>
                <a:gd name="connsiteY0" fmla="*/ 1465604 h 1465604"/>
                <a:gd name="connsiteX1" fmla="*/ 266700 w 1879600"/>
                <a:gd name="connsiteY1" fmla="*/ 805204 h 1465604"/>
                <a:gd name="connsiteX2" fmla="*/ 495300 w 1879600"/>
                <a:gd name="connsiteY2" fmla="*/ 5104 h 1465604"/>
                <a:gd name="connsiteX3" fmla="*/ 774700 w 1879600"/>
                <a:gd name="connsiteY3" fmla="*/ 1211604 h 1465604"/>
                <a:gd name="connsiteX4" fmla="*/ 1879600 w 1879600"/>
                <a:gd name="connsiteY4" fmla="*/ 1465604 h 1465604"/>
                <a:gd name="connsiteX0" fmla="*/ 0 w 1879600"/>
                <a:gd name="connsiteY0" fmla="*/ 1516126 h 1516126"/>
                <a:gd name="connsiteX1" fmla="*/ 266700 w 1879600"/>
                <a:gd name="connsiteY1" fmla="*/ 855726 h 1516126"/>
                <a:gd name="connsiteX2" fmla="*/ 495300 w 1879600"/>
                <a:gd name="connsiteY2" fmla="*/ 4803 h 1516126"/>
                <a:gd name="connsiteX3" fmla="*/ 774700 w 1879600"/>
                <a:gd name="connsiteY3" fmla="*/ 1262126 h 1516126"/>
                <a:gd name="connsiteX4" fmla="*/ 1879600 w 1879600"/>
                <a:gd name="connsiteY4" fmla="*/ 1516126 h 1516126"/>
                <a:gd name="connsiteX0" fmla="*/ 0 w 1879600"/>
                <a:gd name="connsiteY0" fmla="*/ 1514112 h 1514112"/>
                <a:gd name="connsiteX1" fmla="*/ 266700 w 1879600"/>
                <a:gd name="connsiteY1" fmla="*/ 853712 h 1514112"/>
                <a:gd name="connsiteX2" fmla="*/ 495300 w 1879600"/>
                <a:gd name="connsiteY2" fmla="*/ 2789 h 1514112"/>
                <a:gd name="connsiteX3" fmla="*/ 774700 w 1879600"/>
                <a:gd name="connsiteY3" fmla="*/ 1260112 h 1514112"/>
                <a:gd name="connsiteX4" fmla="*/ 1879600 w 1879600"/>
                <a:gd name="connsiteY4" fmla="*/ 1514112 h 1514112"/>
                <a:gd name="connsiteX0" fmla="*/ 0 w 1879600"/>
                <a:gd name="connsiteY0" fmla="*/ 1513376 h 1513376"/>
                <a:gd name="connsiteX1" fmla="*/ 266700 w 1879600"/>
                <a:gd name="connsiteY1" fmla="*/ 852976 h 1513376"/>
                <a:gd name="connsiteX2" fmla="*/ 495300 w 1879600"/>
                <a:gd name="connsiteY2" fmla="*/ 2053 h 1513376"/>
                <a:gd name="connsiteX3" fmla="*/ 774700 w 1879600"/>
                <a:gd name="connsiteY3" fmla="*/ 1259376 h 1513376"/>
                <a:gd name="connsiteX4" fmla="*/ 1879600 w 1879600"/>
                <a:gd name="connsiteY4" fmla="*/ 1513376 h 1513376"/>
                <a:gd name="connsiteX0" fmla="*/ 0 w 1879600"/>
                <a:gd name="connsiteY0" fmla="*/ 1513924 h 1513924"/>
                <a:gd name="connsiteX1" fmla="*/ 266700 w 1879600"/>
                <a:gd name="connsiteY1" fmla="*/ 853524 h 1513924"/>
                <a:gd name="connsiteX2" fmla="*/ 495300 w 1879600"/>
                <a:gd name="connsiteY2" fmla="*/ 2601 h 1513924"/>
                <a:gd name="connsiteX3" fmla="*/ 838200 w 1879600"/>
                <a:gd name="connsiteY3" fmla="*/ 1145624 h 1513924"/>
                <a:gd name="connsiteX4" fmla="*/ 1879600 w 1879600"/>
                <a:gd name="connsiteY4" fmla="*/ 1513924 h 1513924"/>
                <a:gd name="connsiteX0" fmla="*/ 0 w 1879600"/>
                <a:gd name="connsiteY0" fmla="*/ 1514832 h 1514832"/>
                <a:gd name="connsiteX1" fmla="*/ 266700 w 1879600"/>
                <a:gd name="connsiteY1" fmla="*/ 854432 h 1514832"/>
                <a:gd name="connsiteX2" fmla="*/ 495300 w 1879600"/>
                <a:gd name="connsiteY2" fmla="*/ 3509 h 1514832"/>
                <a:gd name="connsiteX3" fmla="*/ 800100 w 1879600"/>
                <a:gd name="connsiteY3" fmla="*/ 1197332 h 1514832"/>
                <a:gd name="connsiteX4" fmla="*/ 1879600 w 1879600"/>
                <a:gd name="connsiteY4" fmla="*/ 1514832 h 1514832"/>
                <a:gd name="connsiteX0" fmla="*/ 0 w 1879600"/>
                <a:gd name="connsiteY0" fmla="*/ 1563866 h 1563866"/>
                <a:gd name="connsiteX1" fmla="*/ 266700 w 1879600"/>
                <a:gd name="connsiteY1" fmla="*/ 903466 h 1563866"/>
                <a:gd name="connsiteX2" fmla="*/ 444500 w 1879600"/>
                <a:gd name="connsiteY2" fmla="*/ 3315 h 1563866"/>
                <a:gd name="connsiteX3" fmla="*/ 800100 w 1879600"/>
                <a:gd name="connsiteY3" fmla="*/ 1246366 h 1563866"/>
                <a:gd name="connsiteX4" fmla="*/ 1879600 w 1879600"/>
                <a:gd name="connsiteY4" fmla="*/ 1563866 h 1563866"/>
                <a:gd name="connsiteX0" fmla="*/ 0 w 1879600"/>
                <a:gd name="connsiteY0" fmla="*/ 1562420 h 1562420"/>
                <a:gd name="connsiteX1" fmla="*/ 304800 w 1879600"/>
                <a:gd name="connsiteY1" fmla="*/ 978220 h 1562420"/>
                <a:gd name="connsiteX2" fmla="*/ 444500 w 1879600"/>
                <a:gd name="connsiteY2" fmla="*/ 1869 h 1562420"/>
                <a:gd name="connsiteX3" fmla="*/ 800100 w 1879600"/>
                <a:gd name="connsiteY3" fmla="*/ 1244920 h 1562420"/>
                <a:gd name="connsiteX4" fmla="*/ 1879600 w 1879600"/>
                <a:gd name="connsiteY4" fmla="*/ 1562420 h 1562420"/>
                <a:gd name="connsiteX0" fmla="*/ 0 w 1790700"/>
                <a:gd name="connsiteY0" fmla="*/ 1587829 h 1587829"/>
                <a:gd name="connsiteX1" fmla="*/ 215900 w 1790700"/>
                <a:gd name="connsiteY1" fmla="*/ 978229 h 1587829"/>
                <a:gd name="connsiteX2" fmla="*/ 355600 w 1790700"/>
                <a:gd name="connsiteY2" fmla="*/ 1878 h 1587829"/>
                <a:gd name="connsiteX3" fmla="*/ 711200 w 1790700"/>
                <a:gd name="connsiteY3" fmla="*/ 1244929 h 1587829"/>
                <a:gd name="connsiteX4" fmla="*/ 1790700 w 1790700"/>
                <a:gd name="connsiteY4" fmla="*/ 1562429 h 1587829"/>
                <a:gd name="connsiteX0" fmla="*/ 0 w 1841500"/>
                <a:gd name="connsiteY0" fmla="*/ 1600535 h 1600535"/>
                <a:gd name="connsiteX1" fmla="*/ 266700 w 1841500"/>
                <a:gd name="connsiteY1" fmla="*/ 978234 h 1600535"/>
                <a:gd name="connsiteX2" fmla="*/ 406400 w 1841500"/>
                <a:gd name="connsiteY2" fmla="*/ 1883 h 1600535"/>
                <a:gd name="connsiteX3" fmla="*/ 762000 w 1841500"/>
                <a:gd name="connsiteY3" fmla="*/ 1244934 h 1600535"/>
                <a:gd name="connsiteX4" fmla="*/ 1841500 w 1841500"/>
                <a:gd name="connsiteY4" fmla="*/ 1562434 h 1600535"/>
                <a:gd name="connsiteX0" fmla="*/ 0 w 1714500"/>
                <a:gd name="connsiteY0" fmla="*/ 1600535 h 1600535"/>
                <a:gd name="connsiteX1" fmla="*/ 139700 w 1714500"/>
                <a:gd name="connsiteY1" fmla="*/ 978234 h 1600535"/>
                <a:gd name="connsiteX2" fmla="*/ 279400 w 1714500"/>
                <a:gd name="connsiteY2" fmla="*/ 1883 h 1600535"/>
                <a:gd name="connsiteX3" fmla="*/ 635000 w 1714500"/>
                <a:gd name="connsiteY3" fmla="*/ 1244934 h 1600535"/>
                <a:gd name="connsiteX4" fmla="*/ 1714500 w 1714500"/>
                <a:gd name="connsiteY4" fmla="*/ 1562434 h 1600535"/>
                <a:gd name="connsiteX0" fmla="*/ 0 w 1714500"/>
                <a:gd name="connsiteY0" fmla="*/ 1600535 h 1600535"/>
                <a:gd name="connsiteX1" fmla="*/ 139700 w 1714500"/>
                <a:gd name="connsiteY1" fmla="*/ 978234 h 1600535"/>
                <a:gd name="connsiteX2" fmla="*/ 279400 w 1714500"/>
                <a:gd name="connsiteY2" fmla="*/ 1883 h 1600535"/>
                <a:gd name="connsiteX3" fmla="*/ 635000 w 1714500"/>
                <a:gd name="connsiteY3" fmla="*/ 1244934 h 1600535"/>
                <a:gd name="connsiteX4" fmla="*/ 1714500 w 1714500"/>
                <a:gd name="connsiteY4" fmla="*/ 1562434 h 1600535"/>
                <a:gd name="connsiteX0" fmla="*/ 0 w 1714500"/>
                <a:gd name="connsiteY0" fmla="*/ 1602936 h 1602936"/>
                <a:gd name="connsiteX1" fmla="*/ 101600 w 1714500"/>
                <a:gd name="connsiteY1" fmla="*/ 866335 h 1602936"/>
                <a:gd name="connsiteX2" fmla="*/ 279400 w 1714500"/>
                <a:gd name="connsiteY2" fmla="*/ 4284 h 1602936"/>
                <a:gd name="connsiteX3" fmla="*/ 635000 w 1714500"/>
                <a:gd name="connsiteY3" fmla="*/ 1247335 h 1602936"/>
                <a:gd name="connsiteX4" fmla="*/ 1714500 w 1714500"/>
                <a:gd name="connsiteY4" fmla="*/ 1564835 h 1602936"/>
                <a:gd name="connsiteX0" fmla="*/ 0 w 1638300"/>
                <a:gd name="connsiteY0" fmla="*/ 1590225 h 1590225"/>
                <a:gd name="connsiteX1" fmla="*/ 25400 w 1638300"/>
                <a:gd name="connsiteY1" fmla="*/ 866324 h 1590225"/>
                <a:gd name="connsiteX2" fmla="*/ 203200 w 1638300"/>
                <a:gd name="connsiteY2" fmla="*/ 4273 h 1590225"/>
                <a:gd name="connsiteX3" fmla="*/ 558800 w 1638300"/>
                <a:gd name="connsiteY3" fmla="*/ 1247324 h 1590225"/>
                <a:gd name="connsiteX4" fmla="*/ 1638300 w 1638300"/>
                <a:gd name="connsiteY4" fmla="*/ 1564824 h 1590225"/>
                <a:gd name="connsiteX0" fmla="*/ 0 w 1638300"/>
                <a:gd name="connsiteY0" fmla="*/ 1591325 h 1591325"/>
                <a:gd name="connsiteX1" fmla="*/ 88900 w 1638300"/>
                <a:gd name="connsiteY1" fmla="*/ 829324 h 1591325"/>
                <a:gd name="connsiteX2" fmla="*/ 203200 w 1638300"/>
                <a:gd name="connsiteY2" fmla="*/ 5373 h 1591325"/>
                <a:gd name="connsiteX3" fmla="*/ 558800 w 1638300"/>
                <a:gd name="connsiteY3" fmla="*/ 1248424 h 1591325"/>
                <a:gd name="connsiteX4" fmla="*/ 1638300 w 1638300"/>
                <a:gd name="connsiteY4" fmla="*/ 1565924 h 1591325"/>
                <a:gd name="connsiteX0" fmla="*/ 0 w 1638300"/>
                <a:gd name="connsiteY0" fmla="*/ 1591424 h 1591424"/>
                <a:gd name="connsiteX1" fmla="*/ 88900 w 1638300"/>
                <a:gd name="connsiteY1" fmla="*/ 829423 h 1591424"/>
                <a:gd name="connsiteX2" fmla="*/ 203200 w 1638300"/>
                <a:gd name="connsiteY2" fmla="*/ 5472 h 1591424"/>
                <a:gd name="connsiteX3" fmla="*/ 558800 w 1638300"/>
                <a:gd name="connsiteY3" fmla="*/ 1248523 h 1591424"/>
                <a:gd name="connsiteX4" fmla="*/ 1638300 w 1638300"/>
                <a:gd name="connsiteY4" fmla="*/ 1566023 h 1591424"/>
                <a:gd name="connsiteX0" fmla="*/ 0 w 1663700"/>
                <a:gd name="connsiteY0" fmla="*/ 1565893 h 1565893"/>
                <a:gd name="connsiteX1" fmla="*/ 114300 w 1663700"/>
                <a:gd name="connsiteY1" fmla="*/ 829292 h 1565893"/>
                <a:gd name="connsiteX2" fmla="*/ 228600 w 1663700"/>
                <a:gd name="connsiteY2" fmla="*/ 5341 h 1565893"/>
                <a:gd name="connsiteX3" fmla="*/ 584200 w 1663700"/>
                <a:gd name="connsiteY3" fmla="*/ 1248392 h 1565893"/>
                <a:gd name="connsiteX4" fmla="*/ 1663700 w 1663700"/>
                <a:gd name="connsiteY4" fmla="*/ 1565892 h 1565893"/>
                <a:gd name="connsiteX0" fmla="*/ 0 w 1663700"/>
                <a:gd name="connsiteY0" fmla="*/ 1565893 h 1565893"/>
                <a:gd name="connsiteX1" fmla="*/ 114300 w 1663700"/>
                <a:gd name="connsiteY1" fmla="*/ 829292 h 1565893"/>
                <a:gd name="connsiteX2" fmla="*/ 228600 w 1663700"/>
                <a:gd name="connsiteY2" fmla="*/ 5341 h 1565893"/>
                <a:gd name="connsiteX3" fmla="*/ 584200 w 1663700"/>
                <a:gd name="connsiteY3" fmla="*/ 1248392 h 1565893"/>
                <a:gd name="connsiteX4" fmla="*/ 1663700 w 1663700"/>
                <a:gd name="connsiteY4" fmla="*/ 1565892 h 1565893"/>
                <a:gd name="connsiteX0" fmla="*/ 0 w 1663700"/>
                <a:gd name="connsiteY0" fmla="*/ 1565893 h 1565893"/>
                <a:gd name="connsiteX1" fmla="*/ 114300 w 1663700"/>
                <a:gd name="connsiteY1" fmla="*/ 829292 h 1565893"/>
                <a:gd name="connsiteX2" fmla="*/ 228600 w 1663700"/>
                <a:gd name="connsiteY2" fmla="*/ 5341 h 1565893"/>
                <a:gd name="connsiteX3" fmla="*/ 584200 w 1663700"/>
                <a:gd name="connsiteY3" fmla="*/ 1248392 h 1565893"/>
                <a:gd name="connsiteX4" fmla="*/ 1663700 w 1663700"/>
                <a:gd name="connsiteY4" fmla="*/ 1565892 h 1565893"/>
                <a:gd name="connsiteX0" fmla="*/ 0 w 1663700"/>
                <a:gd name="connsiteY0" fmla="*/ 1565893 h 1566002"/>
                <a:gd name="connsiteX1" fmla="*/ 114300 w 1663700"/>
                <a:gd name="connsiteY1" fmla="*/ 829292 h 1566002"/>
                <a:gd name="connsiteX2" fmla="*/ 228600 w 1663700"/>
                <a:gd name="connsiteY2" fmla="*/ 5341 h 1566002"/>
                <a:gd name="connsiteX3" fmla="*/ 584200 w 1663700"/>
                <a:gd name="connsiteY3" fmla="*/ 1248392 h 1566002"/>
                <a:gd name="connsiteX4" fmla="*/ 1663700 w 1663700"/>
                <a:gd name="connsiteY4" fmla="*/ 1565892 h 1566002"/>
                <a:gd name="connsiteX0" fmla="*/ 0 w 1587500"/>
                <a:gd name="connsiteY0" fmla="*/ 1565893 h 1591292"/>
                <a:gd name="connsiteX1" fmla="*/ 114300 w 1587500"/>
                <a:gd name="connsiteY1" fmla="*/ 829292 h 1591292"/>
                <a:gd name="connsiteX2" fmla="*/ 228600 w 1587500"/>
                <a:gd name="connsiteY2" fmla="*/ 5341 h 1591292"/>
                <a:gd name="connsiteX3" fmla="*/ 584200 w 1587500"/>
                <a:gd name="connsiteY3" fmla="*/ 1248392 h 1591292"/>
                <a:gd name="connsiteX4" fmla="*/ 1587500 w 1587500"/>
                <a:gd name="connsiteY4" fmla="*/ 1591292 h 1591292"/>
                <a:gd name="connsiteX0" fmla="*/ 0 w 1587500"/>
                <a:gd name="connsiteY0" fmla="*/ 1565893 h 1591292"/>
                <a:gd name="connsiteX1" fmla="*/ 114300 w 1587500"/>
                <a:gd name="connsiteY1" fmla="*/ 829292 h 1591292"/>
                <a:gd name="connsiteX2" fmla="*/ 228600 w 1587500"/>
                <a:gd name="connsiteY2" fmla="*/ 5341 h 1591292"/>
                <a:gd name="connsiteX3" fmla="*/ 584200 w 1587500"/>
                <a:gd name="connsiteY3" fmla="*/ 1248392 h 1591292"/>
                <a:gd name="connsiteX4" fmla="*/ 1587500 w 1587500"/>
                <a:gd name="connsiteY4" fmla="*/ 1591292 h 1591292"/>
                <a:gd name="connsiteX0" fmla="*/ 0 w 1587500"/>
                <a:gd name="connsiteY0" fmla="*/ 1565893 h 1591292"/>
                <a:gd name="connsiteX1" fmla="*/ 114300 w 1587500"/>
                <a:gd name="connsiteY1" fmla="*/ 829292 h 1591292"/>
                <a:gd name="connsiteX2" fmla="*/ 228600 w 1587500"/>
                <a:gd name="connsiteY2" fmla="*/ 5341 h 1591292"/>
                <a:gd name="connsiteX3" fmla="*/ 584200 w 1587500"/>
                <a:gd name="connsiteY3" fmla="*/ 1248392 h 1591292"/>
                <a:gd name="connsiteX4" fmla="*/ 1587500 w 1587500"/>
                <a:gd name="connsiteY4" fmla="*/ 1591292 h 1591292"/>
                <a:gd name="connsiteX0" fmla="*/ 0 w 1587500"/>
                <a:gd name="connsiteY0" fmla="*/ 1565893 h 1591292"/>
                <a:gd name="connsiteX1" fmla="*/ 114300 w 1587500"/>
                <a:gd name="connsiteY1" fmla="*/ 829292 h 1591292"/>
                <a:gd name="connsiteX2" fmla="*/ 228600 w 1587500"/>
                <a:gd name="connsiteY2" fmla="*/ 5341 h 1591292"/>
                <a:gd name="connsiteX3" fmla="*/ 584200 w 1587500"/>
                <a:gd name="connsiteY3" fmla="*/ 1248392 h 1591292"/>
                <a:gd name="connsiteX4" fmla="*/ 1587500 w 1587500"/>
                <a:gd name="connsiteY4" fmla="*/ 1591292 h 1591292"/>
                <a:gd name="connsiteX0" fmla="*/ 0 w 1587500"/>
                <a:gd name="connsiteY0" fmla="*/ 1565893 h 1616692"/>
                <a:gd name="connsiteX1" fmla="*/ 114300 w 1587500"/>
                <a:gd name="connsiteY1" fmla="*/ 829292 h 1616692"/>
                <a:gd name="connsiteX2" fmla="*/ 228600 w 1587500"/>
                <a:gd name="connsiteY2" fmla="*/ 5341 h 1616692"/>
                <a:gd name="connsiteX3" fmla="*/ 584200 w 1587500"/>
                <a:gd name="connsiteY3" fmla="*/ 1248392 h 1616692"/>
                <a:gd name="connsiteX4" fmla="*/ 1587500 w 1587500"/>
                <a:gd name="connsiteY4" fmla="*/ 1616692 h 1616692"/>
                <a:gd name="connsiteX0" fmla="*/ 0 w 1562100"/>
                <a:gd name="connsiteY0" fmla="*/ 1565893 h 1578592"/>
                <a:gd name="connsiteX1" fmla="*/ 114300 w 1562100"/>
                <a:gd name="connsiteY1" fmla="*/ 829292 h 1578592"/>
                <a:gd name="connsiteX2" fmla="*/ 228600 w 1562100"/>
                <a:gd name="connsiteY2" fmla="*/ 5341 h 1578592"/>
                <a:gd name="connsiteX3" fmla="*/ 584200 w 1562100"/>
                <a:gd name="connsiteY3" fmla="*/ 1248392 h 1578592"/>
                <a:gd name="connsiteX4" fmla="*/ 1562100 w 1562100"/>
                <a:gd name="connsiteY4" fmla="*/ 1578592 h 1578592"/>
                <a:gd name="connsiteX0" fmla="*/ 0 w 1562100"/>
                <a:gd name="connsiteY0" fmla="*/ 1564767 h 1577466"/>
                <a:gd name="connsiteX1" fmla="*/ 114300 w 1562100"/>
                <a:gd name="connsiteY1" fmla="*/ 828166 h 1577466"/>
                <a:gd name="connsiteX2" fmla="*/ 228600 w 1562100"/>
                <a:gd name="connsiteY2" fmla="*/ 4215 h 1577466"/>
                <a:gd name="connsiteX3" fmla="*/ 571500 w 1562100"/>
                <a:gd name="connsiteY3" fmla="*/ 1196466 h 1577466"/>
                <a:gd name="connsiteX4" fmla="*/ 1562100 w 1562100"/>
                <a:gd name="connsiteY4" fmla="*/ 1577466 h 1577466"/>
                <a:gd name="connsiteX0" fmla="*/ 0 w 1562100"/>
                <a:gd name="connsiteY0" fmla="*/ 1564767 h 1577466"/>
                <a:gd name="connsiteX1" fmla="*/ 114300 w 1562100"/>
                <a:gd name="connsiteY1" fmla="*/ 828166 h 1577466"/>
                <a:gd name="connsiteX2" fmla="*/ 228600 w 1562100"/>
                <a:gd name="connsiteY2" fmla="*/ 4215 h 1577466"/>
                <a:gd name="connsiteX3" fmla="*/ 571500 w 1562100"/>
                <a:gd name="connsiteY3" fmla="*/ 1196466 h 1577466"/>
                <a:gd name="connsiteX4" fmla="*/ 1562100 w 1562100"/>
                <a:gd name="connsiteY4" fmla="*/ 1577466 h 157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577466">
                  <a:moveTo>
                    <a:pt x="0" y="1564767"/>
                  </a:moveTo>
                  <a:cubicBezTo>
                    <a:pt x="29633" y="1573233"/>
                    <a:pt x="76200" y="1088258"/>
                    <a:pt x="114300" y="828166"/>
                  </a:cubicBezTo>
                  <a:cubicBezTo>
                    <a:pt x="152400" y="568074"/>
                    <a:pt x="152400" y="-57168"/>
                    <a:pt x="228600" y="4215"/>
                  </a:cubicBezTo>
                  <a:cubicBezTo>
                    <a:pt x="304800" y="65598"/>
                    <a:pt x="425450" y="845358"/>
                    <a:pt x="571500" y="1196466"/>
                  </a:cubicBezTo>
                  <a:cubicBezTo>
                    <a:pt x="717550" y="1547574"/>
                    <a:pt x="1100666" y="1566882"/>
                    <a:pt x="1562100" y="157746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20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3" name="フローチャート: 書類 12">
            <a:extLst>
              <a:ext uri="{FF2B5EF4-FFF2-40B4-BE49-F238E27FC236}">
                <a16:creationId xmlns:a16="http://schemas.microsoft.com/office/drawing/2014/main" id="{FD7EB90C-3C4A-480C-B873-2E88C59D1362}"/>
              </a:ext>
            </a:extLst>
          </p:cNvPr>
          <p:cNvSpPr/>
          <p:nvPr/>
        </p:nvSpPr>
        <p:spPr>
          <a:xfrm>
            <a:off x="2705474" y="4466537"/>
            <a:ext cx="1033668" cy="617764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bIns="0" rtlCol="0" anchor="ctr"/>
          <a:lstStyle/>
          <a:p>
            <a:pPr algn="ctr"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b="1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Site data</a:t>
            </a:r>
            <a:endParaRPr kumimoji="1" lang="ja-JP" altLang="en-US" sz="1200" b="1" kern="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4" name="フローチャート: 書類 13">
            <a:extLst>
              <a:ext uri="{FF2B5EF4-FFF2-40B4-BE49-F238E27FC236}">
                <a16:creationId xmlns:a16="http://schemas.microsoft.com/office/drawing/2014/main" id="{25795EFD-489C-498B-89AB-FC549CD19B92}"/>
              </a:ext>
            </a:extLst>
          </p:cNvPr>
          <p:cNvSpPr/>
          <p:nvPr/>
        </p:nvSpPr>
        <p:spPr>
          <a:xfrm>
            <a:off x="2706085" y="2397389"/>
            <a:ext cx="1025706" cy="588328"/>
          </a:xfrm>
          <a:prstGeom prst="flowChartDocumen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bIns="0" rtlCol="0" anchor="ctr"/>
          <a:lstStyle/>
          <a:p>
            <a:pPr algn="ctr"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b="1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Source terms</a:t>
            </a:r>
            <a:endParaRPr kumimoji="1" lang="ja-JP" altLang="en-US" sz="1200" b="1" kern="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D9AE58C-4E64-446E-9C08-F7B798C8F972}"/>
              </a:ext>
            </a:extLst>
          </p:cNvPr>
          <p:cNvCxnSpPr>
            <a:cxnSpLocks/>
          </p:cNvCxnSpPr>
          <p:nvPr/>
        </p:nvCxnSpPr>
        <p:spPr>
          <a:xfrm flipV="1">
            <a:off x="3789195" y="4060357"/>
            <a:ext cx="244715" cy="280102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99EA336-5F2A-4C71-994C-E82A98299AE5}"/>
              </a:ext>
            </a:extLst>
          </p:cNvPr>
          <p:cNvSpPr/>
          <p:nvPr/>
        </p:nvSpPr>
        <p:spPr>
          <a:xfrm>
            <a:off x="5772114" y="4558078"/>
            <a:ext cx="3046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600" b="1" u="sng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Quantifying output uncertainties</a:t>
            </a:r>
            <a:endParaRPr kumimoji="1" lang="ja-JP" altLang="en-US" sz="1600" b="1" u="sng" kern="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4681895B-F7D7-4EDB-BAFE-AFB55284281B}"/>
              </a:ext>
            </a:extLst>
          </p:cNvPr>
          <p:cNvGrpSpPr/>
          <p:nvPr/>
        </p:nvGrpSpPr>
        <p:grpSpPr>
          <a:xfrm>
            <a:off x="4123692" y="2870333"/>
            <a:ext cx="1617277" cy="1617277"/>
            <a:chOff x="2421376" y="2795629"/>
            <a:chExt cx="1948168" cy="194816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B6D872-125B-48A5-A267-341714EFDB12}"/>
                </a:ext>
              </a:extLst>
            </p:cNvPr>
            <p:cNvSpPr/>
            <p:nvPr/>
          </p:nvSpPr>
          <p:spPr>
            <a:xfrm>
              <a:off x="2558589" y="3322949"/>
              <a:ext cx="1054129" cy="7044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Win</a:t>
              </a:r>
            </a:p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MACCS</a:t>
              </a:r>
              <a:endParaRPr kumimoji="1" lang="ja-JP" altLang="en-US" sz="16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10" name="グラフィックス 9" descr="コンピューター">
              <a:extLst>
                <a:ext uri="{FF2B5EF4-FFF2-40B4-BE49-F238E27FC236}">
                  <a16:creationId xmlns:a16="http://schemas.microsoft.com/office/drawing/2014/main" id="{C910EB70-B20F-400C-95E1-89F96847C94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421376" y="2795629"/>
              <a:ext cx="1948168" cy="1948168"/>
            </a:xfrm>
            <a:prstGeom prst="rect">
              <a:avLst/>
            </a:prstGeom>
          </p:spPr>
        </p:pic>
      </p:grp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8C8E1892-0615-4141-8B3A-457042C4B02E}"/>
              </a:ext>
            </a:extLst>
          </p:cNvPr>
          <p:cNvSpPr/>
          <p:nvPr/>
        </p:nvSpPr>
        <p:spPr>
          <a:xfrm>
            <a:off x="623078" y="5747467"/>
            <a:ext cx="1271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100" b="1" kern="0" dirty="0">
                <a:solidFill>
                  <a:srgbClr val="000000"/>
                </a:solidFill>
                <a:latin typeface="Calibri"/>
                <a:ea typeface="ＭＳ Ｐゴシック" panose="020B0600070205080204" pitchFamily="50" charset="-128"/>
              </a:rPr>
              <a:t>Set uncertainties for each params</a:t>
            </a:r>
            <a:endParaRPr kumimoji="1" lang="ja-JP" altLang="en-US" sz="1100" b="1" kern="0" dirty="0">
              <a:solidFill>
                <a:srgbClr val="00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フローチャート: 複数書類 82">
                <a:extLst>
                  <a:ext uri="{FF2B5EF4-FFF2-40B4-BE49-F238E27FC236}">
                    <a16:creationId xmlns:a16="http://schemas.microsoft.com/office/drawing/2014/main" id="{2FA815E8-191F-41CB-8366-61EF20C894D9}"/>
                  </a:ext>
                </a:extLst>
              </p:cNvPr>
              <p:cNvSpPr/>
              <p:nvPr/>
            </p:nvSpPr>
            <p:spPr>
              <a:xfrm>
                <a:off x="2652036" y="3383891"/>
                <a:ext cx="979369" cy="742033"/>
              </a:xfrm>
              <a:prstGeom prst="flowChartMultidocumen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bIns="0" rtlCol="0" anchor="ctr"/>
              <a:lstStyle/>
              <a:p>
                <a:pPr algn="ctr" defTabSz="4175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l-GR" altLang="ja-JP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1" lang="en-US" altLang="ja-JP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sSub>
                        <m:sSubPr>
                          <m:ctrlPr>
                            <a:rPr kumimoji="1" lang="el-GR" altLang="ja-JP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l-GR" altLang="ja-JP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1400" b="1" kern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3" name="フローチャート: 複数書類 82">
                <a:extLst>
                  <a:ext uri="{FF2B5EF4-FFF2-40B4-BE49-F238E27FC236}">
                    <a16:creationId xmlns:a16="http://schemas.microsoft.com/office/drawing/2014/main" id="{2FA815E8-191F-41CB-8366-61EF20C89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36" y="3383891"/>
                <a:ext cx="979369" cy="742033"/>
              </a:xfrm>
              <a:prstGeom prst="flowChartMultidocumen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0258054-7212-41E9-A761-4B9574D3FBD2}"/>
              </a:ext>
            </a:extLst>
          </p:cNvPr>
          <p:cNvCxnSpPr>
            <a:cxnSpLocks/>
          </p:cNvCxnSpPr>
          <p:nvPr/>
        </p:nvCxnSpPr>
        <p:spPr>
          <a:xfrm>
            <a:off x="3731791" y="3020907"/>
            <a:ext cx="309440" cy="246509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F08449F8-C36A-4168-8F0B-75D284183607}"/>
              </a:ext>
            </a:extLst>
          </p:cNvPr>
          <p:cNvCxnSpPr>
            <a:cxnSpLocks/>
          </p:cNvCxnSpPr>
          <p:nvPr/>
        </p:nvCxnSpPr>
        <p:spPr>
          <a:xfrm flipV="1">
            <a:off x="1790205" y="3767160"/>
            <a:ext cx="808709" cy="1882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9888F776-4C79-4B5B-B23A-4FCFDA65A6D8}"/>
              </a:ext>
            </a:extLst>
          </p:cNvPr>
          <p:cNvSpPr/>
          <p:nvPr/>
        </p:nvSpPr>
        <p:spPr>
          <a:xfrm>
            <a:off x="2039408" y="3190991"/>
            <a:ext cx="221815" cy="115233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vert="eaVert" tIns="0" bIns="0" rtlCol="0" anchor="ctr">
            <a:noAutofit/>
          </a:bodyPr>
          <a:lstStyle/>
          <a:p>
            <a:pPr algn="ctr"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400" b="1" kern="0" dirty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rPr>
              <a:t>LHS samplings</a:t>
            </a:r>
            <a:endParaRPr kumimoji="1" lang="ja-JP" altLang="en-US" sz="1400" b="1" kern="0" dirty="0">
              <a:solidFill>
                <a:sysClr val="windowText" lastClr="00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D05E2962-D15D-4272-9025-3C59E7105D84}"/>
              </a:ext>
            </a:extLst>
          </p:cNvPr>
          <p:cNvGrpSpPr/>
          <p:nvPr/>
        </p:nvGrpSpPr>
        <p:grpSpPr>
          <a:xfrm>
            <a:off x="594224" y="1873114"/>
            <a:ext cx="1300355" cy="3845413"/>
            <a:chOff x="370562" y="1990637"/>
            <a:chExt cx="1300355" cy="3845413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C6D694D7-B2EE-4474-B9D3-EFADC9405234}"/>
                </a:ext>
              </a:extLst>
            </p:cNvPr>
            <p:cNvGrpSpPr/>
            <p:nvPr/>
          </p:nvGrpSpPr>
          <p:grpSpPr>
            <a:xfrm>
              <a:off x="370562" y="1990637"/>
              <a:ext cx="1300355" cy="3845413"/>
              <a:chOff x="4685119" y="3559915"/>
              <a:chExt cx="1146045" cy="3389084"/>
            </a:xfrm>
          </p:grpSpPr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2BAE4905-8A73-46E4-97EB-43A500223F1A}"/>
                  </a:ext>
                </a:extLst>
              </p:cNvPr>
              <p:cNvGrpSpPr/>
              <p:nvPr/>
            </p:nvGrpSpPr>
            <p:grpSpPr>
              <a:xfrm>
                <a:off x="4733808" y="3812888"/>
                <a:ext cx="964556" cy="3136111"/>
                <a:chOff x="4724523" y="3677307"/>
                <a:chExt cx="964556" cy="3136111"/>
              </a:xfrm>
            </p:grpSpPr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591F283D-CF2D-4581-A3D3-6B6EAF1CCA68}"/>
                    </a:ext>
                  </a:extLst>
                </p:cNvPr>
                <p:cNvSpPr/>
                <p:nvPr/>
              </p:nvSpPr>
              <p:spPr>
                <a:xfrm>
                  <a:off x="4724523" y="3677307"/>
                  <a:ext cx="964556" cy="313611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07652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kern="0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grpSp>
              <p:nvGrpSpPr>
                <p:cNvPr id="42" name="グループ化 41">
                  <a:extLst>
                    <a:ext uri="{FF2B5EF4-FFF2-40B4-BE49-F238E27FC236}">
                      <a16:creationId xmlns:a16="http://schemas.microsoft.com/office/drawing/2014/main" id="{9B6CF782-9F58-432B-B78D-406DBF97F6B3}"/>
                    </a:ext>
                  </a:extLst>
                </p:cNvPr>
                <p:cNvGrpSpPr/>
                <p:nvPr/>
              </p:nvGrpSpPr>
              <p:grpSpPr>
                <a:xfrm>
                  <a:off x="4876653" y="3717035"/>
                  <a:ext cx="701454" cy="2366161"/>
                  <a:chOff x="4876653" y="3717035"/>
                  <a:chExt cx="701454" cy="2366161"/>
                </a:xfrm>
              </p:grpSpPr>
              <p:grpSp>
                <p:nvGrpSpPr>
                  <p:cNvPr id="43" name="グループ化 42">
                    <a:extLst>
                      <a:ext uri="{FF2B5EF4-FFF2-40B4-BE49-F238E27FC236}">
                        <a16:creationId xmlns:a16="http://schemas.microsoft.com/office/drawing/2014/main" id="{6A57509F-DD32-42B1-8C4D-702F288E6B75}"/>
                      </a:ext>
                    </a:extLst>
                  </p:cNvPr>
                  <p:cNvGrpSpPr/>
                  <p:nvPr/>
                </p:nvGrpSpPr>
                <p:grpSpPr>
                  <a:xfrm>
                    <a:off x="4876653" y="3717035"/>
                    <a:ext cx="701454" cy="807138"/>
                    <a:chOff x="827584" y="4045935"/>
                    <a:chExt cx="1080120" cy="1242854"/>
                  </a:xfrm>
                </p:grpSpPr>
                <p:grpSp>
                  <p:nvGrpSpPr>
                    <p:cNvPr id="56" name="グループ化 55">
                      <a:extLst>
                        <a:ext uri="{FF2B5EF4-FFF2-40B4-BE49-F238E27FC236}">
                          <a16:creationId xmlns:a16="http://schemas.microsoft.com/office/drawing/2014/main" id="{4454DDC6-BE4A-46DC-AAB0-549D1ECA27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7584" y="4045935"/>
                      <a:ext cx="1080120" cy="1242854"/>
                      <a:chOff x="827584" y="4101921"/>
                      <a:chExt cx="1080120" cy="1242854"/>
                    </a:xfrm>
                  </p:grpSpPr>
                  <p:cxnSp>
                    <p:nvCxnSpPr>
                      <p:cNvPr id="58" name="直線矢印コネクタ 57">
                        <a:extLst>
                          <a:ext uri="{FF2B5EF4-FFF2-40B4-BE49-F238E27FC236}">
                            <a16:creationId xmlns:a16="http://schemas.microsoft.com/office/drawing/2014/main" id="{50E919AE-A5BE-4231-A2FD-EAA567A11A4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27584" y="4957007"/>
                        <a:ext cx="1080120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soli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9" name="直線矢印コネクタ 58">
                        <a:extLst>
                          <a:ext uri="{FF2B5EF4-FFF2-40B4-BE49-F238E27FC236}">
                            <a16:creationId xmlns:a16="http://schemas.microsoft.com/office/drawing/2014/main" id="{83014517-2A6B-49B5-916E-170ADB2B6D1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27584" y="4101921"/>
                        <a:ext cx="0" cy="855087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solid"/>
                        <a:tailEnd type="triangle"/>
                      </a:ln>
                      <a:effectLst/>
                    </p:spPr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0" name="正方形/長方形 59">
                            <a:extLst>
                              <a:ext uri="{FF2B5EF4-FFF2-40B4-BE49-F238E27FC236}">
                                <a16:creationId xmlns:a16="http://schemas.microsoft.com/office/drawing/2014/main" id="{E6C2203E-021A-4692-9619-FA76B9EC67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45396" y="4852170"/>
                            <a:ext cx="601378" cy="492605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 defTabSz="4175596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kumimoji="1" lang="el-GR" altLang="ja-JP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kumimoji="1" lang="ja-JP" altLang="en-US" sz="1800" kern="0" baseline="-25000">
                              <a:solidFill>
                                <a:srgbClr val="000000"/>
                              </a:solidFill>
                              <a:latin typeface="Calibri"/>
                              <a:ea typeface="ＭＳ Ｐゴシック" panose="020B0600070205080204" pitchFamily="50" charset="-128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0" name="正方形/長方形 59">
                            <a:extLst>
                              <a:ext uri="{FF2B5EF4-FFF2-40B4-BE49-F238E27FC236}">
                                <a16:creationId xmlns:a16="http://schemas.microsoft.com/office/drawing/2014/main" id="{E6C2203E-021A-4692-9619-FA76B9EC676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45396" y="4852170"/>
                            <a:ext cx="601378" cy="492605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 b="-1667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ja-JP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57" name="フリーフォーム 13">
                      <a:extLst>
                        <a:ext uri="{FF2B5EF4-FFF2-40B4-BE49-F238E27FC236}">
                          <a16:creationId xmlns:a16="http://schemas.microsoft.com/office/drawing/2014/main" id="{B28D3025-DD54-42DB-8BF7-86C77DB7DC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9592" y="4151824"/>
                      <a:ext cx="798653" cy="744732"/>
                    </a:xfrm>
                    <a:custGeom>
                      <a:avLst/>
                      <a:gdLst>
                        <a:gd name="connsiteX0" fmla="*/ 0 w 798653"/>
                        <a:gd name="connsiteY0" fmla="*/ 833377 h 833377"/>
                        <a:gd name="connsiteX1" fmla="*/ 428263 w 798653"/>
                        <a:gd name="connsiteY1" fmla="*/ 0 h 833377"/>
                        <a:gd name="connsiteX2" fmla="*/ 798653 w 798653"/>
                        <a:gd name="connsiteY2" fmla="*/ 833377 h 833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98653" h="833377">
                          <a:moveTo>
                            <a:pt x="0" y="833377"/>
                          </a:moveTo>
                          <a:cubicBezTo>
                            <a:pt x="147577" y="416688"/>
                            <a:pt x="295154" y="0"/>
                            <a:pt x="428263" y="0"/>
                          </a:cubicBezTo>
                          <a:cubicBezTo>
                            <a:pt x="561372" y="0"/>
                            <a:pt x="680012" y="416688"/>
                            <a:pt x="798653" y="833377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rgbClr val="4F81BD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175596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1" lang="ja-JP" altLang="en-US" sz="1800" kern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44" name="グループ化 43">
                    <a:extLst>
                      <a:ext uri="{FF2B5EF4-FFF2-40B4-BE49-F238E27FC236}">
                        <a16:creationId xmlns:a16="http://schemas.microsoft.com/office/drawing/2014/main" id="{2E0EC9A5-13B9-4106-AE13-074F44EE182E}"/>
                      </a:ext>
                    </a:extLst>
                  </p:cNvPr>
                  <p:cNvGrpSpPr/>
                  <p:nvPr/>
                </p:nvGrpSpPr>
                <p:grpSpPr>
                  <a:xfrm>
                    <a:off x="4876692" y="4529261"/>
                    <a:ext cx="699257" cy="763623"/>
                    <a:chOff x="827584" y="5408760"/>
                    <a:chExt cx="1080120" cy="1179549"/>
                  </a:xfrm>
                </p:grpSpPr>
                <p:grpSp>
                  <p:nvGrpSpPr>
                    <p:cNvPr id="51" name="グループ化 50">
                      <a:extLst>
                        <a:ext uri="{FF2B5EF4-FFF2-40B4-BE49-F238E27FC236}">
                          <a16:creationId xmlns:a16="http://schemas.microsoft.com/office/drawing/2014/main" id="{246FCC41-282D-4148-9E14-1ED2CE6BC9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7584" y="5408760"/>
                      <a:ext cx="1080120" cy="1179549"/>
                      <a:chOff x="827584" y="5441938"/>
                      <a:chExt cx="1080120" cy="1179549"/>
                    </a:xfrm>
                  </p:grpSpPr>
                  <p:cxnSp>
                    <p:nvCxnSpPr>
                      <p:cNvPr id="53" name="直線矢印コネクタ 52">
                        <a:extLst>
                          <a:ext uri="{FF2B5EF4-FFF2-40B4-BE49-F238E27FC236}">
                            <a16:creationId xmlns:a16="http://schemas.microsoft.com/office/drawing/2014/main" id="{097458AB-C538-4A61-98F2-DD5AB7168E1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27584" y="6229645"/>
                        <a:ext cx="1080120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soli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4" name="直線矢印コネクタ 53">
                        <a:extLst>
                          <a:ext uri="{FF2B5EF4-FFF2-40B4-BE49-F238E27FC236}">
                            <a16:creationId xmlns:a16="http://schemas.microsoft.com/office/drawing/2014/main" id="{5BD06292-5EA7-426C-A1E3-B53B6D8A2C8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27586" y="5441938"/>
                        <a:ext cx="0" cy="787709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solid"/>
                        <a:tailEnd type="triangle"/>
                      </a:ln>
                      <a:effectLst/>
                    </p:spPr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5" name="正方形/長方形 54">
                            <a:extLst>
                              <a:ext uri="{FF2B5EF4-FFF2-40B4-BE49-F238E27FC236}">
                                <a16:creationId xmlns:a16="http://schemas.microsoft.com/office/drawing/2014/main" id="{4555179A-D05C-4E59-AD64-7AEED0AB19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3620" y="6127331"/>
                            <a:ext cx="610513" cy="494156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 defTabSz="4175596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kumimoji="1" lang="el-GR" altLang="ja-JP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kumimoji="1" lang="ja-JP" altLang="en-US" sz="1800" kern="0" baseline="-25000">
                              <a:solidFill>
                                <a:srgbClr val="000000"/>
                              </a:solidFill>
                              <a:latin typeface="Calibri"/>
                              <a:ea typeface="ＭＳ Ｐゴシック" panose="020B0600070205080204" pitchFamily="50" charset="-128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5" name="正方形/長方形 54">
                            <a:extLst>
                              <a:ext uri="{FF2B5EF4-FFF2-40B4-BE49-F238E27FC236}">
                                <a16:creationId xmlns:a16="http://schemas.microsoft.com/office/drawing/2014/main" id="{4555179A-D05C-4E59-AD64-7AEED0AB1914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53620" y="6127331"/>
                            <a:ext cx="610513" cy="494156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 b="-169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ja-JP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52" name="フリーフォーム 20">
                      <a:extLst>
                        <a:ext uri="{FF2B5EF4-FFF2-40B4-BE49-F238E27FC236}">
                          <a16:creationId xmlns:a16="http://schemas.microsoft.com/office/drawing/2014/main" id="{5F19CE56-CE3E-4B15-9D76-3EC48FFF59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554" y="5479997"/>
                      <a:ext cx="833376" cy="718950"/>
                    </a:xfrm>
                    <a:custGeom>
                      <a:avLst/>
                      <a:gdLst>
                        <a:gd name="connsiteX0" fmla="*/ 0 w 833377"/>
                        <a:gd name="connsiteY0" fmla="*/ 718949 h 718949"/>
                        <a:gd name="connsiteX1" fmla="*/ 115747 w 833377"/>
                        <a:gd name="connsiteY1" fmla="*/ 1319 h 718949"/>
                        <a:gd name="connsiteX2" fmla="*/ 358815 w 833377"/>
                        <a:gd name="connsiteY2" fmla="*/ 545329 h 718949"/>
                        <a:gd name="connsiteX3" fmla="*/ 833377 w 833377"/>
                        <a:gd name="connsiteY3" fmla="*/ 707374 h 718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33377" h="718949">
                          <a:moveTo>
                            <a:pt x="0" y="718949"/>
                          </a:moveTo>
                          <a:cubicBezTo>
                            <a:pt x="27972" y="374602"/>
                            <a:pt x="55945" y="30256"/>
                            <a:pt x="115747" y="1319"/>
                          </a:cubicBezTo>
                          <a:cubicBezTo>
                            <a:pt x="175550" y="-27618"/>
                            <a:pt x="239210" y="427653"/>
                            <a:pt x="358815" y="545329"/>
                          </a:cubicBezTo>
                          <a:cubicBezTo>
                            <a:pt x="478420" y="663005"/>
                            <a:pt x="655898" y="685189"/>
                            <a:pt x="833377" y="707374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rgbClr val="C0504D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175596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1" lang="ja-JP" altLang="en-US" sz="1800" kern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45" name="グループ化 44">
                    <a:extLst>
                      <a:ext uri="{FF2B5EF4-FFF2-40B4-BE49-F238E27FC236}">
                        <a16:creationId xmlns:a16="http://schemas.microsoft.com/office/drawing/2014/main" id="{831D2CDC-09CB-429A-9071-813AFE31E054}"/>
                      </a:ext>
                    </a:extLst>
                  </p:cNvPr>
                  <p:cNvGrpSpPr/>
                  <p:nvPr/>
                </p:nvGrpSpPr>
                <p:grpSpPr>
                  <a:xfrm>
                    <a:off x="4876692" y="5321351"/>
                    <a:ext cx="699257" cy="761845"/>
                    <a:chOff x="827584" y="5340596"/>
                    <a:chExt cx="1080120" cy="1176800"/>
                  </a:xfrm>
                </p:grpSpPr>
                <p:grpSp>
                  <p:nvGrpSpPr>
                    <p:cNvPr id="46" name="グループ化 45">
                      <a:extLst>
                        <a:ext uri="{FF2B5EF4-FFF2-40B4-BE49-F238E27FC236}">
                          <a16:creationId xmlns:a16="http://schemas.microsoft.com/office/drawing/2014/main" id="{E1ECD98A-8884-4021-98B6-8B7D9AAAD3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7584" y="5340596"/>
                      <a:ext cx="1080120" cy="1176800"/>
                      <a:chOff x="827584" y="5373774"/>
                      <a:chExt cx="1080120" cy="1176800"/>
                    </a:xfrm>
                  </p:grpSpPr>
                  <p:cxnSp>
                    <p:nvCxnSpPr>
                      <p:cNvPr id="48" name="直線矢印コネクタ 47">
                        <a:extLst>
                          <a:ext uri="{FF2B5EF4-FFF2-40B4-BE49-F238E27FC236}">
                            <a16:creationId xmlns:a16="http://schemas.microsoft.com/office/drawing/2014/main" id="{B01D93D2-344E-4CB9-BB66-96EE0BB7E0D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27584" y="6202092"/>
                        <a:ext cx="1080120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soli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9" name="直線矢印コネクタ 48">
                        <a:extLst>
                          <a:ext uri="{FF2B5EF4-FFF2-40B4-BE49-F238E27FC236}">
                            <a16:creationId xmlns:a16="http://schemas.microsoft.com/office/drawing/2014/main" id="{58D4F68F-D12F-4885-94B2-AB80ADB4263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27586" y="5373774"/>
                        <a:ext cx="0" cy="828319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solid"/>
                        <a:tailEnd type="triangle"/>
                      </a:ln>
                      <a:effectLst/>
                    </p:spPr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0" name="正方形/長方形 49">
                            <a:extLst>
                              <a:ext uri="{FF2B5EF4-FFF2-40B4-BE49-F238E27FC236}">
                                <a16:creationId xmlns:a16="http://schemas.microsoft.com/office/drawing/2014/main" id="{B20A41AA-D76A-435C-A8AB-64C32B18BE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87830" y="6056420"/>
                            <a:ext cx="610513" cy="494154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 defTabSz="4175596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kumimoji="1" lang="el-GR" altLang="ja-JP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3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kumimoji="1" lang="ja-JP" altLang="en-US" sz="1800" kern="0" baseline="-25000">
                              <a:solidFill>
                                <a:srgbClr val="000000"/>
                              </a:solidFill>
                              <a:latin typeface="Calibri"/>
                              <a:ea typeface="ＭＳ Ｐゴシック" panose="020B0600070205080204" pitchFamily="50" charset="-128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0" name="正方形/長方形 49">
                            <a:extLst>
                              <a:ext uri="{FF2B5EF4-FFF2-40B4-BE49-F238E27FC236}">
                                <a16:creationId xmlns:a16="http://schemas.microsoft.com/office/drawing/2014/main" id="{B20A41AA-D76A-435C-A8AB-64C32B18BEF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87830" y="6056420"/>
                            <a:ext cx="610513" cy="494154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 b="-169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ja-JP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47" name="フリーフォーム 27">
                      <a:extLst>
                        <a:ext uri="{FF2B5EF4-FFF2-40B4-BE49-F238E27FC236}">
                          <a16:creationId xmlns:a16="http://schemas.microsoft.com/office/drawing/2014/main" id="{489E46E1-E6EA-41FE-8080-DDB28CAE3E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9334" y="5487730"/>
                      <a:ext cx="763288" cy="685170"/>
                    </a:xfrm>
                    <a:custGeom>
                      <a:avLst/>
                      <a:gdLst>
                        <a:gd name="connsiteX0" fmla="*/ 0 w 833377"/>
                        <a:gd name="connsiteY0" fmla="*/ 718949 h 718949"/>
                        <a:gd name="connsiteX1" fmla="*/ 115747 w 833377"/>
                        <a:gd name="connsiteY1" fmla="*/ 1319 h 718949"/>
                        <a:gd name="connsiteX2" fmla="*/ 358815 w 833377"/>
                        <a:gd name="connsiteY2" fmla="*/ 545329 h 718949"/>
                        <a:gd name="connsiteX3" fmla="*/ 833377 w 833377"/>
                        <a:gd name="connsiteY3" fmla="*/ 707374 h 718949"/>
                        <a:gd name="connsiteX0" fmla="*/ 0 w 833377"/>
                        <a:gd name="connsiteY0" fmla="*/ 882024 h 882024"/>
                        <a:gd name="connsiteX1" fmla="*/ 115747 w 833377"/>
                        <a:gd name="connsiteY1" fmla="*/ 164394 h 882024"/>
                        <a:gd name="connsiteX2" fmla="*/ 646534 w 833377"/>
                        <a:gd name="connsiteY2" fmla="*/ 54496 h 882024"/>
                        <a:gd name="connsiteX3" fmla="*/ 833377 w 833377"/>
                        <a:gd name="connsiteY3" fmla="*/ 870449 h 882024"/>
                        <a:gd name="connsiteX0" fmla="*/ 0 w 833377"/>
                        <a:gd name="connsiteY0" fmla="*/ 851968 h 851968"/>
                        <a:gd name="connsiteX1" fmla="*/ 181137 w 833377"/>
                        <a:gd name="connsiteY1" fmla="*/ 382825 h 851968"/>
                        <a:gd name="connsiteX2" fmla="*/ 646534 w 833377"/>
                        <a:gd name="connsiteY2" fmla="*/ 24440 h 851968"/>
                        <a:gd name="connsiteX3" fmla="*/ 833377 w 833377"/>
                        <a:gd name="connsiteY3" fmla="*/ 840393 h 851968"/>
                        <a:gd name="connsiteX0" fmla="*/ 0 w 833377"/>
                        <a:gd name="connsiteY0" fmla="*/ 846043 h 846043"/>
                        <a:gd name="connsiteX1" fmla="*/ 181137 w 833377"/>
                        <a:gd name="connsiteY1" fmla="*/ 376900 h 846043"/>
                        <a:gd name="connsiteX2" fmla="*/ 646534 w 833377"/>
                        <a:gd name="connsiteY2" fmla="*/ 18515 h 846043"/>
                        <a:gd name="connsiteX3" fmla="*/ 833377 w 833377"/>
                        <a:gd name="connsiteY3" fmla="*/ 834468 h 846043"/>
                        <a:gd name="connsiteX0" fmla="*/ 0 w 833377"/>
                        <a:gd name="connsiteY0" fmla="*/ 844834 h 844834"/>
                        <a:gd name="connsiteX1" fmla="*/ 364231 w 833377"/>
                        <a:gd name="connsiteY1" fmla="*/ 414926 h 844834"/>
                        <a:gd name="connsiteX2" fmla="*/ 646534 w 833377"/>
                        <a:gd name="connsiteY2" fmla="*/ 17306 h 844834"/>
                        <a:gd name="connsiteX3" fmla="*/ 833377 w 833377"/>
                        <a:gd name="connsiteY3" fmla="*/ 833259 h 844834"/>
                        <a:gd name="connsiteX0" fmla="*/ 0 w 833377"/>
                        <a:gd name="connsiteY0" fmla="*/ 824880 h 824880"/>
                        <a:gd name="connsiteX1" fmla="*/ 364231 w 833377"/>
                        <a:gd name="connsiteY1" fmla="*/ 394972 h 824880"/>
                        <a:gd name="connsiteX2" fmla="*/ 711924 w 833377"/>
                        <a:gd name="connsiteY2" fmla="*/ 23508 h 824880"/>
                        <a:gd name="connsiteX3" fmla="*/ 833377 w 833377"/>
                        <a:gd name="connsiteY3" fmla="*/ 813305 h 824880"/>
                        <a:gd name="connsiteX0" fmla="*/ 0 w 859534"/>
                        <a:gd name="connsiteY0" fmla="*/ 824880 h 826385"/>
                        <a:gd name="connsiteX1" fmla="*/ 364231 w 859534"/>
                        <a:gd name="connsiteY1" fmla="*/ 394972 h 826385"/>
                        <a:gd name="connsiteX2" fmla="*/ 711924 w 859534"/>
                        <a:gd name="connsiteY2" fmla="*/ 23508 h 826385"/>
                        <a:gd name="connsiteX3" fmla="*/ 859534 w 859534"/>
                        <a:gd name="connsiteY3" fmla="*/ 826385 h 826385"/>
                        <a:gd name="connsiteX0" fmla="*/ 0 w 859534"/>
                        <a:gd name="connsiteY0" fmla="*/ 824880 h 826385"/>
                        <a:gd name="connsiteX1" fmla="*/ 364231 w 859534"/>
                        <a:gd name="connsiteY1" fmla="*/ 394972 h 826385"/>
                        <a:gd name="connsiteX2" fmla="*/ 711924 w 859534"/>
                        <a:gd name="connsiteY2" fmla="*/ 23508 h 826385"/>
                        <a:gd name="connsiteX3" fmla="*/ 859534 w 859534"/>
                        <a:gd name="connsiteY3" fmla="*/ 826385 h 826385"/>
                        <a:gd name="connsiteX0" fmla="*/ 0 w 859534"/>
                        <a:gd name="connsiteY0" fmla="*/ 854950 h 856455"/>
                        <a:gd name="connsiteX1" fmla="*/ 154979 w 859534"/>
                        <a:gd name="connsiteY1" fmla="*/ 163479 h 856455"/>
                        <a:gd name="connsiteX2" fmla="*/ 711924 w 859534"/>
                        <a:gd name="connsiteY2" fmla="*/ 53578 h 856455"/>
                        <a:gd name="connsiteX3" fmla="*/ 859534 w 859534"/>
                        <a:gd name="connsiteY3" fmla="*/ 856455 h 856455"/>
                        <a:gd name="connsiteX0" fmla="*/ 0 w 859534"/>
                        <a:gd name="connsiteY0" fmla="*/ 835432 h 836937"/>
                        <a:gd name="connsiteX1" fmla="*/ 154979 w 859534"/>
                        <a:gd name="connsiteY1" fmla="*/ 143961 h 836937"/>
                        <a:gd name="connsiteX2" fmla="*/ 711924 w 859534"/>
                        <a:gd name="connsiteY2" fmla="*/ 34060 h 836937"/>
                        <a:gd name="connsiteX3" fmla="*/ 859534 w 859534"/>
                        <a:gd name="connsiteY3" fmla="*/ 836937 h 836937"/>
                        <a:gd name="connsiteX0" fmla="*/ 0 w 859534"/>
                        <a:gd name="connsiteY0" fmla="*/ 806561 h 808066"/>
                        <a:gd name="connsiteX1" fmla="*/ 154979 w 859534"/>
                        <a:gd name="connsiteY1" fmla="*/ 115090 h 808066"/>
                        <a:gd name="connsiteX2" fmla="*/ 711924 w 859534"/>
                        <a:gd name="connsiteY2" fmla="*/ 70580 h 808066"/>
                        <a:gd name="connsiteX3" fmla="*/ 859534 w 859534"/>
                        <a:gd name="connsiteY3" fmla="*/ 808066 h 808066"/>
                        <a:gd name="connsiteX0" fmla="*/ 0 w 859534"/>
                        <a:gd name="connsiteY0" fmla="*/ 756409 h 757914"/>
                        <a:gd name="connsiteX1" fmla="*/ 154979 w 859534"/>
                        <a:gd name="connsiteY1" fmla="*/ 64938 h 757914"/>
                        <a:gd name="connsiteX2" fmla="*/ 711924 w 859534"/>
                        <a:gd name="connsiteY2" fmla="*/ 20428 h 757914"/>
                        <a:gd name="connsiteX3" fmla="*/ 859534 w 859534"/>
                        <a:gd name="connsiteY3" fmla="*/ 757914 h 757914"/>
                        <a:gd name="connsiteX0" fmla="*/ 0 w 859534"/>
                        <a:gd name="connsiteY0" fmla="*/ 756407 h 757912"/>
                        <a:gd name="connsiteX1" fmla="*/ 154979 w 859534"/>
                        <a:gd name="connsiteY1" fmla="*/ 64936 h 757912"/>
                        <a:gd name="connsiteX2" fmla="*/ 711924 w 859534"/>
                        <a:gd name="connsiteY2" fmla="*/ 20426 h 757912"/>
                        <a:gd name="connsiteX3" fmla="*/ 859534 w 859534"/>
                        <a:gd name="connsiteY3" fmla="*/ 757912 h 757912"/>
                        <a:gd name="connsiteX0" fmla="*/ 0 w 859534"/>
                        <a:gd name="connsiteY0" fmla="*/ 756407 h 757912"/>
                        <a:gd name="connsiteX1" fmla="*/ 154979 w 859534"/>
                        <a:gd name="connsiteY1" fmla="*/ 64936 h 757912"/>
                        <a:gd name="connsiteX2" fmla="*/ 803472 w 859534"/>
                        <a:gd name="connsiteY2" fmla="*/ 20427 h 757912"/>
                        <a:gd name="connsiteX3" fmla="*/ 859534 w 859534"/>
                        <a:gd name="connsiteY3" fmla="*/ 757912 h 757912"/>
                        <a:gd name="connsiteX0" fmla="*/ 0 w 859534"/>
                        <a:gd name="connsiteY0" fmla="*/ 735980 h 737485"/>
                        <a:gd name="connsiteX1" fmla="*/ 154979 w 859534"/>
                        <a:gd name="connsiteY1" fmla="*/ 44509 h 737485"/>
                        <a:gd name="connsiteX2" fmla="*/ 803472 w 859534"/>
                        <a:gd name="connsiteY2" fmla="*/ 0 h 737485"/>
                        <a:gd name="connsiteX3" fmla="*/ 859534 w 859534"/>
                        <a:gd name="connsiteY3" fmla="*/ 737485 h 737485"/>
                        <a:gd name="connsiteX0" fmla="*/ 0 w 859534"/>
                        <a:gd name="connsiteY0" fmla="*/ 735980 h 737485"/>
                        <a:gd name="connsiteX1" fmla="*/ 154979 w 859534"/>
                        <a:gd name="connsiteY1" fmla="*/ 18354 h 737485"/>
                        <a:gd name="connsiteX2" fmla="*/ 803472 w 859534"/>
                        <a:gd name="connsiteY2" fmla="*/ 0 h 737485"/>
                        <a:gd name="connsiteX3" fmla="*/ 859534 w 859534"/>
                        <a:gd name="connsiteY3" fmla="*/ 737485 h 737485"/>
                        <a:gd name="connsiteX0" fmla="*/ 175632 w 1035166"/>
                        <a:gd name="connsiteY0" fmla="*/ 735980 h 737485"/>
                        <a:gd name="connsiteX1" fmla="*/ 330611 w 1035166"/>
                        <a:gd name="connsiteY1" fmla="*/ 18354 h 737485"/>
                        <a:gd name="connsiteX2" fmla="*/ 979104 w 1035166"/>
                        <a:gd name="connsiteY2" fmla="*/ 0 h 737485"/>
                        <a:gd name="connsiteX3" fmla="*/ 1035166 w 1035166"/>
                        <a:gd name="connsiteY3" fmla="*/ 737485 h 737485"/>
                        <a:gd name="connsiteX0" fmla="*/ 141490 w 1001024"/>
                        <a:gd name="connsiteY0" fmla="*/ 735980 h 737485"/>
                        <a:gd name="connsiteX1" fmla="*/ 296469 w 1001024"/>
                        <a:gd name="connsiteY1" fmla="*/ 18354 h 737485"/>
                        <a:gd name="connsiteX2" fmla="*/ 944962 w 1001024"/>
                        <a:gd name="connsiteY2" fmla="*/ 0 h 737485"/>
                        <a:gd name="connsiteX3" fmla="*/ 1001024 w 1001024"/>
                        <a:gd name="connsiteY3" fmla="*/ 737485 h 737485"/>
                        <a:gd name="connsiteX0" fmla="*/ 12645 w 872179"/>
                        <a:gd name="connsiteY0" fmla="*/ 735980 h 737485"/>
                        <a:gd name="connsiteX1" fmla="*/ 416110 w 872179"/>
                        <a:gd name="connsiteY1" fmla="*/ 31433 h 737485"/>
                        <a:gd name="connsiteX2" fmla="*/ 816117 w 872179"/>
                        <a:gd name="connsiteY2" fmla="*/ 0 h 737485"/>
                        <a:gd name="connsiteX3" fmla="*/ 872179 w 872179"/>
                        <a:gd name="connsiteY3" fmla="*/ 737485 h 737485"/>
                        <a:gd name="connsiteX0" fmla="*/ 0 w 859534"/>
                        <a:gd name="connsiteY0" fmla="*/ 735980 h 737485"/>
                        <a:gd name="connsiteX1" fmla="*/ 403465 w 859534"/>
                        <a:gd name="connsiteY1" fmla="*/ 31433 h 737485"/>
                        <a:gd name="connsiteX2" fmla="*/ 803472 w 859534"/>
                        <a:gd name="connsiteY2" fmla="*/ 0 h 737485"/>
                        <a:gd name="connsiteX3" fmla="*/ 859534 w 859534"/>
                        <a:gd name="connsiteY3" fmla="*/ 737485 h 737485"/>
                        <a:gd name="connsiteX0" fmla="*/ 0 w 859534"/>
                        <a:gd name="connsiteY0" fmla="*/ 735980 h 737485"/>
                        <a:gd name="connsiteX1" fmla="*/ 311917 w 859534"/>
                        <a:gd name="connsiteY1" fmla="*/ 18355 h 737485"/>
                        <a:gd name="connsiteX2" fmla="*/ 803472 w 859534"/>
                        <a:gd name="connsiteY2" fmla="*/ 0 h 737485"/>
                        <a:gd name="connsiteX3" fmla="*/ 859534 w 859534"/>
                        <a:gd name="connsiteY3" fmla="*/ 737485 h 737485"/>
                        <a:gd name="connsiteX0" fmla="*/ 0 w 859534"/>
                        <a:gd name="connsiteY0" fmla="*/ 735980 h 737485"/>
                        <a:gd name="connsiteX1" fmla="*/ 311917 w 859534"/>
                        <a:gd name="connsiteY1" fmla="*/ 18355 h 737485"/>
                        <a:gd name="connsiteX2" fmla="*/ 803472 w 859534"/>
                        <a:gd name="connsiteY2" fmla="*/ 0 h 737485"/>
                        <a:gd name="connsiteX3" fmla="*/ 859534 w 859534"/>
                        <a:gd name="connsiteY3" fmla="*/ 737485 h 737485"/>
                        <a:gd name="connsiteX0" fmla="*/ 0 w 859534"/>
                        <a:gd name="connsiteY0" fmla="*/ 735980 h 737485"/>
                        <a:gd name="connsiteX1" fmla="*/ 259604 w 859534"/>
                        <a:gd name="connsiteY1" fmla="*/ 31434 h 737485"/>
                        <a:gd name="connsiteX2" fmla="*/ 803472 w 859534"/>
                        <a:gd name="connsiteY2" fmla="*/ 0 h 737485"/>
                        <a:gd name="connsiteX3" fmla="*/ 859534 w 859534"/>
                        <a:gd name="connsiteY3" fmla="*/ 737485 h 737485"/>
                        <a:gd name="connsiteX0" fmla="*/ 0 w 859534"/>
                        <a:gd name="connsiteY0" fmla="*/ 735980 h 737485"/>
                        <a:gd name="connsiteX1" fmla="*/ 259604 w 859534"/>
                        <a:gd name="connsiteY1" fmla="*/ 31434 h 737485"/>
                        <a:gd name="connsiteX2" fmla="*/ 803472 w 859534"/>
                        <a:gd name="connsiteY2" fmla="*/ 0 h 737485"/>
                        <a:gd name="connsiteX3" fmla="*/ 859534 w 859534"/>
                        <a:gd name="connsiteY3" fmla="*/ 737485 h 737485"/>
                        <a:gd name="connsiteX0" fmla="*/ 0 w 859534"/>
                        <a:gd name="connsiteY0" fmla="*/ 735980 h 737485"/>
                        <a:gd name="connsiteX1" fmla="*/ 259604 w 859534"/>
                        <a:gd name="connsiteY1" fmla="*/ 31434 h 737485"/>
                        <a:gd name="connsiteX2" fmla="*/ 803472 w 859534"/>
                        <a:gd name="connsiteY2" fmla="*/ 0 h 737485"/>
                        <a:gd name="connsiteX3" fmla="*/ 859534 w 859534"/>
                        <a:gd name="connsiteY3" fmla="*/ 737485 h 737485"/>
                        <a:gd name="connsiteX0" fmla="*/ 0 w 859534"/>
                        <a:gd name="connsiteY0" fmla="*/ 735980 h 737485"/>
                        <a:gd name="connsiteX1" fmla="*/ 259604 w 859534"/>
                        <a:gd name="connsiteY1" fmla="*/ 31434 h 737485"/>
                        <a:gd name="connsiteX2" fmla="*/ 803472 w 859534"/>
                        <a:gd name="connsiteY2" fmla="*/ 0 h 737485"/>
                        <a:gd name="connsiteX3" fmla="*/ 859534 w 859534"/>
                        <a:gd name="connsiteY3" fmla="*/ 737485 h 737485"/>
                        <a:gd name="connsiteX0" fmla="*/ 0 w 859534"/>
                        <a:gd name="connsiteY0" fmla="*/ 750545 h 752050"/>
                        <a:gd name="connsiteX1" fmla="*/ 153521 w 859534"/>
                        <a:gd name="connsiteY1" fmla="*/ 52464 h 752050"/>
                        <a:gd name="connsiteX2" fmla="*/ 259604 w 859534"/>
                        <a:gd name="connsiteY2" fmla="*/ 45999 h 752050"/>
                        <a:gd name="connsiteX3" fmla="*/ 803472 w 859534"/>
                        <a:gd name="connsiteY3" fmla="*/ 14565 h 752050"/>
                        <a:gd name="connsiteX4" fmla="*/ 859534 w 859534"/>
                        <a:gd name="connsiteY4" fmla="*/ 752050 h 752050"/>
                        <a:gd name="connsiteX0" fmla="*/ 0 w 859534"/>
                        <a:gd name="connsiteY0" fmla="*/ 735980 h 737485"/>
                        <a:gd name="connsiteX1" fmla="*/ 75052 w 859534"/>
                        <a:gd name="connsiteY1" fmla="*/ 90212 h 737485"/>
                        <a:gd name="connsiteX2" fmla="*/ 259604 w 859534"/>
                        <a:gd name="connsiteY2" fmla="*/ 31434 h 737485"/>
                        <a:gd name="connsiteX3" fmla="*/ 803472 w 859534"/>
                        <a:gd name="connsiteY3" fmla="*/ 0 h 737485"/>
                        <a:gd name="connsiteX4" fmla="*/ 859534 w 859534"/>
                        <a:gd name="connsiteY4" fmla="*/ 737485 h 737485"/>
                        <a:gd name="connsiteX0" fmla="*/ 0 w 859534"/>
                        <a:gd name="connsiteY0" fmla="*/ 735980 h 737485"/>
                        <a:gd name="connsiteX1" fmla="*/ 22741 w 859534"/>
                        <a:gd name="connsiteY1" fmla="*/ 90212 h 737485"/>
                        <a:gd name="connsiteX2" fmla="*/ 259604 w 859534"/>
                        <a:gd name="connsiteY2" fmla="*/ 31434 h 737485"/>
                        <a:gd name="connsiteX3" fmla="*/ 803472 w 859534"/>
                        <a:gd name="connsiteY3" fmla="*/ 0 h 737485"/>
                        <a:gd name="connsiteX4" fmla="*/ 859534 w 859534"/>
                        <a:gd name="connsiteY4" fmla="*/ 737485 h 737485"/>
                        <a:gd name="connsiteX0" fmla="*/ 0 w 859534"/>
                        <a:gd name="connsiteY0" fmla="*/ 735980 h 737485"/>
                        <a:gd name="connsiteX1" fmla="*/ 22741 w 859534"/>
                        <a:gd name="connsiteY1" fmla="*/ 90212 h 737485"/>
                        <a:gd name="connsiteX2" fmla="*/ 259604 w 859534"/>
                        <a:gd name="connsiteY2" fmla="*/ 31434 h 737485"/>
                        <a:gd name="connsiteX3" fmla="*/ 803472 w 859534"/>
                        <a:gd name="connsiteY3" fmla="*/ 0 h 737485"/>
                        <a:gd name="connsiteX4" fmla="*/ 859534 w 859534"/>
                        <a:gd name="connsiteY4" fmla="*/ 737485 h 737485"/>
                        <a:gd name="connsiteX0" fmla="*/ 0 w 859534"/>
                        <a:gd name="connsiteY0" fmla="*/ 735980 h 737485"/>
                        <a:gd name="connsiteX1" fmla="*/ 22741 w 859534"/>
                        <a:gd name="connsiteY1" fmla="*/ 90212 h 737485"/>
                        <a:gd name="connsiteX2" fmla="*/ 259604 w 859534"/>
                        <a:gd name="connsiteY2" fmla="*/ 31434 h 737485"/>
                        <a:gd name="connsiteX3" fmla="*/ 803472 w 859534"/>
                        <a:gd name="connsiteY3" fmla="*/ 0 h 737485"/>
                        <a:gd name="connsiteX4" fmla="*/ 859534 w 859534"/>
                        <a:gd name="connsiteY4" fmla="*/ 737485 h 737485"/>
                        <a:gd name="connsiteX0" fmla="*/ 0 w 859534"/>
                        <a:gd name="connsiteY0" fmla="*/ 735980 h 737485"/>
                        <a:gd name="connsiteX1" fmla="*/ 22741 w 859534"/>
                        <a:gd name="connsiteY1" fmla="*/ 64054 h 737485"/>
                        <a:gd name="connsiteX2" fmla="*/ 259604 w 859534"/>
                        <a:gd name="connsiteY2" fmla="*/ 31434 h 737485"/>
                        <a:gd name="connsiteX3" fmla="*/ 803472 w 859534"/>
                        <a:gd name="connsiteY3" fmla="*/ 0 h 737485"/>
                        <a:gd name="connsiteX4" fmla="*/ 859534 w 859534"/>
                        <a:gd name="connsiteY4" fmla="*/ 737485 h 737485"/>
                        <a:gd name="connsiteX0" fmla="*/ 0 w 859534"/>
                        <a:gd name="connsiteY0" fmla="*/ 735980 h 737485"/>
                        <a:gd name="connsiteX1" fmla="*/ 22741 w 859534"/>
                        <a:gd name="connsiteY1" fmla="*/ 64054 h 737485"/>
                        <a:gd name="connsiteX2" fmla="*/ 259604 w 859534"/>
                        <a:gd name="connsiteY2" fmla="*/ 31434 h 737485"/>
                        <a:gd name="connsiteX3" fmla="*/ 803472 w 859534"/>
                        <a:gd name="connsiteY3" fmla="*/ 0 h 737485"/>
                        <a:gd name="connsiteX4" fmla="*/ 859534 w 859534"/>
                        <a:gd name="connsiteY4" fmla="*/ 737485 h 737485"/>
                        <a:gd name="connsiteX0" fmla="*/ 0 w 859534"/>
                        <a:gd name="connsiteY0" fmla="*/ 735980 h 737485"/>
                        <a:gd name="connsiteX1" fmla="*/ 22741 w 859534"/>
                        <a:gd name="connsiteY1" fmla="*/ 64054 h 737485"/>
                        <a:gd name="connsiteX2" fmla="*/ 416542 w 859534"/>
                        <a:gd name="connsiteY2" fmla="*/ 44513 h 737485"/>
                        <a:gd name="connsiteX3" fmla="*/ 803472 w 859534"/>
                        <a:gd name="connsiteY3" fmla="*/ 0 h 737485"/>
                        <a:gd name="connsiteX4" fmla="*/ 859534 w 859534"/>
                        <a:gd name="connsiteY4" fmla="*/ 737485 h 737485"/>
                        <a:gd name="connsiteX0" fmla="*/ 0 w 859534"/>
                        <a:gd name="connsiteY0" fmla="*/ 691602 h 693107"/>
                        <a:gd name="connsiteX1" fmla="*/ 22741 w 859534"/>
                        <a:gd name="connsiteY1" fmla="*/ 19676 h 693107"/>
                        <a:gd name="connsiteX2" fmla="*/ 416542 w 859534"/>
                        <a:gd name="connsiteY2" fmla="*/ 135 h 693107"/>
                        <a:gd name="connsiteX3" fmla="*/ 816551 w 859534"/>
                        <a:gd name="connsiteY3" fmla="*/ 7935 h 693107"/>
                        <a:gd name="connsiteX4" fmla="*/ 859534 w 859534"/>
                        <a:gd name="connsiteY4" fmla="*/ 693107 h 693107"/>
                        <a:gd name="connsiteX0" fmla="*/ 0 w 846457"/>
                        <a:gd name="connsiteY0" fmla="*/ 691602 h 693107"/>
                        <a:gd name="connsiteX1" fmla="*/ 22741 w 846457"/>
                        <a:gd name="connsiteY1" fmla="*/ 19676 h 693107"/>
                        <a:gd name="connsiteX2" fmla="*/ 416542 w 846457"/>
                        <a:gd name="connsiteY2" fmla="*/ 135 h 693107"/>
                        <a:gd name="connsiteX3" fmla="*/ 816551 w 846457"/>
                        <a:gd name="connsiteY3" fmla="*/ 7935 h 693107"/>
                        <a:gd name="connsiteX4" fmla="*/ 846457 w 846457"/>
                        <a:gd name="connsiteY4" fmla="*/ 693107 h 693107"/>
                        <a:gd name="connsiteX0" fmla="*/ 3762 w 824062"/>
                        <a:gd name="connsiteY0" fmla="*/ 691602 h 693107"/>
                        <a:gd name="connsiteX1" fmla="*/ 346 w 824062"/>
                        <a:gd name="connsiteY1" fmla="*/ 19676 h 693107"/>
                        <a:gd name="connsiteX2" fmla="*/ 394147 w 824062"/>
                        <a:gd name="connsiteY2" fmla="*/ 135 h 693107"/>
                        <a:gd name="connsiteX3" fmla="*/ 794156 w 824062"/>
                        <a:gd name="connsiteY3" fmla="*/ 7935 h 693107"/>
                        <a:gd name="connsiteX4" fmla="*/ 824062 w 824062"/>
                        <a:gd name="connsiteY4" fmla="*/ 693107 h 693107"/>
                        <a:gd name="connsiteX0" fmla="*/ 8377 w 828677"/>
                        <a:gd name="connsiteY0" fmla="*/ 691602 h 693107"/>
                        <a:gd name="connsiteX1" fmla="*/ 4961 w 828677"/>
                        <a:gd name="connsiteY1" fmla="*/ 19676 h 693107"/>
                        <a:gd name="connsiteX2" fmla="*/ 398762 w 828677"/>
                        <a:gd name="connsiteY2" fmla="*/ 135 h 693107"/>
                        <a:gd name="connsiteX3" fmla="*/ 798771 w 828677"/>
                        <a:gd name="connsiteY3" fmla="*/ 7935 h 693107"/>
                        <a:gd name="connsiteX4" fmla="*/ 828677 w 828677"/>
                        <a:gd name="connsiteY4" fmla="*/ 693107 h 693107"/>
                        <a:gd name="connsiteX0" fmla="*/ 8377 w 815598"/>
                        <a:gd name="connsiteY0" fmla="*/ 691602 h 693107"/>
                        <a:gd name="connsiteX1" fmla="*/ 4961 w 815598"/>
                        <a:gd name="connsiteY1" fmla="*/ 19676 h 693107"/>
                        <a:gd name="connsiteX2" fmla="*/ 398762 w 815598"/>
                        <a:gd name="connsiteY2" fmla="*/ 135 h 693107"/>
                        <a:gd name="connsiteX3" fmla="*/ 798771 w 815598"/>
                        <a:gd name="connsiteY3" fmla="*/ 7935 h 693107"/>
                        <a:gd name="connsiteX4" fmla="*/ 815598 w 815598"/>
                        <a:gd name="connsiteY4" fmla="*/ 693107 h 693107"/>
                        <a:gd name="connsiteX0" fmla="*/ 8377 w 815598"/>
                        <a:gd name="connsiteY0" fmla="*/ 691602 h 693107"/>
                        <a:gd name="connsiteX1" fmla="*/ 4961 w 815598"/>
                        <a:gd name="connsiteY1" fmla="*/ 19676 h 693107"/>
                        <a:gd name="connsiteX2" fmla="*/ 398762 w 815598"/>
                        <a:gd name="connsiteY2" fmla="*/ 135 h 693107"/>
                        <a:gd name="connsiteX3" fmla="*/ 798771 w 815598"/>
                        <a:gd name="connsiteY3" fmla="*/ 7935 h 693107"/>
                        <a:gd name="connsiteX4" fmla="*/ 815598 w 815598"/>
                        <a:gd name="connsiteY4" fmla="*/ 693107 h 693107"/>
                        <a:gd name="connsiteX0" fmla="*/ 8377 w 815598"/>
                        <a:gd name="connsiteY0" fmla="*/ 691602 h 693107"/>
                        <a:gd name="connsiteX1" fmla="*/ 4961 w 815598"/>
                        <a:gd name="connsiteY1" fmla="*/ 19676 h 693107"/>
                        <a:gd name="connsiteX2" fmla="*/ 398763 w 815598"/>
                        <a:gd name="connsiteY2" fmla="*/ 134 h 693107"/>
                        <a:gd name="connsiteX3" fmla="*/ 798771 w 815598"/>
                        <a:gd name="connsiteY3" fmla="*/ 7935 h 693107"/>
                        <a:gd name="connsiteX4" fmla="*/ 815598 w 815598"/>
                        <a:gd name="connsiteY4" fmla="*/ 693107 h 693107"/>
                        <a:gd name="connsiteX0" fmla="*/ 8377 w 815598"/>
                        <a:gd name="connsiteY0" fmla="*/ 691602 h 693107"/>
                        <a:gd name="connsiteX1" fmla="*/ 4961 w 815598"/>
                        <a:gd name="connsiteY1" fmla="*/ 19676 h 693107"/>
                        <a:gd name="connsiteX2" fmla="*/ 398763 w 815598"/>
                        <a:gd name="connsiteY2" fmla="*/ 134 h 693107"/>
                        <a:gd name="connsiteX3" fmla="*/ 798771 w 815598"/>
                        <a:gd name="connsiteY3" fmla="*/ 7935 h 693107"/>
                        <a:gd name="connsiteX4" fmla="*/ 815598 w 815598"/>
                        <a:gd name="connsiteY4" fmla="*/ 693107 h 693107"/>
                        <a:gd name="connsiteX0" fmla="*/ 8377 w 815598"/>
                        <a:gd name="connsiteY0" fmla="*/ 683667 h 685172"/>
                        <a:gd name="connsiteX1" fmla="*/ 4961 w 815598"/>
                        <a:gd name="connsiteY1" fmla="*/ 11741 h 685172"/>
                        <a:gd name="connsiteX2" fmla="*/ 424919 w 815598"/>
                        <a:gd name="connsiteY2" fmla="*/ 18355 h 685172"/>
                        <a:gd name="connsiteX3" fmla="*/ 798771 w 815598"/>
                        <a:gd name="connsiteY3" fmla="*/ 0 h 685172"/>
                        <a:gd name="connsiteX4" fmla="*/ 815598 w 815598"/>
                        <a:gd name="connsiteY4" fmla="*/ 685172 h 685172"/>
                        <a:gd name="connsiteX0" fmla="*/ 8377 w 815598"/>
                        <a:gd name="connsiteY0" fmla="*/ 683667 h 685172"/>
                        <a:gd name="connsiteX1" fmla="*/ 4961 w 815598"/>
                        <a:gd name="connsiteY1" fmla="*/ 11741 h 685172"/>
                        <a:gd name="connsiteX2" fmla="*/ 424919 w 815598"/>
                        <a:gd name="connsiteY2" fmla="*/ 5278 h 685172"/>
                        <a:gd name="connsiteX3" fmla="*/ 798771 w 815598"/>
                        <a:gd name="connsiteY3" fmla="*/ 0 h 685172"/>
                        <a:gd name="connsiteX4" fmla="*/ 815598 w 815598"/>
                        <a:gd name="connsiteY4" fmla="*/ 685172 h 685172"/>
                        <a:gd name="connsiteX0" fmla="*/ 8377 w 815598"/>
                        <a:gd name="connsiteY0" fmla="*/ 683667 h 685172"/>
                        <a:gd name="connsiteX1" fmla="*/ 4961 w 815598"/>
                        <a:gd name="connsiteY1" fmla="*/ 11741 h 685172"/>
                        <a:gd name="connsiteX2" fmla="*/ 424919 w 815598"/>
                        <a:gd name="connsiteY2" fmla="*/ 5278 h 685172"/>
                        <a:gd name="connsiteX3" fmla="*/ 746457 w 815598"/>
                        <a:gd name="connsiteY3" fmla="*/ 0 h 685172"/>
                        <a:gd name="connsiteX4" fmla="*/ 815598 w 815598"/>
                        <a:gd name="connsiteY4" fmla="*/ 685172 h 685172"/>
                        <a:gd name="connsiteX0" fmla="*/ 8377 w 763286"/>
                        <a:gd name="connsiteY0" fmla="*/ 683667 h 685172"/>
                        <a:gd name="connsiteX1" fmla="*/ 4961 w 763286"/>
                        <a:gd name="connsiteY1" fmla="*/ 11741 h 685172"/>
                        <a:gd name="connsiteX2" fmla="*/ 424919 w 763286"/>
                        <a:gd name="connsiteY2" fmla="*/ 5278 h 685172"/>
                        <a:gd name="connsiteX3" fmla="*/ 746457 w 763286"/>
                        <a:gd name="connsiteY3" fmla="*/ 0 h 685172"/>
                        <a:gd name="connsiteX4" fmla="*/ 763286 w 763286"/>
                        <a:gd name="connsiteY4" fmla="*/ 685172 h 6851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3286" h="685172">
                          <a:moveTo>
                            <a:pt x="8377" y="683667"/>
                          </a:moveTo>
                          <a:cubicBezTo>
                            <a:pt x="-5271" y="554241"/>
                            <a:pt x="929" y="155323"/>
                            <a:pt x="4961" y="11741"/>
                          </a:cubicBezTo>
                          <a:cubicBezTo>
                            <a:pt x="126697" y="-1058"/>
                            <a:pt x="301336" y="7235"/>
                            <a:pt x="424919" y="5278"/>
                          </a:cubicBezTo>
                          <a:cubicBezTo>
                            <a:pt x="548502" y="3321"/>
                            <a:pt x="565168" y="10478"/>
                            <a:pt x="746457" y="0"/>
                          </a:cubicBezTo>
                          <a:cubicBezTo>
                            <a:pt x="748359" y="183067"/>
                            <a:pt x="755824" y="427579"/>
                            <a:pt x="763286" y="685172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rgbClr val="9BBB59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175596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1" lang="ja-JP" altLang="en-US" sz="1800" kern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</p:grpSp>
          </p:grp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8E5FF541-FF20-45BE-BC64-3CFCA70092AC}"/>
                  </a:ext>
                </a:extLst>
              </p:cNvPr>
              <p:cNvSpPr/>
              <p:nvPr/>
            </p:nvSpPr>
            <p:spPr>
              <a:xfrm>
                <a:off x="4685119" y="3559915"/>
                <a:ext cx="1146045" cy="244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175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200" b="1" kern="0" dirty="0">
                    <a:solidFill>
                      <a:srgbClr val="000000"/>
                    </a:solidFill>
                    <a:latin typeface="Calibri"/>
                    <a:ea typeface="ＭＳ Ｐゴシック" panose="020B0600070205080204" pitchFamily="50" charset="-128"/>
                  </a:rPr>
                  <a:t>Input parameters</a:t>
                </a:r>
                <a:endParaRPr kumimoji="1" lang="ja-JP" altLang="en-US" sz="1200" b="1" kern="0" dirty="0">
                  <a:solidFill>
                    <a:srgbClr val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B40F1202-23C8-42AF-8F35-BC898FD4A063}"/>
                </a:ext>
              </a:extLst>
            </p:cNvPr>
            <p:cNvSpPr/>
            <p:nvPr/>
          </p:nvSpPr>
          <p:spPr>
            <a:xfrm>
              <a:off x="825154" y="5105180"/>
              <a:ext cx="375323" cy="47035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vert="eaVert" tIns="0" bIns="0" rtlCol="0" anchor="ctr">
              <a:noAutofit/>
            </a:bodyPr>
            <a:lstStyle/>
            <a:p>
              <a:pPr algn="ctr" defTabSz="4175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1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rPr>
                <a:t>︙</a:t>
              </a:r>
              <a:endParaRPr kumimoji="1" lang="ja-JP" altLang="en-US" sz="1800" b="1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DFB5DF82-1948-4952-BC21-1D60B2127F32}"/>
              </a:ext>
            </a:extLst>
          </p:cNvPr>
          <p:cNvSpPr/>
          <p:nvPr/>
        </p:nvSpPr>
        <p:spPr>
          <a:xfrm>
            <a:off x="4305636" y="2814959"/>
            <a:ext cx="1340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400" b="1" kern="0" dirty="0">
                <a:solidFill>
                  <a:srgbClr val="000000"/>
                </a:solidFill>
                <a:latin typeface="Calibri"/>
                <a:ea typeface="ＭＳ Ｐゴシック" panose="020B0600070205080204" pitchFamily="50" charset="-128"/>
              </a:rPr>
              <a:t>MC simulations</a:t>
            </a:r>
            <a:endParaRPr kumimoji="1" lang="ja-JP" altLang="en-US" sz="1400" b="1" kern="0" dirty="0">
              <a:solidFill>
                <a:srgbClr val="00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aphicFrame>
        <p:nvGraphicFramePr>
          <p:cNvPr id="68" name="グラフ 67">
            <a:extLst>
              <a:ext uri="{FF2B5EF4-FFF2-40B4-BE49-F238E27FC236}">
                <a16:creationId xmlns:a16="http://schemas.microsoft.com/office/drawing/2014/main" id="{31EF1F18-8D1A-4C64-AD2D-04A95DCE2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872745"/>
              </p:ext>
            </p:extLst>
          </p:nvPr>
        </p:nvGraphicFramePr>
        <p:xfrm>
          <a:off x="4298996" y="4797649"/>
          <a:ext cx="1617277" cy="152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96FDE301-0D05-4108-8A5E-663FF66B3A54}"/>
              </a:ext>
            </a:extLst>
          </p:cNvPr>
          <p:cNvSpPr/>
          <p:nvPr/>
        </p:nvSpPr>
        <p:spPr>
          <a:xfrm>
            <a:off x="4307337" y="4307397"/>
            <a:ext cx="1315486" cy="584775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tIns="0" bIns="0" rtlCol="0" anchor="ctr">
            <a:noAutofit/>
          </a:bodyPr>
          <a:lstStyle/>
          <a:p>
            <a:pPr algn="ctr"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b="1" kern="0" dirty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rPr>
              <a:t>Global sensitivity analysis</a:t>
            </a:r>
            <a:endParaRPr kumimoji="1" lang="ja-JP" altLang="en-US" sz="1200" b="1" kern="0" dirty="0">
              <a:solidFill>
                <a:sysClr val="windowText" lastClr="00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D3B70C3-7CF8-4370-AA92-1237FC703208}"/>
              </a:ext>
            </a:extLst>
          </p:cNvPr>
          <p:cNvSpPr/>
          <p:nvPr/>
        </p:nvSpPr>
        <p:spPr>
          <a:xfrm>
            <a:off x="2802546" y="6107071"/>
            <a:ext cx="4788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600" b="1" u="sng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Identifying params with large contributions to doses</a:t>
            </a:r>
            <a:endParaRPr kumimoji="1" lang="ja-JP" altLang="en-US" sz="1600" b="1" kern="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3" name="矢印: 上向き折線 72">
            <a:extLst>
              <a:ext uri="{FF2B5EF4-FFF2-40B4-BE49-F238E27FC236}">
                <a16:creationId xmlns:a16="http://schemas.microsoft.com/office/drawing/2014/main" id="{068573CD-EDBB-4370-A64D-B7AA69A6DDA6}"/>
              </a:ext>
            </a:extLst>
          </p:cNvPr>
          <p:cNvSpPr/>
          <p:nvPr/>
        </p:nvSpPr>
        <p:spPr bwMode="auto">
          <a:xfrm rot="5400000" flipV="1">
            <a:off x="6276449" y="4576684"/>
            <a:ext cx="841252" cy="1675394"/>
          </a:xfrm>
          <a:prstGeom prst="bentUpArrow">
            <a:avLst>
              <a:gd name="adj1" fmla="val 31455"/>
              <a:gd name="adj2" fmla="val 31075"/>
              <a:gd name="adj3" fmla="val 39314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18361767-8575-453D-93F5-3300CB745FD0}"/>
              </a:ext>
            </a:extLst>
          </p:cNvPr>
          <p:cNvSpPr/>
          <p:nvPr/>
        </p:nvSpPr>
        <p:spPr bwMode="auto">
          <a:xfrm>
            <a:off x="1750095" y="5333363"/>
            <a:ext cx="2655650" cy="535047"/>
          </a:xfrm>
          <a:prstGeom prst="rightArrow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B52354B5-B3BE-477B-88B0-CA9EEDC14D9F}"/>
              </a:ext>
            </a:extLst>
          </p:cNvPr>
          <p:cNvSpPr/>
          <p:nvPr/>
        </p:nvSpPr>
        <p:spPr>
          <a:xfrm>
            <a:off x="6809678" y="2531150"/>
            <a:ext cx="1096324" cy="38454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tIns="0" bIns="0" rtlCol="0" anchor="ctr">
            <a:noAutofit/>
          </a:bodyPr>
          <a:lstStyle/>
          <a:p>
            <a:pPr algn="ctr" defTabSz="4175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b="1" kern="0" dirty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rPr>
              <a:t>Uncertainty analyses</a:t>
            </a:r>
            <a:endParaRPr kumimoji="1" lang="ja-JP" altLang="en-US" sz="1200" b="1" kern="0" dirty="0">
              <a:solidFill>
                <a:sysClr val="windowText" lastClr="00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3A2AB9DB-4ED0-437D-7308-4E100CFA3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2023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0190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050689-0F6F-4B1F-856F-AC890F38E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6B26C21-3C8B-4CB8-9877-BE4C45BC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global sensitivity analysis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D35D70-F451-42DC-AE2F-47EBB6CE6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2022</a:t>
            </a:r>
            <a:endParaRPr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E850598-578F-41CC-A2CC-F8191726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17111"/>
          </a:xfrm>
        </p:spPr>
        <p:txBody>
          <a:bodyPr>
            <a:normAutofit/>
          </a:bodyPr>
          <a:lstStyle/>
          <a:p>
            <a:pPr lvl="1"/>
            <a:r>
              <a:rPr lang="en-US" altLang="ja-JP" dirty="0"/>
              <a:t>Sobol’ index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78CE6F-D52A-8038-1D1A-7668B5A47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1" y="1782855"/>
            <a:ext cx="5158575" cy="126507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ECD334-5765-24B3-A795-1B4693F0C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57" y="3288201"/>
            <a:ext cx="4470765" cy="70009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EF1174A-FD25-83DF-A394-3835700E0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57" y="4752925"/>
            <a:ext cx="4470765" cy="50357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E3E27A-10C6-C24D-71D5-E1A638ACC4F5}"/>
              </a:ext>
            </a:extLst>
          </p:cNvPr>
          <p:cNvSpPr txBox="1"/>
          <p:nvPr/>
        </p:nvSpPr>
        <p:spPr>
          <a:xfrm>
            <a:off x="1303020" y="4381500"/>
            <a:ext cx="2929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e.g., In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case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for 3 parameters,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4173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DA747-67F3-87ED-0EA4-447023B94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7B3888A-31E8-0E59-574B-15E8C7A47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8DA0955-C769-ACC3-9A35-0F4E179A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BB4177-1145-F2EA-D5DF-3C4B10911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69D5EA1-DB1A-6180-30B1-1C5FD1B94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0993"/>
            <a:ext cx="8722760" cy="2885712"/>
          </a:xfrm>
        </p:spPr>
        <p:txBody>
          <a:bodyPr>
            <a:normAutofit/>
          </a:bodyPr>
          <a:lstStyle/>
          <a:p>
            <a:pPr lvl="1"/>
            <a:r>
              <a:rPr lang="en-US" altLang="ja-JP" sz="2800" dirty="0"/>
              <a:t>Introduction</a:t>
            </a:r>
          </a:p>
          <a:p>
            <a:pPr lvl="1"/>
            <a:r>
              <a:rPr lang="en-US" altLang="ja-JP" sz="2800" dirty="0"/>
              <a:t>Observed weathering data in Japan</a:t>
            </a:r>
          </a:p>
          <a:p>
            <a:pPr lvl="1"/>
            <a:r>
              <a:rPr lang="en-US" altLang="ja-JP" sz="2800" dirty="0"/>
              <a:t>Sensitivity analysis against health risks</a:t>
            </a:r>
          </a:p>
          <a:p>
            <a:pPr lvl="1"/>
            <a:r>
              <a:rPr lang="en-US" altLang="ja-JP" sz="28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8091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050689-0F6F-4B1F-856F-AC890F38E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6B26C21-3C8B-4CB8-9877-BE4C45BC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Discussions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D35D70-F451-42DC-AE2F-47EBB6CE6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2023</a:t>
            </a: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E850598-578F-41CC-A2CC-F8191726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17111"/>
          </a:xfrm>
        </p:spPr>
        <p:txBody>
          <a:bodyPr>
            <a:normAutofit/>
          </a:bodyPr>
          <a:lstStyle/>
          <a:p>
            <a:pPr lvl="1"/>
            <a:r>
              <a:rPr lang="en-US" altLang="ja-JP" dirty="0"/>
              <a:t>Contribution of food ingestion doses to total dose is minor.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1E5B67E-88FB-50FE-1C71-95B8AC85E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3" y="1710003"/>
            <a:ext cx="4099114" cy="36941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E50ADC4-7864-2E8F-21A6-FBA9E5E4A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710003"/>
            <a:ext cx="4099114" cy="369524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B9EDDB-890A-B2F4-214B-BF4C016EA776}"/>
              </a:ext>
            </a:extLst>
          </p:cNvPr>
          <p:cNvSpPr txBox="1"/>
          <p:nvPr/>
        </p:nvSpPr>
        <p:spPr>
          <a:xfrm>
            <a:off x="1074070" y="5452266"/>
            <a:ext cx="2938625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production rate (kg/m</a:t>
            </a:r>
            <a:r>
              <a:rPr kumimoji="1" lang="en-US" altLang="ja-JP" sz="1800" baseline="30000" dirty="0"/>
              <a:t>2</a:t>
            </a:r>
            <a:r>
              <a:rPr kumimoji="1" lang="en-US" altLang="ja-JP" sz="1800" dirty="0"/>
              <a:t>) = </a:t>
            </a:r>
          </a:p>
          <a:p>
            <a:r>
              <a:rPr kumimoji="1" lang="en-US" altLang="ja-JP" sz="1800" dirty="0"/>
              <a:t>consumption rate/10,000*</a:t>
            </a:r>
          </a:p>
          <a:p>
            <a:r>
              <a:rPr kumimoji="1" lang="en-US" altLang="ja-JP" sz="1800" dirty="0"/>
              <a:t>*</a:t>
            </a:r>
            <a:r>
              <a:rPr kumimoji="1" lang="en-US" altLang="ja-JP" sz="1600" dirty="0"/>
              <a:t>recommended in the manual</a:t>
            </a:r>
            <a:r>
              <a:rPr kumimoji="1" lang="en-US" altLang="ja-JP" sz="1800" dirty="0"/>
              <a:t> </a:t>
            </a:r>
            <a:endParaRPr kumimoji="1" lang="ja-JP" altLang="en-US" sz="1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4A0DFB-7CE2-CE7A-A245-827BB5125244}"/>
              </a:ext>
            </a:extLst>
          </p:cNvPr>
          <p:cNvSpPr txBox="1"/>
          <p:nvPr/>
        </p:nvSpPr>
        <p:spPr>
          <a:xfrm>
            <a:off x="4914900" y="5452266"/>
            <a:ext cx="2789546" cy="6463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production rate (kg/m</a:t>
            </a:r>
            <a:r>
              <a:rPr kumimoji="1" lang="en-US" altLang="ja-JP" sz="1800" baseline="30000" dirty="0"/>
              <a:t>2</a:t>
            </a:r>
            <a:r>
              <a:rPr kumimoji="1" lang="en-US" altLang="ja-JP" sz="1800" dirty="0"/>
              <a:t>) = </a:t>
            </a:r>
          </a:p>
          <a:p>
            <a:r>
              <a:rPr kumimoji="1" lang="en-US" altLang="ja-JP" sz="1800" dirty="0"/>
              <a:t>consumption rate/</a:t>
            </a:r>
            <a:r>
              <a:rPr kumimoji="1" lang="en-US" altLang="ja-JP" sz="1800" dirty="0">
                <a:solidFill>
                  <a:srgbClr val="FF0000"/>
                </a:solidFill>
              </a:rPr>
              <a:t>900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D25596-0FCC-6FDA-020C-21F6F1DB571F}"/>
              </a:ext>
            </a:extLst>
          </p:cNvPr>
          <p:cNvSpPr txBox="1"/>
          <p:nvPr/>
        </p:nvSpPr>
        <p:spPr>
          <a:xfrm>
            <a:off x="3394363" y="217516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~0%</a:t>
            </a:r>
            <a:endParaRPr kumimoji="1"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52D46F1-CF49-E24B-E917-E81AB10E025D}"/>
              </a:ext>
            </a:extLst>
          </p:cNvPr>
          <p:cNvSpPr txBox="1"/>
          <p:nvPr/>
        </p:nvSpPr>
        <p:spPr>
          <a:xfrm>
            <a:off x="7141457" y="217936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~1%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691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050689-0F6F-4B1F-856F-AC890F38E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6B26C21-3C8B-4CB8-9877-BE4C45BC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D35D70-F451-42DC-AE2F-47EBB6CE6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E850598-578F-41CC-A2CC-F8191726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2" y="1131980"/>
            <a:ext cx="8576188" cy="4913387"/>
          </a:xfrm>
        </p:spPr>
        <p:txBody>
          <a:bodyPr>
            <a:normAutofit/>
          </a:bodyPr>
          <a:lstStyle/>
          <a:p>
            <a:pPr lvl="1"/>
            <a:r>
              <a:rPr lang="en-US" altLang="ja-JP" sz="1800" dirty="0"/>
              <a:t>Level 3 PRA: a probabilistic risk assessment used to estimate hypothetical land contamination levels, individual doses, health effects and population risks resulting from a nuclear power plant accident.</a:t>
            </a:r>
          </a:p>
          <a:p>
            <a:pPr lvl="1"/>
            <a:r>
              <a:rPr lang="en-US" altLang="ja-JP" sz="1800" dirty="0"/>
              <a:t>CRIEPI plans to use the </a:t>
            </a:r>
            <a:r>
              <a:rPr lang="en-US" altLang="ja-JP" sz="1800" dirty="0" err="1"/>
              <a:t>WinMACCS</a:t>
            </a:r>
            <a:r>
              <a:rPr lang="en-US" altLang="ja-JP" sz="1800" dirty="0"/>
              <a:t> code for Level 3 PRA applications in Japan.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4F3BFC9-4CC8-1795-42C7-799560E1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95" y="2823752"/>
            <a:ext cx="5915952" cy="33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EFCC43-4F75-8257-53E6-7EC859300F07}"/>
              </a:ext>
            </a:extLst>
          </p:cNvPr>
          <p:cNvSpPr txBox="1"/>
          <p:nvPr/>
        </p:nvSpPr>
        <p:spPr>
          <a:xfrm>
            <a:off x="4309571" y="6149421"/>
            <a:ext cx="371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https://maccs.sandia.gov/software/maccs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3486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A191E-24EC-B3B0-3114-79641B546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1DA34E9-C8E8-BEA6-0EAA-73540957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11" y="1419705"/>
            <a:ext cx="8211178" cy="46482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>
                <a:latin typeface="+mn-ea"/>
                <a:cs typeface="Arial"/>
              </a:rPr>
              <a:t>　地表面に沈着した放射性物質が土壌深部へ移行したり，降雨や風によって地表面から流亡して減少する現象を指し、時間の関数として表される。</a:t>
            </a:r>
            <a:r>
              <a:rPr lang="ja-JP" altLang="en-US" sz="2000" b="1" u="sng">
                <a:latin typeface="+mn-ea"/>
                <a:cs typeface="Arial"/>
              </a:rPr>
              <a:t>グラウンドシャイン</a:t>
            </a:r>
            <a:r>
              <a:rPr lang="ja-JP" altLang="en-US" sz="2000">
                <a:latin typeface="+mn-ea"/>
                <a:cs typeface="Arial"/>
              </a:rPr>
              <a:t>、</a:t>
            </a:r>
            <a:r>
              <a:rPr lang="ja-JP" altLang="en-US" sz="2000" b="1" u="sng">
                <a:latin typeface="+mn-ea"/>
                <a:cs typeface="Arial"/>
              </a:rPr>
              <a:t>再浮遊</a:t>
            </a:r>
            <a:r>
              <a:rPr lang="ja-JP" altLang="en-US" sz="2000">
                <a:latin typeface="+mn-ea"/>
                <a:cs typeface="Arial"/>
              </a:rPr>
              <a:t>のウェザリング等がある。</a:t>
            </a:r>
            <a:endParaRPr lang="en-US" altLang="ja-JP" sz="2000">
              <a:latin typeface="+mn-ea"/>
              <a:cs typeface="Arial"/>
            </a:endParaRPr>
          </a:p>
          <a:p>
            <a:pPr marL="0" indent="0">
              <a:buNone/>
            </a:pPr>
            <a:r>
              <a:rPr lang="ja-JP" altLang="en-US" sz="2000">
                <a:latin typeface="+mn-ea"/>
                <a:cs typeface="Arial"/>
              </a:rPr>
              <a:t>→</a:t>
            </a:r>
            <a:r>
              <a:rPr lang="en-US" altLang="ja-JP" sz="2000">
                <a:latin typeface="+mn-ea"/>
                <a:cs typeface="Arial"/>
              </a:rPr>
              <a:t>1F</a:t>
            </a:r>
            <a:r>
              <a:rPr lang="ja-JP" altLang="en-US" sz="2000">
                <a:latin typeface="+mn-ea"/>
                <a:cs typeface="Arial"/>
              </a:rPr>
              <a:t>事故、チェルノブイリ原発事故、その他の事例について文献調査を実施し、国内における適切なパラメータ設定値を検討。</a:t>
            </a:r>
          </a:p>
          <a:p>
            <a:pPr>
              <a:buFont typeface="Wingdings"/>
              <a:buChar char="Ø"/>
            </a:pPr>
            <a:endParaRPr lang="ja-JP" altLang="en-US">
              <a:solidFill>
                <a:srgbClr val="FF0000"/>
              </a:solidFill>
              <a:latin typeface="+mn-ea"/>
              <a:cs typeface="Arial"/>
            </a:endParaRPr>
          </a:p>
          <a:p>
            <a:pPr marL="0" indent="0">
              <a:buNone/>
            </a:pPr>
            <a:r>
              <a:rPr lang="ja-JP" altLang="en-US" sz="2000">
                <a:latin typeface="+mn-ea"/>
                <a:cs typeface="Arial"/>
              </a:rPr>
              <a:t>※用語の説明</a:t>
            </a:r>
          </a:p>
          <a:p>
            <a:pPr>
              <a:buFont typeface="Wingdings"/>
              <a:buChar char="Ø"/>
            </a:pPr>
            <a:r>
              <a:rPr lang="ja-JP" sz="2000">
                <a:latin typeface="+mn-ea"/>
                <a:cs typeface="Arial"/>
              </a:rPr>
              <a:t>グラウンドシャイン：地表</a:t>
            </a:r>
            <a:r>
              <a:rPr lang="ja-JP" altLang="en-US" sz="2000">
                <a:latin typeface="+mn-ea"/>
                <a:cs typeface="Arial"/>
              </a:rPr>
              <a:t>に</a:t>
            </a:r>
            <a:r>
              <a:rPr lang="ja-JP" sz="2000">
                <a:latin typeface="+mn-ea"/>
                <a:cs typeface="Arial"/>
              </a:rPr>
              <a:t>沈着</a:t>
            </a:r>
            <a:r>
              <a:rPr lang="ja-JP" altLang="en-US" sz="2000">
                <a:latin typeface="+mn-ea"/>
                <a:cs typeface="Arial"/>
              </a:rPr>
              <a:t>した</a:t>
            </a:r>
            <a:r>
              <a:rPr lang="ja-JP" sz="2000">
                <a:latin typeface="+mn-ea"/>
                <a:cs typeface="Arial"/>
              </a:rPr>
              <a:t>核種から</a:t>
            </a:r>
            <a:r>
              <a:rPr lang="ja-JP" altLang="en-US" sz="2000">
                <a:latin typeface="+mn-ea"/>
                <a:cs typeface="Arial"/>
              </a:rPr>
              <a:t>受ける</a:t>
            </a:r>
            <a:r>
              <a:rPr lang="ja-JP" sz="2000">
                <a:latin typeface="+mn-ea"/>
                <a:cs typeface="Arial"/>
              </a:rPr>
              <a:t>外部被ばく</a:t>
            </a:r>
            <a:endParaRPr lang="ja-JP" altLang="en-US">
              <a:latin typeface="+mn-ea"/>
              <a:cs typeface="Arial"/>
            </a:endParaRPr>
          </a:p>
          <a:p>
            <a:pPr>
              <a:buFont typeface="Wingdings"/>
              <a:buChar char="Ø"/>
            </a:pPr>
            <a:r>
              <a:rPr lang="ja-JP" sz="2000">
                <a:latin typeface="+mn-ea"/>
                <a:cs typeface="Arial"/>
              </a:rPr>
              <a:t>再浮遊：</a:t>
            </a:r>
            <a:r>
              <a:rPr lang="ja-JP" altLang="en-US" sz="2000">
                <a:latin typeface="+mn-ea"/>
                <a:cs typeface="Arial"/>
              </a:rPr>
              <a:t>風等により</a:t>
            </a:r>
            <a:r>
              <a:rPr lang="ja-JP" altLang="ja-JP" sz="2000">
                <a:latin typeface="+mn-ea"/>
                <a:cs typeface="Arial"/>
              </a:rPr>
              <a:t>核種</a:t>
            </a:r>
            <a:r>
              <a:rPr lang="ja-JP" altLang="en-US" sz="2000">
                <a:latin typeface="+mn-ea"/>
                <a:cs typeface="Arial"/>
              </a:rPr>
              <a:t>が</a:t>
            </a:r>
            <a:r>
              <a:rPr lang="ja-JP" sz="2000">
                <a:latin typeface="+mn-ea"/>
                <a:cs typeface="Arial"/>
              </a:rPr>
              <a:t>地表から大気中へ</a:t>
            </a:r>
            <a:r>
              <a:rPr lang="ja-JP" altLang="en-US" sz="2000">
                <a:latin typeface="+mn-ea"/>
                <a:cs typeface="Arial"/>
              </a:rPr>
              <a:t>舞い上げ</a:t>
            </a:r>
            <a:r>
              <a:rPr lang="ja-JP" sz="2000">
                <a:latin typeface="+mn-ea"/>
                <a:cs typeface="Arial"/>
              </a:rPr>
              <a:t>られる</a:t>
            </a:r>
            <a:r>
              <a:rPr lang="ja-JP" altLang="en-US" sz="2000">
                <a:latin typeface="+mn-ea"/>
                <a:cs typeface="Arial"/>
              </a:rPr>
              <a:t>こと</a:t>
            </a:r>
            <a:endParaRPr lang="ja-JP" altLang="en-US">
              <a:latin typeface="+mn-ea"/>
              <a:cs typeface="Arial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1F9F89D-05B7-62D4-3D2F-1BD9BD496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6DD018A-9A32-28A3-2EE2-D4A208E5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is weathering?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8501A24-CDD6-26D9-DD36-CE976DF1E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0" b="27197"/>
          <a:stretch>
            <a:fillRect/>
          </a:stretch>
        </p:blipFill>
        <p:spPr>
          <a:xfrm>
            <a:off x="0" y="1419705"/>
            <a:ext cx="9144000" cy="390832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644484-2E90-35FB-11EF-1605D8915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85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547C6-AAC5-C65C-970A-A24FFB24C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6B6D066-4CA4-A76D-4BA2-866F578BB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736AA21-5566-E66A-94A6-0E6CD7B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Why weathering?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DACC4C8-27CF-318D-BE02-2F0E14CA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2763"/>
            <a:ext cx="8686800" cy="5017111"/>
          </a:xfrm>
        </p:spPr>
        <p:txBody>
          <a:bodyPr>
            <a:normAutofit/>
          </a:bodyPr>
          <a:lstStyle/>
          <a:p>
            <a:pPr lvl="1"/>
            <a:r>
              <a:rPr lang="en-US" altLang="ja-JP" dirty="0"/>
              <a:t>Weathering effects can directly reduce radiation exposures following the deposition of radionuclides on the ground.</a:t>
            </a:r>
          </a:p>
          <a:p>
            <a:pPr lvl="1"/>
            <a:r>
              <a:rPr lang="en-US" altLang="ja-JP" dirty="0"/>
              <a:t>Japan is characterized by abundant precipitation, predominantly mountainous, forested landscapes and different soil property.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0F675E4A-C72C-321C-7E06-15474158AABC}"/>
              </a:ext>
            </a:extLst>
          </p:cNvPr>
          <p:cNvSpPr/>
          <p:nvPr/>
        </p:nvSpPr>
        <p:spPr bwMode="auto">
          <a:xfrm>
            <a:off x="4288828" y="2557983"/>
            <a:ext cx="484632" cy="2680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90ED9D-56AB-1AF6-10CA-4128F7E02AD2}"/>
              </a:ext>
            </a:extLst>
          </p:cNvPr>
          <p:cNvSpPr txBox="1"/>
          <p:nvPr/>
        </p:nvSpPr>
        <p:spPr>
          <a:xfrm>
            <a:off x="1199407" y="2964380"/>
            <a:ext cx="666347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1D57"/>
                </a:solidFill>
              </a:rPr>
              <a:t>It is necessary to examine the importance of these effects </a:t>
            </a:r>
            <a:endParaRPr kumimoji="1" lang="ja-JP" altLang="en-US" sz="2000" dirty="0">
              <a:solidFill>
                <a:srgbClr val="001D57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4AC15C7-ED70-D73E-AF02-D716573BD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8386" r="933" b="41993"/>
          <a:stretch>
            <a:fillRect/>
          </a:stretch>
        </p:blipFill>
        <p:spPr>
          <a:xfrm>
            <a:off x="530276" y="3626247"/>
            <a:ext cx="8083448" cy="2709036"/>
          </a:xfrm>
          <a:prstGeom prst="rect">
            <a:avLst/>
          </a:prstGeom>
        </p:spPr>
      </p:pic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6F26E39D-3291-B071-D59F-512CF3120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816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22776F-77F7-43AF-B5B6-7C8E0C235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274438F-F350-4D7D-B033-BB503CC2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Outline of WinMACCS</a:t>
            </a:r>
            <a:endParaRPr kumimoji="1" lang="ja-JP" altLang="en-US"/>
          </a:p>
        </p:txBody>
      </p:sp>
      <p:sp>
        <p:nvSpPr>
          <p:cNvPr id="5" name="角丸四角形 3">
            <a:extLst>
              <a:ext uri="{FF2B5EF4-FFF2-40B4-BE49-F238E27FC236}">
                <a16:creationId xmlns:a16="http://schemas.microsoft.com/office/drawing/2014/main" id="{17AFDEE9-3961-4BEF-A64F-7CD2306B54B9}"/>
              </a:ext>
            </a:extLst>
          </p:cNvPr>
          <p:cNvSpPr/>
          <p:nvPr/>
        </p:nvSpPr>
        <p:spPr>
          <a:xfrm>
            <a:off x="3033650" y="2343122"/>
            <a:ext cx="2972635" cy="17175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</a:rPr>
              <a:t>MACCS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</a:t>
            </a:r>
            <a:r>
              <a:rPr lang="en-US" altLang="ja-JP" sz="1400" i="1" dirty="0">
                <a:solidFill>
                  <a:schemeClr val="tx1"/>
                </a:solidFill>
                <a:latin typeface="+mn-ea"/>
              </a:rPr>
              <a:t>ATMOS   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(dispersion, deposition)</a:t>
            </a:r>
          </a:p>
          <a:p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ja-JP" sz="1400" i="1" dirty="0">
                <a:solidFill>
                  <a:schemeClr val="tx1"/>
                </a:solidFill>
                <a:latin typeface="+mn-ea"/>
              </a:rPr>
              <a:t>EARLY     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(Early exposure)</a:t>
            </a:r>
          </a:p>
          <a:p>
            <a:pPr marL="895350" indent="-895350"/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ja-JP" sz="1400" i="1" dirty="0">
                <a:solidFill>
                  <a:schemeClr val="tx1"/>
                </a:solidFill>
                <a:latin typeface="+mn-ea"/>
              </a:rPr>
              <a:t>CHRONC  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(Chronical exposure, Economical influence)</a:t>
            </a:r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id="{C7133F38-2359-47D7-A50B-44CDC1AA7166}"/>
              </a:ext>
            </a:extLst>
          </p:cNvPr>
          <p:cNvSpPr/>
          <p:nvPr/>
        </p:nvSpPr>
        <p:spPr>
          <a:xfrm>
            <a:off x="3042258" y="1221493"/>
            <a:ext cx="2357885" cy="6356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LHS</a:t>
            </a:r>
            <a:r>
              <a:rPr lang="ja-JP" altLang="en-US" sz="2000">
                <a:solidFill>
                  <a:schemeClr val="tx1"/>
                </a:solidFill>
              </a:rPr>
              <a:t>*</a:t>
            </a:r>
            <a:endParaRPr lang="en-US" altLang="ja-JP" sz="2000">
              <a:solidFill>
                <a:schemeClr val="tx1"/>
              </a:solidFill>
            </a:endParaRPr>
          </a:p>
        </p:txBody>
      </p:sp>
      <p:sp>
        <p:nvSpPr>
          <p:cNvPr id="7" name="角丸四角形 5">
            <a:extLst>
              <a:ext uri="{FF2B5EF4-FFF2-40B4-BE49-F238E27FC236}">
                <a16:creationId xmlns:a16="http://schemas.microsoft.com/office/drawing/2014/main" id="{5A60B240-5937-415B-B58E-438FE2D201AE}"/>
              </a:ext>
            </a:extLst>
          </p:cNvPr>
          <p:cNvSpPr/>
          <p:nvPr/>
        </p:nvSpPr>
        <p:spPr>
          <a:xfrm>
            <a:off x="799389" y="2664620"/>
            <a:ext cx="1820173" cy="5779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GUI</a:t>
            </a:r>
          </a:p>
          <a:p>
            <a:pPr algn="ctr"/>
            <a:r>
              <a:rPr lang="en-US" altLang="ja-JP" sz="1400">
                <a:solidFill>
                  <a:schemeClr val="tx1"/>
                </a:solidFill>
              </a:rPr>
              <a:t>(input/output)</a:t>
            </a:r>
            <a:endParaRPr lang="ja-JP" altLang="en-US" sz="1400">
              <a:solidFill>
                <a:schemeClr val="tx1"/>
              </a:solidFill>
            </a:endParaRPr>
          </a:p>
        </p:txBody>
      </p:sp>
      <p:sp>
        <p:nvSpPr>
          <p:cNvPr id="8" name="角丸四角形 6">
            <a:extLst>
              <a:ext uri="{FF2B5EF4-FFF2-40B4-BE49-F238E27FC236}">
                <a16:creationId xmlns:a16="http://schemas.microsoft.com/office/drawing/2014/main" id="{50D58FC7-CDE7-46F9-AD4C-502A3D7DA8E3}"/>
              </a:ext>
            </a:extLst>
          </p:cNvPr>
          <p:cNvSpPr/>
          <p:nvPr/>
        </p:nvSpPr>
        <p:spPr>
          <a:xfrm>
            <a:off x="3368624" y="4763715"/>
            <a:ext cx="2680765" cy="9273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Source terms</a:t>
            </a:r>
          </a:p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(from Level 2 PRA)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角丸四角形 7">
            <a:extLst>
              <a:ext uri="{FF2B5EF4-FFF2-40B4-BE49-F238E27FC236}">
                <a16:creationId xmlns:a16="http://schemas.microsoft.com/office/drawing/2014/main" id="{87101F0E-7FD6-4F8D-A34D-3054ED42D15A}"/>
              </a:ext>
            </a:extLst>
          </p:cNvPr>
          <p:cNvSpPr/>
          <p:nvPr/>
        </p:nvSpPr>
        <p:spPr>
          <a:xfrm>
            <a:off x="6452821" y="2618175"/>
            <a:ext cx="1998453" cy="5837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COMIDA2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(food chain/ingestion)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角丸四角形 8">
            <a:extLst>
              <a:ext uri="{FF2B5EF4-FFF2-40B4-BE49-F238E27FC236}">
                <a16:creationId xmlns:a16="http://schemas.microsoft.com/office/drawing/2014/main" id="{2ED277AF-297E-4AC6-8075-5B3E7ADEC09E}"/>
              </a:ext>
            </a:extLst>
          </p:cNvPr>
          <p:cNvSpPr/>
          <p:nvPr/>
        </p:nvSpPr>
        <p:spPr>
          <a:xfrm>
            <a:off x="473024" y="4786717"/>
            <a:ext cx="2436541" cy="9043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Site data</a:t>
            </a:r>
          </a:p>
          <a:p>
            <a:pPr algn="ctr"/>
            <a:r>
              <a:rPr lang="en-US" altLang="ja-JP" sz="1600">
                <a:solidFill>
                  <a:schemeClr val="tx1"/>
                </a:solidFill>
              </a:rPr>
              <a:t>(Weather, population, land use data etc.)</a:t>
            </a:r>
            <a:endParaRPr lang="ja-JP" altLang="en-US" sz="1600">
              <a:solidFill>
                <a:schemeClr val="tx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3D92983-C37C-41B4-96FD-48E7FEC4DAD6}"/>
              </a:ext>
            </a:extLst>
          </p:cNvPr>
          <p:cNvCxnSpPr/>
          <p:nvPr/>
        </p:nvCxnSpPr>
        <p:spPr>
          <a:xfrm>
            <a:off x="2610935" y="3009676"/>
            <a:ext cx="43994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6BDDCFC-4C32-448E-A31E-0D5E2892EC88}"/>
              </a:ext>
            </a:extLst>
          </p:cNvPr>
          <p:cNvCxnSpPr/>
          <p:nvPr/>
        </p:nvCxnSpPr>
        <p:spPr>
          <a:xfrm flipV="1">
            <a:off x="4307125" y="4109552"/>
            <a:ext cx="0" cy="6297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D02A087-A884-49A3-892A-943C6BACFE5D}"/>
              </a:ext>
            </a:extLst>
          </p:cNvPr>
          <p:cNvCxnSpPr>
            <a:cxnSpLocks/>
          </p:cNvCxnSpPr>
          <p:nvPr/>
        </p:nvCxnSpPr>
        <p:spPr>
          <a:xfrm flipV="1">
            <a:off x="4221191" y="185716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EEBAB08-E663-46A3-9274-CA103CBA1331}"/>
              </a:ext>
            </a:extLst>
          </p:cNvPr>
          <p:cNvCxnSpPr/>
          <p:nvPr/>
        </p:nvCxnSpPr>
        <p:spPr>
          <a:xfrm>
            <a:off x="6006285" y="2932823"/>
            <a:ext cx="43132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8">
            <a:extLst>
              <a:ext uri="{FF2B5EF4-FFF2-40B4-BE49-F238E27FC236}">
                <a16:creationId xmlns:a16="http://schemas.microsoft.com/office/drawing/2014/main" id="{85D1524F-0D55-49AE-A097-F187D7C49889}"/>
              </a:ext>
            </a:extLst>
          </p:cNvPr>
          <p:cNvSpPr/>
          <p:nvPr/>
        </p:nvSpPr>
        <p:spPr>
          <a:xfrm>
            <a:off x="669992" y="1112863"/>
            <a:ext cx="7905972" cy="34668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BD22FD-3695-4317-AE39-9D298262AFFF}"/>
              </a:ext>
            </a:extLst>
          </p:cNvPr>
          <p:cNvSpPr txBox="1"/>
          <p:nvPr/>
        </p:nvSpPr>
        <p:spPr>
          <a:xfrm>
            <a:off x="864595" y="1221493"/>
            <a:ext cx="165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WinMACCS</a:t>
            </a:r>
            <a:endParaRPr lang="en-US" altLang="ja-JP" sz="2000" dirty="0"/>
          </a:p>
          <a:p>
            <a:r>
              <a:rPr lang="en-US" altLang="ja-JP" sz="2000" dirty="0"/>
              <a:t>(ver. 5.0.0)</a:t>
            </a:r>
            <a:endParaRPr lang="ja-JP" altLang="en-US" sz="2000" dirty="0"/>
          </a:p>
        </p:txBody>
      </p:sp>
      <p:cxnSp>
        <p:nvCxnSpPr>
          <p:cNvPr id="17" name="カギ線コネクタ 2">
            <a:extLst>
              <a:ext uri="{FF2B5EF4-FFF2-40B4-BE49-F238E27FC236}">
                <a16:creationId xmlns:a16="http://schemas.microsoft.com/office/drawing/2014/main" id="{218ADDD5-98E1-47D1-91A1-75308B20124F}"/>
              </a:ext>
            </a:extLst>
          </p:cNvPr>
          <p:cNvCxnSpPr/>
          <p:nvPr/>
        </p:nvCxnSpPr>
        <p:spPr>
          <a:xfrm rot="5400000" flipH="1" flipV="1">
            <a:off x="1782803" y="3484139"/>
            <a:ext cx="1268083" cy="1250827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DC8D42-F886-4A37-8EE1-F3AF79AE7195}"/>
              </a:ext>
            </a:extLst>
          </p:cNvPr>
          <p:cNvSpPr txBox="1"/>
          <p:nvPr/>
        </p:nvSpPr>
        <p:spPr>
          <a:xfrm>
            <a:off x="792856" y="5957482"/>
            <a:ext cx="824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*</a:t>
            </a:r>
            <a:r>
              <a:rPr kumimoji="1" lang="en-US" altLang="ja-JP" sz="1800" dirty="0"/>
              <a:t>Latin Hypercube Sampling.</a:t>
            </a:r>
            <a:endParaRPr kumimoji="1" lang="ja-JP" altLang="en-US" sz="1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FB09C5-912A-40D3-ADAB-6245C7DE6FE8}"/>
              </a:ext>
            </a:extLst>
          </p:cNvPr>
          <p:cNvSpPr txBox="1"/>
          <p:nvPr/>
        </p:nvSpPr>
        <p:spPr>
          <a:xfrm>
            <a:off x="4221200" y="1928335"/>
            <a:ext cx="256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making parameter sets</a:t>
            </a:r>
            <a:endParaRPr kumimoji="1" lang="ja-JP" altLang="en-US" sz="1600" dirty="0"/>
          </a:p>
        </p:txBody>
      </p:sp>
      <p:sp>
        <p:nvSpPr>
          <p:cNvPr id="20" name="フッター プレースホルダー 4">
            <a:extLst>
              <a:ext uri="{FF2B5EF4-FFF2-40B4-BE49-F238E27FC236}">
                <a16:creationId xmlns:a16="http://schemas.microsoft.com/office/drawing/2014/main" id="{6A8DFD81-4F6F-D62E-BECB-4565C7B27411}"/>
              </a:ext>
            </a:extLst>
          </p:cNvPr>
          <p:cNvSpPr txBox="1">
            <a:spLocks/>
          </p:cNvSpPr>
          <p:nvPr/>
        </p:nvSpPr>
        <p:spPr>
          <a:xfrm>
            <a:off x="1004418" y="654356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1270" b="1" dirty="0">
                <a:solidFill>
                  <a:schemeClr val="bg1"/>
                </a:solidFill>
              </a:rPr>
              <a:t>2026</a:t>
            </a:r>
            <a:endParaRPr lang="ja-JP" altLang="en-US" sz="127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5BD14-2761-14CE-A698-A5761F54B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58308-A99F-871B-DF7D-401F5CB2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FC01DF-99C5-50EB-7BE8-AFCCB5E8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34" y="294289"/>
            <a:ext cx="6912000" cy="760109"/>
          </a:xfrm>
        </p:spPr>
        <p:txBody>
          <a:bodyPr/>
          <a:lstStyle/>
          <a:p>
            <a:r>
              <a:rPr lang="en-US" altLang="ja-JP" sz="2400" dirty="0"/>
              <a:t>Ground-shine weathering parameters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844A0-3D2F-CBA7-C763-BED1330E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80" y="1290030"/>
            <a:ext cx="7097654" cy="535842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0C7C8FF-188D-A8B6-12FA-DE61C8BE9D31}"/>
              </a:ext>
            </a:extLst>
          </p:cNvPr>
          <p:cNvCxnSpPr>
            <a:cxnSpLocks/>
          </p:cNvCxnSpPr>
          <p:nvPr/>
        </p:nvCxnSpPr>
        <p:spPr bwMode="auto">
          <a:xfrm flipH="1">
            <a:off x="2095500" y="1741977"/>
            <a:ext cx="219075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2A912D1-300B-DC1D-4687-3BB2420A45B0}"/>
              </a:ext>
            </a:extLst>
          </p:cNvPr>
          <p:cNvCxnSpPr>
            <a:cxnSpLocks/>
          </p:cNvCxnSpPr>
          <p:nvPr/>
        </p:nvCxnSpPr>
        <p:spPr bwMode="auto">
          <a:xfrm>
            <a:off x="4219575" y="1772671"/>
            <a:ext cx="0" cy="300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3423F86-C7F0-2A6A-7B7A-4C5828E21ABC}"/>
              </a:ext>
            </a:extLst>
          </p:cNvPr>
          <p:cNvCxnSpPr>
            <a:cxnSpLocks/>
          </p:cNvCxnSpPr>
          <p:nvPr/>
        </p:nvCxnSpPr>
        <p:spPr bwMode="auto">
          <a:xfrm>
            <a:off x="7315200" y="1772671"/>
            <a:ext cx="0" cy="300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B806F8-1839-D461-0F60-F8412E2FA6DE}"/>
              </a:ext>
            </a:extLst>
          </p:cNvPr>
          <p:cNvSpPr txBox="1"/>
          <p:nvPr/>
        </p:nvSpPr>
        <p:spPr>
          <a:xfrm>
            <a:off x="1141620" y="2093805"/>
            <a:ext cx="156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coefficient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3F0ECC-C52B-5E2B-7591-E2DE643A0483}"/>
              </a:ext>
            </a:extLst>
          </p:cNvPr>
          <p:cNvSpPr txBox="1"/>
          <p:nvPr/>
        </p:nvSpPr>
        <p:spPr>
          <a:xfrm>
            <a:off x="2768979" y="2093805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short-term half-life (yr)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FBA3B2-7A04-8F6A-D2DF-D4DF0F8DC24A}"/>
              </a:ext>
            </a:extLst>
          </p:cNvPr>
          <p:cNvSpPr txBox="1"/>
          <p:nvPr/>
        </p:nvSpPr>
        <p:spPr>
          <a:xfrm>
            <a:off x="6042500" y="2093805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long-term half-life</a:t>
            </a:r>
            <a:endParaRPr kumimoji="1"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324E89D-FA58-9C51-6F8A-1136EAE7A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8723F02-91C6-391D-433A-AA1372E1BA29}"/>
              </a:ext>
            </a:extLst>
          </p:cNvPr>
          <p:cNvSpPr/>
          <p:nvPr/>
        </p:nvSpPr>
        <p:spPr bwMode="auto">
          <a:xfrm>
            <a:off x="2195189" y="1386348"/>
            <a:ext cx="346587" cy="35562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6D6C8EF-7685-6863-B3A2-CFD5C872C88E}"/>
              </a:ext>
            </a:extLst>
          </p:cNvPr>
          <p:cNvSpPr/>
          <p:nvPr/>
        </p:nvSpPr>
        <p:spPr bwMode="auto">
          <a:xfrm>
            <a:off x="4046281" y="1369098"/>
            <a:ext cx="346587" cy="35562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FF5038A-2350-CAA9-D332-60FCD637F1B1}"/>
              </a:ext>
            </a:extLst>
          </p:cNvPr>
          <p:cNvSpPr/>
          <p:nvPr/>
        </p:nvSpPr>
        <p:spPr bwMode="auto">
          <a:xfrm>
            <a:off x="7199578" y="1359224"/>
            <a:ext cx="346587" cy="35562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262717E-F3D6-4BA9-771B-F1C18C02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46" y="2836642"/>
            <a:ext cx="8135707" cy="302584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A72DA48-F380-86CA-3EDF-BE803022E593}"/>
              </a:ext>
            </a:extLst>
          </p:cNvPr>
          <p:cNvSpPr txBox="1"/>
          <p:nvPr/>
        </p:nvSpPr>
        <p:spPr>
          <a:xfrm>
            <a:off x="6422923" y="5862484"/>
            <a:ext cx="2167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ea typeface="+mj-ea"/>
                <a:cs typeface="Times New Roman" panose="02020603050405020304" pitchFamily="18" charset="0"/>
              </a:rPr>
              <a:t>*Data for Cs-137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9408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6929-5C09-3C38-B08B-495D3911A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07C325-2857-9A73-3115-6A5DDFEDE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34" y="3112640"/>
            <a:ext cx="8077200" cy="2504128"/>
          </a:xfrm>
        </p:spPr>
        <p:txBody>
          <a:bodyPr/>
          <a:lstStyle/>
          <a:p>
            <a:pPr algn="just">
              <a:spcBef>
                <a:spcPts val="2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>
                <a:ea typeface="+mj-ea"/>
                <a:cs typeface="Times New Roman" panose="02020603050405020304" pitchFamily="18" charset="0"/>
              </a:rPr>
              <a:t>Collected data indicate shorter half-lives for Japanese environment.</a:t>
            </a:r>
          </a:p>
          <a:p>
            <a:pPr marL="0" indent="0" algn="just">
              <a:spcBef>
                <a:spcPts val="20"/>
              </a:spcBef>
              <a:buNone/>
            </a:pPr>
            <a:r>
              <a:rPr lang="en-US" altLang="ja-JP" sz="2000" dirty="0">
                <a:ea typeface="+mj-ea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20"/>
              </a:spcBef>
              <a:buNone/>
            </a:pPr>
            <a:r>
              <a:rPr lang="en-US" altLang="ja-JP" sz="2000" dirty="0"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ja-JP" sz="2000" i="1" dirty="0">
                <a:ea typeface="+mj-ea"/>
                <a:cs typeface="Times New Roman" panose="02020603050405020304" pitchFamily="18" charset="0"/>
              </a:rPr>
              <a:t>T</a:t>
            </a:r>
            <a:r>
              <a:rPr lang="en-US" altLang="ja-JP" sz="2000" i="1" baseline="-25000" dirty="0"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ea typeface="+mj-ea"/>
                <a:cs typeface="Times New Roman" panose="02020603050405020304" pitchFamily="18" charset="0"/>
              </a:rPr>
              <a:t>: 0.5 (Fukushima) vs 1.9 (Chernobyl)</a:t>
            </a:r>
          </a:p>
          <a:p>
            <a:pPr marL="0" indent="0" algn="just">
              <a:spcBef>
                <a:spcPts val="20"/>
              </a:spcBef>
              <a:buNone/>
            </a:pPr>
            <a:r>
              <a:rPr lang="en-US" altLang="ja-JP" sz="2000" dirty="0"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ja-JP" sz="2000" i="1" dirty="0">
                <a:ea typeface="+mj-ea"/>
                <a:cs typeface="Times New Roman" panose="02020603050405020304" pitchFamily="18" charset="0"/>
              </a:rPr>
              <a:t>T</a:t>
            </a:r>
            <a:r>
              <a:rPr lang="en-US" altLang="ja-JP" sz="2000" i="1" baseline="-25000" dirty="0"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ea typeface="+mj-ea"/>
                <a:cs typeface="Times New Roman" panose="02020603050405020304" pitchFamily="18" charset="0"/>
              </a:rPr>
              <a:t>: 6.5 (Fukushima) vs 34.3 (</a:t>
            </a:r>
            <a:r>
              <a:rPr lang="en-US" altLang="ja-JP" sz="2000" dirty="0">
                <a:cs typeface="Times New Roman" panose="02020603050405020304" pitchFamily="18" charset="0"/>
              </a:rPr>
              <a:t>Chernobyl</a:t>
            </a:r>
            <a:r>
              <a:rPr lang="en-US" altLang="ja-JP" sz="2000" dirty="0"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ts val="20"/>
              </a:spcBef>
              <a:buNone/>
            </a:pPr>
            <a:endParaRPr lang="en-US" altLang="ja-JP" sz="2000" dirty="0"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ts val="2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>
                <a:ea typeface="+mj-ea"/>
                <a:cs typeface="Times New Roman" panose="02020603050405020304" pitchFamily="18" charset="0"/>
              </a:rPr>
              <a:t>Weathering half-lives were generally longer in forests and undisturbed areas than in urban environments.</a:t>
            </a:r>
            <a:endParaRPr lang="en-US" sz="2000" dirty="0">
              <a:ea typeface="+mj-ea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8DB47-D253-628D-7E1A-DBD687BCC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70A741-5686-8ECE-7065-30A63793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34" y="294289"/>
            <a:ext cx="6912000" cy="760109"/>
          </a:xfrm>
        </p:spPr>
        <p:txBody>
          <a:bodyPr/>
          <a:lstStyle/>
          <a:p>
            <a:r>
              <a:rPr lang="en-US" altLang="ja-JP" sz="2400" dirty="0"/>
              <a:t>Ground-shine weathering parameters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7D152-5F21-3E12-CDF3-AB61C9DBC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80" y="1290030"/>
            <a:ext cx="7097654" cy="535842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9DB4FF2-AD54-259D-ED68-734AB28865F2}"/>
              </a:ext>
            </a:extLst>
          </p:cNvPr>
          <p:cNvCxnSpPr>
            <a:cxnSpLocks/>
          </p:cNvCxnSpPr>
          <p:nvPr/>
        </p:nvCxnSpPr>
        <p:spPr bwMode="auto">
          <a:xfrm flipH="1">
            <a:off x="2095500" y="1741977"/>
            <a:ext cx="219075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648F131-0128-75AC-CD76-D3E28E254553}"/>
              </a:ext>
            </a:extLst>
          </p:cNvPr>
          <p:cNvCxnSpPr>
            <a:cxnSpLocks/>
          </p:cNvCxnSpPr>
          <p:nvPr/>
        </p:nvCxnSpPr>
        <p:spPr bwMode="auto">
          <a:xfrm>
            <a:off x="4219575" y="1772671"/>
            <a:ext cx="0" cy="300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C12FA4A-C1E5-ECE8-A9DC-0548E96A8718}"/>
              </a:ext>
            </a:extLst>
          </p:cNvPr>
          <p:cNvCxnSpPr>
            <a:cxnSpLocks/>
          </p:cNvCxnSpPr>
          <p:nvPr/>
        </p:nvCxnSpPr>
        <p:spPr bwMode="auto">
          <a:xfrm>
            <a:off x="7315200" y="1772671"/>
            <a:ext cx="0" cy="300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B523FF-95B3-FDA7-2609-007AFCDDFAD9}"/>
              </a:ext>
            </a:extLst>
          </p:cNvPr>
          <p:cNvSpPr txBox="1"/>
          <p:nvPr/>
        </p:nvSpPr>
        <p:spPr>
          <a:xfrm>
            <a:off x="1141620" y="2093805"/>
            <a:ext cx="156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coefficient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EBF8AB-4D7F-C329-CD2F-02074258A16F}"/>
              </a:ext>
            </a:extLst>
          </p:cNvPr>
          <p:cNvSpPr txBox="1"/>
          <p:nvPr/>
        </p:nvSpPr>
        <p:spPr>
          <a:xfrm>
            <a:off x="2768979" y="2093805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short-term half-life (yr)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1E8377-09C9-007E-ABA0-6B003A241657}"/>
              </a:ext>
            </a:extLst>
          </p:cNvPr>
          <p:cNvSpPr txBox="1"/>
          <p:nvPr/>
        </p:nvSpPr>
        <p:spPr>
          <a:xfrm>
            <a:off x="6042500" y="2093805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long-term half-life</a:t>
            </a:r>
            <a:endParaRPr kumimoji="1"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6057930-139F-C001-35E6-C37EA812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64F026A8-41DA-12D3-0B23-C630AFA8DABA}"/>
              </a:ext>
            </a:extLst>
          </p:cNvPr>
          <p:cNvSpPr/>
          <p:nvPr/>
        </p:nvSpPr>
        <p:spPr bwMode="auto">
          <a:xfrm>
            <a:off x="2195189" y="1386348"/>
            <a:ext cx="346587" cy="35562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77F3AFE-2DED-56B8-8212-E9FFA4EF44EE}"/>
              </a:ext>
            </a:extLst>
          </p:cNvPr>
          <p:cNvSpPr/>
          <p:nvPr/>
        </p:nvSpPr>
        <p:spPr bwMode="auto">
          <a:xfrm>
            <a:off x="4046281" y="1369098"/>
            <a:ext cx="346587" cy="35562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EC915F19-026E-8AEC-817F-C4726DC1E8EB}"/>
              </a:ext>
            </a:extLst>
          </p:cNvPr>
          <p:cNvSpPr/>
          <p:nvPr/>
        </p:nvSpPr>
        <p:spPr bwMode="auto">
          <a:xfrm>
            <a:off x="7199578" y="1359224"/>
            <a:ext cx="346587" cy="35562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16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A537E-CED3-71F2-7BC1-A6510AB46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7FB42F-374E-F7B8-FC6E-A9604C6C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58716"/>
            <a:ext cx="8077200" cy="44556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sz="2000" dirty="0">
                <a:ea typeface="+mj-ea"/>
                <a:cs typeface="Arial"/>
              </a:rPr>
              <a:t>Contrary to our expectations, ground-shine weathering half-lives and coefficients had only a limited impact on long-term population doses.</a:t>
            </a:r>
            <a:endParaRPr lang="en-US" sz="2000" dirty="0">
              <a:ea typeface="+mj-ea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E0962-FCF9-40AB-827D-0DC01BA1A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6822-E643-47C2-8248-80A02978A1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B74E3C-EB5B-A95B-1EAE-F18217A0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dirty="0"/>
              <a:t>Sensitivity analysis of ground-shine weathering parameters against population dose</a:t>
            </a:r>
            <a:endParaRPr lang="en-US" sz="2000" dirty="0"/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5AA1EC4A-BC19-4B63-95D2-96145D1F7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818232"/>
              </p:ext>
            </p:extLst>
          </p:nvPr>
        </p:nvGraphicFramePr>
        <p:xfrm>
          <a:off x="307359" y="2514762"/>
          <a:ext cx="4248334" cy="270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388C58EC-5031-6411-E6FA-DF6D0C7EB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574414"/>
              </p:ext>
            </p:extLst>
          </p:nvPr>
        </p:nvGraphicFramePr>
        <p:xfrm>
          <a:off x="4486938" y="2514762"/>
          <a:ext cx="4253377" cy="270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D75C15-EF3E-0171-AE64-44A7249EE72C}"/>
              </a:ext>
            </a:extLst>
          </p:cNvPr>
          <p:cNvSpPr txBox="1"/>
          <p:nvPr/>
        </p:nvSpPr>
        <p:spPr>
          <a:xfrm>
            <a:off x="2450636" y="2312828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1</a:t>
            </a:r>
            <a:endParaRPr kumimoji="1" lang="ja-JP" altLang="en-US" i="1" baseline="-25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50CB40-6BBE-1C00-DA5A-CA3D8737A061}"/>
              </a:ext>
            </a:extLst>
          </p:cNvPr>
          <p:cNvSpPr txBox="1"/>
          <p:nvPr/>
        </p:nvSpPr>
        <p:spPr>
          <a:xfrm>
            <a:off x="6577205" y="2323693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2</a:t>
            </a:r>
            <a:endParaRPr kumimoji="1" lang="ja-JP" altLang="en-US" i="1" baseline="-25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AD5079-BF6B-DD4F-5AC3-F74A61CECDBB}"/>
              </a:ext>
            </a:extLst>
          </p:cNvPr>
          <p:cNvSpPr txBox="1"/>
          <p:nvPr/>
        </p:nvSpPr>
        <p:spPr>
          <a:xfrm>
            <a:off x="2948679" y="3153584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99.5th</a:t>
            </a:r>
            <a:endParaRPr kumimoji="1" lang="ja-JP" altLang="en-US" sz="1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C37F95-9CD3-0A7C-11B7-40ECDDBC7317}"/>
              </a:ext>
            </a:extLst>
          </p:cNvPr>
          <p:cNvSpPr txBox="1"/>
          <p:nvPr/>
        </p:nvSpPr>
        <p:spPr>
          <a:xfrm>
            <a:off x="2945504" y="4235903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Grand mean</a:t>
            </a:r>
            <a:endParaRPr kumimoji="1" lang="ja-JP" altLang="en-US" sz="1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8A6981-0C17-C2AF-6558-2CD9DCB7757F}"/>
              </a:ext>
            </a:extLst>
          </p:cNvPr>
          <p:cNvSpPr txBox="1"/>
          <p:nvPr/>
        </p:nvSpPr>
        <p:spPr>
          <a:xfrm>
            <a:off x="2939154" y="4489474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/>
              <a:t>50th</a:t>
            </a:r>
            <a:endParaRPr kumimoji="1" lang="ja-JP" altLang="en-US" sz="100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B80676-AE3C-0B40-D7AD-62AC0BE9176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29215" y="3186631"/>
            <a:ext cx="185738" cy="710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3688D33-3E83-B598-2A39-1A5F738546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29215" y="4568089"/>
            <a:ext cx="185738" cy="48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C91FD85-3409-0F56-40FC-1163C3621029}"/>
              </a:ext>
            </a:extLst>
          </p:cNvPr>
          <p:cNvCxnSpPr>
            <a:cxnSpLocks/>
          </p:cNvCxnSpPr>
          <p:nvPr/>
        </p:nvCxnSpPr>
        <p:spPr bwMode="auto">
          <a:xfrm flipH="1">
            <a:off x="2829215" y="4412089"/>
            <a:ext cx="185738" cy="40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8C92E5-8771-8FEA-2A40-2ADB31CE2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98" y="651308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2026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78010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NRRCパワポ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1D57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RRC_プレゼン_Template.pptx" id="{21389E08-8F37-4FDF-AA61-B033E8ADFC58}" vid="{6898777D-D5EE-4133-9B6E-74DCDBCEB68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3748C78BDBFB3448E66728C9BE025F2" ma:contentTypeVersion="9" ma:contentTypeDescription="新しいドキュメントを作成します。" ma:contentTypeScope="" ma:versionID="f2851be0b62fb01773f75561426aa104">
  <xsd:schema xmlns:xsd="http://www.w3.org/2001/XMLSchema" xmlns:xs="http://www.w3.org/2001/XMLSchema" xmlns:p="http://schemas.microsoft.com/office/2006/metadata/properties" xmlns:ns3="545e5190-b1b7-4948-a2d8-fbf6ab63042a" xmlns:ns4="2183aff0-c16c-45d6-bf84-8b3ba3f330d2" targetNamespace="http://schemas.microsoft.com/office/2006/metadata/properties" ma:root="true" ma:fieldsID="b9a4c372dbd30b1723cfe6ba98943389" ns3:_="" ns4:_="">
    <xsd:import namespace="545e5190-b1b7-4948-a2d8-fbf6ab63042a"/>
    <xsd:import namespace="2183aff0-c16c-45d6-bf84-8b3ba3f330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e5190-b1b7-4948-a2d8-fbf6ab630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3aff0-c16c-45d6-bf84-8b3ba3f33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SharedWithUsers xmlns="2183aff0-c16c-45d6-bf84-8b3ba3f330d2">
      <UserInfo>
        <DisplayName>L3PRA メンバー</DisplayName>
        <AccountId>8</AccountId>
        <AccountType/>
      </UserInfo>
    </SharedWithUsers>
    <_activity xmlns="545e5190-b1b7-4948-a2d8-fbf6ab6304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540B4-0B70-43C4-95FD-FA3BA06EB5C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45e5190-b1b7-4948-a2d8-fbf6ab63042a"/>
    <ds:schemaRef ds:uri="2183aff0-c16c-45d6-bf84-8b3ba3f330d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87329E-7654-48AE-AAC3-0C47C87FA5F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5e5190-b1b7-4948-a2d8-fbf6ab63042a"/>
    <ds:schemaRef ds:uri="http://schemas.microsoft.com/office/2006/documentManagement/types"/>
    <ds:schemaRef ds:uri="2183aff0-c16c-45d6-bf84-8b3ba3f330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215688-DE32-40F6-B731-D397E219ED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NRRC_プレゼン_Template</Template>
  <TotalTime>5170</TotalTime>
  <Words>903</Words>
  <Application>Microsoft Office PowerPoint</Application>
  <PresentationFormat>画面に合わせる (4:3)</PresentationFormat>
  <Paragraphs>180</Paragraphs>
  <Slides>20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Wingdings,Sans-Serif</vt:lpstr>
      <vt:lpstr>Arial</vt:lpstr>
      <vt:lpstr>Calibri</vt:lpstr>
      <vt:lpstr>Cambria Math</vt:lpstr>
      <vt:lpstr>Century Gothic</vt:lpstr>
      <vt:lpstr>Century Schoolbook</vt:lpstr>
      <vt:lpstr>Times New Roman</vt:lpstr>
      <vt:lpstr>Wingdings</vt:lpstr>
      <vt:lpstr>Blank Presentation</vt:lpstr>
      <vt:lpstr> A Review of Ground-shine and Resuspension Weathering Parameters for Japanese Living Environment</vt:lpstr>
      <vt:lpstr>Outline</vt:lpstr>
      <vt:lpstr>Introduction</vt:lpstr>
      <vt:lpstr>What is weathering?</vt:lpstr>
      <vt:lpstr>Why weathering?</vt:lpstr>
      <vt:lpstr>Outline of WinMACCS</vt:lpstr>
      <vt:lpstr>Ground-shine weathering parameters</vt:lpstr>
      <vt:lpstr>Ground-shine weathering parameters</vt:lpstr>
      <vt:lpstr>Sensitivity analysis of ground-shine weathering parameters against population dose</vt:lpstr>
      <vt:lpstr>Resuspension weathering parameters</vt:lpstr>
      <vt:lpstr>Sensitivity analysis of resuspension weathering parameters on population dose</vt:lpstr>
      <vt:lpstr>Discussion</vt:lpstr>
      <vt:lpstr>Summary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Methods: sensitivity analysis</vt:lpstr>
      <vt:lpstr>The global sensitivity analysis</vt:lpstr>
      <vt:lpstr>Discussions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XXXXXXXXXXXXXXXXXX</dc:title>
  <dc:creator>tuzaki</dc:creator>
  <cp:lastModifiedBy>Yuichi Naito (内藤 裕一)</cp:lastModifiedBy>
  <cp:revision>59</cp:revision>
  <cp:lastPrinted>2026-07-17T04:53:59Z</cp:lastPrinted>
  <dcterms:created xsi:type="dcterms:W3CDTF">2017-01-26T02:55:32Z</dcterms:created>
  <dcterms:modified xsi:type="dcterms:W3CDTF">2026-07-17T04:54:04Z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0x01010083748C78BDBFB3448E66728C9BE025F2</vt:lpwstr>
  </property>
  <property fmtid="{D5CDD505-2E9C-101B-9397-08002B2CF9AE}" pid="3" name="Order">
    <vt:r8>13700</vt:r8>
  </property>
</Properties>
</file>