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175" r:id="rId1"/>
    <p:sldMasterId id="2147484154" r:id="rId2"/>
  </p:sldMasterIdLst>
  <p:notesMasterIdLst>
    <p:notesMasterId r:id="rId20"/>
  </p:notesMasterIdLst>
  <p:handoutMasterIdLst>
    <p:handoutMasterId r:id="rId21"/>
  </p:handoutMasterIdLst>
  <p:sldIdLst>
    <p:sldId id="1006" r:id="rId3"/>
    <p:sldId id="1233" r:id="rId4"/>
    <p:sldId id="1235" r:id="rId5"/>
    <p:sldId id="1225" r:id="rId6"/>
    <p:sldId id="1217" r:id="rId7"/>
    <p:sldId id="1220" r:id="rId8"/>
    <p:sldId id="1116" r:id="rId9"/>
    <p:sldId id="1221" r:id="rId10"/>
    <p:sldId id="1229" r:id="rId11"/>
    <p:sldId id="1236" r:id="rId12"/>
    <p:sldId id="1228" r:id="rId13"/>
    <p:sldId id="1230" r:id="rId14"/>
    <p:sldId id="1237" r:id="rId15"/>
    <p:sldId id="1238" r:id="rId16"/>
    <p:sldId id="1244" r:id="rId17"/>
    <p:sldId id="1245" r:id="rId18"/>
    <p:sldId id="1232" r:id="rId19"/>
  </p:sldIdLst>
  <p:sldSz cx="12192000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A44BDFD-0EA0-4647-22CE-6EAC334B7AB5}" name="Röwekamp, Marina Dr." initials="RMD" userId="S::Marina.Roewekamp@grs.de::4214b33e-0e4d-4e15-9939-a8b65c860a1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NGUELOVA Vesselina, NEA/SAF" initials="RVN" lastIdx="1" clrIdx="0">
    <p:extLst>
      <p:ext uri="{19B8F6BF-5375-455C-9EA6-DF929625EA0E}">
        <p15:presenceInfo xmlns:p15="http://schemas.microsoft.com/office/powerpoint/2012/main" userId="S-1-5-21-3605887142-3043520036-899046653-4709" providerId="AD"/>
      </p:ext>
    </p:extLst>
  </p:cmAuthor>
  <p:cmAuthor id="2" name="ADORNI Martina, NEA/SAF" initials="AMN" lastIdx="13" clrIdx="1">
    <p:extLst>
      <p:ext uri="{19B8F6BF-5375-455C-9EA6-DF929625EA0E}">
        <p15:presenceInfo xmlns:p15="http://schemas.microsoft.com/office/powerpoint/2012/main" userId="S-1-5-21-3605887142-3043520036-899046653-4607" providerId="AD"/>
      </p:ext>
    </p:extLst>
  </p:cmAuthor>
  <p:cmAuthor id="3" name="CHITOSE Keiko, NEA/SAF" initials="KC" lastIdx="1" clrIdx="2">
    <p:extLst>
      <p:ext uri="{19B8F6BF-5375-455C-9EA6-DF929625EA0E}">
        <p15:presenceInfo xmlns:p15="http://schemas.microsoft.com/office/powerpoint/2012/main" userId="CHITOSE Keiko, NEA/SAF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66CC"/>
    <a:srgbClr val="0033CC"/>
    <a:srgbClr val="1F497D"/>
    <a:srgbClr val="4F81BD"/>
    <a:srgbClr val="006699"/>
    <a:srgbClr val="33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01" autoAdjust="0"/>
    <p:restoredTop sz="94484" autoAdjust="0"/>
  </p:normalViewPr>
  <p:slideViewPr>
    <p:cSldViewPr>
      <p:cViewPr varScale="1">
        <p:scale>
          <a:sx n="59" d="100"/>
          <a:sy n="59" d="100"/>
        </p:scale>
        <p:origin x="1268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6178"/>
    </p:cViewPr>
  </p:sorterViewPr>
  <p:notesViewPr>
    <p:cSldViewPr>
      <p:cViewPr varScale="1">
        <p:scale>
          <a:sx n="66" d="100"/>
          <a:sy n="66" d="100"/>
        </p:scale>
        <p:origin x="26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Relationship Id="rId27" Type="http://schemas.microsoft.com/office/2018/10/relationships/authors" Target="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row\Documents\OECD%20NEA%20FIRE\FIRE%2046\Figure%20for%20PSAM18_Neu%202026-07-13_Presentation-neu%20ohne%20event%20625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0327229122500524E-2"/>
          <c:y val="9.1929313630316742E-2"/>
          <c:w val="0.82597507056345132"/>
          <c:h val="0.4194312012368317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6679-4132-BBE3-F6B860AB219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6679-4132-BBE3-F6B860AB2195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6679-4132-BBE3-F6B860AB219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Tabelle1!$A$2:$A$4</c:f>
              <c:strCache>
                <c:ptCount val="3"/>
                <c:pt idx="0">
                  <c:v>combinations of consequential hazards, including hazard chains: 5.6 E-03 /ry</c:v>
                </c:pt>
                <c:pt idx="1">
                  <c:v>combinations of correlated hazards: 1.8 E-04 /ry</c:v>
                </c:pt>
                <c:pt idx="2">
                  <c:v>combinations of coincidental hazards: 9,1 E-05 /ry</c:v>
                </c:pt>
              </c:strCache>
            </c:str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61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679-4132-BBE3-F6B860AB21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382580416716528E-2"/>
          <c:y val="0.58959119836047902"/>
          <c:w val="0.9612063323393798"/>
          <c:h val="0.3282170208176032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629" cy="49752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395" y="0"/>
            <a:ext cx="2949629" cy="49752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7E92690A-7BCB-4212-B823-D633E7F71D0F}" type="datetimeFigureOut">
              <a:rPr lang="en-US"/>
              <a:pPr>
                <a:defRPr/>
              </a:pPr>
              <a:t>7/22/2026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4988"/>
            <a:ext cx="2949629" cy="49752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395" y="9444988"/>
            <a:ext cx="2949629" cy="49752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51FC66B5-61FB-4E8F-B91D-57AF011C4B68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0133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629" cy="49752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395" y="0"/>
            <a:ext cx="2949629" cy="497523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AB3D9086-B223-4F4C-9D28-D8BD50BEBED5}" type="datetimeFigureOut">
              <a:rPr lang="en-US"/>
              <a:pPr>
                <a:defRPr/>
              </a:pPr>
              <a:t>7/22/2026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6125"/>
            <a:ext cx="6630987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24084"/>
            <a:ext cx="5444490" cy="4474528"/>
          </a:xfrm>
          <a:prstGeom prst="rect">
            <a:avLst/>
          </a:prstGeom>
        </p:spPr>
        <p:txBody>
          <a:bodyPr vert="horz" wrap="square" lIns="91568" tIns="45784" rIns="91568" bIns="4578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4988"/>
            <a:ext cx="2949629" cy="49752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395" y="9444988"/>
            <a:ext cx="2949629" cy="497523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 eaLnBrk="0" hangingPunct="0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940A969D-4DC8-4799-8062-D5180E96D0C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62666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69DA26-9BB4-9073-A1A4-531996EE5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6366F33-D4A0-D3CA-CD18-66324A331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2BB42A2-E6C3-FCA6-412C-3973CE341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251C79D-154A-6585-9644-37BC16C5361F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9F6A97D-DB32-8423-A653-1F07A507EC0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F3385E66-BE76-A51B-2D96-0B43692A06D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05422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0675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98556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21CB7-E0A0-0664-20D3-A8C298583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40EB742-46D5-9C27-D085-70682EFDE1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3DB4F3C3-DD3D-DBFE-1253-854F960D8D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E3D6C8A-9A1D-D5B2-986B-A2F7F9BBE5BD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4092DAD-32B8-A486-71CB-CBA62C86344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141DFA03-FCC4-BF15-22F4-181CB6512F2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1999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57CAD-0D2E-7750-534F-D7B6AE2AF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396E41E-AB0F-AE57-81C0-EE85937615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3C83A9E-4431-1E16-4D3D-D5F2E78812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DCECD08A-65F0-B86F-B808-E67E45549998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CC39B8-F727-3D8C-F853-E222CCC592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091D7CEA-A09F-642E-FEC5-A6A927B6BF6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28248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4538"/>
            <a:ext cx="6602412" cy="3713162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0055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4538"/>
            <a:ext cx="6602412" cy="3713162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83405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755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4538"/>
            <a:ext cx="6602412" cy="3713162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066612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3283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2010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0623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7421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004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0E225-775E-4957-B93A-67CD09CE0DC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8C655EAC-090B-477F-A761-ADBCF21A9D4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6623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CE3FD-3C44-AABB-7BE5-8F3BE34E6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128333-A800-5676-BFB3-F5F9579FFA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10350" cy="3719513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E76D3AC-A9CB-B9F7-4540-043D1E0982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60ED96D-8467-8627-D4D7-5BE689943778}"/>
              </a:ext>
            </a:extLst>
          </p:cNvPr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97796B-B1CF-F37A-A315-38633CAF467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Kopfzeilenplatzhalter 6">
            <a:extLst>
              <a:ext uri="{FF2B5EF4-FFF2-40B4-BE49-F238E27FC236}">
                <a16:creationId xmlns:a16="http://schemas.microsoft.com/office/drawing/2014/main" id="{52A3EFE5-DCC6-5DAF-DF78-64455D23E949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928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67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bullet list/body text 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" y="1371600"/>
            <a:ext cx="11658600" cy="4724400"/>
          </a:xfrm>
          <a:prstGeom prst="rect">
            <a:avLst/>
          </a:prstGeom>
        </p:spPr>
        <p:txBody>
          <a:bodyPr/>
          <a:lstStyle>
            <a:lvl1pPr marL="216000" indent="-216000">
              <a:spcBef>
                <a:spcPts val="0"/>
              </a:spcBef>
              <a:spcAft>
                <a:spcPts val="1200"/>
              </a:spcAft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432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648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  <a:lvl9pPr>
              <a:defRPr sz="1600">
                <a:solidFill>
                  <a:srgbClr val="006699"/>
                </a:solidFill>
              </a:defRPr>
            </a:lvl9pPr>
          </a:lstStyle>
          <a:p>
            <a:pPr lvl="0"/>
            <a:r>
              <a:rPr lang="en-GB" noProof="0" dirty="0"/>
              <a:t>Click to start bullet list.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4420305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SmartArt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295400"/>
            <a:ext cx="11664475" cy="457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add SmartArt</a:t>
            </a:r>
            <a:br>
              <a:rPr lang="en-GB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69715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SmartArt title</a:t>
            </a:r>
            <a:endParaRPr lang="en-GB" dirty="0"/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600200"/>
            <a:ext cx="5756275" cy="42672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Click to add SmartArt</a:t>
            </a:r>
            <a:br>
              <a:rPr lang="fr-FR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fr-FR" dirty="0"/>
            </a:b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4039194598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1616267" y="6629400"/>
            <a:ext cx="575733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17A7B628-147B-4B40-ACE7-1F129D61382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4248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Page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" t="678" r="-48" b="144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0"/>
            <a:ext cx="5257800" cy="6477000"/>
          </a:xfrm>
          <a:prstGeom prst="rect">
            <a:avLst/>
          </a:prstGeom>
          <a:solidFill>
            <a:srgbClr val="006699">
              <a:alpha val="85098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7" y="233840"/>
            <a:ext cx="2389527" cy="756760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006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2023 OECD/NEA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4" hasCustomPrompt="1"/>
          </p:nvPr>
        </p:nvSpPr>
        <p:spPr>
          <a:xfrm>
            <a:off x="5257800" y="6477000"/>
            <a:ext cx="6934200" cy="381000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1000" b="1" baseline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noProof="0" dirty="0"/>
              <a:t>Topical Peer Review II – Fire Protection – Thematic workshop 9-12 September 2024</a:t>
            </a:r>
            <a:endParaRPr lang="en-GB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253037" y="5410200"/>
            <a:ext cx="4699963" cy="8382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 baseline="0">
                <a:solidFill>
                  <a:schemeClr val="bg1">
                    <a:lumMod val="8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Presenter’s Name</a:t>
            </a:r>
            <a:br>
              <a:rPr lang="en-GB" noProof="0" dirty="0"/>
            </a:br>
            <a:r>
              <a:rPr lang="en-GB" noProof="0" dirty="0"/>
              <a:t>Title</a:t>
            </a:r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253037" y="1295400"/>
            <a:ext cx="4699963" cy="1698172"/>
          </a:xfrm>
          <a:prstGeom prst="rect">
            <a:avLst/>
          </a:prstGeom>
        </p:spPr>
        <p:txBody>
          <a:bodyPr/>
          <a:lstStyle>
            <a:lvl1pPr algn="l">
              <a:spcAft>
                <a:spcPts val="600"/>
              </a:spcAft>
              <a:defRPr sz="3000" b="1" spc="0">
                <a:solidFill>
                  <a:schemeClr val="bg1"/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</a:lstStyle>
          <a:p>
            <a:r>
              <a:rPr lang="en-GB" noProof="0" dirty="0"/>
              <a:t>Title of the presentation</a:t>
            </a:r>
            <a:br>
              <a:rPr lang="en-GB" noProof="0" dirty="0"/>
            </a:br>
            <a:r>
              <a:rPr lang="en-GB" noProof="0" dirty="0"/>
              <a:t>Use the paste option “Keep Text Only”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253036" y="3472544"/>
            <a:ext cx="4699963" cy="119742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000" b="1" baseline="0">
                <a:solidFill>
                  <a:schemeClr val="bg1">
                    <a:lumMod val="95000"/>
                  </a:schemeClr>
                </a:solidFill>
                <a:latin typeface="+mn-lt" panose="020B0604030504040204" pitchFamily="34" charset="0"/>
                <a:ea typeface="+mn-lt" panose="020B0604030504040204" pitchFamily="34" charset="0"/>
                <a:cs typeface="Microsoft Sans Serif" panose="020B060402020202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Subtitle of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8900584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>
            <a:lvl1pPr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2"/>
          </p:nvPr>
        </p:nvSpPr>
        <p:spPr>
          <a:xfrm>
            <a:off x="8016240" y="6627677"/>
            <a:ext cx="2997200" cy="1800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000">
                <a:latin typeface="Arial" pitchFamily="34" charset="0"/>
                <a:cs typeface="Arial" pitchFamily="34" charset="0"/>
              </a:defRPr>
            </a:lvl1pPr>
          </a:lstStyle>
          <a:p>
            <a:fld id="{C386B8EA-EEBA-4E17-AB9B-5FD8080A4429}" type="datetime1">
              <a:rPr lang="de-DE" smtClean="0"/>
              <a:t>22.07.2026</a:t>
            </a:fld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35281" y="6626850"/>
            <a:ext cx="7672379" cy="180000"/>
          </a:xfrm>
          <a:prstGeom prst="rect">
            <a:avLst/>
          </a:prstGeom>
        </p:spPr>
        <p:txBody>
          <a:bodyPr lIns="0" tIns="0" rIns="0" bIns="0"/>
          <a:lstStyle>
            <a:lvl1pPr>
              <a:defRPr sz="1000" baseline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r>
              <a:rPr lang="de-DE" dirty="0"/>
              <a:t>SK520-25 - Fachberatung der Katastrophenschutzleitung bei einem kerntechnischen Unfall – KIT 14.09.2015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1014231" y="6626097"/>
            <a:ext cx="837316" cy="1800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BC31112E-B72C-493E-A9E4-3ADFFD1D57E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0"/>
          </p:nvPr>
        </p:nvSpPr>
        <p:spPr>
          <a:xfrm>
            <a:off x="326400" y="1263600"/>
            <a:ext cx="11529600" cy="5036400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</p:spTree>
    <p:extLst>
      <p:ext uri="{BB962C8B-B14F-4D97-AF65-F5344CB8AC3E}">
        <p14:creationId xmlns:p14="http://schemas.microsoft.com/office/powerpoint/2010/main" val="3014734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67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bullet list/body text title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266700" y="1371600"/>
            <a:ext cx="11658600" cy="4724400"/>
          </a:xfrm>
          <a:prstGeom prst="rect">
            <a:avLst/>
          </a:prstGeom>
        </p:spPr>
        <p:txBody>
          <a:bodyPr/>
          <a:lstStyle>
            <a:lvl1pPr marL="216000" indent="-216000">
              <a:spcBef>
                <a:spcPts val="0"/>
              </a:spcBef>
              <a:spcAft>
                <a:spcPts val="1200"/>
              </a:spcAft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432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648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0">
              <a:spcBef>
                <a:spcPts val="0"/>
              </a:spcBef>
              <a:spcAft>
                <a:spcPts val="600"/>
              </a:spcAft>
              <a:buNone/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  <a:lvl9pPr>
              <a:defRPr sz="1600">
                <a:solidFill>
                  <a:srgbClr val="006699"/>
                </a:solidFill>
              </a:defRPr>
            </a:lvl9pPr>
          </a:lstStyle>
          <a:p>
            <a:pPr lvl="0"/>
            <a:r>
              <a:rPr lang="en-GB" noProof="0" dirty="0"/>
              <a:t>Click to start bullet list.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br>
              <a:rPr lang="en-GB" noProof="0" dirty="0"/>
            </a:b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48514055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1676400"/>
            <a:ext cx="5755800" cy="41910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7756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1225800"/>
            <a:ext cx="5603400" cy="4641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 “keep Text Only”.</a:t>
            </a:r>
            <a:br>
              <a:rPr lang="en-GB" noProof="0" dirty="0"/>
            </a:br>
            <a:r>
              <a:rPr lang="en-GB" noProof="0" dirty="0"/>
              <a:t>Font is automatically set as Verdana.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47010"/>
            <a:ext cx="5756275" cy="3531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743213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2 Chart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3041089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5943600"/>
            <a:ext cx="11664475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63525" y="1195804"/>
            <a:ext cx="11664475" cy="1219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 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4" hasCustomPrompt="1"/>
          </p:nvPr>
        </p:nvSpPr>
        <p:spPr>
          <a:xfrm>
            <a:off x="6172200" y="3041090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1717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4780005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145109"/>
            <a:ext cx="8267700" cy="472229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599"/>
            <a:ext cx="82677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763000" y="1145109"/>
            <a:ext cx="3165000" cy="515567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93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</a:t>
            </a:r>
            <a:br>
              <a:rPr lang="en-GB" noProof="0" dirty="0"/>
            </a:br>
            <a:r>
              <a:rPr lang="en-GB" noProof="0" dirty="0"/>
              <a:t>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104760724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586413"/>
            <a:ext cx="663438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086600" y="1319213"/>
            <a:ext cx="4841400" cy="46243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0350" y="1676401"/>
            <a:ext cx="6638034" cy="38219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0350" y="1319214"/>
            <a:ext cx="6638034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39024060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1676400"/>
            <a:ext cx="5755800" cy="41910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7756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6324600" y="1225800"/>
            <a:ext cx="5603400" cy="46416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 “keep Text Only”.</a:t>
            </a:r>
            <a:br>
              <a:rPr lang="en-GB" noProof="0" dirty="0"/>
            </a:br>
            <a:r>
              <a:rPr lang="en-GB" noProof="0" dirty="0"/>
              <a:t>Font is automatically set as Verdana.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47010"/>
            <a:ext cx="5756275" cy="35319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267463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81796" y="6019800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8196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81796" y="2438400"/>
            <a:ext cx="5493554" cy="3389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624141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241246" y="2438400"/>
            <a:ext cx="5493554" cy="3350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41246" y="6023728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1796" y="1143000"/>
            <a:ext cx="11253004" cy="1066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250793870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54427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3832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263832" y="6067425"/>
            <a:ext cx="11470968" cy="2144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660968" y="1163270"/>
            <a:ext cx="4267032" cy="48270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2638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263832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3962568" y="1567547"/>
            <a:ext cx="3469800" cy="19376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962400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39622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188475699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table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371601"/>
            <a:ext cx="11664000" cy="4495799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image.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</p:spTree>
    <p:extLst>
      <p:ext uri="{BB962C8B-B14F-4D97-AF65-F5344CB8AC3E}">
        <p14:creationId xmlns:p14="http://schemas.microsoft.com/office/powerpoint/2010/main" val="407054148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600200"/>
            <a:ext cx="5755800" cy="42672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table title</a:t>
            </a:r>
            <a:endParaRPr lang="en-GB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381146530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SmartArt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295400"/>
            <a:ext cx="11664475" cy="45720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add SmartArt</a:t>
            </a:r>
            <a:br>
              <a:rPr lang="en-GB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14522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SmartArt title</a:t>
            </a:r>
            <a:endParaRPr lang="en-GB" dirty="0"/>
          </a:p>
        </p:txBody>
      </p:sp>
      <p:sp>
        <p:nvSpPr>
          <p:cNvPr id="4" name="SmartArt Placeholder 3"/>
          <p:cNvSpPr>
            <a:spLocks noGrp="1"/>
          </p:cNvSpPr>
          <p:nvPr>
            <p:ph type="dgm" sz="quarter" idx="14" hasCustomPrompt="1"/>
          </p:nvPr>
        </p:nvSpPr>
        <p:spPr>
          <a:xfrm>
            <a:off x="263525" y="1600200"/>
            <a:ext cx="5756275" cy="4267200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j-lt"/>
              </a:defRPr>
            </a:lvl1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dirty="0"/>
              <a:t>Click to add SmartArt</a:t>
            </a:r>
            <a:br>
              <a:rPr lang="fr-FR" dirty="0"/>
            </a:br>
            <a:r>
              <a:rPr lang="en-GB" noProof="0" dirty="0"/>
              <a:t>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“SmartArt Style” under the “SmartArt Tools Design” tab.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br>
              <a:rPr lang="fr-FR" dirty="0"/>
            </a:br>
            <a:endParaRPr lang="en-GB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2570540943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1616267" y="6629400"/>
            <a:ext cx="575733" cy="2286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</a:defRPr>
            </a:lvl1pPr>
          </a:lstStyle>
          <a:p>
            <a:fld id="{17A7B628-147B-4B40-ACE7-1F129D61382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9452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2 Chart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3" name="Chart Placeholder 4"/>
          <p:cNvSpPr>
            <a:spLocks noGrp="1"/>
          </p:cNvSpPr>
          <p:nvPr>
            <p:ph type="chart" sz="quarter" idx="10" hasCustomPrompt="1"/>
          </p:nvPr>
        </p:nvSpPr>
        <p:spPr>
          <a:xfrm>
            <a:off x="264000" y="3041089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3525" y="5943600"/>
            <a:ext cx="11664475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263525" y="1195804"/>
            <a:ext cx="11664475" cy="1219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0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</a:defRPr>
            </a:lvl7pPr>
            <a:lvl8pPr>
              <a:defRPr sz="1600">
                <a:solidFill>
                  <a:srgbClr val="006699"/>
                </a:solidFill>
              </a:defRPr>
            </a:lvl8pPr>
          </a:lstStyle>
          <a:p>
            <a:pPr lvl="0"/>
            <a:r>
              <a:rPr lang="en-GB" noProof="0" dirty="0"/>
              <a:t>Click to insert text. 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 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4" hasCustomPrompt="1"/>
          </p:nvPr>
        </p:nvSpPr>
        <p:spPr>
          <a:xfrm>
            <a:off x="6172200" y="3041090"/>
            <a:ext cx="5755800" cy="283322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icon to add chart - 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the correct font and style can be automatically applied by selecting a “Chart Style” under the “Chart Tools Design” tab.</a:t>
            </a:r>
            <a:br>
              <a:rPr lang="en-GB" noProof="0" dirty="0"/>
            </a:br>
            <a:r>
              <a:rPr lang="en-GB" noProof="0" dirty="0"/>
              <a:t>If possible avoid pasting the chart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6171725" y="2667000"/>
            <a:ext cx="5756275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chart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179569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 title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145109"/>
            <a:ext cx="8267700" cy="4722291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599"/>
            <a:ext cx="8267700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j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763000" y="1145109"/>
            <a:ext cx="3165000" cy="515567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93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</a:t>
            </a:r>
            <a:br>
              <a:rPr lang="en-GB" noProof="0" dirty="0"/>
            </a:br>
            <a:r>
              <a:rPr lang="en-GB" noProof="0" dirty="0"/>
              <a:t>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32691583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Pictur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586413"/>
            <a:ext cx="663438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  <a:p>
            <a:pPr lvl="0"/>
            <a:endParaRPr lang="en-GB" noProof="0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086600" y="1319213"/>
            <a:ext cx="4841400" cy="4624387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20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1080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0350" y="1676401"/>
            <a:ext cx="6638034" cy="38219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0350" y="1319214"/>
            <a:ext cx="6638034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384859655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81796" y="6019800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48196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  <a:p>
            <a:endParaRPr lang="en-GB" noProof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481796" y="2438400"/>
            <a:ext cx="5493554" cy="3389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 hasCustomPrompt="1"/>
          </p:nvPr>
        </p:nvSpPr>
        <p:spPr>
          <a:xfrm>
            <a:off x="6241414" y="2853571"/>
            <a:ext cx="5493386" cy="30900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241246" y="2438400"/>
            <a:ext cx="5493554" cy="3350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41246" y="6023728"/>
            <a:ext cx="5493554" cy="357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81796" y="1143000"/>
            <a:ext cx="11253004" cy="10668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59353335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0" hasCustomPrompt="1"/>
          </p:nvPr>
        </p:nvSpPr>
        <p:spPr>
          <a:xfrm>
            <a:off x="264000" y="154427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63832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263832" y="6067425"/>
            <a:ext cx="11470968" cy="2144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660968" y="1163270"/>
            <a:ext cx="4267032" cy="482709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2638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263832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3962568" y="1567547"/>
            <a:ext cx="3469800" cy="19376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3962400" y="1163270"/>
            <a:ext cx="3469968" cy="30358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3962232" y="4038600"/>
            <a:ext cx="3469800" cy="19517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baseline="0">
                <a:solidFill>
                  <a:schemeClr val="tx1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picture.</a:t>
            </a:r>
            <a:br>
              <a:rPr lang="en-GB" noProof="0" dirty="0"/>
            </a:br>
            <a:br>
              <a:rPr lang="en-GB" noProof="0" dirty="0"/>
            </a:br>
            <a:r>
              <a:rPr lang="en-GB" noProof="0" dirty="0"/>
              <a:t>Picture frame currently has a 16:9 aspect ratio</a:t>
            </a:r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3962400" y="3657600"/>
            <a:ext cx="3469968" cy="304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image title</a:t>
            </a:r>
          </a:p>
        </p:txBody>
      </p:sp>
    </p:spTree>
    <p:extLst>
      <p:ext uri="{BB962C8B-B14F-4D97-AF65-F5344CB8AC3E}">
        <p14:creationId xmlns:p14="http://schemas.microsoft.com/office/powerpoint/2010/main" val="188003586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table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371601"/>
            <a:ext cx="11664000" cy="4495799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image.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</p:spTree>
    <p:extLst>
      <p:ext uri="{BB962C8B-B14F-4D97-AF65-F5344CB8AC3E}">
        <p14:creationId xmlns:p14="http://schemas.microsoft.com/office/powerpoint/2010/main" val="28630432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+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64000" y="228600"/>
            <a:ext cx="11664000" cy="540000"/>
          </a:xfrm>
          <a:prstGeom prst="rect">
            <a:avLst/>
          </a:prstGeom>
        </p:spPr>
        <p:txBody>
          <a:bodyPr/>
          <a:lstStyle>
            <a:lvl1pPr algn="l">
              <a:defRPr sz="28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r>
              <a:rPr lang="en-GB" noProof="0" dirty="0"/>
              <a:t>Click to add slide title</a:t>
            </a:r>
          </a:p>
        </p:txBody>
      </p:sp>
      <p:sp>
        <p:nvSpPr>
          <p:cNvPr id="8" name="Table Placeholder 7"/>
          <p:cNvSpPr>
            <a:spLocks noGrp="1"/>
          </p:cNvSpPr>
          <p:nvPr>
            <p:ph type="tbl" sz="quarter" idx="10" hasCustomPrompt="1"/>
          </p:nvPr>
        </p:nvSpPr>
        <p:spPr>
          <a:xfrm>
            <a:off x="264000" y="1600200"/>
            <a:ext cx="5755800" cy="4267200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GB" sz="1600" b="0" i="0" baseline="0">
                <a:solidFill>
                  <a:schemeClr val="tx1"/>
                </a:solidFill>
                <a:effectLst/>
                <a:latin typeface="+mj-lt"/>
              </a:defRPr>
            </a:lvl1pPr>
          </a:lstStyle>
          <a:p>
            <a:r>
              <a:rPr lang="en-GB" dirty="0"/>
              <a:t>Click icon to add table - </a:t>
            </a:r>
            <a:r>
              <a:rPr lang="en-GB" noProof="0" dirty="0"/>
              <a:t>Verdana font will be automatically applied.</a:t>
            </a:r>
            <a:br>
              <a:rPr lang="en-GB" noProof="0" dirty="0"/>
            </a:br>
            <a:r>
              <a:rPr lang="en-GB" noProof="0" dirty="0"/>
              <a:t>If you want to copy and paste from MS Word or Excel, use the paste option “Use Destination Theme”, otherwise Verdana will have to be manually applied.</a:t>
            </a:r>
            <a:br>
              <a:rPr lang="en-GB" noProof="0" dirty="0"/>
            </a:br>
            <a:r>
              <a:rPr lang="en-GB" noProof="0" dirty="0"/>
              <a:t>The colour and style can modified by selecting “Table Style” under the “Table Tools Design” tab.</a:t>
            </a:r>
            <a:br>
              <a:rPr lang="en-GB" noProof="0" dirty="0"/>
            </a:br>
            <a:r>
              <a:rPr lang="en-GB" noProof="0" dirty="0"/>
              <a:t>If possible avoid pasting the table as an image </a:t>
            </a:r>
            <a:br>
              <a:rPr lang="en-GB" noProof="0" dirty="0"/>
            </a:br>
            <a:r>
              <a:rPr lang="en-GB" noProof="0" dirty="0"/>
              <a:t>If possible avoid font sizes below 14 pt.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64000" y="5943600"/>
            <a:ext cx="11664000" cy="381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="0" baseline="0">
                <a:solidFill>
                  <a:schemeClr val="tx1"/>
                </a:solidFill>
                <a:latin typeface="+mn-lt"/>
                <a:ea typeface="+mn-lt" panose="020B0604030504040204" pitchFamily="34" charset="0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 noProof="0" dirty="0"/>
              <a:t>Click to add source/note – For non-OECD/NEA material, make sure that you have the publisher's or author's permission and all sources are correctly cited. See the BIPs page for more information, http://intranet.oecd-nea.org/content/staff/basic.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263525" y="1225550"/>
            <a:ext cx="5756275" cy="298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baseline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</a:lstStyle>
          <a:p>
            <a:pPr lvl="0"/>
            <a:r>
              <a:rPr lang="en-GB" noProof="0" dirty="0"/>
              <a:t>Click to add table title</a:t>
            </a:r>
            <a:endParaRPr lang="en-GB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48400" y="1225550"/>
            <a:ext cx="5679600" cy="46418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spcAft>
                <a:spcPts val="1200"/>
              </a:spcAft>
              <a:buNone/>
              <a:defRPr sz="1800" b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1pPr>
            <a:lvl2pPr marL="216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2pPr>
            <a:lvl3pPr marL="432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3pPr>
            <a:lvl4pPr marL="648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4pPr>
            <a:lvl5pPr marL="864000" indent="-216000">
              <a:spcBef>
                <a:spcPts val="0"/>
              </a:spcBef>
              <a:spcAft>
                <a:spcPts val="600"/>
              </a:spcAft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5pPr>
            <a:lvl6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6pPr>
            <a:lvl7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7pPr>
            <a:lvl8pPr>
              <a:defRPr sz="160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defRPr>
            </a:lvl8pPr>
          </a:lstStyle>
          <a:p>
            <a:pPr lvl="0"/>
            <a:r>
              <a:rPr lang="en-GB" noProof="0" dirty="0"/>
              <a:t>Click to add picture talking points.</a:t>
            </a:r>
            <a:br>
              <a:rPr lang="en-GB" noProof="0" dirty="0"/>
            </a:br>
            <a:r>
              <a:rPr lang="en-GB" noProof="0" dirty="0"/>
              <a:t>When pasting text into a text box, use the paste option “Use Destination Theme” or “keep Text Only”.</a:t>
            </a:r>
            <a:br>
              <a:rPr lang="en-GB" noProof="0" dirty="0"/>
            </a:br>
            <a:r>
              <a:rPr lang="en-GB" noProof="0" dirty="0"/>
              <a:t>Font is automatically set as Verdana. </a:t>
            </a:r>
            <a:br>
              <a:rPr lang="en-GB" noProof="0" dirty="0"/>
            </a:br>
            <a:r>
              <a:rPr lang="en-GB" noProof="0" dirty="0"/>
              <a:t>Avoid using font sizes below 16 pt.</a:t>
            </a:r>
          </a:p>
        </p:txBody>
      </p:sp>
    </p:spTree>
    <p:extLst>
      <p:ext uri="{BB962C8B-B14F-4D97-AF65-F5344CB8AC3E}">
        <p14:creationId xmlns:p14="http://schemas.microsoft.com/office/powerpoint/2010/main" val="331246421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2023 OECD/NEA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0439400" y="6536694"/>
            <a:ext cx="16002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EE27CC96-3518-487B-96D3-A00378B46DDB}" type="slidenum">
              <a:rPr lang="fr-FR" sz="1100" b="1" smtClean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pPr algn="r"/>
              <a:t>‹Nr.›</a:t>
            </a:fld>
            <a:endParaRPr lang="en-GB" sz="1100" b="1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5451433" y="6559777"/>
            <a:ext cx="128913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" b="1" kern="120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www.oecd-nea.org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99720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11734800" cy="4427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MSIPCMContentMarking" descr="{&quot;HashCode&quot;:660415714,&quot;Placement&quot;:&quot;Header&quot;,&quot;Top&quot;:0.0,&quot;Left&quot;:0.0,&quot;SlideWidth&quot;:960,&quot;SlideHeight&quot;:540}"/>
          <p:cNvSpPr txBox="1"/>
          <p:nvPr userDrawn="1"/>
        </p:nvSpPr>
        <p:spPr>
          <a:xfrm>
            <a:off x="0" y="0"/>
            <a:ext cx="2395031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CA" sz="1000">
                <a:solidFill>
                  <a:srgbClr val="000000"/>
                </a:solidFill>
                <a:latin typeface="Calibri" panose="020F0502020204030204" pitchFamily="34" charset="0"/>
                <a:ea typeface="+mn-lt" panose="020B0604030504040204" pitchFamily="34" charset="0"/>
              </a:rPr>
              <a:t>OFFICIAL USE ONLY / À USAGE EXCLUSIF</a:t>
            </a:r>
            <a:endParaRPr lang="en-CA" sz="1000" dirty="0">
              <a:solidFill>
                <a:srgbClr val="000000"/>
              </a:solidFill>
              <a:latin typeface="Calibri" panose="020F0502020204030204" pitchFamily="34" charset="0"/>
              <a:ea typeface="+mn-lt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637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  <p:sldLayoutId id="2147484192" r:id="rId12"/>
    <p:sldLayoutId id="2147484193" r:id="rId13"/>
    <p:sldLayoutId id="2147484200" r:id="rId14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800" b="0" kern="1200" baseline="0">
          <a:solidFill>
            <a:schemeClr val="accent1"/>
          </a:solidFill>
          <a:latin typeface="+mj-lt"/>
          <a:ea typeface="+mn-ea"/>
          <a:cs typeface="Arial" charset="0"/>
        </a:defRPr>
      </a:lvl3pPr>
      <a:lvl4pPr marL="16002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»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477000"/>
            <a:ext cx="12192000" cy="381000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000" algn="l" eaLnBrk="1" hangingPunct="1">
              <a:defRPr/>
            </a:pPr>
            <a:r>
              <a:rPr lang="en-US" sz="700" b="1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© 2023 OECD/NEA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10439400" y="6536694"/>
            <a:ext cx="1600200" cy="2616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EE27CC96-3518-487B-96D3-A00378B46DDB}" type="slidenum">
              <a:rPr lang="fr-FR" sz="1100" b="1" smtClean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</a:rPr>
              <a:pPr algn="r"/>
              <a:t>‹Nr.›</a:t>
            </a:fld>
            <a:endParaRPr lang="en-GB" sz="1100" b="1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5451433" y="6559777"/>
            <a:ext cx="128913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800" b="1" kern="1200" dirty="0">
                <a:solidFill>
                  <a:srgbClr val="006699"/>
                </a:solidFill>
                <a:latin typeface="+mn-lt" panose="020B0604030504040204" pitchFamily="34" charset="0"/>
                <a:ea typeface="+mn-lt" panose="020B0604030504040204" pitchFamily="34" charset="0"/>
                <a:cs typeface="Arial" pitchFamily="34" charset="0"/>
              </a:rPr>
              <a:t>www.oecd-nea.org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997200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hangingPunct="1">
              <a:defRPr/>
            </a:pPr>
            <a:endParaRPr lang="en-US" sz="800" dirty="0">
              <a:solidFill>
                <a:srgbClr val="006699"/>
              </a:solidFill>
              <a:latin typeface="+mn-lt" panose="020B0604030504040204" pitchFamily="34" charset="0"/>
              <a:ea typeface="+mn-lt" panose="020B0604030504040204" pitchFamily="34" charset="0"/>
              <a:cs typeface="Arial" pitchFamily="34" charset="0"/>
            </a:endParaRP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28600" y="152401"/>
            <a:ext cx="117348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228600" y="1371600"/>
            <a:ext cx="11734800" cy="44275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MSIPCMContentMarking" descr="{&quot;HashCode&quot;:660415714,&quot;Placement&quot;:&quot;Header&quot;,&quot;Top&quot;:0.0,&quot;Left&quot;:0.0,&quot;SlideWidth&quot;:960,&quot;SlideHeight&quot;:540}"/>
          <p:cNvSpPr txBox="1"/>
          <p:nvPr userDrawn="1"/>
        </p:nvSpPr>
        <p:spPr>
          <a:xfrm>
            <a:off x="0" y="0"/>
            <a:ext cx="2395031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</a:pPr>
            <a:r>
              <a:rPr lang="en-CA" sz="1000">
                <a:solidFill>
                  <a:srgbClr val="000000"/>
                </a:solidFill>
                <a:latin typeface="Calibri" panose="020F0502020204030204" pitchFamily="34" charset="0"/>
                <a:ea typeface="+mn-lt" panose="020B0604030504040204" pitchFamily="34" charset="0"/>
              </a:rPr>
              <a:t>OFFICIAL USE ONLY / À USAGE EXCLUSIF</a:t>
            </a:r>
            <a:endParaRPr lang="en-CA" sz="1000" dirty="0">
              <a:solidFill>
                <a:srgbClr val="000000"/>
              </a:solidFill>
              <a:latin typeface="Calibri" panose="020F0502020204030204" pitchFamily="34" charset="0"/>
              <a:ea typeface="+mn-lt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84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  <p:sldLayoutId id="2147484171" r:id="rId12"/>
  </p:sldLayoutIdLst>
  <p:transition/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accent1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0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800" b="0" kern="1200" baseline="0">
          <a:solidFill>
            <a:schemeClr val="accent1"/>
          </a:solidFill>
          <a:latin typeface="+mj-lt"/>
          <a:ea typeface="+mn-ea"/>
          <a:cs typeface="Arial" charset="0"/>
        </a:defRPr>
      </a:lvl3pPr>
      <a:lvl4pPr marL="16002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ts val="600"/>
        </a:spcBef>
        <a:spcAft>
          <a:spcPts val="0"/>
        </a:spcAft>
        <a:buFont typeface="Arial" panose="020B0604020202020204" pitchFamily="34" charset="0"/>
        <a:buChar char="»"/>
        <a:defRPr sz="1800" b="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Markus.Beilmann@oecd-nea.or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5" Type="http://schemas.openxmlformats.org/officeDocument/2006/relationships/hyperlink" Target="mailto:andreas.werner@safetyassess.com" TargetMode="External"/><Relationship Id="rId4" Type="http://schemas.openxmlformats.org/officeDocument/2006/relationships/hyperlink" Target="mailto:Marina.Roewekamp@grs.d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PSAM18	Pittsburgh, PA, USA; July 19 – 24, 2026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53035" y="4267200"/>
            <a:ext cx="4699963" cy="213360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Marina Roewekamp (GRS)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GB" dirty="0">
              <a:effectLst/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Markus Beilmann (OECD/NEA)</a:t>
            </a:r>
          </a:p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Andreas Werner (SAC)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883228"/>
            <a:ext cx="4699963" cy="1698172"/>
          </a:xfrm>
        </p:spPr>
        <p:txBody>
          <a:bodyPr>
            <a:normAutofit fontScale="90000"/>
          </a:bodyPr>
          <a:lstStyle/>
          <a:p>
            <a:br>
              <a:rPr lang="en-US" sz="3100" b="1" dirty="0">
                <a:effectLst/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b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Database OECD/NEA </a:t>
            </a:r>
            <a:br>
              <a:rPr lang="en-US" sz="31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n-US" sz="3100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FIRE – 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Applications and Applicability Within </a:t>
            </a:r>
            <a:b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Fire PSA</a:t>
            </a:r>
            <a:br>
              <a:rPr lang="de-DE" sz="3100" dirty="0"/>
            </a:br>
            <a:r>
              <a:rPr lang="en-US" dirty="0"/>
              <a:t> </a:t>
            </a:r>
            <a:br>
              <a:rPr lang="de-DE" dirty="0"/>
            </a:br>
            <a:br>
              <a:rPr lang="de-DE" sz="1800" b="1" dirty="0">
                <a:effectLst/>
                <a:latin typeface="Arial" panose="020B0604020202020204" pitchFamily="34" charset="0"/>
                <a:ea typeface="PMingLiU" panose="02020500000000000000" pitchFamily="18" charset="-12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8970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DE274-7F15-BD5B-AEAA-FB34E1936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F475D0-94EB-6E44-5FD9-3F2C145EF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CA" sz="2400" dirty="0"/>
              <a:t>Application of Generic Data Fire from FIRE Database to Fire PSA (3)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2185F9-B9DA-177E-C22D-8DAE817CAA1E}"/>
              </a:ext>
            </a:extLst>
          </p:cNvPr>
          <p:cNvSpPr txBox="1">
            <a:spLocks/>
          </p:cNvSpPr>
          <p:nvPr/>
        </p:nvSpPr>
        <p:spPr>
          <a:xfrm>
            <a:off x="76200" y="1066800"/>
            <a:ext cx="114300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24000" indent="-342000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buFont typeface="Wingdings" panose="05000000000000000000" pitchFamily="2" charset="2"/>
              <a:buChar char="§"/>
              <a:defRPr/>
            </a:pP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Generic Fire Frequencies for Rooms With FSSA Items – Comparison With National Data</a:t>
            </a:r>
          </a:p>
          <a:p>
            <a:pPr marL="684000" indent="-342000">
              <a:lnSpc>
                <a:spcPct val="110000"/>
              </a:lnSpc>
              <a:spcBef>
                <a:spcPts val="1800"/>
              </a:spcBef>
              <a:buClr>
                <a:srgbClr val="336699"/>
              </a:buClr>
              <a:defRPr/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Significance of fire in plant areas with 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Fire Safe Shutdown Analysis (FSSA) items </a:t>
            </a:r>
            <a:endParaRPr lang="en-GB" sz="2000" dirty="0">
              <a:solidFill>
                <a:srgbClr val="0070C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684000" indent="-342000">
              <a:lnSpc>
                <a:spcPct val="110000"/>
              </a:lnSpc>
              <a:spcBef>
                <a:spcPts val="1800"/>
              </a:spcBef>
              <a:buClr>
                <a:srgbClr val="336699"/>
              </a:buClr>
              <a:defRPr/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Example; comparison of fire frequencies of areas with FSSA items in power plants in Canada </a:t>
            </a:r>
            <a:b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from other FIRE member countries (basis: 510 fire events of FIRE 2023:03)</a:t>
            </a:r>
            <a:b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000" lvl="1" indent="-342000">
              <a:lnSpc>
                <a:spcPct val="110000"/>
              </a:lnSpc>
              <a:spcBef>
                <a:spcPts val="12000"/>
              </a:spcBef>
              <a:buClr>
                <a:srgbClr val="336699"/>
              </a:buClr>
              <a:defRPr/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Frequencies for fires in FSSA in Canada are higher than in other countries</a:t>
            </a:r>
          </a:p>
          <a:p>
            <a:pPr marL="684000" indent="-342000">
              <a:lnSpc>
                <a:spcPct val="110000"/>
              </a:lnSpc>
              <a:spcBef>
                <a:spcPts val="1800"/>
              </a:spcBef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Need for a more detailed comparison between countries with consistent reporting criteria</a:t>
            </a:r>
          </a:p>
          <a:p>
            <a:pPr marL="504000" indent="-252000">
              <a:lnSpc>
                <a:spcPct val="110000"/>
              </a:lnSpc>
              <a:spcBef>
                <a:spcPts val="600"/>
              </a:spcBef>
              <a:buClr>
                <a:srgbClr val="336699"/>
              </a:buClr>
              <a:defRPr/>
            </a:pPr>
            <a:endParaRPr lang="en-GB" sz="2000" dirty="0">
              <a:latin typeface="Arial" panose="020B0604020202020204" pitchFamily="34" charset="0"/>
            </a:endParaRP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B569564F-008A-2552-FFCE-415C2BB31B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977124"/>
              </p:ext>
            </p:extLst>
          </p:nvPr>
        </p:nvGraphicFramePr>
        <p:xfrm>
          <a:off x="1182000" y="3124200"/>
          <a:ext cx="9828000" cy="1944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8000">
                  <a:extLst>
                    <a:ext uri="{9D8B030D-6E8A-4147-A177-3AD203B41FA5}">
                      <a16:colId xmlns:a16="http://schemas.microsoft.com/office/drawing/2014/main" val="3538307863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390826132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79310792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71337737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451049540"/>
                    </a:ext>
                  </a:extLst>
                </a:gridCol>
              </a:tblGrid>
              <a:tr h="612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de-DE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of Events / Frequencies per ry, country with CANDU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No. of Events / Frequencies </a:t>
                      </a:r>
                      <a:br>
                        <a:rPr lang="en-US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 ry, all other FIRE countries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53364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Rooms / Plant Areas </a:t>
                      </a:r>
                      <a:br>
                        <a:rPr lang="en-US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FSSA Items</a:t>
                      </a:r>
                      <a:endParaRPr lang="en-US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FP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LPSD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FP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de-DE" sz="1800" b="1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LPSD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276136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noProof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yes</a:t>
                      </a:r>
                      <a:endParaRPr lang="en-GB" sz="1800" b="1" i="0" u="none" strike="noStrike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/ 4.5 E-02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/ 3.4 E-02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101 / 1.3 E-02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 / 2.7 E-02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251728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800" u="none" strike="noStrike" noProof="0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</a:t>
                      </a:r>
                      <a:endParaRPr lang="en-GB" sz="1800" b="1" i="0" u="none" strike="noStrike" noProof="0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/ 2.7 E-02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/ 5.4 E-02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197 / 2.5 E-02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de-DE" sz="1800" u="none" strike="noStrike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 / 2.6 E-02</a:t>
                      </a:r>
                      <a:endParaRPr lang="de-DE" sz="1800" b="1" i="0" u="none" strike="noStrike" dirty="0">
                        <a:solidFill>
                          <a:srgbClr val="0070C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7960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9501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CA" sz="2400" dirty="0"/>
              <a:t>Application of Generic Data Fire from FIRE Database to Fire PSA (1)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F53ED3FF-AC09-FC90-B333-210D62CB46DD}"/>
              </a:ext>
            </a:extLst>
          </p:cNvPr>
          <p:cNvSpPr txBox="1">
            <a:spLocks/>
          </p:cNvSpPr>
          <p:nvPr/>
        </p:nvSpPr>
        <p:spPr>
          <a:xfrm>
            <a:off x="228600" y="990600"/>
            <a:ext cx="11600967" cy="556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»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b="1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ahoma" panose="020B0604030504040204" pitchFamily="34" charset="0"/>
              </a:rPr>
              <a:t>First example: </a:t>
            </a:r>
            <a:r>
              <a:rPr lang="en-GB" b="1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turbine generator fire frequency for full power operation</a:t>
            </a:r>
            <a:endParaRPr lang="en-GB" b="1" dirty="0">
              <a:solidFill>
                <a:srgbClr val="0070C0"/>
              </a:solidFill>
              <a:highlight>
                <a:srgbClr val="FFFFFF"/>
              </a:highlight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ahoma" panose="020B0604030504040204" pitchFamily="34" charset="0"/>
              </a:rPr>
              <a:t>Single unit NPP with &lt; 50 ry plant operation</a:t>
            </a: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During observation period of 16.28 ry </a:t>
            </a:r>
            <a:b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</a:b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no 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ahoma" panose="020B0604030504040204" pitchFamily="34" charset="0"/>
              </a:rPr>
              <a:t>turbine generator (TG) fires</a:t>
            </a: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Plant specific mean TG fire frequency: </a:t>
            </a:r>
            <a:b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</a:b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3.07 E-02 /ry with non-informative (Jeffrey) prior </a:t>
            </a:r>
            <a:b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</a:b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approach and high uncertainty (4.30 E-02 /ry) </a:t>
            </a: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Using generic operating experience from </a:t>
            </a:r>
            <a:b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</a:b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other FIRE member countries</a:t>
            </a:r>
            <a:b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</a:b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(38 TG fires; </a:t>
            </a:r>
            <a:r>
              <a:rPr lang="en-GB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~ </a:t>
            </a: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8.62 TG operation years) </a:t>
            </a: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TG fire </a:t>
            </a: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frequency distribution for the plant:</a:t>
            </a:r>
          </a:p>
          <a:p>
            <a:pPr marL="1026000" lvl="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5 % percentile: 	7.93 E-04 /ry</a:t>
            </a:r>
            <a:endParaRPr lang="de-DE" sz="1800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26000" lvl="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50 % percentile:	9.10 E-03 /ry</a:t>
            </a:r>
            <a:endParaRPr lang="de-DE" sz="1800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26000" lvl="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95 % percentile:	4.10 E-02 /ry</a:t>
            </a:r>
            <a:endParaRPr lang="de-DE" sz="1800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26000" lvl="0">
              <a:buFont typeface="Courier New" panose="02070309020205020404" pitchFamily="49" charset="0"/>
              <a:buChar char="o"/>
            </a:pPr>
            <a:r>
              <a:rPr lang="en-GB" sz="1800" b="1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Mean value: 	</a:t>
            </a:r>
            <a:r>
              <a:rPr lang="en-US" sz="1800" b="1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1.40 E-02 /ry</a:t>
            </a:r>
            <a:endParaRPr lang="de-DE" sz="1800" b="1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PMingLiU" panose="02020500000000000000" pitchFamily="18" charset="-120"/>
              </a:rPr>
              <a:t> </a:t>
            </a:r>
            <a:endParaRPr lang="de-DE" sz="1800" dirty="0">
              <a:effectLst/>
              <a:highlight>
                <a:srgbClr val="FFFFFF"/>
              </a:highlight>
              <a:latin typeface="Times New Roman" panose="02020603050405020304" pitchFamily="18" charset="0"/>
              <a:ea typeface="PMingLiU" panose="02020500000000000000" pitchFamily="18" charset="-120"/>
            </a:endParaRPr>
          </a:p>
          <a:p>
            <a:pPr marL="1026000" eaLnBrk="1" hangingPunct="1"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7137FAA-FCD5-BDFE-CBEC-1C616BCA8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6267" y="1962467"/>
            <a:ext cx="5529533" cy="405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76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11600967" cy="609600"/>
          </a:xfrm>
        </p:spPr>
        <p:txBody>
          <a:bodyPr>
            <a:normAutofit/>
          </a:bodyPr>
          <a:lstStyle/>
          <a:p>
            <a:r>
              <a:rPr lang="en-GB" sz="2400" b="1" dirty="0">
                <a:effectLst/>
                <a:ea typeface="PMingLiU" panose="02020500000000000000" pitchFamily="18" charset="-120"/>
              </a:rPr>
              <a:t>Fire Detection and Suppression Success Analysis</a:t>
            </a:r>
            <a:endParaRPr lang="en-CA" sz="2400" dirty="0"/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F53ED3FF-AC09-FC90-B333-210D62CB46DD}"/>
              </a:ext>
            </a:extLst>
          </p:cNvPr>
          <p:cNvSpPr txBox="1">
            <a:spLocks/>
          </p:cNvSpPr>
          <p:nvPr/>
        </p:nvSpPr>
        <p:spPr>
          <a:xfrm>
            <a:off x="295516" y="990600"/>
            <a:ext cx="11600967" cy="541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»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24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Ongoing activity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focusing on fire detection and suppression success data analysis including the influence of the presence of onsite plant fire </a:t>
            </a: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Approx. 90 % of 537 fire events in the FIRE Database with sufficient information on grace periods for successful fire detection and suppression, which were detected early – typically in </a:t>
            </a:r>
            <a:b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</a:b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&lt; 5 min – resulted in successful fire suppression within a short time period if firefighting was started within 15 min</a:t>
            </a:r>
            <a:endParaRPr lang="en-GB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PMingLiU" panose="02020500000000000000" pitchFamily="18" charset="-120"/>
            </a:endParaRP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In case of late detection and early start of firefighting still a small number of fires could be successfully suppressed within 15 min</a:t>
            </a: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Various event sequences demonstrated the benefits of a dedicated fire brigade present onsite for preventing core and/or fuel damage resulting from plant internal fires being essential for fire protection provisions success in place</a:t>
            </a: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In-depth analyses of fire suppression success data are ongoing; corresponding generic event trees with success probabilities are in preparation</a:t>
            </a:r>
            <a:endParaRPr lang="en-US" dirty="0">
              <a:solidFill>
                <a:srgbClr val="0070C0"/>
              </a:solidFill>
              <a:highlight>
                <a:srgbClr val="FFFFFF"/>
              </a:highlight>
              <a:latin typeface="Arial" panose="020B0604020202020204" pitchFamily="34" charset="0"/>
            </a:endParaRPr>
          </a:p>
          <a:p>
            <a:pPr marL="684000"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378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37B38-63B2-2047-4447-68C60EBF6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A2ACB3-53B0-7168-950F-04BEB8EB4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"/>
            <a:ext cx="11600967" cy="609600"/>
          </a:xfrm>
        </p:spPr>
        <p:txBody>
          <a:bodyPr>
            <a:normAutofit/>
          </a:bodyPr>
          <a:lstStyle/>
          <a:p>
            <a:r>
              <a:rPr lang="en-GB" sz="2400" b="1" dirty="0">
                <a:effectLst/>
                <a:ea typeface="PMingLiU" panose="02020500000000000000" pitchFamily="18" charset="-120"/>
              </a:rPr>
              <a:t>Root Cause Analysis</a:t>
            </a:r>
            <a:endParaRPr lang="en-CA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4E3BA2-FE12-38CD-DC2A-E364641675C1}"/>
              </a:ext>
            </a:extLst>
          </p:cNvPr>
          <p:cNvSpPr txBox="1">
            <a:spLocks/>
          </p:cNvSpPr>
          <p:nvPr/>
        </p:nvSpPr>
        <p:spPr>
          <a:xfrm>
            <a:off x="304800" y="990600"/>
            <a:ext cx="11628041" cy="55626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000" indent="-342000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sz="2200" dirty="0">
                <a:solidFill>
                  <a:srgbClr val="0070C0"/>
                </a:solidFill>
                <a:latin typeface="Arial" panose="020B0604020202020204" pitchFamily="34" charset="0"/>
              </a:rPr>
              <a:t>Ongoing activity for investigating apparent causes, based on trend analysis of ignition mechanisms, and fire event root causes</a:t>
            </a:r>
          </a:p>
          <a:p>
            <a:pPr marL="684900" indent="-342900">
              <a:lnSpc>
                <a:spcPct val="120000"/>
              </a:lnSpc>
              <a:spcBef>
                <a:spcPts val="600"/>
              </a:spcBef>
              <a:buClr>
                <a:srgbClr val="336699"/>
              </a:buClr>
              <a:defRPr/>
            </a:pPr>
            <a:r>
              <a:rPr lang="en-GB" sz="2200" dirty="0">
                <a:solidFill>
                  <a:srgbClr val="0070C0"/>
                </a:solidFill>
                <a:latin typeface="Arial" panose="020B0604020202020204" pitchFamily="34" charset="0"/>
              </a:rPr>
              <a:t>Analysis of root causes corresponds to 3 typical root cause </a:t>
            </a:r>
            <a:r>
              <a:rPr lang="en-GB" sz="2200" dirty="0">
                <a:solidFill>
                  <a:srgbClr val="0066CC"/>
                </a:solidFill>
                <a:latin typeface="Arial" panose="020B0604020202020204" pitchFamily="34" charset="0"/>
              </a:rPr>
              <a:t>categories (basis </a:t>
            </a:r>
            <a:r>
              <a:rPr lang="en-GB" sz="2200" dirty="0">
                <a:solidFill>
                  <a:srgbClr val="0066CC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550 events)</a:t>
            </a:r>
          </a:p>
          <a:p>
            <a:pPr marL="342000" indent="0">
              <a:lnSpc>
                <a:spcPct val="120000"/>
              </a:lnSpc>
              <a:spcBef>
                <a:spcPts val="24000"/>
              </a:spcBef>
              <a:buClr>
                <a:srgbClr val="336699"/>
              </a:buClr>
              <a:buNone/>
              <a:defRPr/>
            </a:pPr>
            <a:r>
              <a:rPr lang="en-GB" sz="1900" b="1" dirty="0">
                <a:latin typeface="Arial" panose="020B0604020202020204" pitchFamily="34" charset="0"/>
                <a:ea typeface="Tahoma" panose="020B0604030504040204" pitchFamily="34" charset="0"/>
              </a:rPr>
              <a:t>                     375 events at full power (8,423 ry)            175 events at low-power and shutdown (2,584 ry)</a:t>
            </a:r>
          </a:p>
          <a:p>
            <a:pPr marL="684000" indent="-342000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US" sz="2200" noProof="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Equipment is with nearly 80% dominating root cause, underlying apparent causes are under</a:t>
            </a:r>
            <a:r>
              <a:rPr lang="en-US" sz="22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US" sz="2200" noProof="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investigation; for plants in decommissioning human and procedures show higher contributions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E41CAB6-6C34-7ECB-C902-657F2A163C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" y="4242227"/>
            <a:ext cx="1511166" cy="9393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45453BBB-FCED-ECF2-B090-FC3255B1F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33599" y="2339623"/>
            <a:ext cx="4102631" cy="28098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83C6B69-E490-CE16-20FF-8C1EA119E4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34200" y="2339623"/>
            <a:ext cx="4038600" cy="2841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545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A5A49-AD32-2103-D50C-7788A7440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7659A1-95D4-D133-7552-B6CCC78F5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228600"/>
            <a:ext cx="11600967" cy="609600"/>
          </a:xfrm>
        </p:spPr>
        <p:txBody>
          <a:bodyPr>
            <a:normAutofit/>
          </a:bodyPr>
          <a:lstStyle/>
          <a:p>
            <a:r>
              <a:rPr lang="en-GB" sz="2400" b="1" dirty="0">
                <a:effectLst/>
                <a:ea typeface="PMingLiU" panose="02020500000000000000" pitchFamily="18" charset="-120"/>
              </a:rPr>
              <a:t>Conclusions</a:t>
            </a:r>
            <a:endParaRPr lang="en-CA" sz="24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FBA6AF-E9D4-9C50-B70A-31E1DAB2C62A}"/>
              </a:ext>
            </a:extLst>
          </p:cNvPr>
          <p:cNvSpPr txBox="1">
            <a:spLocks/>
          </p:cNvSpPr>
          <p:nvPr/>
        </p:nvSpPr>
        <p:spPr>
          <a:xfrm>
            <a:off x="326537" y="990600"/>
            <a:ext cx="11484463" cy="54940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000" indent="-342000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Insights from FIRE </a:t>
            </a: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 experience feedback </a:t>
            </a: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already been considered in further </a:t>
            </a: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advancements of the FIRE Database</a:t>
            </a: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already started or planned</a:t>
            </a:r>
          </a:p>
          <a:p>
            <a:pPr marL="342000" indent="-342000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Although the Database is available to member countries only, </a:t>
            </a: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publications are available</a:t>
            </a:r>
          </a:p>
          <a:p>
            <a:pPr marL="342000" indent="-342000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ENSREG second Topical Peer Review (TPR II) on “Fire Protection” highlighted that </a:t>
            </a: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operating experience is key issue for safety assessments </a:t>
            </a: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resulting improvements in nuclear </a:t>
            </a:r>
            <a:b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reactor and non-reactor installations over the whole plant life cycle</a:t>
            </a:r>
          </a:p>
          <a:p>
            <a:pPr marL="342000" indent="-342000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is challenging to a certain extent for countries having participated in TPR II indicating </a:t>
            </a:r>
            <a:b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need for generating a corresponding </a:t>
            </a:r>
            <a:r>
              <a:rPr lang="en-GB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fire related data repository</a:t>
            </a:r>
          </a:p>
          <a:p>
            <a:pPr marL="342000" indent="-342000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endParaRPr lang="en-GB" sz="1800" dirty="0">
              <a:latin typeface="Arial" panose="020B0604020202020204" pitchFamily="34" charset="0"/>
              <a:ea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6940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363712" y="990600"/>
            <a:ext cx="11523488" cy="5715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1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4F81BD"/>
              </a:buClr>
              <a:buFont typeface="Wingdings" panose="05000000000000000000" pitchFamily="2" charset="2"/>
              <a:buChar char="§"/>
              <a:defRPr/>
            </a:pPr>
            <a:r>
              <a:rPr lang="en-CA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Fire event data collection and analysis from </a:t>
            </a:r>
            <a:r>
              <a:rPr lang="en-CA" b="1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reactor units under </a:t>
            </a:r>
            <a:br>
              <a:rPr lang="en-CA" b="1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</a:br>
            <a:r>
              <a:rPr lang="en-CA" b="1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decommissioning and dismantling </a:t>
            </a:r>
            <a:endParaRPr lang="en-CA" kern="0" dirty="0">
              <a:solidFill>
                <a:srgbClr val="0070C0"/>
              </a:solidFill>
              <a:highlight>
                <a:srgbClr val="FFFFFF"/>
              </a:highlight>
              <a:latin typeface="Arial" panose="020B0604020202020204" pitchFamily="34" charset="0"/>
              <a:ea typeface="Cambria" panose="02040503050406030204" pitchFamily="18" charset="0"/>
            </a:endParaRPr>
          </a:p>
          <a:p>
            <a:pPr marL="684000" lvl="1" indent="-342900">
              <a:lnSpc>
                <a:spcPct val="110000"/>
              </a:lnSpc>
              <a:spcAft>
                <a:spcPts val="600"/>
              </a:spcAft>
              <a:buClr>
                <a:srgbClr val="4F81BD"/>
              </a:buClr>
              <a:buFont typeface="Arial" panose="020B0604020202020204" pitchFamily="34" charset="0"/>
              <a:buChar char="•"/>
              <a:defRPr/>
            </a:pPr>
            <a:r>
              <a:rPr lang="en-CA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14 events so far from 4 countries in </a:t>
            </a:r>
            <a:r>
              <a:rPr lang="en-GB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FIRE 2024:01 DB version</a:t>
            </a:r>
          </a:p>
          <a:p>
            <a:pPr marL="342900" lvl="1" indent="-3429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rgbClr val="4F81BD"/>
              </a:buClr>
              <a:buFont typeface="Wingdings" panose="05000000000000000000" pitchFamily="2" charset="2"/>
              <a:buChar char="§"/>
              <a:defRPr/>
            </a:pPr>
            <a:r>
              <a:rPr lang="en-GB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Fire event data collection from </a:t>
            </a:r>
            <a:r>
              <a:rPr lang="en-GB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research, pilot and demonstration </a:t>
            </a:r>
            <a:br>
              <a:rPr lang="en-GB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</a:br>
            <a:r>
              <a:rPr lang="en-GB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reactors</a:t>
            </a:r>
            <a:r>
              <a:rPr lang="en-GB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 and corresponding modification of the Coding Guideline</a:t>
            </a:r>
          </a:p>
          <a:p>
            <a:pPr marL="684000" lvl="1" indent="-342900">
              <a:lnSpc>
                <a:spcPct val="110000"/>
              </a:lnSpc>
              <a:buClr>
                <a:srgbClr val="4F81BD"/>
              </a:buClr>
              <a:buFont typeface="Arial" panose="020B0604020202020204" pitchFamily="34" charset="0"/>
              <a:buChar char="•"/>
              <a:defRPr/>
            </a:pPr>
            <a:r>
              <a:rPr lang="en-GB" b="1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Adapted Coding Guideline </a:t>
            </a:r>
            <a:r>
              <a:rPr lang="en-GB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is in the testing and adaptation phase</a:t>
            </a:r>
          </a:p>
          <a:p>
            <a:pPr marL="684000" lvl="1" indent="-342900">
              <a:lnSpc>
                <a:spcPct val="110000"/>
              </a:lnSpc>
              <a:buClr>
                <a:srgbClr val="4F81BD"/>
              </a:buClr>
              <a:buFont typeface="Arial" panose="020B0604020202020204" pitchFamily="34" charset="0"/>
              <a:buChar char="•"/>
              <a:defRPr/>
            </a:pPr>
            <a:r>
              <a:rPr lang="en-GB" kern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Already 3 events from 2 countries have been coded, </a:t>
            </a:r>
            <a:br>
              <a:rPr lang="en-GB" kern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</a:br>
            <a:r>
              <a:rPr lang="en-GB" kern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approx. 5 more events are expected to be coded in 2026</a:t>
            </a:r>
          </a:p>
          <a:p>
            <a:pPr marL="342900" lvl="1" indent="-342900">
              <a:lnSpc>
                <a:spcPct val="120000"/>
              </a:lnSpc>
              <a:spcBef>
                <a:spcPts val="1200"/>
              </a:spcBef>
              <a:buClr>
                <a:srgbClr val="4F81BD"/>
              </a:buClr>
              <a:buFont typeface="Wingdings" panose="05000000000000000000" pitchFamily="2" charset="2"/>
              <a:buChar char="§"/>
              <a:defRPr/>
            </a:pPr>
            <a:r>
              <a:rPr lang="en-GB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Fire suppression success analysis </a:t>
            </a:r>
            <a:r>
              <a:rPr lang="en-GB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(fire extinguishing systems and </a:t>
            </a:r>
            <a:br>
              <a:rPr lang="en-GB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</a:br>
            <a:r>
              <a:rPr lang="en-GB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equipment, manual firefighting, incl. influence of the fire brigade </a:t>
            </a:r>
          </a:p>
          <a:p>
            <a:pPr marL="684000" eaLnBrk="1" hangingPunct="1">
              <a:spcBef>
                <a:spcPts val="1200"/>
              </a:spcBef>
              <a:buClr>
                <a:srgbClr val="336699"/>
              </a:buClr>
              <a:defRPr/>
            </a:pPr>
            <a:endParaRPr lang="en-GB" noProof="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4000" eaLnBrk="1" hangingPunct="1">
              <a:spcBef>
                <a:spcPts val="1200"/>
              </a:spcBef>
              <a:buClr>
                <a:srgbClr val="336699"/>
              </a:buClr>
              <a:defRPr/>
            </a:pPr>
            <a:endParaRPr lang="en-GB" noProof="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CDCDF73-8076-1D97-7C59-BB002E0DCE81}"/>
              </a:ext>
            </a:extLst>
          </p:cNvPr>
          <p:cNvSpPr txBox="1">
            <a:spLocks/>
          </p:cNvSpPr>
          <p:nvPr/>
        </p:nvSpPr>
        <p:spPr>
          <a:xfrm>
            <a:off x="335359" y="228600"/>
            <a:ext cx="11600967" cy="609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 baseline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1800"/>
              </a:spcBef>
              <a:buClr>
                <a:srgbClr val="336699"/>
              </a:buClr>
              <a:buNone/>
              <a:defRPr/>
            </a:pPr>
            <a:r>
              <a:rPr lang="en-GB" sz="2400" b="1" kern="0" noProof="0" dirty="0">
                <a:solidFill>
                  <a:srgbClr val="006699"/>
                </a:solidFill>
                <a:ea typeface="Cambria" panose="02040503050406030204" pitchFamily="18" charset="0"/>
              </a:rPr>
              <a:t>Outlook </a:t>
            </a:r>
            <a:r>
              <a:rPr lang="en-CA" sz="2400" dirty="0"/>
              <a:t>–</a:t>
            </a:r>
            <a:r>
              <a:rPr lang="en-GB" sz="2400" b="1" kern="0" noProof="0" dirty="0">
                <a:solidFill>
                  <a:srgbClr val="006699"/>
                </a:solidFill>
                <a:ea typeface="Cambria" panose="02040503050406030204" pitchFamily="18" charset="0"/>
              </a:rPr>
              <a:t> FIRE Database Extensions Already Started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EF5CE13-9768-3EAD-E836-DDC1D7BEF5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987" y="2362200"/>
            <a:ext cx="1627613" cy="12192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3D9CC5F-C6E7-661C-46D4-918989F9FE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947" y="1219200"/>
            <a:ext cx="1645853" cy="1219200"/>
          </a:xfrm>
          <a:prstGeom prst="rect">
            <a:avLst/>
          </a:prstGeom>
          <a:ln w="19050">
            <a:solidFill>
              <a:srgbClr val="0070C0"/>
            </a:solidFill>
          </a:ln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506AF4D-DF20-2164-29DE-E99A224B0273}"/>
              </a:ext>
            </a:extLst>
          </p:cNvPr>
          <p:cNvSpPr txBox="1"/>
          <p:nvPr/>
        </p:nvSpPr>
        <p:spPr>
          <a:xfrm>
            <a:off x="9120182" y="5201683"/>
            <a:ext cx="2667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FIRE DB </a:t>
            </a:r>
            <a:r>
              <a:rPr lang="en-US" sz="1200" noProof="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2023:03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78B4FE1-7A3A-E7E5-17BB-503DB67A90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356" y="3810000"/>
            <a:ext cx="1782091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83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363712" y="990600"/>
            <a:ext cx="11447288" cy="55626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lvl="1" indent="-342900">
              <a:lnSpc>
                <a:spcPct val="130000"/>
              </a:lnSpc>
              <a:buClr>
                <a:srgbClr val="4F81BD"/>
              </a:buClr>
              <a:buFont typeface="Wingdings" panose="05000000000000000000" pitchFamily="2" charset="2"/>
              <a:buChar char="§"/>
              <a:defRPr/>
            </a:pPr>
            <a:r>
              <a:rPr lang="en-GB" sz="2200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Data</a:t>
            </a: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 collection from the operating experience of </a:t>
            </a:r>
            <a:r>
              <a:rPr lang="en-GB" sz="2200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fire protection features</a:t>
            </a:r>
          </a:p>
          <a:p>
            <a:pPr marL="684000" lvl="1" indent="-342900">
              <a:lnSpc>
                <a:spcPct val="130000"/>
              </a:lnSpc>
              <a:buClr>
                <a:srgbClr val="4F81BD"/>
              </a:buClr>
              <a:buFont typeface="Arial" panose="020B0604020202020204" pitchFamily="34" charset="0"/>
              <a:buChar char="•"/>
              <a:defRPr/>
            </a:pP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Reportable events with functional failures</a:t>
            </a:r>
            <a:r>
              <a:rPr lang="en-GB" sz="2200" kern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, </a:t>
            </a: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deteriorations or spurious operation of fire detection and suppression systems and equipment, according to FIRE member countries reporting criteria </a:t>
            </a:r>
          </a:p>
          <a:p>
            <a:pPr marL="684000" lvl="1" indent="-342900">
              <a:lnSpc>
                <a:spcPct val="130000"/>
              </a:lnSpc>
              <a:buClr>
                <a:srgbClr val="4F81BD"/>
              </a:buClr>
              <a:buFont typeface="Arial" panose="020B0604020202020204" pitchFamily="34" charset="0"/>
              <a:buChar char="•"/>
              <a:defRPr/>
            </a:pP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Findings (failure/deterioration of the required function of fire protection features from inspection and maintenance)</a:t>
            </a:r>
          </a:p>
          <a:p>
            <a:pPr marL="684000" lvl="1" indent="-342900">
              <a:lnSpc>
                <a:spcPct val="130000"/>
              </a:lnSpc>
              <a:buClr>
                <a:srgbClr val="4F81BD"/>
              </a:buClr>
              <a:buFont typeface="Arial" panose="020B0604020202020204" pitchFamily="34" charset="0"/>
              <a:buChar char="•"/>
              <a:defRPr/>
            </a:pPr>
            <a:r>
              <a:rPr lang="en-CA" sz="2200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Findings from inspection and maintenance of fir protection features (fire doors, </a:t>
            </a:r>
            <a:br>
              <a:rPr lang="en-CA" sz="2200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</a:br>
            <a:r>
              <a:rPr lang="en-CA" sz="2200" kern="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Cambria" panose="02040503050406030204" pitchFamily="18" charset="0"/>
              </a:rPr>
              <a:t>dampers, detection features, HVAC, fire extinguishing systems and equipment</a:t>
            </a:r>
            <a:endParaRPr lang="en-GB" sz="2200" kern="0" noProof="0" dirty="0">
              <a:solidFill>
                <a:srgbClr val="0070C0"/>
              </a:solidFill>
              <a:latin typeface="Arial" panose="020B0604020202020204" pitchFamily="34" charset="0"/>
              <a:ea typeface="Cambria" panose="02040503050406030204" pitchFamily="18" charset="0"/>
            </a:endParaRPr>
          </a:p>
          <a:p>
            <a:pPr marL="1026000" lvl="1" indent="-342900">
              <a:lnSpc>
                <a:spcPct val="130000"/>
              </a:lnSpc>
              <a:buClr>
                <a:srgbClr val="4F81BD"/>
              </a:buClr>
              <a:buFont typeface="Courier New" panose="02070309020205020404" pitchFamily="49" charset="0"/>
              <a:buChar char="o"/>
              <a:defRPr/>
            </a:pP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Needing support by other OECD/NEA Databases, e.g.: </a:t>
            </a:r>
          </a:p>
          <a:p>
            <a:pPr marL="1368000" lvl="1" indent="-342900">
              <a:lnSpc>
                <a:spcPct val="120000"/>
              </a:lnSpc>
              <a:buClr>
                <a:srgbClr val="4F81BD"/>
              </a:buClr>
              <a:buFont typeface="Symbol" panose="05050102010706020507" pitchFamily="18" charset="2"/>
              <a:buChar char="-"/>
              <a:defRPr/>
            </a:pPr>
            <a:r>
              <a:rPr lang="en-GB" sz="2200" kern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Specific component failures (e.g. fire pumps), common cause failures (ICDE)</a:t>
            </a:r>
          </a:p>
          <a:p>
            <a:pPr marL="1368000" lvl="1" indent="-342900">
              <a:lnSpc>
                <a:spcPct val="120000"/>
              </a:lnSpc>
              <a:buClr>
                <a:srgbClr val="4F81BD"/>
              </a:buClr>
              <a:buFont typeface="Symbol" panose="05050102010706020507" pitchFamily="18" charset="2"/>
              <a:buChar char="-"/>
              <a:defRPr/>
            </a:pPr>
            <a:r>
              <a:rPr lang="en-GB" sz="2200" kern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Fire extinguishing water pipework (CODAP)</a:t>
            </a:r>
          </a:p>
          <a:p>
            <a:pPr marL="684000" lvl="1" indent="-342900">
              <a:lnSpc>
                <a:spcPct val="120000"/>
              </a:lnSpc>
              <a:spcBef>
                <a:spcPts val="900"/>
              </a:spcBef>
              <a:buClr>
                <a:srgbClr val="4F81BD"/>
              </a:buClr>
              <a:buFont typeface="Wingdings" panose="05000000000000000000" pitchFamily="2" charset="2"/>
              <a:buChar char="Ø"/>
              <a:defRPr/>
            </a:pPr>
            <a:r>
              <a:rPr lang="en-GB" sz="2200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Generi</a:t>
            </a: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c (technical) </a:t>
            </a:r>
            <a:r>
              <a:rPr lang="en-GB" sz="2200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reliability data </a:t>
            </a: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for fire protection features for application in </a:t>
            </a:r>
            <a:r>
              <a:rPr lang="en-GB" sz="2200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Fire PSA</a:t>
            </a:r>
          </a:p>
          <a:p>
            <a:pPr marL="342900" lvl="1" indent="-342900">
              <a:lnSpc>
                <a:spcPct val="120000"/>
              </a:lnSpc>
              <a:spcBef>
                <a:spcPts val="1200"/>
              </a:spcBef>
              <a:buClr>
                <a:srgbClr val="4F81BD"/>
              </a:buClr>
              <a:buFont typeface="Wingdings" panose="05000000000000000000" pitchFamily="2" charset="2"/>
              <a:buChar char="§"/>
              <a:defRPr/>
            </a:pP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Fire and fire related data exchange for </a:t>
            </a:r>
            <a:r>
              <a:rPr lang="en-GB" sz="2200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SMR</a:t>
            </a: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 (small modular reactors) and other advanced nuclear technologies (</a:t>
            </a:r>
            <a:r>
              <a:rPr lang="en-GB" sz="2200" b="1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ANT</a:t>
            </a:r>
            <a:r>
              <a:rPr lang="en-GB" sz="2200" kern="0" noProof="0" dirty="0">
                <a:solidFill>
                  <a:srgbClr val="0070C0"/>
                </a:solidFill>
                <a:latin typeface="Arial" panose="020B0604020202020204" pitchFamily="34" charset="0"/>
                <a:ea typeface="Cambria" panose="02040503050406030204" pitchFamily="18" charset="0"/>
              </a:rPr>
              <a:t>) </a:t>
            </a:r>
            <a:endParaRPr lang="en-GB" noProof="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CDCDF73-8076-1D97-7C59-BB002E0DCE81}"/>
              </a:ext>
            </a:extLst>
          </p:cNvPr>
          <p:cNvSpPr txBox="1">
            <a:spLocks/>
          </p:cNvSpPr>
          <p:nvPr/>
        </p:nvSpPr>
        <p:spPr>
          <a:xfrm>
            <a:off x="335359" y="228600"/>
            <a:ext cx="11600967" cy="6096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 baseline="0">
                <a:solidFill>
                  <a:schemeClr val="accent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accent1"/>
                </a:solidFill>
                <a:latin typeface="Arial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indent="0" eaLnBrk="1" hangingPunct="1">
              <a:spcBef>
                <a:spcPts val="1800"/>
              </a:spcBef>
              <a:buClr>
                <a:srgbClr val="336699"/>
              </a:buClr>
              <a:buNone/>
              <a:defRPr/>
            </a:pPr>
            <a:r>
              <a:rPr lang="en-GB" sz="2400" kern="0" dirty="0">
                <a:solidFill>
                  <a:srgbClr val="006699"/>
                </a:solidFill>
                <a:ea typeface="Cambria" panose="02040503050406030204" pitchFamily="18" charset="0"/>
              </a:rPr>
              <a:t>Outlook </a:t>
            </a:r>
            <a:r>
              <a:rPr lang="en-CA" sz="2400" dirty="0"/>
              <a:t>–</a:t>
            </a:r>
            <a:r>
              <a:rPr lang="en-GB" sz="2400" kern="0" dirty="0">
                <a:solidFill>
                  <a:srgbClr val="006699"/>
                </a:solidFill>
                <a:ea typeface="Cambria" panose="02040503050406030204" pitchFamily="18" charset="0"/>
              </a:rPr>
              <a:t> </a:t>
            </a:r>
            <a:r>
              <a:rPr lang="en-GB" sz="2400" b="1" kern="0" noProof="0" dirty="0">
                <a:solidFill>
                  <a:srgbClr val="006699"/>
                </a:solidFill>
                <a:ea typeface="Cambria" panose="02040503050406030204" pitchFamily="18" charset="0"/>
              </a:rPr>
              <a:t>FIRE Database Extensions Planned </a:t>
            </a:r>
          </a:p>
        </p:txBody>
      </p:sp>
      <p:pic>
        <p:nvPicPr>
          <p:cNvPr id="11" name="Bild 7">
            <a:extLst>
              <a:ext uri="{FF2B5EF4-FFF2-40B4-BE49-F238E27FC236}">
                <a16:creationId xmlns:a16="http://schemas.microsoft.com/office/drawing/2014/main" id="{5F8CAE5F-8E1B-9A07-78E3-FA01801E1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2936" y="2895600"/>
            <a:ext cx="1399696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387696D-9638-AB85-0981-6E3EF9F47F03}"/>
              </a:ext>
            </a:extLst>
          </p:cNvPr>
          <p:cNvSpPr txBox="1"/>
          <p:nvPr/>
        </p:nvSpPr>
        <p:spPr>
          <a:xfrm>
            <a:off x="10591800" y="4343401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FIRE DB </a:t>
            </a:r>
            <a:r>
              <a:rPr lang="de-DE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2023:03</a:t>
            </a:r>
          </a:p>
        </p:txBody>
      </p:sp>
    </p:spTree>
    <p:extLst>
      <p:ext uri="{BB962C8B-B14F-4D97-AF65-F5344CB8AC3E}">
        <p14:creationId xmlns:p14="http://schemas.microsoft.com/office/powerpoint/2010/main" val="4105227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2BD04182-028C-A9CB-EDCF-5612A2F666FF}"/>
              </a:ext>
            </a:extLst>
          </p:cNvPr>
          <p:cNvSpPr txBox="1">
            <a:spLocks/>
          </p:cNvSpPr>
          <p:nvPr/>
        </p:nvSpPr>
        <p:spPr>
          <a:xfrm>
            <a:off x="533400" y="1447800"/>
            <a:ext cx="11049000" cy="5105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»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30000"/>
              </a:lnSpc>
              <a:buNone/>
              <a:defRPr/>
            </a:pPr>
            <a:r>
              <a:rPr lang="en-GB" sz="6600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Thank you for your attention!</a:t>
            </a:r>
            <a:br>
              <a:rPr lang="en-GB" sz="5400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b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  <a:t>The authors want to acknowledge the contributions </a:t>
            </a:r>
            <a:b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  <a:t>of all FIRE National Coordinators to this presentation</a:t>
            </a:r>
            <a:b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b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  <a:t>For further questions and/or requests for publicly available documents, </a:t>
            </a:r>
            <a:b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  <a:t>please contact</a:t>
            </a:r>
            <a:br>
              <a:rPr lang="en-GB" sz="4000" b="1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sz="3600" b="1" dirty="0">
                <a:solidFill>
                  <a:srgbClr val="0070C0"/>
                </a:solidFill>
                <a:latin typeface="Arial" panose="020B0604020202020204" pitchFamily="34" charset="0"/>
              </a:rPr>
              <a:t>Dr. Markus Beilmann </a:t>
            </a:r>
            <a:r>
              <a:rPr lang="en-GB" sz="3600" b="1" dirty="0">
                <a:solidFill>
                  <a:srgbClr val="0033CC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Markus.Beilmann@oecd-nea.org</a:t>
            </a:r>
            <a:br>
              <a:rPr lang="en-GB" sz="3600" b="1" dirty="0">
                <a:solidFill>
                  <a:srgbClr val="0033CC"/>
                </a:solidFill>
                <a:latin typeface="Arial" panose="020B0604020202020204" pitchFamily="34" charset="0"/>
              </a:rPr>
            </a:br>
            <a:r>
              <a:rPr lang="en-GB" sz="3600" dirty="0">
                <a:solidFill>
                  <a:srgbClr val="0070C0"/>
                </a:solidFill>
                <a:latin typeface="Arial" panose="020B0604020202020204" pitchFamily="34" charset="0"/>
              </a:rPr>
              <a:t>(OECD/NEA Secretariat of the FIRE Database Project)</a:t>
            </a:r>
            <a:br>
              <a:rPr lang="en-GB" sz="3600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sz="3600" b="1" dirty="0">
                <a:solidFill>
                  <a:srgbClr val="0070C0"/>
                </a:solidFill>
                <a:latin typeface="Arial" panose="020B0604020202020204" pitchFamily="34" charset="0"/>
              </a:rPr>
              <a:t>Dr. Marina Röwekamp </a:t>
            </a:r>
            <a:r>
              <a:rPr lang="en-GB" sz="3600" b="1" dirty="0">
                <a:solidFill>
                  <a:srgbClr val="0033CC"/>
                </a:solidFill>
                <a:latin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Marina.Roewekamp@grs.de</a:t>
            </a:r>
            <a:br>
              <a:rPr lang="en-GB" sz="3600" b="1" dirty="0">
                <a:solidFill>
                  <a:srgbClr val="0033CC"/>
                </a:solidFill>
                <a:latin typeface="Arial" panose="020B0604020202020204" pitchFamily="34" charset="0"/>
              </a:rPr>
            </a:br>
            <a:r>
              <a:rPr lang="en-GB" sz="3600" dirty="0">
                <a:solidFill>
                  <a:srgbClr val="0070C0"/>
                </a:solidFill>
                <a:latin typeface="Arial" panose="020B0604020202020204" pitchFamily="34" charset="0"/>
              </a:rPr>
              <a:t>(Chair of the FIRE Database Project)</a:t>
            </a:r>
            <a:br>
              <a:rPr lang="en-GB" sz="3600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sz="3600" b="1" dirty="0">
                <a:solidFill>
                  <a:srgbClr val="0070C0"/>
                </a:solidFill>
                <a:latin typeface="Arial" panose="020B0604020202020204" pitchFamily="34" charset="0"/>
              </a:rPr>
              <a:t>Andreas Werner </a:t>
            </a:r>
            <a:r>
              <a:rPr lang="en-GB" sz="3600" b="1" dirty="0">
                <a:solidFill>
                  <a:srgbClr val="0033CC"/>
                </a:solidFill>
                <a:latin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Andreas.Werner@safetyassess.com</a:t>
            </a:r>
            <a:br>
              <a:rPr lang="en-GB" sz="3600" b="1" dirty="0">
                <a:solidFill>
                  <a:srgbClr val="0033CC"/>
                </a:solidFill>
                <a:latin typeface="Arial" panose="020B0604020202020204" pitchFamily="34" charset="0"/>
              </a:rPr>
            </a:br>
            <a:r>
              <a:rPr lang="en-GB" sz="3600" dirty="0">
                <a:solidFill>
                  <a:srgbClr val="0070C0"/>
                </a:solidFill>
                <a:latin typeface="Arial" panose="020B0604020202020204" pitchFamily="34" charset="0"/>
              </a:rPr>
              <a:t>(Operating Agent of the FIRE Database Project)</a:t>
            </a:r>
            <a:endParaRPr lang="en-US" altLang="fr-FR" sz="2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112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3C3C9-1087-7310-E45B-A54C738DB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C3FC87-D37A-5482-B9C1-A104E839C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US" sz="2400" dirty="0"/>
              <a:t>Introduction and Background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3F070A0-44B1-C0BD-ECB8-A3AB43A6D0F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5917" y="990600"/>
            <a:ext cx="11521283" cy="5638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000" indent="-342000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Fire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Verdana" panose="020B0604030504040204" pitchFamily="34" charset="0"/>
              </a:rPr>
              <a:t>–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non-negligible contributor to the risk of nuclear installations</a:t>
            </a:r>
          </a:p>
          <a:p>
            <a:pPr marL="684000" indent="-342000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Plant internal fires occur over entire life cycle of nuclear installations – from construction, </a:t>
            </a:r>
            <a:b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over the whole operational period, up to the late phase of decommissioning and dismantling</a:t>
            </a:r>
          </a:p>
          <a:p>
            <a:pPr marL="684000" indent="-342000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Fire safety remains an issue for the overall safety of all types of nuclear installations including new technologies under development</a:t>
            </a:r>
          </a:p>
          <a:p>
            <a:pPr marL="684000" indent="-342000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Only limited or no operating experience is available for nuclear reactor concepts of unique designs, prototype facilities and new generation reactors including new or advanced technologies, e.g., SMRs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684000" indent="-342000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OECD/NEA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FIRE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(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</a:rPr>
              <a:t>F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ire 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</a:rPr>
              <a:t>I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ncidents 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</a:rPr>
              <a:t>R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ecords </a:t>
            </a:r>
            <a:r>
              <a:rPr lang="en-US" i="1" dirty="0">
                <a:solidFill>
                  <a:srgbClr val="0070C0"/>
                </a:solidFill>
                <a:latin typeface="Arial" panose="020B0604020202020204" pitchFamily="34" charset="0"/>
              </a:rPr>
              <a:t>E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xchange)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Database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 Project </a:t>
            </a:r>
            <a:b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was established in 2003 under the auspices of OECD/NEA</a:t>
            </a:r>
          </a:p>
          <a:p>
            <a:pPr marL="684000" indent="-342000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The FIRE Database has been continuously advanced and extended </a:t>
            </a:r>
            <a:b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covering fire events in nuclear power reactors from 14 member countries </a:t>
            </a:r>
            <a:b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(Asia: 2, Europe:10, North America: 2) representing ~ 11,000 ry </a:t>
            </a:r>
            <a:b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</a:rPr>
              <a:t>of commercial plant operation</a:t>
            </a:r>
          </a:p>
          <a:p>
            <a:pPr marL="504000" indent="-252000">
              <a:lnSpc>
                <a:spcPct val="130000"/>
              </a:lnSpc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D1FA041-2D54-41E8-85FA-0BF7A1D96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400" y="4267200"/>
            <a:ext cx="1930400" cy="14478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807AEB52-23A2-17A1-657D-CB961C403920}"/>
              </a:ext>
            </a:extLst>
          </p:cNvPr>
          <p:cNvSpPr txBox="1"/>
          <p:nvPr/>
        </p:nvSpPr>
        <p:spPr>
          <a:xfrm>
            <a:off x="9525000" y="5819001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FIRE DB </a:t>
            </a:r>
            <a:r>
              <a:rPr lang="de-DE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2023:03</a:t>
            </a:r>
          </a:p>
        </p:txBody>
      </p:sp>
    </p:spTree>
    <p:extLst>
      <p:ext uri="{BB962C8B-B14F-4D97-AF65-F5344CB8AC3E}">
        <p14:creationId xmlns:p14="http://schemas.microsoft.com/office/powerpoint/2010/main" val="3668827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457200" y="1066800"/>
            <a:ext cx="11353800" cy="533400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Fire risk </a:t>
            </a: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</a:rPr>
              <a:t>–</a:t>
            </a: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a permanent challenge for nuclear (reactor and non-reactor) installations </a:t>
            </a:r>
          </a:p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Fire hazards are addressed in all types of deterministic and</a:t>
            </a:r>
            <a:r>
              <a:rPr lang="en-GB" b="1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probabilistic safety assessments</a:t>
            </a:r>
          </a:p>
          <a:p>
            <a:pPr marL="684000" lvl="1" indent="-3420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 the </a:t>
            </a:r>
            <a:r>
              <a:rPr lang="en-GB" b="1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licensing </a:t>
            </a: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process (during design stage and commissioning)</a:t>
            </a:r>
          </a:p>
          <a:p>
            <a:pPr marL="684000" lvl="1" indent="-3420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 the frame of </a:t>
            </a:r>
            <a:r>
              <a:rPr lang="en-GB" b="1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Periodic Safety Reviews </a:t>
            </a: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(PSRs) </a:t>
            </a:r>
          </a:p>
          <a:p>
            <a:pPr marL="684000" lvl="1" indent="-3420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On a </a:t>
            </a:r>
            <a:r>
              <a:rPr lang="en-GB" b="1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case-by-case</a:t>
            </a: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basis</a:t>
            </a:r>
          </a:p>
          <a:p>
            <a:pPr marL="684000" lvl="1" indent="-342000">
              <a:lnSpc>
                <a:spcPct val="120000"/>
              </a:lnSpc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Deterministic (fire hazard analyses, FHAs) and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, mainly as a supplement,</a:t>
            </a: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probabilistic fire </a:t>
            </a:r>
            <a:b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risk analyses (Fire PSAs), are being applied for different types of assessments for different types of nuclear reactors</a:t>
            </a:r>
          </a:p>
          <a:p>
            <a:pPr eaLnBrk="1" hangingPunct="1">
              <a:lnSpc>
                <a:spcPct val="120000"/>
              </a:lnSpc>
              <a:spcBef>
                <a:spcPts val="24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Various international fire risk</a:t>
            </a: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GB" noProof="0" dirty="0">
                <a:solidFill>
                  <a:srgbClr val="0070C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related activities are ongoing or have been finalised</a:t>
            </a:r>
            <a:endParaRPr lang="en-GB" noProof="0" dirty="0">
              <a:solidFill>
                <a:srgbClr val="0070C0"/>
              </a:solidFill>
              <a:highlight>
                <a:srgbClr val="FFFF00"/>
              </a:highlight>
              <a:latin typeface="Arial" panose="020B0604020202020204" pitchFamily="34" charset="0"/>
            </a:endParaRP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D15215C6-B6B6-F5C6-33CE-2A86AEE7F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GB" sz="2400" noProof="0" dirty="0"/>
              <a:t>Introduction and Background (contd.)</a:t>
            </a:r>
          </a:p>
        </p:txBody>
      </p:sp>
    </p:spTree>
    <p:extLst>
      <p:ext uri="{BB962C8B-B14F-4D97-AF65-F5344CB8AC3E}">
        <p14:creationId xmlns:p14="http://schemas.microsoft.com/office/powerpoint/2010/main" val="6172923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US" sz="2400" dirty="0"/>
              <a:t>FIRE Database Main Objectives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365917" y="990600"/>
            <a:ext cx="11600967" cy="601980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anose="05000000000000000000" pitchFamily="2" charset="2"/>
              <a:buChar char="§"/>
              <a:defRPr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</a:rPr>
              <a:t>FIRE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is meanwhile in its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</a:rPr>
              <a:t>Phase 8 (2026 – 2028)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with the following main objectives:</a:t>
            </a:r>
          </a:p>
          <a:p>
            <a:pPr marL="684000"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defRPr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</a:rPr>
              <a:t>Collection and analysis of fire event experience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by international exchange in an appropriate format in a quality-assured and consistent database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over the long-term to better understand </a:t>
            </a:r>
            <a:b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such events and their causes</a:t>
            </a:r>
          </a:p>
          <a:p>
            <a:pPr marL="684000"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Generation of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</a:rPr>
              <a:t>qualitative insights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into the apparent and root causes of fire events to derive approaches or mechanisms for their prevention and to mitigate their consequences</a:t>
            </a:r>
          </a:p>
          <a:p>
            <a:pPr marL="684000"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Establishing 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mechanism for efficient operation feedback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on </a:t>
            </a:r>
            <a:b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fire event experience, including developing prevention policies, </a:t>
            </a:r>
            <a:b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such as indicators for risk-informed and performance-based </a:t>
            </a:r>
            <a:b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inspections </a:t>
            </a:r>
          </a:p>
          <a:p>
            <a:pPr marL="684000"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defRPr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Recording fire event characteristics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to facilitate fire risk analysis </a:t>
            </a:r>
            <a:b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(Fire PRA), including quantification of generic fire frequencies </a:t>
            </a:r>
            <a:r>
              <a:rPr lang="en-US" dirty="0">
                <a:latin typeface="Arial" panose="020B0604020202020204" pitchFamily="34" charset="0"/>
              </a:rPr>
              <a:t> </a:t>
            </a:r>
            <a:endParaRPr lang="de-DE" dirty="0">
              <a:latin typeface="Arial" panose="020B0604020202020204" pitchFamily="34" charset="0"/>
            </a:endParaRPr>
          </a:p>
          <a:p>
            <a:pPr marL="252000" indent="-252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53E7872-E8F9-4479-764D-16736BFC7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4038600"/>
            <a:ext cx="2514600" cy="182925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49267D47-09F2-C86B-99A9-440C9B262740}"/>
              </a:ext>
            </a:extLst>
          </p:cNvPr>
          <p:cNvSpPr txBox="1"/>
          <p:nvPr/>
        </p:nvSpPr>
        <p:spPr>
          <a:xfrm>
            <a:off x="9144000" y="5971401"/>
            <a:ext cx="2971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FIRE DB </a:t>
            </a:r>
            <a:r>
              <a:rPr lang="de-DE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2023:03</a:t>
            </a:r>
          </a:p>
        </p:txBody>
      </p:sp>
    </p:spTree>
    <p:extLst>
      <p:ext uri="{BB962C8B-B14F-4D97-AF65-F5344CB8AC3E}">
        <p14:creationId xmlns:p14="http://schemas.microsoft.com/office/powerpoint/2010/main" val="2326753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US" sz="2400" dirty="0"/>
              <a:t>FIRE Database Overview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363712" y="1066800"/>
            <a:ext cx="11600968" cy="5400598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FIRE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Database version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2023:03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(event data up to end-2023)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covers 628 fire events</a:t>
            </a:r>
          </a:p>
          <a:p>
            <a:pPr marL="684000" eaLnBrk="1" hangingPunct="1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620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plant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internal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fires</a:t>
            </a:r>
          </a:p>
          <a:p>
            <a:pPr marL="1026000" eaLnBrk="1" hangingPunct="1">
              <a:lnSpc>
                <a:spcPct val="110000"/>
              </a:lnSpc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590 events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are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included in statistics </a:t>
            </a:r>
          </a:p>
          <a:p>
            <a:pPr marL="1026000" eaLnBrk="1" hangingPunct="1">
              <a:lnSpc>
                <a:spcPct val="110000"/>
              </a:lnSpc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Representing an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observation period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of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~ 11,007 power reactor years</a:t>
            </a:r>
            <a:r>
              <a:rPr lang="en-GB" sz="1800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(ry)</a:t>
            </a:r>
          </a:p>
          <a:p>
            <a:pPr marL="1026000" eaLnBrk="1" hangingPunct="1">
              <a:lnSpc>
                <a:spcPct val="110000"/>
              </a:lnSpc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8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plant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external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fires </a:t>
            </a:r>
            <a:endParaRPr lang="en-CA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 eaLnBrk="1" hangingPunct="1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Subsets of data can be generated and analyzed, e.g., for:</a:t>
            </a:r>
          </a:p>
          <a:p>
            <a:pPr marL="1026000" eaLnBrk="1" hangingPunct="1">
              <a:lnSpc>
                <a:spcPct val="110000"/>
              </a:lnSpc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Full-power (FP) and low-power and shutdown (LPSD) plant operational states (POS)</a:t>
            </a:r>
          </a:p>
          <a:p>
            <a:pPr marL="1026000" eaLnBrk="1" hangingPunct="1">
              <a:lnSpc>
                <a:spcPct val="110000"/>
              </a:lnSpc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Different reactor types (PWR, BWR, PHWR, GCR, ATR, FBR, HTGR, HWLWR)</a:t>
            </a:r>
          </a:p>
          <a:p>
            <a:pPr marL="1026000" eaLnBrk="1" hangingPunct="1">
              <a:lnSpc>
                <a:spcPct val="110000"/>
              </a:lnSpc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Different member countries</a:t>
            </a:r>
          </a:p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FIRE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Database version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2024:01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(event data up to end-2024)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covers 648 fire events</a:t>
            </a:r>
          </a:p>
          <a:p>
            <a:pPr marL="684000" eaLnBrk="1" hangingPunct="1">
              <a:lnSpc>
                <a:spcPct val="11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634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plant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internal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fires, 14 for plants under decommissioning/dismantling</a:t>
            </a:r>
          </a:p>
          <a:p>
            <a:pPr marL="1026000" eaLnBrk="1" hangingPunct="1">
              <a:lnSpc>
                <a:spcPct val="110000"/>
              </a:lnSpc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606 events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are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included in statistics,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representing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~ 11,292 ry</a:t>
            </a:r>
            <a:endParaRPr lang="en-GB" sz="1800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AA46BF-8A84-BF60-D166-C702DF6404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0800" y="1674424"/>
            <a:ext cx="1777622" cy="175457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38F3EE98-D23E-BD58-409F-F0560AA4C083}"/>
              </a:ext>
            </a:extLst>
          </p:cNvPr>
          <p:cNvSpPr txBox="1"/>
          <p:nvPr/>
        </p:nvSpPr>
        <p:spPr>
          <a:xfrm>
            <a:off x="9677400" y="3456801"/>
            <a:ext cx="2514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FIRE DB </a:t>
            </a:r>
            <a:r>
              <a:rPr lang="de-DE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2023:03</a:t>
            </a:r>
          </a:p>
        </p:txBody>
      </p:sp>
    </p:spTree>
    <p:extLst>
      <p:ext uri="{BB962C8B-B14F-4D97-AF65-F5344CB8AC3E}">
        <p14:creationId xmlns:p14="http://schemas.microsoft.com/office/powerpoint/2010/main" val="3072180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0064" y="152400"/>
            <a:ext cx="11600967" cy="609600"/>
          </a:xfrm>
        </p:spPr>
        <p:txBody>
          <a:bodyPr>
            <a:normAutofit/>
          </a:bodyPr>
          <a:lstStyle/>
          <a:p>
            <a:r>
              <a:rPr lang="en-CA" sz="2400" dirty="0"/>
              <a:t>Applications of FIRE Database Within PRA (1)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381000" y="1143000"/>
            <a:ext cx="11658600" cy="56388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High Energy Arcing Fault (HEAF) Induced Fires – a non-negligible risk contributor</a:t>
            </a:r>
          </a:p>
          <a:p>
            <a:pPr marL="684000">
              <a:lnSpc>
                <a:spcPct val="13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68 (~ 12 %) out of 590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statistically relevant </a:t>
            </a:r>
            <a:r>
              <a:rPr lang="en-GB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plant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internal fire events were induced by HEAF</a:t>
            </a:r>
          </a:p>
          <a:p>
            <a:pPr marL="684000" eaLnBrk="1" hangingPunct="1">
              <a:lnSpc>
                <a:spcPct val="130000"/>
              </a:lnSpc>
              <a:spcBef>
                <a:spcPts val="1200"/>
              </a:spcBef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36 out of 64 statistically relevant combinations of internal fires and other internal or external hazards are combinations involving HEAF (approx. 7 % of all events, and nearly 60 % of all combinations)</a:t>
            </a:r>
          </a:p>
          <a:p>
            <a:pPr marL="1026000" lvl="1" indent="-359991">
              <a:lnSpc>
                <a:spcPct val="120000"/>
              </a:lnSpc>
              <a:spcBef>
                <a:spcPts val="1800"/>
              </a:spcBef>
              <a:buFont typeface="Courier New" panose="02070309020205020404" pitchFamily="49" charset="0"/>
              <a:buChar char="o"/>
            </a:pPr>
            <a:r>
              <a:rPr lang="en-CA" sz="190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34 event combinations observed during full power operation (FP) involve HEAF and fire </a:t>
            </a:r>
            <a:br>
              <a:rPr lang="en-CA" sz="190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</a:br>
            <a:r>
              <a:rPr lang="en-CA" sz="190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=&gt; combined HEAF and fire event occurrence frequency: </a:t>
            </a:r>
            <a:r>
              <a:rPr lang="en-CA" sz="1900" b="1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4.0 E-03 /ry</a:t>
            </a:r>
          </a:p>
          <a:p>
            <a:pPr marL="1026000" lvl="1" indent="-359991">
              <a:lnSpc>
                <a:spcPct val="120000"/>
              </a:lnSpc>
              <a:buFont typeface="Courier New" panose="02070309020205020404" pitchFamily="49" charset="0"/>
              <a:buChar char="o"/>
            </a:pPr>
            <a:r>
              <a:rPr lang="en-CA" sz="190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2 event combinations observed during low-power and shutdown states (LPSD) involve </a:t>
            </a:r>
            <a:br>
              <a:rPr lang="en-CA" sz="190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</a:br>
            <a:r>
              <a:rPr lang="en-CA" sz="1900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HEAF and fire =&gt; combined HEAF and fire event occurrence frequency: </a:t>
            </a:r>
            <a:r>
              <a:rPr lang="en-CA" sz="1900" b="1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7,7 E-04 /ry</a:t>
            </a:r>
            <a:endParaRPr lang="en-US" sz="1900" b="1" dirty="0">
              <a:solidFill>
                <a:srgbClr val="0070C0"/>
              </a:solidFill>
              <a:highlight>
                <a:srgbClr val="FFFFFF"/>
              </a:highlight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>
              <a:lnSpc>
                <a:spcPct val="130000"/>
              </a:lnSpc>
              <a:spcBef>
                <a:spcPts val="1200"/>
              </a:spcBef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Resulting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HEAF related experimental and analytical research activities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with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significance </a:t>
            </a:r>
            <a:b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for Fire PRA i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n different member countries and by OECD/NEA (see OECD/NEA publications)</a:t>
            </a:r>
          </a:p>
          <a:p>
            <a:pPr marL="684000">
              <a:lnSpc>
                <a:spcPct val="130000"/>
              </a:lnSpc>
              <a:spcBef>
                <a:spcPts val="1200"/>
              </a:spcBef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National regulations in some countries (e.g., U.S., Japan, Germany) as well as SSG-64 and </a:t>
            </a:r>
            <a:b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SSG-3 (Rev. 1) consider HEAF and HEAF induced fires, particularly in PSA requirements</a:t>
            </a:r>
            <a:endParaRPr lang="en-GB" b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360000" lvl="1" indent="0">
              <a:spcBef>
                <a:spcPts val="900"/>
              </a:spcBef>
              <a:buClr>
                <a:srgbClr val="336699"/>
              </a:buClr>
              <a:buNone/>
              <a:defRPr/>
            </a:pPr>
            <a:endParaRPr lang="en-CA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4000" eaLnBrk="1" hangingPunct="1"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4000" eaLnBrk="1" hangingPunct="1"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4000" eaLnBrk="1" hangingPunct="1"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1">
            <a:extLst>
              <a:ext uri="{FF2B5EF4-FFF2-40B4-BE49-F238E27FC236}">
                <a16:creationId xmlns:a16="http://schemas.microsoft.com/office/drawing/2014/main" id="{6AD27AFC-4E38-68DC-C8BD-91662DC99FB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4339" y="2929136"/>
            <a:ext cx="3388261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72B12E8-E508-7E1B-913F-571BFBF00CCA}"/>
              </a:ext>
            </a:extLst>
          </p:cNvPr>
          <p:cNvSpPr txBox="1"/>
          <p:nvPr/>
        </p:nvSpPr>
        <p:spPr>
          <a:xfrm>
            <a:off x="9372600" y="3276600"/>
            <a:ext cx="2819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FIRE DB </a:t>
            </a:r>
            <a:r>
              <a:rPr lang="de-DE" sz="1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version</a:t>
            </a:r>
            <a:r>
              <a:rPr lang="de-DE" sz="1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2023:03</a:t>
            </a:r>
          </a:p>
        </p:txBody>
      </p:sp>
    </p:spTree>
    <p:extLst>
      <p:ext uri="{BB962C8B-B14F-4D97-AF65-F5344CB8AC3E}">
        <p14:creationId xmlns:p14="http://schemas.microsoft.com/office/powerpoint/2010/main" val="597832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CA" sz="2400" dirty="0"/>
              <a:t>FIRE Applications – Combinations of Fires and Further Hazards (1)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F53ED3FF-AC09-FC90-B333-210D62CB46DD}"/>
              </a:ext>
            </a:extLst>
          </p:cNvPr>
          <p:cNvSpPr txBox="1">
            <a:spLocks/>
          </p:cNvSpPr>
          <p:nvPr/>
        </p:nvSpPr>
        <p:spPr>
          <a:xfrm>
            <a:off x="228600" y="1066800"/>
            <a:ext cx="11707726" cy="556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»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64 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fire hazard combinations (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~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</a:t>
            </a:r>
            <a:r>
              <a:rPr lang="en-GB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11 %</a:t>
            </a: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of all fire events included in statistics) </a:t>
            </a:r>
          </a:p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A majority of these did not significantly affect plant safety, but are </a:t>
            </a:r>
            <a:r>
              <a:rPr lang="en-CA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important precursors</a:t>
            </a:r>
          </a:p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95 % of all fire hazard combinations are combinations of consequential hazards with a majority </a:t>
            </a:r>
            <a:b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(~ 78 %) of external or internal hazards and consequential fires</a:t>
            </a:r>
          </a:p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CA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6</a:t>
            </a:r>
            <a: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 fire events (</a:t>
            </a:r>
            <a:r>
              <a:rPr lang="en-CA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~ 9 %</a:t>
            </a:r>
            <a: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) are induced by external hazards </a:t>
            </a:r>
            <a:b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directly or in a hazards chain (“</a:t>
            </a:r>
            <a:r>
              <a:rPr lang="en-CA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cascading hazards</a:t>
            </a:r>
            <a:r>
              <a:rPr lang="en-CA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”)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eaLnBrk="1" hangingPunct="1">
              <a:spcBef>
                <a:spcPts val="1800"/>
              </a:spcBef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Combined fire hazards of all types need to be </a:t>
            </a:r>
            <a:b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considered in deterministic and probabilistic </a:t>
            </a:r>
            <a:b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</a:b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ea typeface="Tahoma" panose="020B0604030504040204" pitchFamily="34" charset="0"/>
              </a:rPr>
              <a:t>fire safety assessment </a:t>
            </a:r>
            <a:r>
              <a:rPr lang="en-CA" sz="2000" dirty="0">
                <a:solidFill>
                  <a:srgbClr val="0070C0"/>
                </a:solidFill>
                <a:latin typeface="Arial" panose="020B0604020202020204" pitchFamily="34" charset="0"/>
              </a:rPr>
              <a:t>– guidance see e.g.</a:t>
            </a:r>
            <a:br>
              <a:rPr lang="en-CA" sz="2000" dirty="0">
                <a:solidFill>
                  <a:srgbClr val="0070C0"/>
                </a:solidFill>
                <a:latin typeface="Arial" panose="020B0604020202020204" pitchFamily="34" charset="0"/>
              </a:rPr>
            </a:br>
            <a:r>
              <a:rPr lang="en-CA" dirty="0">
                <a:solidFill>
                  <a:srgbClr val="0070C0"/>
                </a:solidFill>
                <a:latin typeface="Arial" panose="020B0604020202020204" pitchFamily="34" charset="0"/>
              </a:rPr>
              <a:t>IAEA SSG-3 (Rev. 1), SSG-64, and SSG-77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ABFE61B4-18BD-C62C-FA86-5F816BF425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5289213"/>
              </p:ext>
            </p:extLst>
          </p:nvPr>
        </p:nvGraphicFramePr>
        <p:xfrm>
          <a:off x="6400800" y="3352800"/>
          <a:ext cx="5699126" cy="312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0623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CA" sz="2400" dirty="0"/>
              <a:t>FIRE Applications – Combinations of Fires and Further Hazards (2)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4294967295"/>
          </p:nvPr>
        </p:nvSpPr>
        <p:spPr>
          <a:xfrm>
            <a:off x="363712" y="1066800"/>
            <a:ext cx="11600968" cy="540059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1100" indent="0" eaLnBrk="1" hangingPunct="1">
              <a:spcBef>
                <a:spcPts val="1200"/>
              </a:spcBef>
              <a:buClr>
                <a:srgbClr val="336699"/>
              </a:buClr>
              <a:buNone/>
              <a:defRPr/>
            </a:pPr>
            <a:endParaRPr lang="en-US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4000" eaLnBrk="1" hangingPunct="1"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4000" eaLnBrk="1" hangingPunct="1"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7A8CCCE-2D22-4092-EFA0-40C6F8284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67" y="1007268"/>
            <a:ext cx="9859434" cy="554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935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5359" y="228600"/>
            <a:ext cx="11600967" cy="609600"/>
          </a:xfrm>
        </p:spPr>
        <p:txBody>
          <a:bodyPr>
            <a:normAutofit/>
          </a:bodyPr>
          <a:lstStyle/>
          <a:p>
            <a:r>
              <a:rPr lang="en-CA" sz="2400" dirty="0"/>
              <a:t>Application of Generic Data Fire from FIRE Database to Fire PSA (2)</a:t>
            </a:r>
          </a:p>
        </p:txBody>
      </p:sp>
      <p:sp>
        <p:nvSpPr>
          <p:cNvPr id="9" name="Inhaltsplatzhalter 2">
            <a:extLst>
              <a:ext uri="{FF2B5EF4-FFF2-40B4-BE49-F238E27FC236}">
                <a16:creationId xmlns:a16="http://schemas.microsoft.com/office/drawing/2014/main" id="{F53ED3FF-AC09-FC90-B333-210D62CB46DD}"/>
              </a:ext>
            </a:extLst>
          </p:cNvPr>
          <p:cNvSpPr txBox="1">
            <a:spLocks/>
          </p:cNvSpPr>
          <p:nvPr/>
        </p:nvSpPr>
        <p:spPr>
          <a:xfrm>
            <a:off x="304800" y="990600"/>
            <a:ext cx="11658600" cy="5715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20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charset="0"/>
              </a:defRPr>
            </a:lvl3pPr>
            <a:lvl4pPr marL="16002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»"/>
              <a:defRPr sz="1800" b="0" kern="1200" baseline="0">
                <a:solidFill>
                  <a:schemeClr val="accent1"/>
                </a:solidFill>
                <a:latin typeface="+mj-lt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ts val="1800"/>
              </a:spcBef>
              <a:buClr>
                <a:srgbClr val="336699"/>
              </a:buClr>
              <a:buFont typeface="Wingdings" pitchFamily="2" charset="2"/>
              <a:buChar char="§"/>
              <a:defRPr/>
            </a:pPr>
            <a:r>
              <a:rPr lang="en-GB" b="1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ahoma" panose="020B0604030504040204" pitchFamily="34" charset="0"/>
              </a:rPr>
              <a:t>Second example: </a:t>
            </a:r>
            <a:r>
              <a:rPr lang="en-GB" b="1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Diesel </a:t>
            </a:r>
            <a:r>
              <a:rPr lang="en-GB" b="1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generator fire frequency two-unit NPP site</a:t>
            </a:r>
            <a:endParaRPr lang="en-GB" b="1" dirty="0">
              <a:solidFill>
                <a:srgbClr val="0070C0"/>
              </a:solidFill>
              <a:highlight>
                <a:srgbClr val="FFFFFF"/>
              </a:highlight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ahoma" panose="020B0604030504040204" pitchFamily="34" charset="0"/>
              </a:rPr>
              <a:t>Multi- unit NPP site with two reactor units (VVER)</a:t>
            </a: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During observation period of 229.90 ry no Diesel </a:t>
            </a:r>
            <a:r>
              <a:rPr lang="en-US" noProof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generator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ahoma" panose="020B0604030504040204" pitchFamily="34" charset="0"/>
              </a:rPr>
              <a:t> (DG) fires</a:t>
            </a: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First calculation: application of VVER reactor unit operating </a:t>
            </a:r>
            <a:b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noProof="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operating </a:t>
            </a:r>
            <a: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experience in FIRE Database applied </a:t>
            </a:r>
            <a:b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as generic prior (</a:t>
            </a:r>
            <a:r>
              <a:rPr lang="en-GB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1 DG fire within 814.00 </a:t>
            </a:r>
            <a:r>
              <a:rPr lang="en-US" dirty="0" err="1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doy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  <a:endParaRPr lang="en-US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defRPr/>
            </a:pPr>
            <a: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Second calculation: 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application of </a:t>
            </a:r>
            <a: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generic DG</a:t>
            </a:r>
            <a:b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operating experience from all NPP units in FIRE</a:t>
            </a:r>
            <a:b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US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Database (17 fire events within 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</a:rPr>
              <a:t>38,759.93 </a:t>
            </a:r>
            <a:r>
              <a:rPr lang="en-GB" dirty="0" err="1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do</a:t>
            </a:r>
            <a:r>
              <a:rPr lang="en-GB" dirty="0" err="1"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y</a:t>
            </a:r>
            <a:r>
              <a:rPr lang="en-US" dirty="0">
                <a:solidFill>
                  <a:srgbClr val="0070C0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)</a:t>
            </a:r>
          </a:p>
          <a:p>
            <a:pPr marL="684000" eaLnBrk="1" hangingPunct="1">
              <a:lnSpc>
                <a:spcPct val="110000"/>
              </a:lnSpc>
              <a:buClr>
                <a:srgbClr val="336699"/>
              </a:buClr>
              <a:buFont typeface="Wingdings" panose="05000000000000000000" pitchFamily="2" charset="2"/>
              <a:buChar char="Ø"/>
              <a:defRPr/>
            </a:pPr>
            <a:r>
              <a:rPr lang="en-GB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TG fire frequency distribution for plant:</a:t>
            </a:r>
          </a:p>
          <a:p>
            <a:pPr marL="1026000" lvl="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5 % percentile: 	</a:t>
            </a: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1.82 E-05</a:t>
            </a: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 /ry</a:t>
            </a:r>
            <a:endParaRPr lang="de-DE" sz="1800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26000" lvl="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50 % percentile:	</a:t>
            </a: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1.87 E-03</a:t>
            </a: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 /ry</a:t>
            </a:r>
            <a:endParaRPr lang="de-DE" sz="1800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26000" lvl="0">
              <a:buFont typeface="Courier New" panose="02070309020205020404" pitchFamily="49" charset="0"/>
              <a:buChar char="o"/>
            </a:pP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95 % percentile.	</a:t>
            </a: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1.83 E-02</a:t>
            </a:r>
            <a:r>
              <a:rPr lang="en-GB" sz="1800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 /ry</a:t>
            </a:r>
            <a:endParaRPr lang="de-DE" sz="1800" dirty="0">
              <a:solidFill>
                <a:srgbClr val="0070C0"/>
              </a:solidFill>
              <a:effectLst/>
              <a:highlight>
                <a:srgbClr val="FFFFFF"/>
              </a:highlight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1026000" lvl="0">
              <a:buFont typeface="Courier New" panose="02070309020205020404" pitchFamily="49" charset="0"/>
              <a:buChar char="o"/>
            </a:pPr>
            <a:r>
              <a:rPr lang="en-GB" sz="1800" b="1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Mean value: 	4.50</a:t>
            </a:r>
            <a:r>
              <a:rPr lang="en-US" sz="1800" b="1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 E-03 </a:t>
            </a:r>
            <a:r>
              <a:rPr lang="en-US" sz="1800" b="1" dirty="0">
                <a:solidFill>
                  <a:srgbClr val="0070C0"/>
                </a:solidFill>
                <a:effectLst/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/ry</a:t>
            </a:r>
            <a:r>
              <a:rPr lang="en-US" sz="1800" dirty="0">
                <a:effectLst/>
                <a:highlight>
                  <a:srgbClr val="FFFF00"/>
                </a:highlight>
                <a:latin typeface="Arial" panose="020B0604020202020204" pitchFamily="34" charset="0"/>
                <a:ea typeface="PMingLiU" panose="02020500000000000000" pitchFamily="18" charset="-120"/>
              </a:rPr>
              <a:t> </a:t>
            </a:r>
          </a:p>
          <a:p>
            <a:pPr marL="342000" lvl="0">
              <a:spcBef>
                <a:spcPts val="900"/>
              </a:spcBef>
              <a:buFont typeface="Wingdings" panose="05000000000000000000" pitchFamily="2" charset="2"/>
              <a:buChar char="Ø"/>
            </a:pPr>
            <a:r>
              <a:rPr lang="en-GB" dirty="0">
                <a:solidFill>
                  <a:srgbClr val="0070C0"/>
                </a:solidFill>
                <a:latin typeface="Arial" panose="020B0604020202020204" pitchFamily="34" charset="0"/>
              </a:rPr>
              <a:t>Application of generic data will increase the level of confidence</a:t>
            </a:r>
          </a:p>
          <a:p>
            <a:pPr marL="342000" lvl="0">
              <a:spcBef>
                <a:spcPts val="900"/>
              </a:spcBef>
              <a:buFont typeface="Wingdings" panose="05000000000000000000" pitchFamily="2" charset="2"/>
              <a:buChar char="Ø"/>
            </a:pPr>
            <a:endParaRPr lang="de-DE" dirty="0">
              <a:effectLst/>
              <a:highlight>
                <a:srgbClr val="FFFF00"/>
              </a:highlight>
              <a:latin typeface="Arial" panose="020B0604020202020204" pitchFamily="34" charset="0"/>
              <a:ea typeface="PMingLiU" panose="02020500000000000000" pitchFamily="18" charset="-120"/>
            </a:endParaRPr>
          </a:p>
          <a:p>
            <a:pPr marL="1026000" eaLnBrk="1" hangingPunct="1">
              <a:buClr>
                <a:srgbClr val="336699"/>
              </a:buClr>
              <a:buFont typeface="Courier New" panose="02070309020205020404" pitchFamily="49" charset="0"/>
              <a:buChar char="o"/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  <a:p>
            <a:pPr marL="684000" eaLnBrk="1" hangingPunct="1">
              <a:lnSpc>
                <a:spcPct val="120000"/>
              </a:lnSpc>
              <a:spcBef>
                <a:spcPts val="1200"/>
              </a:spcBef>
              <a:buClr>
                <a:srgbClr val="336699"/>
              </a:buClr>
              <a:defRPr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ea typeface="Tahoma" panose="020B060403050404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713D46E-5AE4-2A1D-D394-134CF09F4C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337269"/>
            <a:ext cx="5510773" cy="3987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857306"/>
      </p:ext>
    </p:extLst>
  </p:cSld>
  <p:clrMapOvr>
    <a:masterClrMapping/>
  </p:clrMapOvr>
</p:sld>
</file>

<file path=ppt/theme/theme1.xml><?xml version="1.0" encoding="utf-8"?>
<a:theme xmlns:a="http://schemas.openxmlformats.org/drawingml/2006/main" name="1_NEA Slides">
  <a:themeElements>
    <a:clrScheme name="Custom 3">
      <a:dk1>
        <a:sysClr val="windowText" lastClr="000000"/>
      </a:dk1>
      <a:lt1>
        <a:sysClr val="window" lastClr="FFFFFF"/>
      </a:lt1>
      <a:dk2>
        <a:srgbClr val="22567C"/>
      </a:dk2>
      <a:lt2>
        <a:srgbClr val="00B0F0"/>
      </a:lt2>
      <a:accent1>
        <a:srgbClr val="006699"/>
      </a:accent1>
      <a:accent2>
        <a:srgbClr val="02889E"/>
      </a:accent2>
      <a:accent3>
        <a:srgbClr val="83CDE0"/>
      </a:accent3>
      <a:accent4>
        <a:srgbClr val="FBBC0E"/>
      </a:accent4>
      <a:accent5>
        <a:srgbClr val="D14648"/>
      </a:accent5>
      <a:accent6>
        <a:srgbClr val="EF7D00"/>
      </a:accent6>
      <a:hlink>
        <a:srgbClr val="0070C0"/>
      </a:hlink>
      <a:folHlink>
        <a:srgbClr val="F7F7F7"/>
      </a:folHlink>
    </a:clrScheme>
    <a:fontScheme name="Custom 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006699"/>
            </a:solidFill>
            <a:latin typeface="+mn-lt" panose="020B0604030504040204" pitchFamily="34" charset="0"/>
            <a:ea typeface="+mn-lt" panose="020B060403050404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NEA Slides">
  <a:themeElements>
    <a:clrScheme name="Custom 3">
      <a:dk1>
        <a:sysClr val="windowText" lastClr="000000"/>
      </a:dk1>
      <a:lt1>
        <a:sysClr val="window" lastClr="FFFFFF"/>
      </a:lt1>
      <a:dk2>
        <a:srgbClr val="22567C"/>
      </a:dk2>
      <a:lt2>
        <a:srgbClr val="00B0F0"/>
      </a:lt2>
      <a:accent1>
        <a:srgbClr val="006699"/>
      </a:accent1>
      <a:accent2>
        <a:srgbClr val="02889E"/>
      </a:accent2>
      <a:accent3>
        <a:srgbClr val="83CDE0"/>
      </a:accent3>
      <a:accent4>
        <a:srgbClr val="FBBC0E"/>
      </a:accent4>
      <a:accent5>
        <a:srgbClr val="D14648"/>
      </a:accent5>
      <a:accent6>
        <a:srgbClr val="EF7D00"/>
      </a:accent6>
      <a:hlink>
        <a:srgbClr val="0070C0"/>
      </a:hlink>
      <a:folHlink>
        <a:srgbClr val="F7F7F7"/>
      </a:folHlink>
    </a:clrScheme>
    <a:fontScheme name="Custom 3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006699"/>
            </a:solidFill>
            <a:latin typeface="+mn-lt" panose="020B0604030504040204" pitchFamily="34" charset="0"/>
            <a:ea typeface="+mn-lt" panose="020B0604030504040204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NEA-PowerPoint-Template 60th</Template>
  <TotalTime>0</TotalTime>
  <Words>2167</Words>
  <Application>Microsoft Office PowerPoint</Application>
  <PresentationFormat>Breitbild</PresentationFormat>
  <Paragraphs>150</Paragraphs>
  <Slides>17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17</vt:i4>
      </vt:variant>
    </vt:vector>
  </HeadingPairs>
  <TitlesOfParts>
    <vt:vector size="29" baseType="lpstr">
      <vt:lpstr>PMingLiU</vt:lpstr>
      <vt:lpstr>Arial</vt:lpstr>
      <vt:lpstr>Calibri</vt:lpstr>
      <vt:lpstr>Cambria</vt:lpstr>
      <vt:lpstr>Courier New</vt:lpstr>
      <vt:lpstr>Symbol</vt:lpstr>
      <vt:lpstr>Tahoma</vt:lpstr>
      <vt:lpstr>Times New Roman</vt:lpstr>
      <vt:lpstr>Verdana</vt:lpstr>
      <vt:lpstr>Wingdings</vt:lpstr>
      <vt:lpstr>1_NEA Slides</vt:lpstr>
      <vt:lpstr>NEA Slides</vt:lpstr>
      <vt:lpstr>  Database OECD/NEA  FIRE – Applications and Applicability Within  Fire PSA    </vt:lpstr>
      <vt:lpstr>Introduction and Background</vt:lpstr>
      <vt:lpstr>Introduction and Background (contd.)</vt:lpstr>
      <vt:lpstr>FIRE Database Main Objectives</vt:lpstr>
      <vt:lpstr>FIRE Database Overview</vt:lpstr>
      <vt:lpstr>Applications of FIRE Database Within PRA (1)</vt:lpstr>
      <vt:lpstr>FIRE Applications – Combinations of Fires and Further Hazards (1)</vt:lpstr>
      <vt:lpstr>FIRE Applications – Combinations of Fires and Further Hazards (2)</vt:lpstr>
      <vt:lpstr>Application of Generic Data Fire from FIRE Database to Fire PSA (2)</vt:lpstr>
      <vt:lpstr>Application of Generic Data Fire from FIRE Database to Fire PSA (3)</vt:lpstr>
      <vt:lpstr>Application of Generic Data Fire from FIRE Database to Fire PSA (1)</vt:lpstr>
      <vt:lpstr>Fire Detection and Suppression Success Analysis</vt:lpstr>
      <vt:lpstr>Root Cause Analysis</vt:lpstr>
      <vt:lpstr>Conclusions</vt:lpstr>
      <vt:lpstr>PowerPoint-Präsentation</vt:lpstr>
      <vt:lpstr>PowerPoint-Präsentation</vt:lpstr>
      <vt:lpstr>PowerPoint-Präsentation</vt:lpstr>
    </vt:vector>
  </TitlesOfParts>
  <Company>OECD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 M</dc:creator>
  <cp:lastModifiedBy>Röwekamp, Marina Dr.</cp:lastModifiedBy>
  <cp:revision>758</cp:revision>
  <cp:lastPrinted>2023-01-05T12:34:31Z</cp:lastPrinted>
  <dcterms:created xsi:type="dcterms:W3CDTF">2018-04-29T08:24:09Z</dcterms:created>
  <dcterms:modified xsi:type="dcterms:W3CDTF">2026-07-22T16:47:04Z</dcterms:modified>
</cp:coreProperties>
</file>