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738" autoAdjust="0"/>
  </p:normalViewPr>
  <p:slideViewPr>
    <p:cSldViewPr snapToGrid="0" snapToObjects="1">
      <p:cViewPr varScale="1">
        <p:scale>
          <a:sx n="60" d="100"/>
          <a:sy n="60" d="100"/>
        </p:scale>
        <p:origin x="78" y="396"/>
      </p:cViewPr>
      <p:guideLst>
        <p:guide orient="horz" pos="2160"/>
        <p:guide pos="2880"/>
      </p:guideLst>
    </p:cSldViewPr>
  </p:slideViewPr>
  <p:notesTextViewPr>
    <p:cViewPr>
      <p:scale>
        <a:sx n="85" d="100"/>
        <a:sy n="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B1C86-373A-403B-9133-4A35F9B9C71A}" type="datetimeFigureOut">
              <a:rPr kumimoji="1" lang="ja-JP" altLang="en-US" smtClean="0"/>
              <a:t>2026/7/18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4CF40-FFC9-4E19-B6A3-DCDAD1D00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87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551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552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196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841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827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805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483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934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235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194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CF40-FFC9-4E19-B6A3-DCDAD1D00BD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647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5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  <a:latin typeface="Calibri"/>
              </a:defRPr>
            </a:pPr>
            <a:r>
              <a:t>Multi-Objective Optimization and the Value of Uncertainty in Dynamic PRA-Based Decision-Making</a:t>
            </a:r>
          </a:p>
          <a:p>
            <a:pPr>
              <a:spcBef>
                <a:spcPts val="1000"/>
              </a:spcBef>
              <a:defRPr sz="1800">
                <a:solidFill>
                  <a:srgbClr val="ED7D31"/>
                </a:solidFill>
                <a:latin typeface="Calibri"/>
              </a:defRPr>
            </a:pPr>
            <a:r>
              <a:t>─ Application to Intervention Threshold Optimization 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1277295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FFFFFF"/>
                </a:solidFill>
                <a:latin typeface="Calibri"/>
              </a:defRPr>
            </a:pPr>
            <a:r>
              <a:t>Shuhei Matsunaka (TEPCO SYSTEMS CORPORATION)</a:t>
            </a:r>
            <a:br/>
            <a:r>
              <a:t>Takashi Takata, Takafumi Narukawa (The University of Tokyo)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9. Discussion: Modeling Urgency (Urgency B) in Decision-Making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54864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Risk-Resource-Urgency Triplet Optimization: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</a:t>
            </a:r>
            <a:r>
              <a:rPr lang="en-US" dirty="0"/>
              <a:t>Conven</a:t>
            </a:r>
            <a:r>
              <a:rPr dirty="0"/>
              <a:t>tional 2D Pareto frontiers are augmented with 'Urgency' to intuitively capture safety margins.</a:t>
            </a:r>
          </a:p>
          <a:p>
            <a:pPr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Draft Formulation of Urgency (An Illustrative Example):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   </a:t>
            </a:r>
            <a:r>
              <a:rPr dirty="0" err="1"/>
              <a:t>Urgency_B</a:t>
            </a:r>
            <a:r>
              <a:rPr dirty="0"/>
              <a:t> = (μ + k · σ) / </a:t>
            </a:r>
            <a:r>
              <a:rPr dirty="0" err="1"/>
              <a:t>T_available</a:t>
            </a:r>
            <a:endParaRPr dirty="0"/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μ : Average switching time (2.0 hours)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σ : Operation time standard deviation (variability)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k : Conservatism factor ($k = 2.0$, representing the 95% upper limit)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</a:t>
            </a:r>
            <a:r>
              <a:rPr dirty="0" err="1"/>
              <a:t>T_available</a:t>
            </a:r>
            <a:r>
              <a:rPr dirty="0"/>
              <a:t> : Time available until tank depletion from threshold θ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  ※ Since water level decreases at 5%/h, </a:t>
            </a:r>
            <a:r>
              <a:rPr dirty="0" err="1"/>
              <a:t>T_available</a:t>
            </a:r>
            <a:r>
              <a:rPr dirty="0"/>
              <a:t> = θ / 5.0</a:t>
            </a:r>
          </a:p>
          <a:p>
            <a:pPr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Physical Interpretation (Ongoing Research Topic):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</a:t>
            </a:r>
            <a:r>
              <a:rPr dirty="0" err="1"/>
              <a:t>Urgency_B</a:t>
            </a:r>
            <a:r>
              <a:rPr dirty="0"/>
              <a:t> &lt; 1.0 : Safe completion even under worst-case delay.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</a:t>
            </a:r>
            <a:r>
              <a:rPr dirty="0" err="1"/>
              <a:t>Urgency_B</a:t>
            </a:r>
            <a:r>
              <a:rPr dirty="0"/>
              <a:t> ≥ 1.0 : Risk of tank depletion rises exponentially.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※ This formulation is a preliminary draft; refinement and validation using several options are planned as future work.</a:t>
            </a:r>
          </a:p>
        </p:txBody>
      </p:sp>
      <p:pic>
        <p:nvPicPr>
          <p:cNvPr id="6" name="Picture 5" descr="triplet_comparison_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1645920"/>
            <a:ext cx="5486400" cy="43891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10. Conclusions &amp; Future Outlook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628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latin typeface="Calibri"/>
              </a:defRPr>
            </a:pPr>
            <a:r>
              <a:t>Key Outcomes of this Study: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1. Framework for Time Uncertainty: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   Dynamic PRA successfully modeled the time-dependent interaction between severe accident processes and human response variability.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2. Quantification of Deterministic Loss: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   Proved that ignoring uncertainty leads to critical failures (81.5% risk under optimistic bias).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3. ROI of Operator Training: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   Quantified the value of training as a direct reduction in safety margin (θ*: 35% → 23%) and personnel requirement (7.4 person-hours saved).</a:t>
            </a:r>
          </a:p>
          <a:p>
            <a:pPr>
              <a:spcAft>
                <a:spcPts val="800"/>
              </a:spcAft>
              <a:defRPr sz="1600">
                <a:latin typeface="Calibri"/>
              </a:defRPr>
            </a:pPr>
            <a:r>
              <a:t>Practical Utility for Nuclear Plants:</a:t>
            </a:r>
          </a:p>
          <a:p>
            <a:pPr lvl="1">
              <a:spcAft>
                <a:spcPts val="800"/>
              </a:spcAft>
              <a:defRPr sz="1500">
                <a:latin typeface="Calibri"/>
              </a:defRPr>
            </a:pPr>
            <a:r>
              <a:t>  - The Risk-Resource-Urgency framework provides a quantitative decision-support tool for nuclear utilities to justify training and procedure improvements not just for 'regulatory compliance' but as 'efficiency investments'.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1. Research Background &amp; Motivation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62895" cy="354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latin typeface="Calibri"/>
              </a:defRPr>
            </a:pPr>
            <a:r>
              <a:rPr dirty="0"/>
              <a:t>Challenges in Safety Assessment &amp; Emergency Planning:</a:t>
            </a:r>
          </a:p>
          <a:p>
            <a:pPr lvl="1">
              <a:spcAft>
                <a:spcPts val="1000"/>
              </a:spcAft>
              <a:defRPr sz="1600">
                <a:latin typeface="Calibri"/>
              </a:defRPr>
            </a:pPr>
            <a:r>
              <a:rPr dirty="0"/>
              <a:t>  - </a:t>
            </a:r>
            <a:r>
              <a:rPr lang="en-US" dirty="0"/>
              <a:t>Convention</a:t>
            </a:r>
            <a:r>
              <a:rPr dirty="0"/>
              <a:t>al safety assessments (</a:t>
            </a:r>
            <a:r>
              <a:rPr lang="en-US" dirty="0"/>
              <a:t>Design basis and Static PRA</a:t>
            </a:r>
            <a:r>
              <a:rPr dirty="0"/>
              <a:t>) typically treat human action times as fixed values.</a:t>
            </a:r>
          </a:p>
          <a:p>
            <a:pPr lvl="1">
              <a:spcAft>
                <a:spcPts val="1000"/>
              </a:spcAft>
              <a:defRPr sz="1600">
                <a:latin typeface="Calibri"/>
              </a:defRPr>
            </a:pPr>
            <a:r>
              <a:rPr dirty="0"/>
              <a:t>  - Under actual severe accident conditions, 'time uncertainty' (variability) is inevitable due to stress, harsh environments, and skill levels.</a:t>
            </a:r>
          </a:p>
          <a:p>
            <a:pPr>
              <a:spcAft>
                <a:spcPts val="1000"/>
              </a:spcAft>
              <a:defRPr sz="1800">
                <a:latin typeface="Calibri"/>
              </a:defRPr>
            </a:pPr>
            <a:r>
              <a:rPr dirty="0"/>
              <a:t>The Dilemma of Deterministic Margins:</a:t>
            </a:r>
          </a:p>
          <a:p>
            <a:pPr lvl="1">
              <a:spcAft>
                <a:spcPts val="1000"/>
              </a:spcAft>
              <a:defRPr sz="1600">
                <a:latin typeface="Calibri"/>
              </a:defRPr>
            </a:pPr>
            <a:r>
              <a:rPr dirty="0"/>
              <a:t>  - Optimistic Bias: Ignoring variability and assuming average time leads to underestimating failure probability (Base Case).</a:t>
            </a:r>
          </a:p>
          <a:p>
            <a:pPr lvl="1">
              <a:spcAft>
                <a:spcPts val="1000"/>
              </a:spcAft>
              <a:defRPr sz="1600">
                <a:latin typeface="Calibri"/>
              </a:defRPr>
            </a:pPr>
            <a:r>
              <a:rPr dirty="0"/>
              <a:t>  - Excess Conservatism: Setting safety margins based on worst-case scenarios avoids risk but heavily wastes resources.</a:t>
            </a:r>
          </a:p>
          <a:p>
            <a:pPr>
              <a:spcAft>
                <a:spcPts val="1000"/>
              </a:spcAft>
              <a:defRPr sz="1800">
                <a:latin typeface="Calibri"/>
              </a:defRPr>
            </a:pPr>
            <a:r>
              <a:rPr dirty="0"/>
              <a:t>Proposed Solution:</a:t>
            </a:r>
          </a:p>
          <a:p>
            <a:pPr lvl="1">
              <a:spcAft>
                <a:spcPts val="1000"/>
              </a:spcAft>
              <a:defRPr sz="1600">
                <a:latin typeface="Calibri"/>
              </a:defRPr>
            </a:pPr>
            <a:r>
              <a:rPr dirty="0"/>
              <a:t>  - A dynamic decision-making framework that explicitly models time uncertainty to balance risk and resources.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2.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628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latin typeface="Calibri"/>
              </a:defRPr>
            </a:pPr>
            <a:r>
              <a:rPr dirty="0"/>
              <a:t>1. Optimize Emergency Intervention Thresholds via Dynamic PRA</a:t>
            </a:r>
          </a:p>
          <a:p>
            <a:pPr lvl="1">
              <a:spcAft>
                <a:spcPts val="1200"/>
              </a:spcAft>
              <a:defRPr sz="1600">
                <a:latin typeface="Calibri"/>
              </a:defRPr>
            </a:pPr>
            <a:r>
              <a:rPr dirty="0"/>
              <a:t>  - Model the dynamic interaction between physical processes (water level) and human actions under variability.</a:t>
            </a:r>
          </a:p>
          <a:p>
            <a:pPr lvl="1">
              <a:spcAft>
                <a:spcPts val="1200"/>
              </a:spcAft>
              <a:defRPr sz="1600">
                <a:latin typeface="Calibri"/>
              </a:defRPr>
            </a:pPr>
            <a:r>
              <a:rPr dirty="0"/>
              <a:t>  - Map the multi-objective Pareto-optimal trade-off between risk (failure probability) and personnel resources.</a:t>
            </a:r>
          </a:p>
          <a:p>
            <a:pPr>
              <a:spcAft>
                <a:spcPts val="1200"/>
              </a:spcAft>
              <a:defRPr sz="1800">
                <a:latin typeface="Calibri"/>
              </a:defRPr>
            </a:pPr>
            <a:r>
              <a:rPr dirty="0"/>
              <a:t>2. Quantify the Value of Information &amp; Uncertainty Reduction (EVPI &amp; EVIU)</a:t>
            </a:r>
          </a:p>
          <a:p>
            <a:pPr lvl="1">
              <a:spcAft>
                <a:spcPts val="1200"/>
              </a:spcAft>
              <a:defRPr sz="1600">
                <a:latin typeface="Calibri"/>
              </a:defRPr>
            </a:pPr>
            <a:r>
              <a:rPr dirty="0"/>
              <a:t>  - EVPI (Expected Value of Perfect Information): Quantify the economic value of achieving perfect predictability.</a:t>
            </a:r>
          </a:p>
          <a:p>
            <a:pPr lvl="1">
              <a:spcAft>
                <a:spcPts val="1200"/>
              </a:spcAft>
              <a:defRPr sz="1600">
                <a:latin typeface="Calibri"/>
              </a:defRPr>
            </a:pPr>
            <a:r>
              <a:rPr dirty="0"/>
              <a:t>  - EVIU (Expected Value of Including Uncertainty / Variability Reduction): Quantify the ROI of operator training.</a:t>
            </a:r>
          </a:p>
          <a:p>
            <a:pPr>
              <a:spcAft>
                <a:spcPts val="1200"/>
              </a:spcAft>
              <a:defRPr sz="1800">
                <a:latin typeface="Calibri"/>
              </a:defRPr>
            </a:pPr>
            <a:r>
              <a:rPr dirty="0"/>
              <a:t>3. Support Utility Decision-Making:</a:t>
            </a:r>
          </a:p>
          <a:p>
            <a:pPr lvl="1">
              <a:spcAft>
                <a:spcPts val="1200"/>
              </a:spcAft>
              <a:defRPr sz="1600">
                <a:latin typeface="Calibri"/>
              </a:defRPr>
            </a:pPr>
            <a:r>
              <a:rPr dirty="0"/>
              <a:t>  - Provide a mathematical basis for justifying standardizations and training as active resource-saving investments.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3. System Model: Multi-Tank Water Replenishment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5486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Replenishment by Fire Trucks: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Facilities: 2 water source tanks (initial level 100%). Water level decreases at 5.0% / hour.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Action: 1 primary fire truck (+1 standby). Replenishment rate is 15.0% / hour. Only 1 tank can be supplied at a time.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Failure Condition: Either tank level reaches 0% (depletion) during the 168-hour mission.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Transition Logic &amp; Threshold θ: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Trigger: Switch supply when the current tank is full (100%) AND the other tank falls below threshold θ%.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Resource Constraints &amp; Operation Time: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Normal operation: 2 personnel required. Switching operation: 4 additional personnel required (total 6).</a:t>
            </a:r>
          </a:p>
          <a:p>
            <a:pPr lvl="1">
              <a:spcAft>
                <a:spcPts val="600"/>
              </a:spcAft>
              <a:defRPr sz="1300">
                <a:latin typeface="Calibri"/>
              </a:defRPr>
            </a:pPr>
            <a:r>
              <a:rPr dirty="0"/>
              <a:t>  - Average switching time: 2.0 hours (parameterized with standard deviation σ to represent uncertainty).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55357" y="1518475"/>
            <a:ext cx="731520" cy="1898523"/>
          </a:xfrm>
          <a:prstGeom prst="rect">
            <a:avLst/>
          </a:prstGeom>
          <a:solidFill>
            <a:srgbClr val="F5F8FC"/>
          </a:solidFill>
          <a:ln w="1905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073899" y="1775458"/>
            <a:ext cx="703833" cy="1620965"/>
          </a:xfrm>
          <a:prstGeom prst="rect">
            <a:avLst/>
          </a:prstGeom>
          <a:solidFill>
            <a:srgbClr val="A0D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128510" y="3447001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F2537"/>
                </a:solidFill>
                <a:latin typeface="Calibri"/>
              </a:defRPr>
            </a:pPr>
            <a:r>
              <a:rPr dirty="0"/>
              <a:t>Tank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5357" y="1244155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rPr dirty="0"/>
              <a:t>Init: 100%</a:t>
            </a:r>
          </a:p>
        </p:txBody>
      </p:sp>
      <p:sp>
        <p:nvSpPr>
          <p:cNvPr id="10" name="Down Arrow 9"/>
          <p:cNvSpPr/>
          <p:nvPr/>
        </p:nvSpPr>
        <p:spPr>
          <a:xfrm>
            <a:off x="7329677" y="1701355"/>
            <a:ext cx="182880" cy="457200"/>
          </a:xfrm>
          <a:prstGeom prst="downArrow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055357" y="2158555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-5%/h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695437" y="4045076"/>
            <a:ext cx="1234440" cy="641224"/>
          </a:xfrm>
          <a:prstGeom prst="roundRect">
            <a:avLst/>
          </a:prstGeom>
          <a:solidFill>
            <a:srgbClr val="E63C3C"/>
          </a:solidFill>
          <a:ln w="1905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 sz="900" b="1">
                <a:solidFill>
                  <a:srgbClr val="FFFFFF"/>
                </a:solidFill>
                <a:latin typeface="Calibri"/>
              </a:defRPr>
            </a:pPr>
            <a:r>
              <a:t>Primary 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86877" y="4137658"/>
            <a:ext cx="274320" cy="274321"/>
          </a:xfrm>
          <a:prstGeom prst="rect">
            <a:avLst/>
          </a:prstGeom>
          <a:solidFill>
            <a:srgbClr val="C8F0FF"/>
          </a:solidFill>
          <a:ln w="1270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7867649" y="4585335"/>
            <a:ext cx="228600" cy="228600"/>
          </a:xfrm>
          <a:prstGeom prst="ellipse">
            <a:avLst/>
          </a:prstGeom>
          <a:solidFill>
            <a:srgbClr val="595959"/>
          </a:solidFill>
          <a:ln w="1270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8502395" y="4585335"/>
            <a:ext cx="228600" cy="228600"/>
          </a:xfrm>
          <a:prstGeom prst="ellipse">
            <a:avLst/>
          </a:prstGeom>
          <a:solidFill>
            <a:srgbClr val="595959"/>
          </a:solidFill>
          <a:ln w="1270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8010143" y="3959540"/>
            <a:ext cx="822960" cy="91440"/>
          </a:xfrm>
          <a:prstGeom prst="rect">
            <a:avLst/>
          </a:prstGeom>
          <a:solidFill>
            <a:srgbClr val="ED7D31"/>
          </a:solidFill>
          <a:ln w="1270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827263" y="4792976"/>
            <a:ext cx="14630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0F2537"/>
                </a:solidFill>
                <a:latin typeface="Calibri"/>
              </a:defRPr>
            </a:pPr>
            <a:r>
              <a:rPr dirty="0"/>
              <a:t>Primary Truck A</a:t>
            </a:r>
          </a:p>
        </p:txBody>
      </p:sp>
      <p:sp>
        <p:nvSpPr>
          <p:cNvPr id="26" name="Left Arrow 25"/>
          <p:cNvSpPr/>
          <p:nvPr/>
        </p:nvSpPr>
        <p:spPr>
          <a:xfrm rot="7852893">
            <a:off x="8410798" y="3482865"/>
            <a:ext cx="548640" cy="274320"/>
          </a:xfrm>
          <a:prstGeom prst="leftArrow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353995" y="3114435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ED7D31"/>
                </a:solidFill>
                <a:latin typeface="Calibri"/>
              </a:defRPr>
            </a:pPr>
            <a:r>
              <a:rPr dirty="0"/>
              <a:t>+15%/h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403078" y="4050980"/>
            <a:ext cx="1234440" cy="635320"/>
          </a:xfrm>
          <a:prstGeom prst="roundRect">
            <a:avLst/>
          </a:prstGeom>
          <a:solidFill>
            <a:srgbClr val="DCDCDC"/>
          </a:solidFill>
          <a:ln w="1905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 sz="900" b="1">
                <a:solidFill>
                  <a:srgbClr val="595959"/>
                </a:solidFill>
                <a:latin typeface="Calibri"/>
              </a:defRPr>
            </a:pPr>
            <a:r>
              <a:t>Standby 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94518" y="4137657"/>
            <a:ext cx="228600" cy="274321"/>
          </a:xfrm>
          <a:prstGeom prst="rect">
            <a:avLst/>
          </a:prstGeom>
          <a:solidFill>
            <a:srgbClr val="FFFFFF"/>
          </a:solidFill>
          <a:ln w="1270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9573003" y="4570094"/>
            <a:ext cx="228600" cy="228600"/>
          </a:xfrm>
          <a:prstGeom prst="ellipse">
            <a:avLst/>
          </a:prstGeom>
          <a:solidFill>
            <a:srgbClr val="969696"/>
          </a:solidFill>
          <a:ln w="1270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242420" y="4585335"/>
            <a:ext cx="228600" cy="228600"/>
          </a:xfrm>
          <a:prstGeom prst="ellipse">
            <a:avLst/>
          </a:prstGeom>
          <a:solidFill>
            <a:srgbClr val="969696"/>
          </a:solidFill>
          <a:ln w="1270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9687303" y="3959540"/>
            <a:ext cx="822960" cy="91440"/>
          </a:xfrm>
          <a:prstGeom prst="rect">
            <a:avLst/>
          </a:prstGeom>
          <a:solidFill>
            <a:srgbClr val="B4B4B4"/>
          </a:solidFill>
          <a:ln w="1270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573003" y="4819650"/>
            <a:ext cx="14630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Standby Truck B</a:t>
            </a:r>
          </a:p>
        </p:txBody>
      </p:sp>
      <p:sp>
        <p:nvSpPr>
          <p:cNvPr id="34" name="Up Arrow 33"/>
          <p:cNvSpPr/>
          <p:nvPr/>
        </p:nvSpPr>
        <p:spPr>
          <a:xfrm rot="16200000">
            <a:off x="9021317" y="4251960"/>
            <a:ext cx="182880" cy="274320"/>
          </a:xfrm>
          <a:prstGeom prst="upArrow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6400800" y="5076633"/>
            <a:ext cx="4663440" cy="755523"/>
          </a:xfrm>
          <a:prstGeom prst="roundRect">
            <a:avLst/>
          </a:prstGeom>
          <a:solidFill>
            <a:srgbClr val="F5F8FC"/>
          </a:solidFill>
          <a:ln w="1270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defRPr sz="1100" b="1">
                <a:solidFill>
                  <a:srgbClr val="0F2537"/>
                </a:solidFill>
                <a:latin typeface="Calibri"/>
              </a:defRPr>
            </a:pPr>
            <a:r>
              <a:t>Parameters &amp; Resources:</a:t>
            </a:r>
          </a:p>
          <a:p>
            <a:pPr>
              <a:defRPr sz="1000">
                <a:solidFill>
                  <a:srgbClr val="0F2537"/>
                </a:solidFill>
                <a:latin typeface="Calibri"/>
              </a:defRPr>
            </a:pPr>
            <a:r>
              <a:t> • Switching Time: μ = 2.0h (σ: parameter study)</a:t>
            </a:r>
          </a:p>
          <a:p>
            <a:pPr>
              <a:defRPr sz="1000">
                <a:solidFill>
                  <a:srgbClr val="0F2537"/>
                </a:solidFill>
                <a:latin typeface="Calibri"/>
              </a:defRPr>
            </a:pPr>
            <a:r>
              <a:t> • Manpower: Normal: 2 persons, Switching: +4 (total 6)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15A2460B-41F0-44A7-9175-D108CC2DBFD4}"/>
              </a:ext>
            </a:extLst>
          </p:cNvPr>
          <p:cNvSpPr/>
          <p:nvPr/>
        </p:nvSpPr>
        <p:spPr>
          <a:xfrm>
            <a:off x="8929877" y="1518475"/>
            <a:ext cx="731520" cy="1898523"/>
          </a:xfrm>
          <a:prstGeom prst="rect">
            <a:avLst/>
          </a:prstGeom>
          <a:solidFill>
            <a:srgbClr val="F5F8FC"/>
          </a:solidFill>
          <a:ln w="19050">
            <a:solidFill>
              <a:srgbClr val="0F25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C29321AF-577A-4521-8EE2-025B81E06581}"/>
              </a:ext>
            </a:extLst>
          </p:cNvPr>
          <p:cNvSpPr/>
          <p:nvPr/>
        </p:nvSpPr>
        <p:spPr>
          <a:xfrm>
            <a:off x="8939021" y="2640329"/>
            <a:ext cx="713232" cy="756094"/>
          </a:xfrm>
          <a:prstGeom prst="rect">
            <a:avLst/>
          </a:prstGeom>
          <a:solidFill>
            <a:srgbClr val="A0D2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7">
            <a:extLst>
              <a:ext uri="{FF2B5EF4-FFF2-40B4-BE49-F238E27FC236}">
                <a16:creationId xmlns:a16="http://schemas.microsoft.com/office/drawing/2014/main" id="{9C0F6DF4-650C-47AD-AE56-82352A3E0863}"/>
              </a:ext>
            </a:extLst>
          </p:cNvPr>
          <p:cNvSpPr txBox="1"/>
          <p:nvPr/>
        </p:nvSpPr>
        <p:spPr>
          <a:xfrm>
            <a:off x="9003030" y="3447001"/>
            <a:ext cx="57099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F2537"/>
                </a:solidFill>
                <a:latin typeface="Calibri"/>
              </a:defRPr>
            </a:pPr>
            <a:r>
              <a:rPr dirty="0"/>
              <a:t>Tank </a:t>
            </a:r>
            <a:r>
              <a:rPr lang="en-US" dirty="0"/>
              <a:t>2</a:t>
            </a:r>
            <a:endParaRPr dirty="0"/>
          </a:p>
        </p:txBody>
      </p:sp>
      <p:sp>
        <p:nvSpPr>
          <p:cNvPr id="39" name="Down Arrow 9">
            <a:extLst>
              <a:ext uri="{FF2B5EF4-FFF2-40B4-BE49-F238E27FC236}">
                <a16:creationId xmlns:a16="http://schemas.microsoft.com/office/drawing/2014/main" id="{4762A781-63D7-4E6E-986D-190746C8F13D}"/>
              </a:ext>
            </a:extLst>
          </p:cNvPr>
          <p:cNvSpPr/>
          <p:nvPr/>
        </p:nvSpPr>
        <p:spPr>
          <a:xfrm>
            <a:off x="9204197" y="1701355"/>
            <a:ext cx="182880" cy="457200"/>
          </a:xfrm>
          <a:prstGeom prst="downArrow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10">
            <a:extLst>
              <a:ext uri="{FF2B5EF4-FFF2-40B4-BE49-F238E27FC236}">
                <a16:creationId xmlns:a16="http://schemas.microsoft.com/office/drawing/2014/main" id="{60308CBF-3461-4260-BF42-89ECF9954AAB}"/>
              </a:ext>
            </a:extLst>
          </p:cNvPr>
          <p:cNvSpPr txBox="1"/>
          <p:nvPr/>
        </p:nvSpPr>
        <p:spPr>
          <a:xfrm>
            <a:off x="8929877" y="2158555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-5%/h</a:t>
            </a:r>
          </a:p>
        </p:txBody>
      </p:sp>
      <p:sp>
        <p:nvSpPr>
          <p:cNvPr id="41" name="Left Arrow 25">
            <a:extLst>
              <a:ext uri="{FF2B5EF4-FFF2-40B4-BE49-F238E27FC236}">
                <a16:creationId xmlns:a16="http://schemas.microsoft.com/office/drawing/2014/main" id="{79580CE6-D965-41BD-A5D3-75A361942ACD}"/>
              </a:ext>
            </a:extLst>
          </p:cNvPr>
          <p:cNvSpPr/>
          <p:nvPr/>
        </p:nvSpPr>
        <p:spPr>
          <a:xfrm rot="3235972">
            <a:off x="7791734" y="3491291"/>
            <a:ext cx="548640" cy="274320"/>
          </a:xfrm>
          <a:prstGeom prst="leftArrow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61809" y="2612897"/>
            <a:ext cx="3024000" cy="27432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808211" y="2667757"/>
            <a:ext cx="19202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ED7D31"/>
                </a:solidFill>
                <a:latin typeface="Calibri"/>
              </a:defRPr>
            </a:pPr>
            <a:r>
              <a:t>Threshold θ (study)</a:t>
            </a:r>
          </a:p>
        </p:txBody>
      </p:sp>
      <p:sp>
        <p:nvSpPr>
          <p:cNvPr id="42" name="TextBox 8">
            <a:extLst>
              <a:ext uri="{FF2B5EF4-FFF2-40B4-BE49-F238E27FC236}">
                <a16:creationId xmlns:a16="http://schemas.microsoft.com/office/drawing/2014/main" id="{32718E58-234B-4B81-88ED-B7D41A242379}"/>
              </a:ext>
            </a:extLst>
          </p:cNvPr>
          <p:cNvSpPr txBox="1"/>
          <p:nvPr/>
        </p:nvSpPr>
        <p:spPr>
          <a:xfrm>
            <a:off x="8929877" y="1244155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rPr dirty="0"/>
              <a:t>Init: 100%</a:t>
            </a:r>
          </a:p>
        </p:txBody>
      </p:sp>
      <p:sp>
        <p:nvSpPr>
          <p:cNvPr id="43" name="TextBox 18">
            <a:extLst>
              <a:ext uri="{FF2B5EF4-FFF2-40B4-BE49-F238E27FC236}">
                <a16:creationId xmlns:a16="http://schemas.microsoft.com/office/drawing/2014/main" id="{5506CFC0-D79E-4F03-A177-561A9EA10E7F}"/>
              </a:ext>
            </a:extLst>
          </p:cNvPr>
          <p:cNvSpPr txBox="1"/>
          <p:nvPr/>
        </p:nvSpPr>
        <p:spPr>
          <a:xfrm>
            <a:off x="8127870" y="3420573"/>
            <a:ext cx="19202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ED7D31"/>
                </a:solidFill>
                <a:latin typeface="Calibri"/>
              </a:defRPr>
            </a:pPr>
            <a:r>
              <a:rPr lang="en-US" dirty="0"/>
              <a:t>Switch</a:t>
            </a:r>
            <a:endParaRPr dirty="0"/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4A7D218-58E6-4D9D-A209-3DECAEF7A823}"/>
              </a:ext>
            </a:extLst>
          </p:cNvPr>
          <p:cNvCxnSpPr/>
          <p:nvPr/>
        </p:nvCxnSpPr>
        <p:spPr>
          <a:xfrm>
            <a:off x="8278608" y="3631781"/>
            <a:ext cx="1897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4. Evaluated Cases (1% Step Survey)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F2537"/>
                </a:solidFill>
                <a:latin typeface="Calibri"/>
              </a:defRPr>
            </a:pPr>
            <a:r>
              <a:t>To systematically evaluate the impact of uncertainty and safety margins (N=1000 trials per threshold θ):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1828800"/>
            <a:ext cx="3200400" cy="3840480"/>
          </a:xfrm>
          <a:prstGeom prst="roundRect">
            <a:avLst/>
          </a:prstGeom>
          <a:solidFill>
            <a:srgbClr val="F5F5F5"/>
          </a:solidFill>
          <a:ln w="19050">
            <a:solidFill>
              <a:srgbClr val="A0A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51560" y="1920240"/>
            <a:ext cx="29260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2537"/>
                </a:solidFill>
                <a:latin typeface="Calibri"/>
              </a:defRPr>
            </a:pPr>
            <a:r>
              <a:rPr dirty="0"/>
              <a:t>Case 1: Optimistic Det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1051560" y="228600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50">
                <a:solidFill>
                  <a:srgbClr val="595959"/>
                </a:solidFill>
                <a:latin typeface="Calibri"/>
              </a:defRPr>
            </a:pPr>
            <a:r>
              <a:t>Benchmark case assuming perfect predictability (Zero Uncertainty).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292608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F2537"/>
                </a:solidFill>
                <a:latin typeface="Calibri"/>
              </a:defRPr>
            </a:pPr>
            <a:r>
              <a:rPr lang="en-US" altLang="ja-JP" dirty="0"/>
              <a:t>Parameters:</a:t>
            </a:r>
            <a:br>
              <a:rPr lang="en-US" altLang="ja-JP" dirty="0"/>
            </a:br>
            <a:r>
              <a:rPr lang="en-US" altLang="ja-JP" dirty="0"/>
              <a:t>• Mean: 2.0 hours</a:t>
            </a:r>
            <a:br>
              <a:rPr lang="en-US" altLang="ja-JP" dirty="0"/>
            </a:br>
            <a:r>
              <a:rPr lang="en-US" altLang="ja-JP" dirty="0"/>
              <a:t>• Std Dev: 0.0 hours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88720" y="4206240"/>
            <a:ext cx="2651760" cy="1828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18872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0584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0h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1460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33172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2h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49039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566159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4h+</a:t>
            </a:r>
          </a:p>
        </p:txBody>
      </p:sp>
      <p:sp>
        <p:nvSpPr>
          <p:cNvPr id="17" name="Oval 16"/>
          <p:cNvSpPr/>
          <p:nvPr/>
        </p:nvSpPr>
        <p:spPr>
          <a:xfrm>
            <a:off x="2468880" y="4023360"/>
            <a:ext cx="109728" cy="109728"/>
          </a:xfrm>
          <a:prstGeom prst="ellipse">
            <a:avLst/>
          </a:prstGeom>
          <a:solidFill>
            <a:srgbClr val="0F25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97280" y="466344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0" b="1">
                <a:solidFill>
                  <a:srgbClr val="0F2537"/>
                </a:solidFill>
                <a:latin typeface="Calibri"/>
              </a:defRPr>
            </a:pPr>
            <a:r>
              <a:t>Fixed at 2.0h exactly</a:t>
            </a:r>
          </a:p>
          <a:p>
            <a:r>
              <a:t>(No variation / No delay)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480560" y="1828800"/>
            <a:ext cx="3200400" cy="3840480"/>
          </a:xfrm>
          <a:prstGeom prst="roundRect">
            <a:avLst/>
          </a:prstGeom>
          <a:solidFill>
            <a:srgbClr val="FFF8F2"/>
          </a:solidFill>
          <a:ln w="19050">
            <a:solidFill>
              <a:srgbClr val="FF96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617720" y="1920240"/>
            <a:ext cx="29260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C85000"/>
                </a:solidFill>
                <a:latin typeface="Calibri"/>
              </a:defRPr>
            </a:pPr>
            <a:r>
              <a:rPr dirty="0"/>
              <a:t>Case 2: Realistic Stoch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21" name="TextBox 20"/>
          <p:cNvSpPr txBox="1"/>
          <p:nvPr/>
        </p:nvSpPr>
        <p:spPr>
          <a:xfrm>
            <a:off x="4617720" y="228600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50">
                <a:solidFill>
                  <a:srgbClr val="595959"/>
                </a:solidFill>
                <a:latin typeface="Calibri"/>
              </a:defRPr>
            </a:pPr>
            <a:r>
              <a:t>Actual field environment with high human response variability.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17720" y="2926080"/>
            <a:ext cx="2926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C85000"/>
                </a:solidFill>
                <a:latin typeface="Calibri"/>
              </a:defRPr>
            </a:pPr>
            <a:r>
              <a:rPr lang="en-US" altLang="ja-JP" dirty="0"/>
              <a:t>Parameters:</a:t>
            </a:r>
            <a:br>
              <a:rPr lang="en-US" altLang="ja-JP" dirty="0"/>
            </a:br>
            <a:r>
              <a:rPr lang="en-US" altLang="ja-JP" dirty="0"/>
              <a:t>• Mean: 2.0 hours</a:t>
            </a:r>
            <a:br>
              <a:rPr lang="en-US" altLang="ja-JP" dirty="0"/>
            </a:br>
            <a:r>
              <a:rPr lang="en-US" altLang="ja-JP" dirty="0"/>
              <a:t>• Std Dev: 1.0 hour</a:t>
            </a:r>
          </a:p>
          <a:p>
            <a:pPr>
              <a:defRPr sz="1200" b="1">
                <a:solidFill>
                  <a:srgbClr val="C85000"/>
                </a:solidFill>
                <a:latin typeface="Calibri"/>
              </a:defRPr>
            </a:pPr>
            <a:r>
              <a:rPr lang="en-US" altLang="ja-JP" dirty="0"/>
              <a:t>• Log-normal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0" y="4206240"/>
            <a:ext cx="2651760" cy="1828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75488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57200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0h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8076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589788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2h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13232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4h+</a:t>
            </a:r>
          </a:p>
        </p:txBody>
      </p:sp>
      <p:sp>
        <p:nvSpPr>
          <p:cNvPr id="30" name="Left-Right Arrow 29"/>
          <p:cNvSpPr/>
          <p:nvPr/>
        </p:nvSpPr>
        <p:spPr>
          <a:xfrm>
            <a:off x="5120640" y="3977639"/>
            <a:ext cx="1920240" cy="182880"/>
          </a:xfrm>
          <a:prstGeom prst="leftRightArrow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663440" y="466344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0" b="1">
                <a:solidFill>
                  <a:srgbClr val="C85000"/>
                </a:solidFill>
                <a:latin typeface="Calibri"/>
              </a:defRPr>
            </a:pPr>
            <a:r>
              <a:t>Wide variation: 1.0h to 4.0h+</a:t>
            </a:r>
          </a:p>
          <a:p>
            <a:r>
              <a:t>High failure risk at low θ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046720" y="1828800"/>
            <a:ext cx="3200400" cy="3840480"/>
          </a:xfrm>
          <a:prstGeom prst="roundRect">
            <a:avLst/>
          </a:prstGeom>
          <a:solidFill>
            <a:srgbClr val="F2F8FF"/>
          </a:solidFill>
          <a:ln w="19050">
            <a:solidFill>
              <a:srgbClr val="3282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183879" y="1920240"/>
            <a:ext cx="29260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050B4"/>
                </a:solidFill>
                <a:latin typeface="Calibri"/>
              </a:defRPr>
            </a:pPr>
            <a:r>
              <a:rPr dirty="0"/>
              <a:t>Case 3: Optimized Stoch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34" name="TextBox 33"/>
          <p:cNvSpPr txBox="1"/>
          <p:nvPr/>
        </p:nvSpPr>
        <p:spPr>
          <a:xfrm>
            <a:off x="8183879" y="228600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50">
                <a:solidFill>
                  <a:srgbClr val="595959"/>
                </a:solidFill>
                <a:latin typeface="Calibri"/>
              </a:defRPr>
            </a:pPr>
            <a:r>
              <a:t>Reduced uncertainty via procedure standardization &amp; training.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83879" y="2926080"/>
            <a:ext cx="2926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050B4"/>
                </a:solidFill>
                <a:latin typeface="Calibri"/>
              </a:defRPr>
            </a:pPr>
            <a:r>
              <a:rPr lang="en-US" altLang="ja-JP" dirty="0"/>
              <a:t>Parameters:</a:t>
            </a:r>
            <a:br>
              <a:rPr lang="en-US" altLang="ja-JP" dirty="0"/>
            </a:br>
            <a:r>
              <a:rPr lang="en-US" altLang="ja-JP" dirty="0"/>
              <a:t>• Mean: 2.0 hours</a:t>
            </a:r>
            <a:br>
              <a:rPr lang="en-US" altLang="ja-JP" dirty="0"/>
            </a:br>
            <a:r>
              <a:rPr lang="en-US" altLang="ja-JP" dirty="0"/>
              <a:t>• Std Dev: 0.5 hours</a:t>
            </a:r>
          </a:p>
          <a:p>
            <a:pPr>
              <a:defRPr sz="1200" b="1">
                <a:solidFill>
                  <a:srgbClr val="0050B4"/>
                </a:solidFill>
                <a:latin typeface="Calibri"/>
              </a:defRPr>
            </a:pPr>
            <a:r>
              <a:rPr lang="en-US" altLang="ja-JP" dirty="0"/>
              <a:t>• Log-normal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321040" y="4206240"/>
            <a:ext cx="2651760" cy="1828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832104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13816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0h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64692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946404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2h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881360" y="4160520"/>
            <a:ext cx="18288" cy="109728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10698480" y="4279392"/>
            <a:ext cx="36576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95959"/>
                </a:solidFill>
                <a:latin typeface="Calibri"/>
              </a:defRPr>
            </a:pPr>
            <a:r>
              <a:t>4h+</a:t>
            </a:r>
          </a:p>
        </p:txBody>
      </p:sp>
      <p:sp>
        <p:nvSpPr>
          <p:cNvPr id="43" name="Left-Right Arrow 42"/>
          <p:cNvSpPr/>
          <p:nvPr/>
        </p:nvSpPr>
        <p:spPr>
          <a:xfrm>
            <a:off x="9281160" y="3977639"/>
            <a:ext cx="914400" cy="182880"/>
          </a:xfrm>
          <a:prstGeom prst="leftRightArrow">
            <a:avLst/>
          </a:prstGeom>
          <a:solidFill>
            <a:srgbClr val="3282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8229600" y="466344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0" b="1">
                <a:solidFill>
                  <a:srgbClr val="0050B4"/>
                </a:solidFill>
                <a:latin typeface="Calibri"/>
              </a:defRPr>
            </a:pPr>
            <a:r>
              <a:t>Narrow variation: 1.5h to 3.0h</a:t>
            </a:r>
          </a:p>
          <a:p>
            <a:r>
              <a:t>Allows lower threshold θ*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 descr="pareto_comparison.png">
            <a:extLst>
              <a:ext uri="{FF2B5EF4-FFF2-40B4-BE49-F238E27FC236}">
                <a16:creationId xmlns:a16="http://schemas.microsoft.com/office/drawing/2014/main" id="{89FFEDCA-D4E4-4E2D-8A7C-4702C2B72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1645920"/>
            <a:ext cx="5486400" cy="438912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5. Results 1: Risk vs. Resource Pareto Frontiers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5486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latin typeface="Calibri"/>
              </a:defRPr>
            </a:pPr>
            <a:r>
              <a:rPr dirty="0"/>
              <a:t>Risk-Resource Trade-off (Right Plot):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Low Threshold (θ &lt; 15%):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Fewer switching operations (low resource), but time margin is insufficient, leading to a failure probability of 1.0.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High Threshold (θ &gt; 80%):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Failure probability is minimized, but excessive switching frequency spikes personnel resource usage.</a:t>
            </a:r>
          </a:p>
          <a:p>
            <a:pPr>
              <a:spcAft>
                <a:spcPts val="800"/>
              </a:spcAft>
              <a:defRPr sz="1500">
                <a:latin typeface="Calibri"/>
              </a:defRPr>
            </a:pPr>
            <a:r>
              <a:rPr dirty="0"/>
              <a:t>Impact of Variability (σ) Reduction: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Transitioning from Case 2 (Red) to Case 3 (Green) shifts the Pareto frontier toward the bottom-left (low risk, low resource).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Standardizing operations expands the envelope of viable decisions.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212DC2-8924-4780-A2AA-ED7B58F80709}"/>
              </a:ext>
            </a:extLst>
          </p:cNvPr>
          <p:cNvSpPr txBox="1"/>
          <p:nvPr/>
        </p:nvSpPr>
        <p:spPr>
          <a:xfrm>
            <a:off x="11029645" y="4359672"/>
            <a:ext cx="82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tx2"/>
                </a:solidFill>
              </a:rPr>
              <a:t>10%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A722D23-1868-4135-AA3C-516D9DBD9296}"/>
              </a:ext>
            </a:extLst>
          </p:cNvPr>
          <p:cNvSpPr/>
          <p:nvPr/>
        </p:nvSpPr>
        <p:spPr>
          <a:xfrm>
            <a:off x="11147755" y="4851916"/>
            <a:ext cx="586740" cy="720328"/>
          </a:xfrm>
          <a:prstGeom prst="ellipse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367BD1-D354-4080-8193-0F9422957C41}"/>
              </a:ext>
            </a:extLst>
          </p:cNvPr>
          <p:cNvSpPr txBox="1"/>
          <p:nvPr/>
        </p:nvSpPr>
        <p:spPr>
          <a:xfrm>
            <a:off x="7371081" y="2411948"/>
            <a:ext cx="82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tx2"/>
                </a:solidFill>
              </a:rPr>
              <a:t>90%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CFBC306F-A933-4209-854C-5750E4A502E7}"/>
              </a:ext>
            </a:extLst>
          </p:cNvPr>
          <p:cNvSpPr/>
          <p:nvPr/>
        </p:nvSpPr>
        <p:spPr>
          <a:xfrm>
            <a:off x="6685281" y="1829316"/>
            <a:ext cx="822960" cy="674092"/>
          </a:xfrm>
          <a:prstGeom prst="ellipse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pareto_comparison.png">
            <a:extLst>
              <a:ext uri="{FF2B5EF4-FFF2-40B4-BE49-F238E27FC236}">
                <a16:creationId xmlns:a16="http://schemas.microsoft.com/office/drawing/2014/main" id="{53758AEB-1BC8-49B2-94B2-CDD258467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1645920"/>
            <a:ext cx="5486400" cy="438912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6. Results 2: Pareto Decision-Making &amp; Knee Point Identification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5486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latin typeface="Calibri"/>
              </a:defRPr>
            </a:pPr>
            <a:r>
              <a:rPr dirty="0"/>
              <a:t>Decision-Making without Arbitrary Weighting: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Knee Point Identification: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The point of maximum marginal utility where failure probability is minimized without triggering a resource spike.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In Case 2 (Red), the Knee Point lies around θ = 35%. Beyond this point, increasing θ yields negligible risk reduction.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- Optimal Threshold Shifts under Safety Goal (e.g., Risk ≤ 10%):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- Case 1 (Optimistic Det): Predicts θ = 15% is sufficient.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- Case 2 (Realistic Stochastic): Actually requires θ ≥ 35% (Resources: 382.1 person-hours).</a:t>
            </a:r>
          </a:p>
          <a:p>
            <a:pPr lvl="1">
              <a:spcAft>
                <a:spcPts val="800"/>
              </a:spcAft>
              <a:defRPr sz="1400">
                <a:latin typeface="Calibri"/>
              </a:defRPr>
            </a:pPr>
            <a:r>
              <a:rPr dirty="0"/>
              <a:t>    - Case 3 (Optimized Stochastic): Requires only θ ≥ 23% (Resources: 374.7 person-hours) due to reduced uncertainty.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6FEDCE6-3BA7-4C24-185C-8690F113033E}"/>
              </a:ext>
            </a:extLst>
          </p:cNvPr>
          <p:cNvSpPr txBox="1"/>
          <p:nvPr/>
        </p:nvSpPr>
        <p:spPr>
          <a:xfrm>
            <a:off x="6849366" y="4800350"/>
            <a:ext cx="670845" cy="376015"/>
          </a:xfrm>
          <a:prstGeom prst="rect">
            <a:avLst/>
          </a:prstGeom>
          <a:noFill/>
          <a:ln w="19050">
            <a:solidFill>
              <a:schemeClr val="accent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15%</a:t>
            </a:r>
            <a:endParaRPr kumimoji="1" lang="ja-JP" altLang="en-US" dirty="0">
              <a:solidFill>
                <a:schemeClr val="tx2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ADA6AA-BE3B-6132-29C3-D6961D327D98}"/>
              </a:ext>
            </a:extLst>
          </p:cNvPr>
          <p:cNvSpPr txBox="1"/>
          <p:nvPr/>
        </p:nvSpPr>
        <p:spPr>
          <a:xfrm>
            <a:off x="7618577" y="3560783"/>
            <a:ext cx="670845" cy="376015"/>
          </a:xfrm>
          <a:prstGeom prst="rect">
            <a:avLst/>
          </a:prstGeom>
          <a:noFill/>
          <a:ln w="19050">
            <a:solidFill>
              <a:schemeClr val="accent6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accent2">
                    <a:lumMod val="75000"/>
                  </a:schemeClr>
                </a:solidFill>
              </a:rPr>
              <a:t>35%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4481A6-D342-074F-45E9-1307534771A1}"/>
              </a:ext>
            </a:extLst>
          </p:cNvPr>
          <p:cNvSpPr txBox="1"/>
          <p:nvPr/>
        </p:nvSpPr>
        <p:spPr>
          <a:xfrm>
            <a:off x="8399806" y="3992666"/>
            <a:ext cx="670845" cy="37601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accent3">
                    <a:lumMod val="75000"/>
                  </a:schemeClr>
                </a:solidFill>
              </a:rPr>
              <a:t>23%</a:t>
            </a:r>
            <a:endParaRPr kumimoji="1"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6B8A75E4-1DF0-4F31-6480-24565E224188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7389265" y="3748791"/>
            <a:ext cx="229312" cy="2682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6FE07CEE-FDF8-0879-D2E8-C2096B0FC895}"/>
              </a:ext>
            </a:extLst>
          </p:cNvPr>
          <p:cNvCxnSpPr>
            <a:cxnSpLocks/>
          </p:cNvCxnSpPr>
          <p:nvPr/>
        </p:nvCxnSpPr>
        <p:spPr>
          <a:xfrm flipH="1">
            <a:off x="7278880" y="4109423"/>
            <a:ext cx="1120926" cy="1880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74C515A0-4C08-16C0-0EBD-1DD13A89BFC7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7184788" y="4495586"/>
            <a:ext cx="1" cy="3047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t>7. Quantitative Assessment: Decision Losses, EVPI &amp; EVIU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66553" y="1645920"/>
            <a:ext cx="7587917" cy="4355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1. Optimistic Bias Loss (Applying Case 1 θ = 15% to Case 2 Realistic Stochastic Environment):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Real Failure Probability: 81.5% (versus 8.4% at the true optimum θ = 35%)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2. EVPI (Expected Value of Perfect Information) ─ Ultimate Theoretical Limit: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Baseline (Case 2 Stochastic Optimum, σ=1.0, θ=35%): Expected Cost = 390.52 person-hours</a:t>
            </a:r>
            <a:endParaRPr lang="en-US" dirty="0"/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endParaRPr dirty="0"/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Perfect Predictability (Case 1 Deterministic Benchmark, σ=0.0, θ=15%): Expected Cost = 378.08 person-hours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★ EVPI: 12.44 person-hours (3.2%) saved. (Max investment justified for real-time monitoring/prediction tech)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3. EVIU (Expected Value of Including Uncertainty / Training Value) ─ Practical Alternative: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Reducing variability by half (Case 2 σ=1.0 → Case 3 σ=0.5): expected cost drops to 382.30 person-hours.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★ EVIU (Uncertainty Reduction Value): 8.21 person-hours (2.1%) saved. (Direct resource saving: 7.4 person-hours)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★ Key Insight: Operator training (EVIU = 8.21) retrieves 66% of the benefit of a perfect prediction system (EVPI = 12.44).</a:t>
            </a:r>
          </a:p>
        </p:txBody>
      </p:sp>
      <p:pic>
        <p:nvPicPr>
          <p:cNvPr id="6" name="Picture 2" descr="image.png">
            <a:extLst>
              <a:ext uri="{FF2B5EF4-FFF2-40B4-BE49-F238E27FC236}">
                <a16:creationId xmlns:a16="http://schemas.microsoft.com/office/drawing/2014/main" id="{5334A8E6-1C88-45DB-9B15-5727C193A2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" y="2166044"/>
            <a:ext cx="3505818" cy="1301055"/>
          </a:xfrm>
          <a:prstGeom prst="rect">
            <a:avLst/>
          </a:prstGeom>
        </p:spPr>
      </p:pic>
      <p:sp>
        <p:nvSpPr>
          <p:cNvPr id="7" name="TextBox 9">
            <a:extLst>
              <a:ext uri="{FF2B5EF4-FFF2-40B4-BE49-F238E27FC236}">
                <a16:creationId xmlns:a16="http://schemas.microsoft.com/office/drawing/2014/main" id="{58ECA987-A23A-448C-A8A9-F90C1E1FD447}"/>
              </a:ext>
            </a:extLst>
          </p:cNvPr>
          <p:cNvSpPr txBox="1"/>
          <p:nvPr/>
        </p:nvSpPr>
        <p:spPr>
          <a:xfrm>
            <a:off x="628651" y="2413694"/>
            <a:ext cx="3505818" cy="5793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4350"/>
              </a:lnSpc>
            </a:pPr>
            <a:r>
              <a:rPr lang="en-US" altLang="ja-JP" sz="4350" b="1" i="0" u="none" dirty="0">
                <a:solidFill>
                  <a:srgbClr val="E11D48"/>
                </a:solidFill>
                <a:latin typeface="Poppins"/>
              </a:rPr>
              <a:t>81</a:t>
            </a:r>
            <a:r>
              <a:rPr sz="4350" b="1" i="0" u="none" dirty="0">
                <a:solidFill>
                  <a:srgbClr val="E11D48"/>
                </a:solidFill>
                <a:latin typeface="Poppins"/>
              </a:rPr>
              <a:t>.</a:t>
            </a:r>
            <a:r>
              <a:rPr lang="en-US" altLang="ja-JP" sz="4350" b="1" i="0" u="none" dirty="0">
                <a:solidFill>
                  <a:srgbClr val="E11D48"/>
                </a:solidFill>
                <a:latin typeface="Poppins"/>
              </a:rPr>
              <a:t>5</a:t>
            </a:r>
            <a:r>
              <a:rPr sz="4350" b="1" i="0" u="none" dirty="0">
                <a:solidFill>
                  <a:srgbClr val="E11D48"/>
                </a:solidFill>
                <a:latin typeface="Poppins"/>
              </a:rPr>
              <a:t>%</a:t>
            </a: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C13FBD20-8172-4386-A5E4-D090DCC3F8BA}"/>
              </a:ext>
            </a:extLst>
          </p:cNvPr>
          <p:cNvSpPr txBox="1"/>
          <p:nvPr/>
        </p:nvSpPr>
        <p:spPr>
          <a:xfrm>
            <a:off x="628651" y="3061393"/>
            <a:ext cx="3505817" cy="1793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25" b="0" i="0" u="none" dirty="0">
                <a:solidFill>
                  <a:srgbClr val="334155"/>
                </a:solidFill>
                <a:latin typeface="Lato SemiBold"/>
              </a:rPr>
              <a:t>Optimistic Bias Real Risk</a:t>
            </a:r>
          </a:p>
        </p:txBody>
      </p:sp>
      <p:pic>
        <p:nvPicPr>
          <p:cNvPr id="13" name="Picture 3" descr="image.png">
            <a:extLst>
              <a:ext uri="{FF2B5EF4-FFF2-40B4-BE49-F238E27FC236}">
                <a16:creationId xmlns:a16="http://schemas.microsoft.com/office/drawing/2014/main" id="{79C9A79B-CCD4-49BC-BD46-F78D4B0A2D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1" y="3886200"/>
            <a:ext cx="3505818" cy="1529655"/>
          </a:xfrm>
          <a:prstGeom prst="rect">
            <a:avLst/>
          </a:prstGeom>
        </p:spPr>
      </p:pic>
      <p:sp>
        <p:nvSpPr>
          <p:cNvPr id="14" name="TextBox 12">
            <a:extLst>
              <a:ext uri="{FF2B5EF4-FFF2-40B4-BE49-F238E27FC236}">
                <a16:creationId xmlns:a16="http://schemas.microsoft.com/office/drawing/2014/main" id="{CC64AB91-9BA9-4E93-9301-377CE35278C9}"/>
              </a:ext>
            </a:extLst>
          </p:cNvPr>
          <p:cNvSpPr txBox="1"/>
          <p:nvPr/>
        </p:nvSpPr>
        <p:spPr>
          <a:xfrm>
            <a:off x="628652" y="4133850"/>
            <a:ext cx="3505817" cy="5793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4350"/>
              </a:lnSpc>
            </a:pPr>
            <a:r>
              <a:rPr sz="4350" b="1" i="0" u="none" dirty="0">
                <a:solidFill>
                  <a:srgbClr val="0D9488"/>
                </a:solidFill>
                <a:latin typeface="Poppins"/>
              </a:rPr>
              <a:t>66%</a:t>
            </a:r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0271A954-26B5-46E8-BAE4-A98AAB81B918}"/>
              </a:ext>
            </a:extLst>
          </p:cNvPr>
          <p:cNvSpPr txBox="1"/>
          <p:nvPr/>
        </p:nvSpPr>
        <p:spPr>
          <a:xfrm>
            <a:off x="628653" y="4781549"/>
            <a:ext cx="3505816" cy="17312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25" b="0" i="0" u="none" dirty="0">
                <a:solidFill>
                  <a:srgbClr val="334155"/>
                </a:solidFill>
                <a:latin typeface="Lato SemiBold"/>
              </a:rPr>
              <a:t>Training Efficiency Capture Ratio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35957DAF-DFBD-4053-9A5B-633B8FE2AE05}"/>
              </a:ext>
            </a:extLst>
          </p:cNvPr>
          <p:cNvSpPr txBox="1"/>
          <p:nvPr/>
        </p:nvSpPr>
        <p:spPr>
          <a:xfrm>
            <a:off x="641042" y="5000625"/>
            <a:ext cx="3505816" cy="14754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320"/>
              </a:lnSpc>
            </a:pPr>
            <a:r>
              <a:rPr sz="825" b="0" i="0" u="none" dirty="0">
                <a:solidFill>
                  <a:srgbClr val="64748B"/>
                </a:solidFill>
                <a:latin typeface="Lato"/>
              </a:rPr>
              <a:t>EVIU vs. theoretical maximum limit (EVPI)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2E19E9D-A1F1-49D7-8046-CCE36E944A9A}"/>
              </a:ext>
            </a:extLst>
          </p:cNvPr>
          <p:cNvSpPr txBox="1"/>
          <p:nvPr/>
        </p:nvSpPr>
        <p:spPr>
          <a:xfrm>
            <a:off x="4753425" y="2784842"/>
            <a:ext cx="72781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300" b="1">
                <a:solidFill>
                  <a:srgbClr val="787878"/>
                </a:solidFill>
                <a:latin typeface="Calibri"/>
              </a:defRPr>
            </a:pPr>
            <a:r>
              <a:rPr lang="en-US" altLang="ja-JP" sz="1400" dirty="0"/>
              <a:t>* Expected Cost = Average Manpower + [ Failure Probability × 100 person-hours (Penalty Cost) 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F2537"/>
                </a:solidFill>
                <a:latin typeface="Calibri"/>
              </a:defRPr>
            </a:pPr>
            <a:r>
              <a:rPr dirty="0"/>
              <a:t>8. Practical Value: Justifying Investments in Uncertainty Reduction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7295" cy="4572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595959"/>
                </a:solidFill>
                <a:latin typeface="Calibri"/>
              </a:defRPr>
            </a:pPr>
            <a:r>
              <a:t>Dynamic PRA-Based Decision-Making Optimization | Slide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628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Significance of Uncertainty (σ) as a 'Design Variable':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Rather than treating uncertainty as a mere uncontrollable 'error' or noise, evaluating it explicitly in PRA is crucial.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Optimizing the intervention threshold by modeling σ eliminates excessive, wasteful deterministic conservatism.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Quantitative ROI of Training and Standardization: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EVIU (Expected Value of Including Uncertainty = 8.21 person-hours) directly justifies the value of operator training.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Training is mathematically proven as a 'productivity investment' that reduces worst-case response times.</a:t>
            </a:r>
          </a:p>
          <a:p>
            <a:pPr>
              <a:spcAft>
                <a:spcPts val="600"/>
              </a:spcAft>
              <a:defRPr sz="1500">
                <a:latin typeface="Calibri"/>
              </a:defRPr>
            </a:pPr>
            <a:r>
              <a:rPr dirty="0"/>
              <a:t>Intuitive Analogy: Snow Removal Operations: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Scenario A (Speed-focused): Trying to reduce average clearing time (μ) (e.g., buying larger, expensive snowplows) incurs massive capital costs.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Scenario B (Reliability-focused): Training operators to eliminate bottlenecks and reduce variability (σ) is low-cost, yet guarantees completion within the required window with high reliability.</a:t>
            </a:r>
          </a:p>
          <a:p>
            <a:pPr lvl="1">
              <a:spcAft>
                <a:spcPts val="600"/>
              </a:spcAft>
              <a:defRPr sz="1400">
                <a:latin typeface="Calibri"/>
              </a:defRPr>
            </a:pPr>
            <a:r>
              <a:rPr dirty="0"/>
              <a:t>  - Insight: Reducing uncertainty (σ) is often far more cost-effective than trying to force the average time (μ) lower.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1846</Words>
  <Application>Microsoft Office PowerPoint</Application>
  <PresentationFormat>ワイド画面</PresentationFormat>
  <Paragraphs>172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游ゴシック</vt:lpstr>
      <vt:lpstr>Arial</vt:lpstr>
      <vt:lpstr>Calibri</vt:lpstr>
      <vt:lpstr>Lato</vt:lpstr>
      <vt:lpstr>Lato SemiBold</vt:lpstr>
      <vt:lpstr>Poppins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WSAENOTSOCK</dc:creator>
  <cp:keywords/>
  <dc:description>generated using python-pptx</dc:description>
  <cp:lastModifiedBy>修平 松中</cp:lastModifiedBy>
  <cp:revision>55</cp:revision>
  <cp:lastPrinted>2026-07-14T04:28:42Z</cp:lastPrinted>
  <dcterms:created xsi:type="dcterms:W3CDTF">2013-01-27T09:14:16Z</dcterms:created>
  <dcterms:modified xsi:type="dcterms:W3CDTF">2026-07-18T07:22:54Z</dcterms:modified>
  <cp:category/>
</cp:coreProperties>
</file>