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2"/>
  </p:notesMasterIdLst>
  <p:handoutMasterIdLst>
    <p:handoutMasterId r:id="rId13"/>
  </p:handoutMasterIdLst>
  <p:sldIdLst>
    <p:sldId id="256" r:id="rId2"/>
    <p:sldId id="268" r:id="rId3"/>
    <p:sldId id="265" r:id="rId4"/>
    <p:sldId id="261" r:id="rId5"/>
    <p:sldId id="275" r:id="rId6"/>
    <p:sldId id="276" r:id="rId7"/>
    <p:sldId id="271" r:id="rId8"/>
    <p:sldId id="272" r:id="rId9"/>
    <p:sldId id="273"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B69"/>
    <a:srgbClr val="1089FF"/>
    <a:srgbClr val="1057C8"/>
    <a:srgbClr val="FE57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6247" autoAdjust="0"/>
  </p:normalViewPr>
  <p:slideViewPr>
    <p:cSldViewPr snapToGrid="0">
      <p:cViewPr varScale="1">
        <p:scale>
          <a:sx n="107" d="100"/>
          <a:sy n="107" d="100"/>
        </p:scale>
        <p:origin x="252" y="78"/>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4CF8189-5B41-DAF6-6CE6-0C7257A97B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5451257-C32D-C3EC-C2C6-5BB0AB9925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1D7C5-460A-4E1B-A44A-1A5CCF8D20B2}" type="datetimeFigureOut">
              <a:rPr lang="fr-FR" smtClean="0"/>
              <a:t>16/07/2026</a:t>
            </a:fld>
            <a:endParaRPr lang="fr-FR"/>
          </a:p>
        </p:txBody>
      </p:sp>
      <p:sp>
        <p:nvSpPr>
          <p:cNvPr id="4" name="Espace réservé du pied de page 3">
            <a:extLst>
              <a:ext uri="{FF2B5EF4-FFF2-40B4-BE49-F238E27FC236}">
                <a16:creationId xmlns:a16="http://schemas.microsoft.com/office/drawing/2014/main" id="{B7A6A71B-644D-FF08-1C7B-A9FC68ADC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A9682B0-5A41-F4AE-1CE7-3E1AAC2239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E73B76-AA52-4050-BD66-B38D3A23DE63}" type="slidenum">
              <a:rPr lang="fr-FR" smtClean="0"/>
              <a:t>‹Nr.›</a:t>
            </a:fld>
            <a:endParaRPr lang="fr-FR"/>
          </a:p>
        </p:txBody>
      </p:sp>
    </p:spTree>
    <p:extLst>
      <p:ext uri="{BB962C8B-B14F-4D97-AF65-F5344CB8AC3E}">
        <p14:creationId xmlns:p14="http://schemas.microsoft.com/office/powerpoint/2010/main" val="3734874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1B71A-582B-4408-B5BF-9E79F1FCE325}" type="datetimeFigureOut">
              <a:rPr lang="en-US" smtClean="0"/>
              <a:t>7/16/2026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52038-0F06-46A4-9EC2-66609DDE2B04}" type="slidenum">
              <a:rPr lang="en-US" smtClean="0"/>
              <a:t>‹Nr.›</a:t>
            </a:fld>
            <a:endParaRPr lang="en-US"/>
          </a:p>
        </p:txBody>
      </p:sp>
    </p:spTree>
    <p:extLst>
      <p:ext uri="{BB962C8B-B14F-4D97-AF65-F5344CB8AC3E}">
        <p14:creationId xmlns:p14="http://schemas.microsoft.com/office/powerpoint/2010/main" val="317733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800" dirty="0">
                <a:effectLst/>
                <a:latin typeface="Times New Roman" panose="02020603050405020304" pitchFamily="18" charset="0"/>
                <a:ea typeface="PMingLiU" panose="02020500000000000000" pitchFamily="18" charset="-120"/>
              </a:rPr>
              <a:t>The recommended Beta parameters are selected using a checklist to assess the characteristics of the system.</a:t>
            </a:r>
            <a:endParaRPr lang="de-DE" dirty="0"/>
          </a:p>
        </p:txBody>
      </p:sp>
      <p:sp>
        <p:nvSpPr>
          <p:cNvPr id="4" name="Foliennummernplatzhalter 3"/>
          <p:cNvSpPr>
            <a:spLocks noGrp="1"/>
          </p:cNvSpPr>
          <p:nvPr>
            <p:ph type="sldNum" sz="quarter" idx="5"/>
          </p:nvPr>
        </p:nvSpPr>
        <p:spPr/>
        <p:txBody>
          <a:bodyPr/>
          <a:lstStyle/>
          <a:p>
            <a:fld id="{17852038-0F06-46A4-9EC2-66609DDE2B04}" type="slidenum">
              <a:rPr lang="en-US" smtClean="0"/>
              <a:t>4</a:t>
            </a:fld>
            <a:endParaRPr lang="en-US"/>
          </a:p>
        </p:txBody>
      </p:sp>
    </p:spTree>
    <p:extLst>
      <p:ext uri="{BB962C8B-B14F-4D97-AF65-F5344CB8AC3E}">
        <p14:creationId xmlns:p14="http://schemas.microsoft.com/office/powerpoint/2010/main" val="414309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800" dirty="0">
                <a:effectLst/>
                <a:latin typeface="Times New Roman" panose="02020603050405020304" pitchFamily="18" charset="0"/>
                <a:ea typeface="PMingLiU" panose="02020500000000000000" pitchFamily="18" charset="-120"/>
              </a:rPr>
              <a:t>The recommended Beta parameters are selected using a checklist to assess the characteristics of the system.</a:t>
            </a:r>
            <a:endParaRPr lang="de-DE" dirty="0"/>
          </a:p>
        </p:txBody>
      </p:sp>
      <p:sp>
        <p:nvSpPr>
          <p:cNvPr id="4" name="Foliennummernplatzhalter 3"/>
          <p:cNvSpPr>
            <a:spLocks noGrp="1"/>
          </p:cNvSpPr>
          <p:nvPr>
            <p:ph type="sldNum" sz="quarter" idx="5"/>
          </p:nvPr>
        </p:nvSpPr>
        <p:spPr/>
        <p:txBody>
          <a:bodyPr/>
          <a:lstStyle/>
          <a:p>
            <a:fld id="{17852038-0F06-46A4-9EC2-66609DDE2B04}" type="slidenum">
              <a:rPr lang="en-US" smtClean="0"/>
              <a:t>5</a:t>
            </a:fld>
            <a:endParaRPr lang="en-US"/>
          </a:p>
        </p:txBody>
      </p:sp>
    </p:spTree>
    <p:extLst>
      <p:ext uri="{BB962C8B-B14F-4D97-AF65-F5344CB8AC3E}">
        <p14:creationId xmlns:p14="http://schemas.microsoft.com/office/powerpoint/2010/main" val="173129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MingLiU" panose="02020500000000000000" pitchFamily="18" charset="-120"/>
              </a:rPr>
              <a:t>The use of operating experience of digital systems for reliability assessments has been analyzed in §7.2 of [1], considering applicability factors for transferring data of a reference to a target system. This analysis allows pooling together operating experience of same/very similar modules to build accumulative collective groups, so-called populations. As pointed out in [1] and supported by NUREG/CR-6268 with “generic” CCF estimations, the main reason for pooling data of similar components for the assessment is the scarcity of systematic failure events. </a:t>
            </a:r>
            <a:endParaRPr lang="de-DE" sz="1800" dirty="0">
              <a:effectLst/>
              <a:latin typeface="Times New Roman" panose="02020603050405020304" pitchFamily="18" charset="0"/>
              <a:ea typeface="PMingLiU" panose="02020500000000000000" pitchFamily="18" charset="-120"/>
            </a:endParaRPr>
          </a:p>
          <a:p>
            <a:endParaRPr lang="de-DE" dirty="0"/>
          </a:p>
        </p:txBody>
      </p:sp>
      <p:sp>
        <p:nvSpPr>
          <p:cNvPr id="4" name="Foliennummernplatzhalter 3"/>
          <p:cNvSpPr>
            <a:spLocks noGrp="1"/>
          </p:cNvSpPr>
          <p:nvPr>
            <p:ph type="sldNum" sz="quarter" idx="5"/>
          </p:nvPr>
        </p:nvSpPr>
        <p:spPr/>
        <p:txBody>
          <a:bodyPr/>
          <a:lstStyle/>
          <a:p>
            <a:fld id="{17852038-0F06-46A4-9EC2-66609DDE2B04}" type="slidenum">
              <a:rPr lang="en-US" smtClean="0"/>
              <a:t>6</a:t>
            </a:fld>
            <a:endParaRPr lang="en-US"/>
          </a:p>
        </p:txBody>
      </p:sp>
    </p:spTree>
    <p:extLst>
      <p:ext uri="{BB962C8B-B14F-4D97-AF65-F5344CB8AC3E}">
        <p14:creationId xmlns:p14="http://schemas.microsoft.com/office/powerpoint/2010/main" val="151161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en-US" dirty="0"/>
              <a:t>until reaching consensus</a:t>
            </a:r>
          </a:p>
          <a:p>
            <a:pPr algn="l"/>
            <a:r>
              <a:rPr lang="de-DE" sz="1800" b="0" i="0" u="none" strike="noStrike" baseline="0" dirty="0">
                <a:solidFill>
                  <a:srgbClr val="000000"/>
                </a:solidFill>
                <a:latin typeface="Arial" panose="020B0604020202020204" pitchFamily="34" charset="0"/>
              </a:rPr>
              <a:t>Size 4 </a:t>
            </a:r>
            <a:r>
              <a:rPr lang="de-DE" sz="1800" b="0" i="0" u="none" strike="noStrike" baseline="0" dirty="0">
                <a:solidFill>
                  <a:srgbClr val="000000"/>
                </a:solidFill>
                <a:latin typeface="Arial" panose="020B0604020202020204" pitchFamily="34" charset="0"/>
                <a:sym typeface="Wingdings" panose="05000000000000000000" pitchFamily="2" charset="2"/>
              </a:rPr>
              <a:t> </a:t>
            </a:r>
            <a:r>
              <a:rPr lang="de-DE" sz="1800" b="0" i="0" u="none" strike="noStrike" baseline="0" dirty="0">
                <a:solidFill>
                  <a:srgbClr val="000000"/>
                </a:solidFill>
                <a:latin typeface="Arial" panose="020B0604020202020204" pitchFamily="34" charset="0"/>
              </a:rPr>
              <a:t>This </a:t>
            </a:r>
            <a:r>
              <a:rPr lang="de-DE" sz="1800" b="0" i="0" u="none" strike="noStrike" baseline="0" dirty="0" err="1">
                <a:solidFill>
                  <a:srgbClr val="000000"/>
                </a:solidFill>
                <a:latin typeface="Arial" panose="020B0604020202020204" pitchFamily="34" charset="0"/>
              </a:rPr>
              <a:t>is</a:t>
            </a:r>
            <a:r>
              <a:rPr lang="de-DE" sz="1800" b="0" i="0" u="none" strike="noStrike" baseline="0" dirty="0">
                <a:solidFill>
                  <a:srgbClr val="000000"/>
                </a:solidFill>
                <a:latin typeface="Arial" panose="020B0604020202020204" pitchFamily="34" charset="0"/>
              </a:rPr>
              <a:t> a </a:t>
            </a:r>
            <a:r>
              <a:rPr lang="de-DE" sz="1800" b="0" i="0" u="none" strike="noStrike" baseline="0" dirty="0" err="1">
                <a:solidFill>
                  <a:srgbClr val="000000"/>
                </a:solidFill>
                <a:latin typeface="Arial" panose="020B0604020202020204" pitchFamily="34" charset="0"/>
              </a:rPr>
              <a:t>realistic</a:t>
            </a:r>
            <a:r>
              <a:rPr lang="de-DE" sz="1800" b="0" i="0"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assumption because most of the safety relevant TXS-based systems are built with four </a:t>
            </a:r>
            <a:r>
              <a:rPr lang="de-DE" sz="1800" b="0" i="0" u="none" strike="noStrike" baseline="0" dirty="0" err="1">
                <a:solidFill>
                  <a:srgbClr val="000000"/>
                </a:solidFill>
                <a:latin typeface="Arial" panose="020B0604020202020204" pitchFamily="34" charset="0"/>
              </a:rPr>
              <a:t>redundancies</a:t>
            </a:r>
            <a:r>
              <a:rPr lang="de-DE" sz="1800" b="0" i="0" u="none" strike="noStrike" baseline="0" dirty="0">
                <a:solidFill>
                  <a:srgbClr val="000000"/>
                </a:solidFill>
                <a:latin typeface="Arial" panose="020B0604020202020204" pitchFamily="34" charset="0"/>
              </a:rPr>
              <a:t> (</a:t>
            </a:r>
            <a:r>
              <a:rPr lang="de-DE" sz="1800" b="0" i="0" u="none" strike="noStrike" baseline="0" dirty="0" err="1">
                <a:solidFill>
                  <a:srgbClr val="000000"/>
                </a:solidFill>
                <a:latin typeface="Arial" panose="020B0604020202020204" pitchFamily="34" charset="0"/>
              </a:rPr>
              <a:t>safety</a:t>
            </a:r>
            <a:r>
              <a:rPr lang="de-DE" sz="1800" b="0" i="0" u="none" strike="noStrike" baseline="0" dirty="0">
                <a:solidFill>
                  <a:srgbClr val="000000"/>
                </a:solidFill>
                <a:latin typeface="Arial" panose="020B0604020202020204" pitchFamily="34" charset="0"/>
              </a:rPr>
              <a:t> </a:t>
            </a:r>
            <a:r>
              <a:rPr lang="de-DE" sz="1800" b="0" i="0" u="none" strike="noStrike" baseline="0" dirty="0" err="1">
                <a:solidFill>
                  <a:srgbClr val="000000"/>
                </a:solidFill>
                <a:latin typeface="Arial" panose="020B0604020202020204" pitchFamily="34" charset="0"/>
              </a:rPr>
              <a:t>systems</a:t>
            </a:r>
            <a:r>
              <a:rPr lang="de-DE" sz="1800" b="0" i="0" u="none" strike="noStrike" baseline="0" dirty="0">
                <a:solidFill>
                  <a:srgbClr val="000000"/>
                </a:solidFill>
                <a:latin typeface="Arial" panose="020B0604020202020204" pitchFamily="34" charset="0"/>
              </a:rPr>
              <a:t>)</a:t>
            </a:r>
          </a:p>
          <a:p>
            <a:pPr lvl="1"/>
            <a:r>
              <a:rPr lang="en-US" dirty="0"/>
              <a:t>  </a:t>
            </a:r>
          </a:p>
        </p:txBody>
      </p:sp>
      <p:sp>
        <p:nvSpPr>
          <p:cNvPr id="4" name="Foliennummernplatzhalter 3"/>
          <p:cNvSpPr>
            <a:spLocks noGrp="1"/>
          </p:cNvSpPr>
          <p:nvPr>
            <p:ph type="sldNum" sz="quarter" idx="5"/>
          </p:nvPr>
        </p:nvSpPr>
        <p:spPr/>
        <p:txBody>
          <a:bodyPr/>
          <a:lstStyle/>
          <a:p>
            <a:fld id="{17852038-0F06-46A4-9EC2-66609DDE2B04}" type="slidenum">
              <a:rPr lang="en-US" smtClean="0"/>
              <a:t>7</a:t>
            </a:fld>
            <a:endParaRPr lang="en-US"/>
          </a:p>
        </p:txBody>
      </p:sp>
    </p:spTree>
    <p:extLst>
      <p:ext uri="{BB962C8B-B14F-4D97-AF65-F5344CB8AC3E}">
        <p14:creationId xmlns:p14="http://schemas.microsoft.com/office/powerpoint/2010/main" val="236795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852038-0F06-46A4-9EC2-66609DDE2B04}" type="slidenum">
              <a:rPr lang="en-US" smtClean="0"/>
              <a:t>9</a:t>
            </a:fld>
            <a:endParaRPr lang="en-US"/>
          </a:p>
        </p:txBody>
      </p:sp>
    </p:spTree>
    <p:extLst>
      <p:ext uri="{BB962C8B-B14F-4D97-AF65-F5344CB8AC3E}">
        <p14:creationId xmlns:p14="http://schemas.microsoft.com/office/powerpoint/2010/main" val="3517407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7" name="Image 6" descr="Une image contenant Bleu électrique, capture d’écran, Caractère coloré, Symétrie&#10;&#10;Description générée automatiquement">
            <a:extLst>
              <a:ext uri="{FF2B5EF4-FFF2-40B4-BE49-F238E27FC236}">
                <a16:creationId xmlns:a16="http://schemas.microsoft.com/office/drawing/2014/main" id="{FBF7F7FF-FDAE-6103-0ADF-A829903F8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0408" y="1013325"/>
            <a:ext cx="3672840" cy="3672840"/>
          </a:xfrm>
          <a:prstGeom prst="rect">
            <a:avLst/>
          </a:prstGeom>
        </p:spPr>
      </p:pic>
      <p:sp>
        <p:nvSpPr>
          <p:cNvPr id="8" name="Rectangle 7">
            <a:extLst>
              <a:ext uri="{FF2B5EF4-FFF2-40B4-BE49-F238E27FC236}">
                <a16:creationId xmlns:a16="http://schemas.microsoft.com/office/drawing/2014/main" id="{30E276E0-197D-D1D1-EC90-A1835AA8342D}"/>
              </a:ext>
            </a:extLst>
          </p:cNvPr>
          <p:cNvSpPr/>
          <p:nvPr userDrawn="1"/>
        </p:nvSpPr>
        <p:spPr>
          <a:xfrm>
            <a:off x="6851167" y="2715106"/>
            <a:ext cx="3128865" cy="3129569"/>
          </a:xfrm>
          <a:prstGeom prst="rect">
            <a:avLst/>
          </a:prstGeom>
          <a:solidFill>
            <a:srgbClr val="1089FF"/>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4">
            <a:extLst>
              <a:ext uri="{FF2B5EF4-FFF2-40B4-BE49-F238E27FC236}">
                <a16:creationId xmlns:a16="http://schemas.microsoft.com/office/drawing/2014/main" id="{2D7CE9EF-510E-7B9F-B2CC-FB2441BD2FF5}"/>
              </a:ext>
            </a:extLst>
          </p:cNvPr>
          <p:cNvSpPr>
            <a:spLocks noGrp="1"/>
          </p:cNvSpPr>
          <p:nvPr>
            <p:ph type="title"/>
          </p:nvPr>
        </p:nvSpPr>
        <p:spPr>
          <a:xfrm>
            <a:off x="522244" y="2751709"/>
            <a:ext cx="4680000" cy="1286891"/>
          </a:xfrm>
        </p:spPr>
        <p:txBody>
          <a:bodyPr/>
          <a:lstStyle>
            <a:lvl1pPr algn="r">
              <a:defRPr/>
            </a:lvl1pPr>
          </a:lstStyle>
          <a:p>
            <a:r>
              <a:rPr lang="en-US" noProof="0" dirty="0" err="1"/>
              <a:t>Modifiez</a:t>
            </a:r>
            <a:r>
              <a:rPr lang="en-US" noProof="0" dirty="0"/>
              <a:t> le style du </a:t>
            </a:r>
            <a:r>
              <a:rPr lang="en-US" noProof="0" dirty="0" err="1"/>
              <a:t>titre</a:t>
            </a:r>
            <a:endParaRPr lang="en-US" noProof="0" dirty="0"/>
          </a:p>
        </p:txBody>
      </p:sp>
      <p:pic>
        <p:nvPicPr>
          <p:cNvPr id="16" name="Graphique 15">
            <a:extLst>
              <a:ext uri="{FF2B5EF4-FFF2-40B4-BE49-F238E27FC236}">
                <a16:creationId xmlns:a16="http://schemas.microsoft.com/office/drawing/2014/main" id="{AEEF029F-6092-45A3-F764-113C7206E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4944" y="360981"/>
            <a:ext cx="2386056" cy="353490"/>
          </a:xfrm>
          <a:prstGeom prst="rect">
            <a:avLst/>
          </a:prstGeom>
        </p:spPr>
      </p:pic>
      <p:grpSp>
        <p:nvGrpSpPr>
          <p:cNvPr id="5" name="Groupe 4">
            <a:extLst>
              <a:ext uri="{FF2B5EF4-FFF2-40B4-BE49-F238E27FC236}">
                <a16:creationId xmlns:a16="http://schemas.microsoft.com/office/drawing/2014/main" id="{C4AAC98A-D43B-68F6-E524-E02D0E3C93D9}"/>
              </a:ext>
            </a:extLst>
          </p:cNvPr>
          <p:cNvGrpSpPr/>
          <p:nvPr userDrawn="1"/>
        </p:nvGrpSpPr>
        <p:grpSpPr>
          <a:xfrm>
            <a:off x="8010408" y="2715105"/>
            <a:ext cx="1969624" cy="1971059"/>
            <a:chOff x="6785476" y="2715106"/>
            <a:chExt cx="1969624" cy="1971059"/>
          </a:xfrm>
        </p:grpSpPr>
        <p:sp>
          <p:nvSpPr>
            <p:cNvPr id="6" name="Rectangle 5">
              <a:extLst>
                <a:ext uri="{FF2B5EF4-FFF2-40B4-BE49-F238E27FC236}">
                  <a16:creationId xmlns:a16="http://schemas.microsoft.com/office/drawing/2014/main" id="{7934FB3D-7723-8835-E930-BE578310A080}"/>
                </a:ext>
              </a:extLst>
            </p:cNvPr>
            <p:cNvSpPr/>
            <p:nvPr userDrawn="1"/>
          </p:nvSpPr>
          <p:spPr>
            <a:xfrm>
              <a:off x="6785476" y="2715106"/>
              <a:ext cx="1969624" cy="1971059"/>
            </a:xfrm>
            <a:prstGeom prst="rect">
              <a:avLst/>
            </a:prstGeom>
            <a:solidFill>
              <a:srgbClr val="252B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Graphique, blanc, symbole, cercle&#10;&#10;Le contenu généré par l’IA peut être incorrect.">
              <a:extLst>
                <a:ext uri="{FF2B5EF4-FFF2-40B4-BE49-F238E27FC236}">
                  <a16:creationId xmlns:a16="http://schemas.microsoft.com/office/drawing/2014/main" id="{068EDB7C-23D3-923E-03F0-BF41477E0F8A}"/>
                </a:ext>
              </a:extLst>
            </p:cNvPr>
            <p:cNvPicPr>
              <a:picLocks noChangeAspect="1"/>
            </p:cNvPicPr>
            <p:nvPr userDrawn="1"/>
          </p:nvPicPr>
          <p:blipFill>
            <a:blip r:embed="rId5"/>
            <a:stretch>
              <a:fillRect/>
            </a:stretch>
          </p:blipFill>
          <p:spPr>
            <a:xfrm>
              <a:off x="7100040" y="3134417"/>
              <a:ext cx="1340497" cy="1132437"/>
            </a:xfrm>
            <a:prstGeom prst="rect">
              <a:avLst/>
            </a:prstGeom>
          </p:spPr>
        </p:pic>
      </p:grpSp>
    </p:spTree>
    <p:extLst>
      <p:ext uri="{BB962C8B-B14F-4D97-AF65-F5344CB8AC3E}">
        <p14:creationId xmlns:p14="http://schemas.microsoft.com/office/powerpoint/2010/main" val="264870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CBE3CF5-0989-4C9C-70E3-1A48B5FFBBB4}"/>
              </a:ext>
            </a:extLst>
          </p:cNvPr>
          <p:cNvSpPr>
            <a:spLocks/>
          </p:cNvSpPr>
          <p:nvPr userDrawn="1"/>
        </p:nvSpPr>
        <p:spPr>
          <a:xfrm>
            <a:off x="3340311" y="2092307"/>
            <a:ext cx="3706798" cy="3706798"/>
          </a:xfrm>
          <a:prstGeom prst="rect">
            <a:avLst/>
          </a:prstGeom>
          <a:solidFill>
            <a:srgbClr val="1089FF"/>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7E1C140-1E53-F34C-747A-94237B2D36ED}"/>
              </a:ext>
            </a:extLst>
          </p:cNvPr>
          <p:cNvSpPr>
            <a:spLocks/>
          </p:cNvSpPr>
          <p:nvPr userDrawn="1"/>
        </p:nvSpPr>
        <p:spPr>
          <a:xfrm>
            <a:off x="2311990" y="1069845"/>
            <a:ext cx="2741022" cy="2741022"/>
          </a:xfrm>
          <a:prstGeom prst="rect">
            <a:avLst/>
          </a:prstGeom>
          <a:solidFill>
            <a:srgbClr val="1057C8"/>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2E829DB-67AE-45FB-8166-8E5C597B4BE2}"/>
              </a:ext>
            </a:extLst>
          </p:cNvPr>
          <p:cNvSpPr>
            <a:spLocks noGrp="1"/>
          </p:cNvSpPr>
          <p:nvPr>
            <p:ph type="title" hasCustomPrompt="1"/>
          </p:nvPr>
        </p:nvSpPr>
        <p:spPr>
          <a:xfrm>
            <a:off x="3891980" y="3128155"/>
            <a:ext cx="3594183" cy="2520000"/>
          </a:xfrm>
        </p:spPr>
        <p:txBody>
          <a:bodyPr anchor="b"/>
          <a:lstStyle>
            <a:lvl1pPr marL="0" indent="0">
              <a:lnSpc>
                <a:spcPts val="5500"/>
              </a:lnSpc>
              <a:buNone/>
              <a:defRPr sz="6800" i="1">
                <a:solidFill>
                  <a:schemeClr val="bg1"/>
                </a:solidFill>
              </a:defRPr>
            </a:lvl1pPr>
          </a:lstStyle>
          <a:p>
            <a:r>
              <a:rPr lang="en-US" noProof="0" dirty="0" err="1"/>
              <a:t>Titre</a:t>
            </a:r>
            <a:endParaRPr lang="en-US" noProof="0" dirty="0"/>
          </a:p>
        </p:txBody>
      </p:sp>
      <p:sp>
        <p:nvSpPr>
          <p:cNvPr id="4" name="Espace réservé du numéro de diapositive 3">
            <a:extLst>
              <a:ext uri="{FF2B5EF4-FFF2-40B4-BE49-F238E27FC236}">
                <a16:creationId xmlns:a16="http://schemas.microsoft.com/office/drawing/2014/main" id="{4C01BEA9-14E9-3D66-BC80-BDDE6AE033F7}"/>
              </a:ext>
            </a:extLst>
          </p:cNvPr>
          <p:cNvSpPr>
            <a:spLocks noGrp="1"/>
          </p:cNvSpPr>
          <p:nvPr>
            <p:ph type="sldNum" sz="quarter" idx="14"/>
          </p:nvPr>
        </p:nvSpPr>
        <p:spPr/>
        <p:txBody>
          <a:bodyPr/>
          <a:lstStyle/>
          <a:p>
            <a:fld id="{0334CA73-E165-43C3-A7BE-6A64DCE862CA}" type="slidenum">
              <a:rPr lang="fr-FR" smtClean="0"/>
              <a:pPr/>
              <a:t>‹Nr.›</a:t>
            </a:fld>
            <a:endParaRPr lang="fr-FR" dirty="0"/>
          </a:p>
        </p:txBody>
      </p:sp>
      <p:sp>
        <p:nvSpPr>
          <p:cNvPr id="9" name="Espace réservé du contenu 5">
            <a:extLst>
              <a:ext uri="{FF2B5EF4-FFF2-40B4-BE49-F238E27FC236}">
                <a16:creationId xmlns:a16="http://schemas.microsoft.com/office/drawing/2014/main" id="{529067C1-E93A-D7C5-AB6E-E34363A85015}"/>
              </a:ext>
            </a:extLst>
          </p:cNvPr>
          <p:cNvSpPr>
            <a:spLocks noGrp="1"/>
          </p:cNvSpPr>
          <p:nvPr>
            <p:ph sz="quarter" idx="4"/>
          </p:nvPr>
        </p:nvSpPr>
        <p:spPr>
          <a:xfrm>
            <a:off x="7648590" y="2829827"/>
            <a:ext cx="2816210" cy="3318052"/>
          </a:xfrm>
        </p:spPr>
        <p:txBody>
          <a:bodyPr>
            <a:normAutofit/>
          </a:bodyPr>
          <a:lstStyle>
            <a:lvl1pPr>
              <a:defRPr sz="1600"/>
            </a:lvl1pPr>
            <a:lvl2pPr>
              <a:defRPr sz="1600"/>
            </a:lvl2pPr>
            <a:lvl3pPr>
              <a:defRPr sz="1200"/>
            </a:lvl3pPr>
            <a:lvl4pPr>
              <a:defRPr sz="1100"/>
            </a:lvl4pPr>
            <a:lvl5pPr>
              <a:defRPr sz="11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1" name="Espace réservé du texte 2">
            <a:extLst>
              <a:ext uri="{FF2B5EF4-FFF2-40B4-BE49-F238E27FC236}">
                <a16:creationId xmlns:a16="http://schemas.microsoft.com/office/drawing/2014/main" id="{806F95FC-222D-A4D8-6BFA-5CCED016D27D}"/>
              </a:ext>
            </a:extLst>
          </p:cNvPr>
          <p:cNvSpPr>
            <a:spLocks noGrp="1"/>
          </p:cNvSpPr>
          <p:nvPr>
            <p:ph type="body" idx="1"/>
          </p:nvPr>
        </p:nvSpPr>
        <p:spPr>
          <a:xfrm>
            <a:off x="7648590" y="2092307"/>
            <a:ext cx="2816210" cy="614566"/>
          </a:xfrm>
        </p:spPr>
        <p:txBody>
          <a:bodyPr anchor="b">
            <a:normAutofit/>
          </a:bodyPr>
          <a:lstStyle>
            <a:lvl1pPr marL="0" indent="0">
              <a:lnSpc>
                <a:spcPct val="100000"/>
              </a:lnSpc>
              <a:buNone/>
              <a:defRPr sz="2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Cliquez</a:t>
            </a:r>
            <a:r>
              <a:rPr lang="en-US" noProof="0" dirty="0"/>
              <a:t> pour modifier les styles du </a:t>
            </a:r>
            <a:r>
              <a:rPr lang="en-US" noProof="0" dirty="0" err="1"/>
              <a:t>texte</a:t>
            </a:r>
            <a:r>
              <a:rPr lang="en-US" noProof="0" dirty="0"/>
              <a:t> du masque</a:t>
            </a:r>
          </a:p>
        </p:txBody>
      </p:sp>
      <p:grpSp>
        <p:nvGrpSpPr>
          <p:cNvPr id="5" name="Groupe 4">
            <a:extLst>
              <a:ext uri="{FF2B5EF4-FFF2-40B4-BE49-F238E27FC236}">
                <a16:creationId xmlns:a16="http://schemas.microsoft.com/office/drawing/2014/main" id="{45775732-FADA-5C3D-D16F-8504545AF29A}"/>
              </a:ext>
            </a:extLst>
          </p:cNvPr>
          <p:cNvGrpSpPr/>
          <p:nvPr userDrawn="1"/>
        </p:nvGrpSpPr>
        <p:grpSpPr>
          <a:xfrm>
            <a:off x="3335702" y="2092307"/>
            <a:ext cx="1717309" cy="1718560"/>
            <a:chOff x="6785476" y="2715106"/>
            <a:chExt cx="1969624" cy="1971059"/>
          </a:xfrm>
        </p:grpSpPr>
        <p:sp>
          <p:nvSpPr>
            <p:cNvPr id="6" name="Rectangle 5">
              <a:extLst>
                <a:ext uri="{FF2B5EF4-FFF2-40B4-BE49-F238E27FC236}">
                  <a16:creationId xmlns:a16="http://schemas.microsoft.com/office/drawing/2014/main" id="{F85864C0-1A11-528B-FF0F-5614F87B3D63}"/>
                </a:ext>
              </a:extLst>
            </p:cNvPr>
            <p:cNvSpPr/>
            <p:nvPr userDrawn="1"/>
          </p:nvSpPr>
          <p:spPr>
            <a:xfrm>
              <a:off x="6785476" y="2715106"/>
              <a:ext cx="1969624" cy="1971059"/>
            </a:xfrm>
            <a:prstGeom prst="rect">
              <a:avLst/>
            </a:prstGeom>
            <a:solidFill>
              <a:srgbClr val="252B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descr="Une image contenant Graphique, blanc, symbole, cercle&#10;&#10;Le contenu généré par l’IA peut être incorrect.">
              <a:extLst>
                <a:ext uri="{FF2B5EF4-FFF2-40B4-BE49-F238E27FC236}">
                  <a16:creationId xmlns:a16="http://schemas.microsoft.com/office/drawing/2014/main" id="{602D6218-A514-F78A-4A3E-B47DE4A30680}"/>
                </a:ext>
              </a:extLst>
            </p:cNvPr>
            <p:cNvPicPr>
              <a:picLocks noChangeAspect="1"/>
            </p:cNvPicPr>
            <p:nvPr userDrawn="1"/>
          </p:nvPicPr>
          <p:blipFill>
            <a:blip r:embed="rId2"/>
            <a:stretch>
              <a:fillRect/>
            </a:stretch>
          </p:blipFill>
          <p:spPr>
            <a:xfrm>
              <a:off x="7100040" y="3134417"/>
              <a:ext cx="1340497" cy="1132437"/>
            </a:xfrm>
            <a:prstGeom prst="rect">
              <a:avLst/>
            </a:prstGeom>
          </p:spPr>
        </p:pic>
      </p:grpSp>
    </p:spTree>
    <p:extLst>
      <p:ext uri="{BB962C8B-B14F-4D97-AF65-F5344CB8AC3E}">
        <p14:creationId xmlns:p14="http://schemas.microsoft.com/office/powerpoint/2010/main" val="426984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ité">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5CE9AD9-F722-5A93-872A-04A15445227F}"/>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
        <p:nvSpPr>
          <p:cNvPr id="46" name="Titre 1">
            <a:extLst>
              <a:ext uri="{FF2B5EF4-FFF2-40B4-BE49-F238E27FC236}">
                <a16:creationId xmlns:a16="http://schemas.microsoft.com/office/drawing/2014/main" id="{E790D934-9316-0B11-1B01-386F5DAFF8ED}"/>
              </a:ext>
            </a:extLst>
          </p:cNvPr>
          <p:cNvSpPr txBox="1">
            <a:spLocks/>
          </p:cNvSpPr>
          <p:nvPr userDrawn="1"/>
        </p:nvSpPr>
        <p:spPr>
          <a:xfrm>
            <a:off x="838200" y="338494"/>
            <a:ext cx="10888449" cy="79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52B69"/>
                </a:solidFill>
                <a:latin typeface="Arial" panose="020B0604020202020204" pitchFamily="34" charset="0"/>
                <a:ea typeface="+mj-ea"/>
                <a:cs typeface="Arial" panose="020B0604020202020204" pitchFamily="34" charset="0"/>
              </a:defRPr>
            </a:lvl1pPr>
          </a:lstStyle>
          <a:p>
            <a:r>
              <a:rPr lang="en-US" noProof="0" dirty="0"/>
              <a:t>Confidentiality</a:t>
            </a:r>
          </a:p>
        </p:txBody>
      </p:sp>
      <p:sp>
        <p:nvSpPr>
          <p:cNvPr id="86" name="ZoneTexte 85">
            <a:extLst>
              <a:ext uri="{FF2B5EF4-FFF2-40B4-BE49-F238E27FC236}">
                <a16:creationId xmlns:a16="http://schemas.microsoft.com/office/drawing/2014/main" id="{8291D655-4F0C-E94B-546C-36D9279CB70F}"/>
              </a:ext>
            </a:extLst>
          </p:cNvPr>
          <p:cNvSpPr txBox="1"/>
          <p:nvPr userDrawn="1"/>
        </p:nvSpPr>
        <p:spPr>
          <a:xfrm>
            <a:off x="683302" y="1332140"/>
            <a:ext cx="5480018" cy="477054"/>
          </a:xfrm>
          <a:prstGeom prst="rect">
            <a:avLst/>
          </a:prstGeom>
          <a:noFill/>
        </p:spPr>
        <p:txBody>
          <a:bodyPr wrap="square" rtlCol="0">
            <a:spAutoFit/>
          </a:bodyPr>
          <a:lstStyle/>
          <a:p>
            <a:r>
              <a:rPr lang="en-US" sz="1400" b="1" noProof="0" dirty="0">
                <a:solidFill>
                  <a:srgbClr val="001A70"/>
                </a:solidFill>
                <a:latin typeface="Arial" panose="020B0604020202020204"/>
              </a:rPr>
              <a:t>This document contains </a:t>
            </a:r>
            <a:r>
              <a:rPr lang="en-US" sz="1400" b="1" i="1" noProof="0" dirty="0">
                <a:solidFill>
                  <a:srgbClr val="001A70"/>
                </a:solidFill>
                <a:latin typeface="Arial" panose="020B0604020202020204"/>
              </a:rPr>
              <a:t>Framatome’s know-how</a:t>
            </a:r>
          </a:p>
          <a:p>
            <a:r>
              <a:rPr lang="en-US" sz="1100" noProof="0" dirty="0">
                <a:solidFill>
                  <a:srgbClr val="001A70"/>
                </a:solidFill>
                <a:latin typeface="Arial" panose="020B0604020202020204"/>
              </a:rPr>
              <a:t>When the box is checked, add the information in the 'Footer’</a:t>
            </a:r>
          </a:p>
        </p:txBody>
      </p:sp>
      <p:sp>
        <p:nvSpPr>
          <p:cNvPr id="87" name="ZoneTexte 86">
            <a:extLst>
              <a:ext uri="{FF2B5EF4-FFF2-40B4-BE49-F238E27FC236}">
                <a16:creationId xmlns:a16="http://schemas.microsoft.com/office/drawing/2014/main" id="{46364F81-6D41-E500-4C14-5627811E2E04}"/>
              </a:ext>
            </a:extLst>
          </p:cNvPr>
          <p:cNvSpPr txBox="1"/>
          <p:nvPr userDrawn="1"/>
        </p:nvSpPr>
        <p:spPr>
          <a:xfrm>
            <a:off x="697585" y="1907631"/>
            <a:ext cx="5480018" cy="369332"/>
          </a:xfrm>
          <a:prstGeom prst="rect">
            <a:avLst/>
          </a:prstGeom>
          <a:noFill/>
        </p:spPr>
        <p:txBody>
          <a:bodyPr wrap="square" rtlCol="0">
            <a:spAutoFit/>
          </a:bodyPr>
          <a:lstStyle/>
          <a:p>
            <a:r>
              <a:rPr lang="en-US" b="1" noProof="0" dirty="0">
                <a:solidFill>
                  <a:srgbClr val="1089FF"/>
                </a:solidFill>
                <a:latin typeface="Arial" panose="020B0604020202020204"/>
              </a:rPr>
              <a:t>Export Control New Marking</a:t>
            </a:r>
            <a:endParaRPr lang="en-US" b="1" i="1" noProof="0" dirty="0">
              <a:solidFill>
                <a:srgbClr val="1089FF"/>
              </a:solidFill>
              <a:latin typeface="Arial" panose="020B0604020202020204"/>
            </a:endParaRPr>
          </a:p>
        </p:txBody>
      </p:sp>
      <p:pic>
        <p:nvPicPr>
          <p:cNvPr id="89" name="Image 88" descr="lg-checkbox-unchecked-disabled.png">
            <a:extLst>
              <a:ext uri="{FF2B5EF4-FFF2-40B4-BE49-F238E27FC236}">
                <a16:creationId xmlns:a16="http://schemas.microsoft.com/office/drawing/2014/main" id="{A5F8B96B-54B6-818F-5ED5-B5FD348FADA3}"/>
              </a:ext>
            </a:extLst>
          </p:cNvPr>
          <p:cNvPicPr>
            <a:picLocks noChangeAspect="1"/>
          </p:cNvPicPr>
          <p:nvPr userDrawn="1"/>
        </p:nvPicPr>
        <p:blipFill>
          <a:blip r:embed="rId2" cstate="screen">
            <a:duotone>
              <a:srgbClr val="FFFFFF">
                <a:shade val="45000"/>
                <a:satMod val="135000"/>
              </a:srgbClr>
              <a:prstClr val="white"/>
            </a:duotone>
            <a:extLst>
              <a:ext uri="{28A0092B-C50C-407E-A947-70E740481C1C}">
                <a14:useLocalDpi xmlns:a14="http://schemas.microsoft.com/office/drawing/2010/main"/>
              </a:ext>
            </a:extLst>
          </a:blip>
          <a:stretch>
            <a:fillRect/>
          </a:stretch>
        </p:blipFill>
        <p:spPr>
          <a:xfrm>
            <a:off x="6051836" y="1973761"/>
            <a:ext cx="307630" cy="309798"/>
          </a:xfrm>
          <a:prstGeom prst="rect">
            <a:avLst/>
          </a:prstGeom>
        </p:spPr>
      </p:pic>
      <p:pic>
        <p:nvPicPr>
          <p:cNvPr id="90" name="Image 89" descr="lg-checkbox-unchecked-disabled.png">
            <a:extLst>
              <a:ext uri="{FF2B5EF4-FFF2-40B4-BE49-F238E27FC236}">
                <a16:creationId xmlns:a16="http://schemas.microsoft.com/office/drawing/2014/main" id="{4257E762-9B17-D4E4-D996-EE6260B95442}"/>
              </a:ext>
            </a:extLst>
          </p:cNvPr>
          <p:cNvPicPr>
            <a:picLocks noChangeAspect="1"/>
          </p:cNvPicPr>
          <p:nvPr userDrawn="1"/>
        </p:nvPicPr>
        <p:blipFill>
          <a:blip r:embed="rId2" cstate="screen">
            <a:duotone>
              <a:srgbClr val="FFFFFF">
                <a:shade val="45000"/>
                <a:satMod val="135000"/>
              </a:srgbClr>
              <a:prstClr val="white"/>
            </a:duotone>
            <a:extLst>
              <a:ext uri="{28A0092B-C50C-407E-A947-70E740481C1C}">
                <a14:useLocalDpi xmlns:a14="http://schemas.microsoft.com/office/drawing/2010/main"/>
              </a:ext>
            </a:extLst>
          </a:blip>
          <a:stretch>
            <a:fillRect/>
          </a:stretch>
        </p:blipFill>
        <p:spPr>
          <a:xfrm>
            <a:off x="6051836" y="2439843"/>
            <a:ext cx="307630" cy="309798"/>
          </a:xfrm>
          <a:prstGeom prst="rect">
            <a:avLst/>
          </a:prstGeom>
        </p:spPr>
      </p:pic>
      <p:pic>
        <p:nvPicPr>
          <p:cNvPr id="91" name="Image 90" descr="lg-checkbox-unchecked-disabled.png">
            <a:extLst>
              <a:ext uri="{FF2B5EF4-FFF2-40B4-BE49-F238E27FC236}">
                <a16:creationId xmlns:a16="http://schemas.microsoft.com/office/drawing/2014/main" id="{802AA3A2-4C79-46F2-80A0-E50E686C187A}"/>
              </a:ext>
            </a:extLst>
          </p:cNvPr>
          <p:cNvPicPr>
            <a:picLocks noChangeAspect="1"/>
          </p:cNvPicPr>
          <p:nvPr userDrawn="1"/>
        </p:nvPicPr>
        <p:blipFill>
          <a:blip r:embed="rId2" cstate="screen">
            <a:duotone>
              <a:srgbClr val="FFFFFF">
                <a:shade val="45000"/>
                <a:satMod val="135000"/>
              </a:srgbClr>
              <a:prstClr val="white"/>
            </a:duotone>
            <a:extLst>
              <a:ext uri="{28A0092B-C50C-407E-A947-70E740481C1C}">
                <a14:useLocalDpi xmlns:a14="http://schemas.microsoft.com/office/drawing/2010/main"/>
              </a:ext>
            </a:extLst>
          </a:blip>
          <a:stretch>
            <a:fillRect/>
          </a:stretch>
        </p:blipFill>
        <p:spPr>
          <a:xfrm>
            <a:off x="6051836" y="4035817"/>
            <a:ext cx="307630" cy="309798"/>
          </a:xfrm>
          <a:prstGeom prst="rect">
            <a:avLst/>
          </a:prstGeom>
        </p:spPr>
      </p:pic>
      <p:pic>
        <p:nvPicPr>
          <p:cNvPr id="92" name="Image 91" descr="lg-checkbox-unchecked-disabled.png">
            <a:extLst>
              <a:ext uri="{FF2B5EF4-FFF2-40B4-BE49-F238E27FC236}">
                <a16:creationId xmlns:a16="http://schemas.microsoft.com/office/drawing/2014/main" id="{B42CFB15-263C-AC63-C993-8DB41A7EE519}"/>
              </a:ext>
            </a:extLst>
          </p:cNvPr>
          <p:cNvPicPr>
            <a:picLocks noChangeAspect="1"/>
          </p:cNvPicPr>
          <p:nvPr userDrawn="1"/>
        </p:nvPicPr>
        <p:blipFill>
          <a:blip r:embed="rId2" cstate="screen">
            <a:duotone>
              <a:srgbClr val="FFFFFF">
                <a:shade val="45000"/>
                <a:satMod val="135000"/>
              </a:srgbClr>
              <a:prstClr val="white"/>
            </a:duotone>
            <a:extLst>
              <a:ext uri="{28A0092B-C50C-407E-A947-70E740481C1C}">
                <a14:useLocalDpi xmlns:a14="http://schemas.microsoft.com/office/drawing/2010/main"/>
              </a:ext>
            </a:extLst>
          </a:blip>
          <a:stretch>
            <a:fillRect/>
          </a:stretch>
        </p:blipFill>
        <p:spPr>
          <a:xfrm>
            <a:off x="375672" y="1415768"/>
            <a:ext cx="307630" cy="309798"/>
          </a:xfrm>
          <a:prstGeom prst="rect">
            <a:avLst/>
          </a:prstGeom>
        </p:spPr>
      </p:pic>
      <p:sp>
        <p:nvSpPr>
          <p:cNvPr id="93" name="ZoneTexte 92">
            <a:extLst>
              <a:ext uri="{FF2B5EF4-FFF2-40B4-BE49-F238E27FC236}">
                <a16:creationId xmlns:a16="http://schemas.microsoft.com/office/drawing/2014/main" id="{B5418FE9-ED59-5FB0-C8BF-B46C6B0D00D5}"/>
              </a:ext>
            </a:extLst>
          </p:cNvPr>
          <p:cNvSpPr txBox="1"/>
          <p:nvPr userDrawn="1"/>
        </p:nvSpPr>
        <p:spPr>
          <a:xfrm>
            <a:off x="6381782" y="1332140"/>
            <a:ext cx="5256000" cy="3849772"/>
          </a:xfrm>
          <a:prstGeom prst="rect">
            <a:avLst/>
          </a:prstGeom>
          <a:noFill/>
        </p:spPr>
        <p:txBody>
          <a:bodyPr wrap="square" rtlCol="0">
            <a:spAutoFit/>
          </a:bodyPr>
          <a:lstStyle/>
          <a:p>
            <a:pPr>
              <a:buFont typeface="Arial" panose="020B0604020202020204" pitchFamily="34" charset="0"/>
              <a:buNone/>
              <a:defRPr/>
            </a:pPr>
            <a:r>
              <a:rPr lang="en-US" sz="2000" b="1" noProof="0" dirty="0">
                <a:solidFill>
                  <a:srgbClr val="1089FF"/>
                </a:solidFill>
                <a:latin typeface="Arial" panose="020B0604020202020204"/>
              </a:rPr>
              <a:t>Framatome’s information protection rules</a:t>
            </a:r>
          </a:p>
          <a:p>
            <a:pPr>
              <a:buFont typeface="Arial" panose="020B0604020202020204" pitchFamily="34" charset="0"/>
              <a:buNone/>
              <a:defRPr/>
            </a:pPr>
            <a:endParaRPr lang="en-US" b="1" noProof="0" dirty="0">
              <a:solidFill>
                <a:srgbClr val="001A70"/>
              </a:solidFill>
              <a:latin typeface="Arial" panose="020B0604020202020204"/>
            </a:endParaRPr>
          </a:p>
          <a:p>
            <a:pPr marL="0" lvl="2">
              <a:buFont typeface="Arial" panose="020B0604020202020204" pitchFamily="34" charset="0"/>
              <a:buNone/>
              <a:defRPr/>
            </a:pPr>
            <a:r>
              <a:rPr lang="en-US" sz="1400" b="1" noProof="0" dirty="0">
                <a:solidFill>
                  <a:srgbClr val="FFC000"/>
                </a:solidFill>
                <a:latin typeface="Arial" panose="020B0604020202020204"/>
                <a:cs typeface="EDF 2020" panose="020B0503020203020204" pitchFamily="34" charset="0"/>
              </a:rPr>
              <a:t>C1</a:t>
            </a:r>
            <a:r>
              <a:rPr lang="en-US" sz="1050" b="1" noProof="0" dirty="0">
                <a:solidFill>
                  <a:srgbClr val="001A70"/>
                </a:solidFill>
                <a:latin typeface="Arial" panose="020B0604020202020204"/>
                <a:cs typeface="EDF 2020" panose="020B0503020203020204" pitchFamily="34" charset="0"/>
              </a:rPr>
              <a:t> :</a:t>
            </a:r>
            <a:r>
              <a:rPr lang="en-US" sz="1050" noProof="0" dirty="0">
                <a:solidFill>
                  <a:srgbClr val="001A70"/>
                </a:solidFill>
                <a:latin typeface="Arial" panose="020B0604020202020204"/>
                <a:cs typeface="EDF 2020" panose="020B0503020203020204" pitchFamily="34" charset="0"/>
              </a:rPr>
              <a:t> </a:t>
            </a:r>
            <a:r>
              <a:rPr lang="en-US" sz="1050" noProof="0" dirty="0">
                <a:solidFill>
                  <a:srgbClr val="001A70"/>
                </a:solidFill>
                <a:latin typeface="Arial" panose="020B0604020202020204"/>
              </a:rPr>
              <a:t>This document and any and all information contained therein and/or disclosed in discussions supported by this document are </a:t>
            </a:r>
            <a:r>
              <a:rPr lang="en-US" sz="1050" b="1" noProof="0" dirty="0">
                <a:solidFill>
                  <a:srgbClr val="001A70"/>
                </a:solidFill>
                <a:latin typeface="Arial" panose="020B0604020202020204"/>
              </a:rPr>
              <a:t>restricted</a:t>
            </a:r>
            <a:r>
              <a:rPr lang="en-US" sz="1050" noProof="0" dirty="0">
                <a:solidFill>
                  <a:srgbClr val="001A70"/>
                </a:solidFill>
                <a:latin typeface="Arial" panose="020B0604020202020204"/>
              </a:rPr>
              <a:t>.</a:t>
            </a:r>
          </a:p>
          <a:p>
            <a:pPr>
              <a:buFont typeface="Arial" panose="020B0604020202020204" pitchFamily="34" charset="0"/>
              <a:buNone/>
              <a:defRPr/>
            </a:pPr>
            <a:endParaRPr lang="en-US" sz="1050" b="1" u="sng" noProof="0" dirty="0">
              <a:solidFill>
                <a:srgbClr val="1089FF"/>
              </a:solidFill>
              <a:latin typeface="Arial" panose="020B0604020202020204"/>
              <a:cs typeface="EDF 2020" panose="020B0503020203020204" pitchFamily="34" charset="0"/>
            </a:endParaRPr>
          </a:p>
          <a:p>
            <a:pPr marL="0" lvl="2">
              <a:buFont typeface="Arial" panose="020B0604020202020204" pitchFamily="34" charset="0"/>
              <a:buNone/>
              <a:defRPr/>
            </a:pPr>
            <a:r>
              <a:rPr lang="en-US" sz="1400" b="1" noProof="0" dirty="0">
                <a:solidFill>
                  <a:srgbClr val="FE5815"/>
                </a:solidFill>
                <a:latin typeface="Arial" panose="020B0604020202020204"/>
                <a:cs typeface="EDF 2020" panose="020B0503020203020204" pitchFamily="34" charset="0"/>
              </a:rPr>
              <a:t>C2</a:t>
            </a:r>
            <a:r>
              <a:rPr lang="en-US" sz="1050" b="1" noProof="0" dirty="0">
                <a:solidFill>
                  <a:srgbClr val="001A70"/>
                </a:solidFill>
                <a:latin typeface="Arial" panose="020B0604020202020204"/>
                <a:cs typeface="EDF 2020" panose="020B0503020203020204" pitchFamily="34" charset="0"/>
              </a:rPr>
              <a:t> : </a:t>
            </a:r>
            <a:r>
              <a:rPr lang="en-US" sz="1050" noProof="0" dirty="0">
                <a:solidFill>
                  <a:srgbClr val="001A70"/>
                </a:solidFill>
                <a:latin typeface="Arial" panose="020B0604020202020204"/>
              </a:rPr>
              <a:t>This document and any and all information contained therein and/or disclosed in discussions supported by this document are</a:t>
            </a:r>
            <a:r>
              <a:rPr lang="en-US" sz="1050" noProof="0" dirty="0">
                <a:solidFill>
                  <a:srgbClr val="FF0000"/>
                </a:solidFill>
                <a:latin typeface="Arial" panose="020B0604020202020204"/>
              </a:rPr>
              <a:t> </a:t>
            </a:r>
            <a:r>
              <a:rPr lang="en-US" sz="1050" noProof="0" dirty="0">
                <a:solidFill>
                  <a:srgbClr val="001A70"/>
                </a:solidFill>
                <a:latin typeface="Arial" panose="020B0604020202020204"/>
              </a:rPr>
              <a:t>sensitive and </a:t>
            </a:r>
            <a:r>
              <a:rPr lang="en-US" sz="1050" b="1" u="sng" noProof="0" dirty="0">
                <a:solidFill>
                  <a:srgbClr val="001A70"/>
                </a:solidFill>
                <a:latin typeface="Arial" panose="020B0604020202020204"/>
              </a:rPr>
              <a:t>Framatome confidential,</a:t>
            </a:r>
            <a:r>
              <a:rPr lang="en-US" sz="1050" noProof="0" dirty="0">
                <a:solidFill>
                  <a:srgbClr val="001A70"/>
                </a:solidFill>
                <a:latin typeface="Arial" panose="020B0604020202020204"/>
              </a:rPr>
              <a:t> such as its disclosure, alteration or loss are detrimental with a significant-to-high impact for Framatome.</a:t>
            </a:r>
            <a:endParaRPr lang="en-US" sz="1050" noProof="0" dirty="0">
              <a:solidFill>
                <a:srgbClr val="001A70"/>
              </a:solidFill>
              <a:latin typeface="Arial" panose="020B0604020202020204"/>
              <a:cs typeface="EDF 2020" panose="020B0503020203020204" pitchFamily="34" charset="0"/>
            </a:endParaRPr>
          </a:p>
          <a:p>
            <a:pPr marL="0" lvl="2">
              <a:spcBef>
                <a:spcPts val="400"/>
              </a:spcBef>
              <a:buFont typeface="Arial" panose="020B0604020202020204" pitchFamily="34" charset="0"/>
              <a:buNone/>
              <a:defRPr/>
            </a:pPr>
            <a:r>
              <a:rPr lang="en-US" sz="1050" b="1" noProof="0" dirty="0">
                <a:solidFill>
                  <a:srgbClr val="595959"/>
                </a:solidFill>
                <a:latin typeface="Arial" panose="020B0604020202020204"/>
              </a:rPr>
              <a:t>The document, if disclosed, and any information it contains are intended for the sole attendees. The disclosure or reference to such information or document shall be made only on a proper judgment basis and by mentioning expressly “this information shall not be disclosed  / transferred without prior consent”.</a:t>
            </a:r>
          </a:p>
          <a:p>
            <a:pPr>
              <a:spcBef>
                <a:spcPts val="400"/>
              </a:spcBef>
              <a:buFont typeface="Arial" panose="020B0604020202020204" pitchFamily="34" charset="0"/>
              <a:buNone/>
              <a:defRPr/>
            </a:pPr>
            <a:endParaRPr lang="en-US" sz="1050" b="1" noProof="0" dirty="0">
              <a:solidFill>
                <a:srgbClr val="595959"/>
              </a:solidFill>
              <a:latin typeface="Arial" panose="020B0604020202020204"/>
              <a:cs typeface="EDF 2020" panose="020B0503020203020204" pitchFamily="34" charset="0"/>
            </a:endParaRPr>
          </a:p>
          <a:p>
            <a:pPr marL="0" lvl="2">
              <a:buFont typeface="Arial" panose="020B0604020202020204" pitchFamily="34" charset="0"/>
              <a:buNone/>
              <a:defRPr/>
            </a:pPr>
            <a:r>
              <a:rPr lang="en-US" sz="1400" b="1" noProof="0" dirty="0">
                <a:solidFill>
                  <a:srgbClr val="FF0000"/>
                </a:solidFill>
                <a:latin typeface="Arial" panose="020B0604020202020204"/>
                <a:cs typeface="EDF 2020" panose="020B0503020203020204" pitchFamily="34" charset="0"/>
              </a:rPr>
              <a:t>C3</a:t>
            </a:r>
            <a:r>
              <a:rPr lang="en-US" sz="1050" b="1" noProof="0" dirty="0">
                <a:solidFill>
                  <a:srgbClr val="001A70"/>
                </a:solidFill>
                <a:latin typeface="Arial" panose="020B0604020202020204"/>
                <a:cs typeface="EDF 2020" panose="020B0503020203020204" pitchFamily="34" charset="0"/>
              </a:rPr>
              <a:t> : </a:t>
            </a:r>
            <a:r>
              <a:rPr lang="en-US" sz="1050" noProof="0" dirty="0">
                <a:solidFill>
                  <a:srgbClr val="001A70"/>
                </a:solidFill>
                <a:latin typeface="Arial" panose="020B0604020202020204"/>
              </a:rPr>
              <a:t>This document and any and all information contained therein and/or disclosed in discussions supported by this document are classified </a:t>
            </a:r>
            <a:r>
              <a:rPr lang="en-US" sz="1050" b="1" u="sng" noProof="0" dirty="0">
                <a:solidFill>
                  <a:srgbClr val="001A70"/>
                </a:solidFill>
                <a:latin typeface="Arial" panose="020B0604020202020204"/>
              </a:rPr>
              <a:t>Framatome Secret</a:t>
            </a:r>
            <a:r>
              <a:rPr lang="en-US" sz="1050" noProof="0" dirty="0">
                <a:solidFill>
                  <a:srgbClr val="001A70"/>
                </a:solidFill>
                <a:latin typeface="Arial" panose="020B0604020202020204"/>
              </a:rPr>
              <a:t>. </a:t>
            </a:r>
            <a:r>
              <a:rPr lang="en-US" sz="1050" b="1" noProof="0" dirty="0">
                <a:solidFill>
                  <a:srgbClr val="595959"/>
                </a:solidFill>
                <a:latin typeface="Arial" panose="020B0604020202020204"/>
              </a:rPr>
              <a:t>Each one must commit to keep secret any written or oral information disclosed during the meeting. It is forbidden to disclose it to any legal entity and any individual (including within Framatome) without prior consent of the meeting chairman.</a:t>
            </a:r>
          </a:p>
        </p:txBody>
      </p:sp>
      <p:sp>
        <p:nvSpPr>
          <p:cNvPr id="96" name="ZoneTexte 95">
            <a:extLst>
              <a:ext uri="{FF2B5EF4-FFF2-40B4-BE49-F238E27FC236}">
                <a16:creationId xmlns:a16="http://schemas.microsoft.com/office/drawing/2014/main" id="{E1E34B55-C221-2682-5233-137C91C45007}"/>
              </a:ext>
            </a:extLst>
          </p:cNvPr>
          <p:cNvSpPr txBox="1"/>
          <p:nvPr userDrawn="1"/>
        </p:nvSpPr>
        <p:spPr>
          <a:xfrm>
            <a:off x="780030" y="5810321"/>
            <a:ext cx="10857751" cy="384721"/>
          </a:xfrm>
          <a:prstGeom prst="rect">
            <a:avLst/>
          </a:prstGeom>
          <a:noFill/>
        </p:spPr>
        <p:txBody>
          <a:bodyPr wrap="square" lIns="36000" tIns="0" rIns="36000" bIns="0">
            <a:spAutoFit/>
          </a:bodyPr>
          <a:lstStyle/>
          <a:p>
            <a:pPr algn="just" defTabSz="609585">
              <a:defRPr/>
            </a:pPr>
            <a:r>
              <a:rPr lang="en-US" sz="800" noProof="0" dirty="0">
                <a:solidFill>
                  <a:srgbClr val="595959"/>
                </a:solidFill>
                <a:latin typeface="Arial" panose="020B0604020202020204"/>
              </a:rPr>
              <a:t>This document and any and all information contained therein and/or disclosed in discussions supported by this document, are confidential, protected by applicable intellectual property regulations and contain data subject to trade secrets regulations. Any reproduction, alteration, disclosure to any third party and/or publication in whole or in part of this document and/or its content is strictly prohibited without prior written express approval of Framatome. This document and any information it contains shall not be used for any other purpose than the one for which they were provided. Legal and disciplinary actions may be taken against any infringer and/or any person breaching the aforementioned obligations.</a:t>
            </a:r>
            <a:r>
              <a:rPr lang="en-US" sz="900" noProof="0" dirty="0">
                <a:solidFill>
                  <a:srgbClr val="595959"/>
                </a:solidFill>
                <a:latin typeface="Arial" panose="020B0604020202020204"/>
              </a:rPr>
              <a:t>  </a:t>
            </a:r>
          </a:p>
        </p:txBody>
      </p:sp>
      <p:sp>
        <p:nvSpPr>
          <p:cNvPr id="97" name="ZoneTexte 1">
            <a:extLst>
              <a:ext uri="{FF2B5EF4-FFF2-40B4-BE49-F238E27FC236}">
                <a16:creationId xmlns:a16="http://schemas.microsoft.com/office/drawing/2014/main" id="{B0D0A81C-9700-688F-BC99-4A472912F7C8}"/>
              </a:ext>
            </a:extLst>
          </p:cNvPr>
          <p:cNvSpPr txBox="1"/>
          <p:nvPr userDrawn="1"/>
        </p:nvSpPr>
        <p:spPr>
          <a:xfrm>
            <a:off x="6478512" y="5313665"/>
            <a:ext cx="4993447" cy="153888"/>
          </a:xfrm>
          <a:prstGeom prst="rect">
            <a:avLst/>
          </a:prstGeom>
          <a:noFill/>
        </p:spPr>
        <p:txBody>
          <a:bodyPr wrap="square" lIns="36000" tIns="0" rIns="3600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00" b="1" noProof="0" dirty="0">
                <a:solidFill>
                  <a:srgbClr val="002060"/>
                </a:solidFill>
                <a:latin typeface="Arial" panose="020B0604020202020204"/>
              </a:rPr>
              <a:t>Dissemination scope: </a:t>
            </a:r>
            <a:r>
              <a:rPr lang="en-US" sz="1000" noProof="0" dirty="0">
                <a:solidFill>
                  <a:srgbClr val="002060"/>
                </a:solidFill>
                <a:latin typeface="Arial" panose="020B0604020202020204"/>
              </a:rPr>
              <a:t>specify a perimeter as narrow as possible.</a:t>
            </a:r>
          </a:p>
        </p:txBody>
      </p:sp>
      <p:graphicFrame>
        <p:nvGraphicFramePr>
          <p:cNvPr id="4" name="Tableau 3">
            <a:extLst>
              <a:ext uri="{FF2B5EF4-FFF2-40B4-BE49-F238E27FC236}">
                <a16:creationId xmlns:a16="http://schemas.microsoft.com/office/drawing/2014/main" id="{E5CB0D74-C75F-604A-DE05-520E3E174418}"/>
              </a:ext>
            </a:extLst>
          </p:cNvPr>
          <p:cNvGraphicFramePr>
            <a:graphicFrameLocks noGrp="1"/>
          </p:cNvGraphicFramePr>
          <p:nvPr userDrawn="1">
            <p:extLst>
              <p:ext uri="{D42A27DB-BD31-4B8C-83A1-F6EECF244321}">
                <p14:modId xmlns:p14="http://schemas.microsoft.com/office/powerpoint/2010/main" val="183075717"/>
              </p:ext>
            </p:extLst>
          </p:nvPr>
        </p:nvGraphicFramePr>
        <p:xfrm>
          <a:off x="683302" y="2298457"/>
          <a:ext cx="5030188" cy="1615440"/>
        </p:xfrm>
        <a:graphic>
          <a:graphicData uri="http://schemas.openxmlformats.org/drawingml/2006/table">
            <a:tbl>
              <a:tblPr firstRow="1" bandRow="1"/>
              <a:tblGrid>
                <a:gridCol w="1684994">
                  <a:extLst>
                    <a:ext uri="{9D8B030D-6E8A-4147-A177-3AD203B41FA5}">
                      <a16:colId xmlns:a16="http://schemas.microsoft.com/office/drawing/2014/main" val="1270779909"/>
                    </a:ext>
                  </a:extLst>
                </a:gridCol>
                <a:gridCol w="1873504">
                  <a:extLst>
                    <a:ext uri="{9D8B030D-6E8A-4147-A177-3AD203B41FA5}">
                      <a16:colId xmlns:a16="http://schemas.microsoft.com/office/drawing/2014/main" val="4065740345"/>
                    </a:ext>
                  </a:extLst>
                </a:gridCol>
                <a:gridCol w="1471690">
                  <a:extLst>
                    <a:ext uri="{9D8B030D-6E8A-4147-A177-3AD203B41FA5}">
                      <a16:colId xmlns:a16="http://schemas.microsoft.com/office/drawing/2014/main" val="3097445905"/>
                    </a:ext>
                  </a:extLst>
                </a:gridCol>
              </a:tblGrid>
              <a:tr h="49082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000" b="0" dirty="0"/>
                        <a:t>EU EC</a:t>
                      </a:r>
                      <a:r>
                        <a:rPr lang="en-US" sz="1000" b="0" dirty="0">
                          <a:solidFill>
                            <a:srgbClr val="FF0000"/>
                          </a:solidFill>
                        </a:rPr>
                        <a:t> </a:t>
                      </a:r>
                    </a:p>
                    <a:p>
                      <a:pPr algn="ctr"/>
                      <a:r>
                        <a:rPr lang="en-US" sz="1000" b="0" dirty="0"/>
                        <a:t>country code = </a:t>
                      </a:r>
                      <a:r>
                        <a:rPr lang="en-US" sz="1000" b="0" kern="1200" dirty="0">
                          <a:solidFill>
                            <a:schemeClr val="bg1"/>
                          </a:solidFill>
                          <a:highlight>
                            <a:srgbClr val="1057C8"/>
                          </a:highlight>
                          <a:latin typeface="+mn-lt"/>
                          <a:ea typeface="+mn-ea"/>
                          <a:cs typeface="+mn-cs"/>
                        </a:rPr>
                        <a:t>DE</a:t>
                      </a:r>
                    </a:p>
                    <a:p>
                      <a:pPr algn="ctr"/>
                      <a:r>
                        <a:rPr lang="en-US" sz="1000" b="0" dirty="0"/>
                        <a:t> marking code = </a:t>
                      </a:r>
                      <a:r>
                        <a:rPr lang="en-US" sz="1000" b="0" kern="1200" dirty="0">
                          <a:solidFill>
                            <a:schemeClr val="bg1"/>
                          </a:solidFill>
                          <a:highlight>
                            <a:srgbClr val="1057C8"/>
                          </a:highlight>
                          <a:latin typeface="+mn-lt"/>
                          <a:ea typeface="+mn-ea"/>
                          <a:cs typeface="+mn-cs"/>
                        </a:rPr>
                        <a:t>N</a:t>
                      </a:r>
                      <a:r>
                        <a:rPr lang="en-US" sz="1000" b="0" dirty="0">
                          <a:solidFill>
                            <a:schemeClr val="tx2"/>
                          </a:solidFill>
                        </a:rPr>
                        <a:t> </a:t>
                      </a:r>
                      <a:r>
                        <a:rPr lang="en-US" sz="1000" b="0" dirty="0"/>
                        <a:t> </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A7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US EC</a:t>
                      </a:r>
                      <a:r>
                        <a:rPr lang="en-US" sz="1000" b="0" dirty="0">
                          <a:solidFill>
                            <a:srgbClr val="FF0000"/>
                          </a:solidFill>
                        </a:rPr>
                        <a:t> </a:t>
                      </a:r>
                      <a:r>
                        <a:rPr lang="en-US" sz="1000" b="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marking code = N</a:t>
                      </a:r>
                      <a:endParaRPr lang="en-US" sz="1000" b="0" kern="1200" dirty="0">
                        <a:solidFill>
                          <a:schemeClr val="bg1"/>
                        </a:solidFill>
                        <a:highlight>
                          <a:srgbClr val="1057C8"/>
                        </a:highlight>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A7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0" dirty="0">
                          <a:solidFill>
                            <a:schemeClr val="lt1"/>
                          </a:solidFill>
                          <a:latin typeface="+mn-lt"/>
                          <a:ea typeface="+mn-ea"/>
                          <a:cs typeface="+mn-cs"/>
                        </a:rPr>
                        <a:t>OTH EC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lt1"/>
                          </a:solidFill>
                          <a:latin typeface="+mn-lt"/>
                          <a:ea typeface="+mn-ea"/>
                          <a:cs typeface="+mn-cs"/>
                        </a:rPr>
                        <a:t>country code = -</a:t>
                      </a:r>
                      <a:endParaRPr lang="en-US" sz="1000" b="0" kern="1200" dirty="0">
                        <a:solidFill>
                          <a:schemeClr val="bg1"/>
                        </a:solidFill>
                        <a:highlight>
                          <a:srgbClr val="1057C8"/>
                        </a:highligh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lt1"/>
                          </a:solidFill>
                          <a:latin typeface="+mn-lt"/>
                          <a:ea typeface="+mn-ea"/>
                          <a:cs typeface="+mn-cs"/>
                        </a:rPr>
                        <a:t> marking code</a:t>
                      </a:r>
                      <a:r>
                        <a:rPr lang="en-US" sz="1000" b="0" kern="1200" noProof="0" dirty="0">
                          <a:solidFill>
                            <a:schemeClr val="lt1"/>
                          </a:solidFill>
                          <a:latin typeface="+mn-lt"/>
                          <a:ea typeface="+mn-ea"/>
                          <a:cs typeface="+mn-cs"/>
                        </a:rPr>
                        <a:t>= </a:t>
                      </a:r>
                      <a:r>
                        <a:rPr lang="en-US" sz="1000" b="0" kern="1200" noProof="0" dirty="0">
                          <a:solidFill>
                            <a:schemeClr val="bg1"/>
                          </a:solidFill>
                          <a:highlight>
                            <a:srgbClr val="1057C8"/>
                          </a:highlight>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A70"/>
                    </a:solidFill>
                  </a:tcPr>
                </a:tc>
                <a:extLst>
                  <a:ext uri="{0D108BD9-81ED-4DB2-BD59-A6C34878D82A}">
                    <a16:rowId xmlns:a16="http://schemas.microsoft.com/office/drawing/2014/main" val="3319703973"/>
                  </a:ext>
                </a:extLst>
              </a:tr>
              <a:tr h="1059994">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just" defTabSz="914400" rtl="0" eaLnBrk="1" fontAlgn="auto" latinLnBrk="0" hangingPunct="1">
                        <a:lnSpc>
                          <a:spcPct val="100000"/>
                        </a:lnSpc>
                        <a:spcBef>
                          <a:spcPts val="0"/>
                        </a:spcBef>
                        <a:spcAft>
                          <a:spcPts val="0"/>
                        </a:spcAft>
                        <a:buClr>
                          <a:srgbClr val="2F5496"/>
                        </a:buClr>
                        <a:buSzPts val="1100"/>
                        <a:buFont typeface="Calibri" panose="020F0502020204030204" pitchFamily="34" charset="0"/>
                        <a:buNone/>
                        <a:tabLst/>
                        <a:defRPr/>
                      </a:pPr>
                      <a:r>
                        <a:rPr lang="en-US" sz="800" kern="1200" dirty="0">
                          <a:solidFill>
                            <a:schemeClr val="bg1">
                              <a:lumMod val="50000"/>
                            </a:schemeClr>
                          </a:solidFill>
                          <a:effectLst/>
                          <a:latin typeface="+mn-lt"/>
                          <a:ea typeface="Calibri" panose="020F0502020204030204" pitchFamily="34" charset="0"/>
                          <a:cs typeface="+mn-cs"/>
                        </a:rPr>
                        <a:t>Goods marked EU EC different to “N” are subject to export authorization of the States members of the European Union (EU) in case of export outside EU, and also for certain sensitive goods (e. g. goods marked “EU EC”: “0E001”) in case of transfer within EU; they cannot be reexported nor transferred back without a prior agreement from the State of the first export. Goods marked US EC different to “N” are subject to export, re-export or transfer authorization of the United States of America. Goods marked OTH EC (country code(s)) different to “N” are subject to export, re-export or transfer authorization of the mentioned country(</a:t>
                      </a:r>
                      <a:r>
                        <a:rPr lang="en-US" sz="800" kern="1200" dirty="0" err="1">
                          <a:solidFill>
                            <a:schemeClr val="bg1">
                              <a:lumMod val="50000"/>
                            </a:schemeClr>
                          </a:solidFill>
                          <a:effectLst/>
                          <a:latin typeface="+mn-lt"/>
                          <a:ea typeface="Calibri" panose="020F0502020204030204" pitchFamily="34" charset="0"/>
                          <a:cs typeface="+mn-cs"/>
                        </a:rPr>
                        <a:t>ies</a:t>
                      </a:r>
                      <a:r>
                        <a:rPr lang="en-US" sz="800" kern="1200" dirty="0">
                          <a:solidFill>
                            <a:schemeClr val="bg1">
                              <a:lumMod val="50000"/>
                            </a:schemeClr>
                          </a:solidFill>
                          <a:effectLst/>
                          <a:latin typeface="+mn-lt"/>
                          <a:ea typeface="Calibri" panose="020F0502020204030204" pitchFamily="34" charset="0"/>
                          <a:cs typeface="+mn-cs"/>
                        </a:rPr>
                        <a:t>). Even for goods marked “EU EC: N” and “US EC: N” and “OTH EC: N”, an export authorization may be required depending on their final destination or end-use.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8752355"/>
                  </a:ext>
                </a:extLst>
              </a:tr>
            </a:tbl>
          </a:graphicData>
        </a:graphic>
      </p:graphicFrame>
    </p:spTree>
    <p:extLst>
      <p:ext uri="{BB962C8B-B14F-4D97-AF65-F5344CB8AC3E}">
        <p14:creationId xmlns:p14="http://schemas.microsoft.com/office/powerpoint/2010/main" val="23298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6807D-0D9D-CE45-59CC-FCBE9F339A75}"/>
              </a:ext>
            </a:extLst>
          </p:cNvPr>
          <p:cNvSpPr>
            <a:spLocks noGrp="1"/>
          </p:cNvSpPr>
          <p:nvPr>
            <p:ph type="title"/>
          </p:nvPr>
        </p:nvSpPr>
        <p:spPr/>
        <p:txBody>
          <a:bodyPr/>
          <a:lstStyle/>
          <a:p>
            <a:r>
              <a:rPr lang="en-US" noProof="0" dirty="0" err="1"/>
              <a:t>Modifiez</a:t>
            </a:r>
            <a:r>
              <a:rPr lang="en-US" noProof="0" dirty="0"/>
              <a:t> le style du </a:t>
            </a:r>
            <a:r>
              <a:rPr lang="en-US" noProof="0" dirty="0" err="1"/>
              <a:t>titre</a:t>
            </a:r>
            <a:endParaRPr lang="en-US" noProof="0" dirty="0"/>
          </a:p>
        </p:txBody>
      </p:sp>
      <p:sp>
        <p:nvSpPr>
          <p:cNvPr id="16" name="Espace réservé du texte 2">
            <a:extLst>
              <a:ext uri="{FF2B5EF4-FFF2-40B4-BE49-F238E27FC236}">
                <a16:creationId xmlns:a16="http://schemas.microsoft.com/office/drawing/2014/main" id="{D0890E6C-AB3E-E34B-1B18-54891CCDD40A}"/>
              </a:ext>
            </a:extLst>
          </p:cNvPr>
          <p:cNvSpPr>
            <a:spLocks noGrp="1"/>
          </p:cNvSpPr>
          <p:nvPr>
            <p:ph type="body" idx="1" hasCustomPrompt="1"/>
          </p:nvPr>
        </p:nvSpPr>
        <p:spPr>
          <a:xfrm>
            <a:off x="1303250" y="1174865"/>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17" name="Espace réservé du texte 13">
            <a:extLst>
              <a:ext uri="{FF2B5EF4-FFF2-40B4-BE49-F238E27FC236}">
                <a16:creationId xmlns:a16="http://schemas.microsoft.com/office/drawing/2014/main" id="{CBA104B3-3622-614D-2ABD-0B9BA7597BBA}"/>
              </a:ext>
            </a:extLst>
          </p:cNvPr>
          <p:cNvSpPr>
            <a:spLocks noGrp="1"/>
          </p:cNvSpPr>
          <p:nvPr>
            <p:ph type="body" sz="quarter" idx="13"/>
          </p:nvPr>
        </p:nvSpPr>
        <p:spPr>
          <a:xfrm>
            <a:off x="2126630" y="1440761"/>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18" name="Espace réservé du texte 2">
            <a:extLst>
              <a:ext uri="{FF2B5EF4-FFF2-40B4-BE49-F238E27FC236}">
                <a16:creationId xmlns:a16="http://schemas.microsoft.com/office/drawing/2014/main" id="{E381010C-ABF1-F6EB-CDD7-D3B9F1D2EC8B}"/>
              </a:ext>
            </a:extLst>
          </p:cNvPr>
          <p:cNvSpPr>
            <a:spLocks noGrp="1"/>
          </p:cNvSpPr>
          <p:nvPr>
            <p:ph type="body" idx="14" hasCustomPrompt="1"/>
          </p:nvPr>
        </p:nvSpPr>
        <p:spPr>
          <a:xfrm>
            <a:off x="1303250" y="1939425"/>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19" name="Espace réservé du texte 2">
            <a:extLst>
              <a:ext uri="{FF2B5EF4-FFF2-40B4-BE49-F238E27FC236}">
                <a16:creationId xmlns:a16="http://schemas.microsoft.com/office/drawing/2014/main" id="{02955943-C234-7A68-D8B0-770567ACE0A1}"/>
              </a:ext>
            </a:extLst>
          </p:cNvPr>
          <p:cNvSpPr>
            <a:spLocks noGrp="1"/>
          </p:cNvSpPr>
          <p:nvPr>
            <p:ph type="body" idx="16" hasCustomPrompt="1"/>
          </p:nvPr>
        </p:nvSpPr>
        <p:spPr>
          <a:xfrm>
            <a:off x="1303250" y="2714853"/>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20" name="Espace réservé du texte 2">
            <a:extLst>
              <a:ext uri="{FF2B5EF4-FFF2-40B4-BE49-F238E27FC236}">
                <a16:creationId xmlns:a16="http://schemas.microsoft.com/office/drawing/2014/main" id="{79867BF7-9EA7-5D90-E30F-BBA1FF7859C6}"/>
              </a:ext>
            </a:extLst>
          </p:cNvPr>
          <p:cNvSpPr>
            <a:spLocks noGrp="1"/>
          </p:cNvSpPr>
          <p:nvPr>
            <p:ph type="body" idx="18" hasCustomPrompt="1"/>
          </p:nvPr>
        </p:nvSpPr>
        <p:spPr>
          <a:xfrm>
            <a:off x="1303250" y="3479413"/>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21" name="Espace réservé du texte 2">
            <a:extLst>
              <a:ext uri="{FF2B5EF4-FFF2-40B4-BE49-F238E27FC236}">
                <a16:creationId xmlns:a16="http://schemas.microsoft.com/office/drawing/2014/main" id="{3E5746C1-3C42-7409-3672-4C332571154E}"/>
              </a:ext>
            </a:extLst>
          </p:cNvPr>
          <p:cNvSpPr>
            <a:spLocks noGrp="1"/>
          </p:cNvSpPr>
          <p:nvPr>
            <p:ph type="body" idx="21" hasCustomPrompt="1"/>
          </p:nvPr>
        </p:nvSpPr>
        <p:spPr>
          <a:xfrm>
            <a:off x="1303250" y="4267135"/>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22" name="Espace réservé du texte 2">
            <a:extLst>
              <a:ext uri="{FF2B5EF4-FFF2-40B4-BE49-F238E27FC236}">
                <a16:creationId xmlns:a16="http://schemas.microsoft.com/office/drawing/2014/main" id="{4D9BAED2-07BE-FED7-84A2-B2B07C587E50}"/>
              </a:ext>
            </a:extLst>
          </p:cNvPr>
          <p:cNvSpPr>
            <a:spLocks noGrp="1"/>
          </p:cNvSpPr>
          <p:nvPr>
            <p:ph type="body" idx="23" hasCustomPrompt="1"/>
          </p:nvPr>
        </p:nvSpPr>
        <p:spPr>
          <a:xfrm>
            <a:off x="1303250" y="5022551"/>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23" name="Espace réservé du texte 13">
            <a:extLst>
              <a:ext uri="{FF2B5EF4-FFF2-40B4-BE49-F238E27FC236}">
                <a16:creationId xmlns:a16="http://schemas.microsoft.com/office/drawing/2014/main" id="{7CCEFF35-7CBA-370F-0935-6267B64BA899}"/>
              </a:ext>
            </a:extLst>
          </p:cNvPr>
          <p:cNvSpPr>
            <a:spLocks noGrp="1"/>
          </p:cNvSpPr>
          <p:nvPr>
            <p:ph type="body" sz="quarter" idx="25"/>
          </p:nvPr>
        </p:nvSpPr>
        <p:spPr>
          <a:xfrm>
            <a:off x="2126630" y="2219753"/>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4" name="Espace réservé du texte 13">
            <a:extLst>
              <a:ext uri="{FF2B5EF4-FFF2-40B4-BE49-F238E27FC236}">
                <a16:creationId xmlns:a16="http://schemas.microsoft.com/office/drawing/2014/main" id="{B38A6B9D-6776-6C4E-4D6F-46DA8B4099D5}"/>
              </a:ext>
            </a:extLst>
          </p:cNvPr>
          <p:cNvSpPr>
            <a:spLocks noGrp="1"/>
          </p:cNvSpPr>
          <p:nvPr>
            <p:ph type="body" sz="quarter" idx="26"/>
          </p:nvPr>
        </p:nvSpPr>
        <p:spPr>
          <a:xfrm>
            <a:off x="2126630" y="2983008"/>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5" name="Espace réservé du texte 13">
            <a:extLst>
              <a:ext uri="{FF2B5EF4-FFF2-40B4-BE49-F238E27FC236}">
                <a16:creationId xmlns:a16="http://schemas.microsoft.com/office/drawing/2014/main" id="{7421C6C9-A688-08F3-7D5C-236C47B03231}"/>
              </a:ext>
            </a:extLst>
          </p:cNvPr>
          <p:cNvSpPr>
            <a:spLocks noGrp="1"/>
          </p:cNvSpPr>
          <p:nvPr>
            <p:ph type="body" sz="quarter" idx="27"/>
          </p:nvPr>
        </p:nvSpPr>
        <p:spPr>
          <a:xfrm>
            <a:off x="2126630" y="3767580"/>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6" name="Espace réservé du texte 13">
            <a:extLst>
              <a:ext uri="{FF2B5EF4-FFF2-40B4-BE49-F238E27FC236}">
                <a16:creationId xmlns:a16="http://schemas.microsoft.com/office/drawing/2014/main" id="{9012D33B-77C2-9DE8-0162-674F20456E92}"/>
              </a:ext>
            </a:extLst>
          </p:cNvPr>
          <p:cNvSpPr>
            <a:spLocks noGrp="1"/>
          </p:cNvSpPr>
          <p:nvPr>
            <p:ph type="body" sz="quarter" idx="28"/>
          </p:nvPr>
        </p:nvSpPr>
        <p:spPr>
          <a:xfrm>
            <a:off x="2126630" y="4546572"/>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7" name="Espace réservé du texte 13">
            <a:extLst>
              <a:ext uri="{FF2B5EF4-FFF2-40B4-BE49-F238E27FC236}">
                <a16:creationId xmlns:a16="http://schemas.microsoft.com/office/drawing/2014/main" id="{86F12322-7787-8A70-FED4-4D0D5218E33A}"/>
              </a:ext>
            </a:extLst>
          </p:cNvPr>
          <p:cNvSpPr>
            <a:spLocks noGrp="1"/>
          </p:cNvSpPr>
          <p:nvPr>
            <p:ph type="body" sz="quarter" idx="29"/>
          </p:nvPr>
        </p:nvSpPr>
        <p:spPr>
          <a:xfrm>
            <a:off x="2126630" y="5313270"/>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9" name="Espace réservé du numéro de diapositive 28">
            <a:extLst>
              <a:ext uri="{FF2B5EF4-FFF2-40B4-BE49-F238E27FC236}">
                <a16:creationId xmlns:a16="http://schemas.microsoft.com/office/drawing/2014/main" id="{51499177-5CDA-E2FA-525E-7A616531E091}"/>
              </a:ext>
            </a:extLst>
          </p:cNvPr>
          <p:cNvSpPr>
            <a:spLocks noGrp="1"/>
          </p:cNvSpPr>
          <p:nvPr>
            <p:ph type="sldNum" sz="quarter" idx="3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287789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B083D-ABBA-689D-043C-E7F96A90713A}"/>
              </a:ext>
            </a:extLst>
          </p:cNvPr>
          <p:cNvSpPr>
            <a:spLocks noGrp="1"/>
          </p:cNvSpPr>
          <p:nvPr>
            <p:ph type="title"/>
          </p:nvPr>
        </p:nvSpPr>
        <p:spPr/>
        <p:txBody>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contenu 2">
            <a:extLst>
              <a:ext uri="{FF2B5EF4-FFF2-40B4-BE49-F238E27FC236}">
                <a16:creationId xmlns:a16="http://schemas.microsoft.com/office/drawing/2014/main" id="{91FD3F58-D87F-BE93-F33A-2CBED7B54F08}"/>
              </a:ext>
            </a:extLst>
          </p:cNvPr>
          <p:cNvSpPr>
            <a:spLocks noGrp="1"/>
          </p:cNvSpPr>
          <p:nvPr>
            <p:ph idx="1"/>
          </p:nvPr>
        </p:nvSpPr>
        <p:spPr>
          <a:xfrm>
            <a:off x="838200" y="1216152"/>
            <a:ext cx="10515600" cy="4960811"/>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9" name="Espace réservé du numéro de diapositive 8">
            <a:extLst>
              <a:ext uri="{FF2B5EF4-FFF2-40B4-BE49-F238E27FC236}">
                <a16:creationId xmlns:a16="http://schemas.microsoft.com/office/drawing/2014/main" id="{A50D7F25-55E2-344B-56AA-23302C66C527}"/>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382769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5E0F3-66BF-1CB8-D5BE-F96C2A607129}"/>
              </a:ext>
            </a:extLst>
          </p:cNvPr>
          <p:cNvSpPr>
            <a:spLocks noGrp="1"/>
          </p:cNvSpPr>
          <p:nvPr>
            <p:ph type="title"/>
          </p:nvPr>
        </p:nvSpPr>
        <p:spPr/>
        <p:txBody>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contenu 2">
            <a:extLst>
              <a:ext uri="{FF2B5EF4-FFF2-40B4-BE49-F238E27FC236}">
                <a16:creationId xmlns:a16="http://schemas.microsoft.com/office/drawing/2014/main" id="{F3E4C795-179B-B5F4-F8CD-D79D70DB8BD0}"/>
              </a:ext>
            </a:extLst>
          </p:cNvPr>
          <p:cNvSpPr>
            <a:spLocks noGrp="1"/>
          </p:cNvSpPr>
          <p:nvPr>
            <p:ph sz="half" idx="1"/>
          </p:nvPr>
        </p:nvSpPr>
        <p:spPr>
          <a:xfrm>
            <a:off x="838200" y="1221803"/>
            <a:ext cx="5181600" cy="4955160"/>
          </a:xfrm>
        </p:spPr>
        <p:txBody>
          <a:bodyPr>
            <a:normAutofit/>
          </a:bodyPr>
          <a:lstStyle>
            <a:lvl1pPr>
              <a:defRPr sz="1800"/>
            </a:lvl1pPr>
            <a:lvl2pPr>
              <a:defRPr sz="1800"/>
            </a:lvl2pPr>
            <a:lvl3pPr>
              <a:defRPr sz="1600"/>
            </a:lvl3pPr>
            <a:lvl4pPr>
              <a:defRPr sz="1400"/>
            </a:lvl4pPr>
            <a:lvl5pPr>
              <a:defRPr sz="14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a:extLst>
              <a:ext uri="{FF2B5EF4-FFF2-40B4-BE49-F238E27FC236}">
                <a16:creationId xmlns:a16="http://schemas.microsoft.com/office/drawing/2014/main" id="{9649F3CE-4AE9-85FF-8F05-D38E27F80FD0}"/>
              </a:ext>
            </a:extLst>
          </p:cNvPr>
          <p:cNvSpPr>
            <a:spLocks noGrp="1"/>
          </p:cNvSpPr>
          <p:nvPr>
            <p:ph sz="half" idx="2"/>
          </p:nvPr>
        </p:nvSpPr>
        <p:spPr>
          <a:xfrm>
            <a:off x="6172200" y="1221803"/>
            <a:ext cx="5181600" cy="4955160"/>
          </a:xfrm>
        </p:spPr>
        <p:txBody>
          <a:bodyPr>
            <a:normAutofit/>
          </a:bodyPr>
          <a:lstStyle>
            <a:lvl1pPr>
              <a:defRPr sz="1800"/>
            </a:lvl1pPr>
            <a:lvl2pPr>
              <a:defRPr sz="1800"/>
            </a:lvl2pPr>
            <a:lvl3pPr>
              <a:defRPr sz="1600"/>
            </a:lvl3pPr>
            <a:lvl4pPr>
              <a:defRPr sz="1400"/>
            </a:lvl4pPr>
            <a:lvl5pPr>
              <a:defRPr sz="14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9" name="Espace réservé du numéro de diapositive 8">
            <a:extLst>
              <a:ext uri="{FF2B5EF4-FFF2-40B4-BE49-F238E27FC236}">
                <a16:creationId xmlns:a16="http://schemas.microsoft.com/office/drawing/2014/main" id="{1B257DFD-74AD-8BB5-7EFE-B2129D422F83}"/>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335367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8FBCC-34C9-8E5B-9C1A-9B198DD7018F}"/>
              </a:ext>
            </a:extLst>
          </p:cNvPr>
          <p:cNvSpPr>
            <a:spLocks noGrp="1"/>
          </p:cNvSpPr>
          <p:nvPr>
            <p:ph type="body" idx="1"/>
          </p:nvPr>
        </p:nvSpPr>
        <p:spPr>
          <a:xfrm>
            <a:off x="839788" y="1214234"/>
            <a:ext cx="5157787" cy="614566"/>
          </a:xfrm>
        </p:spPr>
        <p:txBody>
          <a:bodyPr anchor="b">
            <a:normAutofit/>
          </a:bodyPr>
          <a:lstStyle>
            <a:lvl1pPr marL="0" indent="0">
              <a:lnSpc>
                <a:spcPct val="100000"/>
              </a:lnSpc>
              <a:buNone/>
              <a:defRPr sz="2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4" name="Espace réservé du contenu 3">
            <a:extLst>
              <a:ext uri="{FF2B5EF4-FFF2-40B4-BE49-F238E27FC236}">
                <a16:creationId xmlns:a16="http://schemas.microsoft.com/office/drawing/2014/main" id="{5E2FCEE5-06B9-E45D-5350-B8D55137CFC2}"/>
              </a:ext>
            </a:extLst>
          </p:cNvPr>
          <p:cNvSpPr>
            <a:spLocks noGrp="1"/>
          </p:cNvSpPr>
          <p:nvPr>
            <p:ph sz="half" idx="2"/>
          </p:nvPr>
        </p:nvSpPr>
        <p:spPr>
          <a:xfrm>
            <a:off x="839788" y="1939895"/>
            <a:ext cx="5157787" cy="4207985"/>
          </a:xfrm>
        </p:spPr>
        <p:txBody>
          <a:bodyPr>
            <a:normAutofit/>
          </a:bodyPr>
          <a:lstStyle>
            <a:lvl1pPr>
              <a:defRPr sz="2000"/>
            </a:lvl1pPr>
            <a:lvl2pPr>
              <a:defRPr sz="2000"/>
            </a:lvl2pPr>
            <a:lvl3pPr>
              <a:defRPr sz="1600"/>
            </a:lvl3pPr>
            <a:lvl4pPr>
              <a:defRPr sz="1400"/>
            </a:lvl4pPr>
            <a:lvl5pPr>
              <a:defRPr sz="14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contenu 5">
            <a:extLst>
              <a:ext uri="{FF2B5EF4-FFF2-40B4-BE49-F238E27FC236}">
                <a16:creationId xmlns:a16="http://schemas.microsoft.com/office/drawing/2014/main" id="{4D382DDD-34E7-2EE3-11F6-A513D085FB81}"/>
              </a:ext>
            </a:extLst>
          </p:cNvPr>
          <p:cNvSpPr>
            <a:spLocks noGrp="1"/>
          </p:cNvSpPr>
          <p:nvPr>
            <p:ph sz="quarter" idx="4"/>
          </p:nvPr>
        </p:nvSpPr>
        <p:spPr>
          <a:xfrm>
            <a:off x="6172200" y="1939894"/>
            <a:ext cx="5183188" cy="4207985"/>
          </a:xfrm>
        </p:spPr>
        <p:txBody>
          <a:bodyPr>
            <a:normAutofit/>
          </a:bodyPr>
          <a:lstStyle>
            <a:lvl1pPr>
              <a:defRPr sz="2000"/>
            </a:lvl1pPr>
            <a:lvl2pPr>
              <a:defRPr sz="2000"/>
            </a:lvl2pPr>
            <a:lvl3pPr>
              <a:defRPr sz="1600"/>
            </a:lvl3pPr>
            <a:lvl4pPr>
              <a:defRPr sz="1400"/>
            </a:lvl4pPr>
            <a:lvl5pPr>
              <a:defRPr sz="14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0" name="Titre 1">
            <a:extLst>
              <a:ext uri="{FF2B5EF4-FFF2-40B4-BE49-F238E27FC236}">
                <a16:creationId xmlns:a16="http://schemas.microsoft.com/office/drawing/2014/main" id="{96964093-754F-AC4C-D618-105ABE063150}"/>
              </a:ext>
            </a:extLst>
          </p:cNvPr>
          <p:cNvSpPr>
            <a:spLocks noGrp="1"/>
          </p:cNvSpPr>
          <p:nvPr>
            <p:ph type="title"/>
          </p:nvPr>
        </p:nvSpPr>
        <p:spPr>
          <a:xfrm>
            <a:off x="838200" y="365125"/>
            <a:ext cx="10515600" cy="677291"/>
          </a:xfrm>
        </p:spPr>
        <p:txBody>
          <a:bodyPr/>
          <a:lstStyle/>
          <a:p>
            <a:r>
              <a:rPr lang="en-US" noProof="0" dirty="0" err="1"/>
              <a:t>Modifiez</a:t>
            </a:r>
            <a:r>
              <a:rPr lang="en-US" noProof="0" dirty="0"/>
              <a:t> le style du </a:t>
            </a:r>
            <a:r>
              <a:rPr lang="en-US" noProof="0" dirty="0" err="1"/>
              <a:t>titre</a:t>
            </a:r>
            <a:endParaRPr lang="en-US" noProof="0" dirty="0"/>
          </a:p>
        </p:txBody>
      </p:sp>
      <p:sp>
        <p:nvSpPr>
          <p:cNvPr id="12" name="Espace réservé du numéro de diapositive 11">
            <a:extLst>
              <a:ext uri="{FF2B5EF4-FFF2-40B4-BE49-F238E27FC236}">
                <a16:creationId xmlns:a16="http://schemas.microsoft.com/office/drawing/2014/main" id="{FEA0F3FD-6956-5D38-3EE4-3B4D2EE725D1}"/>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
        <p:nvSpPr>
          <p:cNvPr id="2" name="Espace réservé du texte 2">
            <a:extLst>
              <a:ext uri="{FF2B5EF4-FFF2-40B4-BE49-F238E27FC236}">
                <a16:creationId xmlns:a16="http://schemas.microsoft.com/office/drawing/2014/main" id="{882F1B4E-A7F1-E841-F0C6-74C2F72BAD27}"/>
              </a:ext>
            </a:extLst>
          </p:cNvPr>
          <p:cNvSpPr>
            <a:spLocks noGrp="1"/>
          </p:cNvSpPr>
          <p:nvPr>
            <p:ph type="body" idx="11"/>
          </p:nvPr>
        </p:nvSpPr>
        <p:spPr>
          <a:xfrm>
            <a:off x="6174336" y="1214234"/>
            <a:ext cx="5157787" cy="614566"/>
          </a:xfrm>
        </p:spPr>
        <p:txBody>
          <a:bodyPr anchor="b">
            <a:normAutofit/>
          </a:bodyPr>
          <a:lstStyle>
            <a:lvl1pPr marL="0" indent="0">
              <a:lnSpc>
                <a:spcPct val="100000"/>
              </a:lnSpc>
              <a:buNone/>
              <a:defRPr sz="2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Cliquez</a:t>
            </a:r>
            <a:r>
              <a:rPr lang="en-US" noProof="0" dirty="0"/>
              <a:t> pour modifier les styles du </a:t>
            </a:r>
            <a:r>
              <a:rPr lang="en-US" noProof="0" dirty="0" err="1"/>
              <a:t>texte</a:t>
            </a:r>
            <a:r>
              <a:rPr lang="en-US" noProof="0" dirty="0"/>
              <a:t> du masque</a:t>
            </a:r>
          </a:p>
        </p:txBody>
      </p:sp>
    </p:spTree>
    <p:extLst>
      <p:ext uri="{BB962C8B-B14F-4D97-AF65-F5344CB8AC3E}">
        <p14:creationId xmlns:p14="http://schemas.microsoft.com/office/powerpoint/2010/main" val="236439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2DB6A-D085-31B9-7ACC-D23EA8B87C33}"/>
              </a:ext>
            </a:extLst>
          </p:cNvPr>
          <p:cNvSpPr>
            <a:spLocks noGrp="1"/>
          </p:cNvSpPr>
          <p:nvPr>
            <p:ph type="title"/>
          </p:nvPr>
        </p:nvSpPr>
        <p:spPr/>
        <p:txBody>
          <a:bodyPr/>
          <a:lstStyle/>
          <a:p>
            <a:r>
              <a:rPr lang="en-US" noProof="0"/>
              <a:t>Modifiez</a:t>
            </a:r>
            <a:r>
              <a:rPr lang="en-US" noProof="0" dirty="0"/>
              <a:t> le style du </a:t>
            </a:r>
            <a:r>
              <a:rPr lang="en-US" noProof="0" dirty="0" err="1"/>
              <a:t>titre</a:t>
            </a:r>
            <a:endParaRPr lang="en-US" noProof="0" dirty="0"/>
          </a:p>
        </p:txBody>
      </p:sp>
      <p:sp>
        <p:nvSpPr>
          <p:cNvPr id="7" name="Espace réservé du numéro de diapositive 6">
            <a:extLst>
              <a:ext uri="{FF2B5EF4-FFF2-40B4-BE49-F238E27FC236}">
                <a16:creationId xmlns:a16="http://schemas.microsoft.com/office/drawing/2014/main" id="{75CE9AD9-F722-5A93-872A-04A15445227F}"/>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61041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A193D64-7D86-7609-2B25-B91768AD9D37}"/>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258731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162B5FF-B19E-5CAE-2925-87F96D1B9BAD}"/>
              </a:ext>
            </a:extLst>
          </p:cNvPr>
          <p:cNvSpPr>
            <a:spLocks noGrp="1"/>
          </p:cNvSpPr>
          <p:nvPr>
            <p:ph type="pic" idx="1"/>
          </p:nvPr>
        </p:nvSpPr>
        <p:spPr>
          <a:xfrm>
            <a:off x="5394960" y="1158113"/>
            <a:ext cx="5960428" cy="47029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DC829589-7184-58EA-F6FA-D8EF21452640}"/>
              </a:ext>
            </a:extLst>
          </p:cNvPr>
          <p:cNvSpPr>
            <a:spLocks noGrp="1"/>
          </p:cNvSpPr>
          <p:nvPr>
            <p:ph type="body" sz="half" idx="2"/>
          </p:nvPr>
        </p:nvSpPr>
        <p:spPr>
          <a:xfrm>
            <a:off x="5394960" y="5861050"/>
            <a:ext cx="5958840" cy="373444"/>
          </a:xfrm>
        </p:spPr>
        <p:txBody>
          <a:bodyPr anchor="t">
            <a:normAutofit/>
          </a:bodyPr>
          <a:lstStyle>
            <a:lvl1pPr marL="0" indent="0" algn="l">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9" name="Espace réservé du numéro de diapositive 8">
            <a:extLst>
              <a:ext uri="{FF2B5EF4-FFF2-40B4-BE49-F238E27FC236}">
                <a16:creationId xmlns:a16="http://schemas.microsoft.com/office/drawing/2014/main" id="{39A12074-879D-34AA-3404-78893C5DAE5C}"/>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
        <p:nvSpPr>
          <p:cNvPr id="5" name="Titre 1">
            <a:extLst>
              <a:ext uri="{FF2B5EF4-FFF2-40B4-BE49-F238E27FC236}">
                <a16:creationId xmlns:a16="http://schemas.microsoft.com/office/drawing/2014/main" id="{B9F6355B-C660-0C51-AEFC-F8AFA25B51F1}"/>
              </a:ext>
            </a:extLst>
          </p:cNvPr>
          <p:cNvSpPr>
            <a:spLocks noGrp="1"/>
          </p:cNvSpPr>
          <p:nvPr>
            <p:ph type="title"/>
          </p:nvPr>
        </p:nvSpPr>
        <p:spPr>
          <a:xfrm>
            <a:off x="838200" y="365125"/>
            <a:ext cx="10515600" cy="677291"/>
          </a:xfrm>
        </p:spPr>
        <p:txBody>
          <a:bodyPr/>
          <a:lstStyle/>
          <a:p>
            <a:r>
              <a:rPr lang="en-US" noProof="0" dirty="0" err="1"/>
              <a:t>Modifiez</a:t>
            </a:r>
            <a:r>
              <a:rPr lang="en-US" noProof="0" dirty="0"/>
              <a:t> le style du </a:t>
            </a:r>
            <a:r>
              <a:rPr lang="en-US" noProof="0" dirty="0" err="1"/>
              <a:t>titre</a:t>
            </a:r>
            <a:endParaRPr lang="en-US" noProof="0" dirty="0"/>
          </a:p>
        </p:txBody>
      </p:sp>
      <p:sp>
        <p:nvSpPr>
          <p:cNvPr id="6" name="Espace réservé du contenu 2">
            <a:extLst>
              <a:ext uri="{FF2B5EF4-FFF2-40B4-BE49-F238E27FC236}">
                <a16:creationId xmlns:a16="http://schemas.microsoft.com/office/drawing/2014/main" id="{FE662D14-195E-712C-381D-5E7577D8BE83}"/>
              </a:ext>
            </a:extLst>
          </p:cNvPr>
          <p:cNvSpPr>
            <a:spLocks noGrp="1"/>
          </p:cNvSpPr>
          <p:nvPr>
            <p:ph idx="11"/>
          </p:nvPr>
        </p:nvSpPr>
        <p:spPr>
          <a:xfrm>
            <a:off x="836614" y="1158113"/>
            <a:ext cx="4421186" cy="4337431"/>
          </a:xfrm>
        </p:spPr>
        <p:txBody>
          <a:bodyPr>
            <a:normAutofit/>
          </a:bodyPr>
          <a:lstStyle>
            <a:lvl1pPr>
              <a:defRPr sz="2000"/>
            </a:lvl1pPr>
            <a:lvl2pPr>
              <a:defRPr sz="20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361019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7356D2-871C-0681-6266-5A39B883E737}"/>
              </a:ext>
            </a:extLst>
          </p:cNvPr>
          <p:cNvSpPr>
            <a:spLocks noGrp="1"/>
          </p:cNvSpPr>
          <p:nvPr>
            <p:ph type="title"/>
          </p:nvPr>
        </p:nvSpPr>
        <p:spPr>
          <a:xfrm>
            <a:off x="838200" y="365125"/>
            <a:ext cx="10515600" cy="677291"/>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9E87F87B-E9B1-6C2D-7513-DE02D0111CC7}"/>
              </a:ext>
            </a:extLst>
          </p:cNvPr>
          <p:cNvSpPr>
            <a:spLocks noGrp="1"/>
          </p:cNvSpPr>
          <p:nvPr>
            <p:ph type="body" idx="1"/>
          </p:nvPr>
        </p:nvSpPr>
        <p:spPr>
          <a:xfrm>
            <a:off x="838200" y="1245140"/>
            <a:ext cx="10515600" cy="4931823"/>
          </a:xfrm>
          <a:prstGeom prst="rect">
            <a:avLst/>
          </a:prstGeom>
        </p:spPr>
        <p:txBody>
          <a:bodyPr vert="horz" lIns="91440" tIns="45720" rIns="91440" bIns="45720" rtlCol="0">
            <a:norm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pic>
        <p:nvPicPr>
          <p:cNvPr id="7" name="Graphique 6">
            <a:extLst>
              <a:ext uri="{FF2B5EF4-FFF2-40B4-BE49-F238E27FC236}">
                <a16:creationId xmlns:a16="http://schemas.microsoft.com/office/drawing/2014/main" id="{576C4950-639E-4437-6995-D60200F4F72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56134" y="6368080"/>
            <a:ext cx="1591199" cy="235733"/>
          </a:xfrm>
          <a:prstGeom prst="rect">
            <a:avLst/>
          </a:prstGeom>
        </p:spPr>
      </p:pic>
      <p:sp>
        <p:nvSpPr>
          <p:cNvPr id="9" name="Espace réservé du numéro de diapositive 6">
            <a:extLst>
              <a:ext uri="{FF2B5EF4-FFF2-40B4-BE49-F238E27FC236}">
                <a16:creationId xmlns:a16="http://schemas.microsoft.com/office/drawing/2014/main" id="{009C7F69-7E46-CBB8-469B-3E5CC1DDF209}"/>
              </a:ext>
            </a:extLst>
          </p:cNvPr>
          <p:cNvSpPr>
            <a:spLocks noGrp="1"/>
          </p:cNvSpPr>
          <p:nvPr>
            <p:ph type="sldNum" sz="quarter" idx="4"/>
          </p:nvPr>
        </p:nvSpPr>
        <p:spPr>
          <a:xfrm>
            <a:off x="11454063" y="6452966"/>
            <a:ext cx="490890" cy="264688"/>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0334CA73-E165-43C3-A7BE-6A64DCE862CA}" type="slidenum">
              <a:rPr lang="fr-FR" smtClean="0"/>
              <a:pPr/>
              <a:t>‹Nr.›</a:t>
            </a:fld>
            <a:endParaRPr lang="fr-FR" dirty="0"/>
          </a:p>
        </p:txBody>
      </p:sp>
      <p:sp>
        <p:nvSpPr>
          <p:cNvPr id="10" name="Text Box 18">
            <a:extLst>
              <a:ext uri="{FF2B5EF4-FFF2-40B4-BE49-F238E27FC236}">
                <a16:creationId xmlns:a16="http://schemas.microsoft.com/office/drawing/2014/main" id="{697968CE-6B0C-8396-C134-4286B8191413}"/>
              </a:ext>
            </a:extLst>
          </p:cNvPr>
          <p:cNvSpPr txBox="1">
            <a:spLocks noChangeArrowheads="1"/>
          </p:cNvSpPr>
          <p:nvPr userDrawn="1"/>
        </p:nvSpPr>
        <p:spPr bwMode="auto">
          <a:xfrm>
            <a:off x="3049224" y="6382033"/>
            <a:ext cx="8304576"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kern="0"/>
            </a:defPPr>
            <a:lvl1pPr eaLnBrk="0" hangingPunct="0">
              <a:defRPr sz="1400" b="1">
                <a:solidFill>
                  <a:srgbClr val="E52E81"/>
                </a:solidFill>
                <a:latin typeface="Arial" charset="0"/>
                <a:ea typeface="Geneva" charset="-128"/>
              </a:defRPr>
            </a:lvl1pPr>
            <a:lvl2pPr marL="742950" indent="-285750" eaLnBrk="0" hangingPunct="0">
              <a:defRPr sz="1400" b="1">
                <a:solidFill>
                  <a:srgbClr val="E52E81"/>
                </a:solidFill>
                <a:latin typeface="Arial" charset="0"/>
                <a:ea typeface="Geneva" charset="-128"/>
              </a:defRPr>
            </a:lvl2pPr>
            <a:lvl3pPr marL="1143000" indent="-228600" eaLnBrk="0" hangingPunct="0">
              <a:defRPr sz="1400" b="1">
                <a:solidFill>
                  <a:srgbClr val="E52E81"/>
                </a:solidFill>
                <a:latin typeface="Arial" charset="0"/>
                <a:ea typeface="Geneva" charset="-128"/>
              </a:defRPr>
            </a:lvl3pPr>
            <a:lvl4pPr marL="1600200" indent="-228600" eaLnBrk="0" hangingPunct="0">
              <a:defRPr sz="1400" b="1">
                <a:solidFill>
                  <a:srgbClr val="E52E81"/>
                </a:solidFill>
                <a:latin typeface="Arial" charset="0"/>
                <a:ea typeface="Geneva" charset="-128"/>
              </a:defRPr>
            </a:lvl4pPr>
            <a:lvl5pPr marL="2057400" indent="-228600" eaLnBrk="0" hangingPunct="0">
              <a:defRPr sz="1400" b="1">
                <a:solidFill>
                  <a:srgbClr val="E52E81"/>
                </a:solidFill>
                <a:latin typeface="Arial" charset="0"/>
                <a:ea typeface="Geneva" charset="-128"/>
              </a:defRPr>
            </a:lvl5pPr>
            <a:lvl6pPr marL="2514600" indent="-228600" algn="ctr" eaLnBrk="0" fontAlgn="base" hangingPunct="0">
              <a:spcBef>
                <a:spcPct val="50000"/>
              </a:spcBef>
              <a:spcAft>
                <a:spcPct val="0"/>
              </a:spcAft>
              <a:defRPr sz="1400" b="1">
                <a:solidFill>
                  <a:srgbClr val="E52E81"/>
                </a:solidFill>
                <a:latin typeface="Arial" charset="0"/>
                <a:ea typeface="Geneva" charset="-128"/>
              </a:defRPr>
            </a:lvl6pPr>
            <a:lvl7pPr marL="2971800" indent="-228600" algn="ctr" eaLnBrk="0" fontAlgn="base" hangingPunct="0">
              <a:spcBef>
                <a:spcPct val="50000"/>
              </a:spcBef>
              <a:spcAft>
                <a:spcPct val="0"/>
              </a:spcAft>
              <a:defRPr sz="1400" b="1">
                <a:solidFill>
                  <a:srgbClr val="E52E81"/>
                </a:solidFill>
                <a:latin typeface="Arial" charset="0"/>
                <a:ea typeface="Geneva" charset="-128"/>
              </a:defRPr>
            </a:lvl7pPr>
            <a:lvl8pPr marL="3429000" indent="-228600" algn="ctr" eaLnBrk="0" fontAlgn="base" hangingPunct="0">
              <a:spcBef>
                <a:spcPct val="50000"/>
              </a:spcBef>
              <a:spcAft>
                <a:spcPct val="0"/>
              </a:spcAft>
              <a:defRPr sz="1400" b="1">
                <a:solidFill>
                  <a:srgbClr val="E52E81"/>
                </a:solidFill>
                <a:latin typeface="Arial" charset="0"/>
                <a:ea typeface="Geneva" charset="-128"/>
              </a:defRPr>
            </a:lvl8pPr>
            <a:lvl9pPr marL="3886200" indent="-228600" algn="ctr" eaLnBrk="0" fontAlgn="base" hangingPunct="0">
              <a:spcBef>
                <a:spcPct val="50000"/>
              </a:spcBef>
              <a:spcAft>
                <a:spcPct val="0"/>
              </a:spcAft>
              <a:defRPr sz="1400" b="1">
                <a:solidFill>
                  <a:srgbClr val="E52E81"/>
                </a:solidFill>
                <a:latin typeface="Arial" charset="0"/>
                <a:ea typeface="Geneva" charset="-128"/>
              </a:defRPr>
            </a:lvl9pPr>
          </a:lstStyle>
          <a:p>
            <a:pPr marL="0" marR="0" lvl="0" indent="0" algn="r" defTabSz="340934" eaLnBrk="1" fontAlgn="auto" latinLnBrk="0" hangingPunct="1">
              <a:lnSpc>
                <a:spcPct val="90000"/>
              </a:lnSpc>
              <a:spcBef>
                <a:spcPts val="746"/>
              </a:spcBef>
              <a:spcAft>
                <a:spcPts val="0"/>
              </a:spcAft>
              <a:buClrTx/>
              <a:buSzTx/>
              <a:buFontTx/>
              <a:buNone/>
              <a:tabLst/>
              <a:defRPr/>
            </a:pPr>
            <a:r>
              <a:rPr kumimoji="0" lang="en-US" sz="700" b="0" i="0" u="none" strike="noStrike" kern="0" cap="none" spc="0" normalizeH="0" baseline="0" noProof="0" dirty="0">
                <a:ln>
                  <a:noFill/>
                </a:ln>
                <a:solidFill>
                  <a:prstClr val="white">
                    <a:lumMod val="50000"/>
                  </a:prstClr>
                </a:solidFill>
                <a:effectLst/>
                <a:uLnTx/>
                <a:uFillTx/>
                <a:latin typeface="Arial" charset="0"/>
                <a:ea typeface="Geneva" charset="-128"/>
              </a:rPr>
              <a:t>Estimation of Specific Common Cause Factors for Digital I&amp;C Modules, 22.07.2026</a:t>
            </a:r>
            <a:r>
              <a:rPr kumimoji="0" lang="en-US" altLang="fr-FR" sz="700" b="0" i="0" u="none" strike="noStrike" kern="0" cap="none" spc="0" normalizeH="0" baseline="0" noProof="0" dirty="0">
                <a:ln>
                  <a:noFill/>
                </a:ln>
                <a:solidFill>
                  <a:prstClr val="white">
                    <a:lumMod val="50000"/>
                  </a:prstClr>
                </a:solidFill>
                <a:effectLst/>
                <a:uLnTx/>
                <a:uFillTx/>
                <a:latin typeface="Arial" panose="020B0604020202020204" pitchFamily="34" charset="0"/>
                <a:ea typeface="Geneva" charset="-128"/>
                <a:cs typeface="Arial" panose="020B0604020202020204" pitchFamily="34" charset="0"/>
              </a:rPr>
              <a:t> </a:t>
            </a:r>
            <a:r>
              <a:rPr kumimoji="0" lang="en-US" altLang="fr-FR" sz="700" b="0" i="0" u="none" strike="noStrike" kern="0" cap="none" spc="0" normalizeH="0" baseline="0" noProof="0" dirty="0">
                <a:ln>
                  <a:noFill/>
                </a:ln>
                <a:solidFill>
                  <a:srgbClr val="737373"/>
                </a:solidFill>
                <a:effectLst/>
                <a:uLnTx/>
                <a:uFillTx/>
                <a:latin typeface="Arial" panose="020B0604020202020204" pitchFamily="34" charset="0"/>
                <a:ea typeface="Geneva" charset="-128"/>
                <a:cs typeface="Arial" panose="020B0604020202020204" pitchFamily="34" charset="0"/>
              </a:rPr>
              <a:t>© Framatome – All rights reserved</a:t>
            </a:r>
          </a:p>
          <a:p>
            <a:pPr marL="0" marR="0" lvl="0" indent="0" algn="r" defTabSz="681868" eaLnBrk="1" fontAlgn="auto" latinLnBrk="0" hangingPunct="1">
              <a:lnSpc>
                <a:spcPct val="100000"/>
              </a:lnSpc>
              <a:spcBef>
                <a:spcPts val="0"/>
              </a:spcBef>
              <a:spcAft>
                <a:spcPts val="0"/>
              </a:spcAft>
              <a:buClrTx/>
              <a:buSzTx/>
              <a:buFontTx/>
              <a:buNone/>
              <a:tabLst/>
              <a:defRPr/>
            </a:pPr>
            <a:r>
              <a:rPr kumimoji="0" lang="en-US" altLang="fr-FR" sz="800" b="0" i="0" u="none" strike="noStrike" kern="0" cap="none" spc="0" normalizeH="0" baseline="0" noProof="0" dirty="0">
                <a:ln>
                  <a:noFill/>
                </a:ln>
                <a:solidFill>
                  <a:srgbClr val="FFC000"/>
                </a:solidFill>
                <a:effectLst/>
                <a:uLnTx/>
                <a:uFillTx/>
                <a:latin typeface="Arial" panose="020B0604020202020204" pitchFamily="34" charset="0"/>
                <a:ea typeface="Geneva" charset="-128"/>
                <a:cs typeface="Arial" panose="020B0604020202020204" pitchFamily="34" charset="0"/>
              </a:rPr>
              <a:t>C1 - Framatome Restricted </a:t>
            </a:r>
            <a:r>
              <a:rPr kumimoji="0" lang="en-US" altLang="fr-FR" sz="800" b="0" i="0" u="none" strike="noStrike" kern="0" cap="none" spc="0" normalizeH="0" baseline="0" noProof="0" dirty="0">
                <a:ln>
                  <a:noFill/>
                </a:ln>
                <a:solidFill>
                  <a:prstClr val="white">
                    <a:lumMod val="50000"/>
                  </a:prstClr>
                </a:solidFill>
                <a:effectLst/>
                <a:uLnTx/>
                <a:uFillTx/>
                <a:latin typeface="Arial" panose="020B0604020202020204" pitchFamily="34" charset="0"/>
                <a:ea typeface="Geneva" charset="-128"/>
                <a:cs typeface="Arial" panose="020B0604020202020204" pitchFamily="34" charset="0"/>
              </a:rPr>
              <a:t>/ </a:t>
            </a:r>
            <a:r>
              <a:rPr kumimoji="0" lang="en-US" sz="800" b="0" i="0" u="none" strike="noStrike" kern="0" cap="none" spc="0" normalizeH="0" baseline="0" noProof="0" dirty="0">
                <a:ln>
                  <a:noFill/>
                </a:ln>
                <a:solidFill>
                  <a:prstClr val="white">
                    <a:lumMod val="50000"/>
                  </a:prstClr>
                </a:solidFill>
                <a:effectLst/>
                <a:uLnTx/>
                <a:uFillTx/>
                <a:latin typeface="Arial" panose="020B0604020202020204" pitchFamily="34" charset="0"/>
                <a:ea typeface="Geneva" charset="-128"/>
                <a:cs typeface="Arial" panose="020B0604020202020204" pitchFamily="34" charset="0"/>
              </a:rPr>
              <a:t>Framatome know-how: Yes</a:t>
            </a:r>
            <a:r>
              <a:rPr kumimoji="0" lang="en-US" sz="800" b="0" i="0" u="none" strike="noStrike" kern="0" cap="none" spc="0" normalizeH="0" baseline="0" noProof="0" dirty="0">
                <a:ln>
                  <a:noFill/>
                </a:ln>
                <a:solidFill>
                  <a:prstClr val="white">
                    <a:lumMod val="50000"/>
                  </a:prstClr>
                </a:solidFill>
                <a:effectLst/>
                <a:highlight>
                  <a:srgbClr val="FFFF00"/>
                </a:highlight>
                <a:uLnTx/>
                <a:uFillTx/>
                <a:latin typeface="Arial" panose="020B0604020202020204" pitchFamily="34" charset="0"/>
                <a:ea typeface="Geneva" charset="-128"/>
                <a:cs typeface="Arial" panose="020B0604020202020204" pitchFamily="34" charset="0"/>
              </a:rPr>
              <a:t>  </a:t>
            </a:r>
          </a:p>
          <a:p>
            <a:pPr marL="0" marR="0" lvl="0" indent="0" algn="r" defTabSz="681868"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lumMod val="50000"/>
                  </a:prstClr>
                </a:solidFill>
                <a:effectLst/>
                <a:uLnTx/>
                <a:uFillTx/>
                <a:latin typeface="Arial" panose="020B0604020202020204" pitchFamily="34" charset="0"/>
                <a:ea typeface="Geneva" charset="-128"/>
                <a:cs typeface="Arial" panose="020B0604020202020204" pitchFamily="34" charset="0"/>
              </a:rPr>
              <a:t>EU EC: DE-N / US EC: N / OTH EC: -</a:t>
            </a:r>
            <a:r>
              <a:rPr kumimoji="0" lang="en-US" sz="800" b="0" i="0" u="none" strike="noStrike" kern="0" cap="none" spc="0" normalizeH="0" baseline="0" noProof="0" dirty="0">
                <a:ln>
                  <a:noFill/>
                </a:ln>
                <a:solidFill>
                  <a:prstClr val="white">
                    <a:lumMod val="50000"/>
                  </a:prstClr>
                </a:solidFill>
                <a:effectLst/>
                <a:highlight>
                  <a:srgbClr val="FFFF00"/>
                </a:highlight>
                <a:uLnTx/>
                <a:uFillTx/>
                <a:latin typeface="Arial" panose="020B0604020202020204" pitchFamily="34" charset="0"/>
                <a:ea typeface="Geneva" charset="-128"/>
                <a:cs typeface="Arial" panose="020B0604020202020204" pitchFamily="34" charset="0"/>
              </a:rPr>
              <a:t> </a:t>
            </a:r>
            <a:endParaRPr kumimoji="0" lang="en-US" altLang="fr-FR" sz="800" b="0" i="0" u="none" strike="noStrike" kern="0" cap="none" spc="0" normalizeH="0" baseline="0" noProof="0" dirty="0">
              <a:ln>
                <a:noFill/>
              </a:ln>
              <a:solidFill>
                <a:srgbClr val="7F7F7F"/>
              </a:solidFill>
              <a:effectLst/>
              <a:highlight>
                <a:srgbClr val="FFFF00"/>
              </a:highlight>
              <a:uLnTx/>
              <a:uFillTx/>
              <a:latin typeface="Arial" panose="020B0604020202020204" pitchFamily="34" charset="0"/>
              <a:ea typeface="Geneva" charset="-128"/>
              <a:cs typeface="Arial" panose="020B0604020202020204" pitchFamily="34" charset="0"/>
            </a:endParaRPr>
          </a:p>
          <a:p>
            <a:pPr marL="0" marR="0" lvl="0" indent="0" algn="r" defTabSz="681868" eaLnBrk="1" fontAlgn="auto" latinLnBrk="0" hangingPunct="1">
              <a:lnSpc>
                <a:spcPct val="100000"/>
              </a:lnSpc>
              <a:spcBef>
                <a:spcPts val="0"/>
              </a:spcBef>
              <a:spcAft>
                <a:spcPts val="0"/>
              </a:spcAft>
              <a:buClrTx/>
              <a:buSzTx/>
              <a:buFontTx/>
              <a:buNone/>
              <a:tabLst/>
              <a:defRPr/>
            </a:pPr>
            <a:endParaRPr kumimoji="0" lang="en-US" altLang="fr-FR" sz="900" b="0" i="0" u="none" strike="noStrike" kern="0" cap="none" spc="0" normalizeH="0" baseline="0" noProof="0" dirty="0">
              <a:ln>
                <a:noFill/>
              </a:ln>
              <a:solidFill>
                <a:srgbClr val="7F7F7F"/>
              </a:solidFill>
              <a:effectLst/>
              <a:uLnTx/>
              <a:uFillTx/>
              <a:latin typeface="Arial" panose="020B0604020202020204" pitchFamily="34" charset="0"/>
              <a:ea typeface="Geneva" charset="-128"/>
              <a:cs typeface="Arial" panose="020B0604020202020204" pitchFamily="34" charset="0"/>
            </a:endParaRPr>
          </a:p>
          <a:p>
            <a:pPr marL="0" marR="0" lvl="0" indent="0" algn="r" defTabSz="681868" eaLnBrk="1" fontAlgn="auto" latinLnBrk="0" hangingPunct="1">
              <a:lnSpc>
                <a:spcPct val="100000"/>
              </a:lnSpc>
              <a:spcBef>
                <a:spcPts val="0"/>
              </a:spcBef>
              <a:spcAft>
                <a:spcPts val="0"/>
              </a:spcAft>
              <a:buClrTx/>
              <a:buSzTx/>
              <a:buFontTx/>
              <a:buNone/>
              <a:tabLst/>
              <a:defRPr/>
            </a:pPr>
            <a:endParaRPr kumimoji="0" lang="en-US" altLang="fr-FR" sz="1050" b="0" i="0" u="none" strike="noStrike" kern="0" cap="none" spc="0" normalizeH="0" baseline="0" noProof="0" dirty="0">
              <a:ln>
                <a:noFill/>
              </a:ln>
              <a:solidFill>
                <a:srgbClr val="7F7F7F"/>
              </a:solidFill>
              <a:effectLst/>
              <a:uLnTx/>
              <a:uFillTx/>
              <a:latin typeface="Arial" panose="020B0604020202020204" pitchFamily="34" charset="0"/>
              <a:ea typeface="Geneva" charset="-128"/>
              <a:cs typeface="Arial" panose="020B0604020202020204" pitchFamily="34" charset="0"/>
            </a:endParaRPr>
          </a:p>
        </p:txBody>
      </p:sp>
    </p:spTree>
    <p:extLst>
      <p:ext uri="{BB962C8B-B14F-4D97-AF65-F5344CB8AC3E}">
        <p14:creationId xmlns:p14="http://schemas.microsoft.com/office/powerpoint/2010/main" val="35794427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lvl1pPr algn="l" defTabSz="914400" rtl="0" eaLnBrk="1" latinLnBrk="0" hangingPunct="1">
        <a:lnSpc>
          <a:spcPct val="90000"/>
        </a:lnSpc>
        <a:spcBef>
          <a:spcPct val="0"/>
        </a:spcBef>
        <a:buNone/>
        <a:defRPr sz="4000" b="1" kern="1200">
          <a:solidFill>
            <a:srgbClr val="252B6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0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14">
            <a:extLst>
              <a:ext uri="{96DAC541-7B7A-43D3-8B79-37D633B846F1}">
                <asvg:svgBlip xmlns:asvg="http://schemas.microsoft.com/office/drawing/2016/SVG/main" r:embed="rId15"/>
              </a:ext>
            </a:extLst>
          </a:blip>
        </a:buBlip>
        <a:defRPr sz="20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iana.jockenhoevel-barttfeld@framatome.com" TargetMode="External"/><Relationship Id="rId2" Type="http://schemas.openxmlformats.org/officeDocument/2006/relationships/hyperlink" Target="mailto:Stefan.karg@framatome.com"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3B304-A10D-2196-C2E4-5685BBCC7653}"/>
              </a:ext>
            </a:extLst>
          </p:cNvPr>
          <p:cNvSpPr>
            <a:spLocks noGrp="1"/>
          </p:cNvSpPr>
          <p:nvPr>
            <p:ph type="title"/>
          </p:nvPr>
        </p:nvSpPr>
        <p:spPr>
          <a:xfrm>
            <a:off x="198408" y="2376143"/>
            <a:ext cx="6461184" cy="2304691"/>
          </a:xfrm>
        </p:spPr>
        <p:txBody>
          <a:bodyPr>
            <a:normAutofit/>
          </a:bodyPr>
          <a:lstStyle/>
          <a:p>
            <a:r>
              <a:rPr lang="en-US" sz="3600" dirty="0"/>
              <a:t>Estimation </a:t>
            </a:r>
            <a:r>
              <a:rPr lang="en-US" sz="3600"/>
              <a:t>of Specific </a:t>
            </a:r>
            <a:r>
              <a:rPr lang="en-US" sz="3600" dirty="0"/>
              <a:t>Common Cause Factors for Digital I&amp;C Modules</a:t>
            </a:r>
            <a:endParaRPr lang="en-US" sz="3600" dirty="0">
              <a:solidFill>
                <a:srgbClr val="FE5716"/>
              </a:solidFill>
            </a:endParaRPr>
          </a:p>
        </p:txBody>
      </p:sp>
      <p:sp>
        <p:nvSpPr>
          <p:cNvPr id="3" name="Sous-titre 2">
            <a:extLst>
              <a:ext uri="{FF2B5EF4-FFF2-40B4-BE49-F238E27FC236}">
                <a16:creationId xmlns:a16="http://schemas.microsoft.com/office/drawing/2014/main" id="{D232963A-ECB3-8145-3F19-D0B51977A397}"/>
              </a:ext>
            </a:extLst>
          </p:cNvPr>
          <p:cNvSpPr txBox="1">
            <a:spLocks/>
          </p:cNvSpPr>
          <p:nvPr/>
        </p:nvSpPr>
        <p:spPr>
          <a:xfrm>
            <a:off x="1907874" y="4658527"/>
            <a:ext cx="4680000" cy="1347825"/>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Tx/>
              <a:buNone/>
              <a:defRPr sz="20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2">
                  <a:extLst>
                    <a:ext uri="{96DAC541-7B7A-43D3-8B79-37D633B846F1}">
                      <asvg:svgBlip xmlns:asvg="http://schemas.microsoft.com/office/drawing/2016/SVG/main" r:embed="rId3"/>
                    </a:ext>
                  </a:extLst>
                </a:blip>
              </a:buBlip>
              <a:defRPr sz="20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Mariana Jockenhövel-</a:t>
            </a:r>
            <a:r>
              <a:rPr lang="en-US" dirty="0" err="1"/>
              <a:t>Barttfeld</a:t>
            </a:r>
            <a:endParaRPr lang="en-US" dirty="0"/>
          </a:p>
          <a:p>
            <a:pPr algn="r"/>
            <a:r>
              <a:rPr lang="en-US" dirty="0"/>
              <a:t>Yousef </a:t>
            </a:r>
            <a:r>
              <a:rPr lang="en-US" dirty="0" err="1"/>
              <a:t>Abusharkh</a:t>
            </a:r>
            <a:endParaRPr lang="en-US" dirty="0"/>
          </a:p>
          <a:p>
            <a:pPr algn="r"/>
            <a:r>
              <a:rPr lang="en-US" dirty="0"/>
              <a:t>Stefan </a:t>
            </a:r>
            <a:r>
              <a:rPr lang="en-US" dirty="0" err="1"/>
              <a:t>Karg</a:t>
            </a:r>
            <a:endParaRPr lang="en-US" dirty="0"/>
          </a:p>
          <a:p>
            <a:pPr algn="r"/>
            <a:r>
              <a:rPr lang="en-US" dirty="0"/>
              <a:t>Christian </a:t>
            </a:r>
            <a:r>
              <a:rPr lang="en-US" dirty="0" err="1"/>
              <a:t>Hessler</a:t>
            </a:r>
            <a:endParaRPr lang="en-US" dirty="0"/>
          </a:p>
        </p:txBody>
      </p:sp>
    </p:spTree>
    <p:extLst>
      <p:ext uri="{BB962C8B-B14F-4D97-AF65-F5344CB8AC3E}">
        <p14:creationId xmlns:p14="http://schemas.microsoft.com/office/powerpoint/2010/main" val="258422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D2BD7889-6035-671C-0B3F-EE8D08BDFA97}"/>
              </a:ext>
            </a:extLst>
          </p:cNvPr>
          <p:cNvSpPr>
            <a:spLocks noGrp="1"/>
          </p:cNvSpPr>
          <p:nvPr>
            <p:ph type="title"/>
          </p:nvPr>
        </p:nvSpPr>
        <p:spPr/>
        <p:txBody>
          <a:bodyPr/>
          <a:lstStyle/>
          <a:p>
            <a:r>
              <a:rPr lang="en-US" dirty="0"/>
              <a:t>Thank You</a:t>
            </a:r>
          </a:p>
        </p:txBody>
      </p:sp>
      <p:sp>
        <p:nvSpPr>
          <p:cNvPr id="3" name="Espace réservé du numéro de diapositive 2">
            <a:extLst>
              <a:ext uri="{FF2B5EF4-FFF2-40B4-BE49-F238E27FC236}">
                <a16:creationId xmlns:a16="http://schemas.microsoft.com/office/drawing/2014/main" id="{5BCBDFFF-588B-554F-2731-C45D50697F77}"/>
              </a:ext>
            </a:extLst>
          </p:cNvPr>
          <p:cNvSpPr>
            <a:spLocks noGrp="1"/>
          </p:cNvSpPr>
          <p:nvPr>
            <p:ph type="sldNum" sz="quarter" idx="14"/>
          </p:nvPr>
        </p:nvSpPr>
        <p:spPr/>
        <p:txBody>
          <a:bodyPr/>
          <a:lstStyle/>
          <a:p>
            <a:fld id="{0334CA73-E165-43C3-A7BE-6A64DCE862CA}" type="slidenum">
              <a:rPr lang="fr-FR" smtClean="0"/>
              <a:pPr/>
              <a:t>10</a:t>
            </a:fld>
            <a:endParaRPr lang="fr-FR" dirty="0"/>
          </a:p>
        </p:txBody>
      </p:sp>
      <p:sp>
        <p:nvSpPr>
          <p:cNvPr id="5" name="Espace réservé du contenu 4">
            <a:extLst>
              <a:ext uri="{FF2B5EF4-FFF2-40B4-BE49-F238E27FC236}">
                <a16:creationId xmlns:a16="http://schemas.microsoft.com/office/drawing/2014/main" id="{686F2BBC-043E-3B5B-0BFC-357C3E08C55D}"/>
              </a:ext>
            </a:extLst>
          </p:cNvPr>
          <p:cNvSpPr>
            <a:spLocks noGrp="1"/>
          </p:cNvSpPr>
          <p:nvPr>
            <p:ph sz="quarter" idx="4"/>
          </p:nvPr>
        </p:nvSpPr>
        <p:spPr>
          <a:xfrm>
            <a:off x="7297268" y="2829827"/>
            <a:ext cx="4715435" cy="3318052"/>
          </a:xfrm>
        </p:spPr>
        <p:txBody>
          <a:bodyPr>
            <a:normAutofit/>
          </a:bodyPr>
          <a:lstStyle/>
          <a:p>
            <a:r>
              <a:rPr lang="en-US" b="1" dirty="0"/>
              <a:t>Stefan </a:t>
            </a:r>
            <a:r>
              <a:rPr lang="en-US" b="1" dirty="0" err="1"/>
              <a:t>Karg</a:t>
            </a:r>
            <a:endParaRPr lang="en-US" dirty="0"/>
          </a:p>
          <a:p>
            <a:r>
              <a:rPr lang="en-US">
                <a:hlinkClick r:id="rId2"/>
              </a:rPr>
              <a:t>Stefan.karg@</a:t>
            </a:r>
            <a:r>
              <a:rPr lang="en-US" dirty="0">
                <a:hlinkClick r:id="rId2"/>
              </a:rPr>
              <a:t>framatome.com</a:t>
            </a:r>
            <a:endParaRPr lang="en-US" dirty="0"/>
          </a:p>
          <a:p>
            <a:endParaRPr lang="en-US" dirty="0"/>
          </a:p>
          <a:p>
            <a:r>
              <a:rPr lang="en-US" b="1" dirty="0"/>
              <a:t>Mariana Jockenhövel-</a:t>
            </a:r>
            <a:r>
              <a:rPr lang="en-US" b="1" dirty="0" err="1"/>
              <a:t>Barttfeld</a:t>
            </a:r>
            <a:endParaRPr lang="en-US" b="1" dirty="0"/>
          </a:p>
          <a:p>
            <a:r>
              <a:rPr lang="en-US" dirty="0">
                <a:hlinkClick r:id="rId3"/>
              </a:rPr>
              <a:t>Mariana.jockenhoevel-barttfeld@framatome.com</a:t>
            </a:r>
            <a:endParaRPr lang="en-US" dirty="0"/>
          </a:p>
          <a:p>
            <a:endParaRPr lang="en-US" dirty="0"/>
          </a:p>
          <a:p>
            <a:endParaRPr lang="en-US" dirty="0"/>
          </a:p>
        </p:txBody>
      </p:sp>
      <p:sp>
        <p:nvSpPr>
          <p:cNvPr id="9" name="Espace réservé du texte 8">
            <a:extLst>
              <a:ext uri="{FF2B5EF4-FFF2-40B4-BE49-F238E27FC236}">
                <a16:creationId xmlns:a16="http://schemas.microsoft.com/office/drawing/2014/main" id="{F7CFB7DD-ADD1-E1FC-4874-8B3CBF5AAAAE}"/>
              </a:ext>
            </a:extLst>
          </p:cNvPr>
          <p:cNvSpPr>
            <a:spLocks noGrp="1"/>
          </p:cNvSpPr>
          <p:nvPr>
            <p:ph type="body" idx="1"/>
          </p:nvPr>
        </p:nvSpPr>
        <p:spPr>
          <a:xfrm>
            <a:off x="7289997" y="2092307"/>
            <a:ext cx="2816210" cy="614566"/>
          </a:xfrm>
        </p:spPr>
        <p:txBody>
          <a:bodyPr/>
          <a:lstStyle/>
          <a:p>
            <a:r>
              <a:rPr lang="en-US" dirty="0"/>
              <a:t>Contact</a:t>
            </a:r>
          </a:p>
        </p:txBody>
      </p:sp>
    </p:spTree>
    <p:extLst>
      <p:ext uri="{BB962C8B-B14F-4D97-AF65-F5344CB8AC3E}">
        <p14:creationId xmlns:p14="http://schemas.microsoft.com/office/powerpoint/2010/main" val="377595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E78A3-F02F-2142-3BD9-6E159315C2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4CA73-E165-43C3-A7BE-6A64DCE862CA}" type="slidenum">
              <a:rPr kumimoji="0" lang="fr-FR"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ZoneTexte 19">
            <a:extLst>
              <a:ext uri="{FF2B5EF4-FFF2-40B4-BE49-F238E27FC236}">
                <a16:creationId xmlns:a16="http://schemas.microsoft.com/office/drawing/2014/main" id="{31F58445-998F-5058-6859-AF60BF23B796}"/>
              </a:ext>
            </a:extLst>
          </p:cNvPr>
          <p:cNvSpPr txBox="1"/>
          <p:nvPr/>
        </p:nvSpPr>
        <p:spPr>
          <a:xfrm>
            <a:off x="6034580" y="1949705"/>
            <a:ext cx="34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A70"/>
                </a:solidFill>
                <a:effectLst/>
                <a:uLnTx/>
                <a:uFillTx/>
                <a:latin typeface="Arial" panose="020B0604020202020204"/>
                <a:ea typeface="+mn-ea"/>
                <a:cs typeface="+mn-cs"/>
              </a:rPr>
              <a:t>X</a:t>
            </a:r>
          </a:p>
        </p:txBody>
      </p:sp>
      <p:sp>
        <p:nvSpPr>
          <p:cNvPr id="4" name="ZoneTexte 19">
            <a:extLst>
              <a:ext uri="{FF2B5EF4-FFF2-40B4-BE49-F238E27FC236}">
                <a16:creationId xmlns:a16="http://schemas.microsoft.com/office/drawing/2014/main" id="{77487DEE-6A22-F8FD-10D4-58DB6E2AB119}"/>
              </a:ext>
            </a:extLst>
          </p:cNvPr>
          <p:cNvSpPr txBox="1"/>
          <p:nvPr/>
        </p:nvSpPr>
        <p:spPr>
          <a:xfrm>
            <a:off x="355523" y="1377486"/>
            <a:ext cx="34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A70"/>
                </a:solidFill>
                <a:effectLst/>
                <a:uLnTx/>
                <a:uFillTx/>
                <a:latin typeface="Arial" panose="020B0604020202020204"/>
                <a:ea typeface="+mn-ea"/>
                <a:cs typeface="+mn-cs"/>
              </a:rPr>
              <a:t>X</a:t>
            </a:r>
          </a:p>
        </p:txBody>
      </p:sp>
    </p:spTree>
    <p:extLst>
      <p:ext uri="{BB962C8B-B14F-4D97-AF65-F5344CB8AC3E}">
        <p14:creationId xmlns:p14="http://schemas.microsoft.com/office/powerpoint/2010/main" val="96097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E1EB824-01C6-4384-1B96-EBD8DD639D2C}"/>
              </a:ext>
            </a:extLst>
          </p:cNvPr>
          <p:cNvSpPr>
            <a:spLocks noGrp="1"/>
          </p:cNvSpPr>
          <p:nvPr>
            <p:ph type="body" idx="1"/>
          </p:nvPr>
        </p:nvSpPr>
        <p:spPr/>
        <p:txBody>
          <a:bodyPr/>
          <a:lstStyle/>
          <a:p>
            <a:r>
              <a:rPr lang="fr-FR" dirty="0"/>
              <a:t>1.</a:t>
            </a:r>
            <a:endParaRPr lang="en-US" dirty="0"/>
          </a:p>
        </p:txBody>
      </p:sp>
      <p:sp>
        <p:nvSpPr>
          <p:cNvPr id="4" name="Espace réservé du texte 3">
            <a:extLst>
              <a:ext uri="{FF2B5EF4-FFF2-40B4-BE49-F238E27FC236}">
                <a16:creationId xmlns:a16="http://schemas.microsoft.com/office/drawing/2014/main" id="{47858DBF-98C0-1069-97D9-8509FBF145D7}"/>
              </a:ext>
            </a:extLst>
          </p:cNvPr>
          <p:cNvSpPr>
            <a:spLocks noGrp="1"/>
          </p:cNvSpPr>
          <p:nvPr>
            <p:ph type="body" sz="quarter" idx="13"/>
          </p:nvPr>
        </p:nvSpPr>
        <p:spPr/>
        <p:txBody>
          <a:bodyPr/>
          <a:lstStyle/>
          <a:p>
            <a:r>
              <a:rPr lang="en-US" dirty="0"/>
              <a:t>Background</a:t>
            </a:r>
          </a:p>
        </p:txBody>
      </p:sp>
      <p:sp>
        <p:nvSpPr>
          <p:cNvPr id="5" name="Espace réservé du texte 4">
            <a:extLst>
              <a:ext uri="{FF2B5EF4-FFF2-40B4-BE49-F238E27FC236}">
                <a16:creationId xmlns:a16="http://schemas.microsoft.com/office/drawing/2014/main" id="{33A8301B-50A3-5CE7-7209-523561C8EFB5}"/>
              </a:ext>
            </a:extLst>
          </p:cNvPr>
          <p:cNvSpPr>
            <a:spLocks noGrp="1"/>
          </p:cNvSpPr>
          <p:nvPr>
            <p:ph type="body" idx="14"/>
          </p:nvPr>
        </p:nvSpPr>
        <p:spPr/>
        <p:txBody>
          <a:bodyPr/>
          <a:lstStyle/>
          <a:p>
            <a:r>
              <a:rPr lang="fr-FR" dirty="0"/>
              <a:t>2.</a:t>
            </a:r>
            <a:endParaRPr lang="en-US" dirty="0"/>
          </a:p>
        </p:txBody>
      </p:sp>
      <p:sp>
        <p:nvSpPr>
          <p:cNvPr id="6" name="Espace réservé du texte 5">
            <a:extLst>
              <a:ext uri="{FF2B5EF4-FFF2-40B4-BE49-F238E27FC236}">
                <a16:creationId xmlns:a16="http://schemas.microsoft.com/office/drawing/2014/main" id="{AD74A8F5-AD2F-EDF2-AF2A-25EC202A2A2B}"/>
              </a:ext>
            </a:extLst>
          </p:cNvPr>
          <p:cNvSpPr>
            <a:spLocks noGrp="1"/>
          </p:cNvSpPr>
          <p:nvPr>
            <p:ph type="body" idx="16"/>
          </p:nvPr>
        </p:nvSpPr>
        <p:spPr/>
        <p:txBody>
          <a:bodyPr/>
          <a:lstStyle/>
          <a:p>
            <a:r>
              <a:rPr lang="fr-FR" dirty="0"/>
              <a:t>3.</a:t>
            </a:r>
            <a:endParaRPr lang="en-US" dirty="0"/>
          </a:p>
        </p:txBody>
      </p:sp>
      <p:sp>
        <p:nvSpPr>
          <p:cNvPr id="7" name="Espace réservé du texte 6">
            <a:extLst>
              <a:ext uri="{FF2B5EF4-FFF2-40B4-BE49-F238E27FC236}">
                <a16:creationId xmlns:a16="http://schemas.microsoft.com/office/drawing/2014/main" id="{27D60106-702B-FD81-C42B-8AE08A54BA97}"/>
              </a:ext>
            </a:extLst>
          </p:cNvPr>
          <p:cNvSpPr>
            <a:spLocks noGrp="1"/>
          </p:cNvSpPr>
          <p:nvPr>
            <p:ph type="body" idx="18"/>
          </p:nvPr>
        </p:nvSpPr>
        <p:spPr/>
        <p:txBody>
          <a:bodyPr/>
          <a:lstStyle/>
          <a:p>
            <a:r>
              <a:rPr lang="fr-FR" dirty="0"/>
              <a:t>4.</a:t>
            </a:r>
            <a:endParaRPr lang="en-US" dirty="0"/>
          </a:p>
        </p:txBody>
      </p:sp>
      <p:sp>
        <p:nvSpPr>
          <p:cNvPr id="8" name="Espace réservé du texte 7">
            <a:extLst>
              <a:ext uri="{FF2B5EF4-FFF2-40B4-BE49-F238E27FC236}">
                <a16:creationId xmlns:a16="http://schemas.microsoft.com/office/drawing/2014/main" id="{C11044C4-70E3-2FFF-7781-F78C969A2EB6}"/>
              </a:ext>
            </a:extLst>
          </p:cNvPr>
          <p:cNvSpPr>
            <a:spLocks noGrp="1"/>
          </p:cNvSpPr>
          <p:nvPr>
            <p:ph type="body" idx="21"/>
          </p:nvPr>
        </p:nvSpPr>
        <p:spPr/>
        <p:txBody>
          <a:bodyPr/>
          <a:lstStyle/>
          <a:p>
            <a:r>
              <a:rPr lang="fr-FR" dirty="0"/>
              <a:t>5.</a:t>
            </a:r>
            <a:endParaRPr lang="en-US" dirty="0"/>
          </a:p>
        </p:txBody>
      </p:sp>
      <p:sp>
        <p:nvSpPr>
          <p:cNvPr id="10" name="Espace réservé du texte 9">
            <a:extLst>
              <a:ext uri="{FF2B5EF4-FFF2-40B4-BE49-F238E27FC236}">
                <a16:creationId xmlns:a16="http://schemas.microsoft.com/office/drawing/2014/main" id="{D2191EED-76FB-E820-6BAE-9FABEB32F752}"/>
              </a:ext>
            </a:extLst>
          </p:cNvPr>
          <p:cNvSpPr>
            <a:spLocks noGrp="1"/>
          </p:cNvSpPr>
          <p:nvPr>
            <p:ph type="body" sz="quarter" idx="25"/>
          </p:nvPr>
        </p:nvSpPr>
        <p:spPr/>
        <p:txBody>
          <a:bodyPr/>
          <a:lstStyle/>
          <a:p>
            <a:r>
              <a:rPr lang="en-US" dirty="0"/>
              <a:t>TELEPERM XS platform for safety I&amp;C</a:t>
            </a:r>
          </a:p>
        </p:txBody>
      </p:sp>
      <p:sp>
        <p:nvSpPr>
          <p:cNvPr id="11" name="Espace réservé du texte 10">
            <a:extLst>
              <a:ext uri="{FF2B5EF4-FFF2-40B4-BE49-F238E27FC236}">
                <a16:creationId xmlns:a16="http://schemas.microsoft.com/office/drawing/2014/main" id="{CFD10205-6294-CD16-CA4F-58D9B7F2ABA1}"/>
              </a:ext>
            </a:extLst>
          </p:cNvPr>
          <p:cNvSpPr>
            <a:spLocks noGrp="1"/>
          </p:cNvSpPr>
          <p:nvPr>
            <p:ph type="body" sz="quarter" idx="26"/>
          </p:nvPr>
        </p:nvSpPr>
        <p:spPr/>
        <p:txBody>
          <a:bodyPr/>
          <a:lstStyle/>
          <a:p>
            <a:r>
              <a:rPr lang="en-US" dirty="0"/>
              <a:t>Data analysis process</a:t>
            </a:r>
          </a:p>
        </p:txBody>
      </p:sp>
      <p:sp>
        <p:nvSpPr>
          <p:cNvPr id="12" name="Espace réservé du texte 11">
            <a:extLst>
              <a:ext uri="{FF2B5EF4-FFF2-40B4-BE49-F238E27FC236}">
                <a16:creationId xmlns:a16="http://schemas.microsoft.com/office/drawing/2014/main" id="{A7D0DFAB-1CA4-7F1F-8DA4-80B609F9D3BB}"/>
              </a:ext>
            </a:extLst>
          </p:cNvPr>
          <p:cNvSpPr>
            <a:spLocks noGrp="1"/>
          </p:cNvSpPr>
          <p:nvPr>
            <p:ph type="body" sz="quarter" idx="27"/>
          </p:nvPr>
        </p:nvSpPr>
        <p:spPr/>
        <p:txBody>
          <a:bodyPr/>
          <a:lstStyle/>
          <a:p>
            <a:r>
              <a:rPr lang="en-US" dirty="0"/>
              <a:t>Quantitative analysis </a:t>
            </a:r>
          </a:p>
        </p:txBody>
      </p:sp>
      <p:sp>
        <p:nvSpPr>
          <p:cNvPr id="13" name="Espace réservé du texte 12">
            <a:extLst>
              <a:ext uri="{FF2B5EF4-FFF2-40B4-BE49-F238E27FC236}">
                <a16:creationId xmlns:a16="http://schemas.microsoft.com/office/drawing/2014/main" id="{E98D281B-C851-9AF6-1681-AEAF8A513F20}"/>
              </a:ext>
            </a:extLst>
          </p:cNvPr>
          <p:cNvSpPr>
            <a:spLocks noGrp="1"/>
          </p:cNvSpPr>
          <p:nvPr>
            <p:ph type="body" sz="quarter" idx="28"/>
          </p:nvPr>
        </p:nvSpPr>
        <p:spPr/>
        <p:txBody>
          <a:bodyPr/>
          <a:lstStyle/>
          <a:p>
            <a:r>
              <a:rPr lang="en-US" dirty="0"/>
              <a:t>Results and conclusions</a:t>
            </a:r>
          </a:p>
        </p:txBody>
      </p:sp>
      <p:sp>
        <p:nvSpPr>
          <p:cNvPr id="15" name="Espace réservé du numéro de diapositive 14">
            <a:extLst>
              <a:ext uri="{FF2B5EF4-FFF2-40B4-BE49-F238E27FC236}">
                <a16:creationId xmlns:a16="http://schemas.microsoft.com/office/drawing/2014/main" id="{966FA79E-77DF-889B-FC63-2CB32B40E5E3}"/>
              </a:ext>
            </a:extLst>
          </p:cNvPr>
          <p:cNvSpPr>
            <a:spLocks noGrp="1"/>
          </p:cNvSpPr>
          <p:nvPr>
            <p:ph type="sldNum" sz="quarter" idx="30"/>
          </p:nvPr>
        </p:nvSpPr>
        <p:spPr/>
        <p:txBody>
          <a:bodyPr/>
          <a:lstStyle/>
          <a:p>
            <a:fld id="{0334CA73-E165-43C3-A7BE-6A64DCE862CA}" type="slidenum">
              <a:rPr lang="fr-FR" smtClean="0"/>
              <a:pPr/>
              <a:t>3</a:t>
            </a:fld>
            <a:endParaRPr lang="fr-FR" dirty="0"/>
          </a:p>
        </p:txBody>
      </p:sp>
      <p:sp>
        <p:nvSpPr>
          <p:cNvPr id="2" name="Titre 1">
            <a:extLst>
              <a:ext uri="{FF2B5EF4-FFF2-40B4-BE49-F238E27FC236}">
                <a16:creationId xmlns:a16="http://schemas.microsoft.com/office/drawing/2014/main" id="{104B4E61-1D68-F41A-94B7-E93A19D05674}"/>
              </a:ext>
            </a:extLst>
          </p:cNvPr>
          <p:cNvSpPr>
            <a:spLocks noGrp="1"/>
          </p:cNvSpPr>
          <p:nvPr>
            <p:ph type="title"/>
          </p:nvPr>
        </p:nvSpPr>
        <p:spPr/>
        <p:txBody>
          <a:bodyPr/>
          <a:lstStyle/>
          <a:p>
            <a:r>
              <a:rPr lang="en-US" dirty="0"/>
              <a:t>Content</a:t>
            </a:r>
          </a:p>
        </p:txBody>
      </p:sp>
    </p:spTree>
    <p:extLst>
      <p:ext uri="{BB962C8B-B14F-4D97-AF65-F5344CB8AC3E}">
        <p14:creationId xmlns:p14="http://schemas.microsoft.com/office/powerpoint/2010/main" val="34922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a:xfrm>
            <a:off x="470644" y="365125"/>
            <a:ext cx="10515600" cy="677291"/>
          </a:xfrm>
        </p:spPr>
        <p:txBody>
          <a:bodyPr/>
          <a:lstStyle/>
          <a:p>
            <a:r>
              <a:rPr lang="en-US" dirty="0"/>
              <a:t>Background</a:t>
            </a: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4</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503481" y="1298003"/>
            <a:ext cx="11271137" cy="4955160"/>
          </a:xfrm>
          <a:prstGeom prst="rect">
            <a:avLst/>
          </a:prstGeom>
        </p:spPr>
        <p:txBody>
          <a:bodyPr vert="horz" lIns="91440" tIns="45720" rIns="91440" bIns="45720" rtlCol="0">
            <a:normAutofit/>
          </a:bodyPr>
          <a:lstStyle>
            <a:defPPr>
              <a:defRPr lang="en-US"/>
            </a:defPPr>
            <a:lvl1pPr indent="0">
              <a:lnSpc>
                <a:spcPct val="90000"/>
              </a:lnSpc>
              <a:spcBef>
                <a:spcPts val="1000"/>
              </a:spcBef>
              <a:buFontTx/>
              <a:buNone/>
              <a:defRPr b="1">
                <a:solidFill>
                  <a:srgbClr val="252B69"/>
                </a:solidFill>
                <a:latin typeface="Arial" panose="020B0604020202020204" pitchFamily="34" charset="0"/>
                <a:cs typeface="Arial" panose="020B0604020202020204" pitchFamily="34" charset="0"/>
              </a:defRPr>
            </a:lvl1pPr>
            <a:lvl2pPr marL="685800" lvl="1" indent="-228600">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a:solidFill>
                  <a:srgbClr val="252B6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252B69"/>
              </a:buClr>
              <a:buFont typeface="Arial" panose="020B0604020202020204" pitchFamily="34" charset="0"/>
              <a:buChar char="-"/>
              <a:defRPr sz="1600">
                <a:solidFill>
                  <a:srgbClr val="252B6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252B69"/>
              </a:buClr>
              <a:buFont typeface="Arial" panose="020B0604020202020204" pitchFamily="34" charset="0"/>
              <a:buChar char="-"/>
              <a:defRPr sz="1400">
                <a:solidFill>
                  <a:srgbClr val="252B69"/>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252B69"/>
              </a:buClr>
              <a:buFont typeface="Arial" panose="020B0604020202020204" pitchFamily="34" charset="0"/>
              <a:buChar char="-"/>
              <a:defRPr sz="1400">
                <a:solidFill>
                  <a:srgbClr val="252B69"/>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Reliability analyses are conducted during the verification and validation (V&amp;V) of digital I&amp;C systems</a:t>
            </a:r>
          </a:p>
          <a:p>
            <a:pPr lvl="1"/>
            <a:r>
              <a:rPr lang="en-US" dirty="0"/>
              <a:t>Demonstrate that quantitative safety goals (targets) are fulfilled </a:t>
            </a:r>
            <a:endParaRPr lang="en-US" dirty="0">
              <a:sym typeface="Wingdings" panose="05000000000000000000" pitchFamily="2" charset="2"/>
            </a:endParaRPr>
          </a:p>
          <a:p>
            <a:pPr lvl="1"/>
            <a:r>
              <a:rPr lang="en-US" dirty="0"/>
              <a:t>Major contributors are CCF of hardware modules</a:t>
            </a:r>
          </a:p>
          <a:p>
            <a:pPr lvl="2"/>
            <a:r>
              <a:rPr lang="en-US" dirty="0"/>
              <a:t>Modelled for </a:t>
            </a:r>
            <a:r>
              <a:rPr lang="en-US" i="1" dirty="0"/>
              <a:t>undetected failures </a:t>
            </a:r>
            <a:r>
              <a:rPr lang="en-US" dirty="0"/>
              <a:t>of redundant identical modules </a:t>
            </a:r>
          </a:p>
          <a:p>
            <a:pPr lvl="2"/>
            <a:r>
              <a:rPr lang="en-US" dirty="0"/>
              <a:t>Accumulation of failures during two periodic tests</a:t>
            </a:r>
          </a:p>
          <a:p>
            <a:pPr lvl="2"/>
            <a:endParaRPr lang="en-US" sz="800" dirty="0"/>
          </a:p>
          <a:p>
            <a:r>
              <a:rPr lang="en-US" dirty="0"/>
              <a:t>Lack of I&amp;C-specific CCF parameters for hardware modules</a:t>
            </a:r>
          </a:p>
          <a:p>
            <a:pPr lvl="1"/>
            <a:r>
              <a:rPr lang="en-US" dirty="0">
                <a:sym typeface="Wingdings" panose="05000000000000000000" pitchFamily="2" charset="2"/>
              </a:rPr>
              <a:t>Generic parameters for mechanical components are very conservative </a:t>
            </a:r>
            <a:br>
              <a:rPr lang="en-US" dirty="0">
                <a:sym typeface="Wingdings" panose="05000000000000000000" pitchFamily="2" charset="2"/>
              </a:rPr>
            </a:br>
            <a:r>
              <a:rPr lang="en-US" dirty="0">
                <a:sym typeface="Wingdings" panose="05000000000000000000" pitchFamily="2" charset="2"/>
              </a:rPr>
              <a:t>(e.g., NUREG/CR-5497)</a:t>
            </a:r>
          </a:p>
          <a:p>
            <a:pPr lvl="1"/>
            <a:r>
              <a:rPr lang="en-US" dirty="0">
                <a:sym typeface="Wingdings" panose="05000000000000000000" pitchFamily="2" charset="2"/>
              </a:rPr>
              <a:t>Selection of Beta parameters from IEC 61508 are difficult to justify</a:t>
            </a:r>
          </a:p>
          <a:p>
            <a:pPr lvl="1"/>
            <a:endParaRPr lang="en-US" sz="800" dirty="0">
              <a:sym typeface="Wingdings" panose="05000000000000000000" pitchFamily="2" charset="2"/>
            </a:endParaRPr>
          </a:p>
          <a:p>
            <a:r>
              <a:rPr lang="en-US" dirty="0">
                <a:sym typeface="Wingdings" panose="05000000000000000000" pitchFamily="2" charset="2"/>
              </a:rPr>
              <a:t>Estimation of CCF parameters</a:t>
            </a:r>
          </a:p>
          <a:p>
            <a:pPr lvl="1"/>
            <a:r>
              <a:rPr lang="en-US" dirty="0">
                <a:solidFill>
                  <a:srgbClr val="1089FF"/>
                </a:solidFill>
                <a:sym typeface="Wingdings" panose="05000000000000000000" pitchFamily="2" charset="2"/>
              </a:rPr>
              <a:t>Modules with hardware-specific (embedded) software</a:t>
            </a:r>
          </a:p>
          <a:p>
            <a:pPr lvl="1"/>
            <a:r>
              <a:rPr lang="en-US" dirty="0">
                <a:sym typeface="Wingdings" panose="05000000000000000000" pitchFamily="2" charset="2"/>
              </a:rPr>
              <a:t>Alpha Factor Model using impact vectors (NUREG/CR-6268)</a:t>
            </a:r>
          </a:p>
          <a:p>
            <a:pPr lvl="1"/>
            <a:r>
              <a:rPr lang="en-US" dirty="0">
                <a:sym typeface="Wingdings" panose="05000000000000000000" pitchFamily="2" charset="2"/>
              </a:rPr>
              <a:t>Operating experience of the TELEPERM TXS modules </a:t>
            </a:r>
            <a:br>
              <a:rPr lang="en-US" dirty="0">
                <a:sym typeface="Wingdings" panose="05000000000000000000" pitchFamily="2" charset="2"/>
              </a:rPr>
            </a:br>
            <a:r>
              <a:rPr lang="en-US" dirty="0">
                <a:sym typeface="Wingdings" panose="05000000000000000000" pitchFamily="2" charset="2"/>
              </a:rPr>
              <a:t>(input/output modules, priority modules)</a:t>
            </a:r>
          </a:p>
          <a:p>
            <a:endParaRPr lang="en-US" dirty="0"/>
          </a:p>
        </p:txBody>
      </p:sp>
      <p:pic>
        <p:nvPicPr>
          <p:cNvPr id="4" name="Grafik 3">
            <a:extLst>
              <a:ext uri="{FF2B5EF4-FFF2-40B4-BE49-F238E27FC236}">
                <a16:creationId xmlns:a16="http://schemas.microsoft.com/office/drawing/2014/main" id="{7FEAB958-8783-AAD2-9DE8-45AFDFEB9D47}"/>
              </a:ext>
            </a:extLst>
          </p:cNvPr>
          <p:cNvPicPr>
            <a:picLocks noChangeAspect="1"/>
          </p:cNvPicPr>
          <p:nvPr/>
        </p:nvPicPr>
        <p:blipFill>
          <a:blip r:embed="rId5"/>
          <a:stretch>
            <a:fillRect/>
          </a:stretch>
        </p:blipFill>
        <p:spPr>
          <a:xfrm>
            <a:off x="9607808" y="1921332"/>
            <a:ext cx="2050266" cy="3914691"/>
          </a:xfrm>
          <a:prstGeom prst="rect">
            <a:avLst/>
          </a:prstGeom>
        </p:spPr>
      </p:pic>
      <p:sp>
        <p:nvSpPr>
          <p:cNvPr id="5" name="Textfeld 4">
            <a:extLst>
              <a:ext uri="{FF2B5EF4-FFF2-40B4-BE49-F238E27FC236}">
                <a16:creationId xmlns:a16="http://schemas.microsoft.com/office/drawing/2014/main" id="{0DA34EEF-8B91-AD33-9F78-06584C706E80}"/>
              </a:ext>
            </a:extLst>
          </p:cNvPr>
          <p:cNvSpPr txBox="1"/>
          <p:nvPr/>
        </p:nvSpPr>
        <p:spPr>
          <a:xfrm>
            <a:off x="10266181" y="5436603"/>
            <a:ext cx="1445685" cy="338554"/>
          </a:xfrm>
          <a:prstGeom prst="rect">
            <a:avLst/>
          </a:prstGeom>
          <a:noFill/>
        </p:spPr>
        <p:txBody>
          <a:bodyPr wrap="square" rtlCol="0">
            <a:spAutoFit/>
          </a:bodyPr>
          <a:lstStyle/>
          <a:p>
            <a:pPr algn="l"/>
            <a:r>
              <a:rPr lang="en-US" altLang="fr-FR" sz="800" b="0" dirty="0">
                <a:solidFill>
                  <a:srgbClr val="000000"/>
                </a:solidFill>
                <a:sym typeface="Wingdings" panose="05000000000000000000" pitchFamily="2" charset="2"/>
              </a:rPr>
              <a:t>TELEPERM</a:t>
            </a:r>
            <a:r>
              <a:rPr lang="en-US" altLang="fr-FR" sz="800" b="0" baseline="30000" dirty="0">
                <a:solidFill>
                  <a:srgbClr val="000000"/>
                </a:solidFill>
                <a:sym typeface="Wingdings" panose="05000000000000000000" pitchFamily="2" charset="2"/>
              </a:rPr>
              <a:t>® </a:t>
            </a:r>
            <a:r>
              <a:rPr lang="en-US" altLang="fr-FR" sz="800" b="0" dirty="0">
                <a:solidFill>
                  <a:srgbClr val="000000"/>
                </a:solidFill>
                <a:sym typeface="Wingdings" panose="05000000000000000000" pitchFamily="2" charset="2"/>
              </a:rPr>
              <a:t>XS</a:t>
            </a:r>
            <a:br>
              <a:rPr lang="en-US" altLang="fr-FR" sz="800" b="0" dirty="0">
                <a:solidFill>
                  <a:srgbClr val="000000"/>
                </a:solidFill>
                <a:sym typeface="Wingdings" panose="05000000000000000000" pitchFamily="2" charset="2"/>
              </a:rPr>
            </a:br>
            <a:r>
              <a:rPr lang="en-US" altLang="fr-FR" sz="800" b="0" dirty="0">
                <a:solidFill>
                  <a:srgbClr val="000000"/>
                </a:solidFill>
                <a:sym typeface="Wingdings" panose="05000000000000000000" pitchFamily="2" charset="2"/>
              </a:rPr>
              <a:t>Binary output module SDO1</a:t>
            </a:r>
            <a:endParaRPr lang="de-DE" sz="800" dirty="0">
              <a:solidFill>
                <a:schemeClr val="tx1"/>
              </a:solidFill>
            </a:endParaRPr>
          </a:p>
        </p:txBody>
      </p:sp>
    </p:spTree>
    <p:extLst>
      <p:ext uri="{BB962C8B-B14F-4D97-AF65-F5344CB8AC3E}">
        <p14:creationId xmlns:p14="http://schemas.microsoft.com/office/powerpoint/2010/main" val="342894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a:xfrm>
            <a:off x="470451" y="365125"/>
            <a:ext cx="10515600" cy="677291"/>
          </a:xfrm>
        </p:spPr>
        <p:txBody>
          <a:bodyPr/>
          <a:lstStyle/>
          <a:p>
            <a:r>
              <a:rPr lang="en-US" dirty="0"/>
              <a:t>TELEPERM XS Platform</a:t>
            </a: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5</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533144" y="1298003"/>
            <a:ext cx="6008333" cy="4955160"/>
          </a:xfrm>
          <a:prstGeom prst="rect">
            <a:avLst/>
          </a:prstGeom>
        </p:spPr>
        <p:txBody>
          <a:bodyPr vert="horz" lIns="91440" tIns="45720" rIns="91440" bIns="45720" rtlCol="0">
            <a:normAutofit lnSpcReduction="10000"/>
          </a:bodyPr>
          <a:lstStyle>
            <a:defPPr>
              <a:defRPr lang="en-US"/>
            </a:defPPr>
            <a:lvl1pPr indent="0">
              <a:lnSpc>
                <a:spcPct val="90000"/>
              </a:lnSpc>
              <a:spcBef>
                <a:spcPts val="1000"/>
              </a:spcBef>
              <a:buFontTx/>
              <a:buNone/>
              <a:defRPr b="1">
                <a:solidFill>
                  <a:srgbClr val="252B69"/>
                </a:solidFill>
                <a:latin typeface="Arial" panose="020B0604020202020204" pitchFamily="34" charset="0"/>
                <a:cs typeface="Arial" panose="020B0604020202020204" pitchFamily="34" charset="0"/>
              </a:defRPr>
            </a:lvl1pPr>
            <a:lvl2pPr marL="685800" lvl="1" indent="-228600">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a:solidFill>
                  <a:srgbClr val="252B69"/>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252B69"/>
              </a:buClr>
              <a:buFont typeface="Arial" panose="020B0604020202020204" pitchFamily="34" charset="0"/>
              <a:buChar char="-"/>
              <a:defRPr sz="1600">
                <a:solidFill>
                  <a:srgbClr val="252B69"/>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252B69"/>
              </a:buClr>
              <a:buFont typeface="Arial" panose="020B0604020202020204" pitchFamily="34" charset="0"/>
              <a:buChar char="-"/>
              <a:defRPr sz="1400">
                <a:solidFill>
                  <a:srgbClr val="252B69"/>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252B69"/>
              </a:buClr>
              <a:buFont typeface="Arial" panose="020B0604020202020204" pitchFamily="34" charset="0"/>
              <a:buChar char="-"/>
              <a:defRPr sz="1400">
                <a:solidFill>
                  <a:srgbClr val="252B69"/>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TXS Core </a:t>
            </a:r>
          </a:p>
          <a:p>
            <a:pPr lvl="1">
              <a:lnSpc>
                <a:spcPct val="100000"/>
              </a:lnSpc>
            </a:pPr>
            <a:r>
              <a:rPr lang="en-US" dirty="0"/>
              <a:t>Platform for safety I&amp;C</a:t>
            </a:r>
          </a:p>
          <a:p>
            <a:pPr lvl="1"/>
            <a:r>
              <a:rPr lang="en-US" dirty="0"/>
              <a:t>Set of pre-qualified modules to address all type of requirements</a:t>
            </a:r>
          </a:p>
          <a:p>
            <a:pPr lvl="2"/>
            <a:r>
              <a:rPr lang="en-US" dirty="0"/>
              <a:t>Automation units, signal condition, isolation and distribution, service and maintenance, HMI, …</a:t>
            </a:r>
          </a:p>
          <a:p>
            <a:pPr lvl="1"/>
            <a:r>
              <a:rPr lang="en-US" dirty="0"/>
              <a:t>More than 3 decades of experience with licensed application in 17 countries</a:t>
            </a:r>
          </a:p>
          <a:p>
            <a:pPr lvl="1"/>
            <a:endParaRPr lang="en-US" dirty="0"/>
          </a:p>
          <a:p>
            <a:r>
              <a:rPr lang="en-US" dirty="0"/>
              <a:t>TXS Compact </a:t>
            </a:r>
          </a:p>
          <a:p>
            <a:pPr lvl="1"/>
            <a:r>
              <a:rPr lang="en-US" dirty="0"/>
              <a:t>New multipurpose platform with a compact, highly versatile, front-access only FPGA-based automation unit </a:t>
            </a:r>
          </a:p>
          <a:p>
            <a:pPr lvl="1"/>
            <a:r>
              <a:rPr lang="en-US" dirty="0"/>
              <a:t>Qualified to the most stringent safety standards</a:t>
            </a:r>
          </a:p>
          <a:p>
            <a:pPr lvl="1"/>
            <a:r>
              <a:rPr lang="en-US" dirty="0"/>
              <a:t>Benefits from high-end engineering and service software tools</a:t>
            </a:r>
          </a:p>
          <a:p>
            <a:pPr lvl="1"/>
            <a:r>
              <a:rPr lang="en-US" dirty="0"/>
              <a:t>Compatible with a wide variety of </a:t>
            </a:r>
            <a:br>
              <a:rPr lang="en-US" dirty="0"/>
            </a:br>
            <a:r>
              <a:rPr lang="en-US" dirty="0"/>
              <a:t>TELEPERM XS modules</a:t>
            </a:r>
          </a:p>
          <a:p>
            <a:pPr marL="457200" lvl="1" indent="0">
              <a:buNone/>
            </a:pPr>
            <a:endParaRPr lang="en-US" dirty="0">
              <a:sym typeface="Wingdings" panose="05000000000000000000" pitchFamily="2" charset="2"/>
            </a:endParaRPr>
          </a:p>
        </p:txBody>
      </p:sp>
      <p:pic>
        <p:nvPicPr>
          <p:cNvPr id="13" name="Grafik 12">
            <a:extLst>
              <a:ext uri="{FF2B5EF4-FFF2-40B4-BE49-F238E27FC236}">
                <a16:creationId xmlns:a16="http://schemas.microsoft.com/office/drawing/2014/main" id="{0F26268A-0FB6-0DD2-A477-E39E7C223C1C}"/>
              </a:ext>
            </a:extLst>
          </p:cNvPr>
          <p:cNvPicPr>
            <a:picLocks noChangeAspect="1"/>
          </p:cNvPicPr>
          <p:nvPr/>
        </p:nvPicPr>
        <p:blipFill>
          <a:blip r:embed="rId5"/>
          <a:stretch>
            <a:fillRect/>
          </a:stretch>
        </p:blipFill>
        <p:spPr>
          <a:xfrm>
            <a:off x="7029582" y="1352624"/>
            <a:ext cx="5162418" cy="4706532"/>
          </a:xfrm>
          <a:prstGeom prst="rect">
            <a:avLst/>
          </a:prstGeom>
        </p:spPr>
      </p:pic>
    </p:spTree>
    <p:extLst>
      <p:ext uri="{BB962C8B-B14F-4D97-AF65-F5344CB8AC3E}">
        <p14:creationId xmlns:p14="http://schemas.microsoft.com/office/powerpoint/2010/main" val="349134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a:xfrm>
            <a:off x="649940" y="365125"/>
            <a:ext cx="10515600" cy="677291"/>
          </a:xfrm>
        </p:spPr>
        <p:txBody>
          <a:bodyPr>
            <a:normAutofit/>
          </a:bodyPr>
          <a:lstStyle/>
          <a:p>
            <a:r>
              <a:rPr lang="en-US" dirty="0"/>
              <a:t>Data Analysis Process</a:t>
            </a: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6</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649940" y="1250378"/>
            <a:ext cx="6838995" cy="49551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sz="18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TELEPERM XS operating experience</a:t>
            </a:r>
          </a:p>
          <a:p>
            <a:endParaRPr lang="en-US" sz="200" b="1" dirty="0"/>
          </a:p>
          <a:p>
            <a:pPr lvl="1"/>
            <a:r>
              <a:rPr lang="en-US" dirty="0"/>
              <a:t>Collected from more than 80 NPP worldwide for the</a:t>
            </a:r>
            <a:br>
              <a:rPr lang="en-US" dirty="0"/>
            </a:br>
            <a:r>
              <a:rPr lang="en-US" dirty="0"/>
              <a:t> last 25 years </a:t>
            </a:r>
          </a:p>
          <a:p>
            <a:pPr lvl="1"/>
            <a:endParaRPr lang="en-US" sz="200" dirty="0"/>
          </a:p>
          <a:p>
            <a:pPr lvl="1"/>
            <a:r>
              <a:rPr lang="en-US" dirty="0"/>
              <a:t>Observed events with potential systematic causes: </a:t>
            </a:r>
            <a:br>
              <a:rPr lang="en-US" dirty="0"/>
            </a:br>
            <a:r>
              <a:rPr lang="en-US" dirty="0"/>
              <a:t>non-conformance reports (NCR database)</a:t>
            </a:r>
          </a:p>
          <a:p>
            <a:pPr lvl="1"/>
            <a:endParaRPr lang="en-US" sz="200" dirty="0"/>
          </a:p>
          <a:p>
            <a:pPr lvl="1"/>
            <a:r>
              <a:rPr lang="en-US" dirty="0"/>
              <a:t>NCR screening process</a:t>
            </a:r>
          </a:p>
          <a:p>
            <a:pPr lvl="2"/>
            <a:r>
              <a:rPr lang="en-US" dirty="0"/>
              <a:t>According to impact on plant safety, availability, …</a:t>
            </a:r>
          </a:p>
          <a:p>
            <a:pPr lvl="1"/>
            <a:endParaRPr lang="en-US" sz="200" dirty="0"/>
          </a:p>
          <a:p>
            <a:pPr lvl="1"/>
            <a:r>
              <a:rPr lang="en-US" dirty="0"/>
              <a:t>NCR categorization process</a:t>
            </a:r>
          </a:p>
          <a:p>
            <a:pPr lvl="2"/>
            <a:r>
              <a:rPr lang="en-US" dirty="0"/>
              <a:t>Failure mechanism is identified </a:t>
            </a:r>
          </a:p>
          <a:p>
            <a:pPr lvl="2"/>
            <a:r>
              <a:rPr lang="en-US" dirty="0"/>
              <a:t>Evidence: late stages of commissioning and </a:t>
            </a:r>
            <a:br>
              <a:rPr lang="en-US" dirty="0"/>
            </a:br>
            <a:r>
              <a:rPr lang="en-US" dirty="0"/>
              <a:t>commercial operation  </a:t>
            </a:r>
          </a:p>
          <a:p>
            <a:pPr lvl="2"/>
            <a:endParaRPr lang="en-US" sz="200" dirty="0"/>
          </a:p>
          <a:p>
            <a:pPr lvl="1"/>
            <a:r>
              <a:rPr lang="en-US" dirty="0"/>
              <a:t>“Nearly” completeness of customer feedback </a:t>
            </a:r>
            <a:br>
              <a:rPr lang="en-US" dirty="0"/>
            </a:br>
            <a:r>
              <a:rPr lang="en-US" dirty="0"/>
              <a:t>can be claimed </a:t>
            </a:r>
          </a:p>
          <a:p>
            <a:pPr lvl="1"/>
            <a:endParaRPr lang="en-US" sz="200" dirty="0"/>
          </a:p>
          <a:p>
            <a:pPr lvl="1"/>
            <a:r>
              <a:rPr lang="en-US" dirty="0"/>
              <a:t>Pooling of data (scarcity of systematic failure events)</a:t>
            </a:r>
          </a:p>
          <a:p>
            <a:pPr lvl="2"/>
            <a:r>
              <a:rPr lang="en-US" b="1" dirty="0">
                <a:solidFill>
                  <a:srgbClr val="1089FF"/>
                </a:solidFill>
              </a:rPr>
              <a:t>No evidence of coincident failures of hardware modules</a:t>
            </a:r>
          </a:p>
          <a:p>
            <a:endParaRPr lang="en-US" sz="800" b="1" dirty="0"/>
          </a:p>
          <a:p>
            <a:endParaRPr lang="en-US" b="1" dirty="0"/>
          </a:p>
          <a:p>
            <a:endParaRPr lang="en-US" b="1" dirty="0"/>
          </a:p>
          <a:p>
            <a:pPr lvl="1"/>
            <a:endParaRPr lang="en-US" dirty="0">
              <a:sym typeface="Wingdings" panose="05000000000000000000" pitchFamily="2" charset="2"/>
            </a:endParaRPr>
          </a:p>
          <a:p>
            <a:pPr lvl="1"/>
            <a:endParaRPr lang="en-US" dirty="0">
              <a:sym typeface="Wingdings" panose="05000000000000000000" pitchFamily="2" charset="2"/>
            </a:endParaRPr>
          </a:p>
          <a:p>
            <a:endParaRPr lang="en-US" sz="800" b="1" dirty="0"/>
          </a:p>
        </p:txBody>
      </p:sp>
      <p:pic>
        <p:nvPicPr>
          <p:cNvPr id="5" name="Grafik 4">
            <a:extLst>
              <a:ext uri="{FF2B5EF4-FFF2-40B4-BE49-F238E27FC236}">
                <a16:creationId xmlns:a16="http://schemas.microsoft.com/office/drawing/2014/main" id="{7BE39F81-8A73-EE02-EC9A-A47CD0D7D937}"/>
              </a:ext>
            </a:extLst>
          </p:cNvPr>
          <p:cNvPicPr>
            <a:picLocks noChangeAspect="1"/>
          </p:cNvPicPr>
          <p:nvPr/>
        </p:nvPicPr>
        <p:blipFill>
          <a:blip r:embed="rId5"/>
          <a:stretch>
            <a:fillRect/>
          </a:stretch>
        </p:blipFill>
        <p:spPr>
          <a:xfrm>
            <a:off x="7139871" y="1393799"/>
            <a:ext cx="4805082" cy="4303521"/>
          </a:xfrm>
          <a:prstGeom prst="rect">
            <a:avLst/>
          </a:prstGeom>
        </p:spPr>
      </p:pic>
    </p:spTree>
    <p:extLst>
      <p:ext uri="{BB962C8B-B14F-4D97-AF65-F5344CB8AC3E}">
        <p14:creationId xmlns:p14="http://schemas.microsoft.com/office/powerpoint/2010/main" val="330026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p:txBody>
          <a:bodyPr>
            <a:normAutofit/>
          </a:bodyPr>
          <a:lstStyle/>
          <a:p>
            <a:r>
              <a:rPr lang="en-US" dirty="0"/>
              <a:t>Quantitative Analysis</a:t>
            </a: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7</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838200" y="1250378"/>
            <a:ext cx="10918371" cy="49551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sz="18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Potential CCF event</a:t>
            </a:r>
          </a:p>
          <a:p>
            <a:pPr lvl="1"/>
            <a:r>
              <a:rPr lang="en-US" dirty="0"/>
              <a:t>One module is identified as faulty</a:t>
            </a:r>
          </a:p>
          <a:p>
            <a:pPr lvl="1"/>
            <a:r>
              <a:rPr lang="en-US" dirty="0"/>
              <a:t>The failure occurred during commissioning/commercial operation and was revealed by a demand, testing or during normal operation </a:t>
            </a:r>
          </a:p>
          <a:p>
            <a:pPr lvl="1"/>
            <a:r>
              <a:rPr lang="en-US" dirty="0"/>
              <a:t>Similar redundant items can be identified (not affected) sharing the same failure cause and could be affected by the same coupling mechanism</a:t>
            </a:r>
          </a:p>
          <a:p>
            <a:pPr lvl="1"/>
            <a:endParaRPr lang="en-US" sz="200" dirty="0"/>
          </a:p>
          <a:p>
            <a:r>
              <a:rPr lang="en-US" b="1" dirty="0"/>
              <a:t>CCF event is quantitatively recorded using an impact vector for each event </a:t>
            </a:r>
            <a:r>
              <a:rPr lang="en-US" dirty="0">
                <a:sym typeface="Wingdings" panose="05000000000000000000" pitchFamily="2" charset="2"/>
              </a:rPr>
              <a:t>(NUREG/CR-6268)</a:t>
            </a:r>
            <a:endParaRPr lang="en-US" b="1" dirty="0"/>
          </a:p>
          <a:p>
            <a:pPr lvl="1"/>
            <a:r>
              <a:rPr lang="en-US" dirty="0"/>
              <a:t>Treatment of uncertainties for the event classification, i.e.:</a:t>
            </a:r>
          </a:p>
          <a:p>
            <a:pPr lvl="2"/>
            <a:r>
              <a:rPr lang="en-US" dirty="0"/>
              <a:t>Events with degraded component states </a:t>
            </a:r>
          </a:p>
          <a:p>
            <a:pPr lvl="2"/>
            <a:r>
              <a:rPr lang="en-US" dirty="0"/>
              <a:t>Events with multiple component failures closely related in time but not simultaneously </a:t>
            </a:r>
          </a:p>
          <a:p>
            <a:pPr lvl="2"/>
            <a:r>
              <a:rPr lang="en-US" dirty="0"/>
              <a:t>Events with multiple failures for which the presence of a shared cause cannot be established with certainty</a:t>
            </a:r>
          </a:p>
          <a:p>
            <a:pPr lvl="1"/>
            <a:r>
              <a:rPr lang="en-US" dirty="0"/>
              <a:t>Event classified by a group of I&amp;C experts (consensus)  </a:t>
            </a:r>
          </a:p>
          <a:p>
            <a:pPr lvl="1"/>
            <a:endParaRPr lang="en-US" sz="200" dirty="0"/>
          </a:p>
          <a:p>
            <a:r>
              <a:rPr lang="en-US" b="1" dirty="0"/>
              <a:t>Alpha parameters are estimated using the impact vector assessment</a:t>
            </a:r>
          </a:p>
          <a:p>
            <a:r>
              <a:rPr lang="en-US" b="1" dirty="0"/>
              <a:t>Populations of four redundant components assumed </a:t>
            </a:r>
          </a:p>
          <a:p>
            <a:pPr lvl="1"/>
            <a:r>
              <a:rPr lang="en-US" dirty="0"/>
              <a:t>Mapping up/down is possible for other CCF group sizes</a:t>
            </a:r>
          </a:p>
          <a:p>
            <a:endParaRPr lang="en-US" b="1" dirty="0"/>
          </a:p>
          <a:p>
            <a:pPr lvl="2"/>
            <a:endParaRPr lang="en-US" dirty="0"/>
          </a:p>
          <a:p>
            <a:pPr marL="457200" lvl="1" indent="0">
              <a:buNone/>
            </a:pPr>
            <a:endParaRPr lang="en-US" dirty="0"/>
          </a:p>
          <a:p>
            <a:pPr lvl="1"/>
            <a:endParaRPr lang="en-US" dirty="0"/>
          </a:p>
          <a:p>
            <a:endParaRPr lang="en-US" sz="800" b="1" dirty="0"/>
          </a:p>
          <a:p>
            <a:endParaRPr lang="en-US" b="1" dirty="0"/>
          </a:p>
          <a:p>
            <a:endParaRPr lang="en-US" b="1" dirty="0"/>
          </a:p>
          <a:p>
            <a:pPr lvl="1"/>
            <a:endParaRPr lang="en-US" dirty="0">
              <a:sym typeface="Wingdings" panose="05000000000000000000" pitchFamily="2" charset="2"/>
            </a:endParaRPr>
          </a:p>
          <a:p>
            <a:pPr lvl="1"/>
            <a:endParaRPr lang="en-US" dirty="0">
              <a:sym typeface="Wingdings" panose="05000000000000000000" pitchFamily="2" charset="2"/>
            </a:endParaRPr>
          </a:p>
          <a:p>
            <a:endParaRPr lang="en-US" sz="800" b="1" dirty="0"/>
          </a:p>
        </p:txBody>
      </p:sp>
    </p:spTree>
    <p:extLst>
      <p:ext uri="{BB962C8B-B14F-4D97-AF65-F5344CB8AC3E}">
        <p14:creationId xmlns:p14="http://schemas.microsoft.com/office/powerpoint/2010/main" val="321158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re 37">
            <a:extLst>
              <a:ext uri="{FF2B5EF4-FFF2-40B4-BE49-F238E27FC236}">
                <a16:creationId xmlns:a16="http://schemas.microsoft.com/office/drawing/2014/main" id="{35A4DD98-49C7-7099-DAE5-7A0D129DC466}"/>
              </a:ext>
            </a:extLst>
          </p:cNvPr>
          <p:cNvSpPr>
            <a:spLocks noGrp="1"/>
          </p:cNvSpPr>
          <p:nvPr>
            <p:ph type="title"/>
          </p:nvPr>
        </p:nvSpPr>
        <p:spPr/>
        <p:txBody>
          <a:bodyPr>
            <a:normAutofit/>
          </a:bodyPr>
          <a:lstStyle/>
          <a:p>
            <a:r>
              <a:rPr lang="en-US" dirty="0"/>
              <a:t>Estimated </a:t>
            </a:r>
            <a:r>
              <a:rPr lang="en-US"/>
              <a:t>Alpha Parameters</a:t>
            </a:r>
            <a:endParaRPr lang="en-US" dirty="0"/>
          </a:p>
        </p:txBody>
      </p:sp>
      <p:sp>
        <p:nvSpPr>
          <p:cNvPr id="2" name="Espace réservé du numéro de diapositive 1">
            <a:extLst>
              <a:ext uri="{FF2B5EF4-FFF2-40B4-BE49-F238E27FC236}">
                <a16:creationId xmlns:a16="http://schemas.microsoft.com/office/drawing/2014/main" id="{42CE2DE4-F3DF-FB22-1423-4CCCE90EE02A}"/>
              </a:ext>
            </a:extLst>
          </p:cNvPr>
          <p:cNvSpPr>
            <a:spLocks noGrp="1"/>
          </p:cNvSpPr>
          <p:nvPr>
            <p:ph type="sldNum" sz="quarter" idx="10"/>
          </p:nvPr>
        </p:nvSpPr>
        <p:spPr/>
        <p:txBody>
          <a:bodyPr/>
          <a:lstStyle/>
          <a:p>
            <a:fld id="{0334CA73-E165-43C3-A7BE-6A64DCE862CA}" type="slidenum">
              <a:rPr lang="fr-FR" smtClean="0"/>
              <a:pPr/>
              <a:t>8</a:t>
            </a:fld>
            <a:endParaRPr lang="fr-FR" dirty="0"/>
          </a:p>
        </p:txBody>
      </p:sp>
      <p:pic>
        <p:nvPicPr>
          <p:cNvPr id="7" name="Grafik 6">
            <a:extLst>
              <a:ext uri="{FF2B5EF4-FFF2-40B4-BE49-F238E27FC236}">
                <a16:creationId xmlns:a16="http://schemas.microsoft.com/office/drawing/2014/main" id="{8EF9EDCA-19BB-FE0C-E0B1-75FAED64E3E1}"/>
              </a:ext>
            </a:extLst>
          </p:cNvPr>
          <p:cNvPicPr>
            <a:picLocks noChangeAspect="1"/>
          </p:cNvPicPr>
          <p:nvPr/>
        </p:nvPicPr>
        <p:blipFill>
          <a:blip r:embed="rId2"/>
          <a:stretch>
            <a:fillRect/>
          </a:stretch>
        </p:blipFill>
        <p:spPr>
          <a:xfrm>
            <a:off x="507565" y="2314688"/>
            <a:ext cx="5306871" cy="3514812"/>
          </a:xfrm>
          <a:prstGeom prst="rect">
            <a:avLst/>
          </a:prstGeom>
        </p:spPr>
      </p:pic>
      <p:sp>
        <p:nvSpPr>
          <p:cNvPr id="8" name="Textfeld 7">
            <a:extLst>
              <a:ext uri="{FF2B5EF4-FFF2-40B4-BE49-F238E27FC236}">
                <a16:creationId xmlns:a16="http://schemas.microsoft.com/office/drawing/2014/main" id="{5F1858FD-343C-6E4C-029F-868CEF31C5FA}"/>
              </a:ext>
            </a:extLst>
          </p:cNvPr>
          <p:cNvSpPr txBox="1"/>
          <p:nvPr/>
        </p:nvSpPr>
        <p:spPr>
          <a:xfrm>
            <a:off x="1029223" y="1609951"/>
            <a:ext cx="4714875" cy="584775"/>
          </a:xfrm>
          <a:prstGeom prst="rect">
            <a:avLst/>
          </a:prstGeom>
          <a:solidFill>
            <a:schemeClr val="bg1">
              <a:lumMod val="95000"/>
            </a:schemeClr>
          </a:solidFill>
        </p:spPr>
        <p:txBody>
          <a:bodyPr wrap="square" rtlCol="0">
            <a:spAutoFit/>
          </a:bodyPr>
          <a:lstStyle/>
          <a:p>
            <a:pPr algn="ctr"/>
            <a:r>
              <a:rPr lang="en-US" sz="1600" b="1" dirty="0">
                <a:solidFill>
                  <a:srgbClr val="1057C8"/>
                </a:solidFill>
              </a:rPr>
              <a:t>Alpha factors estimated with </a:t>
            </a:r>
            <a:r>
              <a:rPr lang="en-US" sz="1600" b="1">
                <a:solidFill>
                  <a:srgbClr val="1057C8"/>
                </a:solidFill>
              </a:rPr>
              <a:t>the </a:t>
            </a:r>
            <a:br>
              <a:rPr lang="en-US" sz="1600" b="1">
                <a:solidFill>
                  <a:srgbClr val="1057C8"/>
                </a:solidFill>
              </a:rPr>
            </a:br>
            <a:r>
              <a:rPr lang="en-US" sz="1600" b="1">
                <a:solidFill>
                  <a:srgbClr val="1057C8"/>
                </a:solidFill>
              </a:rPr>
              <a:t>TELEPERM </a:t>
            </a:r>
            <a:r>
              <a:rPr lang="en-US" sz="1600" b="1" dirty="0">
                <a:solidFill>
                  <a:srgbClr val="1057C8"/>
                </a:solidFill>
              </a:rPr>
              <a:t>XS operating experience</a:t>
            </a:r>
          </a:p>
        </p:txBody>
      </p:sp>
      <p:sp>
        <p:nvSpPr>
          <p:cNvPr id="15" name="Textfeld 14">
            <a:extLst>
              <a:ext uri="{FF2B5EF4-FFF2-40B4-BE49-F238E27FC236}">
                <a16:creationId xmlns:a16="http://schemas.microsoft.com/office/drawing/2014/main" id="{03FF48C5-8B14-00C0-16B1-C6C06B184BB0}"/>
              </a:ext>
            </a:extLst>
          </p:cNvPr>
          <p:cNvSpPr txBox="1"/>
          <p:nvPr/>
        </p:nvSpPr>
        <p:spPr>
          <a:xfrm>
            <a:off x="6739188" y="1609951"/>
            <a:ext cx="4811962" cy="584775"/>
          </a:xfrm>
          <a:prstGeom prst="rect">
            <a:avLst/>
          </a:prstGeom>
          <a:solidFill>
            <a:schemeClr val="bg1">
              <a:lumMod val="95000"/>
            </a:schemeClr>
          </a:solidFill>
        </p:spPr>
        <p:txBody>
          <a:bodyPr wrap="square" rtlCol="0">
            <a:spAutoFit/>
          </a:bodyPr>
          <a:lstStyle/>
          <a:p>
            <a:pPr algn="ctr"/>
            <a:r>
              <a:rPr lang="en-US" sz="1600" b="1" dirty="0">
                <a:solidFill>
                  <a:srgbClr val="1057C8"/>
                </a:solidFill>
              </a:rPr>
              <a:t>CCF probability of &gt;3oo4 failed hardware modules (share of independent failure probability)</a:t>
            </a:r>
          </a:p>
        </p:txBody>
      </p:sp>
      <p:pic>
        <p:nvPicPr>
          <p:cNvPr id="4" name="Grafik 3">
            <a:extLst>
              <a:ext uri="{FF2B5EF4-FFF2-40B4-BE49-F238E27FC236}">
                <a16:creationId xmlns:a16="http://schemas.microsoft.com/office/drawing/2014/main" id="{35BD8A6B-0A55-0A12-997A-9C6C32983947}"/>
              </a:ext>
            </a:extLst>
          </p:cNvPr>
          <p:cNvPicPr>
            <a:picLocks noChangeAspect="1"/>
          </p:cNvPicPr>
          <p:nvPr/>
        </p:nvPicPr>
        <p:blipFill>
          <a:blip r:embed="rId3"/>
          <a:stretch>
            <a:fillRect/>
          </a:stretch>
        </p:blipFill>
        <p:spPr>
          <a:xfrm>
            <a:off x="6148370" y="2194726"/>
            <a:ext cx="5402780" cy="3429914"/>
          </a:xfrm>
          <a:prstGeom prst="rect">
            <a:avLst/>
          </a:prstGeom>
        </p:spPr>
      </p:pic>
    </p:spTree>
    <p:extLst>
      <p:ext uri="{BB962C8B-B14F-4D97-AF65-F5344CB8AC3E}">
        <p14:creationId xmlns:p14="http://schemas.microsoft.com/office/powerpoint/2010/main" val="61058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p:txBody>
          <a:bodyPr/>
          <a:lstStyle/>
          <a:p>
            <a:r>
              <a:rPr lang="en-US" dirty="0"/>
              <a:t>Conclusions</a:t>
            </a:r>
            <a:endParaRPr lang="en-US" dirty="0">
              <a:highlight>
                <a:srgbClr val="FFFF00"/>
              </a:highlight>
            </a:endParaRP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9</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838201" y="1298003"/>
            <a:ext cx="7132038" cy="49551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sz="18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The TELEPERM XS-specific Alpha parameters strongly supports the fulfillment of reliability requirements</a:t>
            </a:r>
          </a:p>
          <a:p>
            <a:endParaRPr lang="en-US" sz="500" b="1" dirty="0"/>
          </a:p>
          <a:p>
            <a:pPr lvl="1"/>
            <a:r>
              <a:rPr lang="en-US" dirty="0"/>
              <a:t>Robust approach for estimating CCF probabilities of digital hardware modules using the TELEPERM XS operating experience</a:t>
            </a:r>
          </a:p>
          <a:p>
            <a:pPr lvl="1"/>
            <a:endParaRPr lang="en-US" sz="200" dirty="0"/>
          </a:p>
          <a:p>
            <a:pPr lvl="1"/>
            <a:r>
              <a:rPr lang="en-US" dirty="0"/>
              <a:t>Considers dependencies given by the embedded software </a:t>
            </a:r>
          </a:p>
          <a:p>
            <a:pPr lvl="1"/>
            <a:endParaRPr lang="en-US" sz="200" dirty="0"/>
          </a:p>
          <a:p>
            <a:pPr lvl="1"/>
            <a:r>
              <a:rPr lang="en-US" dirty="0"/>
              <a:t>Realistic reliability results (avoid overestimations)</a:t>
            </a:r>
          </a:p>
          <a:p>
            <a:pPr lvl="1"/>
            <a:endParaRPr lang="en-US" sz="500" dirty="0"/>
          </a:p>
          <a:p>
            <a:pPr lvl="1"/>
            <a:r>
              <a:rPr lang="en-US" dirty="0"/>
              <a:t>Licensing risks are minimized</a:t>
            </a:r>
          </a:p>
          <a:p>
            <a:pPr lvl="1"/>
            <a:endParaRPr lang="en-US" sz="500" dirty="0"/>
          </a:p>
          <a:p>
            <a:pPr lvl="1"/>
            <a:r>
              <a:rPr lang="en-US" b="1" dirty="0">
                <a:solidFill>
                  <a:srgbClr val="005BBB"/>
                </a:solidFill>
              </a:rPr>
              <a:t>Good acceptance by our customers and safety regulators</a:t>
            </a:r>
          </a:p>
          <a:p>
            <a:pPr lvl="1"/>
            <a:endParaRPr lang="en-US" sz="800" b="1" dirty="0"/>
          </a:p>
          <a:p>
            <a:pPr lvl="1"/>
            <a:endParaRPr lang="en-US" sz="800" b="1" dirty="0"/>
          </a:p>
          <a:p>
            <a:pPr marL="457200" lvl="1" indent="0">
              <a:buNone/>
            </a:pPr>
            <a:endParaRPr lang="en-US" sz="800" b="1" dirty="0"/>
          </a:p>
          <a:p>
            <a:pPr lvl="1"/>
            <a:endParaRPr lang="en-US" dirty="0">
              <a:sym typeface="Wingdings" panose="05000000000000000000" pitchFamily="2" charset="2"/>
            </a:endParaRPr>
          </a:p>
          <a:p>
            <a:endParaRPr lang="en-US" sz="800" b="1" dirty="0"/>
          </a:p>
        </p:txBody>
      </p:sp>
      <p:grpSp>
        <p:nvGrpSpPr>
          <p:cNvPr id="3" name="Gruppieren 2">
            <a:extLst>
              <a:ext uri="{FF2B5EF4-FFF2-40B4-BE49-F238E27FC236}">
                <a16:creationId xmlns:a16="http://schemas.microsoft.com/office/drawing/2014/main" id="{9C3FD989-6777-5AC9-E16B-DE6564731F6B}"/>
              </a:ext>
            </a:extLst>
          </p:cNvPr>
          <p:cNvGrpSpPr/>
          <p:nvPr/>
        </p:nvGrpSpPr>
        <p:grpSpPr>
          <a:xfrm>
            <a:off x="7676941" y="140346"/>
            <a:ext cx="4332155" cy="2914353"/>
            <a:chOff x="47625" y="1057644"/>
            <a:chExt cx="4038857" cy="2704731"/>
          </a:xfrm>
        </p:grpSpPr>
        <p:pic>
          <p:nvPicPr>
            <p:cNvPr id="4" name="Grafik 3">
              <a:extLst>
                <a:ext uri="{FF2B5EF4-FFF2-40B4-BE49-F238E27FC236}">
                  <a16:creationId xmlns:a16="http://schemas.microsoft.com/office/drawing/2014/main" id="{1713CC95-D055-E353-8A66-5435B42EA2B3}"/>
                </a:ext>
              </a:extLst>
            </p:cNvPr>
            <p:cNvPicPr>
              <a:picLocks noChangeAspect="1"/>
            </p:cNvPicPr>
            <p:nvPr/>
          </p:nvPicPr>
          <p:blipFill>
            <a:blip r:embed="rId5"/>
            <a:stretch>
              <a:fillRect/>
            </a:stretch>
          </p:blipFill>
          <p:spPr>
            <a:xfrm>
              <a:off x="47625" y="1057644"/>
              <a:ext cx="4038857" cy="2704731"/>
            </a:xfrm>
            <a:prstGeom prst="rect">
              <a:avLst/>
            </a:prstGeom>
          </p:spPr>
        </p:pic>
        <p:pic>
          <p:nvPicPr>
            <p:cNvPr id="5" name="Grafik 4">
              <a:extLst>
                <a:ext uri="{FF2B5EF4-FFF2-40B4-BE49-F238E27FC236}">
                  <a16:creationId xmlns:a16="http://schemas.microsoft.com/office/drawing/2014/main" id="{710A0D95-3A48-CEDA-F8D6-17363DE8CE1E}"/>
                </a:ext>
              </a:extLst>
            </p:cNvPr>
            <p:cNvPicPr>
              <a:picLocks noChangeAspect="1"/>
            </p:cNvPicPr>
            <p:nvPr/>
          </p:nvPicPr>
          <p:blipFill>
            <a:blip r:embed="rId6"/>
            <a:stretch>
              <a:fillRect/>
            </a:stretch>
          </p:blipFill>
          <p:spPr>
            <a:xfrm>
              <a:off x="1346587" y="3388037"/>
              <a:ext cx="2263306" cy="374338"/>
            </a:xfrm>
            <a:prstGeom prst="rect">
              <a:avLst/>
            </a:prstGeom>
          </p:spPr>
        </p:pic>
      </p:grpSp>
    </p:spTree>
    <p:extLst>
      <p:ext uri="{BB962C8B-B14F-4D97-AF65-F5344CB8AC3E}">
        <p14:creationId xmlns:p14="http://schemas.microsoft.com/office/powerpoint/2010/main" val="2847172533"/>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810</Words>
  <Application>Microsoft Office PowerPoint</Application>
  <PresentationFormat>Breitbild</PresentationFormat>
  <Paragraphs>137</Paragraphs>
  <Slides>10</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Aptos</vt:lpstr>
      <vt:lpstr>Arial</vt:lpstr>
      <vt:lpstr>Calibri</vt:lpstr>
      <vt:lpstr>Times New Roman</vt:lpstr>
      <vt:lpstr>Wingdings</vt:lpstr>
      <vt:lpstr>1_Thème Office</vt:lpstr>
      <vt:lpstr>Estimation of Specific Common Cause Factors for Digital I&amp;C Modules</vt:lpstr>
      <vt:lpstr>PowerPoint-Präsentation</vt:lpstr>
      <vt:lpstr>Content</vt:lpstr>
      <vt:lpstr>Background</vt:lpstr>
      <vt:lpstr>TELEPERM XS Platform</vt:lpstr>
      <vt:lpstr>Data Analysis Process</vt:lpstr>
      <vt:lpstr>Quantitative Analysis</vt:lpstr>
      <vt:lpstr>Estimated Alpha Parameters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MASSON Apolline (FRA-OSCP)</dc:creator>
  <cp:lastModifiedBy>JOCKENHOEVEL-BARTTFELD Mariana (FRA-IB)</cp:lastModifiedBy>
  <cp:revision>116</cp:revision>
  <dcterms:created xsi:type="dcterms:W3CDTF">2025-12-02T09:51:01Z</dcterms:created>
  <dcterms:modified xsi:type="dcterms:W3CDTF">2026-07-16T09:24:38Z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7b993a-7622-4ca9-b18f-a1c017beb90f_Enabled">
    <vt:lpwstr>true</vt:lpwstr>
  </property>
  <property fmtid="{D5CDD505-2E9C-101B-9397-08002B2CF9AE}" pid="3" name="MSIP_Label_d77b993a-7622-4ca9-b18f-a1c017beb90f_SetDate">
    <vt:lpwstr>2025-12-02T09:55:44Z</vt:lpwstr>
  </property>
  <property fmtid="{D5CDD505-2E9C-101B-9397-08002B2CF9AE}" pid="4" name="MSIP_Label_d77b993a-7622-4ca9-b18f-a1c017beb90f_Method">
    <vt:lpwstr>Standard</vt:lpwstr>
  </property>
  <property fmtid="{D5CDD505-2E9C-101B-9397-08002B2CF9AE}" pid="5" name="MSIP_Label_d77b993a-7622-4ca9-b18f-a1c017beb90f_Name">
    <vt:lpwstr>C1-No marking</vt:lpwstr>
  </property>
  <property fmtid="{D5CDD505-2E9C-101B-9397-08002B2CF9AE}" pid="6" name="MSIP_Label_d77b993a-7622-4ca9-b18f-a1c017beb90f_SiteId">
    <vt:lpwstr>152f9b3b-87f6-4551-b359-dc2527d190be</vt:lpwstr>
  </property>
  <property fmtid="{D5CDD505-2E9C-101B-9397-08002B2CF9AE}" pid="7" name="MSIP_Label_d77b993a-7622-4ca9-b18f-a1c017beb90f_ActionId">
    <vt:lpwstr>b812c177-4eae-40a4-9674-de6309ce87a9</vt:lpwstr>
  </property>
  <property fmtid="{D5CDD505-2E9C-101B-9397-08002B2CF9AE}" pid="8" name="MSIP_Label_d77b993a-7622-4ca9-b18f-a1c017beb90f_ContentBits">
    <vt:lpwstr>0</vt:lpwstr>
  </property>
</Properties>
</file>