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2"/>
  </p:notesMasterIdLst>
  <p:handoutMasterIdLst>
    <p:handoutMasterId r:id="rId13"/>
  </p:handoutMasterIdLst>
  <p:sldIdLst>
    <p:sldId id="256" r:id="rId2"/>
    <p:sldId id="268" r:id="rId3"/>
    <p:sldId id="265" r:id="rId4"/>
    <p:sldId id="261" r:id="rId5"/>
    <p:sldId id="270" r:id="rId6"/>
    <p:sldId id="271" r:id="rId7"/>
    <p:sldId id="260" r:id="rId8"/>
    <p:sldId id="272" r:id="rId9"/>
    <p:sldId id="273"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B69"/>
    <a:srgbClr val="1057C8"/>
    <a:srgbClr val="1089FF"/>
    <a:srgbClr val="FE57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6247" autoAdjust="0"/>
  </p:normalViewPr>
  <p:slideViewPr>
    <p:cSldViewPr snapToGrid="0">
      <p:cViewPr>
        <p:scale>
          <a:sx n="100" d="100"/>
          <a:sy n="100" d="100"/>
        </p:scale>
        <p:origin x="492" y="240"/>
      </p:cViewPr>
      <p:guideLst/>
    </p:cSldViewPr>
  </p:slideViewPr>
  <p:notesTextViewPr>
    <p:cViewPr>
      <p:scale>
        <a:sx n="3" d="2"/>
        <a:sy n="3" d="2"/>
      </p:scale>
      <p:origin x="0" y="0"/>
    </p:cViewPr>
  </p:notesText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CF8189-5B41-DAF6-6CE6-0C7257A97B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5451257-C32D-C3EC-C2C6-5BB0AB9925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1D7C5-460A-4E1B-A44A-1A5CCF8D20B2}" type="datetimeFigureOut">
              <a:rPr lang="fr-FR" smtClean="0"/>
              <a:t>15/07/2026</a:t>
            </a:fld>
            <a:endParaRPr lang="fr-FR"/>
          </a:p>
        </p:txBody>
      </p:sp>
      <p:sp>
        <p:nvSpPr>
          <p:cNvPr id="4" name="Espace réservé du pied de page 3">
            <a:extLst>
              <a:ext uri="{FF2B5EF4-FFF2-40B4-BE49-F238E27FC236}">
                <a16:creationId xmlns:a16="http://schemas.microsoft.com/office/drawing/2014/main" id="{B7A6A71B-644D-FF08-1C7B-A9FC68ADC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A9682B0-5A41-F4AE-1CE7-3E1AAC2239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E73B76-AA52-4050-BD66-B38D3A23DE63}" type="slidenum">
              <a:rPr lang="fr-FR" smtClean="0"/>
              <a:t>‹Nr.›</a:t>
            </a:fld>
            <a:endParaRPr lang="fr-FR"/>
          </a:p>
        </p:txBody>
      </p:sp>
    </p:spTree>
    <p:extLst>
      <p:ext uri="{BB962C8B-B14F-4D97-AF65-F5344CB8AC3E}">
        <p14:creationId xmlns:p14="http://schemas.microsoft.com/office/powerpoint/2010/main" val="3734874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1B71A-582B-4408-B5BF-9E79F1FCE325}" type="datetimeFigureOut">
              <a:rPr lang="en-US" smtClean="0"/>
              <a:t>7/15/2026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52038-0F06-46A4-9EC2-66609DDE2B04}" type="slidenum">
              <a:rPr lang="en-US" smtClean="0"/>
              <a:t>‹Nr.›</a:t>
            </a:fld>
            <a:endParaRPr lang="en-US"/>
          </a:p>
        </p:txBody>
      </p:sp>
    </p:spTree>
    <p:extLst>
      <p:ext uri="{BB962C8B-B14F-4D97-AF65-F5344CB8AC3E}">
        <p14:creationId xmlns:p14="http://schemas.microsoft.com/office/powerpoint/2010/main" val="317733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Large diesel generator sets are highly complex</a:t>
            </a:r>
          </a:p>
          <a:p>
            <a:r>
              <a:rPr lang="en-US" b="1" dirty="0"/>
              <a:t>Require high efforts for integration engineering and erection, </a:t>
            </a:r>
          </a:p>
          <a:p>
            <a:r>
              <a:rPr lang="en-US" b="1" dirty="0"/>
              <a:t>Very difficult replacement with other brands due to different footprints and time-consuming</a:t>
            </a:r>
          </a:p>
          <a:p>
            <a:r>
              <a:rPr lang="en-US" b="1" dirty="0"/>
              <a:t>repair activities, requiring extended outages if one large diesel generator set is damaged</a:t>
            </a:r>
          </a:p>
          <a:p>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4</a:t>
            </a:fld>
            <a:endParaRPr lang="en-US"/>
          </a:p>
        </p:txBody>
      </p:sp>
    </p:spTree>
    <p:extLst>
      <p:ext uri="{BB962C8B-B14F-4D97-AF65-F5344CB8AC3E}">
        <p14:creationId xmlns:p14="http://schemas.microsoft.com/office/powerpoint/2010/main" val="414309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5</a:t>
            </a:fld>
            <a:endParaRPr lang="en-US"/>
          </a:p>
        </p:txBody>
      </p:sp>
    </p:spTree>
    <p:extLst>
      <p:ext uri="{BB962C8B-B14F-4D97-AF65-F5344CB8AC3E}">
        <p14:creationId xmlns:p14="http://schemas.microsoft.com/office/powerpoint/2010/main" val="392483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6</a:t>
            </a:fld>
            <a:endParaRPr lang="en-US"/>
          </a:p>
        </p:txBody>
      </p:sp>
    </p:spTree>
    <p:extLst>
      <p:ext uri="{BB962C8B-B14F-4D97-AF65-F5344CB8AC3E}">
        <p14:creationId xmlns:p14="http://schemas.microsoft.com/office/powerpoint/2010/main" val="236795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Large diesel generator sets are highly complex</a:t>
            </a:r>
          </a:p>
          <a:p>
            <a:r>
              <a:rPr lang="en-US" b="1" dirty="0"/>
              <a:t>Require high efforts for integration engineering and erection, </a:t>
            </a:r>
          </a:p>
          <a:p>
            <a:r>
              <a:rPr lang="en-US" b="1" dirty="0"/>
              <a:t>Very difficult replacement with other brands due to different footprints and time-consuming</a:t>
            </a:r>
          </a:p>
          <a:p>
            <a:r>
              <a:rPr lang="en-US" b="1" dirty="0"/>
              <a:t>repair activities, requiring extended outages if one large diesel generator set is damaged</a:t>
            </a:r>
          </a:p>
          <a:p>
            <a:endParaRPr lang="de-DE" dirty="0"/>
          </a:p>
        </p:txBody>
      </p:sp>
      <p:sp>
        <p:nvSpPr>
          <p:cNvPr id="4" name="Foliennummernplatzhalter 3"/>
          <p:cNvSpPr>
            <a:spLocks noGrp="1"/>
          </p:cNvSpPr>
          <p:nvPr>
            <p:ph type="sldNum" sz="quarter" idx="5"/>
          </p:nvPr>
        </p:nvSpPr>
        <p:spPr/>
        <p:txBody>
          <a:bodyPr/>
          <a:lstStyle/>
          <a:p>
            <a:fld id="{17852038-0F06-46A4-9EC2-66609DDE2B04}" type="slidenum">
              <a:rPr lang="en-US" smtClean="0"/>
              <a:t>9</a:t>
            </a:fld>
            <a:endParaRPr lang="en-US"/>
          </a:p>
        </p:txBody>
      </p:sp>
    </p:spTree>
    <p:extLst>
      <p:ext uri="{BB962C8B-B14F-4D97-AF65-F5344CB8AC3E}">
        <p14:creationId xmlns:p14="http://schemas.microsoft.com/office/powerpoint/2010/main" val="3517407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Image 6" descr="Une image contenant Bleu électrique, capture d’écran, Caractère coloré, Symétrie&#10;&#10;Description générée automatiquement">
            <a:extLst>
              <a:ext uri="{FF2B5EF4-FFF2-40B4-BE49-F238E27FC236}">
                <a16:creationId xmlns:a16="http://schemas.microsoft.com/office/drawing/2014/main" id="{FBF7F7FF-FDAE-6103-0ADF-A829903F8F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0408" y="1013325"/>
            <a:ext cx="3672840" cy="3672840"/>
          </a:xfrm>
          <a:prstGeom prst="rect">
            <a:avLst/>
          </a:prstGeom>
        </p:spPr>
      </p:pic>
      <p:sp>
        <p:nvSpPr>
          <p:cNvPr id="8" name="Rectangle 7">
            <a:extLst>
              <a:ext uri="{FF2B5EF4-FFF2-40B4-BE49-F238E27FC236}">
                <a16:creationId xmlns:a16="http://schemas.microsoft.com/office/drawing/2014/main" id="{30E276E0-197D-D1D1-EC90-A1835AA8342D}"/>
              </a:ext>
            </a:extLst>
          </p:cNvPr>
          <p:cNvSpPr/>
          <p:nvPr userDrawn="1"/>
        </p:nvSpPr>
        <p:spPr>
          <a:xfrm>
            <a:off x="6851167" y="2715106"/>
            <a:ext cx="3128865" cy="3129569"/>
          </a:xfrm>
          <a:prstGeom prst="rect">
            <a:avLst/>
          </a:prstGeom>
          <a:solidFill>
            <a:srgbClr val="1089F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4">
            <a:extLst>
              <a:ext uri="{FF2B5EF4-FFF2-40B4-BE49-F238E27FC236}">
                <a16:creationId xmlns:a16="http://schemas.microsoft.com/office/drawing/2014/main" id="{2D7CE9EF-510E-7B9F-B2CC-FB2441BD2FF5}"/>
              </a:ext>
            </a:extLst>
          </p:cNvPr>
          <p:cNvSpPr>
            <a:spLocks noGrp="1"/>
          </p:cNvSpPr>
          <p:nvPr>
            <p:ph type="title"/>
          </p:nvPr>
        </p:nvSpPr>
        <p:spPr>
          <a:xfrm>
            <a:off x="522244" y="2751709"/>
            <a:ext cx="4680000" cy="1286891"/>
          </a:xfrm>
        </p:spPr>
        <p:txBody>
          <a:bodyPr/>
          <a:lstStyle>
            <a:lvl1pPr algn="r">
              <a:defRPr/>
            </a:lvl1pPr>
          </a:lstStyle>
          <a:p>
            <a:r>
              <a:rPr lang="en-US" noProof="0" dirty="0" err="1"/>
              <a:t>Modifiez</a:t>
            </a:r>
            <a:r>
              <a:rPr lang="en-US" noProof="0" dirty="0"/>
              <a:t> le style du </a:t>
            </a:r>
            <a:r>
              <a:rPr lang="en-US" noProof="0" dirty="0" err="1"/>
              <a:t>titre</a:t>
            </a:r>
            <a:endParaRPr lang="en-US" noProof="0" dirty="0"/>
          </a:p>
        </p:txBody>
      </p:sp>
      <p:pic>
        <p:nvPicPr>
          <p:cNvPr id="16" name="Graphique 15">
            <a:extLst>
              <a:ext uri="{FF2B5EF4-FFF2-40B4-BE49-F238E27FC236}">
                <a16:creationId xmlns:a16="http://schemas.microsoft.com/office/drawing/2014/main" id="{AEEF029F-6092-45A3-F764-113C7206E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4944" y="360981"/>
            <a:ext cx="2386056" cy="353490"/>
          </a:xfrm>
          <a:prstGeom prst="rect">
            <a:avLst/>
          </a:prstGeom>
        </p:spPr>
      </p:pic>
      <p:grpSp>
        <p:nvGrpSpPr>
          <p:cNvPr id="5" name="Groupe 4">
            <a:extLst>
              <a:ext uri="{FF2B5EF4-FFF2-40B4-BE49-F238E27FC236}">
                <a16:creationId xmlns:a16="http://schemas.microsoft.com/office/drawing/2014/main" id="{C4AAC98A-D43B-68F6-E524-E02D0E3C93D9}"/>
              </a:ext>
            </a:extLst>
          </p:cNvPr>
          <p:cNvGrpSpPr/>
          <p:nvPr userDrawn="1"/>
        </p:nvGrpSpPr>
        <p:grpSpPr>
          <a:xfrm>
            <a:off x="8010408" y="2715105"/>
            <a:ext cx="1969624" cy="1971059"/>
            <a:chOff x="6785476" y="2715106"/>
            <a:chExt cx="1969624" cy="1971059"/>
          </a:xfrm>
        </p:grpSpPr>
        <p:sp>
          <p:nvSpPr>
            <p:cNvPr id="6" name="Rectangle 5">
              <a:extLst>
                <a:ext uri="{FF2B5EF4-FFF2-40B4-BE49-F238E27FC236}">
                  <a16:creationId xmlns:a16="http://schemas.microsoft.com/office/drawing/2014/main" id="{7934FB3D-7723-8835-E930-BE578310A080}"/>
                </a:ext>
              </a:extLst>
            </p:cNvPr>
            <p:cNvSpPr/>
            <p:nvPr userDrawn="1"/>
          </p:nvSpPr>
          <p:spPr>
            <a:xfrm>
              <a:off x="6785476" y="2715106"/>
              <a:ext cx="1969624" cy="1971059"/>
            </a:xfrm>
            <a:prstGeom prst="rect">
              <a:avLst/>
            </a:prstGeom>
            <a:solidFill>
              <a:srgbClr val="252B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Graphique, blanc, symbole, cercle&#10;&#10;Le contenu généré par l’IA peut être incorrect.">
              <a:extLst>
                <a:ext uri="{FF2B5EF4-FFF2-40B4-BE49-F238E27FC236}">
                  <a16:creationId xmlns:a16="http://schemas.microsoft.com/office/drawing/2014/main" id="{068EDB7C-23D3-923E-03F0-BF41477E0F8A}"/>
                </a:ext>
              </a:extLst>
            </p:cNvPr>
            <p:cNvPicPr>
              <a:picLocks noChangeAspect="1"/>
            </p:cNvPicPr>
            <p:nvPr userDrawn="1"/>
          </p:nvPicPr>
          <p:blipFill>
            <a:blip r:embed="rId5"/>
            <a:stretch>
              <a:fillRect/>
            </a:stretch>
          </p:blipFill>
          <p:spPr>
            <a:xfrm>
              <a:off x="7100040" y="3134417"/>
              <a:ext cx="1340497" cy="1132437"/>
            </a:xfrm>
            <a:prstGeom prst="rect">
              <a:avLst/>
            </a:prstGeom>
          </p:spPr>
        </p:pic>
      </p:grpSp>
    </p:spTree>
    <p:extLst>
      <p:ext uri="{BB962C8B-B14F-4D97-AF65-F5344CB8AC3E}">
        <p14:creationId xmlns:p14="http://schemas.microsoft.com/office/powerpoint/2010/main" val="264870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CBE3CF5-0989-4C9C-70E3-1A48B5FFBBB4}"/>
              </a:ext>
            </a:extLst>
          </p:cNvPr>
          <p:cNvSpPr>
            <a:spLocks/>
          </p:cNvSpPr>
          <p:nvPr userDrawn="1"/>
        </p:nvSpPr>
        <p:spPr>
          <a:xfrm>
            <a:off x="3340311" y="2092307"/>
            <a:ext cx="3706798" cy="3706798"/>
          </a:xfrm>
          <a:prstGeom prst="rect">
            <a:avLst/>
          </a:prstGeom>
          <a:solidFill>
            <a:srgbClr val="1089FF"/>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7E1C140-1E53-F34C-747A-94237B2D36ED}"/>
              </a:ext>
            </a:extLst>
          </p:cNvPr>
          <p:cNvSpPr>
            <a:spLocks/>
          </p:cNvSpPr>
          <p:nvPr userDrawn="1"/>
        </p:nvSpPr>
        <p:spPr>
          <a:xfrm>
            <a:off x="2311990" y="1069845"/>
            <a:ext cx="2741022" cy="2741022"/>
          </a:xfrm>
          <a:prstGeom prst="rect">
            <a:avLst/>
          </a:prstGeom>
          <a:solidFill>
            <a:srgbClr val="1057C8"/>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2E829DB-67AE-45FB-8166-8E5C597B4BE2}"/>
              </a:ext>
            </a:extLst>
          </p:cNvPr>
          <p:cNvSpPr>
            <a:spLocks noGrp="1"/>
          </p:cNvSpPr>
          <p:nvPr>
            <p:ph type="title" hasCustomPrompt="1"/>
          </p:nvPr>
        </p:nvSpPr>
        <p:spPr>
          <a:xfrm>
            <a:off x="3891980" y="3128155"/>
            <a:ext cx="3594183" cy="2520000"/>
          </a:xfrm>
        </p:spPr>
        <p:txBody>
          <a:bodyPr anchor="b"/>
          <a:lstStyle>
            <a:lvl1pPr marL="0" indent="0">
              <a:lnSpc>
                <a:spcPts val="5500"/>
              </a:lnSpc>
              <a:buNone/>
              <a:defRPr sz="6800" i="1">
                <a:solidFill>
                  <a:schemeClr val="bg1"/>
                </a:solidFill>
              </a:defRPr>
            </a:lvl1pPr>
          </a:lstStyle>
          <a:p>
            <a:r>
              <a:rPr lang="en-US" noProof="0" dirty="0" err="1"/>
              <a:t>Titre</a:t>
            </a:r>
            <a:endParaRPr lang="en-US" noProof="0" dirty="0"/>
          </a:p>
        </p:txBody>
      </p:sp>
      <p:sp>
        <p:nvSpPr>
          <p:cNvPr id="4" name="Espace réservé du numéro de diapositive 3">
            <a:extLst>
              <a:ext uri="{FF2B5EF4-FFF2-40B4-BE49-F238E27FC236}">
                <a16:creationId xmlns:a16="http://schemas.microsoft.com/office/drawing/2014/main" id="{4C01BEA9-14E9-3D66-BC80-BDDE6AE033F7}"/>
              </a:ext>
            </a:extLst>
          </p:cNvPr>
          <p:cNvSpPr>
            <a:spLocks noGrp="1"/>
          </p:cNvSpPr>
          <p:nvPr>
            <p:ph type="sldNum" sz="quarter" idx="14"/>
          </p:nvPr>
        </p:nvSpPr>
        <p:spPr/>
        <p:txBody>
          <a:bodyPr/>
          <a:lstStyle/>
          <a:p>
            <a:fld id="{0334CA73-E165-43C3-A7BE-6A64DCE862CA}" type="slidenum">
              <a:rPr lang="fr-FR" smtClean="0"/>
              <a:pPr/>
              <a:t>‹Nr.›</a:t>
            </a:fld>
            <a:endParaRPr lang="fr-FR" dirty="0"/>
          </a:p>
        </p:txBody>
      </p:sp>
      <p:sp>
        <p:nvSpPr>
          <p:cNvPr id="9" name="Espace réservé du contenu 5">
            <a:extLst>
              <a:ext uri="{FF2B5EF4-FFF2-40B4-BE49-F238E27FC236}">
                <a16:creationId xmlns:a16="http://schemas.microsoft.com/office/drawing/2014/main" id="{529067C1-E93A-D7C5-AB6E-E34363A85015}"/>
              </a:ext>
            </a:extLst>
          </p:cNvPr>
          <p:cNvSpPr>
            <a:spLocks noGrp="1"/>
          </p:cNvSpPr>
          <p:nvPr>
            <p:ph sz="quarter" idx="4"/>
          </p:nvPr>
        </p:nvSpPr>
        <p:spPr>
          <a:xfrm>
            <a:off x="7648590" y="2829827"/>
            <a:ext cx="2816210" cy="3318052"/>
          </a:xfrm>
        </p:spPr>
        <p:txBody>
          <a:bodyPr>
            <a:normAutofit/>
          </a:bodyPr>
          <a:lstStyle>
            <a:lvl1pPr>
              <a:defRPr sz="1600"/>
            </a:lvl1pPr>
            <a:lvl2pPr>
              <a:defRPr sz="1600"/>
            </a:lvl2pPr>
            <a:lvl3pPr>
              <a:defRPr sz="1200"/>
            </a:lvl3pPr>
            <a:lvl4pPr>
              <a:defRPr sz="1100"/>
            </a:lvl4pPr>
            <a:lvl5pPr>
              <a:defRPr sz="11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1" name="Espace réservé du texte 2">
            <a:extLst>
              <a:ext uri="{FF2B5EF4-FFF2-40B4-BE49-F238E27FC236}">
                <a16:creationId xmlns:a16="http://schemas.microsoft.com/office/drawing/2014/main" id="{806F95FC-222D-A4D8-6BFA-5CCED016D27D}"/>
              </a:ext>
            </a:extLst>
          </p:cNvPr>
          <p:cNvSpPr>
            <a:spLocks noGrp="1"/>
          </p:cNvSpPr>
          <p:nvPr>
            <p:ph type="body" idx="1"/>
          </p:nvPr>
        </p:nvSpPr>
        <p:spPr>
          <a:xfrm>
            <a:off x="7648590" y="2092307"/>
            <a:ext cx="2816210" cy="614566"/>
          </a:xfrm>
        </p:spPr>
        <p:txBody>
          <a:bodyPr anchor="b">
            <a:normAutofit/>
          </a:bodyPr>
          <a:lstStyle>
            <a:lvl1pPr marL="0" indent="0">
              <a:lnSpc>
                <a:spcPct val="100000"/>
              </a:lnSpc>
              <a:buNone/>
              <a:defRPr sz="2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Cliquez</a:t>
            </a:r>
            <a:r>
              <a:rPr lang="en-US" noProof="0" dirty="0"/>
              <a:t> pour modifier les styles du </a:t>
            </a:r>
            <a:r>
              <a:rPr lang="en-US" noProof="0" dirty="0" err="1"/>
              <a:t>texte</a:t>
            </a:r>
            <a:r>
              <a:rPr lang="en-US" noProof="0" dirty="0"/>
              <a:t> du masque</a:t>
            </a:r>
          </a:p>
        </p:txBody>
      </p:sp>
      <p:grpSp>
        <p:nvGrpSpPr>
          <p:cNvPr id="5" name="Groupe 4">
            <a:extLst>
              <a:ext uri="{FF2B5EF4-FFF2-40B4-BE49-F238E27FC236}">
                <a16:creationId xmlns:a16="http://schemas.microsoft.com/office/drawing/2014/main" id="{45775732-FADA-5C3D-D16F-8504545AF29A}"/>
              </a:ext>
            </a:extLst>
          </p:cNvPr>
          <p:cNvGrpSpPr/>
          <p:nvPr userDrawn="1"/>
        </p:nvGrpSpPr>
        <p:grpSpPr>
          <a:xfrm>
            <a:off x="3335702" y="2092307"/>
            <a:ext cx="1717309" cy="1718560"/>
            <a:chOff x="6785476" y="2715106"/>
            <a:chExt cx="1969624" cy="1971059"/>
          </a:xfrm>
        </p:grpSpPr>
        <p:sp>
          <p:nvSpPr>
            <p:cNvPr id="6" name="Rectangle 5">
              <a:extLst>
                <a:ext uri="{FF2B5EF4-FFF2-40B4-BE49-F238E27FC236}">
                  <a16:creationId xmlns:a16="http://schemas.microsoft.com/office/drawing/2014/main" id="{F85864C0-1A11-528B-FF0F-5614F87B3D63}"/>
                </a:ext>
              </a:extLst>
            </p:cNvPr>
            <p:cNvSpPr/>
            <p:nvPr userDrawn="1"/>
          </p:nvSpPr>
          <p:spPr>
            <a:xfrm>
              <a:off x="6785476" y="2715106"/>
              <a:ext cx="1969624" cy="1971059"/>
            </a:xfrm>
            <a:prstGeom prst="rect">
              <a:avLst/>
            </a:prstGeom>
            <a:solidFill>
              <a:srgbClr val="252B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descr="Une image contenant Graphique, blanc, symbole, cercle&#10;&#10;Le contenu généré par l’IA peut être incorrect.">
              <a:extLst>
                <a:ext uri="{FF2B5EF4-FFF2-40B4-BE49-F238E27FC236}">
                  <a16:creationId xmlns:a16="http://schemas.microsoft.com/office/drawing/2014/main" id="{602D6218-A514-F78A-4A3E-B47DE4A30680}"/>
                </a:ext>
              </a:extLst>
            </p:cNvPr>
            <p:cNvPicPr>
              <a:picLocks noChangeAspect="1"/>
            </p:cNvPicPr>
            <p:nvPr userDrawn="1"/>
          </p:nvPicPr>
          <p:blipFill>
            <a:blip r:embed="rId2"/>
            <a:stretch>
              <a:fillRect/>
            </a:stretch>
          </p:blipFill>
          <p:spPr>
            <a:xfrm>
              <a:off x="7100040" y="3134417"/>
              <a:ext cx="1340497" cy="1132437"/>
            </a:xfrm>
            <a:prstGeom prst="rect">
              <a:avLst/>
            </a:prstGeom>
          </p:spPr>
        </p:pic>
      </p:grpSp>
    </p:spTree>
    <p:extLst>
      <p:ext uri="{BB962C8B-B14F-4D97-AF65-F5344CB8AC3E}">
        <p14:creationId xmlns:p14="http://schemas.microsoft.com/office/powerpoint/2010/main" val="426984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ité">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5CE9AD9-F722-5A93-872A-04A15445227F}"/>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
        <p:nvSpPr>
          <p:cNvPr id="46" name="Titre 1">
            <a:extLst>
              <a:ext uri="{FF2B5EF4-FFF2-40B4-BE49-F238E27FC236}">
                <a16:creationId xmlns:a16="http://schemas.microsoft.com/office/drawing/2014/main" id="{E790D934-9316-0B11-1B01-386F5DAFF8ED}"/>
              </a:ext>
            </a:extLst>
          </p:cNvPr>
          <p:cNvSpPr txBox="1">
            <a:spLocks/>
          </p:cNvSpPr>
          <p:nvPr userDrawn="1"/>
        </p:nvSpPr>
        <p:spPr>
          <a:xfrm>
            <a:off x="838200" y="338494"/>
            <a:ext cx="10888449" cy="79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52B69"/>
                </a:solidFill>
                <a:latin typeface="Arial" panose="020B0604020202020204" pitchFamily="34" charset="0"/>
                <a:ea typeface="+mj-ea"/>
                <a:cs typeface="Arial" panose="020B0604020202020204" pitchFamily="34" charset="0"/>
              </a:defRPr>
            </a:lvl1pPr>
          </a:lstStyle>
          <a:p>
            <a:r>
              <a:rPr lang="en-US" noProof="0" dirty="0"/>
              <a:t>Confidentiality</a:t>
            </a:r>
          </a:p>
        </p:txBody>
      </p:sp>
      <p:sp>
        <p:nvSpPr>
          <p:cNvPr id="86" name="ZoneTexte 85">
            <a:extLst>
              <a:ext uri="{FF2B5EF4-FFF2-40B4-BE49-F238E27FC236}">
                <a16:creationId xmlns:a16="http://schemas.microsoft.com/office/drawing/2014/main" id="{8291D655-4F0C-E94B-546C-36D9279CB70F}"/>
              </a:ext>
            </a:extLst>
          </p:cNvPr>
          <p:cNvSpPr txBox="1"/>
          <p:nvPr userDrawn="1"/>
        </p:nvSpPr>
        <p:spPr>
          <a:xfrm>
            <a:off x="683302" y="1332140"/>
            <a:ext cx="5480018" cy="477054"/>
          </a:xfrm>
          <a:prstGeom prst="rect">
            <a:avLst/>
          </a:prstGeom>
          <a:noFill/>
        </p:spPr>
        <p:txBody>
          <a:bodyPr wrap="square" rtlCol="0">
            <a:spAutoFit/>
          </a:bodyPr>
          <a:lstStyle/>
          <a:p>
            <a:r>
              <a:rPr lang="en-US" sz="1400" b="1" noProof="0" dirty="0">
                <a:solidFill>
                  <a:srgbClr val="001A70"/>
                </a:solidFill>
                <a:latin typeface="Arial" panose="020B0604020202020204"/>
              </a:rPr>
              <a:t>This document contains </a:t>
            </a:r>
            <a:r>
              <a:rPr lang="en-US" sz="1400" b="1" i="1" noProof="0" dirty="0">
                <a:solidFill>
                  <a:srgbClr val="001A70"/>
                </a:solidFill>
                <a:latin typeface="Arial" panose="020B0604020202020204"/>
              </a:rPr>
              <a:t>Framatome’s know-how</a:t>
            </a:r>
          </a:p>
          <a:p>
            <a:r>
              <a:rPr lang="en-US" sz="1100" noProof="0" dirty="0">
                <a:solidFill>
                  <a:srgbClr val="001A70"/>
                </a:solidFill>
                <a:latin typeface="Arial" panose="020B0604020202020204"/>
              </a:rPr>
              <a:t>When the box is checked, add the information in the 'Footer’</a:t>
            </a:r>
          </a:p>
        </p:txBody>
      </p:sp>
      <p:sp>
        <p:nvSpPr>
          <p:cNvPr id="87" name="ZoneTexte 86">
            <a:extLst>
              <a:ext uri="{FF2B5EF4-FFF2-40B4-BE49-F238E27FC236}">
                <a16:creationId xmlns:a16="http://schemas.microsoft.com/office/drawing/2014/main" id="{46364F81-6D41-E500-4C14-5627811E2E04}"/>
              </a:ext>
            </a:extLst>
          </p:cNvPr>
          <p:cNvSpPr txBox="1"/>
          <p:nvPr userDrawn="1"/>
        </p:nvSpPr>
        <p:spPr>
          <a:xfrm>
            <a:off x="697585" y="1907631"/>
            <a:ext cx="5480018" cy="369332"/>
          </a:xfrm>
          <a:prstGeom prst="rect">
            <a:avLst/>
          </a:prstGeom>
          <a:noFill/>
        </p:spPr>
        <p:txBody>
          <a:bodyPr wrap="square" rtlCol="0">
            <a:spAutoFit/>
          </a:bodyPr>
          <a:lstStyle/>
          <a:p>
            <a:r>
              <a:rPr lang="en-US" b="1" noProof="0" dirty="0">
                <a:solidFill>
                  <a:srgbClr val="1089FF"/>
                </a:solidFill>
                <a:latin typeface="Arial" panose="020B0604020202020204"/>
              </a:rPr>
              <a:t>Export Control New Marking</a:t>
            </a:r>
            <a:endParaRPr lang="en-US" b="1" i="1" noProof="0" dirty="0">
              <a:solidFill>
                <a:srgbClr val="1089FF"/>
              </a:solidFill>
              <a:latin typeface="Arial" panose="020B0604020202020204"/>
            </a:endParaRPr>
          </a:p>
        </p:txBody>
      </p:sp>
      <p:pic>
        <p:nvPicPr>
          <p:cNvPr id="89" name="Image 88" descr="lg-checkbox-unchecked-disabled.png">
            <a:extLst>
              <a:ext uri="{FF2B5EF4-FFF2-40B4-BE49-F238E27FC236}">
                <a16:creationId xmlns:a16="http://schemas.microsoft.com/office/drawing/2014/main" id="{A5F8B96B-54B6-818F-5ED5-B5FD348FADA3}"/>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6051836" y="1973761"/>
            <a:ext cx="307630" cy="309798"/>
          </a:xfrm>
          <a:prstGeom prst="rect">
            <a:avLst/>
          </a:prstGeom>
        </p:spPr>
      </p:pic>
      <p:pic>
        <p:nvPicPr>
          <p:cNvPr id="90" name="Image 89" descr="lg-checkbox-unchecked-disabled.png">
            <a:extLst>
              <a:ext uri="{FF2B5EF4-FFF2-40B4-BE49-F238E27FC236}">
                <a16:creationId xmlns:a16="http://schemas.microsoft.com/office/drawing/2014/main" id="{4257E762-9B17-D4E4-D996-EE6260B95442}"/>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6051836" y="2439843"/>
            <a:ext cx="307630" cy="309798"/>
          </a:xfrm>
          <a:prstGeom prst="rect">
            <a:avLst/>
          </a:prstGeom>
        </p:spPr>
      </p:pic>
      <p:pic>
        <p:nvPicPr>
          <p:cNvPr id="91" name="Image 90" descr="lg-checkbox-unchecked-disabled.png">
            <a:extLst>
              <a:ext uri="{FF2B5EF4-FFF2-40B4-BE49-F238E27FC236}">
                <a16:creationId xmlns:a16="http://schemas.microsoft.com/office/drawing/2014/main" id="{802AA3A2-4C79-46F2-80A0-E50E686C187A}"/>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6051836" y="4035817"/>
            <a:ext cx="307630" cy="309798"/>
          </a:xfrm>
          <a:prstGeom prst="rect">
            <a:avLst/>
          </a:prstGeom>
        </p:spPr>
      </p:pic>
      <p:pic>
        <p:nvPicPr>
          <p:cNvPr id="92" name="Image 91" descr="lg-checkbox-unchecked-disabled.png">
            <a:extLst>
              <a:ext uri="{FF2B5EF4-FFF2-40B4-BE49-F238E27FC236}">
                <a16:creationId xmlns:a16="http://schemas.microsoft.com/office/drawing/2014/main" id="{B42CFB15-263C-AC63-C993-8DB41A7EE519}"/>
              </a:ext>
            </a:extLst>
          </p:cNvPr>
          <p:cNvPicPr>
            <a:picLocks noChangeAspect="1"/>
          </p:cNvPicPr>
          <p:nvPr userDrawn="1"/>
        </p:nvPicPr>
        <p:blipFill>
          <a:blip r:embed="rId2" cstate="screen">
            <a:duotone>
              <a:srgbClr val="FFFFFF">
                <a:shade val="45000"/>
                <a:satMod val="135000"/>
              </a:srgbClr>
              <a:prstClr val="white"/>
            </a:duotone>
            <a:extLst>
              <a:ext uri="{28A0092B-C50C-407E-A947-70E740481C1C}">
                <a14:useLocalDpi xmlns:a14="http://schemas.microsoft.com/office/drawing/2010/main"/>
              </a:ext>
            </a:extLst>
          </a:blip>
          <a:stretch>
            <a:fillRect/>
          </a:stretch>
        </p:blipFill>
        <p:spPr>
          <a:xfrm>
            <a:off x="375672" y="1415768"/>
            <a:ext cx="307630" cy="309798"/>
          </a:xfrm>
          <a:prstGeom prst="rect">
            <a:avLst/>
          </a:prstGeom>
        </p:spPr>
      </p:pic>
      <p:sp>
        <p:nvSpPr>
          <p:cNvPr id="93" name="ZoneTexte 92">
            <a:extLst>
              <a:ext uri="{FF2B5EF4-FFF2-40B4-BE49-F238E27FC236}">
                <a16:creationId xmlns:a16="http://schemas.microsoft.com/office/drawing/2014/main" id="{B5418FE9-ED59-5FB0-C8BF-B46C6B0D00D5}"/>
              </a:ext>
            </a:extLst>
          </p:cNvPr>
          <p:cNvSpPr txBox="1"/>
          <p:nvPr userDrawn="1"/>
        </p:nvSpPr>
        <p:spPr>
          <a:xfrm>
            <a:off x="6381782" y="1332140"/>
            <a:ext cx="5256000" cy="3849772"/>
          </a:xfrm>
          <a:prstGeom prst="rect">
            <a:avLst/>
          </a:prstGeom>
          <a:noFill/>
        </p:spPr>
        <p:txBody>
          <a:bodyPr wrap="square" rtlCol="0">
            <a:spAutoFit/>
          </a:bodyPr>
          <a:lstStyle/>
          <a:p>
            <a:pPr>
              <a:buFont typeface="Arial" panose="020B0604020202020204" pitchFamily="34" charset="0"/>
              <a:buNone/>
              <a:defRPr/>
            </a:pPr>
            <a:r>
              <a:rPr lang="en-US" sz="2000" b="1" noProof="0" dirty="0">
                <a:solidFill>
                  <a:srgbClr val="1089FF"/>
                </a:solidFill>
                <a:latin typeface="Arial" panose="020B0604020202020204"/>
              </a:rPr>
              <a:t>Framatome’s information protection rules</a:t>
            </a:r>
          </a:p>
          <a:p>
            <a:pPr>
              <a:buFont typeface="Arial" panose="020B0604020202020204" pitchFamily="34" charset="0"/>
              <a:buNone/>
              <a:defRPr/>
            </a:pPr>
            <a:endParaRPr lang="en-US" b="1" noProof="0" dirty="0">
              <a:solidFill>
                <a:srgbClr val="001A70"/>
              </a:solidFill>
              <a:latin typeface="Arial" panose="020B0604020202020204"/>
            </a:endParaRPr>
          </a:p>
          <a:p>
            <a:pPr marL="0" lvl="2">
              <a:buFont typeface="Arial" panose="020B0604020202020204" pitchFamily="34" charset="0"/>
              <a:buNone/>
              <a:defRPr/>
            </a:pPr>
            <a:r>
              <a:rPr lang="en-US" sz="1400" b="1" noProof="0" dirty="0">
                <a:solidFill>
                  <a:srgbClr val="FFC000"/>
                </a:solidFill>
                <a:latin typeface="Arial" panose="020B0604020202020204"/>
                <a:cs typeface="EDF 2020" panose="020B0503020203020204" pitchFamily="34" charset="0"/>
              </a:rPr>
              <a:t>C1</a:t>
            </a:r>
            <a:r>
              <a:rPr lang="en-US" sz="1050" b="1" noProof="0" dirty="0">
                <a:solidFill>
                  <a:srgbClr val="001A70"/>
                </a:solidFill>
                <a:latin typeface="Arial" panose="020B0604020202020204"/>
                <a:cs typeface="EDF 2020" panose="020B0503020203020204" pitchFamily="34" charset="0"/>
              </a:rPr>
              <a:t> :</a:t>
            </a:r>
            <a:r>
              <a:rPr lang="en-US" sz="1050" noProof="0" dirty="0">
                <a:solidFill>
                  <a:srgbClr val="001A70"/>
                </a:solidFill>
                <a:latin typeface="Arial" panose="020B0604020202020204"/>
                <a:cs typeface="EDF 2020" panose="020B0503020203020204" pitchFamily="34" charset="0"/>
              </a:rPr>
              <a:t> </a:t>
            </a:r>
            <a:r>
              <a:rPr lang="en-US" sz="1050" noProof="0" dirty="0">
                <a:solidFill>
                  <a:srgbClr val="001A70"/>
                </a:solidFill>
                <a:latin typeface="Arial" panose="020B0604020202020204"/>
              </a:rPr>
              <a:t>This document and any and all information contained therein and/or disclosed in discussions supported by this document are </a:t>
            </a:r>
            <a:r>
              <a:rPr lang="en-US" sz="1050" b="1" noProof="0" dirty="0">
                <a:solidFill>
                  <a:srgbClr val="001A70"/>
                </a:solidFill>
                <a:latin typeface="Arial" panose="020B0604020202020204"/>
              </a:rPr>
              <a:t>restricted</a:t>
            </a:r>
            <a:r>
              <a:rPr lang="en-US" sz="1050" noProof="0" dirty="0">
                <a:solidFill>
                  <a:srgbClr val="001A70"/>
                </a:solidFill>
                <a:latin typeface="Arial" panose="020B0604020202020204"/>
              </a:rPr>
              <a:t>.</a:t>
            </a:r>
          </a:p>
          <a:p>
            <a:pPr>
              <a:buFont typeface="Arial" panose="020B0604020202020204" pitchFamily="34" charset="0"/>
              <a:buNone/>
              <a:defRPr/>
            </a:pPr>
            <a:endParaRPr lang="en-US" sz="1050" b="1" u="sng" noProof="0" dirty="0">
              <a:solidFill>
                <a:srgbClr val="1089FF"/>
              </a:solidFill>
              <a:latin typeface="Arial" panose="020B0604020202020204"/>
              <a:cs typeface="EDF 2020" panose="020B0503020203020204" pitchFamily="34" charset="0"/>
            </a:endParaRPr>
          </a:p>
          <a:p>
            <a:pPr marL="0" lvl="2">
              <a:buFont typeface="Arial" panose="020B0604020202020204" pitchFamily="34" charset="0"/>
              <a:buNone/>
              <a:defRPr/>
            </a:pPr>
            <a:r>
              <a:rPr lang="en-US" sz="1400" b="1" noProof="0" dirty="0">
                <a:solidFill>
                  <a:srgbClr val="FE5815"/>
                </a:solidFill>
                <a:latin typeface="Arial" panose="020B0604020202020204"/>
                <a:cs typeface="EDF 2020" panose="020B0503020203020204" pitchFamily="34" charset="0"/>
              </a:rPr>
              <a:t>C2</a:t>
            </a:r>
            <a:r>
              <a:rPr lang="en-US" sz="1050" b="1" noProof="0" dirty="0">
                <a:solidFill>
                  <a:srgbClr val="001A70"/>
                </a:solidFill>
                <a:latin typeface="Arial" panose="020B0604020202020204"/>
                <a:cs typeface="EDF 2020" panose="020B0503020203020204" pitchFamily="34" charset="0"/>
              </a:rPr>
              <a:t> : </a:t>
            </a:r>
            <a:r>
              <a:rPr lang="en-US" sz="1050" noProof="0" dirty="0">
                <a:solidFill>
                  <a:srgbClr val="001A70"/>
                </a:solidFill>
                <a:latin typeface="Arial" panose="020B0604020202020204"/>
              </a:rPr>
              <a:t>This document and any and all information contained therein and/or disclosed in discussions supported by this document are</a:t>
            </a:r>
            <a:r>
              <a:rPr lang="en-US" sz="1050" noProof="0" dirty="0">
                <a:solidFill>
                  <a:srgbClr val="FF0000"/>
                </a:solidFill>
                <a:latin typeface="Arial" panose="020B0604020202020204"/>
              </a:rPr>
              <a:t> </a:t>
            </a:r>
            <a:r>
              <a:rPr lang="en-US" sz="1050" noProof="0" dirty="0">
                <a:solidFill>
                  <a:srgbClr val="001A70"/>
                </a:solidFill>
                <a:latin typeface="Arial" panose="020B0604020202020204"/>
              </a:rPr>
              <a:t>sensitive and </a:t>
            </a:r>
            <a:r>
              <a:rPr lang="en-US" sz="1050" b="1" u="sng" noProof="0" dirty="0">
                <a:solidFill>
                  <a:srgbClr val="001A70"/>
                </a:solidFill>
                <a:latin typeface="Arial" panose="020B0604020202020204"/>
              </a:rPr>
              <a:t>Framatome confidential,</a:t>
            </a:r>
            <a:r>
              <a:rPr lang="en-US" sz="1050" noProof="0" dirty="0">
                <a:solidFill>
                  <a:srgbClr val="001A70"/>
                </a:solidFill>
                <a:latin typeface="Arial" panose="020B0604020202020204"/>
              </a:rPr>
              <a:t> such as its disclosure, alteration or loss are detrimental with a significant-to-high impact for Framatome.</a:t>
            </a:r>
            <a:endParaRPr lang="en-US" sz="1050" noProof="0" dirty="0">
              <a:solidFill>
                <a:srgbClr val="001A70"/>
              </a:solidFill>
              <a:latin typeface="Arial" panose="020B0604020202020204"/>
              <a:cs typeface="EDF 2020" panose="020B0503020203020204" pitchFamily="34" charset="0"/>
            </a:endParaRPr>
          </a:p>
          <a:p>
            <a:pPr marL="0" lvl="2">
              <a:spcBef>
                <a:spcPts val="400"/>
              </a:spcBef>
              <a:buFont typeface="Arial" panose="020B0604020202020204" pitchFamily="34" charset="0"/>
              <a:buNone/>
              <a:defRPr/>
            </a:pPr>
            <a:r>
              <a:rPr lang="en-US" sz="1050" b="1" noProof="0" dirty="0">
                <a:solidFill>
                  <a:srgbClr val="595959"/>
                </a:solidFill>
                <a:latin typeface="Arial" panose="020B0604020202020204"/>
              </a:rPr>
              <a:t>The document, if disclosed, and any information it contains are intended for the sole attendees. The disclosure or reference to such information or document shall be made only on a proper judgment basis and by mentioning expressly “this information shall not be disclosed  / transferred without prior consent”.</a:t>
            </a:r>
          </a:p>
          <a:p>
            <a:pPr>
              <a:spcBef>
                <a:spcPts val="400"/>
              </a:spcBef>
              <a:buFont typeface="Arial" panose="020B0604020202020204" pitchFamily="34" charset="0"/>
              <a:buNone/>
              <a:defRPr/>
            </a:pPr>
            <a:endParaRPr lang="en-US" sz="1050" b="1" noProof="0" dirty="0">
              <a:solidFill>
                <a:srgbClr val="595959"/>
              </a:solidFill>
              <a:latin typeface="Arial" panose="020B0604020202020204"/>
              <a:cs typeface="EDF 2020" panose="020B0503020203020204" pitchFamily="34" charset="0"/>
            </a:endParaRPr>
          </a:p>
          <a:p>
            <a:pPr marL="0" lvl="2">
              <a:buFont typeface="Arial" panose="020B0604020202020204" pitchFamily="34" charset="0"/>
              <a:buNone/>
              <a:defRPr/>
            </a:pPr>
            <a:r>
              <a:rPr lang="en-US" sz="1400" b="1" noProof="0" dirty="0">
                <a:solidFill>
                  <a:srgbClr val="FF0000"/>
                </a:solidFill>
                <a:latin typeface="Arial" panose="020B0604020202020204"/>
                <a:cs typeface="EDF 2020" panose="020B0503020203020204" pitchFamily="34" charset="0"/>
              </a:rPr>
              <a:t>C3</a:t>
            </a:r>
            <a:r>
              <a:rPr lang="en-US" sz="1050" b="1" noProof="0" dirty="0">
                <a:solidFill>
                  <a:srgbClr val="001A70"/>
                </a:solidFill>
                <a:latin typeface="Arial" panose="020B0604020202020204"/>
                <a:cs typeface="EDF 2020" panose="020B0503020203020204" pitchFamily="34" charset="0"/>
              </a:rPr>
              <a:t> : </a:t>
            </a:r>
            <a:r>
              <a:rPr lang="en-US" sz="1050" noProof="0" dirty="0">
                <a:solidFill>
                  <a:srgbClr val="001A70"/>
                </a:solidFill>
                <a:latin typeface="Arial" panose="020B0604020202020204"/>
              </a:rPr>
              <a:t>This document and any and all information contained therein and/or disclosed in discussions supported by this document are classified </a:t>
            </a:r>
            <a:r>
              <a:rPr lang="en-US" sz="1050" b="1" u="sng" noProof="0" dirty="0">
                <a:solidFill>
                  <a:srgbClr val="001A70"/>
                </a:solidFill>
                <a:latin typeface="Arial" panose="020B0604020202020204"/>
              </a:rPr>
              <a:t>Framatome Secret</a:t>
            </a:r>
            <a:r>
              <a:rPr lang="en-US" sz="1050" noProof="0" dirty="0">
                <a:solidFill>
                  <a:srgbClr val="001A70"/>
                </a:solidFill>
                <a:latin typeface="Arial" panose="020B0604020202020204"/>
              </a:rPr>
              <a:t>. </a:t>
            </a:r>
            <a:r>
              <a:rPr lang="en-US" sz="1050" b="1" noProof="0" dirty="0">
                <a:solidFill>
                  <a:srgbClr val="595959"/>
                </a:solidFill>
                <a:latin typeface="Arial" panose="020B0604020202020204"/>
              </a:rPr>
              <a:t>Each one must commit to keep secret any written or oral information disclosed during the meeting. It is forbidden to disclose it to any legal entity and any individual (including within Framatome) without prior consent of the meeting chairman.</a:t>
            </a:r>
          </a:p>
        </p:txBody>
      </p:sp>
      <p:sp>
        <p:nvSpPr>
          <p:cNvPr id="96" name="ZoneTexte 95">
            <a:extLst>
              <a:ext uri="{FF2B5EF4-FFF2-40B4-BE49-F238E27FC236}">
                <a16:creationId xmlns:a16="http://schemas.microsoft.com/office/drawing/2014/main" id="{E1E34B55-C221-2682-5233-137C91C45007}"/>
              </a:ext>
            </a:extLst>
          </p:cNvPr>
          <p:cNvSpPr txBox="1"/>
          <p:nvPr userDrawn="1"/>
        </p:nvSpPr>
        <p:spPr>
          <a:xfrm>
            <a:off x="780030" y="5810321"/>
            <a:ext cx="10857751" cy="384721"/>
          </a:xfrm>
          <a:prstGeom prst="rect">
            <a:avLst/>
          </a:prstGeom>
          <a:noFill/>
        </p:spPr>
        <p:txBody>
          <a:bodyPr wrap="square" lIns="36000" tIns="0" rIns="36000" bIns="0">
            <a:spAutoFit/>
          </a:bodyPr>
          <a:lstStyle/>
          <a:p>
            <a:pPr algn="just" defTabSz="609585">
              <a:defRPr/>
            </a:pPr>
            <a:r>
              <a:rPr lang="en-US" sz="800" noProof="0" dirty="0">
                <a:solidFill>
                  <a:srgbClr val="595959"/>
                </a:solidFill>
                <a:latin typeface="Arial" panose="020B0604020202020204"/>
              </a:rPr>
              <a:t>This document and any and all information contained therein and/or disclosed in discussions supported by this document, are confidential, protected by applicable intellectual property regulations and contain data subject to trade secrets regulations. Any reproduction, alteration, disclosure to any third party and/or publication in whole or in part of this document and/or its content is strictly prohibited without prior written express approval of Framatome. This document and any information it contains shall not be used for any other purpose than the one for which they were provided. Legal and disciplinary actions may be taken against any infringer and/or any person breaching the aforementioned obligations.</a:t>
            </a:r>
            <a:r>
              <a:rPr lang="en-US" sz="900" noProof="0" dirty="0">
                <a:solidFill>
                  <a:srgbClr val="595959"/>
                </a:solidFill>
                <a:latin typeface="Arial" panose="020B0604020202020204"/>
              </a:rPr>
              <a:t>  </a:t>
            </a:r>
          </a:p>
        </p:txBody>
      </p:sp>
      <p:sp>
        <p:nvSpPr>
          <p:cNvPr id="97" name="ZoneTexte 1">
            <a:extLst>
              <a:ext uri="{FF2B5EF4-FFF2-40B4-BE49-F238E27FC236}">
                <a16:creationId xmlns:a16="http://schemas.microsoft.com/office/drawing/2014/main" id="{B0D0A81C-9700-688F-BC99-4A472912F7C8}"/>
              </a:ext>
            </a:extLst>
          </p:cNvPr>
          <p:cNvSpPr txBox="1"/>
          <p:nvPr userDrawn="1"/>
        </p:nvSpPr>
        <p:spPr>
          <a:xfrm>
            <a:off x="6478512" y="5313665"/>
            <a:ext cx="4993447" cy="153888"/>
          </a:xfrm>
          <a:prstGeom prst="rect">
            <a:avLst/>
          </a:prstGeom>
          <a:noFill/>
        </p:spPr>
        <p:txBody>
          <a:bodyPr wrap="square" lIns="36000" tIns="0" rIns="36000" bIns="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00" b="1" noProof="0" dirty="0">
                <a:solidFill>
                  <a:srgbClr val="002060"/>
                </a:solidFill>
                <a:latin typeface="Arial" panose="020B0604020202020204"/>
              </a:rPr>
              <a:t>Dissemination scope: </a:t>
            </a:r>
            <a:r>
              <a:rPr lang="en-US" sz="1000" noProof="0" dirty="0">
                <a:solidFill>
                  <a:srgbClr val="002060"/>
                </a:solidFill>
                <a:latin typeface="Arial" panose="020B0604020202020204"/>
              </a:rPr>
              <a:t>specify a perimeter as narrow as possible.</a:t>
            </a:r>
          </a:p>
        </p:txBody>
      </p:sp>
      <p:graphicFrame>
        <p:nvGraphicFramePr>
          <p:cNvPr id="4" name="Tableau 3">
            <a:extLst>
              <a:ext uri="{FF2B5EF4-FFF2-40B4-BE49-F238E27FC236}">
                <a16:creationId xmlns:a16="http://schemas.microsoft.com/office/drawing/2014/main" id="{E5CB0D74-C75F-604A-DE05-520E3E174418}"/>
              </a:ext>
            </a:extLst>
          </p:cNvPr>
          <p:cNvGraphicFramePr>
            <a:graphicFrameLocks noGrp="1"/>
          </p:cNvGraphicFramePr>
          <p:nvPr userDrawn="1">
            <p:extLst>
              <p:ext uri="{D42A27DB-BD31-4B8C-83A1-F6EECF244321}">
                <p14:modId xmlns:p14="http://schemas.microsoft.com/office/powerpoint/2010/main" val="183075717"/>
              </p:ext>
            </p:extLst>
          </p:nvPr>
        </p:nvGraphicFramePr>
        <p:xfrm>
          <a:off x="683302" y="2298457"/>
          <a:ext cx="5030188" cy="1615440"/>
        </p:xfrm>
        <a:graphic>
          <a:graphicData uri="http://schemas.openxmlformats.org/drawingml/2006/table">
            <a:tbl>
              <a:tblPr firstRow="1" bandRow="1"/>
              <a:tblGrid>
                <a:gridCol w="1684994">
                  <a:extLst>
                    <a:ext uri="{9D8B030D-6E8A-4147-A177-3AD203B41FA5}">
                      <a16:colId xmlns:a16="http://schemas.microsoft.com/office/drawing/2014/main" val="1270779909"/>
                    </a:ext>
                  </a:extLst>
                </a:gridCol>
                <a:gridCol w="1873504">
                  <a:extLst>
                    <a:ext uri="{9D8B030D-6E8A-4147-A177-3AD203B41FA5}">
                      <a16:colId xmlns:a16="http://schemas.microsoft.com/office/drawing/2014/main" val="4065740345"/>
                    </a:ext>
                  </a:extLst>
                </a:gridCol>
                <a:gridCol w="1471690">
                  <a:extLst>
                    <a:ext uri="{9D8B030D-6E8A-4147-A177-3AD203B41FA5}">
                      <a16:colId xmlns:a16="http://schemas.microsoft.com/office/drawing/2014/main" val="3097445905"/>
                    </a:ext>
                  </a:extLst>
                </a:gridCol>
              </a:tblGrid>
              <a:tr h="49082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000" b="0" dirty="0"/>
                        <a:t>EU EC</a:t>
                      </a:r>
                      <a:r>
                        <a:rPr lang="en-US" sz="1000" b="0" dirty="0">
                          <a:solidFill>
                            <a:srgbClr val="FF0000"/>
                          </a:solidFill>
                        </a:rPr>
                        <a:t> </a:t>
                      </a:r>
                    </a:p>
                    <a:p>
                      <a:pPr algn="ctr"/>
                      <a:r>
                        <a:rPr lang="en-US" sz="1000" b="0" dirty="0"/>
                        <a:t>country code = </a:t>
                      </a:r>
                      <a:r>
                        <a:rPr lang="en-US" sz="1000" b="0" kern="1200" dirty="0">
                          <a:solidFill>
                            <a:schemeClr val="bg1"/>
                          </a:solidFill>
                          <a:highlight>
                            <a:srgbClr val="1057C8"/>
                          </a:highlight>
                          <a:latin typeface="+mn-lt"/>
                          <a:ea typeface="+mn-ea"/>
                          <a:cs typeface="+mn-cs"/>
                        </a:rPr>
                        <a:t>DE</a:t>
                      </a:r>
                    </a:p>
                    <a:p>
                      <a:pPr algn="ctr"/>
                      <a:r>
                        <a:rPr lang="en-US" sz="1000" b="0" dirty="0"/>
                        <a:t> marking code = </a:t>
                      </a:r>
                      <a:r>
                        <a:rPr lang="en-US" sz="1000" b="0" kern="1200" dirty="0">
                          <a:solidFill>
                            <a:schemeClr val="bg1"/>
                          </a:solidFill>
                          <a:highlight>
                            <a:srgbClr val="1057C8"/>
                          </a:highlight>
                          <a:latin typeface="+mn-lt"/>
                          <a:ea typeface="+mn-ea"/>
                          <a:cs typeface="+mn-cs"/>
                        </a:rPr>
                        <a:t>N</a:t>
                      </a:r>
                      <a:r>
                        <a:rPr lang="en-US" sz="1000" b="0" dirty="0">
                          <a:solidFill>
                            <a:schemeClr val="tx2"/>
                          </a:solidFill>
                        </a:rPr>
                        <a:t> </a:t>
                      </a:r>
                      <a:r>
                        <a:rPr lang="en-US" sz="1000" b="0" dirty="0"/>
                        <a:t> </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A7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US EC</a:t>
                      </a:r>
                      <a:r>
                        <a:rPr lang="en-US" sz="1000" b="0" dirty="0">
                          <a:solidFill>
                            <a:srgbClr val="FF0000"/>
                          </a:solidFill>
                        </a:rPr>
                        <a:t> </a:t>
                      </a:r>
                      <a:r>
                        <a:rPr lang="en-US" sz="1000" b="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marking code = N</a:t>
                      </a:r>
                      <a:endParaRPr lang="en-US" sz="1000" b="0" kern="1200" dirty="0">
                        <a:solidFill>
                          <a:schemeClr val="bg1"/>
                        </a:solidFill>
                        <a:highlight>
                          <a:srgbClr val="1057C8"/>
                        </a:highlight>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A7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lt1"/>
                          </a:solidFill>
                          <a:latin typeface="+mn-lt"/>
                          <a:ea typeface="+mn-ea"/>
                          <a:cs typeface="+mn-cs"/>
                        </a:rPr>
                        <a:t>OTH EC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lt1"/>
                          </a:solidFill>
                          <a:latin typeface="+mn-lt"/>
                          <a:ea typeface="+mn-ea"/>
                          <a:cs typeface="+mn-cs"/>
                        </a:rPr>
                        <a:t>country code = -</a:t>
                      </a:r>
                      <a:endParaRPr lang="en-US" sz="1000" b="0" kern="1200" dirty="0">
                        <a:solidFill>
                          <a:schemeClr val="bg1"/>
                        </a:solidFill>
                        <a:highlight>
                          <a:srgbClr val="1057C8"/>
                        </a:highligh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lt1"/>
                          </a:solidFill>
                          <a:latin typeface="+mn-lt"/>
                          <a:ea typeface="+mn-ea"/>
                          <a:cs typeface="+mn-cs"/>
                        </a:rPr>
                        <a:t> marking code</a:t>
                      </a:r>
                      <a:r>
                        <a:rPr lang="en-US" sz="1000" b="0" kern="1200" noProof="0" dirty="0">
                          <a:solidFill>
                            <a:schemeClr val="lt1"/>
                          </a:solidFill>
                          <a:latin typeface="+mn-lt"/>
                          <a:ea typeface="+mn-ea"/>
                          <a:cs typeface="+mn-cs"/>
                        </a:rPr>
                        <a:t>= </a:t>
                      </a:r>
                      <a:r>
                        <a:rPr lang="en-US" sz="1000" b="0" kern="1200" noProof="0" dirty="0">
                          <a:solidFill>
                            <a:schemeClr val="bg1"/>
                          </a:solidFill>
                          <a:highlight>
                            <a:srgbClr val="1057C8"/>
                          </a:highlight>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1A70"/>
                    </a:solidFill>
                  </a:tcPr>
                </a:tc>
                <a:extLst>
                  <a:ext uri="{0D108BD9-81ED-4DB2-BD59-A6C34878D82A}">
                    <a16:rowId xmlns:a16="http://schemas.microsoft.com/office/drawing/2014/main" val="3319703973"/>
                  </a:ext>
                </a:extLst>
              </a:tr>
              <a:tr h="1059994">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just" defTabSz="914400" rtl="0" eaLnBrk="1" fontAlgn="auto" latinLnBrk="0" hangingPunct="1">
                        <a:lnSpc>
                          <a:spcPct val="100000"/>
                        </a:lnSpc>
                        <a:spcBef>
                          <a:spcPts val="0"/>
                        </a:spcBef>
                        <a:spcAft>
                          <a:spcPts val="0"/>
                        </a:spcAft>
                        <a:buClr>
                          <a:srgbClr val="2F5496"/>
                        </a:buClr>
                        <a:buSzPts val="1100"/>
                        <a:buFont typeface="Calibri" panose="020F0502020204030204" pitchFamily="34" charset="0"/>
                        <a:buNone/>
                        <a:tabLst/>
                        <a:defRPr/>
                      </a:pPr>
                      <a:r>
                        <a:rPr lang="en-US" sz="800" kern="1200" dirty="0">
                          <a:solidFill>
                            <a:schemeClr val="bg1">
                              <a:lumMod val="50000"/>
                            </a:schemeClr>
                          </a:solidFill>
                          <a:effectLst/>
                          <a:latin typeface="+mn-lt"/>
                          <a:ea typeface="Calibri" panose="020F0502020204030204" pitchFamily="34" charset="0"/>
                          <a:cs typeface="+mn-cs"/>
                        </a:rPr>
                        <a:t>Goods marked EU EC different to “N” are subject to export authorization of the States members of the European Union (EU) in case of export outside EU, and also for certain sensitive goods (e. g. goods marked “EU EC”: “0E001”) in case of transfer within EU; they cannot be reexported nor transferred back without a prior agreement from the State of the first export. Goods marked US EC different to “N” are subject to export, re-export or transfer authorization of the United States of America. Goods marked OTH EC (country code(s)) different to “N” are subject to export, re-export or transfer authorization of the mentioned country(</a:t>
                      </a:r>
                      <a:r>
                        <a:rPr lang="en-US" sz="800" kern="1200" dirty="0" err="1">
                          <a:solidFill>
                            <a:schemeClr val="bg1">
                              <a:lumMod val="50000"/>
                            </a:schemeClr>
                          </a:solidFill>
                          <a:effectLst/>
                          <a:latin typeface="+mn-lt"/>
                          <a:ea typeface="Calibri" panose="020F0502020204030204" pitchFamily="34" charset="0"/>
                          <a:cs typeface="+mn-cs"/>
                        </a:rPr>
                        <a:t>ies</a:t>
                      </a:r>
                      <a:r>
                        <a:rPr lang="en-US" sz="800" kern="1200" dirty="0">
                          <a:solidFill>
                            <a:schemeClr val="bg1">
                              <a:lumMod val="50000"/>
                            </a:schemeClr>
                          </a:solidFill>
                          <a:effectLst/>
                          <a:latin typeface="+mn-lt"/>
                          <a:ea typeface="Calibri" panose="020F0502020204030204" pitchFamily="34" charset="0"/>
                          <a:cs typeface="+mn-cs"/>
                        </a:rPr>
                        <a:t>). Even for goods marked “EU EC: N” and “US EC: N” and “OTH EC: N”, an export authorization may be required depending on their final destination or end-use.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8752355"/>
                  </a:ext>
                </a:extLst>
              </a:tr>
            </a:tbl>
          </a:graphicData>
        </a:graphic>
      </p:graphicFrame>
    </p:spTree>
    <p:extLst>
      <p:ext uri="{BB962C8B-B14F-4D97-AF65-F5344CB8AC3E}">
        <p14:creationId xmlns:p14="http://schemas.microsoft.com/office/powerpoint/2010/main" val="23298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6807D-0D9D-CE45-59CC-FCBE9F339A75}"/>
              </a:ext>
            </a:extLst>
          </p:cNvPr>
          <p:cNvSpPr>
            <a:spLocks noGrp="1"/>
          </p:cNvSpPr>
          <p:nvPr>
            <p:ph type="title"/>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16" name="Espace réservé du texte 2">
            <a:extLst>
              <a:ext uri="{FF2B5EF4-FFF2-40B4-BE49-F238E27FC236}">
                <a16:creationId xmlns:a16="http://schemas.microsoft.com/office/drawing/2014/main" id="{D0890E6C-AB3E-E34B-1B18-54891CCDD40A}"/>
              </a:ext>
            </a:extLst>
          </p:cNvPr>
          <p:cNvSpPr>
            <a:spLocks noGrp="1"/>
          </p:cNvSpPr>
          <p:nvPr>
            <p:ph type="body" idx="1" hasCustomPrompt="1"/>
          </p:nvPr>
        </p:nvSpPr>
        <p:spPr>
          <a:xfrm>
            <a:off x="1303250" y="1174865"/>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17" name="Espace réservé du texte 13">
            <a:extLst>
              <a:ext uri="{FF2B5EF4-FFF2-40B4-BE49-F238E27FC236}">
                <a16:creationId xmlns:a16="http://schemas.microsoft.com/office/drawing/2014/main" id="{CBA104B3-3622-614D-2ABD-0B9BA7597BBA}"/>
              </a:ext>
            </a:extLst>
          </p:cNvPr>
          <p:cNvSpPr>
            <a:spLocks noGrp="1"/>
          </p:cNvSpPr>
          <p:nvPr>
            <p:ph type="body" sz="quarter" idx="13"/>
          </p:nvPr>
        </p:nvSpPr>
        <p:spPr>
          <a:xfrm>
            <a:off x="2126630" y="1440761"/>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18" name="Espace réservé du texte 2">
            <a:extLst>
              <a:ext uri="{FF2B5EF4-FFF2-40B4-BE49-F238E27FC236}">
                <a16:creationId xmlns:a16="http://schemas.microsoft.com/office/drawing/2014/main" id="{E381010C-ABF1-F6EB-CDD7-D3B9F1D2EC8B}"/>
              </a:ext>
            </a:extLst>
          </p:cNvPr>
          <p:cNvSpPr>
            <a:spLocks noGrp="1"/>
          </p:cNvSpPr>
          <p:nvPr>
            <p:ph type="body" idx="14" hasCustomPrompt="1"/>
          </p:nvPr>
        </p:nvSpPr>
        <p:spPr>
          <a:xfrm>
            <a:off x="1303250" y="1939425"/>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19" name="Espace réservé du texte 2">
            <a:extLst>
              <a:ext uri="{FF2B5EF4-FFF2-40B4-BE49-F238E27FC236}">
                <a16:creationId xmlns:a16="http://schemas.microsoft.com/office/drawing/2014/main" id="{02955943-C234-7A68-D8B0-770567ACE0A1}"/>
              </a:ext>
            </a:extLst>
          </p:cNvPr>
          <p:cNvSpPr>
            <a:spLocks noGrp="1"/>
          </p:cNvSpPr>
          <p:nvPr>
            <p:ph type="body" idx="16" hasCustomPrompt="1"/>
          </p:nvPr>
        </p:nvSpPr>
        <p:spPr>
          <a:xfrm>
            <a:off x="1303250" y="2714853"/>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0" name="Espace réservé du texte 2">
            <a:extLst>
              <a:ext uri="{FF2B5EF4-FFF2-40B4-BE49-F238E27FC236}">
                <a16:creationId xmlns:a16="http://schemas.microsoft.com/office/drawing/2014/main" id="{79867BF7-9EA7-5D90-E30F-BBA1FF7859C6}"/>
              </a:ext>
            </a:extLst>
          </p:cNvPr>
          <p:cNvSpPr>
            <a:spLocks noGrp="1"/>
          </p:cNvSpPr>
          <p:nvPr>
            <p:ph type="body" idx="18" hasCustomPrompt="1"/>
          </p:nvPr>
        </p:nvSpPr>
        <p:spPr>
          <a:xfrm>
            <a:off x="1303250" y="3479413"/>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1" name="Espace réservé du texte 2">
            <a:extLst>
              <a:ext uri="{FF2B5EF4-FFF2-40B4-BE49-F238E27FC236}">
                <a16:creationId xmlns:a16="http://schemas.microsoft.com/office/drawing/2014/main" id="{3E5746C1-3C42-7409-3672-4C332571154E}"/>
              </a:ext>
            </a:extLst>
          </p:cNvPr>
          <p:cNvSpPr>
            <a:spLocks noGrp="1"/>
          </p:cNvSpPr>
          <p:nvPr>
            <p:ph type="body" idx="21" hasCustomPrompt="1"/>
          </p:nvPr>
        </p:nvSpPr>
        <p:spPr>
          <a:xfrm>
            <a:off x="1303250" y="4267135"/>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2" name="Espace réservé du texte 2">
            <a:extLst>
              <a:ext uri="{FF2B5EF4-FFF2-40B4-BE49-F238E27FC236}">
                <a16:creationId xmlns:a16="http://schemas.microsoft.com/office/drawing/2014/main" id="{4D9BAED2-07BE-FED7-84A2-B2B07C587E50}"/>
              </a:ext>
            </a:extLst>
          </p:cNvPr>
          <p:cNvSpPr>
            <a:spLocks noGrp="1"/>
          </p:cNvSpPr>
          <p:nvPr>
            <p:ph type="body" idx="23" hasCustomPrompt="1"/>
          </p:nvPr>
        </p:nvSpPr>
        <p:spPr>
          <a:xfrm>
            <a:off x="1303250" y="5022551"/>
            <a:ext cx="900000" cy="1080000"/>
          </a:xfrm>
        </p:spPr>
        <p:txBody>
          <a:bodyPr anchor="ctr"/>
          <a:lstStyle>
            <a:lvl1pPr marL="0" indent="0">
              <a:buNone/>
              <a:defRPr sz="5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a:t>
            </a:r>
          </a:p>
        </p:txBody>
      </p:sp>
      <p:sp>
        <p:nvSpPr>
          <p:cNvPr id="23" name="Espace réservé du texte 13">
            <a:extLst>
              <a:ext uri="{FF2B5EF4-FFF2-40B4-BE49-F238E27FC236}">
                <a16:creationId xmlns:a16="http://schemas.microsoft.com/office/drawing/2014/main" id="{7CCEFF35-7CBA-370F-0935-6267B64BA899}"/>
              </a:ext>
            </a:extLst>
          </p:cNvPr>
          <p:cNvSpPr>
            <a:spLocks noGrp="1"/>
          </p:cNvSpPr>
          <p:nvPr>
            <p:ph type="body" sz="quarter" idx="25"/>
          </p:nvPr>
        </p:nvSpPr>
        <p:spPr>
          <a:xfrm>
            <a:off x="2126630" y="2219753"/>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4" name="Espace réservé du texte 13">
            <a:extLst>
              <a:ext uri="{FF2B5EF4-FFF2-40B4-BE49-F238E27FC236}">
                <a16:creationId xmlns:a16="http://schemas.microsoft.com/office/drawing/2014/main" id="{B38A6B9D-6776-6C4E-4D6F-46DA8B4099D5}"/>
              </a:ext>
            </a:extLst>
          </p:cNvPr>
          <p:cNvSpPr>
            <a:spLocks noGrp="1"/>
          </p:cNvSpPr>
          <p:nvPr>
            <p:ph type="body" sz="quarter" idx="26"/>
          </p:nvPr>
        </p:nvSpPr>
        <p:spPr>
          <a:xfrm>
            <a:off x="2126630" y="2983008"/>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5" name="Espace réservé du texte 13">
            <a:extLst>
              <a:ext uri="{FF2B5EF4-FFF2-40B4-BE49-F238E27FC236}">
                <a16:creationId xmlns:a16="http://schemas.microsoft.com/office/drawing/2014/main" id="{7421C6C9-A688-08F3-7D5C-236C47B03231}"/>
              </a:ext>
            </a:extLst>
          </p:cNvPr>
          <p:cNvSpPr>
            <a:spLocks noGrp="1"/>
          </p:cNvSpPr>
          <p:nvPr>
            <p:ph type="body" sz="quarter" idx="27"/>
          </p:nvPr>
        </p:nvSpPr>
        <p:spPr>
          <a:xfrm>
            <a:off x="2126630" y="3767580"/>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6" name="Espace réservé du texte 13">
            <a:extLst>
              <a:ext uri="{FF2B5EF4-FFF2-40B4-BE49-F238E27FC236}">
                <a16:creationId xmlns:a16="http://schemas.microsoft.com/office/drawing/2014/main" id="{9012D33B-77C2-9DE8-0162-674F20456E92}"/>
              </a:ext>
            </a:extLst>
          </p:cNvPr>
          <p:cNvSpPr>
            <a:spLocks noGrp="1"/>
          </p:cNvSpPr>
          <p:nvPr>
            <p:ph type="body" sz="quarter" idx="28"/>
          </p:nvPr>
        </p:nvSpPr>
        <p:spPr>
          <a:xfrm>
            <a:off x="2126630" y="4546572"/>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7" name="Espace réservé du texte 13">
            <a:extLst>
              <a:ext uri="{FF2B5EF4-FFF2-40B4-BE49-F238E27FC236}">
                <a16:creationId xmlns:a16="http://schemas.microsoft.com/office/drawing/2014/main" id="{86F12322-7787-8A70-FED4-4D0D5218E33A}"/>
              </a:ext>
            </a:extLst>
          </p:cNvPr>
          <p:cNvSpPr>
            <a:spLocks noGrp="1"/>
          </p:cNvSpPr>
          <p:nvPr>
            <p:ph type="body" sz="quarter" idx="29"/>
          </p:nvPr>
        </p:nvSpPr>
        <p:spPr>
          <a:xfrm>
            <a:off x="2126630" y="5313270"/>
            <a:ext cx="6825346" cy="487261"/>
          </a:xfrm>
        </p:spPr>
        <p:txBody>
          <a:bodyPr anchor="b">
            <a:normAutofit/>
          </a:bodyPr>
          <a:lstStyle>
            <a:lvl1pPr>
              <a:defRPr sz="2000">
                <a:solidFill>
                  <a:srgbClr val="001A70"/>
                </a:solidFill>
              </a:defRPr>
            </a:lvl1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29" name="Espace réservé du numéro de diapositive 28">
            <a:extLst>
              <a:ext uri="{FF2B5EF4-FFF2-40B4-BE49-F238E27FC236}">
                <a16:creationId xmlns:a16="http://schemas.microsoft.com/office/drawing/2014/main" id="{51499177-5CDA-E2FA-525E-7A616531E091}"/>
              </a:ext>
            </a:extLst>
          </p:cNvPr>
          <p:cNvSpPr>
            <a:spLocks noGrp="1"/>
          </p:cNvSpPr>
          <p:nvPr>
            <p:ph type="sldNum" sz="quarter" idx="3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287789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B083D-ABBA-689D-043C-E7F96A90713A}"/>
              </a:ext>
            </a:extLst>
          </p:cNvPr>
          <p:cNvSpPr>
            <a:spLocks noGrp="1"/>
          </p:cNvSpPr>
          <p:nvPr>
            <p:ph type="title"/>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contenu 2">
            <a:extLst>
              <a:ext uri="{FF2B5EF4-FFF2-40B4-BE49-F238E27FC236}">
                <a16:creationId xmlns:a16="http://schemas.microsoft.com/office/drawing/2014/main" id="{91FD3F58-D87F-BE93-F33A-2CBED7B54F08}"/>
              </a:ext>
            </a:extLst>
          </p:cNvPr>
          <p:cNvSpPr>
            <a:spLocks noGrp="1"/>
          </p:cNvSpPr>
          <p:nvPr>
            <p:ph idx="1"/>
          </p:nvPr>
        </p:nvSpPr>
        <p:spPr>
          <a:xfrm>
            <a:off x="838200" y="1216152"/>
            <a:ext cx="10515600" cy="4960811"/>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9" name="Espace réservé du numéro de diapositive 8">
            <a:extLst>
              <a:ext uri="{FF2B5EF4-FFF2-40B4-BE49-F238E27FC236}">
                <a16:creationId xmlns:a16="http://schemas.microsoft.com/office/drawing/2014/main" id="{A50D7F25-55E2-344B-56AA-23302C66C527}"/>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382769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5E0F3-66BF-1CB8-D5BE-F96C2A607129}"/>
              </a:ext>
            </a:extLst>
          </p:cNvPr>
          <p:cNvSpPr>
            <a:spLocks noGrp="1"/>
          </p:cNvSpPr>
          <p:nvPr>
            <p:ph type="title"/>
          </p:nvPr>
        </p:nvSpPr>
        <p:spPr/>
        <p:txBody>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contenu 2">
            <a:extLst>
              <a:ext uri="{FF2B5EF4-FFF2-40B4-BE49-F238E27FC236}">
                <a16:creationId xmlns:a16="http://schemas.microsoft.com/office/drawing/2014/main" id="{F3E4C795-179B-B5F4-F8CD-D79D70DB8BD0}"/>
              </a:ext>
            </a:extLst>
          </p:cNvPr>
          <p:cNvSpPr>
            <a:spLocks noGrp="1"/>
          </p:cNvSpPr>
          <p:nvPr>
            <p:ph sz="half" idx="1"/>
          </p:nvPr>
        </p:nvSpPr>
        <p:spPr>
          <a:xfrm>
            <a:off x="838200" y="1221803"/>
            <a:ext cx="5181600" cy="4955160"/>
          </a:xfrm>
        </p:spPr>
        <p:txBody>
          <a:bodyPr>
            <a:normAutofit/>
          </a:bodyPr>
          <a:lstStyle>
            <a:lvl1pPr>
              <a:defRPr sz="1800"/>
            </a:lvl1pPr>
            <a:lvl2pPr>
              <a:defRPr sz="18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9649F3CE-4AE9-85FF-8F05-D38E27F80FD0}"/>
              </a:ext>
            </a:extLst>
          </p:cNvPr>
          <p:cNvSpPr>
            <a:spLocks noGrp="1"/>
          </p:cNvSpPr>
          <p:nvPr>
            <p:ph sz="half" idx="2"/>
          </p:nvPr>
        </p:nvSpPr>
        <p:spPr>
          <a:xfrm>
            <a:off x="6172200" y="1221803"/>
            <a:ext cx="5181600" cy="4955160"/>
          </a:xfrm>
        </p:spPr>
        <p:txBody>
          <a:bodyPr>
            <a:normAutofit/>
          </a:bodyPr>
          <a:lstStyle>
            <a:lvl1pPr>
              <a:defRPr sz="1800"/>
            </a:lvl1pPr>
            <a:lvl2pPr>
              <a:defRPr sz="18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9" name="Espace réservé du numéro de diapositive 8">
            <a:extLst>
              <a:ext uri="{FF2B5EF4-FFF2-40B4-BE49-F238E27FC236}">
                <a16:creationId xmlns:a16="http://schemas.microsoft.com/office/drawing/2014/main" id="{1B257DFD-74AD-8BB5-7EFE-B2129D422F83}"/>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335367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8FBCC-34C9-8E5B-9C1A-9B198DD7018F}"/>
              </a:ext>
            </a:extLst>
          </p:cNvPr>
          <p:cNvSpPr>
            <a:spLocks noGrp="1"/>
          </p:cNvSpPr>
          <p:nvPr>
            <p:ph type="body" idx="1"/>
          </p:nvPr>
        </p:nvSpPr>
        <p:spPr>
          <a:xfrm>
            <a:off x="839788" y="1214234"/>
            <a:ext cx="5157787" cy="614566"/>
          </a:xfrm>
        </p:spPr>
        <p:txBody>
          <a:bodyPr anchor="b">
            <a:normAutofit/>
          </a:bodyPr>
          <a:lstStyle>
            <a:lvl1pPr marL="0" indent="0">
              <a:lnSpc>
                <a:spcPct val="100000"/>
              </a:lnSpc>
              <a:buNone/>
              <a:defRPr sz="2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5E2FCEE5-06B9-E45D-5350-B8D55137CFC2}"/>
              </a:ext>
            </a:extLst>
          </p:cNvPr>
          <p:cNvSpPr>
            <a:spLocks noGrp="1"/>
          </p:cNvSpPr>
          <p:nvPr>
            <p:ph sz="half" idx="2"/>
          </p:nvPr>
        </p:nvSpPr>
        <p:spPr>
          <a:xfrm>
            <a:off x="839788" y="1939895"/>
            <a:ext cx="5157787" cy="4207985"/>
          </a:xfrm>
        </p:spPr>
        <p:txBody>
          <a:bodyPr>
            <a:normAutofit/>
          </a:bodyPr>
          <a:lstStyle>
            <a:lvl1pPr>
              <a:defRPr sz="2000"/>
            </a:lvl1pPr>
            <a:lvl2pPr>
              <a:defRPr sz="20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contenu 5">
            <a:extLst>
              <a:ext uri="{FF2B5EF4-FFF2-40B4-BE49-F238E27FC236}">
                <a16:creationId xmlns:a16="http://schemas.microsoft.com/office/drawing/2014/main" id="{4D382DDD-34E7-2EE3-11F6-A513D085FB81}"/>
              </a:ext>
            </a:extLst>
          </p:cNvPr>
          <p:cNvSpPr>
            <a:spLocks noGrp="1"/>
          </p:cNvSpPr>
          <p:nvPr>
            <p:ph sz="quarter" idx="4"/>
          </p:nvPr>
        </p:nvSpPr>
        <p:spPr>
          <a:xfrm>
            <a:off x="6172200" y="1939894"/>
            <a:ext cx="5183188" cy="4207985"/>
          </a:xfrm>
        </p:spPr>
        <p:txBody>
          <a:bodyPr>
            <a:normAutofit/>
          </a:bodyPr>
          <a:lstStyle>
            <a:lvl1pPr>
              <a:defRPr sz="2000"/>
            </a:lvl1pPr>
            <a:lvl2pPr>
              <a:defRPr sz="2000"/>
            </a:lvl2pPr>
            <a:lvl3pPr>
              <a:defRPr sz="1600"/>
            </a:lvl3pPr>
            <a:lvl4pPr>
              <a:defRPr sz="1400"/>
            </a:lvl4pPr>
            <a:lvl5pPr>
              <a:defRPr sz="14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0" name="Titre 1">
            <a:extLst>
              <a:ext uri="{FF2B5EF4-FFF2-40B4-BE49-F238E27FC236}">
                <a16:creationId xmlns:a16="http://schemas.microsoft.com/office/drawing/2014/main" id="{96964093-754F-AC4C-D618-105ABE063150}"/>
              </a:ext>
            </a:extLst>
          </p:cNvPr>
          <p:cNvSpPr>
            <a:spLocks noGrp="1"/>
          </p:cNvSpPr>
          <p:nvPr>
            <p:ph type="title"/>
          </p:nvPr>
        </p:nvSpPr>
        <p:spPr>
          <a:xfrm>
            <a:off x="838200" y="365125"/>
            <a:ext cx="10515600" cy="677291"/>
          </a:xfrm>
        </p:spPr>
        <p:txBody>
          <a:bodyPr/>
          <a:lstStyle/>
          <a:p>
            <a:r>
              <a:rPr lang="en-US" noProof="0" dirty="0" err="1"/>
              <a:t>Modifiez</a:t>
            </a:r>
            <a:r>
              <a:rPr lang="en-US" noProof="0" dirty="0"/>
              <a:t> le style du </a:t>
            </a:r>
            <a:r>
              <a:rPr lang="en-US" noProof="0" dirty="0" err="1"/>
              <a:t>titre</a:t>
            </a:r>
            <a:endParaRPr lang="en-US" noProof="0" dirty="0"/>
          </a:p>
        </p:txBody>
      </p:sp>
      <p:sp>
        <p:nvSpPr>
          <p:cNvPr id="12" name="Espace réservé du numéro de diapositive 11">
            <a:extLst>
              <a:ext uri="{FF2B5EF4-FFF2-40B4-BE49-F238E27FC236}">
                <a16:creationId xmlns:a16="http://schemas.microsoft.com/office/drawing/2014/main" id="{FEA0F3FD-6956-5D38-3EE4-3B4D2EE725D1}"/>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
        <p:nvSpPr>
          <p:cNvPr id="2" name="Espace réservé du texte 2">
            <a:extLst>
              <a:ext uri="{FF2B5EF4-FFF2-40B4-BE49-F238E27FC236}">
                <a16:creationId xmlns:a16="http://schemas.microsoft.com/office/drawing/2014/main" id="{882F1B4E-A7F1-E841-F0C6-74C2F72BAD27}"/>
              </a:ext>
            </a:extLst>
          </p:cNvPr>
          <p:cNvSpPr>
            <a:spLocks noGrp="1"/>
          </p:cNvSpPr>
          <p:nvPr>
            <p:ph type="body" idx="11"/>
          </p:nvPr>
        </p:nvSpPr>
        <p:spPr>
          <a:xfrm>
            <a:off x="6174336" y="1214234"/>
            <a:ext cx="5157787" cy="614566"/>
          </a:xfrm>
        </p:spPr>
        <p:txBody>
          <a:bodyPr anchor="b">
            <a:normAutofit/>
          </a:bodyPr>
          <a:lstStyle>
            <a:lvl1pPr marL="0" indent="0">
              <a:lnSpc>
                <a:spcPct val="100000"/>
              </a:lnSpc>
              <a:buNone/>
              <a:defRPr sz="2000" b="1">
                <a:solidFill>
                  <a:srgbClr val="108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a:t>Cliquez</a:t>
            </a:r>
            <a:r>
              <a:rPr lang="en-US" noProof="0" dirty="0"/>
              <a:t> pour modifier les styles du </a:t>
            </a:r>
            <a:r>
              <a:rPr lang="en-US" noProof="0" dirty="0" err="1"/>
              <a:t>texte</a:t>
            </a:r>
            <a:r>
              <a:rPr lang="en-US" noProof="0" dirty="0"/>
              <a:t> du masque</a:t>
            </a:r>
          </a:p>
        </p:txBody>
      </p:sp>
    </p:spTree>
    <p:extLst>
      <p:ext uri="{BB962C8B-B14F-4D97-AF65-F5344CB8AC3E}">
        <p14:creationId xmlns:p14="http://schemas.microsoft.com/office/powerpoint/2010/main" val="236439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2DB6A-D085-31B9-7ACC-D23EA8B87C33}"/>
              </a:ext>
            </a:extLst>
          </p:cNvPr>
          <p:cNvSpPr>
            <a:spLocks noGrp="1"/>
          </p:cNvSpPr>
          <p:nvPr>
            <p:ph type="title"/>
          </p:nvPr>
        </p:nvSpPr>
        <p:spPr/>
        <p:txBody>
          <a:bodyPr/>
          <a:lstStyle/>
          <a:p>
            <a:r>
              <a:rPr lang="en-US" noProof="0"/>
              <a:t>Modifiez</a:t>
            </a:r>
            <a:r>
              <a:rPr lang="en-US" noProof="0" dirty="0"/>
              <a:t> le style du </a:t>
            </a:r>
            <a:r>
              <a:rPr lang="en-US" noProof="0" dirty="0" err="1"/>
              <a:t>titre</a:t>
            </a:r>
            <a:endParaRPr lang="en-US" noProof="0" dirty="0"/>
          </a:p>
        </p:txBody>
      </p:sp>
      <p:sp>
        <p:nvSpPr>
          <p:cNvPr id="7" name="Espace réservé du numéro de diapositive 6">
            <a:extLst>
              <a:ext uri="{FF2B5EF4-FFF2-40B4-BE49-F238E27FC236}">
                <a16:creationId xmlns:a16="http://schemas.microsoft.com/office/drawing/2014/main" id="{75CE9AD9-F722-5A93-872A-04A15445227F}"/>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61041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A193D64-7D86-7609-2B25-B91768AD9D37}"/>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Tree>
    <p:extLst>
      <p:ext uri="{BB962C8B-B14F-4D97-AF65-F5344CB8AC3E}">
        <p14:creationId xmlns:p14="http://schemas.microsoft.com/office/powerpoint/2010/main" val="258731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162B5FF-B19E-5CAE-2925-87F96D1B9BAD}"/>
              </a:ext>
            </a:extLst>
          </p:cNvPr>
          <p:cNvSpPr>
            <a:spLocks noGrp="1"/>
          </p:cNvSpPr>
          <p:nvPr>
            <p:ph type="pic" idx="1"/>
          </p:nvPr>
        </p:nvSpPr>
        <p:spPr>
          <a:xfrm>
            <a:off x="5394960" y="1158113"/>
            <a:ext cx="5960428" cy="47029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DC829589-7184-58EA-F6FA-D8EF21452640}"/>
              </a:ext>
            </a:extLst>
          </p:cNvPr>
          <p:cNvSpPr>
            <a:spLocks noGrp="1"/>
          </p:cNvSpPr>
          <p:nvPr>
            <p:ph type="body" sz="half" idx="2"/>
          </p:nvPr>
        </p:nvSpPr>
        <p:spPr>
          <a:xfrm>
            <a:off x="5394960" y="5861050"/>
            <a:ext cx="5958840" cy="373444"/>
          </a:xfrm>
        </p:spPr>
        <p:txBody>
          <a:bodyPr anchor="t">
            <a:normAutofit/>
          </a:bodyPr>
          <a:lstStyle>
            <a:lvl1pPr marL="0" indent="0" algn="l">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err="1"/>
              <a:t>Cliquez</a:t>
            </a:r>
            <a:r>
              <a:rPr lang="en-US" noProof="0" dirty="0"/>
              <a:t> pour modifier les styles du </a:t>
            </a:r>
            <a:r>
              <a:rPr lang="en-US" noProof="0" dirty="0" err="1"/>
              <a:t>texte</a:t>
            </a:r>
            <a:r>
              <a:rPr lang="en-US" noProof="0" dirty="0"/>
              <a:t> du masque</a:t>
            </a:r>
          </a:p>
        </p:txBody>
      </p:sp>
      <p:sp>
        <p:nvSpPr>
          <p:cNvPr id="9" name="Espace réservé du numéro de diapositive 8">
            <a:extLst>
              <a:ext uri="{FF2B5EF4-FFF2-40B4-BE49-F238E27FC236}">
                <a16:creationId xmlns:a16="http://schemas.microsoft.com/office/drawing/2014/main" id="{39A12074-879D-34AA-3404-78893C5DAE5C}"/>
              </a:ext>
            </a:extLst>
          </p:cNvPr>
          <p:cNvSpPr>
            <a:spLocks noGrp="1"/>
          </p:cNvSpPr>
          <p:nvPr>
            <p:ph type="sldNum" sz="quarter" idx="10"/>
          </p:nvPr>
        </p:nvSpPr>
        <p:spPr/>
        <p:txBody>
          <a:bodyPr/>
          <a:lstStyle/>
          <a:p>
            <a:fld id="{0334CA73-E165-43C3-A7BE-6A64DCE862CA}" type="slidenum">
              <a:rPr lang="fr-FR" smtClean="0"/>
              <a:pPr/>
              <a:t>‹Nr.›</a:t>
            </a:fld>
            <a:endParaRPr lang="fr-FR" dirty="0"/>
          </a:p>
        </p:txBody>
      </p:sp>
      <p:sp>
        <p:nvSpPr>
          <p:cNvPr id="5" name="Titre 1">
            <a:extLst>
              <a:ext uri="{FF2B5EF4-FFF2-40B4-BE49-F238E27FC236}">
                <a16:creationId xmlns:a16="http://schemas.microsoft.com/office/drawing/2014/main" id="{B9F6355B-C660-0C51-AEFC-F8AFA25B51F1}"/>
              </a:ext>
            </a:extLst>
          </p:cNvPr>
          <p:cNvSpPr>
            <a:spLocks noGrp="1"/>
          </p:cNvSpPr>
          <p:nvPr>
            <p:ph type="title"/>
          </p:nvPr>
        </p:nvSpPr>
        <p:spPr>
          <a:xfrm>
            <a:off x="838200" y="365125"/>
            <a:ext cx="10515600" cy="677291"/>
          </a:xfrm>
        </p:spPr>
        <p:txBody>
          <a:bodyPr/>
          <a:lstStyle/>
          <a:p>
            <a:r>
              <a:rPr lang="en-US" noProof="0" dirty="0" err="1"/>
              <a:t>Modifiez</a:t>
            </a:r>
            <a:r>
              <a:rPr lang="en-US" noProof="0" dirty="0"/>
              <a:t> le style du </a:t>
            </a:r>
            <a:r>
              <a:rPr lang="en-US" noProof="0" dirty="0" err="1"/>
              <a:t>titre</a:t>
            </a:r>
            <a:endParaRPr lang="en-US" noProof="0" dirty="0"/>
          </a:p>
        </p:txBody>
      </p:sp>
      <p:sp>
        <p:nvSpPr>
          <p:cNvPr id="6" name="Espace réservé du contenu 2">
            <a:extLst>
              <a:ext uri="{FF2B5EF4-FFF2-40B4-BE49-F238E27FC236}">
                <a16:creationId xmlns:a16="http://schemas.microsoft.com/office/drawing/2014/main" id="{FE662D14-195E-712C-381D-5E7577D8BE83}"/>
              </a:ext>
            </a:extLst>
          </p:cNvPr>
          <p:cNvSpPr>
            <a:spLocks noGrp="1"/>
          </p:cNvSpPr>
          <p:nvPr>
            <p:ph idx="11"/>
          </p:nvPr>
        </p:nvSpPr>
        <p:spPr>
          <a:xfrm>
            <a:off x="836614" y="1158113"/>
            <a:ext cx="4421186" cy="4337431"/>
          </a:xfrm>
        </p:spPr>
        <p:txBody>
          <a:bodyPr>
            <a:normAutofit/>
          </a:bodyPr>
          <a:lstStyle>
            <a:lvl1pPr>
              <a:defRPr sz="2000"/>
            </a:lvl1pPr>
            <a:lvl2pPr>
              <a:defRPr sz="20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361019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7356D2-871C-0681-6266-5A39B883E737}"/>
              </a:ext>
            </a:extLst>
          </p:cNvPr>
          <p:cNvSpPr>
            <a:spLocks noGrp="1"/>
          </p:cNvSpPr>
          <p:nvPr>
            <p:ph type="title"/>
          </p:nvPr>
        </p:nvSpPr>
        <p:spPr>
          <a:xfrm>
            <a:off x="838200" y="365125"/>
            <a:ext cx="10515600" cy="677291"/>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9E87F87B-E9B1-6C2D-7513-DE02D0111CC7}"/>
              </a:ext>
            </a:extLst>
          </p:cNvPr>
          <p:cNvSpPr>
            <a:spLocks noGrp="1"/>
          </p:cNvSpPr>
          <p:nvPr>
            <p:ph type="body" idx="1"/>
          </p:nvPr>
        </p:nvSpPr>
        <p:spPr>
          <a:xfrm>
            <a:off x="838200" y="1245140"/>
            <a:ext cx="10515600" cy="4931823"/>
          </a:xfrm>
          <a:prstGeom prst="rect">
            <a:avLst/>
          </a:prstGeom>
        </p:spPr>
        <p:txBody>
          <a:bodyPr vert="horz" lIns="91440" tIns="45720" rIns="91440" bIns="45720" rtlCol="0">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a:t>Deuxième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pic>
        <p:nvPicPr>
          <p:cNvPr id="7" name="Graphique 6">
            <a:extLst>
              <a:ext uri="{FF2B5EF4-FFF2-40B4-BE49-F238E27FC236}">
                <a16:creationId xmlns:a16="http://schemas.microsoft.com/office/drawing/2014/main" id="{576C4950-639E-4437-6995-D60200F4F72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56134" y="6368080"/>
            <a:ext cx="1591199" cy="235733"/>
          </a:xfrm>
          <a:prstGeom prst="rect">
            <a:avLst/>
          </a:prstGeom>
        </p:spPr>
      </p:pic>
      <p:sp>
        <p:nvSpPr>
          <p:cNvPr id="9" name="Espace réservé du numéro de diapositive 6">
            <a:extLst>
              <a:ext uri="{FF2B5EF4-FFF2-40B4-BE49-F238E27FC236}">
                <a16:creationId xmlns:a16="http://schemas.microsoft.com/office/drawing/2014/main" id="{009C7F69-7E46-CBB8-469B-3E5CC1DDF209}"/>
              </a:ext>
            </a:extLst>
          </p:cNvPr>
          <p:cNvSpPr>
            <a:spLocks noGrp="1"/>
          </p:cNvSpPr>
          <p:nvPr>
            <p:ph type="sldNum" sz="quarter" idx="4"/>
          </p:nvPr>
        </p:nvSpPr>
        <p:spPr>
          <a:xfrm>
            <a:off x="11454063" y="6452966"/>
            <a:ext cx="490890" cy="264688"/>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0334CA73-E165-43C3-A7BE-6A64DCE862CA}" type="slidenum">
              <a:rPr lang="fr-FR" smtClean="0"/>
              <a:pPr/>
              <a:t>‹Nr.›</a:t>
            </a:fld>
            <a:endParaRPr lang="fr-FR" dirty="0"/>
          </a:p>
        </p:txBody>
      </p:sp>
      <p:sp>
        <p:nvSpPr>
          <p:cNvPr id="10" name="Text Box 18">
            <a:extLst>
              <a:ext uri="{FF2B5EF4-FFF2-40B4-BE49-F238E27FC236}">
                <a16:creationId xmlns:a16="http://schemas.microsoft.com/office/drawing/2014/main" id="{697968CE-6B0C-8396-C134-4286B8191413}"/>
              </a:ext>
            </a:extLst>
          </p:cNvPr>
          <p:cNvSpPr txBox="1">
            <a:spLocks noChangeArrowheads="1"/>
          </p:cNvSpPr>
          <p:nvPr userDrawn="1"/>
        </p:nvSpPr>
        <p:spPr bwMode="auto">
          <a:xfrm>
            <a:off x="3049224" y="6382033"/>
            <a:ext cx="8304576"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kern="0"/>
            </a:defPPr>
            <a:lvl1pPr eaLnBrk="0" hangingPunct="0">
              <a:defRPr sz="1400" b="1">
                <a:solidFill>
                  <a:srgbClr val="E52E81"/>
                </a:solidFill>
                <a:latin typeface="Arial" charset="0"/>
                <a:ea typeface="Geneva" charset="-128"/>
              </a:defRPr>
            </a:lvl1pPr>
            <a:lvl2pPr marL="742950" indent="-285750" eaLnBrk="0" hangingPunct="0">
              <a:defRPr sz="1400" b="1">
                <a:solidFill>
                  <a:srgbClr val="E52E81"/>
                </a:solidFill>
                <a:latin typeface="Arial" charset="0"/>
                <a:ea typeface="Geneva" charset="-128"/>
              </a:defRPr>
            </a:lvl2pPr>
            <a:lvl3pPr marL="1143000" indent="-228600" eaLnBrk="0" hangingPunct="0">
              <a:defRPr sz="1400" b="1">
                <a:solidFill>
                  <a:srgbClr val="E52E81"/>
                </a:solidFill>
                <a:latin typeface="Arial" charset="0"/>
                <a:ea typeface="Geneva" charset="-128"/>
              </a:defRPr>
            </a:lvl3pPr>
            <a:lvl4pPr marL="1600200" indent="-228600" eaLnBrk="0" hangingPunct="0">
              <a:defRPr sz="1400" b="1">
                <a:solidFill>
                  <a:srgbClr val="E52E81"/>
                </a:solidFill>
                <a:latin typeface="Arial" charset="0"/>
                <a:ea typeface="Geneva" charset="-128"/>
              </a:defRPr>
            </a:lvl4pPr>
            <a:lvl5pPr marL="2057400" indent="-228600" eaLnBrk="0" hangingPunct="0">
              <a:defRPr sz="1400" b="1">
                <a:solidFill>
                  <a:srgbClr val="E52E81"/>
                </a:solidFill>
                <a:latin typeface="Arial" charset="0"/>
                <a:ea typeface="Geneva" charset="-128"/>
              </a:defRPr>
            </a:lvl5pPr>
            <a:lvl6pPr marL="2514600" indent="-228600" algn="ctr" eaLnBrk="0" fontAlgn="base" hangingPunct="0">
              <a:spcBef>
                <a:spcPct val="50000"/>
              </a:spcBef>
              <a:spcAft>
                <a:spcPct val="0"/>
              </a:spcAft>
              <a:defRPr sz="1400" b="1">
                <a:solidFill>
                  <a:srgbClr val="E52E81"/>
                </a:solidFill>
                <a:latin typeface="Arial" charset="0"/>
                <a:ea typeface="Geneva" charset="-128"/>
              </a:defRPr>
            </a:lvl6pPr>
            <a:lvl7pPr marL="2971800" indent="-228600" algn="ctr" eaLnBrk="0" fontAlgn="base" hangingPunct="0">
              <a:spcBef>
                <a:spcPct val="50000"/>
              </a:spcBef>
              <a:spcAft>
                <a:spcPct val="0"/>
              </a:spcAft>
              <a:defRPr sz="1400" b="1">
                <a:solidFill>
                  <a:srgbClr val="E52E81"/>
                </a:solidFill>
                <a:latin typeface="Arial" charset="0"/>
                <a:ea typeface="Geneva" charset="-128"/>
              </a:defRPr>
            </a:lvl7pPr>
            <a:lvl8pPr marL="3429000" indent="-228600" algn="ctr" eaLnBrk="0" fontAlgn="base" hangingPunct="0">
              <a:spcBef>
                <a:spcPct val="50000"/>
              </a:spcBef>
              <a:spcAft>
                <a:spcPct val="0"/>
              </a:spcAft>
              <a:defRPr sz="1400" b="1">
                <a:solidFill>
                  <a:srgbClr val="E52E81"/>
                </a:solidFill>
                <a:latin typeface="Arial" charset="0"/>
                <a:ea typeface="Geneva" charset="-128"/>
              </a:defRPr>
            </a:lvl8pPr>
            <a:lvl9pPr marL="3886200" indent="-228600" algn="ctr" eaLnBrk="0" fontAlgn="base" hangingPunct="0">
              <a:spcBef>
                <a:spcPct val="50000"/>
              </a:spcBef>
              <a:spcAft>
                <a:spcPct val="0"/>
              </a:spcAft>
              <a:defRPr sz="1400" b="1">
                <a:solidFill>
                  <a:srgbClr val="E52E81"/>
                </a:solidFill>
                <a:latin typeface="Arial" charset="0"/>
                <a:ea typeface="Geneva" charset="-128"/>
              </a:defRPr>
            </a:lvl9pPr>
          </a:lstStyle>
          <a:p>
            <a:pPr marL="0" marR="0" lvl="0" indent="0" algn="r" defTabSz="340934" eaLnBrk="1" fontAlgn="auto" latinLnBrk="0" hangingPunct="1">
              <a:lnSpc>
                <a:spcPct val="90000"/>
              </a:lnSpc>
              <a:spcBef>
                <a:spcPts val="746"/>
              </a:spcBef>
              <a:spcAft>
                <a:spcPts val="0"/>
              </a:spcAft>
              <a:buClrTx/>
              <a:buSzTx/>
              <a:buFontTx/>
              <a:buNone/>
              <a:tabLst/>
              <a:defRPr/>
            </a:pPr>
            <a:r>
              <a:rPr kumimoji="0" lang="en-US" sz="700" b="0" i="0" u="none" strike="noStrike" kern="0" cap="none" spc="0" normalizeH="0" baseline="0" noProof="0" dirty="0">
                <a:ln>
                  <a:noFill/>
                </a:ln>
                <a:solidFill>
                  <a:prstClr val="white">
                    <a:lumMod val="50000"/>
                  </a:prstClr>
                </a:solidFill>
                <a:effectLst/>
                <a:uLnTx/>
                <a:uFillTx/>
                <a:latin typeface="Arial" charset="0"/>
                <a:ea typeface="Geneva" charset="-128"/>
              </a:rPr>
              <a:t>Reliability Analyses of EDG Systems including Multi-Diesel Configurations, 22.07.2026</a:t>
            </a:r>
            <a:r>
              <a:rPr kumimoji="0" lang="en-US" altLang="fr-FR" sz="7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 </a:t>
            </a:r>
            <a:r>
              <a:rPr kumimoji="0" lang="en-US" altLang="fr-FR" sz="700" b="0" i="0" u="none" strike="noStrike" kern="0" cap="none" spc="0" normalizeH="0" baseline="0" noProof="0" dirty="0">
                <a:ln>
                  <a:noFill/>
                </a:ln>
                <a:solidFill>
                  <a:srgbClr val="737373"/>
                </a:solidFill>
                <a:effectLst/>
                <a:uLnTx/>
                <a:uFillTx/>
                <a:latin typeface="Arial" panose="020B0604020202020204" pitchFamily="34" charset="0"/>
                <a:ea typeface="Geneva" charset="-128"/>
                <a:cs typeface="Arial" panose="020B0604020202020204" pitchFamily="34" charset="0"/>
              </a:rPr>
              <a:t>© Framatome – All rights reserved</a:t>
            </a:r>
          </a:p>
          <a:p>
            <a:pPr marL="0" marR="0" lvl="0" indent="0" algn="r" defTabSz="681868" eaLnBrk="1" fontAlgn="auto" latinLnBrk="0" hangingPunct="1">
              <a:lnSpc>
                <a:spcPct val="100000"/>
              </a:lnSpc>
              <a:spcBef>
                <a:spcPts val="0"/>
              </a:spcBef>
              <a:spcAft>
                <a:spcPts val="0"/>
              </a:spcAft>
              <a:buClrTx/>
              <a:buSzTx/>
              <a:buFontTx/>
              <a:buNone/>
              <a:tabLst/>
              <a:defRPr/>
            </a:pPr>
            <a:r>
              <a:rPr kumimoji="0" lang="en-US" altLang="fr-FR" sz="800" b="0" i="0" u="none" strike="noStrike" kern="0" cap="none" spc="0" normalizeH="0" baseline="0" noProof="0" dirty="0">
                <a:ln>
                  <a:noFill/>
                </a:ln>
                <a:solidFill>
                  <a:srgbClr val="FFC000"/>
                </a:solidFill>
                <a:effectLst/>
                <a:uLnTx/>
                <a:uFillTx/>
                <a:latin typeface="Arial" panose="020B0604020202020204" pitchFamily="34" charset="0"/>
                <a:ea typeface="Geneva" charset="-128"/>
                <a:cs typeface="Arial" panose="020B0604020202020204" pitchFamily="34" charset="0"/>
              </a:rPr>
              <a:t>C1 - Framatome Restricted </a:t>
            </a:r>
            <a:r>
              <a:rPr kumimoji="0" lang="en-US" altLang="fr-FR" sz="8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 </a:t>
            </a:r>
            <a:r>
              <a:rPr kumimoji="0" lang="en-US" sz="8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Framatome know-how: Yes</a:t>
            </a:r>
            <a:r>
              <a:rPr kumimoji="0" lang="en-US" sz="800" b="0" i="0" u="none" strike="noStrike" kern="0" cap="none" spc="0" normalizeH="0" baseline="0" noProof="0" dirty="0">
                <a:ln>
                  <a:noFill/>
                </a:ln>
                <a:solidFill>
                  <a:prstClr val="white">
                    <a:lumMod val="50000"/>
                  </a:prstClr>
                </a:solidFill>
                <a:effectLst/>
                <a:highlight>
                  <a:srgbClr val="FFFF00"/>
                </a:highlight>
                <a:uLnTx/>
                <a:uFillTx/>
                <a:latin typeface="Arial" panose="020B0604020202020204" pitchFamily="34" charset="0"/>
                <a:ea typeface="Geneva" charset="-128"/>
                <a:cs typeface="Arial" panose="020B0604020202020204" pitchFamily="34" charset="0"/>
              </a:rPr>
              <a:t>  </a:t>
            </a:r>
          </a:p>
          <a:p>
            <a:pPr marL="0" marR="0" lvl="0" indent="0" algn="r" defTabSz="681868"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lumMod val="50000"/>
                  </a:prstClr>
                </a:solidFill>
                <a:effectLst/>
                <a:uLnTx/>
                <a:uFillTx/>
                <a:latin typeface="Arial" panose="020B0604020202020204" pitchFamily="34" charset="0"/>
                <a:ea typeface="Geneva" charset="-128"/>
                <a:cs typeface="Arial" panose="020B0604020202020204" pitchFamily="34" charset="0"/>
              </a:rPr>
              <a:t>EU EC: DE-N / US EC: N / OTH EC: -</a:t>
            </a:r>
            <a:r>
              <a:rPr kumimoji="0" lang="en-US" sz="800" b="0" i="0" u="none" strike="noStrike" kern="0" cap="none" spc="0" normalizeH="0" baseline="0" noProof="0" dirty="0">
                <a:ln>
                  <a:noFill/>
                </a:ln>
                <a:solidFill>
                  <a:prstClr val="white">
                    <a:lumMod val="50000"/>
                  </a:prstClr>
                </a:solidFill>
                <a:effectLst/>
                <a:highlight>
                  <a:srgbClr val="FFFF00"/>
                </a:highlight>
                <a:uLnTx/>
                <a:uFillTx/>
                <a:latin typeface="Arial" panose="020B0604020202020204" pitchFamily="34" charset="0"/>
                <a:ea typeface="Geneva" charset="-128"/>
                <a:cs typeface="Arial" panose="020B0604020202020204" pitchFamily="34" charset="0"/>
              </a:rPr>
              <a:t> </a:t>
            </a:r>
            <a:endParaRPr kumimoji="0" lang="en-US" altLang="fr-FR" sz="800" b="0" i="0" u="none" strike="noStrike" kern="0" cap="none" spc="0" normalizeH="0" baseline="0" noProof="0" dirty="0">
              <a:ln>
                <a:noFill/>
              </a:ln>
              <a:solidFill>
                <a:srgbClr val="7F7F7F"/>
              </a:solidFill>
              <a:effectLst/>
              <a:highlight>
                <a:srgbClr val="FFFF00"/>
              </a:highlight>
              <a:uLnTx/>
              <a:uFillTx/>
              <a:latin typeface="Arial" panose="020B0604020202020204" pitchFamily="34" charset="0"/>
              <a:ea typeface="Geneva" charset="-128"/>
              <a:cs typeface="Arial" panose="020B0604020202020204" pitchFamily="34" charset="0"/>
            </a:endParaRPr>
          </a:p>
          <a:p>
            <a:pPr marL="0" marR="0" lvl="0" indent="0" algn="r" defTabSz="681868" eaLnBrk="1" fontAlgn="auto" latinLnBrk="0" hangingPunct="1">
              <a:lnSpc>
                <a:spcPct val="100000"/>
              </a:lnSpc>
              <a:spcBef>
                <a:spcPts val="0"/>
              </a:spcBef>
              <a:spcAft>
                <a:spcPts val="0"/>
              </a:spcAft>
              <a:buClrTx/>
              <a:buSzTx/>
              <a:buFontTx/>
              <a:buNone/>
              <a:tabLst/>
              <a:defRPr/>
            </a:pPr>
            <a:endParaRPr kumimoji="0" lang="en-US" altLang="fr-FR" sz="900" b="0" i="0" u="none" strike="noStrike" kern="0" cap="none" spc="0" normalizeH="0" baseline="0" noProof="0" dirty="0">
              <a:ln>
                <a:noFill/>
              </a:ln>
              <a:solidFill>
                <a:srgbClr val="7F7F7F"/>
              </a:solidFill>
              <a:effectLst/>
              <a:uLnTx/>
              <a:uFillTx/>
              <a:latin typeface="Arial" panose="020B0604020202020204" pitchFamily="34" charset="0"/>
              <a:ea typeface="Geneva" charset="-128"/>
              <a:cs typeface="Arial" panose="020B0604020202020204" pitchFamily="34" charset="0"/>
            </a:endParaRPr>
          </a:p>
          <a:p>
            <a:pPr marL="0" marR="0" lvl="0" indent="0" algn="r" defTabSz="681868" eaLnBrk="1" fontAlgn="auto" latinLnBrk="0" hangingPunct="1">
              <a:lnSpc>
                <a:spcPct val="100000"/>
              </a:lnSpc>
              <a:spcBef>
                <a:spcPts val="0"/>
              </a:spcBef>
              <a:spcAft>
                <a:spcPts val="0"/>
              </a:spcAft>
              <a:buClrTx/>
              <a:buSzTx/>
              <a:buFontTx/>
              <a:buNone/>
              <a:tabLst/>
              <a:defRPr/>
            </a:pPr>
            <a:endParaRPr kumimoji="0" lang="en-US" altLang="fr-FR" sz="1050" b="0" i="0" u="none" strike="noStrike" kern="0" cap="none" spc="0" normalizeH="0" baseline="0" noProof="0" dirty="0">
              <a:ln>
                <a:noFill/>
              </a:ln>
              <a:solidFill>
                <a:srgbClr val="7F7F7F"/>
              </a:solidFill>
              <a:effectLst/>
              <a:uLnTx/>
              <a:uFillTx/>
              <a:latin typeface="Arial" panose="020B0604020202020204" pitchFamily="34" charset="0"/>
              <a:ea typeface="Geneva" charset="-128"/>
              <a:cs typeface="Arial" panose="020B0604020202020204" pitchFamily="34" charset="0"/>
            </a:endParaRPr>
          </a:p>
        </p:txBody>
      </p:sp>
    </p:spTree>
    <p:extLst>
      <p:ext uri="{BB962C8B-B14F-4D97-AF65-F5344CB8AC3E}">
        <p14:creationId xmlns:p14="http://schemas.microsoft.com/office/powerpoint/2010/main" val="35794427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l" defTabSz="914400" rtl="0" eaLnBrk="1" latinLnBrk="0" hangingPunct="1">
        <a:lnSpc>
          <a:spcPct val="90000"/>
        </a:lnSpc>
        <a:spcBef>
          <a:spcPct val="0"/>
        </a:spcBef>
        <a:buNone/>
        <a:defRPr sz="4000" b="1" kern="1200">
          <a:solidFill>
            <a:srgbClr val="252B6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0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14">
            <a:extLst>
              <a:ext uri="{96DAC541-7B7A-43D3-8B79-37D633B846F1}">
                <asvg:svgBlip xmlns:asvg="http://schemas.microsoft.com/office/drawing/2016/SVG/main" r:embed="rId15"/>
              </a:ext>
            </a:extLst>
          </a:blip>
        </a:buBlip>
        <a:defRPr sz="20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iana.jockenhoevel-barttfeld@framatome.com" TargetMode="External"/><Relationship Id="rId2" Type="http://schemas.openxmlformats.org/officeDocument/2006/relationships/hyperlink" Target="mailto:manuel.gueldner1@framatome.com"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3B304-A10D-2196-C2E4-5685BBCC7653}"/>
              </a:ext>
            </a:extLst>
          </p:cNvPr>
          <p:cNvSpPr>
            <a:spLocks noGrp="1"/>
          </p:cNvSpPr>
          <p:nvPr>
            <p:ph type="title"/>
          </p:nvPr>
        </p:nvSpPr>
        <p:spPr>
          <a:xfrm>
            <a:off x="198408" y="2510618"/>
            <a:ext cx="6461184" cy="2304691"/>
          </a:xfrm>
        </p:spPr>
        <p:txBody>
          <a:bodyPr>
            <a:normAutofit/>
          </a:bodyPr>
          <a:lstStyle/>
          <a:p>
            <a:r>
              <a:rPr lang="en-US" sz="3600" dirty="0"/>
              <a:t>Reliability Analysis of EDG Systems including </a:t>
            </a:r>
            <a:br>
              <a:rPr lang="en-US" sz="3600" dirty="0"/>
            </a:br>
            <a:r>
              <a:rPr lang="en-US" sz="3600" dirty="0"/>
              <a:t>Multi-Diesel Configurations</a:t>
            </a:r>
            <a:endParaRPr lang="en-US" sz="3600" dirty="0">
              <a:solidFill>
                <a:srgbClr val="FE5716"/>
              </a:solidFill>
            </a:endParaRPr>
          </a:p>
        </p:txBody>
      </p:sp>
      <p:sp>
        <p:nvSpPr>
          <p:cNvPr id="3" name="Sous-titre 2">
            <a:extLst>
              <a:ext uri="{FF2B5EF4-FFF2-40B4-BE49-F238E27FC236}">
                <a16:creationId xmlns:a16="http://schemas.microsoft.com/office/drawing/2014/main" id="{D232963A-ECB3-8145-3F19-D0B51977A397}"/>
              </a:ext>
            </a:extLst>
          </p:cNvPr>
          <p:cNvSpPr txBox="1">
            <a:spLocks/>
          </p:cNvSpPr>
          <p:nvPr/>
        </p:nvSpPr>
        <p:spPr>
          <a:xfrm>
            <a:off x="1907874" y="4685423"/>
            <a:ext cx="4680000" cy="972000"/>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Tx/>
              <a:buNone/>
              <a:defRPr sz="20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2">
                  <a:extLst>
                    <a:ext uri="{96DAC541-7B7A-43D3-8B79-37D633B846F1}">
                      <asvg:svgBlip xmlns:asvg="http://schemas.microsoft.com/office/drawing/2016/SVG/main" r:embed="rId3"/>
                    </a:ext>
                  </a:extLst>
                </a:blip>
              </a:buBlip>
              <a:defRPr sz="20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Dr. Mariana Jockenhövel-</a:t>
            </a:r>
            <a:r>
              <a:rPr lang="en-US" dirty="0" err="1"/>
              <a:t>Barttfeld</a:t>
            </a:r>
            <a:endParaRPr lang="en-US" dirty="0"/>
          </a:p>
          <a:p>
            <a:pPr algn="r"/>
            <a:r>
              <a:rPr lang="en-US" dirty="0"/>
              <a:t>Yousef </a:t>
            </a:r>
            <a:r>
              <a:rPr lang="en-US" dirty="0" err="1"/>
              <a:t>Abusharkh</a:t>
            </a:r>
            <a:endParaRPr lang="en-US" dirty="0"/>
          </a:p>
          <a:p>
            <a:pPr algn="r"/>
            <a:r>
              <a:rPr lang="en-US" dirty="0"/>
              <a:t>Manuel </a:t>
            </a:r>
            <a:r>
              <a:rPr lang="en-US" dirty="0" err="1"/>
              <a:t>Güldner</a:t>
            </a:r>
            <a:endParaRPr lang="en-US" dirty="0"/>
          </a:p>
        </p:txBody>
      </p:sp>
    </p:spTree>
    <p:extLst>
      <p:ext uri="{BB962C8B-B14F-4D97-AF65-F5344CB8AC3E}">
        <p14:creationId xmlns:p14="http://schemas.microsoft.com/office/powerpoint/2010/main" val="258422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2BD7889-6035-671C-0B3F-EE8D08BDFA97}"/>
              </a:ext>
            </a:extLst>
          </p:cNvPr>
          <p:cNvSpPr>
            <a:spLocks noGrp="1"/>
          </p:cNvSpPr>
          <p:nvPr>
            <p:ph type="title"/>
          </p:nvPr>
        </p:nvSpPr>
        <p:spPr/>
        <p:txBody>
          <a:bodyPr/>
          <a:lstStyle/>
          <a:p>
            <a:r>
              <a:rPr lang="en-US" dirty="0"/>
              <a:t>Thank You</a:t>
            </a:r>
          </a:p>
        </p:txBody>
      </p:sp>
      <p:sp>
        <p:nvSpPr>
          <p:cNvPr id="3" name="Espace réservé du numéro de diapositive 2">
            <a:extLst>
              <a:ext uri="{FF2B5EF4-FFF2-40B4-BE49-F238E27FC236}">
                <a16:creationId xmlns:a16="http://schemas.microsoft.com/office/drawing/2014/main" id="{5BCBDFFF-588B-554F-2731-C45D50697F77}"/>
              </a:ext>
            </a:extLst>
          </p:cNvPr>
          <p:cNvSpPr>
            <a:spLocks noGrp="1"/>
          </p:cNvSpPr>
          <p:nvPr>
            <p:ph type="sldNum" sz="quarter" idx="14"/>
          </p:nvPr>
        </p:nvSpPr>
        <p:spPr/>
        <p:txBody>
          <a:bodyPr/>
          <a:lstStyle/>
          <a:p>
            <a:fld id="{0334CA73-E165-43C3-A7BE-6A64DCE862CA}" type="slidenum">
              <a:rPr lang="fr-FR" smtClean="0"/>
              <a:pPr/>
              <a:t>10</a:t>
            </a:fld>
            <a:endParaRPr lang="fr-FR" dirty="0"/>
          </a:p>
        </p:txBody>
      </p:sp>
      <p:sp>
        <p:nvSpPr>
          <p:cNvPr id="5" name="Espace réservé du contenu 4">
            <a:extLst>
              <a:ext uri="{FF2B5EF4-FFF2-40B4-BE49-F238E27FC236}">
                <a16:creationId xmlns:a16="http://schemas.microsoft.com/office/drawing/2014/main" id="{686F2BBC-043E-3B5B-0BFC-357C3E08C55D}"/>
              </a:ext>
            </a:extLst>
          </p:cNvPr>
          <p:cNvSpPr>
            <a:spLocks noGrp="1"/>
          </p:cNvSpPr>
          <p:nvPr>
            <p:ph sz="quarter" idx="4"/>
          </p:nvPr>
        </p:nvSpPr>
        <p:spPr>
          <a:xfrm>
            <a:off x="7297268" y="2829827"/>
            <a:ext cx="4715435" cy="3318052"/>
          </a:xfrm>
        </p:spPr>
        <p:txBody>
          <a:bodyPr>
            <a:normAutofit/>
          </a:bodyPr>
          <a:lstStyle/>
          <a:p>
            <a:r>
              <a:rPr lang="en-US" b="1" dirty="0"/>
              <a:t>Manuel </a:t>
            </a:r>
            <a:r>
              <a:rPr lang="en-US" b="1" dirty="0" err="1"/>
              <a:t>Güldner</a:t>
            </a:r>
            <a:endParaRPr lang="en-US" dirty="0"/>
          </a:p>
          <a:p>
            <a:r>
              <a:rPr lang="en-US" dirty="0">
                <a:hlinkClick r:id="rId2"/>
              </a:rPr>
              <a:t>manuel.gueldner1@framatome.com</a:t>
            </a:r>
            <a:endParaRPr lang="en-US" dirty="0"/>
          </a:p>
          <a:p>
            <a:endParaRPr lang="en-US" dirty="0"/>
          </a:p>
          <a:p>
            <a:r>
              <a:rPr lang="en-US" b="1" dirty="0"/>
              <a:t>Mariana Jockenhövel-</a:t>
            </a:r>
            <a:r>
              <a:rPr lang="en-US" b="1" dirty="0" err="1"/>
              <a:t>Barttfeld</a:t>
            </a:r>
            <a:endParaRPr lang="en-US" b="1" dirty="0"/>
          </a:p>
          <a:p>
            <a:r>
              <a:rPr lang="en-US" dirty="0">
                <a:hlinkClick r:id="rId3"/>
              </a:rPr>
              <a:t>Mariana.jockenhoevel-barttfeld@framatome.com</a:t>
            </a:r>
            <a:endParaRPr lang="en-US" dirty="0"/>
          </a:p>
          <a:p>
            <a:endParaRPr lang="en-US" dirty="0"/>
          </a:p>
          <a:p>
            <a:endParaRPr lang="en-US" dirty="0"/>
          </a:p>
        </p:txBody>
      </p:sp>
      <p:sp>
        <p:nvSpPr>
          <p:cNvPr id="9" name="Espace réservé du texte 8">
            <a:extLst>
              <a:ext uri="{FF2B5EF4-FFF2-40B4-BE49-F238E27FC236}">
                <a16:creationId xmlns:a16="http://schemas.microsoft.com/office/drawing/2014/main" id="{F7CFB7DD-ADD1-E1FC-4874-8B3CBF5AAAAE}"/>
              </a:ext>
            </a:extLst>
          </p:cNvPr>
          <p:cNvSpPr>
            <a:spLocks noGrp="1"/>
          </p:cNvSpPr>
          <p:nvPr>
            <p:ph type="body" idx="1"/>
          </p:nvPr>
        </p:nvSpPr>
        <p:spPr>
          <a:xfrm>
            <a:off x="7289997" y="2092307"/>
            <a:ext cx="2816210" cy="614566"/>
          </a:xfrm>
        </p:spPr>
        <p:txBody>
          <a:bodyPr/>
          <a:lstStyle/>
          <a:p>
            <a:r>
              <a:rPr lang="en-US" dirty="0"/>
              <a:t>Contact</a:t>
            </a:r>
          </a:p>
        </p:txBody>
      </p:sp>
    </p:spTree>
    <p:extLst>
      <p:ext uri="{BB962C8B-B14F-4D97-AF65-F5344CB8AC3E}">
        <p14:creationId xmlns:p14="http://schemas.microsoft.com/office/powerpoint/2010/main" val="377595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E78A3-F02F-2142-3BD9-6E159315C2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4CA73-E165-43C3-A7BE-6A64DCE862CA}" type="slidenum">
              <a:rPr kumimoji="0" lang="fr-FR"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ZoneTexte 19">
            <a:extLst>
              <a:ext uri="{FF2B5EF4-FFF2-40B4-BE49-F238E27FC236}">
                <a16:creationId xmlns:a16="http://schemas.microsoft.com/office/drawing/2014/main" id="{31F58445-998F-5058-6859-AF60BF23B796}"/>
              </a:ext>
            </a:extLst>
          </p:cNvPr>
          <p:cNvSpPr txBox="1"/>
          <p:nvPr/>
        </p:nvSpPr>
        <p:spPr>
          <a:xfrm>
            <a:off x="6034580" y="1949705"/>
            <a:ext cx="34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A70"/>
                </a:solidFill>
                <a:effectLst/>
                <a:uLnTx/>
                <a:uFillTx/>
                <a:latin typeface="Arial" panose="020B0604020202020204"/>
                <a:ea typeface="+mn-ea"/>
                <a:cs typeface="+mn-cs"/>
              </a:rPr>
              <a:t>X</a:t>
            </a:r>
          </a:p>
        </p:txBody>
      </p:sp>
      <p:sp>
        <p:nvSpPr>
          <p:cNvPr id="4" name="ZoneTexte 19">
            <a:extLst>
              <a:ext uri="{FF2B5EF4-FFF2-40B4-BE49-F238E27FC236}">
                <a16:creationId xmlns:a16="http://schemas.microsoft.com/office/drawing/2014/main" id="{77487DEE-6A22-F8FD-10D4-58DB6E2AB119}"/>
              </a:ext>
            </a:extLst>
          </p:cNvPr>
          <p:cNvSpPr txBox="1"/>
          <p:nvPr/>
        </p:nvSpPr>
        <p:spPr>
          <a:xfrm>
            <a:off x="355523" y="1377486"/>
            <a:ext cx="34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A70"/>
                </a:solidFill>
                <a:effectLst/>
                <a:uLnTx/>
                <a:uFillTx/>
                <a:latin typeface="Arial" panose="020B0604020202020204"/>
                <a:ea typeface="+mn-ea"/>
                <a:cs typeface="+mn-cs"/>
              </a:rPr>
              <a:t>X</a:t>
            </a:r>
          </a:p>
        </p:txBody>
      </p:sp>
    </p:spTree>
    <p:extLst>
      <p:ext uri="{BB962C8B-B14F-4D97-AF65-F5344CB8AC3E}">
        <p14:creationId xmlns:p14="http://schemas.microsoft.com/office/powerpoint/2010/main" val="96097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E1EB824-01C6-4384-1B96-EBD8DD639D2C}"/>
              </a:ext>
            </a:extLst>
          </p:cNvPr>
          <p:cNvSpPr>
            <a:spLocks noGrp="1"/>
          </p:cNvSpPr>
          <p:nvPr>
            <p:ph type="body" idx="1"/>
          </p:nvPr>
        </p:nvSpPr>
        <p:spPr/>
        <p:txBody>
          <a:bodyPr/>
          <a:lstStyle/>
          <a:p>
            <a:r>
              <a:rPr lang="fr-FR" dirty="0"/>
              <a:t>1.</a:t>
            </a:r>
            <a:endParaRPr lang="en-US" dirty="0"/>
          </a:p>
        </p:txBody>
      </p:sp>
      <p:sp>
        <p:nvSpPr>
          <p:cNvPr id="4" name="Espace réservé du texte 3">
            <a:extLst>
              <a:ext uri="{FF2B5EF4-FFF2-40B4-BE49-F238E27FC236}">
                <a16:creationId xmlns:a16="http://schemas.microsoft.com/office/drawing/2014/main" id="{47858DBF-98C0-1069-97D9-8509FBF145D7}"/>
              </a:ext>
            </a:extLst>
          </p:cNvPr>
          <p:cNvSpPr>
            <a:spLocks noGrp="1"/>
          </p:cNvSpPr>
          <p:nvPr>
            <p:ph type="body" sz="quarter" idx="13"/>
          </p:nvPr>
        </p:nvSpPr>
        <p:spPr/>
        <p:txBody>
          <a:bodyPr/>
          <a:lstStyle/>
          <a:p>
            <a:r>
              <a:rPr lang="en-US" dirty="0"/>
              <a:t>Introduction</a:t>
            </a:r>
          </a:p>
        </p:txBody>
      </p:sp>
      <p:sp>
        <p:nvSpPr>
          <p:cNvPr id="5" name="Espace réservé du texte 4">
            <a:extLst>
              <a:ext uri="{FF2B5EF4-FFF2-40B4-BE49-F238E27FC236}">
                <a16:creationId xmlns:a16="http://schemas.microsoft.com/office/drawing/2014/main" id="{33A8301B-50A3-5CE7-7209-523561C8EFB5}"/>
              </a:ext>
            </a:extLst>
          </p:cNvPr>
          <p:cNvSpPr>
            <a:spLocks noGrp="1"/>
          </p:cNvSpPr>
          <p:nvPr>
            <p:ph type="body" idx="14"/>
          </p:nvPr>
        </p:nvSpPr>
        <p:spPr/>
        <p:txBody>
          <a:bodyPr/>
          <a:lstStyle/>
          <a:p>
            <a:r>
              <a:rPr lang="fr-FR" dirty="0"/>
              <a:t>2.</a:t>
            </a:r>
            <a:endParaRPr lang="en-US" dirty="0"/>
          </a:p>
        </p:txBody>
      </p:sp>
      <p:sp>
        <p:nvSpPr>
          <p:cNvPr id="6" name="Espace réservé du texte 5">
            <a:extLst>
              <a:ext uri="{FF2B5EF4-FFF2-40B4-BE49-F238E27FC236}">
                <a16:creationId xmlns:a16="http://schemas.microsoft.com/office/drawing/2014/main" id="{AD74A8F5-AD2F-EDF2-AF2A-25EC202A2A2B}"/>
              </a:ext>
            </a:extLst>
          </p:cNvPr>
          <p:cNvSpPr>
            <a:spLocks noGrp="1"/>
          </p:cNvSpPr>
          <p:nvPr>
            <p:ph type="body" idx="16"/>
          </p:nvPr>
        </p:nvSpPr>
        <p:spPr/>
        <p:txBody>
          <a:bodyPr/>
          <a:lstStyle/>
          <a:p>
            <a:r>
              <a:rPr lang="fr-FR" dirty="0"/>
              <a:t>3.</a:t>
            </a:r>
            <a:endParaRPr lang="en-US" dirty="0"/>
          </a:p>
        </p:txBody>
      </p:sp>
      <p:sp>
        <p:nvSpPr>
          <p:cNvPr id="7" name="Espace réservé du texte 6">
            <a:extLst>
              <a:ext uri="{FF2B5EF4-FFF2-40B4-BE49-F238E27FC236}">
                <a16:creationId xmlns:a16="http://schemas.microsoft.com/office/drawing/2014/main" id="{27D60106-702B-FD81-C42B-8AE08A54BA97}"/>
              </a:ext>
            </a:extLst>
          </p:cNvPr>
          <p:cNvSpPr>
            <a:spLocks noGrp="1"/>
          </p:cNvSpPr>
          <p:nvPr>
            <p:ph type="body" idx="18"/>
          </p:nvPr>
        </p:nvSpPr>
        <p:spPr/>
        <p:txBody>
          <a:bodyPr/>
          <a:lstStyle/>
          <a:p>
            <a:r>
              <a:rPr lang="fr-FR" dirty="0"/>
              <a:t>4.</a:t>
            </a:r>
            <a:endParaRPr lang="en-US" dirty="0"/>
          </a:p>
        </p:txBody>
      </p:sp>
      <p:sp>
        <p:nvSpPr>
          <p:cNvPr id="8" name="Espace réservé du texte 7">
            <a:extLst>
              <a:ext uri="{FF2B5EF4-FFF2-40B4-BE49-F238E27FC236}">
                <a16:creationId xmlns:a16="http://schemas.microsoft.com/office/drawing/2014/main" id="{C11044C4-70E3-2FFF-7781-F78C969A2EB6}"/>
              </a:ext>
            </a:extLst>
          </p:cNvPr>
          <p:cNvSpPr>
            <a:spLocks noGrp="1"/>
          </p:cNvSpPr>
          <p:nvPr>
            <p:ph type="body" idx="21"/>
          </p:nvPr>
        </p:nvSpPr>
        <p:spPr/>
        <p:txBody>
          <a:bodyPr/>
          <a:lstStyle/>
          <a:p>
            <a:r>
              <a:rPr lang="fr-FR" dirty="0"/>
              <a:t>5.</a:t>
            </a:r>
            <a:endParaRPr lang="en-US" dirty="0"/>
          </a:p>
        </p:txBody>
      </p:sp>
      <p:sp>
        <p:nvSpPr>
          <p:cNvPr id="10" name="Espace réservé du texte 9">
            <a:extLst>
              <a:ext uri="{FF2B5EF4-FFF2-40B4-BE49-F238E27FC236}">
                <a16:creationId xmlns:a16="http://schemas.microsoft.com/office/drawing/2014/main" id="{D2191EED-76FB-E820-6BAE-9FABEB32F752}"/>
              </a:ext>
            </a:extLst>
          </p:cNvPr>
          <p:cNvSpPr>
            <a:spLocks noGrp="1"/>
          </p:cNvSpPr>
          <p:nvPr>
            <p:ph type="body" sz="quarter" idx="25"/>
          </p:nvPr>
        </p:nvSpPr>
        <p:spPr/>
        <p:txBody>
          <a:bodyPr/>
          <a:lstStyle/>
          <a:p>
            <a:r>
              <a:rPr lang="en-US" dirty="0"/>
              <a:t>Reliability of Multi-Diesel</a:t>
            </a:r>
          </a:p>
        </p:txBody>
      </p:sp>
      <p:sp>
        <p:nvSpPr>
          <p:cNvPr id="11" name="Espace réservé du texte 10">
            <a:extLst>
              <a:ext uri="{FF2B5EF4-FFF2-40B4-BE49-F238E27FC236}">
                <a16:creationId xmlns:a16="http://schemas.microsoft.com/office/drawing/2014/main" id="{CFD10205-6294-CD16-CA4F-58D9B7F2ABA1}"/>
              </a:ext>
            </a:extLst>
          </p:cNvPr>
          <p:cNvSpPr>
            <a:spLocks noGrp="1"/>
          </p:cNvSpPr>
          <p:nvPr>
            <p:ph type="body" sz="quarter" idx="26"/>
          </p:nvPr>
        </p:nvSpPr>
        <p:spPr/>
        <p:txBody>
          <a:bodyPr/>
          <a:lstStyle/>
          <a:p>
            <a:r>
              <a:rPr lang="en-US" dirty="0"/>
              <a:t>Example for one train</a:t>
            </a:r>
          </a:p>
        </p:txBody>
      </p:sp>
      <p:sp>
        <p:nvSpPr>
          <p:cNvPr id="12" name="Espace réservé du texte 11">
            <a:extLst>
              <a:ext uri="{FF2B5EF4-FFF2-40B4-BE49-F238E27FC236}">
                <a16:creationId xmlns:a16="http://schemas.microsoft.com/office/drawing/2014/main" id="{A7D0DFAB-1CA4-7F1F-8DA4-80B609F9D3BB}"/>
              </a:ext>
            </a:extLst>
          </p:cNvPr>
          <p:cNvSpPr>
            <a:spLocks noGrp="1"/>
          </p:cNvSpPr>
          <p:nvPr>
            <p:ph type="body" sz="quarter" idx="27"/>
          </p:nvPr>
        </p:nvSpPr>
        <p:spPr/>
        <p:txBody>
          <a:bodyPr/>
          <a:lstStyle/>
          <a:p>
            <a:r>
              <a:rPr lang="en-US" dirty="0"/>
              <a:t>Example for 2oo4 trains</a:t>
            </a:r>
          </a:p>
        </p:txBody>
      </p:sp>
      <p:sp>
        <p:nvSpPr>
          <p:cNvPr id="13" name="Espace réservé du texte 12">
            <a:extLst>
              <a:ext uri="{FF2B5EF4-FFF2-40B4-BE49-F238E27FC236}">
                <a16:creationId xmlns:a16="http://schemas.microsoft.com/office/drawing/2014/main" id="{E98D281B-C851-9AF6-1681-AEAF8A513F20}"/>
              </a:ext>
            </a:extLst>
          </p:cNvPr>
          <p:cNvSpPr>
            <a:spLocks noGrp="1"/>
          </p:cNvSpPr>
          <p:nvPr>
            <p:ph type="body" sz="quarter" idx="28"/>
          </p:nvPr>
        </p:nvSpPr>
        <p:spPr/>
        <p:txBody>
          <a:bodyPr/>
          <a:lstStyle/>
          <a:p>
            <a:r>
              <a:rPr lang="en-US" dirty="0"/>
              <a:t>Conclusions</a:t>
            </a:r>
          </a:p>
        </p:txBody>
      </p:sp>
      <p:sp>
        <p:nvSpPr>
          <p:cNvPr id="15" name="Espace réservé du numéro de diapositive 14">
            <a:extLst>
              <a:ext uri="{FF2B5EF4-FFF2-40B4-BE49-F238E27FC236}">
                <a16:creationId xmlns:a16="http://schemas.microsoft.com/office/drawing/2014/main" id="{966FA79E-77DF-889B-FC63-2CB32B40E5E3}"/>
              </a:ext>
            </a:extLst>
          </p:cNvPr>
          <p:cNvSpPr>
            <a:spLocks noGrp="1"/>
          </p:cNvSpPr>
          <p:nvPr>
            <p:ph type="sldNum" sz="quarter" idx="30"/>
          </p:nvPr>
        </p:nvSpPr>
        <p:spPr/>
        <p:txBody>
          <a:bodyPr/>
          <a:lstStyle/>
          <a:p>
            <a:fld id="{0334CA73-E165-43C3-A7BE-6A64DCE862CA}" type="slidenum">
              <a:rPr lang="fr-FR" smtClean="0"/>
              <a:pPr/>
              <a:t>3</a:t>
            </a:fld>
            <a:endParaRPr lang="fr-FR" dirty="0"/>
          </a:p>
        </p:txBody>
      </p:sp>
      <p:sp>
        <p:nvSpPr>
          <p:cNvPr id="2" name="Titre 1">
            <a:extLst>
              <a:ext uri="{FF2B5EF4-FFF2-40B4-BE49-F238E27FC236}">
                <a16:creationId xmlns:a16="http://schemas.microsoft.com/office/drawing/2014/main" id="{104B4E61-1D68-F41A-94B7-E93A19D05674}"/>
              </a:ext>
            </a:extLst>
          </p:cNvPr>
          <p:cNvSpPr>
            <a:spLocks noGrp="1"/>
          </p:cNvSpPr>
          <p:nvPr>
            <p:ph type="title"/>
          </p:nvPr>
        </p:nvSpPr>
        <p:spPr/>
        <p:txBody>
          <a:bodyPr/>
          <a:lstStyle/>
          <a:p>
            <a:r>
              <a:rPr lang="en-US" dirty="0"/>
              <a:t>Content</a:t>
            </a:r>
          </a:p>
        </p:txBody>
      </p:sp>
    </p:spTree>
    <p:extLst>
      <p:ext uri="{BB962C8B-B14F-4D97-AF65-F5344CB8AC3E}">
        <p14:creationId xmlns:p14="http://schemas.microsoft.com/office/powerpoint/2010/main" val="34922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a:xfrm>
            <a:off x="721658" y="365125"/>
            <a:ext cx="10515600" cy="677291"/>
          </a:xfrm>
        </p:spPr>
        <p:txBody>
          <a:bodyPr/>
          <a:lstStyle/>
          <a:p>
            <a:r>
              <a:rPr lang="en-US" dirty="0"/>
              <a:t>Introduction</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4</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673816" y="1298003"/>
            <a:ext cx="10515599" cy="49551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Emergency Diesel Generator (EDG) systems at NPP usually involve large redundant EDG sets</a:t>
            </a:r>
          </a:p>
          <a:p>
            <a:pPr lvl="1"/>
            <a:r>
              <a:rPr lang="en-US" dirty="0"/>
              <a:t>Design capacity of one set </a:t>
            </a:r>
            <a:r>
              <a:rPr lang="en-US" dirty="0">
                <a:sym typeface="Wingdings" panose="05000000000000000000" pitchFamily="2" charset="2"/>
              </a:rPr>
              <a:t> power load required by one NPP train</a:t>
            </a:r>
          </a:p>
          <a:p>
            <a:pPr lvl="1"/>
            <a:r>
              <a:rPr lang="en-US" dirty="0"/>
              <a:t>Configuration with redundant trains (e.g., 2-out-of-4)</a:t>
            </a:r>
            <a:endParaRPr lang="en-US" sz="800" b="1" dirty="0"/>
          </a:p>
          <a:p>
            <a:pPr marL="457200" lvl="1" indent="0">
              <a:buNone/>
            </a:pPr>
            <a:endParaRPr lang="en-US" sz="800" dirty="0">
              <a:sym typeface="Wingdings" panose="05000000000000000000" pitchFamily="2" charset="2"/>
            </a:endParaRPr>
          </a:p>
          <a:p>
            <a:r>
              <a:rPr lang="en-US" b="1" dirty="0"/>
              <a:t>Multi-Diesel configurations</a:t>
            </a:r>
          </a:p>
          <a:p>
            <a:pPr lvl="1"/>
            <a:r>
              <a:rPr lang="en-US" dirty="0"/>
              <a:t>Multi small EDG sets (&lt; 2 MW) operating in parallel</a:t>
            </a:r>
          </a:p>
          <a:p>
            <a:pPr lvl="1"/>
            <a:r>
              <a:rPr lang="en-US" dirty="0"/>
              <a:t>Provide at least the same power load as the large EDG set</a:t>
            </a:r>
          </a:p>
          <a:p>
            <a:pPr lvl="1"/>
            <a:r>
              <a:rPr lang="en-US" dirty="0"/>
              <a:t>Redundant small EDG (backup sets) can be included </a:t>
            </a:r>
          </a:p>
          <a:p>
            <a:pPr marL="457200" lvl="1" indent="0">
              <a:buNone/>
            </a:pPr>
            <a:endParaRPr lang="en-US" sz="800" dirty="0">
              <a:sym typeface="Wingdings" panose="05000000000000000000" pitchFamily="2" charset="2"/>
            </a:endParaRPr>
          </a:p>
          <a:p>
            <a:r>
              <a:rPr lang="en-US" b="1" dirty="0"/>
              <a:t>Multi-Diesel installation and operational advantages</a:t>
            </a:r>
          </a:p>
          <a:p>
            <a:pPr lvl="1"/>
            <a:r>
              <a:rPr lang="en-US" dirty="0"/>
              <a:t>Higher reliability/availability than large single sets</a:t>
            </a:r>
          </a:p>
          <a:p>
            <a:pPr lvl="1"/>
            <a:r>
              <a:rPr lang="en-US" dirty="0"/>
              <a:t>Better maintenance (e.g., repair)</a:t>
            </a:r>
          </a:p>
          <a:p>
            <a:pPr lvl="1"/>
            <a:r>
              <a:rPr lang="en-US" dirty="0"/>
              <a:t>Lower complexity and efforts for integration, engineering</a:t>
            </a:r>
            <a:br>
              <a:rPr lang="en-US" dirty="0"/>
            </a:br>
            <a:r>
              <a:rPr lang="en-US" dirty="0"/>
              <a:t>and erection </a:t>
            </a:r>
            <a:endParaRPr lang="en-US" dirty="0">
              <a:sym typeface="Wingdings" panose="05000000000000000000" pitchFamily="2" charset="2"/>
            </a:endParaRPr>
          </a:p>
          <a:p>
            <a:pPr lvl="1"/>
            <a:r>
              <a:rPr lang="en-US" dirty="0">
                <a:sym typeface="Wingdings" panose="05000000000000000000" pitchFamily="2" charset="2"/>
              </a:rPr>
              <a:t>Easier replacement, flexible for possible power expansion</a:t>
            </a:r>
          </a:p>
          <a:p>
            <a:pPr lvl="1"/>
            <a:endParaRPr lang="en-US" dirty="0">
              <a:sym typeface="Wingdings" panose="05000000000000000000" pitchFamily="2" charset="2"/>
            </a:endParaRPr>
          </a:p>
          <a:p>
            <a:endParaRPr lang="en-US" sz="800" b="1" dirty="0"/>
          </a:p>
        </p:txBody>
      </p:sp>
      <p:pic>
        <p:nvPicPr>
          <p:cNvPr id="6" name="Grafik 5">
            <a:extLst>
              <a:ext uri="{FF2B5EF4-FFF2-40B4-BE49-F238E27FC236}">
                <a16:creationId xmlns:a16="http://schemas.microsoft.com/office/drawing/2014/main" id="{14E8B9C7-F98B-C6A8-2A82-483DF10BEAB2}"/>
              </a:ext>
            </a:extLst>
          </p:cNvPr>
          <p:cNvPicPr>
            <a:picLocks noChangeAspect="1"/>
          </p:cNvPicPr>
          <p:nvPr/>
        </p:nvPicPr>
        <p:blipFill>
          <a:blip r:embed="rId5"/>
          <a:stretch>
            <a:fillRect/>
          </a:stretch>
        </p:blipFill>
        <p:spPr>
          <a:xfrm>
            <a:off x="7756804" y="2816876"/>
            <a:ext cx="4294782" cy="2837023"/>
          </a:xfrm>
          <a:prstGeom prst="rect">
            <a:avLst/>
          </a:prstGeom>
        </p:spPr>
      </p:pic>
    </p:spTree>
    <p:extLst>
      <p:ext uri="{BB962C8B-B14F-4D97-AF65-F5344CB8AC3E}">
        <p14:creationId xmlns:p14="http://schemas.microsoft.com/office/powerpoint/2010/main" val="342894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a:xfrm>
            <a:off x="739586" y="365125"/>
            <a:ext cx="10515600" cy="677291"/>
          </a:xfrm>
        </p:spPr>
        <p:txBody>
          <a:bodyPr/>
          <a:lstStyle/>
          <a:p>
            <a:r>
              <a:rPr lang="en-US" dirty="0"/>
              <a:t>Reliability of Multi-Diesel (1/2)</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5</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730620" y="1236932"/>
            <a:ext cx="10615863" cy="51027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Reliability assessment of replacing large EDG sets by multi-diesel sets</a:t>
            </a:r>
          </a:p>
          <a:p>
            <a:pPr lvl="1"/>
            <a:r>
              <a:rPr lang="en-US" dirty="0"/>
              <a:t>Analyze different configurations with/without backup sets</a:t>
            </a:r>
          </a:p>
          <a:p>
            <a:pPr lvl="1"/>
            <a:r>
              <a:rPr lang="en-US" dirty="0"/>
              <a:t>Replacement of one/multiple trains of large EDG sets </a:t>
            </a:r>
          </a:p>
          <a:p>
            <a:pPr lvl="1"/>
            <a:r>
              <a:rPr lang="en-US" dirty="0"/>
              <a:t>Define guidelines (from a reliability perspective) for the selection </a:t>
            </a:r>
            <a:br>
              <a:rPr lang="en-US" dirty="0"/>
            </a:br>
            <a:r>
              <a:rPr lang="en-US" dirty="0"/>
              <a:t>of multi-diesel configurations </a:t>
            </a:r>
          </a:p>
          <a:p>
            <a:endParaRPr lang="en-US" sz="800" b="1" dirty="0"/>
          </a:p>
          <a:p>
            <a:r>
              <a:rPr lang="en-US" b="1" dirty="0"/>
              <a:t>Assumptions for the analysis </a:t>
            </a:r>
          </a:p>
          <a:p>
            <a:pPr lvl="1"/>
            <a:r>
              <a:rPr lang="en-US" b="1" dirty="0"/>
              <a:t>A large EDG set of 6 MW is replaced with at least N = 3 small sets</a:t>
            </a:r>
          </a:p>
          <a:p>
            <a:pPr lvl="1"/>
            <a:r>
              <a:rPr lang="en-US" dirty="0"/>
              <a:t>Fault tree analysis, including repair of failed sets (MTTR = 12 h)</a:t>
            </a:r>
          </a:p>
          <a:p>
            <a:pPr lvl="2"/>
            <a:r>
              <a:rPr lang="en-US" dirty="0"/>
              <a:t>Failure to start on demand, to operate during the mission time </a:t>
            </a:r>
          </a:p>
          <a:p>
            <a:pPr lvl="1"/>
            <a:r>
              <a:rPr lang="en-US" dirty="0"/>
              <a:t>N, N+1 and N+2 configurations are analyzed</a:t>
            </a:r>
          </a:p>
          <a:p>
            <a:pPr lvl="2"/>
            <a:r>
              <a:rPr lang="en-US" dirty="0"/>
              <a:t>All small sets within one train are tested simultaneously (non-staggered)</a:t>
            </a:r>
          </a:p>
          <a:p>
            <a:pPr lvl="2"/>
            <a:r>
              <a:rPr lang="en-US" dirty="0"/>
              <a:t>Each train tested once a week (TI = 1 month, staggered)</a:t>
            </a:r>
          </a:p>
          <a:p>
            <a:pPr lvl="1"/>
            <a:r>
              <a:rPr lang="en-US" dirty="0">
                <a:sym typeface="Wingdings" panose="05000000000000000000" pitchFamily="2" charset="2"/>
              </a:rPr>
              <a:t>Backup sets replace any failed set within the paralleled configuration</a:t>
            </a:r>
          </a:p>
          <a:p>
            <a:pPr lvl="1"/>
            <a:r>
              <a:rPr lang="en-US" dirty="0">
                <a:sym typeface="Wingdings" panose="05000000000000000000" pitchFamily="2" charset="2"/>
              </a:rPr>
              <a:t>Mission times: short-term (2 h), medium term (24 h) and long-term (7 days) LOOPs are considered</a:t>
            </a:r>
          </a:p>
        </p:txBody>
      </p:sp>
      <p:pic>
        <p:nvPicPr>
          <p:cNvPr id="14" name="Grafik 13">
            <a:extLst>
              <a:ext uri="{FF2B5EF4-FFF2-40B4-BE49-F238E27FC236}">
                <a16:creationId xmlns:a16="http://schemas.microsoft.com/office/drawing/2014/main" id="{404BCF28-7505-F39B-B77D-5B0BE0A307B3}"/>
              </a:ext>
            </a:extLst>
          </p:cNvPr>
          <p:cNvPicPr>
            <a:picLocks noChangeAspect="1"/>
          </p:cNvPicPr>
          <p:nvPr/>
        </p:nvPicPr>
        <p:blipFill>
          <a:blip r:embed="rId5"/>
          <a:stretch>
            <a:fillRect/>
          </a:stretch>
        </p:blipFill>
        <p:spPr>
          <a:xfrm>
            <a:off x="8599381" y="1236932"/>
            <a:ext cx="3511942" cy="3618364"/>
          </a:xfrm>
          <a:prstGeom prst="rect">
            <a:avLst/>
          </a:prstGeom>
        </p:spPr>
      </p:pic>
      <p:sp>
        <p:nvSpPr>
          <p:cNvPr id="21" name="Textfeld 20">
            <a:extLst>
              <a:ext uri="{FF2B5EF4-FFF2-40B4-BE49-F238E27FC236}">
                <a16:creationId xmlns:a16="http://schemas.microsoft.com/office/drawing/2014/main" id="{BF0A8DA8-9670-DE89-A124-F6C13581CD37}"/>
              </a:ext>
            </a:extLst>
          </p:cNvPr>
          <p:cNvSpPr txBox="1"/>
          <p:nvPr/>
        </p:nvSpPr>
        <p:spPr>
          <a:xfrm>
            <a:off x="11321466" y="927000"/>
            <a:ext cx="756084" cy="230832"/>
          </a:xfrm>
          <a:prstGeom prst="rect">
            <a:avLst/>
          </a:prstGeom>
          <a:noFill/>
        </p:spPr>
        <p:txBody>
          <a:bodyPr wrap="square" rtlCol="0">
            <a:spAutoFit/>
          </a:bodyPr>
          <a:lstStyle/>
          <a:p>
            <a:pPr algn="r"/>
            <a:r>
              <a:rPr lang="en-US" sz="900" b="1" dirty="0"/>
              <a:t>(N = 3) + 1</a:t>
            </a:r>
          </a:p>
        </p:txBody>
      </p:sp>
    </p:spTree>
    <p:extLst>
      <p:ext uri="{BB962C8B-B14F-4D97-AF65-F5344CB8AC3E}">
        <p14:creationId xmlns:p14="http://schemas.microsoft.com/office/powerpoint/2010/main" val="210262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p:txBody>
          <a:bodyPr/>
          <a:lstStyle/>
          <a:p>
            <a:r>
              <a:rPr lang="en-US" dirty="0"/>
              <a:t>Reliability of Multi-Diesel (2/2)</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6</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838200" y="1250378"/>
            <a:ext cx="10515599" cy="49551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Reliability data</a:t>
            </a:r>
          </a:p>
          <a:p>
            <a:pPr lvl="1"/>
            <a:r>
              <a:rPr lang="en-US" dirty="0"/>
              <a:t>Failure rates taken from the Centralized Reliability Database ZEDB </a:t>
            </a:r>
            <a:br>
              <a:rPr lang="en-US" dirty="0"/>
            </a:br>
            <a:r>
              <a:rPr lang="en-US" dirty="0"/>
              <a:t>(operating experience of German nuclear power plants collected from 1976 to 2013)</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Common-cause failures are modeled for redundant sets</a:t>
            </a:r>
          </a:p>
          <a:p>
            <a:pPr lvl="2"/>
            <a:r>
              <a:rPr lang="en-US" dirty="0"/>
              <a:t>Alpha Factor Model, failure to start/operate from NUREG/CR-5497 </a:t>
            </a:r>
          </a:p>
          <a:p>
            <a:endParaRPr lang="en-US" sz="800" b="1" dirty="0"/>
          </a:p>
          <a:p>
            <a:endParaRPr lang="en-US" b="1" dirty="0"/>
          </a:p>
          <a:p>
            <a:endParaRPr lang="en-US" b="1" dirty="0"/>
          </a:p>
          <a:p>
            <a:pPr lvl="1"/>
            <a:endParaRPr lang="en-US" dirty="0">
              <a:sym typeface="Wingdings" panose="05000000000000000000" pitchFamily="2" charset="2"/>
            </a:endParaRPr>
          </a:p>
          <a:p>
            <a:pPr lvl="1"/>
            <a:endParaRPr lang="en-US" dirty="0">
              <a:sym typeface="Wingdings" panose="05000000000000000000" pitchFamily="2" charset="2"/>
            </a:endParaRPr>
          </a:p>
          <a:p>
            <a:endParaRPr lang="en-US" sz="800" b="1" dirty="0"/>
          </a:p>
        </p:txBody>
      </p:sp>
      <p:pic>
        <p:nvPicPr>
          <p:cNvPr id="4" name="Grafik 3">
            <a:extLst>
              <a:ext uri="{FF2B5EF4-FFF2-40B4-BE49-F238E27FC236}">
                <a16:creationId xmlns:a16="http://schemas.microsoft.com/office/drawing/2014/main" id="{3ED5AD8F-3575-EFF0-DF8C-10D5E8E3AF95}"/>
              </a:ext>
            </a:extLst>
          </p:cNvPr>
          <p:cNvPicPr>
            <a:picLocks noChangeAspect="1"/>
          </p:cNvPicPr>
          <p:nvPr/>
        </p:nvPicPr>
        <p:blipFill>
          <a:blip r:embed="rId5"/>
          <a:stretch>
            <a:fillRect/>
          </a:stretch>
        </p:blipFill>
        <p:spPr>
          <a:xfrm>
            <a:off x="1642481" y="2582489"/>
            <a:ext cx="6053719" cy="1051617"/>
          </a:xfrm>
          <a:prstGeom prst="rect">
            <a:avLst/>
          </a:prstGeom>
        </p:spPr>
      </p:pic>
      <p:pic>
        <p:nvPicPr>
          <p:cNvPr id="6" name="Grafik 5">
            <a:extLst>
              <a:ext uri="{FF2B5EF4-FFF2-40B4-BE49-F238E27FC236}">
                <a16:creationId xmlns:a16="http://schemas.microsoft.com/office/drawing/2014/main" id="{75822B32-A528-AC1B-51D5-4A7F0F752530}"/>
              </a:ext>
            </a:extLst>
          </p:cNvPr>
          <p:cNvPicPr>
            <a:picLocks noChangeAspect="1"/>
          </p:cNvPicPr>
          <p:nvPr/>
        </p:nvPicPr>
        <p:blipFill>
          <a:blip r:embed="rId6"/>
          <a:stretch>
            <a:fillRect/>
          </a:stretch>
        </p:blipFill>
        <p:spPr>
          <a:xfrm>
            <a:off x="7696200" y="2172933"/>
            <a:ext cx="4495800" cy="1984988"/>
          </a:xfrm>
          <a:prstGeom prst="rect">
            <a:avLst/>
          </a:prstGeom>
        </p:spPr>
      </p:pic>
    </p:spTree>
    <p:extLst>
      <p:ext uri="{BB962C8B-B14F-4D97-AF65-F5344CB8AC3E}">
        <p14:creationId xmlns:p14="http://schemas.microsoft.com/office/powerpoint/2010/main" val="321158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re 37">
            <a:extLst>
              <a:ext uri="{FF2B5EF4-FFF2-40B4-BE49-F238E27FC236}">
                <a16:creationId xmlns:a16="http://schemas.microsoft.com/office/drawing/2014/main" id="{35A4DD98-49C7-7099-DAE5-7A0D129DC466}"/>
              </a:ext>
            </a:extLst>
          </p:cNvPr>
          <p:cNvSpPr>
            <a:spLocks noGrp="1"/>
          </p:cNvSpPr>
          <p:nvPr>
            <p:ph type="title"/>
          </p:nvPr>
        </p:nvSpPr>
        <p:spPr/>
        <p:txBody>
          <a:bodyPr>
            <a:normAutofit fontScale="90000"/>
          </a:bodyPr>
          <a:lstStyle/>
          <a:p>
            <a:r>
              <a:rPr lang="en-US" dirty="0"/>
              <a:t>Reliability of Multi-Diesel Configurations </a:t>
            </a:r>
            <a:br>
              <a:rPr lang="en-US" dirty="0"/>
            </a:br>
            <a:r>
              <a:rPr lang="en-US" dirty="0"/>
              <a:t>(One Train)</a:t>
            </a:r>
          </a:p>
        </p:txBody>
      </p:sp>
      <p:sp>
        <p:nvSpPr>
          <p:cNvPr id="2" name="Espace réservé du numéro de diapositive 1">
            <a:extLst>
              <a:ext uri="{FF2B5EF4-FFF2-40B4-BE49-F238E27FC236}">
                <a16:creationId xmlns:a16="http://schemas.microsoft.com/office/drawing/2014/main" id="{42CE2DE4-F3DF-FB22-1423-4CCCE90EE02A}"/>
              </a:ext>
            </a:extLst>
          </p:cNvPr>
          <p:cNvSpPr>
            <a:spLocks noGrp="1"/>
          </p:cNvSpPr>
          <p:nvPr>
            <p:ph type="sldNum" sz="quarter" idx="10"/>
          </p:nvPr>
        </p:nvSpPr>
        <p:spPr/>
        <p:txBody>
          <a:bodyPr/>
          <a:lstStyle/>
          <a:p>
            <a:fld id="{0334CA73-E165-43C3-A7BE-6A64DCE862CA}" type="slidenum">
              <a:rPr lang="fr-FR" smtClean="0"/>
              <a:pPr/>
              <a:t>7</a:t>
            </a:fld>
            <a:endParaRPr lang="fr-FR" dirty="0"/>
          </a:p>
        </p:txBody>
      </p:sp>
      <p:sp>
        <p:nvSpPr>
          <p:cNvPr id="5" name="Textfeld 4">
            <a:extLst>
              <a:ext uri="{FF2B5EF4-FFF2-40B4-BE49-F238E27FC236}">
                <a16:creationId xmlns:a16="http://schemas.microsoft.com/office/drawing/2014/main" id="{60A6EBD0-6678-15C1-67A3-3E424C773CC7}"/>
              </a:ext>
            </a:extLst>
          </p:cNvPr>
          <p:cNvSpPr txBox="1"/>
          <p:nvPr/>
        </p:nvSpPr>
        <p:spPr>
          <a:xfrm>
            <a:off x="1019174" y="5472835"/>
            <a:ext cx="4714875" cy="523220"/>
          </a:xfrm>
          <a:prstGeom prst="rect">
            <a:avLst/>
          </a:prstGeom>
          <a:solidFill>
            <a:schemeClr val="bg1">
              <a:lumMod val="95000"/>
            </a:schemeClr>
          </a:solidFill>
        </p:spPr>
        <p:txBody>
          <a:bodyPr wrap="square" rtlCol="0">
            <a:spAutoFit/>
          </a:bodyPr>
          <a:lstStyle/>
          <a:p>
            <a:r>
              <a:rPr lang="en-US" sz="1400" b="1" dirty="0">
                <a:solidFill>
                  <a:srgbClr val="252B69"/>
                </a:solidFill>
              </a:rPr>
              <a:t>- The EDG availability of one train is downgraded if no</a:t>
            </a:r>
            <a:br>
              <a:rPr lang="en-US" sz="1400" b="1" dirty="0">
                <a:solidFill>
                  <a:srgbClr val="252B69"/>
                </a:solidFill>
              </a:rPr>
            </a:br>
            <a:r>
              <a:rPr lang="en-US" sz="1400" b="1" dirty="0">
                <a:solidFill>
                  <a:srgbClr val="252B69"/>
                </a:solidFill>
              </a:rPr>
              <a:t>   backup sets are included in the configuration</a:t>
            </a:r>
          </a:p>
        </p:txBody>
      </p:sp>
      <p:sp>
        <p:nvSpPr>
          <p:cNvPr id="6" name="Textfeld 5">
            <a:extLst>
              <a:ext uri="{FF2B5EF4-FFF2-40B4-BE49-F238E27FC236}">
                <a16:creationId xmlns:a16="http://schemas.microsoft.com/office/drawing/2014/main" id="{7AF9EF3C-E91D-D4B0-A0BD-55B6B57884CD}"/>
              </a:ext>
            </a:extLst>
          </p:cNvPr>
          <p:cNvSpPr txBox="1"/>
          <p:nvPr/>
        </p:nvSpPr>
        <p:spPr>
          <a:xfrm>
            <a:off x="1019175" y="1298453"/>
            <a:ext cx="4714875" cy="584775"/>
          </a:xfrm>
          <a:prstGeom prst="rect">
            <a:avLst/>
          </a:prstGeom>
          <a:solidFill>
            <a:schemeClr val="bg1">
              <a:lumMod val="95000"/>
            </a:schemeClr>
          </a:solidFill>
        </p:spPr>
        <p:txBody>
          <a:bodyPr wrap="square" rtlCol="0">
            <a:spAutoFit/>
          </a:bodyPr>
          <a:lstStyle/>
          <a:p>
            <a:pPr algn="ctr"/>
            <a:r>
              <a:rPr lang="en-US" sz="1600" b="1" dirty="0">
                <a:solidFill>
                  <a:srgbClr val="1057C8"/>
                </a:solidFill>
              </a:rPr>
              <a:t>One large EDG in one train is replaced by </a:t>
            </a:r>
            <a:br>
              <a:rPr lang="en-US" sz="1600" b="1" dirty="0">
                <a:solidFill>
                  <a:srgbClr val="1057C8"/>
                </a:solidFill>
              </a:rPr>
            </a:br>
            <a:r>
              <a:rPr lang="en-US" sz="1600" b="1" dirty="0">
                <a:solidFill>
                  <a:srgbClr val="1057C8"/>
                </a:solidFill>
              </a:rPr>
              <a:t>N small EDG sets</a:t>
            </a:r>
          </a:p>
        </p:txBody>
      </p:sp>
      <p:sp>
        <p:nvSpPr>
          <p:cNvPr id="7" name="Textfeld 6">
            <a:extLst>
              <a:ext uri="{FF2B5EF4-FFF2-40B4-BE49-F238E27FC236}">
                <a16:creationId xmlns:a16="http://schemas.microsoft.com/office/drawing/2014/main" id="{05241D66-126A-C869-4586-077C867CE8BC}"/>
              </a:ext>
            </a:extLst>
          </p:cNvPr>
          <p:cNvSpPr txBox="1"/>
          <p:nvPr/>
        </p:nvSpPr>
        <p:spPr>
          <a:xfrm>
            <a:off x="6730266" y="5472835"/>
            <a:ext cx="4871183" cy="738664"/>
          </a:xfrm>
          <a:prstGeom prst="rect">
            <a:avLst/>
          </a:prstGeom>
          <a:solidFill>
            <a:schemeClr val="bg1">
              <a:lumMod val="95000"/>
            </a:schemeClr>
          </a:solidFill>
        </p:spPr>
        <p:txBody>
          <a:bodyPr wrap="square" rtlCol="0">
            <a:spAutoFit/>
          </a:bodyPr>
          <a:lstStyle>
            <a:defPPr>
              <a:defRPr lang="fr-FR"/>
            </a:defPPr>
            <a:lvl1pPr>
              <a:defRPr sz="1400" b="1"/>
            </a:lvl1pPr>
          </a:lstStyle>
          <a:p>
            <a:r>
              <a:rPr lang="en-US" dirty="0">
                <a:solidFill>
                  <a:srgbClr val="252B69"/>
                </a:solidFill>
              </a:rPr>
              <a:t>- The smaller the number of sets proving the load, </a:t>
            </a:r>
            <a:br>
              <a:rPr lang="en-US" dirty="0">
                <a:solidFill>
                  <a:srgbClr val="252B69"/>
                </a:solidFill>
              </a:rPr>
            </a:br>
            <a:r>
              <a:rPr lang="en-US" dirty="0">
                <a:solidFill>
                  <a:srgbClr val="252B69"/>
                </a:solidFill>
              </a:rPr>
              <a:t>   the higher the availability of the train</a:t>
            </a:r>
          </a:p>
          <a:p>
            <a:r>
              <a:rPr lang="en-US" dirty="0">
                <a:solidFill>
                  <a:srgbClr val="252B69"/>
                </a:solidFill>
              </a:rPr>
              <a:t>- One backup set should be at least included</a:t>
            </a:r>
          </a:p>
        </p:txBody>
      </p:sp>
      <p:sp>
        <p:nvSpPr>
          <p:cNvPr id="14" name="Textfeld 13">
            <a:extLst>
              <a:ext uri="{FF2B5EF4-FFF2-40B4-BE49-F238E27FC236}">
                <a16:creationId xmlns:a16="http://schemas.microsoft.com/office/drawing/2014/main" id="{21CCD350-FD44-2BAB-AB5F-C77C36E61B2B}"/>
              </a:ext>
            </a:extLst>
          </p:cNvPr>
          <p:cNvSpPr txBox="1"/>
          <p:nvPr/>
        </p:nvSpPr>
        <p:spPr>
          <a:xfrm>
            <a:off x="6711216" y="1298453"/>
            <a:ext cx="4871184" cy="584775"/>
          </a:xfrm>
          <a:prstGeom prst="rect">
            <a:avLst/>
          </a:prstGeom>
          <a:solidFill>
            <a:schemeClr val="bg1">
              <a:lumMod val="95000"/>
            </a:schemeClr>
          </a:solidFill>
        </p:spPr>
        <p:txBody>
          <a:bodyPr wrap="square" rtlCol="0">
            <a:spAutoFit/>
          </a:bodyPr>
          <a:lstStyle/>
          <a:p>
            <a:pPr algn="ctr"/>
            <a:r>
              <a:rPr lang="en-US" sz="1600" b="1" dirty="0">
                <a:solidFill>
                  <a:srgbClr val="1057C8"/>
                </a:solidFill>
              </a:rPr>
              <a:t>One large EDG in one train is replaced by </a:t>
            </a:r>
            <a:br>
              <a:rPr lang="en-US" sz="1600" b="1" dirty="0">
                <a:solidFill>
                  <a:srgbClr val="1057C8"/>
                </a:solidFill>
              </a:rPr>
            </a:br>
            <a:r>
              <a:rPr lang="en-US" sz="1600" b="1" dirty="0">
                <a:solidFill>
                  <a:srgbClr val="1057C8"/>
                </a:solidFill>
              </a:rPr>
              <a:t>N+1, N+2 small EDG sets</a:t>
            </a:r>
          </a:p>
        </p:txBody>
      </p:sp>
      <p:pic>
        <p:nvPicPr>
          <p:cNvPr id="12" name="Grafik 11">
            <a:extLst>
              <a:ext uri="{FF2B5EF4-FFF2-40B4-BE49-F238E27FC236}">
                <a16:creationId xmlns:a16="http://schemas.microsoft.com/office/drawing/2014/main" id="{234FAB2F-68A9-3F29-0FB4-D1618927C280}"/>
              </a:ext>
            </a:extLst>
          </p:cNvPr>
          <p:cNvPicPr>
            <a:picLocks noChangeAspect="1"/>
          </p:cNvPicPr>
          <p:nvPr/>
        </p:nvPicPr>
        <p:blipFill>
          <a:blip r:embed="rId2"/>
          <a:stretch>
            <a:fillRect/>
          </a:stretch>
        </p:blipFill>
        <p:spPr>
          <a:xfrm>
            <a:off x="651931" y="2009774"/>
            <a:ext cx="5189721" cy="3410525"/>
          </a:xfrm>
          <a:prstGeom prst="rect">
            <a:avLst/>
          </a:prstGeom>
        </p:spPr>
      </p:pic>
      <p:pic>
        <p:nvPicPr>
          <p:cNvPr id="20" name="Grafik 19">
            <a:extLst>
              <a:ext uri="{FF2B5EF4-FFF2-40B4-BE49-F238E27FC236}">
                <a16:creationId xmlns:a16="http://schemas.microsoft.com/office/drawing/2014/main" id="{A41863E0-B838-C0C7-27B6-71E16C5A6626}"/>
              </a:ext>
            </a:extLst>
          </p:cNvPr>
          <p:cNvPicPr>
            <a:picLocks noChangeAspect="1"/>
          </p:cNvPicPr>
          <p:nvPr/>
        </p:nvPicPr>
        <p:blipFill>
          <a:blip r:embed="rId3"/>
          <a:stretch>
            <a:fillRect/>
          </a:stretch>
        </p:blipFill>
        <p:spPr>
          <a:xfrm>
            <a:off x="6426413" y="1991483"/>
            <a:ext cx="5263571" cy="3402064"/>
          </a:xfrm>
          <a:prstGeom prst="rect">
            <a:avLst/>
          </a:prstGeom>
        </p:spPr>
      </p:pic>
    </p:spTree>
    <p:extLst>
      <p:ext uri="{BB962C8B-B14F-4D97-AF65-F5344CB8AC3E}">
        <p14:creationId xmlns:p14="http://schemas.microsoft.com/office/powerpoint/2010/main" val="138922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re 37">
            <a:extLst>
              <a:ext uri="{FF2B5EF4-FFF2-40B4-BE49-F238E27FC236}">
                <a16:creationId xmlns:a16="http://schemas.microsoft.com/office/drawing/2014/main" id="{35A4DD98-49C7-7099-DAE5-7A0D129DC466}"/>
              </a:ext>
            </a:extLst>
          </p:cNvPr>
          <p:cNvSpPr>
            <a:spLocks noGrp="1"/>
          </p:cNvSpPr>
          <p:nvPr>
            <p:ph type="title"/>
          </p:nvPr>
        </p:nvSpPr>
        <p:spPr/>
        <p:txBody>
          <a:bodyPr>
            <a:normAutofit fontScale="90000"/>
          </a:bodyPr>
          <a:lstStyle/>
          <a:p>
            <a:r>
              <a:rPr lang="en-US" dirty="0"/>
              <a:t>Reliability of Multi-Diesel Configurations </a:t>
            </a:r>
            <a:br>
              <a:rPr lang="en-US" dirty="0"/>
            </a:br>
            <a:r>
              <a:rPr lang="en-US" dirty="0"/>
              <a:t>(2oo4 Trains)</a:t>
            </a:r>
          </a:p>
        </p:txBody>
      </p:sp>
      <p:sp>
        <p:nvSpPr>
          <p:cNvPr id="2" name="Espace réservé du numéro de diapositive 1">
            <a:extLst>
              <a:ext uri="{FF2B5EF4-FFF2-40B4-BE49-F238E27FC236}">
                <a16:creationId xmlns:a16="http://schemas.microsoft.com/office/drawing/2014/main" id="{42CE2DE4-F3DF-FB22-1423-4CCCE90EE02A}"/>
              </a:ext>
            </a:extLst>
          </p:cNvPr>
          <p:cNvSpPr>
            <a:spLocks noGrp="1"/>
          </p:cNvSpPr>
          <p:nvPr>
            <p:ph type="sldNum" sz="quarter" idx="10"/>
          </p:nvPr>
        </p:nvSpPr>
        <p:spPr/>
        <p:txBody>
          <a:bodyPr/>
          <a:lstStyle/>
          <a:p>
            <a:fld id="{0334CA73-E165-43C3-A7BE-6A64DCE862CA}" type="slidenum">
              <a:rPr lang="fr-FR" smtClean="0"/>
              <a:pPr/>
              <a:t>8</a:t>
            </a:fld>
            <a:endParaRPr lang="fr-FR" dirty="0"/>
          </a:p>
        </p:txBody>
      </p:sp>
      <p:sp>
        <p:nvSpPr>
          <p:cNvPr id="6" name="Textfeld 5">
            <a:extLst>
              <a:ext uri="{FF2B5EF4-FFF2-40B4-BE49-F238E27FC236}">
                <a16:creationId xmlns:a16="http://schemas.microsoft.com/office/drawing/2014/main" id="{7AF9EF3C-E91D-D4B0-A0BD-55B6B57884CD}"/>
              </a:ext>
            </a:extLst>
          </p:cNvPr>
          <p:cNvSpPr txBox="1"/>
          <p:nvPr/>
        </p:nvSpPr>
        <p:spPr>
          <a:xfrm>
            <a:off x="1397285" y="1250224"/>
            <a:ext cx="9359758" cy="584775"/>
          </a:xfrm>
          <a:prstGeom prst="rect">
            <a:avLst/>
          </a:prstGeom>
          <a:solidFill>
            <a:schemeClr val="bg1">
              <a:lumMod val="95000"/>
            </a:schemeClr>
          </a:solidFill>
        </p:spPr>
        <p:txBody>
          <a:bodyPr wrap="square" rtlCol="0">
            <a:spAutoFit/>
          </a:bodyPr>
          <a:lstStyle/>
          <a:p>
            <a:pPr algn="ctr"/>
            <a:r>
              <a:rPr lang="en-US" sz="1600" b="1" dirty="0">
                <a:solidFill>
                  <a:srgbClr val="1057C8"/>
                </a:solidFill>
              </a:rPr>
              <a:t>One large EDG is replaced by </a:t>
            </a:r>
            <a:br>
              <a:rPr lang="en-US" sz="1600" b="1" dirty="0">
                <a:solidFill>
                  <a:srgbClr val="1057C8"/>
                </a:solidFill>
              </a:rPr>
            </a:br>
            <a:r>
              <a:rPr lang="en-US" sz="1600" b="1" dirty="0">
                <a:solidFill>
                  <a:srgbClr val="1057C8"/>
                </a:solidFill>
              </a:rPr>
              <a:t>N+1, N+2 small EDG sets in each of the 2oo4 trains</a:t>
            </a:r>
          </a:p>
        </p:txBody>
      </p:sp>
      <p:sp>
        <p:nvSpPr>
          <p:cNvPr id="10" name="Espace réservé du contenu 44">
            <a:extLst>
              <a:ext uri="{FF2B5EF4-FFF2-40B4-BE49-F238E27FC236}">
                <a16:creationId xmlns:a16="http://schemas.microsoft.com/office/drawing/2014/main" id="{92BCA3AA-AA6D-5F9E-FC62-8A09EBBE986C}"/>
              </a:ext>
            </a:extLst>
          </p:cNvPr>
          <p:cNvSpPr txBox="1">
            <a:spLocks/>
          </p:cNvSpPr>
          <p:nvPr/>
        </p:nvSpPr>
        <p:spPr>
          <a:xfrm>
            <a:off x="1575371" y="5536909"/>
            <a:ext cx="9041258" cy="584776"/>
          </a:xfrm>
          <a:prstGeom prst="rect">
            <a:avLst/>
          </a:prstGeom>
          <a:solidFill>
            <a:schemeClr val="bg1">
              <a:lumMod val="95000"/>
            </a:schemeClr>
          </a:solidFill>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2">
                  <a:extLst>
                    <a:ext uri="{96DAC541-7B7A-43D3-8B79-37D633B846F1}">
                      <asvg:svgBlip xmlns:asvg="http://schemas.microsoft.com/office/drawing/2016/SVG/main" r:embed="rId3"/>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lvl="1" indent="0">
              <a:buNone/>
            </a:pPr>
            <a:r>
              <a:rPr lang="en-US" sz="1600" b="1" dirty="0"/>
              <a:t>- The smaller the number of sets per train providing the load, the higher the system availability</a:t>
            </a:r>
          </a:p>
          <a:p>
            <a:pPr marL="174625" lvl="1" indent="0">
              <a:buNone/>
            </a:pPr>
            <a:r>
              <a:rPr lang="en-US" sz="1600" b="1" dirty="0"/>
              <a:t>- Two backup sets greatly improve the system availability</a:t>
            </a:r>
          </a:p>
        </p:txBody>
      </p:sp>
      <p:pic>
        <p:nvPicPr>
          <p:cNvPr id="4" name="Grafik 3">
            <a:extLst>
              <a:ext uri="{FF2B5EF4-FFF2-40B4-BE49-F238E27FC236}">
                <a16:creationId xmlns:a16="http://schemas.microsoft.com/office/drawing/2014/main" id="{692F9479-3194-EDBA-D206-8CA0229D881A}"/>
              </a:ext>
            </a:extLst>
          </p:cNvPr>
          <p:cNvPicPr>
            <a:picLocks noChangeAspect="1"/>
          </p:cNvPicPr>
          <p:nvPr/>
        </p:nvPicPr>
        <p:blipFill>
          <a:blip r:embed="rId4"/>
          <a:stretch>
            <a:fillRect/>
          </a:stretch>
        </p:blipFill>
        <p:spPr>
          <a:xfrm>
            <a:off x="3191042" y="1876190"/>
            <a:ext cx="5604431" cy="3619528"/>
          </a:xfrm>
          <a:prstGeom prst="rect">
            <a:avLst/>
          </a:prstGeom>
        </p:spPr>
      </p:pic>
    </p:spTree>
    <p:extLst>
      <p:ext uri="{BB962C8B-B14F-4D97-AF65-F5344CB8AC3E}">
        <p14:creationId xmlns:p14="http://schemas.microsoft.com/office/powerpoint/2010/main" val="61058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re 43">
            <a:extLst>
              <a:ext uri="{FF2B5EF4-FFF2-40B4-BE49-F238E27FC236}">
                <a16:creationId xmlns:a16="http://schemas.microsoft.com/office/drawing/2014/main" id="{2481B206-CB10-AA1E-0881-BFEEE2BCC0BE}"/>
              </a:ext>
            </a:extLst>
          </p:cNvPr>
          <p:cNvSpPr>
            <a:spLocks noGrp="1"/>
          </p:cNvSpPr>
          <p:nvPr>
            <p:ph type="title"/>
          </p:nvPr>
        </p:nvSpPr>
        <p:spPr/>
        <p:txBody>
          <a:bodyPr/>
          <a:lstStyle/>
          <a:p>
            <a:r>
              <a:rPr lang="en-US" dirty="0"/>
              <a:t>Conclusions</a:t>
            </a:r>
          </a:p>
        </p:txBody>
      </p:sp>
      <p:sp>
        <p:nvSpPr>
          <p:cNvPr id="2" name="Espace réservé du numéro de diapositive 1">
            <a:extLst>
              <a:ext uri="{FF2B5EF4-FFF2-40B4-BE49-F238E27FC236}">
                <a16:creationId xmlns:a16="http://schemas.microsoft.com/office/drawing/2014/main" id="{F08F0F39-D054-62E6-71CE-F9F9474DE27F}"/>
              </a:ext>
            </a:extLst>
          </p:cNvPr>
          <p:cNvSpPr>
            <a:spLocks noGrp="1"/>
          </p:cNvSpPr>
          <p:nvPr>
            <p:ph type="sldNum" sz="quarter" idx="10"/>
          </p:nvPr>
        </p:nvSpPr>
        <p:spPr/>
        <p:txBody>
          <a:bodyPr/>
          <a:lstStyle/>
          <a:p>
            <a:fld id="{0334CA73-E165-43C3-A7BE-6A64DCE862CA}" type="slidenum">
              <a:rPr lang="fr-FR" smtClean="0"/>
              <a:pPr/>
              <a:t>9</a:t>
            </a:fld>
            <a:endParaRPr lang="fr-FR" dirty="0"/>
          </a:p>
        </p:txBody>
      </p:sp>
      <p:sp>
        <p:nvSpPr>
          <p:cNvPr id="11" name="Espace réservé du contenu 44">
            <a:extLst>
              <a:ext uri="{FF2B5EF4-FFF2-40B4-BE49-F238E27FC236}">
                <a16:creationId xmlns:a16="http://schemas.microsoft.com/office/drawing/2014/main" id="{CBC09950-2270-15EA-981F-E789D045A5CC}"/>
              </a:ext>
            </a:extLst>
          </p:cNvPr>
          <p:cNvSpPr txBox="1">
            <a:spLocks/>
          </p:cNvSpPr>
          <p:nvPr/>
        </p:nvSpPr>
        <p:spPr>
          <a:xfrm>
            <a:off x="838201" y="1298003"/>
            <a:ext cx="9877746" cy="49551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252B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100000"/>
              <a:buFontTx/>
              <a:buBlip>
                <a:blip r:embed="rId3">
                  <a:extLst>
                    <a:ext uri="{96DAC541-7B7A-43D3-8B79-37D633B846F1}">
                      <asvg:svgBlip xmlns:asvg="http://schemas.microsoft.com/office/drawing/2016/SVG/main" r:embed="rId4"/>
                    </a:ext>
                  </a:extLst>
                </a:blip>
              </a:buBlip>
              <a:defRPr sz="1800" kern="1200">
                <a:solidFill>
                  <a:srgbClr val="252B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252B69"/>
              </a:buClr>
              <a:buFont typeface="Arial" panose="020B0604020202020204" pitchFamily="34" charset="0"/>
              <a:buChar char="-"/>
              <a:defRPr sz="1600" kern="1200">
                <a:solidFill>
                  <a:srgbClr val="252B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252B69"/>
              </a:buClr>
              <a:buFont typeface="Arial" panose="020B0604020202020204" pitchFamily="34" charset="0"/>
              <a:buChar char="-"/>
              <a:defRPr sz="1400" kern="1200">
                <a:solidFill>
                  <a:srgbClr val="252B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The selection of a multi-diesel configuration depends on</a:t>
            </a:r>
          </a:p>
          <a:p>
            <a:endParaRPr lang="en-US" b="1" dirty="0"/>
          </a:p>
          <a:p>
            <a:pPr lvl="1"/>
            <a:r>
              <a:rPr lang="en-US" dirty="0"/>
              <a:t>The total load to be supplied </a:t>
            </a:r>
            <a:r>
              <a:rPr lang="en-US" dirty="0">
                <a:sym typeface="Wingdings" panose="05000000000000000000" pitchFamily="2" charset="2"/>
              </a:rPr>
              <a:t> defines the minimum number of required small sets (N)</a:t>
            </a:r>
          </a:p>
          <a:p>
            <a:pPr lvl="1"/>
            <a:endParaRPr lang="en-US" sz="1000" dirty="0">
              <a:sym typeface="Wingdings" panose="05000000000000000000" pitchFamily="2" charset="2"/>
            </a:endParaRPr>
          </a:p>
          <a:p>
            <a:pPr lvl="1"/>
            <a:r>
              <a:rPr lang="en-US" dirty="0"/>
              <a:t>Include the least possible small sets for supplying the required load</a:t>
            </a:r>
          </a:p>
          <a:p>
            <a:pPr lvl="1"/>
            <a:endParaRPr lang="en-US" sz="1000" dirty="0"/>
          </a:p>
          <a:p>
            <a:pPr lvl="1"/>
            <a:r>
              <a:rPr lang="en-US" dirty="0"/>
              <a:t>Include at least one backup set (N+1), better are two backup sets (N+2)</a:t>
            </a:r>
          </a:p>
          <a:p>
            <a:pPr lvl="1"/>
            <a:endParaRPr lang="en-US" sz="1000" dirty="0"/>
          </a:p>
          <a:p>
            <a:pPr lvl="1"/>
            <a:r>
              <a:rPr lang="en-US" dirty="0"/>
              <a:t>The mission time required for the system operation in the safety case (requirements)</a:t>
            </a:r>
          </a:p>
          <a:p>
            <a:pPr lvl="1"/>
            <a:endParaRPr lang="en-US" sz="1000" dirty="0"/>
          </a:p>
          <a:p>
            <a:pPr lvl="1"/>
            <a:r>
              <a:rPr lang="en-US" dirty="0"/>
              <a:t>Cost trade-offs (e.g., investment, maintenance, periodic testing), not yet considered in the analysis</a:t>
            </a:r>
          </a:p>
          <a:p>
            <a:pPr lvl="1"/>
            <a:endParaRPr lang="en-US" sz="800" b="1" dirty="0"/>
          </a:p>
          <a:p>
            <a:pPr lvl="1"/>
            <a:endParaRPr lang="en-US" sz="800" b="1" dirty="0"/>
          </a:p>
          <a:p>
            <a:pPr marL="457200" lvl="1" indent="0">
              <a:buNone/>
            </a:pPr>
            <a:endParaRPr lang="en-US" sz="800" b="1" dirty="0"/>
          </a:p>
          <a:p>
            <a:pPr lvl="1"/>
            <a:endParaRPr lang="en-US" dirty="0">
              <a:sym typeface="Wingdings" panose="05000000000000000000" pitchFamily="2" charset="2"/>
            </a:endParaRPr>
          </a:p>
          <a:p>
            <a:endParaRPr lang="en-US" sz="800" b="1" dirty="0"/>
          </a:p>
        </p:txBody>
      </p:sp>
    </p:spTree>
    <p:extLst>
      <p:ext uri="{BB962C8B-B14F-4D97-AF65-F5344CB8AC3E}">
        <p14:creationId xmlns:p14="http://schemas.microsoft.com/office/powerpoint/2010/main" val="2847172533"/>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749</Words>
  <Application>Microsoft Office PowerPoint</Application>
  <PresentationFormat>Breitbild</PresentationFormat>
  <Paragraphs>117</Paragraphs>
  <Slides>10</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Aptos</vt:lpstr>
      <vt:lpstr>Arial</vt:lpstr>
      <vt:lpstr>Calibri</vt:lpstr>
      <vt:lpstr>Wingdings</vt:lpstr>
      <vt:lpstr>1_Thème Office</vt:lpstr>
      <vt:lpstr>Reliability Analysis of EDG Systems including  Multi-Diesel Configurations</vt:lpstr>
      <vt:lpstr>PowerPoint-Präsentation</vt:lpstr>
      <vt:lpstr>Content</vt:lpstr>
      <vt:lpstr>Introduction</vt:lpstr>
      <vt:lpstr>Reliability of Multi-Diesel (1/2)</vt:lpstr>
      <vt:lpstr>Reliability of Multi-Diesel (2/2)</vt:lpstr>
      <vt:lpstr>Reliability of Multi-Diesel Configurations  (One Train)</vt:lpstr>
      <vt:lpstr>Reliability of Multi-Diesel Configurations  (2oo4 Trains)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MASSON Apolline (FRA-OSCP)</dc:creator>
  <cp:lastModifiedBy>JOCKENHOEVEL-BARTTFELD Mariana (FRA-IB)</cp:lastModifiedBy>
  <cp:revision>64</cp:revision>
  <dcterms:created xsi:type="dcterms:W3CDTF">2025-12-02T09:51:01Z</dcterms:created>
  <dcterms:modified xsi:type="dcterms:W3CDTF">2026-07-15T09:18:37Z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7b993a-7622-4ca9-b18f-a1c017beb90f_Enabled">
    <vt:lpwstr>true</vt:lpwstr>
  </property>
  <property fmtid="{D5CDD505-2E9C-101B-9397-08002B2CF9AE}" pid="3" name="MSIP_Label_d77b993a-7622-4ca9-b18f-a1c017beb90f_SetDate">
    <vt:lpwstr>2025-12-02T09:55:44Z</vt:lpwstr>
  </property>
  <property fmtid="{D5CDD505-2E9C-101B-9397-08002B2CF9AE}" pid="4" name="MSIP_Label_d77b993a-7622-4ca9-b18f-a1c017beb90f_Method">
    <vt:lpwstr>Standard</vt:lpwstr>
  </property>
  <property fmtid="{D5CDD505-2E9C-101B-9397-08002B2CF9AE}" pid="5" name="MSIP_Label_d77b993a-7622-4ca9-b18f-a1c017beb90f_Name">
    <vt:lpwstr>C1-No marking</vt:lpwstr>
  </property>
  <property fmtid="{D5CDD505-2E9C-101B-9397-08002B2CF9AE}" pid="6" name="MSIP_Label_d77b993a-7622-4ca9-b18f-a1c017beb90f_SiteId">
    <vt:lpwstr>152f9b3b-87f6-4551-b359-dc2527d190be</vt:lpwstr>
  </property>
  <property fmtid="{D5CDD505-2E9C-101B-9397-08002B2CF9AE}" pid="7" name="MSIP_Label_d77b993a-7622-4ca9-b18f-a1c017beb90f_ActionId">
    <vt:lpwstr>b812c177-4eae-40a4-9674-de6309ce87a9</vt:lpwstr>
  </property>
  <property fmtid="{D5CDD505-2E9C-101B-9397-08002B2CF9AE}" pid="8" name="MSIP_Label_d77b993a-7622-4ca9-b18f-a1c017beb90f_ContentBits">
    <vt:lpwstr>0</vt:lpwstr>
  </property>
</Properties>
</file>