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xmlns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6"/>
  </p:notesMasterIdLst>
  <p:sldIdLst>
    <p:sldId id="2147481457" r:id="rId5"/>
    <p:sldId id="263" r:id="rId6"/>
    <p:sldId id="2147481479" r:id="rId7"/>
    <p:sldId id="2147481480" r:id="rId8"/>
    <p:sldId id="2147481481" r:id="rId9"/>
    <p:sldId id="2147481482" r:id="rId10"/>
    <p:sldId id="2147481483" r:id="rId11"/>
    <p:sldId id="2147481484" r:id="rId12"/>
    <p:sldId id="2147481486" r:id="rId13"/>
    <p:sldId id="2147481487" r:id="rId14"/>
    <p:sldId id="2147481488" r:id="rId15"/>
    <p:sldId id="2147481489" r:id="rId16"/>
    <p:sldId id="2147481490" r:id="rId17"/>
    <p:sldId id="2147481491" r:id="rId18"/>
    <p:sldId id="2147481492" r:id="rId19"/>
    <p:sldId id="2147481493" r:id="rId20"/>
    <p:sldId id="2147481494" r:id="rId21"/>
    <p:sldId id="2147481495" r:id="rId22"/>
    <p:sldId id="2147481496" r:id="rId23"/>
    <p:sldId id="2147481497" r:id="rId24"/>
    <p:sldId id="2147481478" r:id="rId25"/>
  </p:sldIdLst>
  <p:sldSz cx="12188825" cy="6858000"/>
  <p:notesSz cx="6858000" cy="9144000"/>
  <p:embeddedFontLs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308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837704-1359-F3BB-3D5F-A5BB73C24826}" name="Phelps, Steven" initials="" userId="S::steven.phelps@vistracorp.com::81cab1c2-6a30-4cee-a68d-6b31e409558c" providerId="AD"/>
  <p188:author id="{14529430-FB7D-7A21-6A45-5E0A0C863003}" name="Cohn, Meranda" initials="CM" userId="S::meranda.cohn@vistracorp.com::eb6cc1fa-ebfe-4a14-83f4-420aa2ecaf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558"/>
  </p:normalViewPr>
  <p:slideViewPr>
    <p:cSldViewPr>
      <p:cViewPr varScale="1">
        <p:scale>
          <a:sx n="104" d="100"/>
          <a:sy n="104" d="100"/>
        </p:scale>
        <p:origin x="1428" y="114"/>
      </p:cViewPr>
      <p:guideLst>
        <p:guide orient="horz" pos="2364"/>
        <p:guide pos="415"/>
        <p:guide pos="7308"/>
        <p:guide orient="horz" pos="38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713CA-45FD-814E-A73C-BE6146CA8A51}" type="datetimeFigureOut">
              <a:rPr lang="en-US" smtClean="0"/>
              <a:t>7/21/2026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58AF4-7F66-0048-B8CF-B6E5E5A0F1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C7FEB-E654-42DF-C78A-09257FD66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58B93-EECF-3466-CE6B-CCA01F07D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2418F-F1A0-6029-DBB5-5BF6D810E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C71B-31AD-79CA-6523-1EF0C112B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58AF4-7F66-0048-B8CF-B6E5E5A0F1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">
            <a:extLst>
              <a:ext uri="{FF2B5EF4-FFF2-40B4-BE49-F238E27FC236}">
                <a16:creationId xmlns:a16="http://schemas.microsoft.com/office/drawing/2014/main" id="{15F57594-5F22-BDB0-62BF-E1BA24C988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b="1818"/>
          <a:stretch/>
        </p:blipFill>
        <p:spPr>
          <a:xfrm>
            <a:off x="0" y="0"/>
            <a:ext cx="121832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0" y="2123220"/>
            <a:ext cx="9427388" cy="1467356"/>
          </a:xfrm>
        </p:spPr>
        <p:txBody>
          <a:bodyPr>
            <a:normAutofit/>
          </a:bodyPr>
          <a:lstStyle>
            <a:lvl1pPr>
              <a:defRPr sz="47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187" y="3896591"/>
            <a:ext cx="9418326" cy="1724721"/>
          </a:xfrm>
        </p:spPr>
        <p:txBody>
          <a:bodyPr>
            <a:normAutofit/>
          </a:bodyPr>
          <a:lstStyle>
            <a:lvl1pPr marL="0" indent="0" algn="l">
              <a:buNone/>
              <a:defRPr sz="2999">
                <a:solidFill>
                  <a:schemeClr val="bg1"/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193912CC-0F4D-64AC-CD86-60ACC4E543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98" y="548680"/>
            <a:ext cx="3307488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F2AF03-5899-074A-DB2F-C89B5EF9FA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096" y="836801"/>
            <a:ext cx="3970730" cy="5439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">
            <a:extLst>
              <a:ext uri="{FF2B5EF4-FFF2-40B4-BE49-F238E27FC236}">
                <a16:creationId xmlns:a16="http://schemas.microsoft.com/office/drawing/2014/main" id="{3EC24322-ACC8-E558-7388-70464CADB0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9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76DD93AA-2BBA-124D-6C6C-A7F2C1AFE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188" y="6631145"/>
            <a:ext cx="799646" cy="7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081932BC-298B-1B8A-9D71-B0B31BA0D9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14" y="6324885"/>
            <a:ext cx="853676" cy="23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F27472-0D4E-10D6-ACB2-9765161B1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177" y="6419948"/>
            <a:ext cx="703707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63A70A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ack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4D0664-92C1-48F4-D166-4A07207B46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b="1818"/>
          <a:stretch/>
        </p:blipFill>
        <p:spPr>
          <a:xfrm>
            <a:off x="0" y="0"/>
            <a:ext cx="121832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3EC24322-ACC8-E558-7388-70464CADB0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9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E0F3338-5699-A492-F9E3-C5D25DB3B78B}"/>
              </a:ext>
            </a:extLst>
          </p:cNvPr>
          <p:cNvSpPr txBox="1">
            <a:spLocks/>
          </p:cNvSpPr>
          <p:nvPr userDrawn="1"/>
        </p:nvSpPr>
        <p:spPr>
          <a:xfrm>
            <a:off x="509461" y="6419948"/>
            <a:ext cx="504173" cy="4114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63A70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24AC42-0D57-34C1-0652-90B84647AC3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D2F1A73-7715-EEEA-24ED-B9D3D904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597914"/>
            <a:ext cx="10969943" cy="450570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9BC8B8-6A04-E1F7-EC53-AC32DD6E6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177" y="6419948"/>
            <a:ext cx="703707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FD012749-45D4-1F6F-09E0-6A6C7D3B5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520" y="6267217"/>
            <a:ext cx="975060" cy="5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>
            <a:extLst>
              <a:ext uri="{FF2B5EF4-FFF2-40B4-BE49-F238E27FC236}">
                <a16:creationId xmlns:a16="http://schemas.microsoft.com/office/drawing/2014/main" id="{0FF9DBEB-3243-1AC8-4E27-49CB476BCA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b="1818"/>
          <a:stretch/>
        </p:blipFill>
        <p:spPr>
          <a:xfrm>
            <a:off x="0" y="0"/>
            <a:ext cx="121832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782" y="3356992"/>
            <a:ext cx="10365122" cy="581019"/>
          </a:xfrm>
        </p:spPr>
        <p:txBody>
          <a:bodyPr anchor="t">
            <a:normAutofit/>
          </a:bodyPr>
          <a:lstStyle>
            <a:lvl1pPr algn="l">
              <a:buNone/>
              <a:defRPr sz="2999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82" y="2348880"/>
            <a:ext cx="10365122" cy="828092"/>
          </a:xfrm>
        </p:spPr>
        <p:txBody>
          <a:bodyPr anchor="t">
            <a:noAutofit/>
          </a:bodyPr>
          <a:lstStyle>
            <a:lvl1pPr marL="0" indent="0">
              <a:buNone/>
              <a:defRPr sz="4799" b="1">
                <a:solidFill>
                  <a:schemeClr val="bg1"/>
                </a:solidFill>
              </a:defRPr>
            </a:lvl1pPr>
            <a:lvl2pPr marL="609478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3pPr>
            <a:lvl4pPr marL="1827520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5332">
                <a:solidFill>
                  <a:schemeClr val="tx1">
                    <a:tint val="75000"/>
                  </a:schemeClr>
                </a:solidFill>
              </a:defRPr>
            </a:lvl6pPr>
            <a:lvl7pPr marL="3660529" indent="0">
              <a:buNone/>
              <a:defRPr sz="5332">
                <a:solidFill>
                  <a:schemeClr val="tx1">
                    <a:tint val="75000"/>
                  </a:schemeClr>
                </a:solidFill>
              </a:defRPr>
            </a:lvl7pPr>
            <a:lvl8pPr marL="4262084" indent="0">
              <a:buNone/>
              <a:defRPr sz="5332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5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3D6ABB-0179-586A-E267-704DF7E00E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096" y="836801"/>
            <a:ext cx="3970730" cy="543922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742129-4D2A-633E-3D29-D6EA579284A5}"/>
              </a:ext>
            </a:extLst>
          </p:cNvPr>
          <p:cNvSpPr txBox="1">
            <a:spLocks/>
          </p:cNvSpPr>
          <p:nvPr userDrawn="1"/>
        </p:nvSpPr>
        <p:spPr>
          <a:xfrm>
            <a:off x="509461" y="6419948"/>
            <a:ext cx="504173" cy="4114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63A70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24AC42-0D57-34C1-0652-90B84647AC36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EF798B-0F42-B014-7164-1C896ED19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177" y="6419948"/>
            <a:ext cx="703707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19AA3C1-E389-B9F9-7276-319DA1E1A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520" y="6267217"/>
            <a:ext cx="975060" cy="514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>
            <a:extLst>
              <a:ext uri="{FF2B5EF4-FFF2-40B4-BE49-F238E27FC236}">
                <a16:creationId xmlns:a16="http://schemas.microsoft.com/office/drawing/2014/main" id="{3E8C3080-C4FB-E7CD-1ACC-C6587EADA8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EB6B78-590C-7331-53F3-1FC79D8C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320"/>
            <a:ext cx="10969943" cy="1143297"/>
          </a:xfrm>
        </p:spPr>
        <p:txBody>
          <a:bodyPr>
            <a:normAutofit/>
          </a:bodyPr>
          <a:lstStyle>
            <a:lvl1pPr algn="l">
              <a:defRPr sz="29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8F1283-9758-4918-483A-92D10FFC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597914"/>
            <a:ext cx="5376987" cy="45057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481123-9940-266D-D421-7F3239A593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0122" y="1593057"/>
            <a:ext cx="5471481" cy="4536281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0C085385-BE0A-8944-E291-6367AC3AEF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188" y="6631145"/>
            <a:ext cx="799646" cy="7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C2EEB9F9-BD82-DB49-8588-D0A60E658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14" y="6324885"/>
            <a:ext cx="853676" cy="23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75CD53-EEEC-2A7C-3609-98B64A473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177" y="6419948"/>
            <a:ext cx="703707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63A70A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609441" y="2174672"/>
            <a:ext cx="5385023" cy="3950894"/>
          </a:xfrm>
        </p:spPr>
        <p:txBody>
          <a:bodyPr>
            <a:normAutofit/>
          </a:bodyPr>
          <a:lstStyle>
            <a:lvl1pPr>
              <a:defRPr sz="2999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6190704" y="2174672"/>
            <a:ext cx="5388680" cy="3950894"/>
          </a:xfrm>
        </p:spPr>
        <p:txBody>
          <a:bodyPr>
            <a:normAutofit/>
          </a:bodyPr>
          <a:lstStyle>
            <a:lvl1pPr>
              <a:defRPr sz="2999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A15D752C-5B14-4C53-D612-7ABB7D327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188" y="6631145"/>
            <a:ext cx="799646" cy="7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6CBF59EE-B0BB-BF05-5A1B-6DC3918F1B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14" y="6324885"/>
            <a:ext cx="853676" cy="23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42F4B6-D431-024B-2761-D3E9C98075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83177" y="6419948"/>
            <a:ext cx="703707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63A70A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A4E02-3BC9-4148-B78A-927F0C0D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D71-08A3-0245-AD79-1949C6F99206}" type="datetimeFigureOut">
              <a:rPr lang="en-US" smtClean="0"/>
              <a:t>7/21/2026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3C74A-D18E-D142-98BF-459A5495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EBEC-52EA-4E44-9181-827D5F30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58D7-6A5C-6744-95E6-20692C9F2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374AE-FDD4-B043-BC26-D7B4DA132F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61940" y="6305550"/>
            <a:ext cx="447558" cy="40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320"/>
            <a:ext cx="10969943" cy="114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97914"/>
            <a:ext cx="10969943" cy="450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AFFB84-9F40-61F6-A062-1216B40AC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177" y="6419948"/>
            <a:ext cx="703707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63A70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2DF2A15-2158-2FF9-9DD8-152A4DF8F845}"/>
              </a:ext>
            </a:extLst>
          </p:cNvPr>
          <p:cNvSpPr txBox="1">
            <a:spLocks/>
          </p:cNvSpPr>
          <p:nvPr userDrawn="1"/>
        </p:nvSpPr>
        <p:spPr>
          <a:xfrm>
            <a:off x="531812" y="6419948"/>
            <a:ext cx="451364" cy="4114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rgbClr val="63A70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24AC42-0D57-34C1-0652-90B84647AC36}" type="slidenum">
              <a:rPr lang="en-US" sz="1200" smtClean="0"/>
              <a:pPr algn="l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62" r:id="rId9"/>
  </p:sldLayoutIdLst>
  <p:hf sldNum="0" hdr="0" dt="0"/>
  <p:txStyles>
    <p:titleStyle>
      <a:lvl1pPr algn="l" defTabSz="457109" rtl="0" eaLnBrk="1" latinLnBrk="0" hangingPunct="1">
        <a:spcBef>
          <a:spcPct val="0"/>
        </a:spcBef>
        <a:buNone/>
        <a:defRPr sz="29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EE4C-A643-A466-9830-6192ADC29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Subset of Staggered Alpha Factor Parameter Estimates</a:t>
            </a:r>
            <a:br>
              <a:rPr lang="en-US" dirty="0"/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Matthew Degonish 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matthew.degonish@vistracorp.com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C7ACC-7287-A4B1-CDA3-CE6863363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9E50-FEBB-CD4B-E7CB-CC79A852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Alpha Factor Parameter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3D2E-780B-54E1-B31A-3B43A5AFF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not obvious by now, there is an implicit dependence between the observed number of failures and the test scheme from which those failure arose.</a:t>
            </a:r>
          </a:p>
          <a:p>
            <a:r>
              <a:rPr lang="en-US" dirty="0"/>
              <a:t>Generic CCF parameter estimates usually do not detail the test scheme of the component. </a:t>
            </a:r>
          </a:p>
          <a:p>
            <a:r>
              <a:rPr lang="en-US" dirty="0"/>
              <a:t>Two obvious assumptions</a:t>
            </a:r>
          </a:p>
          <a:p>
            <a:pPr lvl="1"/>
            <a:r>
              <a:rPr lang="en-US" dirty="0"/>
              <a:t>Assume the observed failure events represent observations from a non-staggered test scheme</a:t>
            </a:r>
          </a:p>
          <a:p>
            <a:pPr lvl="1"/>
            <a:r>
              <a:rPr lang="en-US" dirty="0"/>
              <a:t>Assumed the observed failure events represent observations from a staggered test scheme</a:t>
            </a:r>
          </a:p>
          <a:p>
            <a:r>
              <a:rPr lang="en-US" dirty="0"/>
              <a:t>Regardless of the assumption, the analyst can assess the impact of the alternate test scheme. This provides for a convenient framework.</a:t>
            </a:r>
          </a:p>
          <a:p>
            <a:pPr marL="22855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0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F164-5916-D57D-AC5C-4A36B77EE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58A2-3393-B74E-3050-AA5D319C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Observed Failures based on  a Non-Staggered Test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417A0-47AE-4805-EDDA-36607F62A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observed failure events are assumed to be based on a non-staggered test scheme, the alpha factor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non-staggered test scheme the equation for the failure probability of a specific </a:t>
                </a:r>
                <a:r>
                  <a:rPr lang="en-US" i="1" dirty="0"/>
                  <a:t>k</a:t>
                </a:r>
                <a:r>
                  <a:rPr lang="en-US" dirty="0"/>
                  <a:t> component group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417A0-47AE-4805-EDDA-36607F62A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75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20F5C-BA83-F51C-1B32-EF23952E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4CA2-29D2-6A1A-1033-CE8514C7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Observed Failures based on  a Non-Staggered Test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E2D0-EFEE-55F3-445C-0659036BD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use the maximum likelihood estimates (MLE) for the probability of a specific </a:t>
            </a:r>
            <a:r>
              <a:rPr lang="en-US" i="1" dirty="0"/>
              <a:t>k</a:t>
            </a:r>
            <a:r>
              <a:rPr lang="en-US" dirty="0"/>
              <a:t> component group to obtain the MLE for the alpha factor.</a:t>
            </a:r>
          </a:p>
          <a:p>
            <a:pPr lvl="1"/>
            <a:r>
              <a:rPr lang="en-US" dirty="0"/>
              <a:t>Can use non-staggered or staggered MLEs!</a:t>
            </a:r>
          </a:p>
          <a:p>
            <a:pPr marL="228555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B9FD4-F2AB-765B-2CF2-8D55A798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32" y="3200400"/>
            <a:ext cx="879935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40013-5844-249B-4378-683986CD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A89D-F989-884D-E459-0DFACEA2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Observed Failures based on  a Staggered Test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1DFE9-343D-A3C2-7FD4-B26EF0FD2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observed failure events are assumed to be based on a staggered test scheme, the alpha factor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non-staggered test scheme the equation for the failure probability of a specific </a:t>
                </a:r>
                <a:r>
                  <a:rPr lang="en-US" i="1" dirty="0"/>
                  <a:t>k</a:t>
                </a:r>
                <a:r>
                  <a:rPr lang="en-US" dirty="0"/>
                  <a:t> component group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1DFE9-343D-A3C2-7FD4-B26EF0FD2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96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47C5-2819-A967-F81E-68BA5D7C5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87FD-E1BE-A9A3-0957-17F18C71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Observed Failures based on  a Staggered Test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9794-69E4-C9A3-4A52-664DE8D3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use the maximum likelihood estimates (MLE) for the probability of a specific </a:t>
            </a:r>
            <a:r>
              <a:rPr lang="en-US" i="1" dirty="0"/>
              <a:t>k</a:t>
            </a:r>
            <a:r>
              <a:rPr lang="en-US" dirty="0"/>
              <a:t> component group to obtain the MLE for the alpha factor.</a:t>
            </a:r>
          </a:p>
          <a:p>
            <a:pPr lvl="1"/>
            <a:r>
              <a:rPr lang="en-US" dirty="0"/>
              <a:t>Can use non-staggered or staggered MLEs!</a:t>
            </a:r>
          </a:p>
          <a:p>
            <a:pPr marL="228555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2F613-AC48-2CCE-D77A-B0F4D6C6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01" y="3276600"/>
            <a:ext cx="8201221" cy="1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046B-0295-5979-3AB4-5B806FF4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EDE7-7D88-E7B3-252B-54332FF7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CCF Event Characterization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E682-4588-3420-7D24-BC32CC8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critical part of the development of CCF parameters is the characterization of industry CCF events</a:t>
            </a:r>
          </a:p>
          <a:p>
            <a:pPr lvl="1"/>
            <a:r>
              <a:rPr lang="en-US" dirty="0"/>
              <a:t>As noted before, test scheme isn’t part of this characterization.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42A60-1A58-F94B-C483-AE422BC6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98" y="3200400"/>
            <a:ext cx="8128828" cy="25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6DEDD-5910-9530-943A-89585080D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998B-2195-9D52-6524-56914AE6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Impact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58E3E-7542-3628-5E48-FA0131EF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Characterized CCF events will allow us to obtain mapped impact vectors. With mapped impact vectors calculation of MLEs can occur.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D65E1-DC22-AB9C-5961-E171876C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65" y="2438400"/>
            <a:ext cx="5810894" cy="33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9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973FF-469A-A5BE-189E-A2867653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5662-8443-7091-DEAB-E3740D73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MLE Calculations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E0459-F6FF-6488-4739-580361648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638" y="2286000"/>
            <a:ext cx="7489548" cy="35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73F9-F445-C6A8-1F81-7751727D7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C42B-9A0C-E0C3-399D-D3B3EA67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Bayesian Updating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85E2C9-F4AE-5E43-BA6F-2CE2ADEE1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𝑝𝑟𝑖𝑜𝑟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85E2C9-F4AE-5E43-BA6F-2CE2ADEE1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865346F-6FD1-535B-D578-6A21D52B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835" y="3276600"/>
            <a:ext cx="9503153" cy="22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2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88B9C-91E5-896F-5FAE-03C1BB43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68BA-B038-71D8-8891-486ECAE3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Mean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014AF-ED13-5337-4208-BE260349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0EBE8-F897-76CF-222A-8749BF49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82" y="2133600"/>
            <a:ext cx="8221459" cy="34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commonly used common cause failure model used in US NPPs is the alpha factor model.</a:t>
            </a:r>
          </a:p>
          <a:p>
            <a:r>
              <a:rPr lang="en-US" dirty="0"/>
              <a:t>NUREG/CR-5485 denotes differing equations for CCF basic event probabilities when the common cause component group (CCCG) is tested under a non-staggered or staggered test scheme.</a:t>
            </a:r>
          </a:p>
          <a:p>
            <a:r>
              <a:rPr lang="en-US" dirty="0"/>
              <a:t>Various papers have been developed suggesting that the numerical values of the alpha factors are not equivalent under the different test schemes.</a:t>
            </a:r>
          </a:p>
          <a:p>
            <a:r>
              <a:rPr lang="en-US" dirty="0"/>
              <a:t>This paper develops a set of alpha factor parameter estimates for emergency diesel generators assuming a staggered test scheme.</a:t>
            </a:r>
          </a:p>
        </p:txBody>
      </p:sp>
    </p:spTree>
    <p:extLst>
      <p:ext uri="{BB962C8B-B14F-4D97-AF65-F5344CB8AC3E}">
        <p14:creationId xmlns:p14="http://schemas.microsoft.com/office/powerpoint/2010/main" val="393948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32008-F569-7906-9662-6A6D3DE6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CABD-F1C4-C0FC-3A28-9CBC41B6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239AD-F971-141A-739E-6CD3FB04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of non-staggered and staggered testing seems simple, but it’s fairly complicated.</a:t>
            </a:r>
          </a:p>
          <a:p>
            <a:r>
              <a:rPr lang="en-US" dirty="0"/>
              <a:t>Recommend the following:</a:t>
            </a:r>
          </a:p>
          <a:p>
            <a:pPr lvl="1"/>
            <a:r>
              <a:rPr lang="en-US" dirty="0"/>
              <a:t>Only make use of the non-staggered equation to calculate CCF basic event probabilities. The resultant probabilities appear to be more conservative regardless of test scheme selection</a:t>
            </a:r>
          </a:p>
          <a:p>
            <a:pPr lvl="1"/>
            <a:r>
              <a:rPr lang="en-US" dirty="0"/>
              <a:t>By default, make use of the non-staggered alpha factor estimates. The generic CCF parameter estimates developed the NRC/INL should be treated as estimates of non-staggered alpha factors to be used in the non-staggered equation.</a:t>
            </a:r>
          </a:p>
          <a:p>
            <a:pPr lvl="1"/>
            <a:r>
              <a:rPr lang="en-US" dirty="0"/>
              <a:t>Use staggered alpha factor estimates when it can be justified that the observed CCF events were generated using a staggered test scheme. It is noted that the generic CCF data may need to be reviewed and new calculations performed to generate </a:t>
            </a:r>
            <a:r>
              <a:rPr lang="en-US"/>
              <a:t>these estimates.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3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40C9-3628-C44B-9B36-2575A6D04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7725-2079-64B8-4BBD-833B92D7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1511-B23D-8115-FD5C-CE9BE6E4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597914"/>
            <a:ext cx="10969943" cy="1069086"/>
          </a:xfrm>
        </p:spPr>
        <p:txBody>
          <a:bodyPr>
            <a:normAutofit/>
          </a:bodyPr>
          <a:lstStyle/>
          <a:p>
            <a:pPr marL="22855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i="1" dirty="0">
              <a:solidFill>
                <a:schemeClr val="accent1"/>
              </a:solidFill>
            </a:endParaRPr>
          </a:p>
          <a:p>
            <a:pPr marL="228555" lvl="1" indent="0">
              <a:buNone/>
            </a:pPr>
            <a:endParaRPr lang="en-US" i="1" dirty="0"/>
          </a:p>
        </p:txBody>
      </p:sp>
      <p:pic>
        <p:nvPicPr>
          <p:cNvPr id="7" name="Picture 6" descr="Person with idea concept">
            <a:extLst>
              <a:ext uri="{FF2B5EF4-FFF2-40B4-BE49-F238E27FC236}">
                <a16:creationId xmlns:a16="http://schemas.microsoft.com/office/drawing/2014/main" id="{668A756E-3089-7646-AF3A-54383CC90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62" y="1597914"/>
            <a:ext cx="7200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5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C57E-FD75-CA66-B8DF-28132AA7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8BE7-DAD9-214A-E512-1AAEB240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1854-9B6B-1469-7689-96F8155E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main types of test schemes used in U.S. NPPs: staggered and non-staggered testing. </a:t>
            </a:r>
          </a:p>
          <a:p>
            <a:r>
              <a:rPr lang="en-US" dirty="0"/>
              <a:t>A mixture of test schemes for component may be implemented at a single U.S. NPP.</a:t>
            </a:r>
          </a:p>
          <a:p>
            <a:r>
              <a:rPr lang="en-US" dirty="0"/>
              <a:t>Technical Specification equipment (such as emergency diesel generators) are tested on a staggered basis to ensure that back-up power supply to a single is still available when testing is performed. Also has explicit requirement to perform follow-up activities.</a:t>
            </a:r>
          </a:p>
          <a:p>
            <a:r>
              <a:rPr lang="en-US" dirty="0"/>
              <a:t>For equipment not governed by Tech. Specs, a variety of test schemes (i.e., staggered, non-staggered, staggered without follow up) may be implemented.</a:t>
            </a:r>
          </a:p>
        </p:txBody>
      </p:sp>
    </p:spTree>
    <p:extLst>
      <p:ext uri="{BB962C8B-B14F-4D97-AF65-F5344CB8AC3E}">
        <p14:creationId xmlns:p14="http://schemas.microsoft.com/office/powerpoint/2010/main" val="26441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E10CB-982D-BE4E-BBAC-32FBB553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4D44-FAAE-F212-0DCC-8A40991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Non-Staggered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D3DA-C8B0-1B45-8A20-DD82E7CD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non-staggered test scheme:</a:t>
            </a:r>
          </a:p>
          <a:p>
            <a:pPr lvl="1"/>
            <a:r>
              <a:rPr lang="en-US" dirty="0"/>
              <a:t> For a given test episode, the entire group of </a:t>
            </a:r>
            <a:r>
              <a:rPr lang="en-US" i="1" dirty="0"/>
              <a:t>m</a:t>
            </a:r>
            <a:r>
              <a:rPr lang="en-US" dirty="0"/>
              <a:t> components is tested. </a:t>
            </a:r>
          </a:p>
          <a:p>
            <a:pPr lvl="1"/>
            <a:r>
              <a:rPr lang="en-US" dirty="0"/>
              <a:t>If any of the components are determined to be failed, they are repaired and returned to service. </a:t>
            </a:r>
          </a:p>
          <a:p>
            <a:pPr lvl="1"/>
            <a:r>
              <a:rPr lang="en-US" dirty="0"/>
              <a:t>In practice, when components are tested using a non-staggered test scheme, the tests aren’t perfectly simultaneous; however, it is assumed that this type of testing is a good surrogate for an unplanned demand in which all components would be demanded simultaneously</a:t>
            </a:r>
          </a:p>
          <a:p>
            <a:r>
              <a:rPr lang="en-US" dirty="0"/>
              <a:t>As analysts, we are interested in how the number of failure events in a non-staggered test scheme are distributed.</a:t>
            </a:r>
          </a:p>
        </p:txBody>
      </p:sp>
    </p:spTree>
    <p:extLst>
      <p:ext uri="{BB962C8B-B14F-4D97-AF65-F5344CB8AC3E}">
        <p14:creationId xmlns:p14="http://schemas.microsoft.com/office/powerpoint/2010/main" val="22013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E2C59-D5A8-6BAE-D24A-812C1F8C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64BE-102E-AFB9-04A8-9CD13186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Non-Staggered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7EA0A-88D6-48C0-1482-C1009BDF1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828800"/>
            <a:ext cx="10955094" cy="1722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9A416-1F1B-30D8-6593-43B9C0075CB0}"/>
                  </a:ext>
                </a:extLst>
              </p:cNvPr>
              <p:cNvSpPr txBox="1"/>
              <p:nvPr/>
            </p:nvSpPr>
            <p:spPr>
              <a:xfrm>
                <a:off x="5027612" y="4648200"/>
                <a:ext cx="2272545" cy="8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9A416-1F1B-30D8-6593-43B9C007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612" y="4648200"/>
                <a:ext cx="2272545" cy="871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D16F187-FCB8-0726-0BE9-258CC3DB583B}"/>
              </a:ext>
            </a:extLst>
          </p:cNvPr>
          <p:cNvSpPr txBox="1"/>
          <p:nvPr/>
        </p:nvSpPr>
        <p:spPr>
          <a:xfrm>
            <a:off x="1065212" y="3733800"/>
            <a:ext cx="1072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Recall! </a:t>
            </a:r>
            <a:r>
              <a:rPr lang="en-US" sz="1800" dirty="0"/>
              <a:t>The alpha factor is defined as the fraction of the total frequency of failure events that occur in the system and involve the failure of k components due to a common cause.</a:t>
            </a:r>
          </a:p>
        </p:txBody>
      </p:sp>
    </p:spTree>
    <p:extLst>
      <p:ext uri="{BB962C8B-B14F-4D97-AF65-F5344CB8AC3E}">
        <p14:creationId xmlns:p14="http://schemas.microsoft.com/office/powerpoint/2010/main" val="165170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1451-FD49-0941-D4D0-A8760E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64F7-1551-83F5-83E4-2978B839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Non-Staggered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FDB5C-3B27-C541-D199-5B63CA3F9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When using a non-staggered test scheme:</a:t>
                </a:r>
              </a:p>
              <a:p>
                <a:pPr lvl="1"/>
                <a:r>
                  <a:rPr lang="en-US" dirty="0"/>
                  <a:t>Each demand effectively represents a </a:t>
                </a:r>
                <a:r>
                  <a:rPr lang="en-US" dirty="0" err="1"/>
                  <a:t>multinoulli</a:t>
                </a:r>
                <a:r>
                  <a:rPr lang="en-US" dirty="0"/>
                  <a:t> process where there are </a:t>
                </a:r>
                <a:r>
                  <a:rPr lang="en-US" i="1" dirty="0"/>
                  <a:t>k</a:t>
                </a:r>
                <a:r>
                  <a:rPr lang="en-US" dirty="0"/>
                  <a:t> distinct outcomes. For multiple demands, the total number of failures follows a multinomial distribution.</a:t>
                </a:r>
              </a:p>
              <a:p>
                <a:pPr lvl="1"/>
                <a:r>
                  <a:rPr lang="en-US" dirty="0"/>
                  <a:t>For a CCCG of size m=3, the distinct outcomes are:</a:t>
                </a:r>
              </a:p>
              <a:p>
                <a:pPr lvl="2"/>
                <a:r>
                  <a:rPr lang="en-US" dirty="0"/>
                  <a:t>An independent component failure (k=1)</a:t>
                </a:r>
              </a:p>
              <a:p>
                <a:pPr lvl="2"/>
                <a:r>
                  <a:rPr lang="en-US" dirty="0"/>
                  <a:t>A common cause failure of two components (k=2)</a:t>
                </a:r>
              </a:p>
              <a:p>
                <a:pPr lvl="2"/>
                <a:r>
                  <a:rPr lang="en-US" dirty="0"/>
                  <a:t>A common cause failure of all components (k=3)</a:t>
                </a:r>
              </a:p>
              <a:p>
                <a:pPr lvl="1"/>
                <a:r>
                  <a:rPr lang="en-US" dirty="0"/>
                  <a:t>The failure probability of a given </a:t>
                </a:r>
                <a:r>
                  <a:rPr lang="en-US" i="1" dirty="0"/>
                  <a:t>k</a:t>
                </a:r>
                <a:r>
                  <a:rPr lang="en-US" dirty="0"/>
                  <a:t> component group remains the same across demands.</a:t>
                </a:r>
              </a:p>
              <a:p>
                <a:pPr marL="228555" lvl="1" indent="0">
                  <a:buNone/>
                </a:pPr>
                <a:endParaRPr lang="en-US" dirty="0"/>
              </a:p>
              <a:p>
                <a:pPr marL="228555" lvl="1" indent="0">
                  <a:buNone/>
                </a:pPr>
                <a:r>
                  <a:rPr lang="en-US" dirty="0"/>
                  <a:t>Thus,</a:t>
                </a:r>
              </a:p>
              <a:p>
                <a:pPr marL="22855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𝑏𝑖𝑛𝑜𝑚𝑖𝑎𝑙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228555" lvl="1" indent="0">
                  <a:buNone/>
                </a:pPr>
                <a:endParaRPr lang="en-US" dirty="0"/>
              </a:p>
              <a:p>
                <a:pPr marL="228555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FDB5C-3B27-C541-D199-5B63CA3F9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9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CB158-FBFD-75EB-EA5F-169A08B76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3E2B-071F-23BB-4193-CB3E46C2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Staggered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04D540-320F-F07D-CF36-775B76E6D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a staggered test scheme:</a:t>
                </a:r>
              </a:p>
              <a:p>
                <a:pPr lvl="1"/>
                <a:r>
                  <a:rPr lang="en-US" dirty="0"/>
                  <a:t> For a given test demand, the entire group of </a:t>
                </a:r>
                <a:r>
                  <a:rPr lang="en-US" i="1" dirty="0"/>
                  <a:t>m</a:t>
                </a:r>
                <a:r>
                  <a:rPr lang="en-US" dirty="0"/>
                  <a:t> components is tested only if a failure of the first component occurs.</a:t>
                </a:r>
              </a:p>
              <a:p>
                <a:pPr lvl="1"/>
                <a:r>
                  <a:rPr lang="en-US" dirty="0"/>
                  <a:t>If any of the components are determined to be failed, they are repaired and returned to service. </a:t>
                </a:r>
              </a:p>
              <a:p>
                <a:pPr lvl="1"/>
                <a:r>
                  <a:rPr lang="en-US" dirty="0"/>
                  <a:t>The number of demands in a staggered test scheme can be approximated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dirty="0"/>
                  <a:t>As analysts, we are interested in how the number of failure events in a staggered test scheme are distributed.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04D540-320F-F07D-CF36-775B76E6D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083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82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34D10-1654-AAE4-5454-236530D4F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6059-627F-2036-9562-427C5E27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Staggered Testing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FC8485-900A-46F2-3C16-0D2B5EFB9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1828800"/>
            <a:ext cx="7969970" cy="20114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F3356F-BF18-EAC7-F98C-F315BBFEEBB7}"/>
                  </a:ext>
                </a:extLst>
              </p:cNvPr>
              <p:cNvSpPr txBox="1"/>
              <p:nvPr/>
            </p:nvSpPr>
            <p:spPr>
              <a:xfrm>
                <a:off x="3427412" y="4648200"/>
                <a:ext cx="6096000" cy="1055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F3356F-BF18-EAC7-F98C-F315BBFE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2" y="4648200"/>
                <a:ext cx="6096000" cy="1055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D4D1EA0-AF01-1842-204F-55EC7A9D37D7}"/>
              </a:ext>
            </a:extLst>
          </p:cNvPr>
          <p:cNvSpPr txBox="1"/>
          <p:nvPr/>
        </p:nvSpPr>
        <p:spPr>
          <a:xfrm>
            <a:off x="455612" y="3886200"/>
            <a:ext cx="1150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Recall! </a:t>
            </a:r>
            <a:r>
              <a:rPr lang="en-US" sz="1800" dirty="0"/>
              <a:t>The alpha factor is defined as the fraction of the total frequency of failure events that occur in the system and involve the failure of k components due to a common cause.</a:t>
            </a:r>
          </a:p>
        </p:txBody>
      </p:sp>
    </p:spTree>
    <p:extLst>
      <p:ext uri="{BB962C8B-B14F-4D97-AF65-F5344CB8AC3E}">
        <p14:creationId xmlns:p14="http://schemas.microsoft.com/office/powerpoint/2010/main" val="242254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B1ACC-2675-5D8F-9254-4E9B65378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6FF6-6FDE-7743-576A-317F429D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Staggered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8B159-494A-939C-3F75-200E3F61C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When using a staggered test scheme:</a:t>
                </a:r>
              </a:p>
              <a:p>
                <a:pPr lvl="1"/>
                <a:r>
                  <a:rPr lang="en-US" dirty="0"/>
                  <a:t>Each demand effectively represents a </a:t>
                </a:r>
                <a:r>
                  <a:rPr lang="en-US" dirty="0" err="1"/>
                  <a:t>multinoulli</a:t>
                </a:r>
                <a:r>
                  <a:rPr lang="en-US" dirty="0"/>
                  <a:t> process where there are </a:t>
                </a:r>
                <a:r>
                  <a:rPr lang="en-US" i="1" dirty="0"/>
                  <a:t>k</a:t>
                </a:r>
                <a:r>
                  <a:rPr lang="en-US" dirty="0"/>
                  <a:t> distinct outcomes. For multiple demands, the total number of failures follows a multinomial distribution.</a:t>
                </a:r>
              </a:p>
              <a:p>
                <a:pPr lvl="1"/>
                <a:r>
                  <a:rPr lang="en-US" dirty="0"/>
                  <a:t>For a CCCG of size m=3, the distinct outcomes are:</a:t>
                </a:r>
              </a:p>
              <a:p>
                <a:pPr lvl="2"/>
                <a:r>
                  <a:rPr lang="en-US" dirty="0"/>
                  <a:t>An independent component failure (k=1)</a:t>
                </a:r>
              </a:p>
              <a:p>
                <a:pPr lvl="2"/>
                <a:r>
                  <a:rPr lang="en-US" dirty="0"/>
                  <a:t>A common cause failure of two components (k=2)</a:t>
                </a:r>
              </a:p>
              <a:p>
                <a:pPr lvl="2"/>
                <a:r>
                  <a:rPr lang="en-US" dirty="0"/>
                  <a:t>A common cause failure of all components (k=3)</a:t>
                </a:r>
              </a:p>
              <a:p>
                <a:pPr lvl="1"/>
                <a:r>
                  <a:rPr lang="en-US" dirty="0"/>
                  <a:t>The failure probability of a given </a:t>
                </a:r>
                <a:r>
                  <a:rPr lang="en-US" i="1" dirty="0"/>
                  <a:t>k</a:t>
                </a:r>
                <a:r>
                  <a:rPr lang="en-US" dirty="0"/>
                  <a:t> component group remains the same across demands.</a:t>
                </a:r>
              </a:p>
              <a:p>
                <a:pPr marL="228555" lvl="1" indent="0">
                  <a:buNone/>
                </a:pPr>
                <a:endParaRPr lang="en-US" dirty="0"/>
              </a:p>
              <a:p>
                <a:pPr marL="228555" lvl="1" indent="0">
                  <a:buNone/>
                </a:pPr>
                <a:r>
                  <a:rPr lang="en-US" dirty="0"/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𝑏𝑖𝑛𝑜𝑚𝑖𝑎𝑙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228555" lvl="1" indent="0">
                  <a:buNone/>
                </a:pPr>
                <a:endParaRPr lang="en-US" dirty="0"/>
              </a:p>
              <a:p>
                <a:pPr marL="228555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8B159-494A-939C-3F75-200E3F61C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34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F6E"/>
      </a:accent1>
      <a:accent2>
        <a:srgbClr val="63A70A"/>
      </a:accent2>
      <a:accent3>
        <a:srgbClr val="A5A5A5"/>
      </a:accent3>
      <a:accent4>
        <a:srgbClr val="D06F19"/>
      </a:accent4>
      <a:accent5>
        <a:srgbClr val="BFE7F7"/>
      </a:accent5>
      <a:accent6>
        <a:srgbClr val="EDAD12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EE9F96D-57A8-244A-A414-EDB539981BE8}" vid="{8194F820-31EE-6B4A-A7DE-F4644C8FBA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4c0c15b-0e55-4cce-941c-0e6168458861">
      <Terms xmlns="http://schemas.microsoft.com/office/infopath/2007/PartnerControls"/>
    </TaxKeywordTaxHTField>
    <TaxCatchAll xmlns="34c0c15b-0e55-4cce-941c-0e6168458861" xsi:nil="true"/>
    <Thumbnail xmlns="ada654fb-b785-4820-8b1b-2cd3fd7a5701" xsi:nil="true"/>
    <lcf76f155ced4ddcb4097134ff3c332f xmlns="ada654fb-b785-4820-8b1b-2cd3fd7a5701">
      <Terms xmlns="http://schemas.microsoft.com/office/infopath/2007/PartnerControls"/>
    </lcf76f155ced4ddcb4097134ff3c332f>
    <SharedWithUsers xmlns="34c0c15b-0e55-4cce-941c-0e6168458861">
      <UserInfo>
        <DisplayName>Atkins, Caroline</DisplayName>
        <AccountId>323</AccountId>
        <AccountType/>
      </UserInfo>
      <UserInfo>
        <DisplayName>Hilley, Kimberly</DisplayName>
        <AccountId>1615</AccountId>
        <AccountType/>
      </UserInfo>
      <UserInfo>
        <DisplayName>Watson, Brad</DisplayName>
        <AccountId>355</AccountId>
        <AccountType/>
      </UserInfo>
      <UserInfo>
        <DisplayName>Meyer, Diane</DisplayName>
        <AccountId>18</AccountId>
        <AccountType/>
      </UserInfo>
    </SharedWithUsers>
    <_ApprovalAssignedTo xmlns="ada654fb-b785-4820-8b1b-2cd3fd7a5701">
      <UserInfo>
        <DisplayName/>
        <AccountId xsi:nil="true"/>
        <AccountType/>
      </UserInfo>
    </_ApprovalAssignedTo>
    <_ApprovalSentBy xmlns="ada654fb-b785-4820-8b1b-2cd3fd7a5701">
      <UserInfo>
        <DisplayName/>
        <AccountId xsi:nil="true"/>
        <AccountType/>
      </UserInfo>
    </_ApprovalSentBy>
    <_ApprovalStatus xmlns="ada654fb-b785-4820-8b1b-2cd3fd7a5701">0</_ApprovalStatus>
    <_ApprovalRespondedBy xmlns="ada654fb-b785-4820-8b1b-2cd3fd7a5701">
      <UserInfo>
        <DisplayName/>
        <AccountId xsi:nil="true"/>
        <AccountType/>
      </UserInfo>
    </_ApprovalRespond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F0028509E24459CF3234AFC9A5CC0" ma:contentTypeVersion="25" ma:contentTypeDescription="Create a new document." ma:contentTypeScope="" ma:versionID="453118e4a489c792baf3c7104c9b9362">
  <xsd:schema xmlns:xsd="http://www.w3.org/2001/XMLSchema" xmlns:xs="http://www.w3.org/2001/XMLSchema" xmlns:p="http://schemas.microsoft.com/office/2006/metadata/properties" xmlns:ns2="34c0c15b-0e55-4cce-941c-0e6168458861" xmlns:ns3="ada654fb-b785-4820-8b1b-2cd3fd7a5701" targetNamespace="http://schemas.microsoft.com/office/2006/metadata/properties" ma:root="true" ma:fieldsID="70d376df98faddff09cdadfccbc7f8f5" ns2:_="" ns3:_="">
    <xsd:import namespace="34c0c15b-0e55-4cce-941c-0e6168458861"/>
    <xsd:import namespace="ada654fb-b785-4820-8b1b-2cd3fd7a57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Thumbnail" minOccurs="0"/>
                <xsd:element ref="ns2:TaxKeywordTaxHTField" minOccurs="0"/>
                <xsd:element ref="ns3:MediaServiceBillingMetadata" minOccurs="0"/>
                <xsd:element ref="ns3:_ApprovalAssignedTo" minOccurs="0"/>
                <xsd:element ref="ns3:_ApprovalRespondedBy" minOccurs="0"/>
                <xsd:element ref="ns3:_ApprovalSentBy" minOccurs="0"/>
                <xsd:element ref="ns3:_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0c15b-0e55-4cce-941c-0e61684588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98e766-54c9-45a8-9a67-44bd589bdd00}" ma:internalName="TaxCatchAll" ma:showField="CatchAllData" ma:web="34c0c15b-0e55-4cce-941c-0e6168458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029bff48-b9d3-4692-8d0c-7eab34cd543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654fb-b785-4820-8b1b-2cd3fd7a5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29bff48-b9d3-4692-8d0c-7eab34cd5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3" nillable="true" ma:displayName="Thumbnail" ma:internalName="Thumbnail">
      <xsd:simpleType>
        <xsd:restriction base="dms:Unknow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_ApprovalAssignedTo" ma:index="28" nillable="true" ma:displayName="Approvers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9" nillable="true" ma:displayName="Responses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30" nillable="true" ma:displayName="Approval Creator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31" nillable="true" ma:displayName="Approval status" ma:internalName="_ApprovalStatu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92B2E-5B87-4056-AD09-CA21D3DF48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F7394-4E4B-4486-8DB1-AC2932086649}">
  <ds:schemaRefs>
    <ds:schemaRef ds:uri="http://purl.org/dc/dcmitype/"/>
    <ds:schemaRef ds:uri="34c0c15b-0e55-4cce-941c-0e6168458861"/>
    <ds:schemaRef ds:uri="ada654fb-b785-4820-8b1b-2cd3fd7a5701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08BACB-822B-4BEF-A591-90C0A2DB3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0c15b-0e55-4cce-941c-0e6168458861"/>
    <ds:schemaRef ds:uri="ada654fb-b785-4820-8b1b-2cd3fd7a57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Automating Quantification - Degonish</Template>
  <TotalTime>696</TotalTime>
  <Words>1231</Words>
  <Application>Microsoft Office PowerPoint</Application>
  <PresentationFormat>Custom</PresentationFormat>
  <Paragraphs>96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Cambria Math</vt:lpstr>
      <vt:lpstr>Arial</vt:lpstr>
      <vt:lpstr>Aptos Display</vt:lpstr>
      <vt:lpstr>Office Theme</vt:lpstr>
      <vt:lpstr>Developing a Subset of Staggered Alpha Factor Parameter Estimates Matthew Degonish  matthew.degonish@vistracorp.com</vt:lpstr>
      <vt:lpstr>Introduction</vt:lpstr>
      <vt:lpstr>Test Schemes</vt:lpstr>
      <vt:lpstr>Non-Staggered Testing</vt:lpstr>
      <vt:lpstr>Non-Staggered Testing</vt:lpstr>
      <vt:lpstr>Non-Staggered Testing</vt:lpstr>
      <vt:lpstr>Staggered Testing</vt:lpstr>
      <vt:lpstr>Staggered Testing</vt:lpstr>
      <vt:lpstr>Staggered Testing</vt:lpstr>
      <vt:lpstr>Alpha Factor Parameter Estimates</vt:lpstr>
      <vt:lpstr>Observed Failures based on  a Non-Staggered Test Scheme</vt:lpstr>
      <vt:lpstr>Observed Failures based on  a Non-Staggered Test Scheme</vt:lpstr>
      <vt:lpstr>Observed Failures based on  a Staggered Test Scheme</vt:lpstr>
      <vt:lpstr>Observed Failures based on  a Staggered Test Scheme</vt:lpstr>
      <vt:lpstr>CCF Event Characterization</vt:lpstr>
      <vt:lpstr>Mapping Impact Vectors</vt:lpstr>
      <vt:lpstr>MLE Calculations</vt:lpstr>
      <vt:lpstr>Bayesian Updating</vt:lpstr>
      <vt:lpstr>Mean Values</vt:lpstr>
      <vt:lpstr>Conclusions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Degonish, Matthew</dc:creator>
  <cp:keywords/>
  <dc:description/>
  <cp:lastModifiedBy>Degonish, Matthew</cp:lastModifiedBy>
  <cp:revision>27</cp:revision>
  <dcterms:created xsi:type="dcterms:W3CDTF">2026-01-05T12:09:46Z</dcterms:created>
  <dcterms:modified xsi:type="dcterms:W3CDTF">2026-07-21T20:08:49Z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0x0101008D2F0028509E24459CF3234AFC9A5CC0</vt:lpwstr>
  </property>
  <property fmtid="{D5CDD505-2E9C-101B-9397-08002B2CF9AE}" pid="4" name="Order">
    <vt:r8>22662500</vt:r8>
  </property>
  <property fmtid="{D5CDD505-2E9C-101B-9397-08002B2CF9AE}" pid="5" name="xd_Signature">
    <vt:bool>false</vt:bool>
  </property>
  <property fmtid="{D5CDD505-2E9C-101B-9397-08002B2CF9AE}" pid="6" name="SharedWithUsers">
    <vt:lpwstr>323;#Atkins, Caroline;#1615;#Hilley, Kimberly;#355;#Watson, Brad;#18;#Meyer, Diane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TaxKeyword">
    <vt:lpwstr/>
  </property>
  <property fmtid="{D5CDD505-2E9C-101B-9397-08002B2CF9AE}" pid="15" name="MSIP_Label_118a12ba-b530-4eb4-9e69-d2fac0576828_Enabled">
    <vt:lpwstr>true</vt:lpwstr>
  </property>
  <property fmtid="{D5CDD505-2E9C-101B-9397-08002B2CF9AE}" pid="16" name="MSIP_Label_118a12ba-b530-4eb4-9e69-d2fac0576828_SetDate">
    <vt:lpwstr>2025-06-13T19:16:30Z</vt:lpwstr>
  </property>
  <property fmtid="{D5CDD505-2E9C-101B-9397-08002B2CF9AE}" pid="17" name="MSIP_Label_118a12ba-b530-4eb4-9e69-d2fac0576828_Method">
    <vt:lpwstr>Standard</vt:lpwstr>
  </property>
  <property fmtid="{D5CDD505-2E9C-101B-9397-08002B2CF9AE}" pid="18" name="MSIP_Label_118a12ba-b530-4eb4-9e69-d2fac0576828_Name">
    <vt:lpwstr>118a12ba-b530-4eb4-9e69-d2fac0576828</vt:lpwstr>
  </property>
  <property fmtid="{D5CDD505-2E9C-101B-9397-08002B2CF9AE}" pid="19" name="MSIP_Label_118a12ba-b530-4eb4-9e69-d2fac0576828_SiteId">
    <vt:lpwstr>93bfeb02-767e-407f-ba5c-5083c054a191</vt:lpwstr>
  </property>
  <property fmtid="{D5CDD505-2E9C-101B-9397-08002B2CF9AE}" pid="20" name="MSIP_Label_118a12ba-b530-4eb4-9e69-d2fac0576828_ActionId">
    <vt:lpwstr>12e76b56-5916-4d15-9101-a3e9e4caae88</vt:lpwstr>
  </property>
  <property fmtid="{D5CDD505-2E9C-101B-9397-08002B2CF9AE}" pid="21" name="MSIP_Label_118a12ba-b530-4eb4-9e69-d2fac0576828_ContentBits">
    <vt:lpwstr>2</vt:lpwstr>
  </property>
  <property fmtid="{D5CDD505-2E9C-101B-9397-08002B2CF9AE}" pid="22" name="MSIP_Label_118a12ba-b530-4eb4-9e69-d2fac0576828_Tag">
    <vt:lpwstr>10, 3, 0, 2</vt:lpwstr>
  </property>
  <property fmtid="{D5CDD505-2E9C-101B-9397-08002B2CF9AE}" pid="23" name="ClassificationContentMarkingFooterLocations">
    <vt:lpwstr>Office Theme:5</vt:lpwstr>
  </property>
  <property fmtid="{D5CDD505-2E9C-101B-9397-08002B2CF9AE}" pid="24" name="ClassificationContentMarkingFooterText">
    <vt:lpwstr>Internal Use </vt:lpwstr>
  </property>
</Properties>
</file>