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1" r:id="rId7"/>
    <p:sldId id="275" r:id="rId8"/>
    <p:sldId id="264" r:id="rId9"/>
    <p:sldId id="263" r:id="rId10"/>
    <p:sldId id="266" r:id="rId11"/>
    <p:sldId id="270" r:id="rId12"/>
    <p:sldId id="271" r:id="rId13"/>
    <p:sldId id="273" r:id="rId14"/>
    <p:sldId id="274" r:id="rId15"/>
  </p:sldIdLst>
  <p:sldSz cx="18288000" cy="10287000"/>
  <p:notesSz cx="6858000" cy="9144000"/>
  <p:embeddedFontLst>
    <p:embeddedFont>
      <p:font typeface="Bahnschrift Light Condensed" panose="020B0502040204020203" pitchFamily="34" charset="0"/>
      <p:regular r:id="rId17"/>
    </p:embeddedFont>
    <p:embeddedFont>
      <p:font typeface="CMU Sans Serif" panose="02000603000000000000" pitchFamily="2" charset="0"/>
      <p:regular r:id="rId18"/>
      <p:bold r:id="rId19"/>
      <p:italic r:id="rId20"/>
      <p:boldItalic r:id="rId21"/>
    </p:embeddedFont>
    <p:embeddedFont>
      <p:font typeface="DM Serif Display" pitchFamily="2" charset="0"/>
      <p:regular r:id="rId22"/>
      <p:italic r:id="rId23"/>
    </p:embeddedFont>
    <p:embeddedFont>
      <p:font typeface="Fira Sans Bold" panose="020B0604020202020204" charset="0"/>
      <p:regular r:id="rId24"/>
    </p:embeddedFont>
    <p:embeddedFont>
      <p:font typeface="Open Sauce" panose="020B0604020202020204" charset="0"/>
      <p:regular r:id="rId25"/>
    </p:embeddedFont>
    <p:embeddedFont>
      <p:font typeface="Open Sauce Bold" panose="020B0604020202020204" charset="0"/>
      <p:regular r:id="rId26"/>
    </p:embeddedFont>
    <p:embeddedFont>
      <p:font typeface="Open Sauce Bold Italics" panose="020B0604020202020204" charset="0"/>
      <p:regular r:id="rId27"/>
    </p:embeddedFont>
    <p:embeddedFont>
      <p:font typeface="Open Sauce Italics" panose="020B0604020202020204" charset="0"/>
      <p:regular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9EDF4"/>
    <a:srgbClr val="102A72"/>
    <a:srgbClr val="D5D0FC"/>
    <a:srgbClr val="E8DEFA"/>
    <a:srgbClr val="5065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>
        <p:scale>
          <a:sx n="52" d="100"/>
          <a:sy n="52" d="100"/>
        </p:scale>
        <p:origin x="552" y="279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46F061-93D2-492C-8062-C495AA111BD3}" type="datetimeFigureOut">
              <a:rPr lang="en-US" smtClean="0"/>
              <a:t>7/20/2026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37A458-F2C3-4FD3-BAFB-21A67EBD19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4183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7/20/2026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7/20/2026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0.png"/><Relationship Id="rId3" Type="http://schemas.openxmlformats.org/officeDocument/2006/relationships/image" Target="../media/image13.jpeg"/><Relationship Id="rId7" Type="http://schemas.openxmlformats.org/officeDocument/2006/relationships/image" Target="../media/image16.png"/><Relationship Id="rId12" Type="http://schemas.openxmlformats.org/officeDocument/2006/relationships/image" Target="../media/image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11" Type="http://schemas.openxmlformats.org/officeDocument/2006/relationships/image" Target="../media/image3.png"/><Relationship Id="rId5" Type="http://schemas.openxmlformats.org/officeDocument/2006/relationships/image" Target="../media/image15.png"/><Relationship Id="rId10" Type="http://schemas.openxmlformats.org/officeDocument/2006/relationships/image" Target="../media/image19.png"/><Relationship Id="rId4" Type="http://schemas.openxmlformats.org/officeDocument/2006/relationships/image" Target="../media/image14.png"/><Relationship Id="rId9" Type="http://schemas.openxmlformats.org/officeDocument/2006/relationships/image" Target="../media/image18.jpeg"/><Relationship Id="rId1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455142" y="9018307"/>
            <a:ext cx="1759804" cy="915097"/>
            <a:chOff x="0" y="0"/>
            <a:chExt cx="2346405" cy="122012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46452" cy="1220089"/>
            </a:xfrm>
            <a:custGeom>
              <a:avLst/>
              <a:gdLst/>
              <a:ahLst/>
              <a:cxnLst/>
              <a:rect l="l" t="t" r="r" b="b"/>
              <a:pathLst>
                <a:path w="2346452" h="1220089">
                  <a:moveTo>
                    <a:pt x="0" y="0"/>
                  </a:moveTo>
                  <a:lnTo>
                    <a:pt x="2346452" y="0"/>
                  </a:lnTo>
                  <a:lnTo>
                    <a:pt x="2346452" y="1220089"/>
                  </a:lnTo>
                  <a:lnTo>
                    <a:pt x="0" y="12200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r="1" b="-3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13359352" y="9184992"/>
            <a:ext cx="2177856" cy="757486"/>
            <a:chOff x="0" y="0"/>
            <a:chExt cx="2684879" cy="93383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684907" cy="933831"/>
            </a:xfrm>
            <a:custGeom>
              <a:avLst/>
              <a:gdLst/>
              <a:ahLst/>
              <a:cxnLst/>
              <a:rect l="l" t="t" r="r" b="b"/>
              <a:pathLst>
                <a:path w="2684907" h="933831">
                  <a:moveTo>
                    <a:pt x="0" y="0"/>
                  </a:moveTo>
                  <a:lnTo>
                    <a:pt x="2684907" y="0"/>
                  </a:lnTo>
                  <a:lnTo>
                    <a:pt x="2684907" y="933831"/>
                  </a:lnTo>
                  <a:lnTo>
                    <a:pt x="0" y="9338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259050" t="-8831" b="-1117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2361668" y="9018307"/>
            <a:ext cx="1539105" cy="1037142"/>
            <a:chOff x="0" y="0"/>
            <a:chExt cx="2052140" cy="138285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052193" cy="1382903"/>
            </a:xfrm>
            <a:custGeom>
              <a:avLst/>
              <a:gdLst/>
              <a:ahLst/>
              <a:cxnLst/>
              <a:rect l="l" t="t" r="r" b="b"/>
              <a:pathLst>
                <a:path w="2052193" h="1382903">
                  <a:moveTo>
                    <a:pt x="0" y="0"/>
                  </a:moveTo>
                  <a:lnTo>
                    <a:pt x="2052193" y="0"/>
                  </a:lnTo>
                  <a:lnTo>
                    <a:pt x="2052193" y="1382903"/>
                  </a:lnTo>
                  <a:lnTo>
                    <a:pt x="0" y="13829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r="2" b="3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15773400" y="9351902"/>
            <a:ext cx="1971554" cy="423664"/>
            <a:chOff x="0" y="0"/>
            <a:chExt cx="3246460" cy="697627"/>
          </a:xfrm>
        </p:grpSpPr>
        <p:sp>
          <p:nvSpPr>
            <p:cNvPr id="9" name="Freeform 9" descr="A blue and black logo  AI-generated content may be incorrect."/>
            <p:cNvSpPr/>
            <p:nvPr/>
          </p:nvSpPr>
          <p:spPr>
            <a:xfrm>
              <a:off x="0" y="0"/>
              <a:ext cx="3246501" cy="697611"/>
            </a:xfrm>
            <a:custGeom>
              <a:avLst/>
              <a:gdLst/>
              <a:ahLst/>
              <a:cxnLst/>
              <a:rect l="l" t="t" r="r" b="b"/>
              <a:pathLst>
                <a:path w="3246501" h="697611">
                  <a:moveTo>
                    <a:pt x="0" y="0"/>
                  </a:moveTo>
                  <a:lnTo>
                    <a:pt x="3246501" y="0"/>
                  </a:lnTo>
                  <a:lnTo>
                    <a:pt x="3246501" y="697611"/>
                  </a:lnTo>
                  <a:lnTo>
                    <a:pt x="0" y="6976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r="1" b="-2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AutoShape 10"/>
          <p:cNvSpPr/>
          <p:nvPr/>
        </p:nvSpPr>
        <p:spPr>
          <a:xfrm flipV="1">
            <a:off x="455142" y="3321906"/>
            <a:ext cx="13123502" cy="0"/>
          </a:xfrm>
          <a:prstGeom prst="line">
            <a:avLst/>
          </a:prstGeom>
          <a:ln w="9525" cap="rnd">
            <a:solidFill>
              <a:srgbClr val="050A3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455142" y="1491288"/>
            <a:ext cx="13344302" cy="1500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19"/>
              </a:lnSpc>
            </a:pPr>
            <a:r>
              <a:rPr lang="en-US" sz="4299" dirty="0">
                <a:solidFill>
                  <a:srgbClr val="000000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Detecting Crossover Anomalies in Renewable-Powered PEM </a:t>
            </a:r>
            <a:r>
              <a:rPr lang="en-US" sz="4299" dirty="0" err="1">
                <a:solidFill>
                  <a:srgbClr val="000000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Electrolyzers</a:t>
            </a:r>
            <a:r>
              <a:rPr lang="en-US" sz="4299" dirty="0">
                <a:solidFill>
                  <a:srgbClr val="000000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 Using Electrical Sensor Analytics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455142" y="3669568"/>
            <a:ext cx="11668869" cy="3183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32"/>
              </a:lnSpc>
            </a:pPr>
            <a:r>
              <a:rPr lang="en-US" sz="226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Leonardo Andrade Santos¹ ², </a:t>
            </a:r>
            <a:r>
              <a:rPr lang="en-US" sz="2260" b="1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Caio Souto Maior</a:t>
            </a:r>
            <a:r>
              <a:rPr lang="en-US" sz="226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¹ ³, Márcio José das Chagas Moura¹ ².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455142" y="4645114"/>
            <a:ext cx="10554960" cy="17322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22"/>
              </a:lnSpc>
            </a:pPr>
            <a:r>
              <a:rPr lang="en-US" sz="1935">
                <a:solidFill>
                  <a:srgbClr val="545454"/>
                </a:solidFill>
                <a:latin typeface="Open Sauce"/>
                <a:ea typeface="Open Sauce"/>
                <a:cs typeface="Open Sauce"/>
                <a:sym typeface="Open Sauce"/>
              </a:rPr>
              <a:t>¹Center for Risk Analysis, Reliability Engineering, and Environmental Modeling – CEERMA</a:t>
            </a:r>
          </a:p>
          <a:p>
            <a:pPr algn="l">
              <a:lnSpc>
                <a:spcPts val="2322"/>
              </a:lnSpc>
            </a:pPr>
            <a:r>
              <a:rPr lang="en-US" sz="1935">
                <a:solidFill>
                  <a:srgbClr val="545454"/>
                </a:solidFill>
                <a:latin typeface="Open Sauce"/>
                <a:ea typeface="Open Sauce"/>
                <a:cs typeface="Open Sauce"/>
                <a:sym typeface="Open Sauce"/>
              </a:rPr>
              <a:t>Federal University of Pernambuco (UFPE), Recife, Brazil</a:t>
            </a:r>
          </a:p>
          <a:p>
            <a:pPr algn="l">
              <a:lnSpc>
                <a:spcPts val="2322"/>
              </a:lnSpc>
            </a:pPr>
            <a:endParaRPr lang="en-US" sz="1935">
              <a:solidFill>
                <a:srgbClr val="545454"/>
              </a:solidFill>
              <a:latin typeface="Open Sauce"/>
              <a:ea typeface="Open Sauce"/>
              <a:cs typeface="Open Sauce"/>
              <a:sym typeface="Open Sauce"/>
            </a:endParaRPr>
          </a:p>
          <a:p>
            <a:pPr algn="l">
              <a:lnSpc>
                <a:spcPts val="2322"/>
              </a:lnSpc>
            </a:pPr>
            <a:r>
              <a:rPr lang="en-US" sz="1935">
                <a:solidFill>
                  <a:srgbClr val="545454"/>
                </a:solidFill>
                <a:latin typeface="Open Sauce"/>
                <a:ea typeface="Open Sauce"/>
                <a:cs typeface="Open Sauce"/>
                <a:sym typeface="Open Sauce"/>
              </a:rPr>
              <a:t>²Department of Production Engineering, UFPE, Brazil</a:t>
            </a:r>
          </a:p>
          <a:p>
            <a:pPr algn="l">
              <a:lnSpc>
                <a:spcPts val="2322"/>
              </a:lnSpc>
            </a:pPr>
            <a:endParaRPr lang="en-US" sz="1935">
              <a:solidFill>
                <a:srgbClr val="545454"/>
              </a:solidFill>
              <a:latin typeface="Open Sauce"/>
              <a:ea typeface="Open Sauce"/>
              <a:cs typeface="Open Sauce"/>
              <a:sym typeface="Open Sauce"/>
            </a:endParaRPr>
          </a:p>
          <a:p>
            <a:pPr algn="l">
              <a:lnSpc>
                <a:spcPts val="2322"/>
              </a:lnSpc>
            </a:pPr>
            <a:r>
              <a:rPr lang="en-US" sz="1935">
                <a:solidFill>
                  <a:srgbClr val="545454"/>
                </a:solidFill>
                <a:latin typeface="Open Sauce"/>
                <a:ea typeface="Open Sauce"/>
                <a:cs typeface="Open Sauce"/>
                <a:sym typeface="Open Sauce"/>
              </a:rPr>
              <a:t>³Center of Informatics, UFPE, Brazil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8"/>
          <p:cNvSpPr/>
          <p:nvPr/>
        </p:nvSpPr>
        <p:spPr>
          <a:xfrm>
            <a:off x="1028700" y="1066800"/>
            <a:ext cx="687324" cy="0"/>
          </a:xfrm>
          <a:prstGeom prst="line">
            <a:avLst/>
          </a:prstGeom>
          <a:ln w="762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1028700" y="1119411"/>
            <a:ext cx="6604597" cy="6464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20"/>
              </a:lnSpc>
            </a:pPr>
            <a:r>
              <a:rPr lang="en-US" sz="3800">
                <a:solidFill>
                  <a:srgbClr val="000000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Methodology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702B95D-58B4-10E0-C249-B4AFF98EC0FD}"/>
              </a:ext>
            </a:extLst>
          </p:cNvPr>
          <p:cNvGrpSpPr/>
          <p:nvPr/>
        </p:nvGrpSpPr>
        <p:grpSpPr>
          <a:xfrm>
            <a:off x="0" y="9111233"/>
            <a:ext cx="18440400" cy="1051708"/>
            <a:chOff x="0" y="9111233"/>
            <a:chExt cx="18440400" cy="1051708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07FF6AA5-219B-5DE9-7C50-2AF272DC3DCF}"/>
                </a:ext>
              </a:extLst>
            </p:cNvPr>
            <p:cNvSpPr/>
            <p:nvPr/>
          </p:nvSpPr>
          <p:spPr>
            <a:xfrm>
              <a:off x="0" y="9111233"/>
              <a:ext cx="18440400" cy="103717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000" dirty="0">
                  <a:solidFill>
                    <a:srgbClr val="102A72"/>
                  </a:solidFill>
                  <a:latin typeface="Bahnschrift Light Condensed" panose="020B0502040204020203" pitchFamily="34" charset="0"/>
                </a:rPr>
                <a:t>Crossover Anomalies in Renewable-Powered PEM </a:t>
              </a:r>
              <a:r>
                <a:rPr lang="en-US" sz="2000" dirty="0" err="1">
                  <a:solidFill>
                    <a:srgbClr val="102A72"/>
                  </a:solidFill>
                  <a:latin typeface="Bahnschrift Light Condensed" panose="020B0502040204020203" pitchFamily="34" charset="0"/>
                </a:rPr>
                <a:t>Electrolyzers</a:t>
              </a:r>
              <a:r>
                <a:rPr lang="en-US" sz="2000" dirty="0">
                  <a:solidFill>
                    <a:srgbClr val="102A72"/>
                  </a:solidFill>
                  <a:latin typeface="Bahnschrift Light Condensed" panose="020B0502040204020203" pitchFamily="34" charset="0"/>
                </a:rPr>
                <a:t> Using Electrical Sensor Analytics. PSAM 18. Pittsburgh – USA. July 2026.</a:t>
              </a:r>
            </a:p>
            <a:p>
              <a:r>
                <a:rPr lang="en-US" sz="2000" dirty="0">
                  <a:solidFill>
                    <a:srgbClr val="102A72"/>
                  </a:solidFill>
                  <a:latin typeface="Bahnschrift Light Condensed" panose="020B0502040204020203" pitchFamily="34" charset="0"/>
                </a:rPr>
                <a:t>Caio Souto Maior. Federal University of Pernambuco, Brazil.</a:t>
              </a:r>
              <a:endParaRPr lang="en-US" sz="1600" dirty="0">
                <a:latin typeface="Bahnschrift Light Condensed" panose="020B0502040204020203" pitchFamily="34" charset="0"/>
              </a:endParaRPr>
            </a:p>
          </p:txBody>
        </p:sp>
        <p:grpSp>
          <p:nvGrpSpPr>
            <p:cNvPr id="17" name="Group 2">
              <a:extLst>
                <a:ext uri="{FF2B5EF4-FFF2-40B4-BE49-F238E27FC236}">
                  <a16:creationId xmlns:a16="http://schemas.microsoft.com/office/drawing/2014/main" id="{51E529AC-A62F-0978-8EDD-7318F32A7FF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4554200" y="9262217"/>
              <a:ext cx="1413867" cy="735210"/>
              <a:chOff x="0" y="0"/>
              <a:chExt cx="2346405" cy="1220129"/>
            </a:xfrm>
          </p:grpSpPr>
          <p:sp>
            <p:nvSpPr>
              <p:cNvPr id="20" name="Freeform 3">
                <a:extLst>
                  <a:ext uri="{FF2B5EF4-FFF2-40B4-BE49-F238E27FC236}">
                    <a16:creationId xmlns:a16="http://schemas.microsoft.com/office/drawing/2014/main" id="{50E4C177-4291-0955-6EFD-BF18C870BCBD}"/>
                  </a:ext>
                </a:extLst>
              </p:cNvPr>
              <p:cNvSpPr/>
              <p:nvPr/>
            </p:nvSpPr>
            <p:spPr>
              <a:xfrm>
                <a:off x="0" y="0"/>
                <a:ext cx="2346452" cy="1220089"/>
              </a:xfrm>
              <a:custGeom>
                <a:avLst/>
                <a:gdLst/>
                <a:ahLst/>
                <a:cxnLst/>
                <a:rect l="l" t="t" r="r" b="b"/>
                <a:pathLst>
                  <a:path w="2346452" h="1220089">
                    <a:moveTo>
                      <a:pt x="0" y="0"/>
                    </a:moveTo>
                    <a:lnTo>
                      <a:pt x="2346452" y="0"/>
                    </a:lnTo>
                    <a:lnTo>
                      <a:pt x="2346452" y="1220089"/>
                    </a:lnTo>
                    <a:lnTo>
                      <a:pt x="0" y="1220089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/>
                <a:stretch>
                  <a:fillRect r="1" b="-3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8" name="Group 6">
              <a:extLst>
                <a:ext uri="{FF2B5EF4-FFF2-40B4-BE49-F238E27FC236}">
                  <a16:creationId xmlns:a16="http://schemas.microsoft.com/office/drawing/2014/main" id="{CB4CF369-B134-76AC-6B72-5D89E35ACB0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6164465" y="9142759"/>
              <a:ext cx="1513936" cy="1020182"/>
              <a:chOff x="0" y="0"/>
              <a:chExt cx="2052140" cy="1382856"/>
            </a:xfrm>
          </p:grpSpPr>
          <p:sp>
            <p:nvSpPr>
              <p:cNvPr id="19" name="Freeform 7">
                <a:extLst>
                  <a:ext uri="{FF2B5EF4-FFF2-40B4-BE49-F238E27FC236}">
                    <a16:creationId xmlns:a16="http://schemas.microsoft.com/office/drawing/2014/main" id="{61DF3E73-F527-DF6D-4200-9312F595ABC0}"/>
                  </a:ext>
                </a:extLst>
              </p:cNvPr>
              <p:cNvSpPr/>
              <p:nvPr/>
            </p:nvSpPr>
            <p:spPr>
              <a:xfrm>
                <a:off x="0" y="0"/>
                <a:ext cx="2052193" cy="1382903"/>
              </a:xfrm>
              <a:custGeom>
                <a:avLst/>
                <a:gdLst/>
                <a:ahLst/>
                <a:cxnLst/>
                <a:rect l="l" t="t" r="r" b="b"/>
                <a:pathLst>
                  <a:path w="2052193" h="1382903">
                    <a:moveTo>
                      <a:pt x="0" y="0"/>
                    </a:moveTo>
                    <a:lnTo>
                      <a:pt x="2052193" y="0"/>
                    </a:lnTo>
                    <a:lnTo>
                      <a:pt x="2052193" y="1382903"/>
                    </a:lnTo>
                    <a:lnTo>
                      <a:pt x="0" y="1382903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/>
                <a:stretch>
                  <a:fillRect r="2" b="3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</p:grpSp>
      <p:pic>
        <p:nvPicPr>
          <p:cNvPr id="22" name="Picture 21" descr="The diagram illustrates a complex process for risk detection and mitigation in power systems, featuring sensor data processing, machine learning models like XGBoost and Random Forest, and strategies for handling data fluctuations and anomalies.&#10;&#10;AI-generated content may be incorrect.">
            <a:extLst>
              <a:ext uri="{FF2B5EF4-FFF2-40B4-BE49-F238E27FC236}">
                <a16:creationId xmlns:a16="http://schemas.microsoft.com/office/drawing/2014/main" id="{80FC2B98-3CA0-EEFF-2023-B01CFA8D793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17191"/>
          <a:stretch>
            <a:fillRect/>
          </a:stretch>
        </p:blipFill>
        <p:spPr>
          <a:xfrm>
            <a:off x="2124088" y="1936451"/>
            <a:ext cx="14039823" cy="6968332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8"/>
          <p:cNvSpPr/>
          <p:nvPr/>
        </p:nvSpPr>
        <p:spPr>
          <a:xfrm>
            <a:off x="598474" y="435029"/>
            <a:ext cx="687324" cy="0"/>
          </a:xfrm>
          <a:prstGeom prst="line">
            <a:avLst/>
          </a:prstGeom>
          <a:ln w="762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598474" y="487640"/>
            <a:ext cx="6604597" cy="6464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20"/>
              </a:lnSpc>
            </a:pPr>
            <a:r>
              <a:rPr lang="en-US" sz="3800">
                <a:solidFill>
                  <a:srgbClr val="000000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Results and Discussion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616612" y="2349075"/>
            <a:ext cx="9215283" cy="62364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74981" lvl="1" indent="-237491" algn="just">
              <a:lnSpc>
                <a:spcPts val="3520"/>
              </a:lnSpc>
              <a:buFont typeface="Arial"/>
              <a:buChar char="•"/>
            </a:pPr>
            <a:r>
              <a:rPr lang="en-US" sz="2200" b="1" dirty="0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Pure Statistical Windows:</a:t>
            </a:r>
            <a:r>
              <a:rPr lang="en-US" sz="220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Because moving averages and rolling standard deviations smooth out the high-frequency noise induced by wave intermittency, the models required </a:t>
            </a:r>
            <a:r>
              <a:rPr lang="en-US" sz="2200" u="sng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greater depth</a:t>
            </a:r>
            <a:r>
              <a:rPr lang="en-US" sz="220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to segment the subtle interactions and steady-state thresholds of the upstream variables that precede the degradation or crossover events.</a:t>
            </a:r>
          </a:p>
          <a:p>
            <a:pPr marL="474981" lvl="1" indent="-237491" algn="just">
              <a:lnSpc>
                <a:spcPts val="3520"/>
              </a:lnSpc>
              <a:buFont typeface="Arial"/>
              <a:buChar char="•"/>
            </a:pPr>
            <a:r>
              <a:rPr lang="en-US" sz="2200" b="1" dirty="0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Pure Multi-Scale Gradients:</a:t>
            </a:r>
            <a:r>
              <a:rPr lang="en-US" sz="220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200" u="sng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Shallower topologies</a:t>
            </a:r>
            <a:r>
              <a:rPr lang="en-US" sz="220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accompanied by a more conservative learning rate in </a:t>
            </a:r>
            <a:r>
              <a:rPr lang="en-US" sz="2200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XGBoost</a:t>
            </a:r>
            <a:r>
              <a:rPr lang="en-US" sz="220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. Deeper trees in this domain would prone the models to memorize high-frequency fluctuations and power command noises.</a:t>
            </a:r>
          </a:p>
          <a:p>
            <a:pPr marL="474981" lvl="1" indent="-237491" algn="just">
              <a:lnSpc>
                <a:spcPts val="3520"/>
              </a:lnSpc>
              <a:buFont typeface="Arial"/>
              <a:buChar char="•"/>
            </a:pPr>
            <a:r>
              <a:rPr lang="en-US" sz="2200" b="1" dirty="0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Hybrid Feature: </a:t>
            </a:r>
            <a:r>
              <a:rPr lang="en-US" sz="220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the algorithms sought a structural equilibrium to reconcile both static and dynamic features. Both models expanded their ensemble size, indicating the need for greater diversity to accurately map the higher-dimensional space.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609543" y="1128412"/>
            <a:ext cx="3210808" cy="402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520"/>
              </a:lnSpc>
            </a:pPr>
            <a:r>
              <a:rPr lang="en-US" sz="2200" i="1">
                <a:solidFill>
                  <a:srgbClr val="000000"/>
                </a:solidFill>
                <a:latin typeface="Open Sauce Italics"/>
                <a:ea typeface="Open Sauce Italics"/>
                <a:cs typeface="Open Sauce Italics"/>
                <a:sym typeface="Open Sauce Italics"/>
              </a:rPr>
              <a:t>(Gread Search Results)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416010A-2E86-A592-5196-E86305C0A963}"/>
              </a:ext>
            </a:extLst>
          </p:cNvPr>
          <p:cNvGrpSpPr/>
          <p:nvPr/>
        </p:nvGrpSpPr>
        <p:grpSpPr>
          <a:xfrm>
            <a:off x="0" y="9111233"/>
            <a:ext cx="18440400" cy="1051708"/>
            <a:chOff x="0" y="9111233"/>
            <a:chExt cx="18440400" cy="1051708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BECDC8F4-3CFF-8F3F-0C8B-F699CC50E29E}"/>
                </a:ext>
              </a:extLst>
            </p:cNvPr>
            <p:cNvSpPr/>
            <p:nvPr/>
          </p:nvSpPr>
          <p:spPr>
            <a:xfrm>
              <a:off x="0" y="9111233"/>
              <a:ext cx="18440400" cy="103717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000" dirty="0">
                  <a:solidFill>
                    <a:srgbClr val="102A72"/>
                  </a:solidFill>
                  <a:latin typeface="Bahnschrift Light Condensed" panose="020B0502040204020203" pitchFamily="34" charset="0"/>
                </a:rPr>
                <a:t>Crossover Anomalies in Renewable-Powered PEM </a:t>
              </a:r>
              <a:r>
                <a:rPr lang="en-US" sz="2000" dirty="0" err="1">
                  <a:solidFill>
                    <a:srgbClr val="102A72"/>
                  </a:solidFill>
                  <a:latin typeface="Bahnschrift Light Condensed" panose="020B0502040204020203" pitchFamily="34" charset="0"/>
                </a:rPr>
                <a:t>Electrolyzers</a:t>
              </a:r>
              <a:r>
                <a:rPr lang="en-US" sz="2000" dirty="0">
                  <a:solidFill>
                    <a:srgbClr val="102A72"/>
                  </a:solidFill>
                  <a:latin typeface="Bahnschrift Light Condensed" panose="020B0502040204020203" pitchFamily="34" charset="0"/>
                </a:rPr>
                <a:t> Using Electrical Sensor Analytics. PSAM 18. Pittsburgh – USA. July 2026.</a:t>
              </a:r>
            </a:p>
            <a:p>
              <a:r>
                <a:rPr lang="en-US" sz="2000" dirty="0">
                  <a:solidFill>
                    <a:srgbClr val="102A72"/>
                  </a:solidFill>
                  <a:latin typeface="Bahnschrift Light Condensed" panose="020B0502040204020203" pitchFamily="34" charset="0"/>
                </a:rPr>
                <a:t>Caio Souto Maior. Federal University of Pernambuco, Brazil.</a:t>
              </a:r>
              <a:endParaRPr lang="en-US" sz="1600" dirty="0">
                <a:latin typeface="Bahnschrift Light Condensed" panose="020B0502040204020203" pitchFamily="34" charset="0"/>
              </a:endParaRPr>
            </a:p>
          </p:txBody>
        </p:sp>
        <p:grpSp>
          <p:nvGrpSpPr>
            <p:cNvPr id="19" name="Group 2">
              <a:extLst>
                <a:ext uri="{FF2B5EF4-FFF2-40B4-BE49-F238E27FC236}">
                  <a16:creationId xmlns:a16="http://schemas.microsoft.com/office/drawing/2014/main" id="{34FFCB72-0C48-8501-2579-87ED03C66FA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4554200" y="9262217"/>
              <a:ext cx="1413867" cy="735210"/>
              <a:chOff x="0" y="0"/>
              <a:chExt cx="2346405" cy="1220129"/>
            </a:xfrm>
          </p:grpSpPr>
          <p:sp>
            <p:nvSpPr>
              <p:cNvPr id="22" name="Freeform 3">
                <a:extLst>
                  <a:ext uri="{FF2B5EF4-FFF2-40B4-BE49-F238E27FC236}">
                    <a16:creationId xmlns:a16="http://schemas.microsoft.com/office/drawing/2014/main" id="{93E3BB95-7B1D-F63A-AE30-B3809089768D}"/>
                  </a:ext>
                </a:extLst>
              </p:cNvPr>
              <p:cNvSpPr/>
              <p:nvPr/>
            </p:nvSpPr>
            <p:spPr>
              <a:xfrm>
                <a:off x="0" y="0"/>
                <a:ext cx="2346452" cy="1220089"/>
              </a:xfrm>
              <a:custGeom>
                <a:avLst/>
                <a:gdLst/>
                <a:ahLst/>
                <a:cxnLst/>
                <a:rect l="l" t="t" r="r" b="b"/>
                <a:pathLst>
                  <a:path w="2346452" h="1220089">
                    <a:moveTo>
                      <a:pt x="0" y="0"/>
                    </a:moveTo>
                    <a:lnTo>
                      <a:pt x="2346452" y="0"/>
                    </a:lnTo>
                    <a:lnTo>
                      <a:pt x="2346452" y="1220089"/>
                    </a:lnTo>
                    <a:lnTo>
                      <a:pt x="0" y="1220089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/>
                <a:stretch>
                  <a:fillRect r="1" b="-3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0" name="Group 6">
              <a:extLst>
                <a:ext uri="{FF2B5EF4-FFF2-40B4-BE49-F238E27FC236}">
                  <a16:creationId xmlns:a16="http://schemas.microsoft.com/office/drawing/2014/main" id="{89E93D56-8912-BECA-5453-06557503B30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6164465" y="9142759"/>
              <a:ext cx="1513936" cy="1020182"/>
              <a:chOff x="0" y="0"/>
              <a:chExt cx="2052140" cy="1382856"/>
            </a:xfrm>
          </p:grpSpPr>
          <p:sp>
            <p:nvSpPr>
              <p:cNvPr id="21" name="Freeform 7">
                <a:extLst>
                  <a:ext uri="{FF2B5EF4-FFF2-40B4-BE49-F238E27FC236}">
                    <a16:creationId xmlns:a16="http://schemas.microsoft.com/office/drawing/2014/main" id="{49EB6638-2974-8F67-8A44-780AABEAA704}"/>
                  </a:ext>
                </a:extLst>
              </p:cNvPr>
              <p:cNvSpPr/>
              <p:nvPr/>
            </p:nvSpPr>
            <p:spPr>
              <a:xfrm>
                <a:off x="0" y="0"/>
                <a:ext cx="2052193" cy="1382903"/>
              </a:xfrm>
              <a:custGeom>
                <a:avLst/>
                <a:gdLst/>
                <a:ahLst/>
                <a:cxnLst/>
                <a:rect l="l" t="t" r="r" b="b"/>
                <a:pathLst>
                  <a:path w="2052193" h="1382903">
                    <a:moveTo>
                      <a:pt x="0" y="0"/>
                    </a:moveTo>
                    <a:lnTo>
                      <a:pt x="2052193" y="0"/>
                    </a:lnTo>
                    <a:lnTo>
                      <a:pt x="2052193" y="1382903"/>
                    </a:lnTo>
                    <a:lnTo>
                      <a:pt x="0" y="1382903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/>
                <a:stretch>
                  <a:fillRect r="2" b="3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</p:grpSp>
      <p:graphicFrame>
        <p:nvGraphicFramePr>
          <p:cNvPr id="24" name="Table 23">
            <a:extLst>
              <a:ext uri="{FF2B5EF4-FFF2-40B4-BE49-F238E27FC236}">
                <a16:creationId xmlns:a16="http://schemas.microsoft.com/office/drawing/2014/main" id="{AA9C4F4D-4A18-A792-54EC-8BB7C58D570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2337986"/>
              </p:ext>
            </p:extLst>
          </p:nvPr>
        </p:nvGraphicFramePr>
        <p:xfrm>
          <a:off x="252819" y="1810819"/>
          <a:ext cx="7135064" cy="7045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83766">
                  <a:extLst>
                    <a:ext uri="{9D8B030D-6E8A-4147-A177-3AD203B41FA5}">
                      <a16:colId xmlns:a16="http://schemas.microsoft.com/office/drawing/2014/main" val="1969438250"/>
                    </a:ext>
                  </a:extLst>
                </a:gridCol>
                <a:gridCol w="1783766">
                  <a:extLst>
                    <a:ext uri="{9D8B030D-6E8A-4147-A177-3AD203B41FA5}">
                      <a16:colId xmlns:a16="http://schemas.microsoft.com/office/drawing/2014/main" val="2983710386"/>
                    </a:ext>
                  </a:extLst>
                </a:gridCol>
                <a:gridCol w="1783766">
                  <a:extLst>
                    <a:ext uri="{9D8B030D-6E8A-4147-A177-3AD203B41FA5}">
                      <a16:colId xmlns:a16="http://schemas.microsoft.com/office/drawing/2014/main" val="1110913941"/>
                    </a:ext>
                  </a:extLst>
                </a:gridCol>
                <a:gridCol w="1783766">
                  <a:extLst>
                    <a:ext uri="{9D8B030D-6E8A-4147-A177-3AD203B41FA5}">
                      <a16:colId xmlns:a16="http://schemas.microsoft.com/office/drawing/2014/main" val="355194214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1600" dirty="0">
                          <a:latin typeface="CMU Sans Serif" panose="02000603000000000000" pitchFamily="2" charset="0"/>
                          <a:ea typeface="CMU Sans Serif" panose="02000603000000000000" pitchFamily="2" charset="0"/>
                          <a:cs typeface="CMU Sans Serif" panose="02000603000000000000" pitchFamily="2" charset="0"/>
                        </a:rPr>
                        <a:t>Input</a:t>
                      </a:r>
                      <a:endParaRPr lang="en-US" sz="1600" dirty="0">
                        <a:latin typeface="CMU Sans Serif" panose="02000603000000000000" pitchFamily="2" charset="0"/>
                        <a:ea typeface="CMU Sans Serif" panose="02000603000000000000" pitchFamily="2" charset="0"/>
                        <a:cs typeface="CMU Sans Serif" panose="02000603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>
                          <a:latin typeface="CMU Sans Serif" panose="02000603000000000000" pitchFamily="2" charset="0"/>
                          <a:ea typeface="CMU Sans Serif" panose="02000603000000000000" pitchFamily="2" charset="0"/>
                          <a:cs typeface="CMU Sans Serif" panose="02000603000000000000" pitchFamily="2" charset="0"/>
                        </a:rPr>
                        <a:t>Model</a:t>
                      </a:r>
                      <a:endParaRPr lang="en-US" sz="1600" dirty="0">
                        <a:latin typeface="CMU Sans Serif" panose="02000603000000000000" pitchFamily="2" charset="0"/>
                        <a:ea typeface="CMU Sans Serif" panose="02000603000000000000" pitchFamily="2" charset="0"/>
                        <a:cs typeface="CMU Sans Serif" panose="02000603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>
                          <a:latin typeface="CMU Sans Serif" panose="02000603000000000000" pitchFamily="2" charset="0"/>
                          <a:ea typeface="CMU Sans Serif" panose="02000603000000000000" pitchFamily="2" charset="0"/>
                          <a:cs typeface="CMU Sans Serif" panose="02000603000000000000" pitchFamily="2" charset="0"/>
                        </a:rPr>
                        <a:t>Hyperparameter</a:t>
                      </a:r>
                      <a:endParaRPr lang="en-US" sz="1600" dirty="0">
                        <a:latin typeface="CMU Sans Serif" panose="02000603000000000000" pitchFamily="2" charset="0"/>
                        <a:ea typeface="CMU Sans Serif" panose="02000603000000000000" pitchFamily="2" charset="0"/>
                        <a:cs typeface="CMU Sans Serif" panose="02000603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>
                          <a:latin typeface="CMU Sans Serif" panose="02000603000000000000" pitchFamily="2" charset="0"/>
                          <a:ea typeface="CMU Sans Serif" panose="02000603000000000000" pitchFamily="2" charset="0"/>
                          <a:cs typeface="CMU Sans Serif" panose="02000603000000000000" pitchFamily="2" charset="0"/>
                        </a:rPr>
                        <a:t>Valeu</a:t>
                      </a:r>
                      <a:endParaRPr lang="en-US" sz="1600" dirty="0">
                        <a:latin typeface="CMU Sans Serif" panose="02000603000000000000" pitchFamily="2" charset="0"/>
                        <a:ea typeface="CMU Sans Serif" panose="02000603000000000000" pitchFamily="2" charset="0"/>
                        <a:cs typeface="CMU Sans Serif" panose="02000603000000000000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33525547"/>
                  </a:ext>
                </a:extLst>
              </a:tr>
              <a:tr h="370840">
                <a:tc rowSpan="6">
                  <a:txBody>
                    <a:bodyPr/>
                    <a:lstStyle/>
                    <a:p>
                      <a:pPr algn="ctr"/>
                      <a:r>
                        <a:rPr lang="pt-BR" sz="1600" b="1" dirty="0">
                          <a:latin typeface="CMU Sans Serif" panose="02000603000000000000" pitchFamily="2" charset="0"/>
                          <a:ea typeface="CMU Sans Serif" panose="02000603000000000000" pitchFamily="2" charset="0"/>
                          <a:cs typeface="CMU Sans Serif" panose="02000603000000000000" pitchFamily="2" charset="0"/>
                        </a:rPr>
                        <a:t>Pure Statistical Windows</a:t>
                      </a:r>
                      <a:endParaRPr lang="en-US" sz="1600" b="1" dirty="0">
                        <a:latin typeface="CMU Sans Serif" panose="02000603000000000000" pitchFamily="2" charset="0"/>
                        <a:ea typeface="CMU Sans Serif" panose="02000603000000000000" pitchFamily="2" charset="0"/>
                        <a:cs typeface="CMU Sans Serif" panose="02000603000000000000" pitchFamily="2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en-US" sz="1600" b="1" dirty="0">
                          <a:effectLst/>
                          <a:latin typeface="CMU Sans Serif" panose="02000603000000000000" pitchFamily="2" charset="0"/>
                          <a:ea typeface="CMU Sans Serif" panose="02000603000000000000" pitchFamily="2" charset="0"/>
                          <a:cs typeface="CMU Sans Serif" panose="02000603000000000000" pitchFamily="2" charset="0"/>
                        </a:rPr>
                        <a:t>Random Forest</a:t>
                      </a:r>
                    </a:p>
                  </a:txBody>
                  <a:tcPr marL="25400" marR="25400" marT="25400" marB="254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en-US" sz="1600">
                          <a:effectLst/>
                          <a:latin typeface="CMU Sans Serif" panose="02000603000000000000" pitchFamily="2" charset="0"/>
                          <a:ea typeface="CMU Sans Serif" panose="02000603000000000000" pitchFamily="2" charset="0"/>
                          <a:cs typeface="CMU Sans Serif" panose="02000603000000000000" pitchFamily="2" charset="0"/>
                        </a:rPr>
                        <a:t>n_estimators</a:t>
                      </a:r>
                    </a:p>
                  </a:txBody>
                  <a:tcPr marL="25400" marR="25400" marT="25400" marB="2540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en-US" sz="1600">
                          <a:effectLst/>
                          <a:latin typeface="CMU Sans Serif" panose="02000603000000000000" pitchFamily="2" charset="0"/>
                          <a:ea typeface="CMU Sans Serif" panose="02000603000000000000" pitchFamily="2" charset="0"/>
                          <a:cs typeface="CMU Sans Serif" panose="02000603000000000000" pitchFamily="2" charset="0"/>
                        </a:rPr>
                        <a:t>100</a:t>
                      </a:r>
                    </a:p>
                  </a:txBody>
                  <a:tcPr marL="25400" marR="25400" marT="25400" marB="25400" anchor="b"/>
                </a:tc>
                <a:extLst>
                  <a:ext uri="{0D108BD9-81ED-4DB2-BD59-A6C34878D82A}">
                    <a16:rowId xmlns:a16="http://schemas.microsoft.com/office/drawing/2014/main" val="1800395396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en-US" sz="1600" b="1" dirty="0">
                        <a:latin typeface="CMU Sans Serif" panose="02000603000000000000" pitchFamily="2" charset="0"/>
                        <a:ea typeface="CMU Sans Serif" panose="02000603000000000000" pitchFamily="2" charset="0"/>
                        <a:cs typeface="CMU Sans Serif" panose="02000603000000000000" pitchFamily="2" charset="0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endParaRPr lang="en-US" sz="1600" b="1" dirty="0">
                        <a:effectLst/>
                        <a:latin typeface="CMU Sans Serif" panose="02000603000000000000" pitchFamily="2" charset="0"/>
                        <a:ea typeface="CMU Sans Serif" panose="02000603000000000000" pitchFamily="2" charset="0"/>
                        <a:cs typeface="CMU Sans Serif" panose="02000603000000000000" pitchFamily="2" charset="0"/>
                      </a:endParaRPr>
                    </a:p>
                  </a:txBody>
                  <a:tcPr marL="25400" marR="25400" marT="25400" marB="254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en-US" sz="1600">
                          <a:effectLst/>
                          <a:latin typeface="CMU Sans Serif" panose="02000603000000000000" pitchFamily="2" charset="0"/>
                          <a:ea typeface="CMU Sans Serif" panose="02000603000000000000" pitchFamily="2" charset="0"/>
                          <a:cs typeface="CMU Sans Serif" panose="02000603000000000000" pitchFamily="2" charset="0"/>
                        </a:rPr>
                        <a:t>max_depth</a:t>
                      </a:r>
                    </a:p>
                  </a:txBody>
                  <a:tcPr marL="25400" marR="25400" marT="25400" marB="2540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en-US" sz="1600">
                          <a:effectLst/>
                          <a:latin typeface="CMU Sans Serif" panose="02000603000000000000" pitchFamily="2" charset="0"/>
                          <a:ea typeface="CMU Sans Serif" panose="02000603000000000000" pitchFamily="2" charset="0"/>
                          <a:cs typeface="CMU Sans Serif" panose="02000603000000000000" pitchFamily="2" charset="0"/>
                        </a:rPr>
                        <a:t>15</a:t>
                      </a:r>
                    </a:p>
                  </a:txBody>
                  <a:tcPr marL="25400" marR="25400" marT="25400" marB="25400" anchor="b"/>
                </a:tc>
                <a:extLst>
                  <a:ext uri="{0D108BD9-81ED-4DB2-BD59-A6C34878D82A}">
                    <a16:rowId xmlns:a16="http://schemas.microsoft.com/office/drawing/2014/main" val="1924245938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en-US" sz="1600" b="1" dirty="0">
                        <a:latin typeface="CMU Sans Serif" panose="02000603000000000000" pitchFamily="2" charset="0"/>
                        <a:ea typeface="CMU Sans Serif" panose="02000603000000000000" pitchFamily="2" charset="0"/>
                        <a:cs typeface="CMU Sans Serif" panose="02000603000000000000" pitchFamily="2" charset="0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endParaRPr lang="en-US" sz="1600" b="1" dirty="0">
                        <a:effectLst/>
                        <a:latin typeface="CMU Sans Serif" panose="02000603000000000000" pitchFamily="2" charset="0"/>
                        <a:ea typeface="CMU Sans Serif" panose="02000603000000000000" pitchFamily="2" charset="0"/>
                        <a:cs typeface="CMU Sans Serif" panose="02000603000000000000" pitchFamily="2" charset="0"/>
                      </a:endParaRPr>
                    </a:p>
                  </a:txBody>
                  <a:tcPr marL="25400" marR="25400" marT="25400" marB="254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en-US" sz="1600" dirty="0" err="1">
                          <a:effectLst/>
                          <a:latin typeface="CMU Sans Serif" panose="02000603000000000000" pitchFamily="2" charset="0"/>
                          <a:ea typeface="CMU Sans Serif" panose="02000603000000000000" pitchFamily="2" charset="0"/>
                          <a:cs typeface="CMU Sans Serif" panose="02000603000000000000" pitchFamily="2" charset="0"/>
                        </a:rPr>
                        <a:t>min_samples_leaf</a:t>
                      </a:r>
                      <a:endParaRPr lang="en-US" sz="1600" dirty="0">
                        <a:effectLst/>
                        <a:latin typeface="CMU Sans Serif" panose="02000603000000000000" pitchFamily="2" charset="0"/>
                        <a:ea typeface="CMU Sans Serif" panose="02000603000000000000" pitchFamily="2" charset="0"/>
                        <a:cs typeface="CMU Sans Serif" panose="02000603000000000000" pitchFamily="2" charset="0"/>
                      </a:endParaRPr>
                    </a:p>
                  </a:txBody>
                  <a:tcPr marL="25400" marR="25400" marT="25400" marB="2540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en-US" sz="1600">
                          <a:effectLst/>
                          <a:latin typeface="CMU Sans Serif" panose="02000603000000000000" pitchFamily="2" charset="0"/>
                          <a:ea typeface="CMU Sans Serif" panose="02000603000000000000" pitchFamily="2" charset="0"/>
                          <a:cs typeface="CMU Sans Serif" panose="02000603000000000000" pitchFamily="2" charset="0"/>
                        </a:rPr>
                        <a:t>5</a:t>
                      </a:r>
                    </a:p>
                  </a:txBody>
                  <a:tcPr marL="25400" marR="25400" marT="25400" marB="25400" anchor="b"/>
                </a:tc>
                <a:extLst>
                  <a:ext uri="{0D108BD9-81ED-4DB2-BD59-A6C34878D82A}">
                    <a16:rowId xmlns:a16="http://schemas.microsoft.com/office/drawing/2014/main" val="2059421909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en-US" sz="1600" b="1" dirty="0">
                        <a:latin typeface="CMU Sans Serif" panose="02000603000000000000" pitchFamily="2" charset="0"/>
                        <a:ea typeface="CMU Sans Serif" panose="02000603000000000000" pitchFamily="2" charset="0"/>
                        <a:cs typeface="CMU Sans Serif" panose="02000603000000000000" pitchFamily="2" charset="0"/>
                      </a:endParaRPr>
                    </a:p>
                  </a:txBody>
                  <a:tcPr anchor="ctr"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en-US" sz="1600" b="1" dirty="0" err="1">
                          <a:effectLst/>
                          <a:latin typeface="CMU Sans Serif" panose="02000603000000000000" pitchFamily="2" charset="0"/>
                          <a:ea typeface="CMU Sans Serif" panose="02000603000000000000" pitchFamily="2" charset="0"/>
                          <a:cs typeface="CMU Sans Serif" panose="02000603000000000000" pitchFamily="2" charset="0"/>
                        </a:rPr>
                        <a:t>XGBoost</a:t>
                      </a:r>
                      <a:endParaRPr lang="en-US" sz="1600" b="1" dirty="0">
                        <a:effectLst/>
                        <a:latin typeface="CMU Sans Serif" panose="02000603000000000000" pitchFamily="2" charset="0"/>
                        <a:ea typeface="CMU Sans Serif" panose="02000603000000000000" pitchFamily="2" charset="0"/>
                        <a:cs typeface="CMU Sans Serif" panose="02000603000000000000" pitchFamily="2" charset="0"/>
                      </a:endParaRPr>
                    </a:p>
                  </a:txBody>
                  <a:tcPr marL="25400" marR="25400" marT="25400" marB="2540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en-US" sz="1600">
                          <a:effectLst/>
                          <a:latin typeface="CMU Sans Serif" panose="02000603000000000000" pitchFamily="2" charset="0"/>
                          <a:ea typeface="CMU Sans Serif" panose="02000603000000000000" pitchFamily="2" charset="0"/>
                          <a:cs typeface="CMU Sans Serif" panose="02000603000000000000" pitchFamily="2" charset="0"/>
                        </a:rPr>
                        <a:t>n_estimators</a:t>
                      </a:r>
                    </a:p>
                  </a:txBody>
                  <a:tcPr marL="25400" marR="25400" marT="25400" marB="2540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en-US" sz="1600">
                          <a:effectLst/>
                          <a:latin typeface="CMU Sans Serif" panose="02000603000000000000" pitchFamily="2" charset="0"/>
                          <a:ea typeface="CMU Sans Serif" panose="02000603000000000000" pitchFamily="2" charset="0"/>
                          <a:cs typeface="CMU Sans Serif" panose="02000603000000000000" pitchFamily="2" charset="0"/>
                        </a:rPr>
                        <a:t>100</a:t>
                      </a:r>
                    </a:p>
                  </a:txBody>
                  <a:tcPr marL="25400" marR="25400" marT="25400" marB="25400" anchor="b"/>
                </a:tc>
                <a:extLst>
                  <a:ext uri="{0D108BD9-81ED-4DB2-BD59-A6C34878D82A}">
                    <a16:rowId xmlns:a16="http://schemas.microsoft.com/office/drawing/2014/main" val="364589217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en-US" sz="1600" b="1" dirty="0">
                        <a:latin typeface="CMU Sans Serif" panose="02000603000000000000" pitchFamily="2" charset="0"/>
                        <a:ea typeface="CMU Sans Serif" panose="02000603000000000000" pitchFamily="2" charset="0"/>
                        <a:cs typeface="CMU Sans Serif" panose="02000603000000000000" pitchFamily="2" charset="0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endParaRPr lang="en-US" sz="1600" b="1" dirty="0">
                        <a:effectLst/>
                        <a:latin typeface="CMU Sans Serif" panose="02000603000000000000" pitchFamily="2" charset="0"/>
                        <a:ea typeface="CMU Sans Serif" panose="02000603000000000000" pitchFamily="2" charset="0"/>
                        <a:cs typeface="CMU Sans Serif" panose="02000603000000000000" pitchFamily="2" charset="0"/>
                      </a:endParaRPr>
                    </a:p>
                  </a:txBody>
                  <a:tcPr marL="25400" marR="25400" marT="25400" marB="254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en-US" sz="1600" dirty="0" err="1">
                          <a:effectLst/>
                          <a:latin typeface="CMU Sans Serif" panose="02000603000000000000" pitchFamily="2" charset="0"/>
                          <a:ea typeface="CMU Sans Serif" panose="02000603000000000000" pitchFamily="2" charset="0"/>
                          <a:cs typeface="CMU Sans Serif" panose="02000603000000000000" pitchFamily="2" charset="0"/>
                        </a:rPr>
                        <a:t>max_depth</a:t>
                      </a:r>
                      <a:endParaRPr lang="en-US" sz="1600" dirty="0">
                        <a:effectLst/>
                        <a:latin typeface="CMU Sans Serif" panose="02000603000000000000" pitchFamily="2" charset="0"/>
                        <a:ea typeface="CMU Sans Serif" panose="02000603000000000000" pitchFamily="2" charset="0"/>
                        <a:cs typeface="CMU Sans Serif" panose="02000603000000000000" pitchFamily="2" charset="0"/>
                      </a:endParaRPr>
                    </a:p>
                  </a:txBody>
                  <a:tcPr marL="25400" marR="25400" marT="25400" marB="2540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en-US" sz="1600" dirty="0">
                          <a:effectLst/>
                          <a:latin typeface="CMU Sans Serif" panose="02000603000000000000" pitchFamily="2" charset="0"/>
                          <a:ea typeface="CMU Sans Serif" panose="02000603000000000000" pitchFamily="2" charset="0"/>
                          <a:cs typeface="CMU Sans Serif" panose="02000603000000000000" pitchFamily="2" charset="0"/>
                        </a:rPr>
                        <a:t>8</a:t>
                      </a:r>
                    </a:p>
                  </a:txBody>
                  <a:tcPr marL="25400" marR="25400" marT="25400" marB="25400" anchor="b"/>
                </a:tc>
                <a:extLst>
                  <a:ext uri="{0D108BD9-81ED-4DB2-BD59-A6C34878D82A}">
                    <a16:rowId xmlns:a16="http://schemas.microsoft.com/office/drawing/2014/main" val="3218649190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en-US" sz="1600" b="1" dirty="0">
                        <a:latin typeface="CMU Sans Serif" panose="02000603000000000000" pitchFamily="2" charset="0"/>
                        <a:ea typeface="CMU Sans Serif" panose="02000603000000000000" pitchFamily="2" charset="0"/>
                        <a:cs typeface="CMU Sans Serif" panose="02000603000000000000" pitchFamily="2" charset="0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endParaRPr lang="en-US" sz="1600" b="1" dirty="0">
                        <a:effectLst/>
                        <a:latin typeface="CMU Sans Serif" panose="02000603000000000000" pitchFamily="2" charset="0"/>
                        <a:ea typeface="CMU Sans Serif" panose="02000603000000000000" pitchFamily="2" charset="0"/>
                        <a:cs typeface="CMU Sans Serif" panose="02000603000000000000" pitchFamily="2" charset="0"/>
                      </a:endParaRPr>
                    </a:p>
                  </a:txBody>
                  <a:tcPr marL="25400" marR="25400" marT="25400" marB="254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en-US" sz="1600">
                          <a:effectLst/>
                          <a:latin typeface="CMU Sans Serif" panose="02000603000000000000" pitchFamily="2" charset="0"/>
                          <a:ea typeface="CMU Sans Serif" panose="02000603000000000000" pitchFamily="2" charset="0"/>
                          <a:cs typeface="CMU Sans Serif" panose="02000603000000000000" pitchFamily="2" charset="0"/>
                        </a:rPr>
                        <a:t>learning rate</a:t>
                      </a:r>
                    </a:p>
                  </a:txBody>
                  <a:tcPr marL="25400" marR="25400" marT="25400" marB="2540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en-US" sz="1600" dirty="0">
                          <a:effectLst/>
                          <a:latin typeface="CMU Sans Serif" panose="02000603000000000000" pitchFamily="2" charset="0"/>
                          <a:ea typeface="CMU Sans Serif" panose="02000603000000000000" pitchFamily="2" charset="0"/>
                          <a:cs typeface="CMU Sans Serif" panose="02000603000000000000" pitchFamily="2" charset="0"/>
                        </a:rPr>
                        <a:t>0.1</a:t>
                      </a:r>
                    </a:p>
                  </a:txBody>
                  <a:tcPr marL="25400" marR="25400" marT="25400" marB="2540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57292926"/>
                  </a:ext>
                </a:extLst>
              </a:tr>
              <a:tr h="370840">
                <a:tc rowSpan="6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b="1" dirty="0">
                          <a:latin typeface="CMU Sans Serif" panose="02000603000000000000" pitchFamily="2" charset="0"/>
                          <a:ea typeface="CMU Sans Serif" panose="02000603000000000000" pitchFamily="2" charset="0"/>
                          <a:cs typeface="CMU Sans Serif" panose="02000603000000000000" pitchFamily="2" charset="0"/>
                        </a:rPr>
                        <a:t>Pure Multi-Scale Gradiantes</a:t>
                      </a:r>
                      <a:endParaRPr lang="en-US" sz="1600" b="1" dirty="0">
                        <a:latin typeface="CMU Sans Serif" panose="02000603000000000000" pitchFamily="2" charset="0"/>
                        <a:ea typeface="CMU Sans Serif" panose="02000603000000000000" pitchFamily="2" charset="0"/>
                        <a:cs typeface="CMU Sans Serif" panose="02000603000000000000" pitchFamily="2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en-US" sz="1600" b="1" dirty="0">
                          <a:effectLst/>
                          <a:latin typeface="CMU Sans Serif" panose="02000603000000000000" pitchFamily="2" charset="0"/>
                          <a:ea typeface="CMU Sans Serif" panose="02000603000000000000" pitchFamily="2" charset="0"/>
                          <a:cs typeface="CMU Sans Serif" panose="02000603000000000000" pitchFamily="2" charset="0"/>
                        </a:rPr>
                        <a:t>Random Forest</a:t>
                      </a:r>
                    </a:p>
                  </a:txBody>
                  <a:tcPr marL="25400" marR="25400" marT="25400" marB="2540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en-US" sz="1600" dirty="0" err="1">
                          <a:effectLst/>
                          <a:latin typeface="CMU Sans Serif" panose="02000603000000000000" pitchFamily="2" charset="0"/>
                          <a:ea typeface="CMU Sans Serif" panose="02000603000000000000" pitchFamily="2" charset="0"/>
                          <a:cs typeface="CMU Sans Serif" panose="02000603000000000000" pitchFamily="2" charset="0"/>
                        </a:rPr>
                        <a:t>n_estimators</a:t>
                      </a:r>
                      <a:endParaRPr lang="en-US" sz="1600" dirty="0">
                        <a:effectLst/>
                        <a:latin typeface="CMU Sans Serif" panose="02000603000000000000" pitchFamily="2" charset="0"/>
                        <a:ea typeface="CMU Sans Serif" panose="02000603000000000000" pitchFamily="2" charset="0"/>
                        <a:cs typeface="CMU Sans Serif" panose="02000603000000000000" pitchFamily="2" charset="0"/>
                      </a:endParaRPr>
                    </a:p>
                  </a:txBody>
                  <a:tcPr marL="25400" marR="25400" marT="25400" marB="2540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en-US" sz="1600">
                          <a:effectLst/>
                          <a:latin typeface="CMU Sans Serif" panose="02000603000000000000" pitchFamily="2" charset="0"/>
                          <a:ea typeface="CMU Sans Serif" panose="02000603000000000000" pitchFamily="2" charset="0"/>
                          <a:cs typeface="CMU Sans Serif" panose="02000603000000000000" pitchFamily="2" charset="0"/>
                        </a:rPr>
                        <a:t>200</a:t>
                      </a:r>
                    </a:p>
                  </a:txBody>
                  <a:tcPr marL="25400" marR="25400" marT="25400" marB="2540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4294196493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en-US" sz="1600" b="1" dirty="0">
                        <a:latin typeface="CMU Sans Serif" panose="02000603000000000000" pitchFamily="2" charset="0"/>
                        <a:ea typeface="CMU Sans Serif" panose="02000603000000000000" pitchFamily="2" charset="0"/>
                        <a:cs typeface="CMU Sans Serif" panose="02000603000000000000" pitchFamily="2" charset="0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endParaRPr lang="en-US" sz="1600" b="1" dirty="0">
                        <a:effectLst/>
                        <a:latin typeface="CMU Sans Serif" panose="02000603000000000000" pitchFamily="2" charset="0"/>
                        <a:ea typeface="CMU Sans Serif" panose="02000603000000000000" pitchFamily="2" charset="0"/>
                        <a:cs typeface="CMU Sans Serif" panose="02000603000000000000" pitchFamily="2" charset="0"/>
                      </a:endParaRPr>
                    </a:p>
                  </a:txBody>
                  <a:tcPr marL="25400" marR="25400" marT="25400" marB="254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en-US" sz="1600" dirty="0" err="1">
                          <a:effectLst/>
                          <a:latin typeface="CMU Sans Serif" panose="02000603000000000000" pitchFamily="2" charset="0"/>
                          <a:ea typeface="CMU Sans Serif" panose="02000603000000000000" pitchFamily="2" charset="0"/>
                          <a:cs typeface="CMU Sans Serif" panose="02000603000000000000" pitchFamily="2" charset="0"/>
                        </a:rPr>
                        <a:t>max_depth</a:t>
                      </a:r>
                      <a:endParaRPr lang="en-US" sz="1600" dirty="0">
                        <a:effectLst/>
                        <a:latin typeface="CMU Sans Serif" panose="02000603000000000000" pitchFamily="2" charset="0"/>
                        <a:ea typeface="CMU Sans Serif" panose="02000603000000000000" pitchFamily="2" charset="0"/>
                        <a:cs typeface="CMU Sans Serif" panose="02000603000000000000" pitchFamily="2" charset="0"/>
                      </a:endParaRPr>
                    </a:p>
                  </a:txBody>
                  <a:tcPr marL="25400" marR="25400" marT="25400" marB="2540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en-US" sz="1600" dirty="0">
                          <a:effectLst/>
                          <a:latin typeface="CMU Sans Serif" panose="02000603000000000000" pitchFamily="2" charset="0"/>
                          <a:ea typeface="CMU Sans Serif" panose="02000603000000000000" pitchFamily="2" charset="0"/>
                          <a:cs typeface="CMU Sans Serif" panose="02000603000000000000" pitchFamily="2" charset="0"/>
                        </a:rPr>
                        <a:t>8</a:t>
                      </a:r>
                    </a:p>
                  </a:txBody>
                  <a:tcPr marL="25400" marR="25400" marT="25400" marB="25400" anchor="b"/>
                </a:tc>
                <a:extLst>
                  <a:ext uri="{0D108BD9-81ED-4DB2-BD59-A6C34878D82A}">
                    <a16:rowId xmlns:a16="http://schemas.microsoft.com/office/drawing/2014/main" val="3160996397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en-US" sz="1600" b="1" dirty="0">
                        <a:latin typeface="CMU Sans Serif" panose="02000603000000000000" pitchFamily="2" charset="0"/>
                        <a:ea typeface="CMU Sans Serif" panose="02000603000000000000" pitchFamily="2" charset="0"/>
                        <a:cs typeface="CMU Sans Serif" panose="02000603000000000000" pitchFamily="2" charset="0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endParaRPr lang="en-US" sz="1600" b="1" dirty="0">
                        <a:effectLst/>
                        <a:latin typeface="CMU Sans Serif" panose="02000603000000000000" pitchFamily="2" charset="0"/>
                        <a:ea typeface="CMU Sans Serif" panose="02000603000000000000" pitchFamily="2" charset="0"/>
                        <a:cs typeface="CMU Sans Serif" panose="02000603000000000000" pitchFamily="2" charset="0"/>
                      </a:endParaRPr>
                    </a:p>
                  </a:txBody>
                  <a:tcPr marL="25400" marR="25400" marT="25400" marB="254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en-US" sz="1600">
                          <a:effectLst/>
                          <a:latin typeface="CMU Sans Serif" panose="02000603000000000000" pitchFamily="2" charset="0"/>
                          <a:ea typeface="CMU Sans Serif" panose="02000603000000000000" pitchFamily="2" charset="0"/>
                          <a:cs typeface="CMU Sans Serif" panose="02000603000000000000" pitchFamily="2" charset="0"/>
                        </a:rPr>
                        <a:t>min_samples_leaf</a:t>
                      </a:r>
                    </a:p>
                  </a:txBody>
                  <a:tcPr marL="25400" marR="25400" marT="25400" marB="2540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en-US" sz="1600" dirty="0">
                          <a:effectLst/>
                          <a:latin typeface="CMU Sans Serif" panose="02000603000000000000" pitchFamily="2" charset="0"/>
                          <a:ea typeface="CMU Sans Serif" panose="02000603000000000000" pitchFamily="2" charset="0"/>
                          <a:cs typeface="CMU Sans Serif" panose="02000603000000000000" pitchFamily="2" charset="0"/>
                        </a:rPr>
                        <a:t>5</a:t>
                      </a:r>
                    </a:p>
                  </a:txBody>
                  <a:tcPr marL="25400" marR="25400" marT="25400" marB="25400" anchor="b"/>
                </a:tc>
                <a:extLst>
                  <a:ext uri="{0D108BD9-81ED-4DB2-BD59-A6C34878D82A}">
                    <a16:rowId xmlns:a16="http://schemas.microsoft.com/office/drawing/2014/main" val="3338006239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en-US" sz="1600" b="1" dirty="0">
                        <a:latin typeface="CMU Sans Serif" panose="02000603000000000000" pitchFamily="2" charset="0"/>
                        <a:ea typeface="CMU Sans Serif" panose="02000603000000000000" pitchFamily="2" charset="0"/>
                        <a:cs typeface="CMU Sans Serif" panose="02000603000000000000" pitchFamily="2" charset="0"/>
                      </a:endParaRPr>
                    </a:p>
                  </a:txBody>
                  <a:tcPr anchor="ctr"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en-US" sz="1600" b="1" dirty="0" err="1">
                          <a:effectLst/>
                          <a:latin typeface="CMU Sans Serif" panose="02000603000000000000" pitchFamily="2" charset="0"/>
                          <a:ea typeface="CMU Sans Serif" panose="02000603000000000000" pitchFamily="2" charset="0"/>
                          <a:cs typeface="CMU Sans Serif" panose="02000603000000000000" pitchFamily="2" charset="0"/>
                        </a:rPr>
                        <a:t>XGBoost</a:t>
                      </a:r>
                      <a:endParaRPr lang="en-US" sz="1600" b="1" dirty="0">
                        <a:effectLst/>
                        <a:latin typeface="CMU Sans Serif" panose="02000603000000000000" pitchFamily="2" charset="0"/>
                        <a:ea typeface="CMU Sans Serif" panose="02000603000000000000" pitchFamily="2" charset="0"/>
                        <a:cs typeface="CMU Sans Serif" panose="02000603000000000000" pitchFamily="2" charset="0"/>
                      </a:endParaRPr>
                    </a:p>
                  </a:txBody>
                  <a:tcPr marL="25400" marR="25400" marT="25400" marB="2540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en-US" sz="1600">
                          <a:effectLst/>
                          <a:latin typeface="CMU Sans Serif" panose="02000603000000000000" pitchFamily="2" charset="0"/>
                          <a:ea typeface="CMU Sans Serif" panose="02000603000000000000" pitchFamily="2" charset="0"/>
                          <a:cs typeface="CMU Sans Serif" panose="02000603000000000000" pitchFamily="2" charset="0"/>
                        </a:rPr>
                        <a:t>n_estimators</a:t>
                      </a:r>
                    </a:p>
                  </a:txBody>
                  <a:tcPr marL="25400" marR="25400" marT="25400" marB="2540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en-US" sz="1600" dirty="0">
                          <a:effectLst/>
                          <a:latin typeface="CMU Sans Serif" panose="02000603000000000000" pitchFamily="2" charset="0"/>
                          <a:ea typeface="CMU Sans Serif" panose="02000603000000000000" pitchFamily="2" charset="0"/>
                          <a:cs typeface="CMU Sans Serif" panose="02000603000000000000" pitchFamily="2" charset="0"/>
                        </a:rPr>
                        <a:t>100</a:t>
                      </a:r>
                    </a:p>
                  </a:txBody>
                  <a:tcPr marL="25400" marR="25400" marT="25400" marB="25400" anchor="b"/>
                </a:tc>
                <a:extLst>
                  <a:ext uri="{0D108BD9-81ED-4DB2-BD59-A6C34878D82A}">
                    <a16:rowId xmlns:a16="http://schemas.microsoft.com/office/drawing/2014/main" val="3340206060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en-US" sz="1600" b="1" dirty="0">
                        <a:latin typeface="CMU Sans Serif" panose="02000603000000000000" pitchFamily="2" charset="0"/>
                        <a:ea typeface="CMU Sans Serif" panose="02000603000000000000" pitchFamily="2" charset="0"/>
                        <a:cs typeface="CMU Sans Serif" panose="02000603000000000000" pitchFamily="2" charset="0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endParaRPr lang="en-US" sz="1600" b="1" dirty="0">
                        <a:effectLst/>
                        <a:latin typeface="CMU Sans Serif" panose="02000603000000000000" pitchFamily="2" charset="0"/>
                        <a:ea typeface="CMU Sans Serif" panose="02000603000000000000" pitchFamily="2" charset="0"/>
                        <a:cs typeface="CMU Sans Serif" panose="02000603000000000000" pitchFamily="2" charset="0"/>
                      </a:endParaRPr>
                    </a:p>
                  </a:txBody>
                  <a:tcPr marL="25400" marR="25400" marT="25400" marB="254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en-US" sz="1600" dirty="0" err="1">
                          <a:effectLst/>
                          <a:latin typeface="CMU Sans Serif" panose="02000603000000000000" pitchFamily="2" charset="0"/>
                          <a:ea typeface="CMU Sans Serif" panose="02000603000000000000" pitchFamily="2" charset="0"/>
                          <a:cs typeface="CMU Sans Serif" panose="02000603000000000000" pitchFamily="2" charset="0"/>
                        </a:rPr>
                        <a:t>max_depth</a:t>
                      </a:r>
                      <a:endParaRPr lang="en-US" sz="1600" dirty="0">
                        <a:effectLst/>
                        <a:latin typeface="CMU Sans Serif" panose="02000603000000000000" pitchFamily="2" charset="0"/>
                        <a:ea typeface="CMU Sans Serif" panose="02000603000000000000" pitchFamily="2" charset="0"/>
                        <a:cs typeface="CMU Sans Serif" panose="02000603000000000000" pitchFamily="2" charset="0"/>
                      </a:endParaRPr>
                    </a:p>
                  </a:txBody>
                  <a:tcPr marL="25400" marR="25400" marT="25400" marB="2540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en-US" sz="1600" dirty="0">
                          <a:effectLst/>
                          <a:latin typeface="CMU Sans Serif" panose="02000603000000000000" pitchFamily="2" charset="0"/>
                          <a:ea typeface="CMU Sans Serif" panose="02000603000000000000" pitchFamily="2" charset="0"/>
                          <a:cs typeface="CMU Sans Serif" panose="02000603000000000000" pitchFamily="2" charset="0"/>
                        </a:rPr>
                        <a:t>4</a:t>
                      </a:r>
                    </a:p>
                  </a:txBody>
                  <a:tcPr marL="25400" marR="25400" marT="25400" marB="25400" anchor="b"/>
                </a:tc>
                <a:extLst>
                  <a:ext uri="{0D108BD9-81ED-4DB2-BD59-A6C34878D82A}">
                    <a16:rowId xmlns:a16="http://schemas.microsoft.com/office/drawing/2014/main" val="800746455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en-US" sz="1600" b="1" dirty="0">
                        <a:latin typeface="CMU Sans Serif" panose="02000603000000000000" pitchFamily="2" charset="0"/>
                        <a:ea typeface="CMU Sans Serif" panose="02000603000000000000" pitchFamily="2" charset="0"/>
                        <a:cs typeface="CMU Sans Serif" panose="02000603000000000000" pitchFamily="2" charset="0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endParaRPr lang="en-US" sz="1600" b="1" dirty="0">
                        <a:effectLst/>
                        <a:latin typeface="CMU Sans Serif" panose="02000603000000000000" pitchFamily="2" charset="0"/>
                        <a:ea typeface="CMU Sans Serif" panose="02000603000000000000" pitchFamily="2" charset="0"/>
                        <a:cs typeface="CMU Sans Serif" panose="02000603000000000000" pitchFamily="2" charset="0"/>
                      </a:endParaRPr>
                    </a:p>
                  </a:txBody>
                  <a:tcPr marL="25400" marR="25400" marT="25400" marB="254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en-US" sz="1600">
                          <a:effectLst/>
                          <a:latin typeface="CMU Sans Serif" panose="02000603000000000000" pitchFamily="2" charset="0"/>
                          <a:ea typeface="CMU Sans Serif" panose="02000603000000000000" pitchFamily="2" charset="0"/>
                          <a:cs typeface="CMU Sans Serif" panose="02000603000000000000" pitchFamily="2" charset="0"/>
                        </a:rPr>
                        <a:t>learning rate</a:t>
                      </a:r>
                    </a:p>
                  </a:txBody>
                  <a:tcPr marL="25400" marR="25400" marT="25400" marB="2540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en-US" sz="1600" dirty="0">
                          <a:effectLst/>
                          <a:latin typeface="CMU Sans Serif" panose="02000603000000000000" pitchFamily="2" charset="0"/>
                          <a:ea typeface="CMU Sans Serif" panose="02000603000000000000" pitchFamily="2" charset="0"/>
                          <a:cs typeface="CMU Sans Serif" panose="02000603000000000000" pitchFamily="2" charset="0"/>
                        </a:rPr>
                        <a:t>0.05</a:t>
                      </a:r>
                    </a:p>
                  </a:txBody>
                  <a:tcPr marL="25400" marR="25400" marT="25400" marB="2540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75819923"/>
                  </a:ext>
                </a:extLst>
              </a:tr>
              <a:tr h="370840">
                <a:tc rowSpan="6">
                  <a:txBody>
                    <a:bodyPr/>
                    <a:lstStyle/>
                    <a:p>
                      <a:pPr algn="ctr"/>
                      <a:r>
                        <a:rPr lang="pt-BR" sz="1600" b="1" dirty="0">
                          <a:latin typeface="CMU Sans Serif" panose="02000603000000000000" pitchFamily="2" charset="0"/>
                          <a:ea typeface="CMU Sans Serif" panose="02000603000000000000" pitchFamily="2" charset="0"/>
                          <a:cs typeface="CMU Sans Serif" panose="02000603000000000000" pitchFamily="2" charset="0"/>
                        </a:rPr>
                        <a:t>Hybrid Feature Space</a:t>
                      </a:r>
                      <a:endParaRPr lang="en-US" sz="1600" b="1" dirty="0">
                        <a:latin typeface="CMU Sans Serif" panose="02000603000000000000" pitchFamily="2" charset="0"/>
                        <a:ea typeface="CMU Sans Serif" panose="02000603000000000000" pitchFamily="2" charset="0"/>
                        <a:cs typeface="CMU Sans Serif" panose="02000603000000000000" pitchFamily="2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en-US" sz="1600" b="1" dirty="0">
                          <a:effectLst/>
                          <a:latin typeface="CMU Sans Serif" panose="02000603000000000000" pitchFamily="2" charset="0"/>
                          <a:ea typeface="CMU Sans Serif" panose="02000603000000000000" pitchFamily="2" charset="0"/>
                          <a:cs typeface="CMU Sans Serif" panose="02000603000000000000" pitchFamily="2" charset="0"/>
                        </a:rPr>
                        <a:t>Random Forest</a:t>
                      </a:r>
                    </a:p>
                  </a:txBody>
                  <a:tcPr marL="25400" marR="25400" marT="25400" marB="2540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en-US" sz="1600" dirty="0" err="1">
                          <a:effectLst/>
                          <a:latin typeface="CMU Sans Serif" panose="02000603000000000000" pitchFamily="2" charset="0"/>
                          <a:ea typeface="CMU Sans Serif" panose="02000603000000000000" pitchFamily="2" charset="0"/>
                          <a:cs typeface="CMU Sans Serif" panose="02000603000000000000" pitchFamily="2" charset="0"/>
                        </a:rPr>
                        <a:t>n_estimators</a:t>
                      </a:r>
                      <a:endParaRPr lang="en-US" sz="1600" dirty="0">
                        <a:effectLst/>
                        <a:latin typeface="CMU Sans Serif" panose="02000603000000000000" pitchFamily="2" charset="0"/>
                        <a:ea typeface="CMU Sans Serif" panose="02000603000000000000" pitchFamily="2" charset="0"/>
                        <a:cs typeface="CMU Sans Serif" panose="02000603000000000000" pitchFamily="2" charset="0"/>
                      </a:endParaRPr>
                    </a:p>
                  </a:txBody>
                  <a:tcPr marL="25400" marR="25400" marT="25400" marB="2540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en-US" sz="1600">
                          <a:effectLst/>
                          <a:latin typeface="CMU Sans Serif" panose="02000603000000000000" pitchFamily="2" charset="0"/>
                          <a:ea typeface="CMU Sans Serif" panose="02000603000000000000" pitchFamily="2" charset="0"/>
                          <a:cs typeface="CMU Sans Serif" panose="02000603000000000000" pitchFamily="2" charset="0"/>
                        </a:rPr>
                        <a:t>200</a:t>
                      </a:r>
                    </a:p>
                  </a:txBody>
                  <a:tcPr marL="25400" marR="25400" marT="25400" marB="2540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072465277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en-US" sz="1600" b="1" dirty="0">
                        <a:latin typeface="CMU Sans Serif" panose="02000603000000000000" pitchFamily="2" charset="0"/>
                        <a:ea typeface="CMU Sans Serif" panose="02000603000000000000" pitchFamily="2" charset="0"/>
                        <a:cs typeface="CMU Sans Serif" panose="02000603000000000000" pitchFamily="2" charset="0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endParaRPr lang="en-US" sz="1600" b="1" dirty="0">
                        <a:effectLst/>
                        <a:latin typeface="CMU Sans Serif" panose="02000603000000000000" pitchFamily="2" charset="0"/>
                        <a:ea typeface="CMU Sans Serif" panose="02000603000000000000" pitchFamily="2" charset="0"/>
                        <a:cs typeface="CMU Sans Serif" panose="02000603000000000000" pitchFamily="2" charset="0"/>
                      </a:endParaRPr>
                    </a:p>
                  </a:txBody>
                  <a:tcPr marL="25400" marR="25400" marT="25400" marB="254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en-US" sz="1600" dirty="0" err="1">
                          <a:effectLst/>
                          <a:latin typeface="CMU Sans Serif" panose="02000603000000000000" pitchFamily="2" charset="0"/>
                          <a:ea typeface="CMU Sans Serif" panose="02000603000000000000" pitchFamily="2" charset="0"/>
                          <a:cs typeface="CMU Sans Serif" panose="02000603000000000000" pitchFamily="2" charset="0"/>
                        </a:rPr>
                        <a:t>max_depth</a:t>
                      </a:r>
                      <a:endParaRPr lang="en-US" sz="1600" dirty="0">
                        <a:effectLst/>
                        <a:latin typeface="CMU Sans Serif" panose="02000603000000000000" pitchFamily="2" charset="0"/>
                        <a:ea typeface="CMU Sans Serif" panose="02000603000000000000" pitchFamily="2" charset="0"/>
                        <a:cs typeface="CMU Sans Serif" panose="02000603000000000000" pitchFamily="2" charset="0"/>
                      </a:endParaRPr>
                    </a:p>
                  </a:txBody>
                  <a:tcPr marL="25400" marR="25400" marT="25400" marB="2540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en-US" sz="1600">
                          <a:effectLst/>
                          <a:latin typeface="CMU Sans Serif" panose="02000603000000000000" pitchFamily="2" charset="0"/>
                          <a:ea typeface="CMU Sans Serif" panose="02000603000000000000" pitchFamily="2" charset="0"/>
                          <a:cs typeface="CMU Sans Serif" panose="02000603000000000000" pitchFamily="2" charset="0"/>
                        </a:rPr>
                        <a:t>15</a:t>
                      </a:r>
                    </a:p>
                  </a:txBody>
                  <a:tcPr marL="25400" marR="25400" marT="25400" marB="25400" anchor="b"/>
                </a:tc>
                <a:extLst>
                  <a:ext uri="{0D108BD9-81ED-4DB2-BD59-A6C34878D82A}">
                    <a16:rowId xmlns:a16="http://schemas.microsoft.com/office/drawing/2014/main" val="1134095574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en-US" sz="1600" b="1" dirty="0">
                        <a:latin typeface="CMU Sans Serif" panose="02000603000000000000" pitchFamily="2" charset="0"/>
                        <a:ea typeface="CMU Sans Serif" panose="02000603000000000000" pitchFamily="2" charset="0"/>
                        <a:cs typeface="CMU Sans Serif" panose="02000603000000000000" pitchFamily="2" charset="0"/>
                      </a:endParaRPr>
                    </a:p>
                  </a:txBody>
                  <a:tcPr anchor="ctr">
                    <a:solidFill>
                      <a:srgbClr val="E9EDF4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endParaRPr lang="en-US" sz="1600" b="1" dirty="0">
                        <a:effectLst/>
                        <a:latin typeface="CMU Sans Serif" panose="02000603000000000000" pitchFamily="2" charset="0"/>
                        <a:ea typeface="CMU Sans Serif" panose="02000603000000000000" pitchFamily="2" charset="0"/>
                        <a:cs typeface="CMU Sans Serif" panose="02000603000000000000" pitchFamily="2" charset="0"/>
                      </a:endParaRPr>
                    </a:p>
                  </a:txBody>
                  <a:tcPr marL="25400" marR="25400" marT="25400" marB="254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en-US" sz="1600" dirty="0" err="1">
                          <a:effectLst/>
                          <a:latin typeface="CMU Sans Serif" panose="02000603000000000000" pitchFamily="2" charset="0"/>
                          <a:ea typeface="CMU Sans Serif" panose="02000603000000000000" pitchFamily="2" charset="0"/>
                          <a:cs typeface="CMU Sans Serif" panose="02000603000000000000" pitchFamily="2" charset="0"/>
                        </a:rPr>
                        <a:t>min_samples_leaf</a:t>
                      </a:r>
                      <a:endParaRPr lang="en-US" sz="1600" dirty="0">
                        <a:effectLst/>
                        <a:latin typeface="CMU Sans Serif" panose="02000603000000000000" pitchFamily="2" charset="0"/>
                        <a:ea typeface="CMU Sans Serif" panose="02000603000000000000" pitchFamily="2" charset="0"/>
                        <a:cs typeface="CMU Sans Serif" panose="02000603000000000000" pitchFamily="2" charset="0"/>
                      </a:endParaRPr>
                    </a:p>
                  </a:txBody>
                  <a:tcPr marL="25400" marR="25400" marT="25400" marB="2540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en-US" sz="1600">
                          <a:effectLst/>
                          <a:latin typeface="CMU Sans Serif" panose="02000603000000000000" pitchFamily="2" charset="0"/>
                          <a:ea typeface="CMU Sans Serif" panose="02000603000000000000" pitchFamily="2" charset="0"/>
                          <a:cs typeface="CMU Sans Serif" panose="02000603000000000000" pitchFamily="2" charset="0"/>
                        </a:rPr>
                        <a:t>5</a:t>
                      </a:r>
                    </a:p>
                  </a:txBody>
                  <a:tcPr marL="25400" marR="25400" marT="25400" marB="25400" anchor="b"/>
                </a:tc>
                <a:extLst>
                  <a:ext uri="{0D108BD9-81ED-4DB2-BD59-A6C34878D82A}">
                    <a16:rowId xmlns:a16="http://schemas.microsoft.com/office/drawing/2014/main" val="2932268652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en-US" sz="1600" b="1" dirty="0">
                        <a:latin typeface="CMU Sans Serif" panose="02000603000000000000" pitchFamily="2" charset="0"/>
                        <a:ea typeface="CMU Sans Serif" panose="02000603000000000000" pitchFamily="2" charset="0"/>
                        <a:cs typeface="CMU Sans Serif" panose="02000603000000000000" pitchFamily="2" charset="0"/>
                      </a:endParaRPr>
                    </a:p>
                  </a:txBody>
                  <a:tcPr anchor="ctr"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en-US" sz="1600" b="1" dirty="0" err="1">
                          <a:effectLst/>
                          <a:latin typeface="CMU Sans Serif" panose="02000603000000000000" pitchFamily="2" charset="0"/>
                          <a:ea typeface="CMU Sans Serif" panose="02000603000000000000" pitchFamily="2" charset="0"/>
                          <a:cs typeface="CMU Sans Serif" panose="02000603000000000000" pitchFamily="2" charset="0"/>
                        </a:rPr>
                        <a:t>XGBoost</a:t>
                      </a:r>
                      <a:endParaRPr lang="en-US" sz="1600" b="1" dirty="0">
                        <a:effectLst/>
                        <a:latin typeface="CMU Sans Serif" panose="02000603000000000000" pitchFamily="2" charset="0"/>
                        <a:ea typeface="CMU Sans Serif" panose="02000603000000000000" pitchFamily="2" charset="0"/>
                        <a:cs typeface="CMU Sans Serif" panose="02000603000000000000" pitchFamily="2" charset="0"/>
                      </a:endParaRPr>
                    </a:p>
                  </a:txBody>
                  <a:tcPr marL="25400" marR="25400" marT="25400" marB="254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en-US" sz="1600" dirty="0" err="1">
                          <a:effectLst/>
                          <a:latin typeface="CMU Sans Serif" panose="02000603000000000000" pitchFamily="2" charset="0"/>
                          <a:ea typeface="CMU Sans Serif" panose="02000603000000000000" pitchFamily="2" charset="0"/>
                          <a:cs typeface="CMU Sans Serif" panose="02000603000000000000" pitchFamily="2" charset="0"/>
                        </a:rPr>
                        <a:t>n_estimators</a:t>
                      </a:r>
                      <a:endParaRPr lang="en-US" sz="1600" dirty="0">
                        <a:effectLst/>
                        <a:latin typeface="CMU Sans Serif" panose="02000603000000000000" pitchFamily="2" charset="0"/>
                        <a:ea typeface="CMU Sans Serif" panose="02000603000000000000" pitchFamily="2" charset="0"/>
                        <a:cs typeface="CMU Sans Serif" panose="02000603000000000000" pitchFamily="2" charset="0"/>
                      </a:endParaRPr>
                    </a:p>
                  </a:txBody>
                  <a:tcPr marL="25400" marR="25400" marT="25400" marB="2540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en-US" sz="1600">
                          <a:effectLst/>
                          <a:latin typeface="CMU Sans Serif" panose="02000603000000000000" pitchFamily="2" charset="0"/>
                          <a:ea typeface="CMU Sans Serif" panose="02000603000000000000" pitchFamily="2" charset="0"/>
                          <a:cs typeface="CMU Sans Serif" panose="02000603000000000000" pitchFamily="2" charset="0"/>
                        </a:rPr>
                        <a:t>200</a:t>
                      </a:r>
                    </a:p>
                  </a:txBody>
                  <a:tcPr marL="25400" marR="25400" marT="25400" marB="25400" anchor="b"/>
                </a:tc>
                <a:extLst>
                  <a:ext uri="{0D108BD9-81ED-4DB2-BD59-A6C34878D82A}">
                    <a16:rowId xmlns:a16="http://schemas.microsoft.com/office/drawing/2014/main" val="3261261988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endParaRPr lang="en-US" sz="1600" b="1" dirty="0">
                        <a:effectLst/>
                        <a:latin typeface="CMU Sans Serif" panose="02000603000000000000" pitchFamily="2" charset="0"/>
                        <a:ea typeface="CMU Sans Serif" panose="02000603000000000000" pitchFamily="2" charset="0"/>
                        <a:cs typeface="CMU Sans Serif" panose="02000603000000000000" pitchFamily="2" charset="0"/>
                      </a:endParaRPr>
                    </a:p>
                  </a:txBody>
                  <a:tcPr marL="25400" marR="25400" marT="25400" marB="254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en-US" sz="1600">
                          <a:effectLst/>
                          <a:latin typeface="CMU Sans Serif" panose="02000603000000000000" pitchFamily="2" charset="0"/>
                          <a:ea typeface="CMU Sans Serif" panose="02000603000000000000" pitchFamily="2" charset="0"/>
                          <a:cs typeface="CMU Sans Serif" panose="02000603000000000000" pitchFamily="2" charset="0"/>
                        </a:rPr>
                        <a:t>max_depth</a:t>
                      </a:r>
                    </a:p>
                  </a:txBody>
                  <a:tcPr marL="25400" marR="25400" marT="25400" marB="2540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en-US" sz="1600">
                          <a:effectLst/>
                          <a:latin typeface="CMU Sans Serif" panose="02000603000000000000" pitchFamily="2" charset="0"/>
                          <a:ea typeface="CMU Sans Serif" panose="02000603000000000000" pitchFamily="2" charset="0"/>
                          <a:cs typeface="CMU Sans Serif" panose="02000603000000000000" pitchFamily="2" charset="0"/>
                        </a:rPr>
                        <a:t>6</a:t>
                      </a:r>
                    </a:p>
                  </a:txBody>
                  <a:tcPr marL="25400" marR="25400" marT="25400" marB="25400" anchor="b"/>
                </a:tc>
                <a:extLst>
                  <a:ext uri="{0D108BD9-81ED-4DB2-BD59-A6C34878D82A}">
                    <a16:rowId xmlns:a16="http://schemas.microsoft.com/office/drawing/2014/main" val="1655169278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en-US" sz="1600" b="1" dirty="0">
                        <a:latin typeface="CMU Sans Serif" panose="02000603000000000000" pitchFamily="2" charset="0"/>
                        <a:ea typeface="CMU Sans Serif" panose="02000603000000000000" pitchFamily="2" charset="0"/>
                        <a:cs typeface="CMU Sans Serif" panose="02000603000000000000" pitchFamily="2" charset="0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endParaRPr lang="en-US" sz="1600" b="1" dirty="0">
                        <a:effectLst/>
                        <a:latin typeface="CMU Sans Serif" panose="02000603000000000000" pitchFamily="2" charset="0"/>
                        <a:ea typeface="CMU Sans Serif" panose="02000603000000000000" pitchFamily="2" charset="0"/>
                        <a:cs typeface="CMU Sans Serif" panose="02000603000000000000" pitchFamily="2" charset="0"/>
                      </a:endParaRPr>
                    </a:p>
                  </a:txBody>
                  <a:tcPr marL="25400" marR="25400" marT="25400" marB="254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en-US" sz="1600" dirty="0">
                          <a:effectLst/>
                          <a:latin typeface="CMU Sans Serif" panose="02000603000000000000" pitchFamily="2" charset="0"/>
                          <a:ea typeface="CMU Sans Serif" panose="02000603000000000000" pitchFamily="2" charset="0"/>
                          <a:cs typeface="CMU Sans Serif" panose="02000603000000000000" pitchFamily="2" charset="0"/>
                        </a:rPr>
                        <a:t>learning rate</a:t>
                      </a:r>
                    </a:p>
                  </a:txBody>
                  <a:tcPr marL="25400" marR="25400" marT="25400" marB="2540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en-US" sz="1600" dirty="0">
                          <a:effectLst/>
                          <a:latin typeface="CMU Sans Serif" panose="02000603000000000000" pitchFamily="2" charset="0"/>
                          <a:ea typeface="CMU Sans Serif" panose="02000603000000000000" pitchFamily="2" charset="0"/>
                          <a:cs typeface="CMU Sans Serif" panose="02000603000000000000" pitchFamily="2" charset="0"/>
                        </a:rPr>
                        <a:t>0.1</a:t>
                      </a:r>
                    </a:p>
                  </a:txBody>
                  <a:tcPr marL="25400" marR="25400" marT="25400" marB="25400" anchor="b"/>
                </a:tc>
                <a:extLst>
                  <a:ext uri="{0D108BD9-81ED-4DB2-BD59-A6C34878D82A}">
                    <a16:rowId xmlns:a16="http://schemas.microsoft.com/office/drawing/2014/main" val="190241783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8"/>
          <p:cNvSpPr/>
          <p:nvPr/>
        </p:nvSpPr>
        <p:spPr>
          <a:xfrm>
            <a:off x="598474" y="435029"/>
            <a:ext cx="687324" cy="0"/>
          </a:xfrm>
          <a:prstGeom prst="line">
            <a:avLst/>
          </a:prstGeom>
          <a:ln w="762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598474" y="487640"/>
            <a:ext cx="6604597" cy="6464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20"/>
              </a:lnSpc>
            </a:pPr>
            <a:r>
              <a:rPr lang="en-US" sz="3800">
                <a:solidFill>
                  <a:srgbClr val="000000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Results and Discussion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457200" y="6439359"/>
            <a:ext cx="12946285" cy="17479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74981" lvl="1" indent="-237491" algn="l">
              <a:lnSpc>
                <a:spcPts val="3520"/>
              </a:lnSpc>
              <a:buFont typeface="Arial"/>
              <a:buChar char="•"/>
            </a:pPr>
            <a:r>
              <a:rPr lang="en-US" sz="2200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XGBoost</a:t>
            </a:r>
            <a:r>
              <a:rPr lang="en-US" sz="220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consistently outperformed Random Forest in all feature spaces.</a:t>
            </a:r>
          </a:p>
          <a:p>
            <a:pPr marL="474981" lvl="1" indent="-237491" algn="l">
              <a:lnSpc>
                <a:spcPts val="3520"/>
              </a:lnSpc>
              <a:buFont typeface="Arial"/>
              <a:buChar char="•"/>
            </a:pPr>
            <a:r>
              <a:rPr lang="en-US" sz="220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Pure Statistical Windows achieved the best overall performance.</a:t>
            </a:r>
          </a:p>
          <a:p>
            <a:pPr marL="474981" lvl="1" indent="-237491" algn="l">
              <a:lnSpc>
                <a:spcPts val="3520"/>
              </a:lnSpc>
              <a:buFont typeface="Arial"/>
              <a:buChar char="•"/>
            </a:pPr>
            <a:r>
              <a:rPr lang="en-US" sz="220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Hybrid Feature Space achieved the highest Precision, reducing false alarms.</a:t>
            </a:r>
          </a:p>
          <a:p>
            <a:pPr marL="474981" lvl="1" indent="-237491" algn="l">
              <a:lnSpc>
                <a:spcPts val="3520"/>
              </a:lnSpc>
              <a:buFont typeface="Arial"/>
              <a:buChar char="•"/>
            </a:pPr>
            <a:r>
              <a:rPr lang="en-US" sz="220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Pure Multi-Scale Gradients alone showed limited predictive capability (Accuracy ≈ 59%).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97C8DB5-2B8C-F662-B3C2-363D17D44F0C}"/>
              </a:ext>
            </a:extLst>
          </p:cNvPr>
          <p:cNvGrpSpPr/>
          <p:nvPr/>
        </p:nvGrpSpPr>
        <p:grpSpPr>
          <a:xfrm>
            <a:off x="0" y="9111233"/>
            <a:ext cx="18440400" cy="1051708"/>
            <a:chOff x="0" y="9111233"/>
            <a:chExt cx="18440400" cy="1051708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D8B675AF-B2AF-225E-F098-D77F7349DB58}"/>
                </a:ext>
              </a:extLst>
            </p:cNvPr>
            <p:cNvSpPr/>
            <p:nvPr/>
          </p:nvSpPr>
          <p:spPr>
            <a:xfrm>
              <a:off x="0" y="9111233"/>
              <a:ext cx="18440400" cy="103717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000" dirty="0">
                  <a:solidFill>
                    <a:srgbClr val="102A72"/>
                  </a:solidFill>
                  <a:latin typeface="Bahnschrift Light Condensed" panose="020B0502040204020203" pitchFamily="34" charset="0"/>
                </a:rPr>
                <a:t>Crossover Anomalies in Renewable-Powered PEM </a:t>
              </a:r>
              <a:r>
                <a:rPr lang="en-US" sz="2000" dirty="0" err="1">
                  <a:solidFill>
                    <a:srgbClr val="102A72"/>
                  </a:solidFill>
                  <a:latin typeface="Bahnschrift Light Condensed" panose="020B0502040204020203" pitchFamily="34" charset="0"/>
                </a:rPr>
                <a:t>Electrolyzers</a:t>
              </a:r>
              <a:r>
                <a:rPr lang="en-US" sz="2000" dirty="0">
                  <a:solidFill>
                    <a:srgbClr val="102A72"/>
                  </a:solidFill>
                  <a:latin typeface="Bahnschrift Light Condensed" panose="020B0502040204020203" pitchFamily="34" charset="0"/>
                </a:rPr>
                <a:t> Using Electrical Sensor Analytics. PSAM 18. Pittsburgh – USA. July 2026.</a:t>
              </a:r>
            </a:p>
            <a:p>
              <a:r>
                <a:rPr lang="en-US" sz="2000" dirty="0">
                  <a:solidFill>
                    <a:srgbClr val="102A72"/>
                  </a:solidFill>
                  <a:latin typeface="Bahnschrift Light Condensed" panose="020B0502040204020203" pitchFamily="34" charset="0"/>
                </a:rPr>
                <a:t>Caio Souto Maior. Federal University of Pernambuco, Brazil.</a:t>
              </a:r>
              <a:endParaRPr lang="en-US" sz="1600" dirty="0">
                <a:latin typeface="Bahnschrift Light Condensed" panose="020B0502040204020203" pitchFamily="34" charset="0"/>
              </a:endParaRPr>
            </a:p>
          </p:txBody>
        </p:sp>
        <p:grpSp>
          <p:nvGrpSpPr>
            <p:cNvPr id="18" name="Group 2">
              <a:extLst>
                <a:ext uri="{FF2B5EF4-FFF2-40B4-BE49-F238E27FC236}">
                  <a16:creationId xmlns:a16="http://schemas.microsoft.com/office/drawing/2014/main" id="{7BBCCBD6-EB0C-BF33-C107-2EDE45A290E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4554200" y="9262217"/>
              <a:ext cx="1413867" cy="735210"/>
              <a:chOff x="0" y="0"/>
              <a:chExt cx="2346405" cy="1220129"/>
            </a:xfrm>
          </p:grpSpPr>
          <p:sp>
            <p:nvSpPr>
              <p:cNvPr id="21" name="Freeform 3">
                <a:extLst>
                  <a:ext uri="{FF2B5EF4-FFF2-40B4-BE49-F238E27FC236}">
                    <a16:creationId xmlns:a16="http://schemas.microsoft.com/office/drawing/2014/main" id="{B76DCEEE-392D-B12E-62D8-F23B5773C6F2}"/>
                  </a:ext>
                </a:extLst>
              </p:cNvPr>
              <p:cNvSpPr/>
              <p:nvPr/>
            </p:nvSpPr>
            <p:spPr>
              <a:xfrm>
                <a:off x="0" y="0"/>
                <a:ext cx="2346452" cy="1220089"/>
              </a:xfrm>
              <a:custGeom>
                <a:avLst/>
                <a:gdLst/>
                <a:ahLst/>
                <a:cxnLst/>
                <a:rect l="l" t="t" r="r" b="b"/>
                <a:pathLst>
                  <a:path w="2346452" h="1220089">
                    <a:moveTo>
                      <a:pt x="0" y="0"/>
                    </a:moveTo>
                    <a:lnTo>
                      <a:pt x="2346452" y="0"/>
                    </a:lnTo>
                    <a:lnTo>
                      <a:pt x="2346452" y="1220089"/>
                    </a:lnTo>
                    <a:lnTo>
                      <a:pt x="0" y="1220089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/>
                <a:stretch>
                  <a:fillRect r="1" b="-3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9" name="Group 6">
              <a:extLst>
                <a:ext uri="{FF2B5EF4-FFF2-40B4-BE49-F238E27FC236}">
                  <a16:creationId xmlns:a16="http://schemas.microsoft.com/office/drawing/2014/main" id="{17BCC26A-B9E7-DF68-D7E1-3BB2F641AF3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6164465" y="9142759"/>
              <a:ext cx="1513936" cy="1020182"/>
              <a:chOff x="0" y="0"/>
              <a:chExt cx="2052140" cy="1382856"/>
            </a:xfrm>
          </p:grpSpPr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B7991372-413A-1428-11FC-3D479BF8CBE7}"/>
                  </a:ext>
                </a:extLst>
              </p:cNvPr>
              <p:cNvSpPr/>
              <p:nvPr/>
            </p:nvSpPr>
            <p:spPr>
              <a:xfrm>
                <a:off x="0" y="0"/>
                <a:ext cx="2052193" cy="1382903"/>
              </a:xfrm>
              <a:custGeom>
                <a:avLst/>
                <a:gdLst/>
                <a:ahLst/>
                <a:cxnLst/>
                <a:rect l="l" t="t" r="r" b="b"/>
                <a:pathLst>
                  <a:path w="2052193" h="1382903">
                    <a:moveTo>
                      <a:pt x="0" y="0"/>
                    </a:moveTo>
                    <a:lnTo>
                      <a:pt x="2052193" y="0"/>
                    </a:lnTo>
                    <a:lnTo>
                      <a:pt x="2052193" y="1382903"/>
                    </a:lnTo>
                    <a:lnTo>
                      <a:pt x="0" y="1382903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/>
                <a:stretch>
                  <a:fillRect r="2" b="3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</p:grpSp>
      <p:graphicFrame>
        <p:nvGraphicFramePr>
          <p:cNvPr id="22" name="Table 21">
            <a:extLst>
              <a:ext uri="{FF2B5EF4-FFF2-40B4-BE49-F238E27FC236}">
                <a16:creationId xmlns:a16="http://schemas.microsoft.com/office/drawing/2014/main" id="{DC551135-1029-1B76-4519-C5230CC5C5F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121912"/>
              </p:ext>
            </p:extLst>
          </p:nvPr>
        </p:nvGraphicFramePr>
        <p:xfrm>
          <a:off x="1143000" y="2068554"/>
          <a:ext cx="9906000" cy="35285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51000">
                  <a:extLst>
                    <a:ext uri="{9D8B030D-6E8A-4147-A177-3AD203B41FA5}">
                      <a16:colId xmlns:a16="http://schemas.microsoft.com/office/drawing/2014/main" val="1969438250"/>
                    </a:ext>
                  </a:extLst>
                </a:gridCol>
                <a:gridCol w="1651000">
                  <a:extLst>
                    <a:ext uri="{9D8B030D-6E8A-4147-A177-3AD203B41FA5}">
                      <a16:colId xmlns:a16="http://schemas.microsoft.com/office/drawing/2014/main" val="2983710386"/>
                    </a:ext>
                  </a:extLst>
                </a:gridCol>
                <a:gridCol w="1651000">
                  <a:extLst>
                    <a:ext uri="{9D8B030D-6E8A-4147-A177-3AD203B41FA5}">
                      <a16:colId xmlns:a16="http://schemas.microsoft.com/office/drawing/2014/main" val="1110913941"/>
                    </a:ext>
                  </a:extLst>
                </a:gridCol>
                <a:gridCol w="1651000">
                  <a:extLst>
                    <a:ext uri="{9D8B030D-6E8A-4147-A177-3AD203B41FA5}">
                      <a16:colId xmlns:a16="http://schemas.microsoft.com/office/drawing/2014/main" val="3551942144"/>
                    </a:ext>
                  </a:extLst>
                </a:gridCol>
                <a:gridCol w="1651000">
                  <a:extLst>
                    <a:ext uri="{9D8B030D-6E8A-4147-A177-3AD203B41FA5}">
                      <a16:colId xmlns:a16="http://schemas.microsoft.com/office/drawing/2014/main" val="450921542"/>
                    </a:ext>
                  </a:extLst>
                </a:gridCol>
                <a:gridCol w="1651000">
                  <a:extLst>
                    <a:ext uri="{9D8B030D-6E8A-4147-A177-3AD203B41FA5}">
                      <a16:colId xmlns:a16="http://schemas.microsoft.com/office/drawing/2014/main" val="272625374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latin typeface="CMU Sans Serif" panose="02000603000000000000" pitchFamily="2" charset="0"/>
                          <a:ea typeface="CMU Sans Serif" panose="02000603000000000000" pitchFamily="2" charset="0"/>
                          <a:cs typeface="CMU Sans Serif" panose="02000603000000000000" pitchFamily="2" charset="0"/>
                        </a:rPr>
                        <a:t>Input</a:t>
                      </a:r>
                      <a:endParaRPr lang="en-US" sz="1800" dirty="0">
                        <a:latin typeface="CMU Sans Serif" panose="02000603000000000000" pitchFamily="2" charset="0"/>
                        <a:ea typeface="CMU Sans Serif" panose="02000603000000000000" pitchFamily="2" charset="0"/>
                        <a:cs typeface="CMU Sans Serif" panose="02000603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latin typeface="CMU Sans Serif" panose="02000603000000000000" pitchFamily="2" charset="0"/>
                          <a:ea typeface="CMU Sans Serif" panose="02000603000000000000" pitchFamily="2" charset="0"/>
                          <a:cs typeface="CMU Sans Serif" panose="02000603000000000000" pitchFamily="2" charset="0"/>
                        </a:rPr>
                        <a:t>Model</a:t>
                      </a:r>
                      <a:endParaRPr lang="en-US" sz="1800" dirty="0">
                        <a:latin typeface="CMU Sans Serif" panose="02000603000000000000" pitchFamily="2" charset="0"/>
                        <a:ea typeface="CMU Sans Serif" panose="02000603000000000000" pitchFamily="2" charset="0"/>
                        <a:cs typeface="CMU Sans Serif" panose="02000603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latin typeface="CMU Sans Serif" panose="02000603000000000000" pitchFamily="2" charset="0"/>
                          <a:ea typeface="CMU Sans Serif" panose="02000603000000000000" pitchFamily="2" charset="0"/>
                          <a:cs typeface="CMU Sans Serif" panose="02000603000000000000" pitchFamily="2" charset="0"/>
                        </a:rPr>
                        <a:t>Accuracy</a:t>
                      </a:r>
                      <a:endParaRPr lang="en-US" sz="1800" dirty="0">
                        <a:latin typeface="CMU Sans Serif" panose="02000603000000000000" pitchFamily="2" charset="0"/>
                        <a:ea typeface="CMU Sans Serif" panose="02000603000000000000" pitchFamily="2" charset="0"/>
                        <a:cs typeface="CMU Sans Serif" panose="02000603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latin typeface="CMU Sans Serif" panose="02000603000000000000" pitchFamily="2" charset="0"/>
                          <a:ea typeface="CMU Sans Serif" panose="02000603000000000000" pitchFamily="2" charset="0"/>
                          <a:cs typeface="CMU Sans Serif" panose="02000603000000000000" pitchFamily="2" charset="0"/>
                        </a:rPr>
                        <a:t>Precision</a:t>
                      </a:r>
                      <a:endParaRPr lang="en-US" sz="1800" dirty="0">
                        <a:latin typeface="CMU Sans Serif" panose="02000603000000000000" pitchFamily="2" charset="0"/>
                        <a:ea typeface="CMU Sans Serif" panose="02000603000000000000" pitchFamily="2" charset="0"/>
                        <a:cs typeface="CMU Sans Serif" panose="02000603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latin typeface="CMU Sans Serif" panose="02000603000000000000" pitchFamily="2" charset="0"/>
                          <a:ea typeface="CMU Sans Serif" panose="02000603000000000000" pitchFamily="2" charset="0"/>
                          <a:cs typeface="CMU Sans Serif" panose="02000603000000000000" pitchFamily="2" charset="0"/>
                        </a:rPr>
                        <a:t>Recall</a:t>
                      </a:r>
                      <a:endParaRPr lang="en-US" sz="1800" dirty="0">
                        <a:latin typeface="CMU Sans Serif" panose="02000603000000000000" pitchFamily="2" charset="0"/>
                        <a:ea typeface="CMU Sans Serif" panose="02000603000000000000" pitchFamily="2" charset="0"/>
                        <a:cs typeface="CMU Sans Serif" panose="02000603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MU Sans Serif" panose="02000603000000000000" pitchFamily="2" charset="0"/>
                          <a:ea typeface="CMU Sans Serif" panose="02000603000000000000" pitchFamily="2" charset="0"/>
                          <a:cs typeface="CMU Sans Serif" panose="02000603000000000000" pitchFamily="2" charset="0"/>
                        </a:rPr>
                        <a:t>F1-Score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33525547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pt-BR" sz="1800" b="1" dirty="0">
                          <a:latin typeface="CMU Sans Serif" panose="02000603000000000000" pitchFamily="2" charset="0"/>
                          <a:ea typeface="CMU Sans Serif" panose="02000603000000000000" pitchFamily="2" charset="0"/>
                          <a:cs typeface="CMU Sans Serif" panose="02000603000000000000" pitchFamily="2" charset="0"/>
                        </a:rPr>
                        <a:t>Pure Statistical Windows</a:t>
                      </a:r>
                      <a:endParaRPr lang="en-US" sz="1800" b="1" dirty="0">
                        <a:latin typeface="CMU Sans Serif" panose="02000603000000000000" pitchFamily="2" charset="0"/>
                        <a:ea typeface="CMU Sans Serif" panose="02000603000000000000" pitchFamily="2" charset="0"/>
                        <a:cs typeface="CMU Sans Serif" panose="02000603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en-US" sz="1800" b="1" dirty="0">
                          <a:effectLst/>
                          <a:latin typeface="CMU Sans Serif" panose="02000603000000000000" pitchFamily="2" charset="0"/>
                          <a:ea typeface="CMU Sans Serif" panose="02000603000000000000" pitchFamily="2" charset="0"/>
                          <a:cs typeface="CMU Sans Serif" panose="02000603000000000000" pitchFamily="2" charset="0"/>
                        </a:rPr>
                        <a:t>Random Forest</a:t>
                      </a:r>
                    </a:p>
                  </a:txBody>
                  <a:tcPr marL="25400" marR="25400" marT="25400" marB="254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en-US" sz="1800">
                          <a:effectLst/>
                          <a:latin typeface="CMU Sans Serif" panose="02000603000000000000" pitchFamily="2" charset="0"/>
                          <a:ea typeface="CMU Sans Serif" panose="02000603000000000000" pitchFamily="2" charset="0"/>
                          <a:cs typeface="CMU Sans Serif" panose="02000603000000000000" pitchFamily="2" charset="0"/>
                        </a:rPr>
                        <a:t>86.03%</a:t>
                      </a:r>
                    </a:p>
                  </a:txBody>
                  <a:tcPr marL="25400" marR="25400" marT="25400" marB="254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en-US" sz="1800">
                          <a:effectLst/>
                          <a:latin typeface="CMU Sans Serif" panose="02000603000000000000" pitchFamily="2" charset="0"/>
                          <a:ea typeface="CMU Sans Serif" panose="02000603000000000000" pitchFamily="2" charset="0"/>
                          <a:cs typeface="CMU Sans Serif" panose="02000603000000000000" pitchFamily="2" charset="0"/>
                        </a:rPr>
                        <a:t>85.84%</a:t>
                      </a:r>
                    </a:p>
                  </a:txBody>
                  <a:tcPr marL="25400" marR="25400" marT="25400" marB="254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en-US" sz="1800">
                          <a:effectLst/>
                          <a:latin typeface="CMU Sans Serif" panose="02000603000000000000" pitchFamily="2" charset="0"/>
                          <a:ea typeface="CMU Sans Serif" panose="02000603000000000000" pitchFamily="2" charset="0"/>
                          <a:cs typeface="CMU Sans Serif" panose="02000603000000000000" pitchFamily="2" charset="0"/>
                        </a:rPr>
                        <a:t>85.45%</a:t>
                      </a:r>
                    </a:p>
                  </a:txBody>
                  <a:tcPr marL="25400" marR="25400" marT="25400" marB="254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en-US" sz="1800">
                          <a:effectLst/>
                          <a:latin typeface="CMU Sans Serif" panose="02000603000000000000" pitchFamily="2" charset="0"/>
                          <a:ea typeface="CMU Sans Serif" panose="02000603000000000000" pitchFamily="2" charset="0"/>
                          <a:cs typeface="CMU Sans Serif" panose="02000603000000000000" pitchFamily="2" charset="0"/>
                        </a:rPr>
                        <a:t>85.65%</a:t>
                      </a:r>
                    </a:p>
                  </a:txBody>
                  <a:tcPr marL="25400" marR="25400" marT="25400" marB="25400" anchor="ctr"/>
                </a:tc>
                <a:extLst>
                  <a:ext uri="{0D108BD9-81ED-4DB2-BD59-A6C34878D82A}">
                    <a16:rowId xmlns:a16="http://schemas.microsoft.com/office/drawing/2014/main" val="1800395396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en-US" sz="1600" b="1" dirty="0">
                        <a:latin typeface="CMU Sans Serif" panose="02000603000000000000" pitchFamily="2" charset="0"/>
                        <a:ea typeface="CMU Sans Serif" panose="02000603000000000000" pitchFamily="2" charset="0"/>
                        <a:cs typeface="CMU Sans Serif" panose="02000603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en-US" sz="1800" b="1" dirty="0" err="1">
                          <a:effectLst/>
                          <a:latin typeface="CMU Sans Serif" panose="02000603000000000000" pitchFamily="2" charset="0"/>
                          <a:ea typeface="CMU Sans Serif" panose="02000603000000000000" pitchFamily="2" charset="0"/>
                          <a:cs typeface="CMU Sans Serif" panose="02000603000000000000" pitchFamily="2" charset="0"/>
                        </a:rPr>
                        <a:t>XGBoost</a:t>
                      </a:r>
                      <a:endParaRPr lang="en-US" sz="1800" b="1" dirty="0">
                        <a:effectLst/>
                        <a:latin typeface="CMU Sans Serif" panose="02000603000000000000" pitchFamily="2" charset="0"/>
                        <a:ea typeface="CMU Sans Serif" panose="02000603000000000000" pitchFamily="2" charset="0"/>
                        <a:cs typeface="CMU Sans Serif" panose="02000603000000000000" pitchFamily="2" charset="0"/>
                      </a:endParaRPr>
                    </a:p>
                  </a:txBody>
                  <a:tcPr marL="25400" marR="25400" marT="25400" marB="254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CMU Sans Serif" panose="02000603000000000000" pitchFamily="2" charset="0"/>
                          <a:ea typeface="CMU Sans Serif" panose="02000603000000000000" pitchFamily="2" charset="0"/>
                          <a:cs typeface="CMU Sans Serif" panose="02000603000000000000" pitchFamily="2" charset="0"/>
                        </a:rPr>
                        <a:t>88.91%</a:t>
                      </a:r>
                      <a:endParaRPr lang="en-US" sz="1800" dirty="0">
                        <a:effectLst/>
                        <a:latin typeface="CMU Sans Serif" panose="02000603000000000000" pitchFamily="2" charset="0"/>
                        <a:ea typeface="CMU Sans Serif" panose="02000603000000000000" pitchFamily="2" charset="0"/>
                        <a:cs typeface="CMU Sans Serif" panose="02000603000000000000" pitchFamily="2" charset="0"/>
                      </a:endParaRPr>
                    </a:p>
                  </a:txBody>
                  <a:tcPr marL="25400" marR="25400" marT="25400" marB="254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en-US" sz="1800">
                          <a:effectLst/>
                          <a:latin typeface="CMU Sans Serif" panose="02000603000000000000" pitchFamily="2" charset="0"/>
                          <a:ea typeface="CMU Sans Serif" panose="02000603000000000000" pitchFamily="2" charset="0"/>
                          <a:cs typeface="CMU Sans Serif" panose="02000603000000000000" pitchFamily="2" charset="0"/>
                        </a:rPr>
                        <a:t>88.64%</a:t>
                      </a:r>
                    </a:p>
                  </a:txBody>
                  <a:tcPr marL="25400" marR="25400" marT="25400" marB="254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CMU Sans Serif" panose="02000603000000000000" pitchFamily="2" charset="0"/>
                          <a:ea typeface="CMU Sans Serif" panose="02000603000000000000" pitchFamily="2" charset="0"/>
                          <a:cs typeface="CMU Sans Serif" panose="02000603000000000000" pitchFamily="2" charset="0"/>
                        </a:rPr>
                        <a:t>88.64%</a:t>
                      </a:r>
                      <a:endParaRPr lang="en-US" sz="1800">
                        <a:effectLst/>
                        <a:latin typeface="CMU Sans Serif" panose="02000603000000000000" pitchFamily="2" charset="0"/>
                        <a:ea typeface="CMU Sans Serif" panose="02000603000000000000" pitchFamily="2" charset="0"/>
                        <a:cs typeface="CMU Sans Serif" panose="02000603000000000000" pitchFamily="2" charset="0"/>
                      </a:endParaRPr>
                    </a:p>
                  </a:txBody>
                  <a:tcPr marL="25400" marR="25400" marT="25400" marB="254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CMU Sans Serif" panose="02000603000000000000" pitchFamily="2" charset="0"/>
                          <a:ea typeface="CMU Sans Serif" panose="02000603000000000000" pitchFamily="2" charset="0"/>
                          <a:cs typeface="CMU Sans Serif" panose="02000603000000000000" pitchFamily="2" charset="0"/>
                        </a:rPr>
                        <a:t>88.64%</a:t>
                      </a:r>
                      <a:endParaRPr lang="en-US" sz="1800">
                        <a:effectLst/>
                        <a:latin typeface="CMU Sans Serif" panose="02000603000000000000" pitchFamily="2" charset="0"/>
                        <a:ea typeface="CMU Sans Serif" panose="02000603000000000000" pitchFamily="2" charset="0"/>
                        <a:cs typeface="CMU Sans Serif" panose="02000603000000000000" pitchFamily="2" charset="0"/>
                      </a:endParaRPr>
                    </a:p>
                  </a:txBody>
                  <a:tcPr marL="25400" marR="25400" marT="25400" marB="25400" anchor="ctr"/>
                </a:tc>
                <a:extLst>
                  <a:ext uri="{0D108BD9-81ED-4DB2-BD59-A6C34878D82A}">
                    <a16:rowId xmlns:a16="http://schemas.microsoft.com/office/drawing/2014/main" val="1924245938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pt-BR" sz="1800" b="1" dirty="0">
                          <a:latin typeface="CMU Sans Serif" panose="02000603000000000000" pitchFamily="2" charset="0"/>
                          <a:ea typeface="CMU Sans Serif" panose="02000603000000000000" pitchFamily="2" charset="0"/>
                          <a:cs typeface="CMU Sans Serif" panose="02000603000000000000" pitchFamily="2" charset="0"/>
                        </a:rPr>
                        <a:t>Pure Multi-Scale Gradiantes</a:t>
                      </a:r>
                      <a:endParaRPr lang="en-US" sz="1800" b="1" dirty="0">
                        <a:latin typeface="CMU Sans Serif" panose="02000603000000000000" pitchFamily="2" charset="0"/>
                        <a:ea typeface="CMU Sans Serif" panose="02000603000000000000" pitchFamily="2" charset="0"/>
                        <a:cs typeface="CMU Sans Serif" panose="02000603000000000000" pitchFamily="2" charset="0"/>
                      </a:endParaRPr>
                    </a:p>
                  </a:txBody>
                  <a:tcPr anchor="ctr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en-US" sz="1800" b="1" dirty="0">
                          <a:effectLst/>
                          <a:latin typeface="CMU Sans Serif" panose="02000603000000000000" pitchFamily="2" charset="0"/>
                          <a:ea typeface="CMU Sans Serif" panose="02000603000000000000" pitchFamily="2" charset="0"/>
                          <a:cs typeface="CMU Sans Serif" panose="02000603000000000000" pitchFamily="2" charset="0"/>
                        </a:rPr>
                        <a:t>Random Forest</a:t>
                      </a:r>
                    </a:p>
                  </a:txBody>
                  <a:tcPr marL="25400" marR="25400" marT="25400" marB="254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en-US" sz="1800" dirty="0">
                          <a:effectLst/>
                          <a:latin typeface="CMU Sans Serif" panose="02000603000000000000" pitchFamily="2" charset="0"/>
                          <a:ea typeface="CMU Sans Serif" panose="02000603000000000000" pitchFamily="2" charset="0"/>
                          <a:cs typeface="CMU Sans Serif" panose="02000603000000000000" pitchFamily="2" charset="0"/>
                        </a:rPr>
                        <a:t>58.98%</a:t>
                      </a:r>
                    </a:p>
                  </a:txBody>
                  <a:tcPr marL="25400" marR="25400" marT="25400" marB="254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en-US" sz="1800" dirty="0">
                          <a:effectLst/>
                          <a:latin typeface="CMU Sans Serif" panose="02000603000000000000" pitchFamily="2" charset="0"/>
                          <a:ea typeface="CMU Sans Serif" panose="02000603000000000000" pitchFamily="2" charset="0"/>
                          <a:cs typeface="CMU Sans Serif" panose="02000603000000000000" pitchFamily="2" charset="0"/>
                        </a:rPr>
                        <a:t>56.55%</a:t>
                      </a:r>
                    </a:p>
                  </a:txBody>
                  <a:tcPr marL="25400" marR="25400" marT="25400" marB="254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en-US" sz="1800">
                          <a:effectLst/>
                          <a:latin typeface="CMU Sans Serif" panose="02000603000000000000" pitchFamily="2" charset="0"/>
                          <a:ea typeface="CMU Sans Serif" panose="02000603000000000000" pitchFamily="2" charset="0"/>
                          <a:cs typeface="CMU Sans Serif" panose="02000603000000000000" pitchFamily="2" charset="0"/>
                        </a:rPr>
                        <a:t>68.64%</a:t>
                      </a:r>
                    </a:p>
                  </a:txBody>
                  <a:tcPr marL="25400" marR="25400" marT="25400" marB="254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en-US" sz="1800">
                          <a:effectLst/>
                          <a:latin typeface="CMU Sans Serif" panose="02000603000000000000" pitchFamily="2" charset="0"/>
                          <a:ea typeface="CMU Sans Serif" panose="02000603000000000000" pitchFamily="2" charset="0"/>
                          <a:cs typeface="CMU Sans Serif" panose="02000603000000000000" pitchFamily="2" charset="0"/>
                        </a:rPr>
                        <a:t>62.01%</a:t>
                      </a:r>
                    </a:p>
                  </a:txBody>
                  <a:tcPr marL="25400" marR="25400" marT="25400" marB="25400" anchor="ctr"/>
                </a:tc>
                <a:extLst>
                  <a:ext uri="{0D108BD9-81ED-4DB2-BD59-A6C34878D82A}">
                    <a16:rowId xmlns:a16="http://schemas.microsoft.com/office/drawing/2014/main" val="2932268652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en-US" sz="1600" b="1" dirty="0">
                        <a:latin typeface="CMU Sans Serif" panose="02000603000000000000" pitchFamily="2" charset="0"/>
                        <a:ea typeface="CMU Sans Serif" panose="02000603000000000000" pitchFamily="2" charset="0"/>
                        <a:cs typeface="CMU Sans Serif" panose="02000603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en-US" sz="1800" b="1" dirty="0" err="1">
                          <a:effectLst/>
                          <a:latin typeface="CMU Sans Serif" panose="02000603000000000000" pitchFamily="2" charset="0"/>
                          <a:ea typeface="CMU Sans Serif" panose="02000603000000000000" pitchFamily="2" charset="0"/>
                          <a:cs typeface="CMU Sans Serif" panose="02000603000000000000" pitchFamily="2" charset="0"/>
                        </a:rPr>
                        <a:t>XGBoost</a:t>
                      </a:r>
                      <a:endParaRPr lang="en-US" sz="1800" b="1" dirty="0">
                        <a:effectLst/>
                        <a:latin typeface="CMU Sans Serif" panose="02000603000000000000" pitchFamily="2" charset="0"/>
                        <a:ea typeface="CMU Sans Serif" panose="02000603000000000000" pitchFamily="2" charset="0"/>
                        <a:cs typeface="CMU Sans Serif" panose="02000603000000000000" pitchFamily="2" charset="0"/>
                      </a:endParaRPr>
                    </a:p>
                  </a:txBody>
                  <a:tcPr marL="25400" marR="25400" marT="25400" marB="254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en-US" sz="1800">
                          <a:effectLst/>
                          <a:latin typeface="CMU Sans Serif" panose="02000603000000000000" pitchFamily="2" charset="0"/>
                          <a:ea typeface="CMU Sans Serif" panose="02000603000000000000" pitchFamily="2" charset="0"/>
                          <a:cs typeface="CMU Sans Serif" panose="02000603000000000000" pitchFamily="2" charset="0"/>
                        </a:rPr>
                        <a:t>59.20%</a:t>
                      </a:r>
                    </a:p>
                  </a:txBody>
                  <a:tcPr marL="25400" marR="25400" marT="25400" marB="254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en-US" sz="1800">
                          <a:effectLst/>
                          <a:latin typeface="CMU Sans Serif" panose="02000603000000000000" pitchFamily="2" charset="0"/>
                          <a:ea typeface="CMU Sans Serif" panose="02000603000000000000" pitchFamily="2" charset="0"/>
                          <a:cs typeface="CMU Sans Serif" panose="02000603000000000000" pitchFamily="2" charset="0"/>
                        </a:rPr>
                        <a:t>56.87%</a:t>
                      </a:r>
                    </a:p>
                  </a:txBody>
                  <a:tcPr marL="25400" marR="25400" marT="25400" marB="254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en-US" sz="1800" dirty="0">
                          <a:effectLst/>
                          <a:latin typeface="CMU Sans Serif" panose="02000603000000000000" pitchFamily="2" charset="0"/>
                          <a:ea typeface="CMU Sans Serif" panose="02000603000000000000" pitchFamily="2" charset="0"/>
                          <a:cs typeface="CMU Sans Serif" panose="02000603000000000000" pitchFamily="2" charset="0"/>
                        </a:rPr>
                        <a:t>67.73%</a:t>
                      </a:r>
                    </a:p>
                  </a:txBody>
                  <a:tcPr marL="25400" marR="25400" marT="25400" marB="254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en-US" sz="1800" dirty="0">
                          <a:effectLst/>
                          <a:latin typeface="CMU Sans Serif" panose="02000603000000000000" pitchFamily="2" charset="0"/>
                          <a:ea typeface="CMU Sans Serif" panose="02000603000000000000" pitchFamily="2" charset="0"/>
                          <a:cs typeface="CMU Sans Serif" panose="02000603000000000000" pitchFamily="2" charset="0"/>
                        </a:rPr>
                        <a:t>61.83%</a:t>
                      </a:r>
                    </a:p>
                  </a:txBody>
                  <a:tcPr marL="25400" marR="25400" marT="25400" marB="25400" anchor="ctr"/>
                </a:tc>
                <a:extLst>
                  <a:ext uri="{0D108BD9-81ED-4DB2-BD59-A6C34878D82A}">
                    <a16:rowId xmlns:a16="http://schemas.microsoft.com/office/drawing/2014/main" val="3261261988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pt-BR" sz="1800" b="1" dirty="0">
                          <a:latin typeface="CMU Sans Serif" panose="02000603000000000000" pitchFamily="2" charset="0"/>
                          <a:ea typeface="CMU Sans Serif" panose="02000603000000000000" pitchFamily="2" charset="0"/>
                          <a:cs typeface="CMU Sans Serif" panose="02000603000000000000" pitchFamily="2" charset="0"/>
                        </a:rPr>
                        <a:t>Hybrid Feature Space</a:t>
                      </a:r>
                      <a:endParaRPr lang="en-US" sz="1800" b="1" dirty="0">
                        <a:latin typeface="CMU Sans Serif" panose="02000603000000000000" pitchFamily="2" charset="0"/>
                        <a:ea typeface="CMU Sans Serif" panose="02000603000000000000" pitchFamily="2" charset="0"/>
                        <a:cs typeface="CMU Sans Serif" panose="02000603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en-US" sz="1800" b="1" dirty="0">
                          <a:effectLst/>
                          <a:latin typeface="CMU Sans Serif" panose="02000603000000000000" pitchFamily="2" charset="0"/>
                          <a:ea typeface="CMU Sans Serif" panose="02000603000000000000" pitchFamily="2" charset="0"/>
                          <a:cs typeface="CMU Sans Serif" panose="02000603000000000000" pitchFamily="2" charset="0"/>
                        </a:rPr>
                        <a:t>Random Forest</a:t>
                      </a:r>
                    </a:p>
                  </a:txBody>
                  <a:tcPr marL="25400" marR="25400" marT="25400" marB="254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en-US" sz="1800">
                          <a:effectLst/>
                          <a:latin typeface="CMU Sans Serif" panose="02000603000000000000" pitchFamily="2" charset="0"/>
                          <a:ea typeface="CMU Sans Serif" panose="02000603000000000000" pitchFamily="2" charset="0"/>
                          <a:cs typeface="CMU Sans Serif" panose="02000603000000000000" pitchFamily="2" charset="0"/>
                        </a:rPr>
                        <a:t>86.70%</a:t>
                      </a:r>
                    </a:p>
                  </a:txBody>
                  <a:tcPr marL="25400" marR="25400" marT="25400" marB="254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en-US" sz="1800">
                          <a:effectLst/>
                          <a:latin typeface="CMU Sans Serif" panose="02000603000000000000" pitchFamily="2" charset="0"/>
                          <a:ea typeface="CMU Sans Serif" panose="02000603000000000000" pitchFamily="2" charset="0"/>
                          <a:cs typeface="CMU Sans Serif" panose="02000603000000000000" pitchFamily="2" charset="0"/>
                        </a:rPr>
                        <a:t>88.46%</a:t>
                      </a:r>
                    </a:p>
                  </a:txBody>
                  <a:tcPr marL="25400" marR="25400" marT="25400" marB="254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en-US" sz="1800" dirty="0">
                          <a:effectLst/>
                          <a:latin typeface="CMU Sans Serif" panose="02000603000000000000" pitchFamily="2" charset="0"/>
                          <a:ea typeface="CMU Sans Serif" panose="02000603000000000000" pitchFamily="2" charset="0"/>
                          <a:cs typeface="CMU Sans Serif" panose="02000603000000000000" pitchFamily="2" charset="0"/>
                        </a:rPr>
                        <a:t>83.64%</a:t>
                      </a:r>
                    </a:p>
                  </a:txBody>
                  <a:tcPr marL="25400" marR="25400" marT="25400" marB="254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en-US" sz="1800" dirty="0">
                          <a:effectLst/>
                          <a:latin typeface="CMU Sans Serif" panose="02000603000000000000" pitchFamily="2" charset="0"/>
                          <a:ea typeface="CMU Sans Serif" panose="02000603000000000000" pitchFamily="2" charset="0"/>
                          <a:cs typeface="CMU Sans Serif" panose="02000603000000000000" pitchFamily="2" charset="0"/>
                        </a:rPr>
                        <a:t>85.98%</a:t>
                      </a:r>
                    </a:p>
                  </a:txBody>
                  <a:tcPr marL="25400" marR="25400" marT="25400" marB="25400" anchor="ctr"/>
                </a:tc>
                <a:extLst>
                  <a:ext uri="{0D108BD9-81ED-4DB2-BD59-A6C34878D82A}">
                    <a16:rowId xmlns:a16="http://schemas.microsoft.com/office/drawing/2014/main" val="1655169278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en-US" sz="1600" b="1" dirty="0">
                        <a:latin typeface="CMU Sans Serif" panose="02000603000000000000" pitchFamily="2" charset="0"/>
                        <a:ea typeface="CMU Sans Serif" panose="02000603000000000000" pitchFamily="2" charset="0"/>
                        <a:cs typeface="CMU Sans Serif" panose="02000603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en-US" sz="1800" b="1" dirty="0" err="1">
                          <a:effectLst/>
                          <a:latin typeface="CMU Sans Serif" panose="02000603000000000000" pitchFamily="2" charset="0"/>
                          <a:ea typeface="CMU Sans Serif" panose="02000603000000000000" pitchFamily="2" charset="0"/>
                          <a:cs typeface="CMU Sans Serif" panose="02000603000000000000" pitchFamily="2" charset="0"/>
                        </a:rPr>
                        <a:t>XGBoost</a:t>
                      </a:r>
                      <a:endParaRPr lang="en-US" sz="1800" b="1" dirty="0">
                        <a:effectLst/>
                        <a:latin typeface="CMU Sans Serif" panose="02000603000000000000" pitchFamily="2" charset="0"/>
                        <a:ea typeface="CMU Sans Serif" panose="02000603000000000000" pitchFamily="2" charset="0"/>
                        <a:cs typeface="CMU Sans Serif" panose="02000603000000000000" pitchFamily="2" charset="0"/>
                      </a:endParaRPr>
                    </a:p>
                  </a:txBody>
                  <a:tcPr marL="25400" marR="25400" marT="25400" marB="254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en-US" sz="1800" dirty="0">
                          <a:effectLst/>
                          <a:latin typeface="CMU Sans Serif" panose="02000603000000000000" pitchFamily="2" charset="0"/>
                          <a:ea typeface="CMU Sans Serif" panose="02000603000000000000" pitchFamily="2" charset="0"/>
                          <a:cs typeface="CMU Sans Serif" panose="02000603000000000000" pitchFamily="2" charset="0"/>
                        </a:rPr>
                        <a:t>87.80%</a:t>
                      </a:r>
                    </a:p>
                  </a:txBody>
                  <a:tcPr marL="25400" marR="25400" marT="25400" marB="254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CMU Sans Serif" panose="02000603000000000000" pitchFamily="2" charset="0"/>
                          <a:ea typeface="CMU Sans Serif" panose="02000603000000000000" pitchFamily="2" charset="0"/>
                          <a:cs typeface="CMU Sans Serif" panose="02000603000000000000" pitchFamily="2" charset="0"/>
                        </a:rPr>
                        <a:t>90.24%</a:t>
                      </a:r>
                      <a:endParaRPr lang="en-US" sz="1800" dirty="0">
                        <a:effectLst/>
                        <a:latin typeface="CMU Sans Serif" panose="02000603000000000000" pitchFamily="2" charset="0"/>
                        <a:ea typeface="CMU Sans Serif" panose="02000603000000000000" pitchFamily="2" charset="0"/>
                        <a:cs typeface="CMU Sans Serif" panose="02000603000000000000" pitchFamily="2" charset="0"/>
                      </a:endParaRPr>
                    </a:p>
                  </a:txBody>
                  <a:tcPr marL="25400" marR="25400" marT="25400" marB="254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en-US" sz="1800" dirty="0">
                          <a:effectLst/>
                          <a:latin typeface="CMU Sans Serif" panose="02000603000000000000" pitchFamily="2" charset="0"/>
                          <a:ea typeface="CMU Sans Serif" panose="02000603000000000000" pitchFamily="2" charset="0"/>
                          <a:cs typeface="CMU Sans Serif" panose="02000603000000000000" pitchFamily="2" charset="0"/>
                        </a:rPr>
                        <a:t>84.09%</a:t>
                      </a:r>
                    </a:p>
                  </a:txBody>
                  <a:tcPr marL="25400" marR="25400" marT="25400" marB="254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en-US" sz="1800" dirty="0">
                          <a:effectLst/>
                          <a:latin typeface="CMU Sans Serif" panose="02000603000000000000" pitchFamily="2" charset="0"/>
                          <a:ea typeface="CMU Sans Serif" panose="02000603000000000000" pitchFamily="2" charset="0"/>
                          <a:cs typeface="CMU Sans Serif" panose="02000603000000000000" pitchFamily="2" charset="0"/>
                        </a:rPr>
                        <a:t>87.06%</a:t>
                      </a:r>
                    </a:p>
                  </a:txBody>
                  <a:tcPr marL="25400" marR="25400" marT="25400" marB="25400" anchor="ctr"/>
                </a:tc>
                <a:extLst>
                  <a:ext uri="{0D108BD9-81ED-4DB2-BD59-A6C34878D82A}">
                    <a16:rowId xmlns:a16="http://schemas.microsoft.com/office/drawing/2014/main" val="190241783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8"/>
          <p:cNvSpPr/>
          <p:nvPr/>
        </p:nvSpPr>
        <p:spPr>
          <a:xfrm>
            <a:off x="598474" y="435029"/>
            <a:ext cx="687324" cy="0"/>
          </a:xfrm>
          <a:prstGeom prst="line">
            <a:avLst/>
          </a:prstGeom>
          <a:ln w="762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12" name="Group 12"/>
          <p:cNvGrpSpPr/>
          <p:nvPr/>
        </p:nvGrpSpPr>
        <p:grpSpPr>
          <a:xfrm>
            <a:off x="681150" y="3868812"/>
            <a:ext cx="875236" cy="875236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20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452830" y="1799597"/>
            <a:ext cx="7966880" cy="1403688"/>
            <a:chOff x="0" y="0"/>
            <a:chExt cx="2098273" cy="369696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2098273" cy="369696"/>
            </a:xfrm>
            <a:custGeom>
              <a:avLst/>
              <a:gdLst/>
              <a:ahLst/>
              <a:cxnLst/>
              <a:rect l="l" t="t" r="r" b="b"/>
              <a:pathLst>
                <a:path w="2098273" h="369696">
                  <a:moveTo>
                    <a:pt x="9718" y="0"/>
                  </a:moveTo>
                  <a:lnTo>
                    <a:pt x="2088555" y="0"/>
                  </a:lnTo>
                  <a:cubicBezTo>
                    <a:pt x="2091133" y="0"/>
                    <a:pt x="2093604" y="1024"/>
                    <a:pt x="2095427" y="2846"/>
                  </a:cubicBezTo>
                  <a:cubicBezTo>
                    <a:pt x="2097249" y="4669"/>
                    <a:pt x="2098273" y="7140"/>
                    <a:pt x="2098273" y="9718"/>
                  </a:cubicBezTo>
                  <a:lnTo>
                    <a:pt x="2098273" y="359978"/>
                  </a:lnTo>
                  <a:cubicBezTo>
                    <a:pt x="2098273" y="362555"/>
                    <a:pt x="2097249" y="365027"/>
                    <a:pt x="2095427" y="366849"/>
                  </a:cubicBezTo>
                  <a:cubicBezTo>
                    <a:pt x="2093604" y="368672"/>
                    <a:pt x="2091133" y="369696"/>
                    <a:pt x="2088555" y="369696"/>
                  </a:cubicBezTo>
                  <a:lnTo>
                    <a:pt x="9718" y="369696"/>
                  </a:lnTo>
                  <a:cubicBezTo>
                    <a:pt x="7140" y="369696"/>
                    <a:pt x="4669" y="368672"/>
                    <a:pt x="2846" y="366849"/>
                  </a:cubicBezTo>
                  <a:cubicBezTo>
                    <a:pt x="1024" y="365027"/>
                    <a:pt x="0" y="362555"/>
                    <a:pt x="0" y="359978"/>
                  </a:cubicBezTo>
                  <a:lnTo>
                    <a:pt x="0" y="9718"/>
                  </a:lnTo>
                  <a:cubicBezTo>
                    <a:pt x="0" y="7140"/>
                    <a:pt x="1024" y="4669"/>
                    <a:pt x="2846" y="2846"/>
                  </a:cubicBezTo>
                  <a:cubicBezTo>
                    <a:pt x="4669" y="1024"/>
                    <a:pt x="7140" y="0"/>
                    <a:pt x="9718" y="0"/>
                  </a:cubicBezTo>
                  <a:close/>
                </a:path>
              </a:pathLst>
            </a:custGeom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76200"/>
              <a:ext cx="2098273" cy="44589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20"/>
                </a:lnSpc>
              </a:pPr>
              <a:endParaRPr/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1724266" y="1905549"/>
            <a:ext cx="7179104" cy="11536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079"/>
              </a:lnSpc>
            </a:pPr>
            <a:r>
              <a:rPr lang="en-US" sz="2199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Investigate membrane degradation using stack voltage signatures to identify long-term degradation trends and remaining useful life (RUL).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598474" y="487640"/>
            <a:ext cx="6604597" cy="6464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20"/>
              </a:lnSpc>
            </a:pPr>
            <a:r>
              <a:rPr lang="en-US" sz="3800">
                <a:solidFill>
                  <a:srgbClr val="000000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Future Research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724266" y="3599329"/>
            <a:ext cx="7560104" cy="15441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079"/>
              </a:lnSpc>
            </a:pPr>
            <a:r>
              <a:rPr lang="en-US" sz="2199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Extend the crossover investigation by evaluating additional dataset configurations and assessing the proposed methodology under different renewable energy sources.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951736" y="3995331"/>
            <a:ext cx="334063" cy="5555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55"/>
              </a:lnSpc>
            </a:pPr>
            <a:r>
              <a:rPr lang="en-US" sz="3254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rPr>
              <a:t>2</a:t>
            </a:r>
          </a:p>
        </p:txBody>
      </p:sp>
      <p:grpSp>
        <p:nvGrpSpPr>
          <p:cNvPr id="22" name="Group 22"/>
          <p:cNvGrpSpPr/>
          <p:nvPr/>
        </p:nvGrpSpPr>
        <p:grpSpPr>
          <a:xfrm>
            <a:off x="681150" y="2063823"/>
            <a:ext cx="875236" cy="875236"/>
            <a:chOff x="0" y="0"/>
            <a:chExt cx="812800" cy="8128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20"/>
                </a:lnSpc>
              </a:pPr>
              <a:endParaRPr/>
            </a:p>
          </p:txBody>
        </p:sp>
      </p:grpSp>
      <p:sp>
        <p:nvSpPr>
          <p:cNvPr id="25" name="TextBox 25"/>
          <p:cNvSpPr txBox="1"/>
          <p:nvPr/>
        </p:nvSpPr>
        <p:spPr>
          <a:xfrm>
            <a:off x="951736" y="2190342"/>
            <a:ext cx="334063" cy="5555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55"/>
              </a:lnSpc>
            </a:pPr>
            <a:r>
              <a:rPr lang="en-US" sz="3254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rPr>
              <a:t>1</a:t>
            </a:r>
          </a:p>
        </p:txBody>
      </p:sp>
      <p:grpSp>
        <p:nvGrpSpPr>
          <p:cNvPr id="26" name="Group 26"/>
          <p:cNvGrpSpPr/>
          <p:nvPr/>
        </p:nvGrpSpPr>
        <p:grpSpPr>
          <a:xfrm>
            <a:off x="1520878" y="3604586"/>
            <a:ext cx="7966880" cy="1689438"/>
            <a:chOff x="0" y="0"/>
            <a:chExt cx="2098273" cy="444955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2098273" cy="444955"/>
            </a:xfrm>
            <a:custGeom>
              <a:avLst/>
              <a:gdLst/>
              <a:ahLst/>
              <a:cxnLst/>
              <a:rect l="l" t="t" r="r" b="b"/>
              <a:pathLst>
                <a:path w="2098273" h="444955">
                  <a:moveTo>
                    <a:pt x="9718" y="0"/>
                  </a:moveTo>
                  <a:lnTo>
                    <a:pt x="2088555" y="0"/>
                  </a:lnTo>
                  <a:cubicBezTo>
                    <a:pt x="2091133" y="0"/>
                    <a:pt x="2093604" y="1024"/>
                    <a:pt x="2095427" y="2846"/>
                  </a:cubicBezTo>
                  <a:cubicBezTo>
                    <a:pt x="2097249" y="4669"/>
                    <a:pt x="2098273" y="7140"/>
                    <a:pt x="2098273" y="9718"/>
                  </a:cubicBezTo>
                  <a:lnTo>
                    <a:pt x="2098273" y="435237"/>
                  </a:lnTo>
                  <a:cubicBezTo>
                    <a:pt x="2098273" y="437815"/>
                    <a:pt x="2097249" y="440286"/>
                    <a:pt x="2095427" y="442109"/>
                  </a:cubicBezTo>
                  <a:cubicBezTo>
                    <a:pt x="2093604" y="443931"/>
                    <a:pt x="2091133" y="444955"/>
                    <a:pt x="2088555" y="444955"/>
                  </a:cubicBezTo>
                  <a:lnTo>
                    <a:pt x="9718" y="444955"/>
                  </a:lnTo>
                  <a:cubicBezTo>
                    <a:pt x="7140" y="444955"/>
                    <a:pt x="4669" y="443931"/>
                    <a:pt x="2846" y="442109"/>
                  </a:cubicBezTo>
                  <a:cubicBezTo>
                    <a:pt x="1024" y="440286"/>
                    <a:pt x="0" y="437815"/>
                    <a:pt x="0" y="435237"/>
                  </a:cubicBezTo>
                  <a:lnTo>
                    <a:pt x="0" y="9718"/>
                  </a:lnTo>
                  <a:cubicBezTo>
                    <a:pt x="0" y="7140"/>
                    <a:pt x="1024" y="4669"/>
                    <a:pt x="2846" y="2846"/>
                  </a:cubicBezTo>
                  <a:cubicBezTo>
                    <a:pt x="4669" y="1024"/>
                    <a:pt x="7140" y="0"/>
                    <a:pt x="9718" y="0"/>
                  </a:cubicBezTo>
                  <a:close/>
                </a:path>
              </a:pathLst>
            </a:custGeom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-76200"/>
              <a:ext cx="2098273" cy="5211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20"/>
                </a:lnSpc>
              </a:pPr>
              <a:endParaRPr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3344648" y="6027449"/>
            <a:ext cx="11751104" cy="2279984"/>
            <a:chOff x="0" y="0"/>
            <a:chExt cx="3094941" cy="600490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3094941" cy="600490"/>
            </a:xfrm>
            <a:custGeom>
              <a:avLst/>
              <a:gdLst/>
              <a:ahLst/>
              <a:cxnLst/>
              <a:rect l="l" t="t" r="r" b="b"/>
              <a:pathLst>
                <a:path w="3094941" h="600490">
                  <a:moveTo>
                    <a:pt x="6588" y="0"/>
                  </a:moveTo>
                  <a:lnTo>
                    <a:pt x="3088353" y="0"/>
                  </a:lnTo>
                  <a:cubicBezTo>
                    <a:pt x="3091992" y="0"/>
                    <a:pt x="3094941" y="2950"/>
                    <a:pt x="3094941" y="6588"/>
                  </a:cubicBezTo>
                  <a:lnTo>
                    <a:pt x="3094941" y="593901"/>
                  </a:lnTo>
                  <a:cubicBezTo>
                    <a:pt x="3094941" y="595649"/>
                    <a:pt x="3094247" y="597324"/>
                    <a:pt x="3093011" y="598560"/>
                  </a:cubicBezTo>
                  <a:cubicBezTo>
                    <a:pt x="3091776" y="599796"/>
                    <a:pt x="3090100" y="600490"/>
                    <a:pt x="3088353" y="600490"/>
                  </a:cubicBezTo>
                  <a:lnTo>
                    <a:pt x="6588" y="600490"/>
                  </a:lnTo>
                  <a:cubicBezTo>
                    <a:pt x="2950" y="600490"/>
                    <a:pt x="0" y="597540"/>
                    <a:pt x="0" y="593901"/>
                  </a:cubicBezTo>
                  <a:lnTo>
                    <a:pt x="0" y="6588"/>
                  </a:lnTo>
                  <a:cubicBezTo>
                    <a:pt x="0" y="2950"/>
                    <a:pt x="2950" y="0"/>
                    <a:pt x="6588" y="0"/>
                  </a:cubicBezTo>
                  <a:close/>
                </a:path>
              </a:pathLst>
            </a:custGeom>
            <a:solidFill>
              <a:srgbClr val="545454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0" y="-76200"/>
              <a:ext cx="3094941" cy="67669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20"/>
                </a:lnSpc>
              </a:pPr>
              <a:endParaRPr/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3192248" y="5875049"/>
            <a:ext cx="11751104" cy="2279984"/>
            <a:chOff x="0" y="0"/>
            <a:chExt cx="3094941" cy="600490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3094941" cy="600490"/>
            </a:xfrm>
            <a:custGeom>
              <a:avLst/>
              <a:gdLst/>
              <a:ahLst/>
              <a:cxnLst/>
              <a:rect l="l" t="t" r="r" b="b"/>
              <a:pathLst>
                <a:path w="3094941" h="600490">
                  <a:moveTo>
                    <a:pt x="6588" y="0"/>
                  </a:moveTo>
                  <a:lnTo>
                    <a:pt x="3088353" y="0"/>
                  </a:lnTo>
                  <a:cubicBezTo>
                    <a:pt x="3091992" y="0"/>
                    <a:pt x="3094941" y="2950"/>
                    <a:pt x="3094941" y="6588"/>
                  </a:cubicBezTo>
                  <a:lnTo>
                    <a:pt x="3094941" y="593901"/>
                  </a:lnTo>
                  <a:cubicBezTo>
                    <a:pt x="3094941" y="595649"/>
                    <a:pt x="3094247" y="597324"/>
                    <a:pt x="3093011" y="598560"/>
                  </a:cubicBezTo>
                  <a:cubicBezTo>
                    <a:pt x="3091776" y="599796"/>
                    <a:pt x="3090100" y="600490"/>
                    <a:pt x="3088353" y="600490"/>
                  </a:cubicBezTo>
                  <a:lnTo>
                    <a:pt x="6588" y="600490"/>
                  </a:lnTo>
                  <a:cubicBezTo>
                    <a:pt x="2950" y="600490"/>
                    <a:pt x="0" y="597540"/>
                    <a:pt x="0" y="593901"/>
                  </a:cubicBezTo>
                  <a:lnTo>
                    <a:pt x="0" y="6588"/>
                  </a:lnTo>
                  <a:cubicBezTo>
                    <a:pt x="0" y="2950"/>
                    <a:pt x="2950" y="0"/>
                    <a:pt x="6588" y="0"/>
                  </a:cubicBezTo>
                  <a:close/>
                </a:path>
              </a:pathLst>
            </a:custGeom>
            <a:solidFill>
              <a:srgbClr val="000000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0" y="-76200"/>
              <a:ext cx="3094941" cy="67669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20"/>
                </a:lnSpc>
              </a:pPr>
              <a:endParaRPr/>
            </a:p>
          </p:txBody>
        </p:sp>
      </p:grpSp>
      <p:sp>
        <p:nvSpPr>
          <p:cNvPr id="35" name="TextBox 35"/>
          <p:cNvSpPr txBox="1"/>
          <p:nvPr/>
        </p:nvSpPr>
        <p:spPr>
          <a:xfrm>
            <a:off x="3192248" y="6028662"/>
            <a:ext cx="11751104" cy="19346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</a:pPr>
            <a:r>
              <a:rPr lang="en-US" sz="2199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rPr>
              <a:t>These studies are part of a broader research program aimed at developing a risk and reliability assessment framework for renewable-powered green hydrogen plants, supporting decision-making under different information scenarios using Bayesian inference to incorporate expert knowledge, literature, experimental data and operational evidence.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DA27E18D-42CE-DDF7-5379-07BDE46934B3}"/>
              </a:ext>
            </a:extLst>
          </p:cNvPr>
          <p:cNvGrpSpPr/>
          <p:nvPr/>
        </p:nvGrpSpPr>
        <p:grpSpPr>
          <a:xfrm>
            <a:off x="0" y="9111233"/>
            <a:ext cx="18440400" cy="1051708"/>
            <a:chOff x="0" y="9111233"/>
            <a:chExt cx="18440400" cy="1051708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27E7529E-57F6-8327-E14C-9596E6B4BDC0}"/>
                </a:ext>
              </a:extLst>
            </p:cNvPr>
            <p:cNvSpPr/>
            <p:nvPr/>
          </p:nvSpPr>
          <p:spPr>
            <a:xfrm>
              <a:off x="0" y="9111233"/>
              <a:ext cx="18440400" cy="103717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000" dirty="0">
                  <a:solidFill>
                    <a:srgbClr val="102A72"/>
                  </a:solidFill>
                  <a:latin typeface="Bahnschrift Light Condensed" panose="020B0502040204020203" pitchFamily="34" charset="0"/>
                </a:rPr>
                <a:t>Crossover Anomalies in Renewable-Powered PEM </a:t>
              </a:r>
              <a:r>
                <a:rPr lang="en-US" sz="2000" dirty="0" err="1">
                  <a:solidFill>
                    <a:srgbClr val="102A72"/>
                  </a:solidFill>
                  <a:latin typeface="Bahnschrift Light Condensed" panose="020B0502040204020203" pitchFamily="34" charset="0"/>
                </a:rPr>
                <a:t>Electrolyzers</a:t>
              </a:r>
              <a:r>
                <a:rPr lang="en-US" sz="2000" dirty="0">
                  <a:solidFill>
                    <a:srgbClr val="102A72"/>
                  </a:solidFill>
                  <a:latin typeface="Bahnschrift Light Condensed" panose="020B0502040204020203" pitchFamily="34" charset="0"/>
                </a:rPr>
                <a:t> Using Electrical Sensor Analytics. PSAM 18. Pittsburgh – USA. July 2026.</a:t>
              </a:r>
            </a:p>
            <a:p>
              <a:r>
                <a:rPr lang="en-US" sz="2000" dirty="0">
                  <a:solidFill>
                    <a:srgbClr val="102A72"/>
                  </a:solidFill>
                  <a:latin typeface="Bahnschrift Light Condensed" panose="020B0502040204020203" pitchFamily="34" charset="0"/>
                </a:rPr>
                <a:t>Caio Souto Maior. Federal University of Pernambuco, Brazil.</a:t>
              </a:r>
              <a:endParaRPr lang="en-US" sz="1600" dirty="0">
                <a:latin typeface="Bahnschrift Light Condensed" panose="020B0502040204020203" pitchFamily="34" charset="0"/>
              </a:endParaRPr>
            </a:p>
          </p:txBody>
        </p:sp>
        <p:grpSp>
          <p:nvGrpSpPr>
            <p:cNvPr id="39" name="Group 2">
              <a:extLst>
                <a:ext uri="{FF2B5EF4-FFF2-40B4-BE49-F238E27FC236}">
                  <a16:creationId xmlns:a16="http://schemas.microsoft.com/office/drawing/2014/main" id="{5183F15C-42C5-E58F-4F02-88C1A1EBDA3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4554200" y="9262217"/>
              <a:ext cx="1413867" cy="735210"/>
              <a:chOff x="0" y="0"/>
              <a:chExt cx="2346405" cy="1220129"/>
            </a:xfrm>
          </p:grpSpPr>
          <p:sp>
            <p:nvSpPr>
              <p:cNvPr id="42" name="Freeform 3">
                <a:extLst>
                  <a:ext uri="{FF2B5EF4-FFF2-40B4-BE49-F238E27FC236}">
                    <a16:creationId xmlns:a16="http://schemas.microsoft.com/office/drawing/2014/main" id="{F965C5C0-40A6-ED56-7ADE-626DAC59E0C1}"/>
                  </a:ext>
                </a:extLst>
              </p:cNvPr>
              <p:cNvSpPr/>
              <p:nvPr/>
            </p:nvSpPr>
            <p:spPr>
              <a:xfrm>
                <a:off x="0" y="0"/>
                <a:ext cx="2346452" cy="1220089"/>
              </a:xfrm>
              <a:custGeom>
                <a:avLst/>
                <a:gdLst/>
                <a:ahLst/>
                <a:cxnLst/>
                <a:rect l="l" t="t" r="r" b="b"/>
                <a:pathLst>
                  <a:path w="2346452" h="1220089">
                    <a:moveTo>
                      <a:pt x="0" y="0"/>
                    </a:moveTo>
                    <a:lnTo>
                      <a:pt x="2346452" y="0"/>
                    </a:lnTo>
                    <a:lnTo>
                      <a:pt x="2346452" y="1220089"/>
                    </a:lnTo>
                    <a:lnTo>
                      <a:pt x="0" y="1220089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/>
                <a:stretch>
                  <a:fillRect r="1" b="-3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0" name="Group 6">
              <a:extLst>
                <a:ext uri="{FF2B5EF4-FFF2-40B4-BE49-F238E27FC236}">
                  <a16:creationId xmlns:a16="http://schemas.microsoft.com/office/drawing/2014/main" id="{B76ED7E3-F768-9358-FA10-CA6C3A92984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6164465" y="9142759"/>
              <a:ext cx="1513936" cy="1020182"/>
              <a:chOff x="0" y="0"/>
              <a:chExt cx="2052140" cy="1382856"/>
            </a:xfrm>
          </p:grpSpPr>
          <p:sp>
            <p:nvSpPr>
              <p:cNvPr id="41" name="Freeform 7">
                <a:extLst>
                  <a:ext uri="{FF2B5EF4-FFF2-40B4-BE49-F238E27FC236}">
                    <a16:creationId xmlns:a16="http://schemas.microsoft.com/office/drawing/2014/main" id="{B421AB12-1F4C-7183-F97A-6C165D4E8289}"/>
                  </a:ext>
                </a:extLst>
              </p:cNvPr>
              <p:cNvSpPr/>
              <p:nvPr/>
            </p:nvSpPr>
            <p:spPr>
              <a:xfrm>
                <a:off x="0" y="0"/>
                <a:ext cx="2052193" cy="1382903"/>
              </a:xfrm>
              <a:custGeom>
                <a:avLst/>
                <a:gdLst/>
                <a:ahLst/>
                <a:cxnLst/>
                <a:rect l="l" t="t" r="r" b="b"/>
                <a:pathLst>
                  <a:path w="2052193" h="1382903">
                    <a:moveTo>
                      <a:pt x="0" y="0"/>
                    </a:moveTo>
                    <a:lnTo>
                      <a:pt x="2052193" y="0"/>
                    </a:lnTo>
                    <a:lnTo>
                      <a:pt x="2052193" y="1382903"/>
                    </a:lnTo>
                    <a:lnTo>
                      <a:pt x="0" y="1382903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/>
                <a:stretch>
                  <a:fillRect r="2" b="3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10071" y="-1501576"/>
            <a:ext cx="18498071" cy="13290152"/>
          </a:xfrm>
          <a:custGeom>
            <a:avLst/>
            <a:gdLst/>
            <a:ahLst/>
            <a:cxnLst/>
            <a:rect l="l" t="t" r="r" b="b"/>
            <a:pathLst>
              <a:path w="18498071" h="13290152">
                <a:moveTo>
                  <a:pt x="0" y="0"/>
                </a:moveTo>
                <a:lnTo>
                  <a:pt x="18498071" y="0"/>
                </a:lnTo>
                <a:lnTo>
                  <a:pt x="18498071" y="13290152"/>
                </a:lnTo>
                <a:lnTo>
                  <a:pt x="0" y="1329015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11246465" y="1978955"/>
            <a:ext cx="4598856" cy="10219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37"/>
              </a:lnSpc>
            </a:pPr>
            <a:r>
              <a:rPr lang="en-US" sz="6026">
                <a:solidFill>
                  <a:srgbClr val="506690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Thank you!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1472955" y="1219200"/>
            <a:ext cx="7672197" cy="6110559"/>
            <a:chOff x="0" y="0"/>
            <a:chExt cx="11205270" cy="8924493"/>
          </a:xfrm>
        </p:grpSpPr>
        <p:sp>
          <p:nvSpPr>
            <p:cNvPr id="5" name="Freeform 5" descr="Placa de informação na grama  Descrição gerada automaticamente com confiança média"/>
            <p:cNvSpPr/>
            <p:nvPr/>
          </p:nvSpPr>
          <p:spPr>
            <a:xfrm>
              <a:off x="0" y="0"/>
              <a:ext cx="11205162" cy="8924501"/>
            </a:xfrm>
            <a:custGeom>
              <a:avLst/>
              <a:gdLst/>
              <a:ahLst/>
              <a:cxnLst/>
              <a:rect l="l" t="t" r="r" b="b"/>
              <a:pathLst>
                <a:path w="11205162" h="8924501">
                  <a:moveTo>
                    <a:pt x="10560471" y="0"/>
                  </a:moveTo>
                  <a:lnTo>
                    <a:pt x="643078" y="0"/>
                  </a:lnTo>
                  <a:cubicBezTo>
                    <a:pt x="286812" y="0"/>
                    <a:pt x="0" y="228526"/>
                    <a:pt x="0" y="512274"/>
                  </a:cubicBezTo>
                  <a:lnTo>
                    <a:pt x="0" y="8414000"/>
                  </a:lnTo>
                  <a:cubicBezTo>
                    <a:pt x="0" y="8695976"/>
                    <a:pt x="286812" y="8924501"/>
                    <a:pt x="643078" y="8924501"/>
                  </a:cubicBezTo>
                  <a:lnTo>
                    <a:pt x="10562621" y="8924501"/>
                  </a:lnTo>
                  <a:cubicBezTo>
                    <a:pt x="10916602" y="8924501"/>
                    <a:pt x="11205162" y="8695976"/>
                    <a:pt x="11205162" y="8412228"/>
                  </a:cubicBezTo>
                  <a:lnTo>
                    <a:pt x="11205162" y="512274"/>
                  </a:lnTo>
                  <a:cubicBezTo>
                    <a:pt x="11203549" y="228526"/>
                    <a:pt x="10916737" y="0"/>
                    <a:pt x="10560471" y="0"/>
                  </a:cubicBezTo>
                  <a:close/>
                </a:path>
              </a:pathLst>
            </a:custGeom>
            <a:blipFill>
              <a:blip r:embed="rId3"/>
              <a:stretch>
                <a:fillRect l="-4506" r="-4507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9589083" y="6310201"/>
            <a:ext cx="2637309" cy="631447"/>
            <a:chOff x="0" y="0"/>
            <a:chExt cx="3313467" cy="8184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313430" cy="818388"/>
            </a:xfrm>
            <a:custGeom>
              <a:avLst/>
              <a:gdLst/>
              <a:ahLst/>
              <a:cxnLst/>
              <a:rect l="l" t="t" r="r" b="b"/>
              <a:pathLst>
                <a:path w="3313430" h="818388">
                  <a:moveTo>
                    <a:pt x="0" y="0"/>
                  </a:moveTo>
                  <a:lnTo>
                    <a:pt x="3313430" y="0"/>
                  </a:lnTo>
                  <a:lnTo>
                    <a:pt x="3313430" y="818388"/>
                  </a:lnTo>
                  <a:lnTo>
                    <a:pt x="0" y="8183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101" r="-1" b="-102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Freeform 8"/>
          <p:cNvSpPr/>
          <p:nvPr/>
        </p:nvSpPr>
        <p:spPr>
          <a:xfrm>
            <a:off x="9829800" y="4123655"/>
            <a:ext cx="2126039" cy="2039690"/>
          </a:xfrm>
          <a:custGeom>
            <a:avLst/>
            <a:gdLst/>
            <a:ahLst/>
            <a:cxnLst/>
            <a:rect l="l" t="t" r="r" b="b"/>
            <a:pathLst>
              <a:path w="2624694" h="2597636">
                <a:moveTo>
                  <a:pt x="0" y="0"/>
                </a:moveTo>
                <a:lnTo>
                  <a:pt x="2624695" y="0"/>
                </a:lnTo>
                <a:lnTo>
                  <a:pt x="2624695" y="2597635"/>
                </a:lnTo>
                <a:lnTo>
                  <a:pt x="0" y="259763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325167" y="8560275"/>
            <a:ext cx="1759804" cy="915097"/>
            <a:chOff x="0" y="0"/>
            <a:chExt cx="2346405" cy="1220129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346452" cy="1220089"/>
            </a:xfrm>
            <a:custGeom>
              <a:avLst/>
              <a:gdLst/>
              <a:ahLst/>
              <a:cxnLst/>
              <a:rect l="l" t="t" r="r" b="b"/>
              <a:pathLst>
                <a:path w="2346452" h="1220089">
                  <a:moveTo>
                    <a:pt x="0" y="0"/>
                  </a:moveTo>
                  <a:lnTo>
                    <a:pt x="2346452" y="0"/>
                  </a:lnTo>
                  <a:lnTo>
                    <a:pt x="2346452" y="1220089"/>
                  </a:lnTo>
                  <a:lnTo>
                    <a:pt x="0" y="12200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r="1" b="-3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" name="Group 11"/>
          <p:cNvGrpSpPr>
            <a:grpSpLocks noChangeAspect="1"/>
          </p:cNvGrpSpPr>
          <p:nvPr/>
        </p:nvGrpSpPr>
        <p:grpSpPr>
          <a:xfrm>
            <a:off x="11862888" y="8810103"/>
            <a:ext cx="1857635" cy="571965"/>
            <a:chOff x="0" y="0"/>
            <a:chExt cx="2476847" cy="762620"/>
          </a:xfrm>
        </p:grpSpPr>
        <p:sp>
          <p:nvSpPr>
            <p:cNvPr id="12" name="Freeform 12" descr="Marca CNPq — Português (Brasil)"/>
            <p:cNvSpPr/>
            <p:nvPr/>
          </p:nvSpPr>
          <p:spPr>
            <a:xfrm>
              <a:off x="0" y="0"/>
              <a:ext cx="2476881" cy="762635"/>
            </a:xfrm>
            <a:custGeom>
              <a:avLst/>
              <a:gdLst/>
              <a:ahLst/>
              <a:cxnLst/>
              <a:rect l="l" t="t" r="r" b="b"/>
              <a:pathLst>
                <a:path w="2476881" h="762635">
                  <a:moveTo>
                    <a:pt x="0" y="0"/>
                  </a:moveTo>
                  <a:lnTo>
                    <a:pt x="2476881" y="0"/>
                  </a:lnTo>
                  <a:lnTo>
                    <a:pt x="2476881" y="762635"/>
                  </a:lnTo>
                  <a:lnTo>
                    <a:pt x="0" y="7626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r="1" b="-26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" name="Group 13"/>
          <p:cNvGrpSpPr>
            <a:grpSpLocks noChangeAspect="1"/>
          </p:cNvGrpSpPr>
          <p:nvPr/>
        </p:nvGrpSpPr>
        <p:grpSpPr>
          <a:xfrm>
            <a:off x="14231941" y="8644009"/>
            <a:ext cx="922300" cy="853908"/>
            <a:chOff x="0" y="0"/>
            <a:chExt cx="1229733" cy="1138544"/>
          </a:xfrm>
        </p:grpSpPr>
        <p:sp>
          <p:nvSpPr>
            <p:cNvPr id="14" name="Freeform 14" descr="Coordenação de Aperfeiçoamento de Pessoal de Nível Superior – Wikipédia, a  enciclopédia livre"/>
            <p:cNvSpPr/>
            <p:nvPr/>
          </p:nvSpPr>
          <p:spPr>
            <a:xfrm>
              <a:off x="0" y="0"/>
              <a:ext cx="1229741" cy="1138555"/>
            </a:xfrm>
            <a:custGeom>
              <a:avLst/>
              <a:gdLst/>
              <a:ahLst/>
              <a:cxnLst/>
              <a:rect l="l" t="t" r="r" b="b"/>
              <a:pathLst>
                <a:path w="1229741" h="1138555">
                  <a:moveTo>
                    <a:pt x="0" y="0"/>
                  </a:moveTo>
                  <a:lnTo>
                    <a:pt x="1229741" y="0"/>
                  </a:lnTo>
                  <a:lnTo>
                    <a:pt x="1229741" y="1138555"/>
                  </a:lnTo>
                  <a:lnTo>
                    <a:pt x="0" y="11385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b="-350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5" name="Group 15"/>
          <p:cNvGrpSpPr>
            <a:grpSpLocks noChangeAspect="1"/>
          </p:cNvGrpSpPr>
          <p:nvPr/>
        </p:nvGrpSpPr>
        <p:grpSpPr>
          <a:xfrm>
            <a:off x="2348423" y="8797541"/>
            <a:ext cx="2013659" cy="700376"/>
            <a:chOff x="0" y="0"/>
            <a:chExt cx="2684879" cy="933835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2684907" cy="933831"/>
            </a:xfrm>
            <a:custGeom>
              <a:avLst/>
              <a:gdLst/>
              <a:ahLst/>
              <a:cxnLst/>
              <a:rect l="l" t="t" r="r" b="b"/>
              <a:pathLst>
                <a:path w="2684907" h="933831">
                  <a:moveTo>
                    <a:pt x="0" y="0"/>
                  </a:moveTo>
                  <a:lnTo>
                    <a:pt x="2684907" y="0"/>
                  </a:lnTo>
                  <a:lnTo>
                    <a:pt x="2684907" y="933831"/>
                  </a:lnTo>
                  <a:lnTo>
                    <a:pt x="0" y="9338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-3864" t="-20136" r="-3655" b="-530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7" name="Group 17"/>
          <p:cNvGrpSpPr>
            <a:grpSpLocks noChangeAspect="1"/>
          </p:cNvGrpSpPr>
          <p:nvPr/>
        </p:nvGrpSpPr>
        <p:grpSpPr>
          <a:xfrm>
            <a:off x="9145151" y="8735080"/>
            <a:ext cx="2251012" cy="829384"/>
            <a:chOff x="0" y="0"/>
            <a:chExt cx="3001349" cy="1105845"/>
          </a:xfrm>
        </p:grpSpPr>
        <p:sp>
          <p:nvSpPr>
            <p:cNvPr id="18" name="Freeform 18" descr="A blue text on a black background  AI-generated content may be incorrect."/>
            <p:cNvSpPr/>
            <p:nvPr/>
          </p:nvSpPr>
          <p:spPr>
            <a:xfrm>
              <a:off x="0" y="0"/>
              <a:ext cx="3001391" cy="1105789"/>
            </a:xfrm>
            <a:custGeom>
              <a:avLst/>
              <a:gdLst/>
              <a:ahLst/>
              <a:cxnLst/>
              <a:rect l="l" t="t" r="r" b="b"/>
              <a:pathLst>
                <a:path w="3001391" h="1105789">
                  <a:moveTo>
                    <a:pt x="0" y="0"/>
                  </a:moveTo>
                  <a:lnTo>
                    <a:pt x="3001391" y="0"/>
                  </a:lnTo>
                  <a:lnTo>
                    <a:pt x="3001391" y="1105789"/>
                  </a:lnTo>
                  <a:lnTo>
                    <a:pt x="0" y="11057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l="-69" r="-67" b="-5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9" name="Group 19"/>
          <p:cNvGrpSpPr>
            <a:grpSpLocks noChangeAspect="1"/>
          </p:cNvGrpSpPr>
          <p:nvPr/>
        </p:nvGrpSpPr>
        <p:grpSpPr>
          <a:xfrm>
            <a:off x="4295407" y="8620913"/>
            <a:ext cx="1539105" cy="1037142"/>
            <a:chOff x="0" y="0"/>
            <a:chExt cx="2052140" cy="1382856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2052193" cy="1382903"/>
            </a:xfrm>
            <a:custGeom>
              <a:avLst/>
              <a:gdLst/>
              <a:ahLst/>
              <a:cxnLst/>
              <a:rect l="l" t="t" r="r" b="b"/>
              <a:pathLst>
                <a:path w="2052193" h="1382903">
                  <a:moveTo>
                    <a:pt x="0" y="0"/>
                  </a:moveTo>
                  <a:lnTo>
                    <a:pt x="2052193" y="0"/>
                  </a:lnTo>
                  <a:lnTo>
                    <a:pt x="2052193" y="1382903"/>
                  </a:lnTo>
                  <a:lnTo>
                    <a:pt x="0" y="13829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r="2" b="3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1" name="Group 21"/>
          <p:cNvGrpSpPr>
            <a:grpSpLocks noChangeAspect="1"/>
          </p:cNvGrpSpPr>
          <p:nvPr/>
        </p:nvGrpSpPr>
        <p:grpSpPr>
          <a:xfrm>
            <a:off x="15527989" y="8797541"/>
            <a:ext cx="2434845" cy="523220"/>
            <a:chOff x="0" y="0"/>
            <a:chExt cx="3246460" cy="697627"/>
          </a:xfrm>
        </p:grpSpPr>
        <p:sp>
          <p:nvSpPr>
            <p:cNvPr id="22" name="Freeform 22" descr="A blue and black logo  AI-generated content may be incorrect."/>
            <p:cNvSpPr/>
            <p:nvPr/>
          </p:nvSpPr>
          <p:spPr>
            <a:xfrm>
              <a:off x="0" y="0"/>
              <a:ext cx="3246501" cy="697611"/>
            </a:xfrm>
            <a:custGeom>
              <a:avLst/>
              <a:gdLst/>
              <a:ahLst/>
              <a:cxnLst/>
              <a:rect l="l" t="t" r="r" b="b"/>
              <a:pathLst>
                <a:path w="3246501" h="697611">
                  <a:moveTo>
                    <a:pt x="0" y="0"/>
                  </a:moveTo>
                  <a:lnTo>
                    <a:pt x="3246501" y="0"/>
                  </a:lnTo>
                  <a:lnTo>
                    <a:pt x="3246501" y="697611"/>
                  </a:lnTo>
                  <a:lnTo>
                    <a:pt x="0" y="6976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 r="1" b="-2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3" name="TextBox 23"/>
          <p:cNvSpPr txBox="1"/>
          <p:nvPr/>
        </p:nvSpPr>
        <p:spPr>
          <a:xfrm>
            <a:off x="7000802" y="8042868"/>
            <a:ext cx="4245663" cy="5650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40"/>
              </a:lnSpc>
            </a:pPr>
            <a:r>
              <a:rPr lang="en-US" sz="3200" b="1">
                <a:solidFill>
                  <a:srgbClr val="002060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ACKNOWLEDGMENTS</a:t>
            </a:r>
          </a:p>
        </p:txBody>
      </p:sp>
      <p:grpSp>
        <p:nvGrpSpPr>
          <p:cNvPr id="24" name="Group 24"/>
          <p:cNvGrpSpPr/>
          <p:nvPr/>
        </p:nvGrpSpPr>
        <p:grpSpPr>
          <a:xfrm>
            <a:off x="6177412" y="8868069"/>
            <a:ext cx="2671248" cy="542830"/>
            <a:chOff x="0" y="0"/>
            <a:chExt cx="3561664" cy="723773"/>
          </a:xfrm>
        </p:grpSpPr>
        <p:sp>
          <p:nvSpPr>
            <p:cNvPr id="25" name="Freeform 25" descr="PPGEP - UFPE"/>
            <p:cNvSpPr/>
            <p:nvPr/>
          </p:nvSpPr>
          <p:spPr>
            <a:xfrm>
              <a:off x="0" y="0"/>
              <a:ext cx="3561715" cy="723773"/>
            </a:xfrm>
            <a:custGeom>
              <a:avLst/>
              <a:gdLst/>
              <a:ahLst/>
              <a:cxnLst/>
              <a:rect l="l" t="t" r="r" b="b"/>
              <a:pathLst>
                <a:path w="3561715" h="723773">
                  <a:moveTo>
                    <a:pt x="0" y="0"/>
                  </a:moveTo>
                  <a:lnTo>
                    <a:pt x="3561715" y="0"/>
                  </a:lnTo>
                  <a:lnTo>
                    <a:pt x="3561715" y="723773"/>
                  </a:lnTo>
                  <a:lnTo>
                    <a:pt x="0" y="7237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 r="-170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AA96DE00-D9E6-FC66-2DF4-D1DA513D580D}"/>
              </a:ext>
            </a:extLst>
          </p:cNvPr>
          <p:cNvSpPr txBox="1"/>
          <p:nvPr/>
        </p:nvSpPr>
        <p:spPr>
          <a:xfrm>
            <a:off x="13545964" y="6364314"/>
            <a:ext cx="31242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>
                <a:solidFill>
                  <a:schemeClr val="tx2"/>
                </a:solidFill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caio.maior@ufpe.br</a:t>
            </a:r>
            <a:endParaRPr lang="en-US" sz="2800" dirty="0">
              <a:solidFill>
                <a:schemeClr val="tx2"/>
              </a:solidFill>
              <a:latin typeface="CMU Sans Serif" panose="02000603000000000000" pitchFamily="2" charset="0"/>
              <a:ea typeface="CMU Sans Serif" panose="02000603000000000000" pitchFamily="2" charset="0"/>
              <a:cs typeface="CMU Sans Serif" panose="02000603000000000000" pitchFamily="2" charset="0"/>
            </a:endParaRPr>
          </a:p>
        </p:txBody>
      </p:sp>
      <p:pic>
        <p:nvPicPr>
          <p:cNvPr id="33" name="Picture 32" descr="The image shows a QR code, which is a square pattern of black and white squares.&#10;&#10;AI-generated content may be incorrect.">
            <a:extLst>
              <a:ext uri="{FF2B5EF4-FFF2-40B4-BE49-F238E27FC236}">
                <a16:creationId xmlns:a16="http://schemas.microsoft.com/office/drawing/2014/main" id="{42EAFFEC-8FF9-26A5-E4EA-D1EB13C7E3AD}"/>
              </a:ext>
            </a:extLst>
          </p:cNvPr>
          <p:cNvPicPr>
            <a:picLocks noChangeAspect="1"/>
          </p:cNvPicPr>
          <p:nvPr/>
        </p:nvPicPr>
        <p:blipFill>
          <a:blip r:embed="rId14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3927617" y="3963052"/>
            <a:ext cx="2360897" cy="2360897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E4B106AA-CCE8-E603-9E9E-7AF99D2BE7ED}"/>
              </a:ext>
            </a:extLst>
          </p:cNvPr>
          <p:cNvGrpSpPr/>
          <p:nvPr/>
        </p:nvGrpSpPr>
        <p:grpSpPr>
          <a:xfrm>
            <a:off x="0" y="9111233"/>
            <a:ext cx="18440400" cy="1051708"/>
            <a:chOff x="0" y="9111233"/>
            <a:chExt cx="18440400" cy="1051708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AD0C608-E189-C670-CA3C-0B7E5A6DA703}"/>
                </a:ext>
              </a:extLst>
            </p:cNvPr>
            <p:cNvSpPr/>
            <p:nvPr/>
          </p:nvSpPr>
          <p:spPr>
            <a:xfrm>
              <a:off x="0" y="9111233"/>
              <a:ext cx="18440400" cy="103717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000" dirty="0">
                  <a:solidFill>
                    <a:srgbClr val="102A72"/>
                  </a:solidFill>
                  <a:latin typeface="Bahnschrift Light Condensed" panose="020B0502040204020203" pitchFamily="34" charset="0"/>
                </a:rPr>
                <a:t>Crossover Anomalies in Renewable-Powered PEM </a:t>
              </a:r>
              <a:r>
                <a:rPr lang="en-US" sz="2000" dirty="0" err="1">
                  <a:solidFill>
                    <a:srgbClr val="102A72"/>
                  </a:solidFill>
                  <a:latin typeface="Bahnschrift Light Condensed" panose="020B0502040204020203" pitchFamily="34" charset="0"/>
                </a:rPr>
                <a:t>Electrolyzers</a:t>
              </a:r>
              <a:r>
                <a:rPr lang="en-US" sz="2000" dirty="0">
                  <a:solidFill>
                    <a:srgbClr val="102A72"/>
                  </a:solidFill>
                  <a:latin typeface="Bahnschrift Light Condensed" panose="020B0502040204020203" pitchFamily="34" charset="0"/>
                </a:rPr>
                <a:t> Using Electrical Sensor Analytics. PSAM 18. Pittsburgh – USA. July 2026.</a:t>
              </a:r>
            </a:p>
            <a:p>
              <a:r>
                <a:rPr lang="en-US" sz="2000" dirty="0">
                  <a:solidFill>
                    <a:srgbClr val="102A72"/>
                  </a:solidFill>
                  <a:latin typeface="Bahnschrift Light Condensed" panose="020B0502040204020203" pitchFamily="34" charset="0"/>
                </a:rPr>
                <a:t>Caio Souto Maior. Federal University of Pernambuco, Brazil.</a:t>
              </a:r>
              <a:endParaRPr lang="en-US" sz="1600" dirty="0">
                <a:latin typeface="Bahnschrift Light Condensed" panose="020B0502040204020203" pitchFamily="34" charset="0"/>
              </a:endParaRPr>
            </a:p>
          </p:txBody>
        </p:sp>
        <p:grpSp>
          <p:nvGrpSpPr>
            <p:cNvPr id="2" name="Group 2"/>
            <p:cNvGrpSpPr>
              <a:grpSpLocks noChangeAspect="1"/>
            </p:cNvGrpSpPr>
            <p:nvPr/>
          </p:nvGrpSpPr>
          <p:grpSpPr>
            <a:xfrm>
              <a:off x="14554200" y="9262217"/>
              <a:ext cx="1413867" cy="735210"/>
              <a:chOff x="0" y="0"/>
              <a:chExt cx="2346405" cy="1220129"/>
            </a:xfrm>
          </p:grpSpPr>
          <p:sp>
            <p:nvSpPr>
              <p:cNvPr id="3" name="Freeform 3"/>
              <p:cNvSpPr/>
              <p:nvPr/>
            </p:nvSpPr>
            <p:spPr>
              <a:xfrm>
                <a:off x="0" y="0"/>
                <a:ext cx="2346452" cy="1220089"/>
              </a:xfrm>
              <a:custGeom>
                <a:avLst/>
                <a:gdLst/>
                <a:ahLst/>
                <a:cxnLst/>
                <a:rect l="l" t="t" r="r" b="b"/>
                <a:pathLst>
                  <a:path w="2346452" h="1220089">
                    <a:moveTo>
                      <a:pt x="0" y="0"/>
                    </a:moveTo>
                    <a:lnTo>
                      <a:pt x="2346452" y="0"/>
                    </a:lnTo>
                    <a:lnTo>
                      <a:pt x="2346452" y="1220089"/>
                    </a:lnTo>
                    <a:lnTo>
                      <a:pt x="0" y="1220089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/>
                <a:stretch>
                  <a:fillRect r="1" b="-3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" name="Group 6"/>
            <p:cNvGrpSpPr>
              <a:grpSpLocks noChangeAspect="1"/>
            </p:cNvGrpSpPr>
            <p:nvPr/>
          </p:nvGrpSpPr>
          <p:grpSpPr>
            <a:xfrm>
              <a:off x="16164465" y="9142759"/>
              <a:ext cx="1513936" cy="1020182"/>
              <a:chOff x="0" y="0"/>
              <a:chExt cx="2052140" cy="1382856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2052193" cy="1382903"/>
              </a:xfrm>
              <a:custGeom>
                <a:avLst/>
                <a:gdLst/>
                <a:ahLst/>
                <a:cxnLst/>
                <a:rect l="l" t="t" r="r" b="b"/>
                <a:pathLst>
                  <a:path w="2052193" h="1382903">
                    <a:moveTo>
                      <a:pt x="0" y="0"/>
                    </a:moveTo>
                    <a:lnTo>
                      <a:pt x="2052193" y="0"/>
                    </a:lnTo>
                    <a:lnTo>
                      <a:pt x="2052193" y="1382903"/>
                    </a:lnTo>
                    <a:lnTo>
                      <a:pt x="0" y="1382903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/>
                <a:stretch>
                  <a:fillRect r="2" b="3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10" name="AutoShape 10"/>
          <p:cNvSpPr/>
          <p:nvPr/>
        </p:nvSpPr>
        <p:spPr>
          <a:xfrm>
            <a:off x="963266" y="591767"/>
            <a:ext cx="687324" cy="0"/>
          </a:xfrm>
          <a:prstGeom prst="line">
            <a:avLst/>
          </a:prstGeom>
          <a:ln w="762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353983" y="1333756"/>
            <a:ext cx="15580034" cy="7619487"/>
          </a:xfrm>
          <a:custGeom>
            <a:avLst/>
            <a:gdLst/>
            <a:ahLst/>
            <a:cxnLst/>
            <a:rect l="l" t="t" r="r" b="b"/>
            <a:pathLst>
              <a:path w="15580034" h="7619487">
                <a:moveTo>
                  <a:pt x="0" y="0"/>
                </a:moveTo>
                <a:lnTo>
                  <a:pt x="15580034" y="0"/>
                </a:lnTo>
                <a:lnTo>
                  <a:pt x="15580034" y="7619488"/>
                </a:lnTo>
                <a:lnTo>
                  <a:pt x="0" y="761948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554" t="-15195" b="-2187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963266" y="593010"/>
            <a:ext cx="1773350" cy="6464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20"/>
              </a:lnSpc>
            </a:pPr>
            <a:r>
              <a:rPr lang="en-US" sz="3800" dirty="0">
                <a:solidFill>
                  <a:srgbClr val="000000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Context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Shape 11"/>
          <p:cNvSpPr/>
          <p:nvPr/>
        </p:nvSpPr>
        <p:spPr>
          <a:xfrm>
            <a:off x="963266" y="591767"/>
            <a:ext cx="687324" cy="0"/>
          </a:xfrm>
          <a:prstGeom prst="line">
            <a:avLst/>
          </a:prstGeom>
          <a:ln w="762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335695" y="1140914"/>
            <a:ext cx="15616611" cy="7877393"/>
          </a:xfrm>
          <a:custGeom>
            <a:avLst/>
            <a:gdLst/>
            <a:ahLst/>
            <a:cxnLst/>
            <a:rect l="l" t="t" r="r" b="b"/>
            <a:pathLst>
              <a:path w="15616611" h="7877393">
                <a:moveTo>
                  <a:pt x="0" y="0"/>
                </a:moveTo>
                <a:lnTo>
                  <a:pt x="15616610" y="0"/>
                </a:lnTo>
                <a:lnTo>
                  <a:pt x="15616610" y="7877393"/>
                </a:lnTo>
                <a:lnTo>
                  <a:pt x="0" y="787739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040" t="-15985" b="-1755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963266" y="593010"/>
            <a:ext cx="1773350" cy="6464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20"/>
              </a:lnSpc>
            </a:pPr>
            <a:r>
              <a:rPr lang="en-US" sz="3800">
                <a:solidFill>
                  <a:srgbClr val="000000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Context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73F8EDC-FCAC-BD23-A317-21944C1A8F81}"/>
              </a:ext>
            </a:extLst>
          </p:cNvPr>
          <p:cNvGrpSpPr/>
          <p:nvPr/>
        </p:nvGrpSpPr>
        <p:grpSpPr>
          <a:xfrm>
            <a:off x="0" y="9111233"/>
            <a:ext cx="18440400" cy="1051708"/>
            <a:chOff x="0" y="9111233"/>
            <a:chExt cx="18440400" cy="1051708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ECEDE58-6B51-57E6-24B6-6BBCA8192A55}"/>
                </a:ext>
              </a:extLst>
            </p:cNvPr>
            <p:cNvSpPr/>
            <p:nvPr/>
          </p:nvSpPr>
          <p:spPr>
            <a:xfrm>
              <a:off x="0" y="9111233"/>
              <a:ext cx="18440400" cy="103717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000" dirty="0">
                  <a:solidFill>
                    <a:srgbClr val="102A72"/>
                  </a:solidFill>
                  <a:latin typeface="Bahnschrift Light Condensed" panose="020B0502040204020203" pitchFamily="34" charset="0"/>
                </a:rPr>
                <a:t>Crossover Anomalies in Renewable-Powered PEM </a:t>
              </a:r>
              <a:r>
                <a:rPr lang="en-US" sz="2000" dirty="0" err="1">
                  <a:solidFill>
                    <a:srgbClr val="102A72"/>
                  </a:solidFill>
                  <a:latin typeface="Bahnschrift Light Condensed" panose="020B0502040204020203" pitchFamily="34" charset="0"/>
                </a:rPr>
                <a:t>Electrolyzers</a:t>
              </a:r>
              <a:r>
                <a:rPr lang="en-US" sz="2000" dirty="0">
                  <a:solidFill>
                    <a:srgbClr val="102A72"/>
                  </a:solidFill>
                  <a:latin typeface="Bahnschrift Light Condensed" panose="020B0502040204020203" pitchFamily="34" charset="0"/>
                </a:rPr>
                <a:t> Using Electrical Sensor Analytics. PSAM 18. Pittsburgh – USA. July 2026.</a:t>
              </a:r>
            </a:p>
            <a:p>
              <a:r>
                <a:rPr lang="en-US" sz="2000" dirty="0">
                  <a:solidFill>
                    <a:srgbClr val="102A72"/>
                  </a:solidFill>
                  <a:latin typeface="Bahnschrift Light Condensed" panose="020B0502040204020203" pitchFamily="34" charset="0"/>
                </a:rPr>
                <a:t>Caio Souto Maior. Federal University of Pernambuco, Brazil.</a:t>
              </a:r>
              <a:endParaRPr lang="en-US" sz="1600" dirty="0">
                <a:latin typeface="Bahnschrift Light Condensed" panose="020B0502040204020203" pitchFamily="34" charset="0"/>
              </a:endParaRPr>
            </a:p>
          </p:txBody>
        </p:sp>
        <p:grpSp>
          <p:nvGrpSpPr>
            <p:cNvPr id="17" name="Group 2">
              <a:extLst>
                <a:ext uri="{FF2B5EF4-FFF2-40B4-BE49-F238E27FC236}">
                  <a16:creationId xmlns:a16="http://schemas.microsoft.com/office/drawing/2014/main" id="{F9528842-C10F-0DD2-FFA9-A5679E37175D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4554200" y="9262217"/>
              <a:ext cx="1413867" cy="735210"/>
              <a:chOff x="0" y="0"/>
              <a:chExt cx="2346405" cy="1220129"/>
            </a:xfrm>
          </p:grpSpPr>
          <p:sp>
            <p:nvSpPr>
              <p:cNvPr id="20" name="Freeform 3">
                <a:extLst>
                  <a:ext uri="{FF2B5EF4-FFF2-40B4-BE49-F238E27FC236}">
                    <a16:creationId xmlns:a16="http://schemas.microsoft.com/office/drawing/2014/main" id="{13049469-2F72-DFD7-E897-3516128E3BD5}"/>
                  </a:ext>
                </a:extLst>
              </p:cNvPr>
              <p:cNvSpPr/>
              <p:nvPr/>
            </p:nvSpPr>
            <p:spPr>
              <a:xfrm>
                <a:off x="0" y="0"/>
                <a:ext cx="2346452" cy="1220089"/>
              </a:xfrm>
              <a:custGeom>
                <a:avLst/>
                <a:gdLst/>
                <a:ahLst/>
                <a:cxnLst/>
                <a:rect l="l" t="t" r="r" b="b"/>
                <a:pathLst>
                  <a:path w="2346452" h="1220089">
                    <a:moveTo>
                      <a:pt x="0" y="0"/>
                    </a:moveTo>
                    <a:lnTo>
                      <a:pt x="2346452" y="0"/>
                    </a:lnTo>
                    <a:lnTo>
                      <a:pt x="2346452" y="1220089"/>
                    </a:lnTo>
                    <a:lnTo>
                      <a:pt x="0" y="1220089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/>
                <a:stretch>
                  <a:fillRect r="1" b="-3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8" name="Group 6">
              <a:extLst>
                <a:ext uri="{FF2B5EF4-FFF2-40B4-BE49-F238E27FC236}">
                  <a16:creationId xmlns:a16="http://schemas.microsoft.com/office/drawing/2014/main" id="{8B94FE1E-0968-5347-6444-70B00350515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6164465" y="9142759"/>
              <a:ext cx="1513936" cy="1020182"/>
              <a:chOff x="0" y="0"/>
              <a:chExt cx="2052140" cy="1382856"/>
            </a:xfrm>
          </p:grpSpPr>
          <p:sp>
            <p:nvSpPr>
              <p:cNvPr id="19" name="Freeform 7">
                <a:extLst>
                  <a:ext uri="{FF2B5EF4-FFF2-40B4-BE49-F238E27FC236}">
                    <a16:creationId xmlns:a16="http://schemas.microsoft.com/office/drawing/2014/main" id="{2B673C2B-FB83-97ED-3445-BEB6D7F45C0B}"/>
                  </a:ext>
                </a:extLst>
              </p:cNvPr>
              <p:cNvSpPr/>
              <p:nvPr/>
            </p:nvSpPr>
            <p:spPr>
              <a:xfrm>
                <a:off x="0" y="0"/>
                <a:ext cx="2052193" cy="1382903"/>
              </a:xfrm>
              <a:custGeom>
                <a:avLst/>
                <a:gdLst/>
                <a:ahLst/>
                <a:cxnLst/>
                <a:rect l="l" t="t" r="r" b="b"/>
                <a:pathLst>
                  <a:path w="2052193" h="1382903">
                    <a:moveTo>
                      <a:pt x="0" y="0"/>
                    </a:moveTo>
                    <a:lnTo>
                      <a:pt x="2052193" y="0"/>
                    </a:lnTo>
                    <a:lnTo>
                      <a:pt x="2052193" y="1382903"/>
                    </a:lnTo>
                    <a:lnTo>
                      <a:pt x="0" y="1382903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"/>
                <a:stretch>
                  <a:fillRect r="2" b="3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10"/>
          <p:cNvGrpSpPr/>
          <p:nvPr/>
        </p:nvGrpSpPr>
        <p:grpSpPr>
          <a:xfrm>
            <a:off x="0" y="2131320"/>
            <a:ext cx="18288000" cy="6460617"/>
            <a:chOff x="0" y="0"/>
            <a:chExt cx="24384000" cy="861415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4384000" cy="8535566"/>
            </a:xfrm>
            <a:custGeom>
              <a:avLst/>
              <a:gdLst/>
              <a:ahLst/>
              <a:cxnLst/>
              <a:rect l="l" t="t" r="r" b="b"/>
              <a:pathLst>
                <a:path w="24384000" h="8535566">
                  <a:moveTo>
                    <a:pt x="0" y="0"/>
                  </a:moveTo>
                  <a:lnTo>
                    <a:pt x="24384000" y="0"/>
                  </a:lnTo>
                  <a:lnTo>
                    <a:pt x="24384000" y="8535566"/>
                  </a:lnTo>
                  <a:lnTo>
                    <a:pt x="0" y="85355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b="-56764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857393" y="8535566"/>
              <a:ext cx="22580861" cy="78590"/>
            </a:xfrm>
            <a:custGeom>
              <a:avLst/>
              <a:gdLst/>
              <a:ahLst/>
              <a:cxnLst/>
              <a:rect l="l" t="t" r="r" b="b"/>
              <a:pathLst>
                <a:path w="22580861" h="78590">
                  <a:moveTo>
                    <a:pt x="0" y="0"/>
                  </a:moveTo>
                  <a:lnTo>
                    <a:pt x="22580861" y="0"/>
                  </a:lnTo>
                  <a:lnTo>
                    <a:pt x="22580861" y="78590"/>
                  </a:lnTo>
                  <a:lnTo>
                    <a:pt x="0" y="785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14693936" b="-973000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" name="AutoShape 14"/>
          <p:cNvSpPr/>
          <p:nvPr/>
        </p:nvSpPr>
        <p:spPr>
          <a:xfrm>
            <a:off x="963266" y="591767"/>
            <a:ext cx="687324" cy="0"/>
          </a:xfrm>
          <a:prstGeom prst="line">
            <a:avLst/>
          </a:prstGeom>
          <a:ln w="762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5" name="TextBox 15"/>
          <p:cNvSpPr txBox="1"/>
          <p:nvPr/>
        </p:nvSpPr>
        <p:spPr>
          <a:xfrm>
            <a:off x="963266" y="593010"/>
            <a:ext cx="5355136" cy="6464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20"/>
              </a:lnSpc>
            </a:pPr>
            <a:r>
              <a:rPr lang="en-US" sz="3800">
                <a:solidFill>
                  <a:srgbClr val="000000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Dataset Presentation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942F402-6315-CE08-D54A-91BD8D416AC8}"/>
              </a:ext>
            </a:extLst>
          </p:cNvPr>
          <p:cNvGrpSpPr/>
          <p:nvPr/>
        </p:nvGrpSpPr>
        <p:grpSpPr>
          <a:xfrm>
            <a:off x="0" y="9111233"/>
            <a:ext cx="18440400" cy="1051708"/>
            <a:chOff x="0" y="9111233"/>
            <a:chExt cx="18440400" cy="1051708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5AD5018B-03D8-9386-20DA-507FDCDC3152}"/>
                </a:ext>
              </a:extLst>
            </p:cNvPr>
            <p:cNvSpPr/>
            <p:nvPr/>
          </p:nvSpPr>
          <p:spPr>
            <a:xfrm>
              <a:off x="0" y="9111233"/>
              <a:ext cx="18440400" cy="103717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000" dirty="0">
                  <a:solidFill>
                    <a:srgbClr val="102A72"/>
                  </a:solidFill>
                  <a:latin typeface="Bahnschrift Light Condensed" panose="020B0502040204020203" pitchFamily="34" charset="0"/>
                </a:rPr>
                <a:t>Crossover Anomalies in Renewable-Powered PEM </a:t>
              </a:r>
              <a:r>
                <a:rPr lang="en-US" sz="2000" dirty="0" err="1">
                  <a:solidFill>
                    <a:srgbClr val="102A72"/>
                  </a:solidFill>
                  <a:latin typeface="Bahnschrift Light Condensed" panose="020B0502040204020203" pitchFamily="34" charset="0"/>
                </a:rPr>
                <a:t>Electrolyzers</a:t>
              </a:r>
              <a:r>
                <a:rPr lang="en-US" sz="2000" dirty="0">
                  <a:solidFill>
                    <a:srgbClr val="102A72"/>
                  </a:solidFill>
                  <a:latin typeface="Bahnschrift Light Condensed" panose="020B0502040204020203" pitchFamily="34" charset="0"/>
                </a:rPr>
                <a:t> Using Electrical Sensor Analytics. PSAM 18. Pittsburgh – USA. July 2026.</a:t>
              </a:r>
            </a:p>
            <a:p>
              <a:r>
                <a:rPr lang="en-US" sz="2000" dirty="0">
                  <a:solidFill>
                    <a:srgbClr val="102A72"/>
                  </a:solidFill>
                  <a:latin typeface="Bahnschrift Light Condensed" panose="020B0502040204020203" pitchFamily="34" charset="0"/>
                </a:rPr>
                <a:t>Caio Souto Maior. Federal University of Pernambuco, Brazil.</a:t>
              </a:r>
              <a:endParaRPr lang="en-US" sz="1600" dirty="0">
                <a:latin typeface="Bahnschrift Light Condensed" panose="020B0502040204020203" pitchFamily="34" charset="0"/>
              </a:endParaRPr>
            </a:p>
          </p:txBody>
        </p:sp>
        <p:grpSp>
          <p:nvGrpSpPr>
            <p:cNvPr id="19" name="Group 2">
              <a:extLst>
                <a:ext uri="{FF2B5EF4-FFF2-40B4-BE49-F238E27FC236}">
                  <a16:creationId xmlns:a16="http://schemas.microsoft.com/office/drawing/2014/main" id="{5610DD3B-5611-7DE1-6075-0F1A4735ADCF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4554200" y="9262217"/>
              <a:ext cx="1413867" cy="735210"/>
              <a:chOff x="0" y="0"/>
              <a:chExt cx="2346405" cy="1220129"/>
            </a:xfrm>
          </p:grpSpPr>
          <p:sp>
            <p:nvSpPr>
              <p:cNvPr id="22" name="Freeform 3">
                <a:extLst>
                  <a:ext uri="{FF2B5EF4-FFF2-40B4-BE49-F238E27FC236}">
                    <a16:creationId xmlns:a16="http://schemas.microsoft.com/office/drawing/2014/main" id="{B10A9D03-EC3A-0A76-3A9A-84417B2D1B97}"/>
                  </a:ext>
                </a:extLst>
              </p:cNvPr>
              <p:cNvSpPr/>
              <p:nvPr/>
            </p:nvSpPr>
            <p:spPr>
              <a:xfrm>
                <a:off x="0" y="0"/>
                <a:ext cx="2346452" cy="1220089"/>
              </a:xfrm>
              <a:custGeom>
                <a:avLst/>
                <a:gdLst/>
                <a:ahLst/>
                <a:cxnLst/>
                <a:rect l="l" t="t" r="r" b="b"/>
                <a:pathLst>
                  <a:path w="2346452" h="1220089">
                    <a:moveTo>
                      <a:pt x="0" y="0"/>
                    </a:moveTo>
                    <a:lnTo>
                      <a:pt x="2346452" y="0"/>
                    </a:lnTo>
                    <a:lnTo>
                      <a:pt x="2346452" y="1220089"/>
                    </a:lnTo>
                    <a:lnTo>
                      <a:pt x="0" y="1220089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/>
                <a:stretch>
                  <a:fillRect r="1" b="-3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0" name="Group 6">
              <a:extLst>
                <a:ext uri="{FF2B5EF4-FFF2-40B4-BE49-F238E27FC236}">
                  <a16:creationId xmlns:a16="http://schemas.microsoft.com/office/drawing/2014/main" id="{321FC305-D821-B448-E72B-65E2DD3762B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6164465" y="9142759"/>
              <a:ext cx="1513936" cy="1020182"/>
              <a:chOff x="0" y="0"/>
              <a:chExt cx="2052140" cy="1382856"/>
            </a:xfrm>
          </p:grpSpPr>
          <p:sp>
            <p:nvSpPr>
              <p:cNvPr id="21" name="Freeform 7">
                <a:extLst>
                  <a:ext uri="{FF2B5EF4-FFF2-40B4-BE49-F238E27FC236}">
                    <a16:creationId xmlns:a16="http://schemas.microsoft.com/office/drawing/2014/main" id="{A19A0747-9B5B-3D5C-E853-A6E8DA1D982C}"/>
                  </a:ext>
                </a:extLst>
              </p:cNvPr>
              <p:cNvSpPr/>
              <p:nvPr/>
            </p:nvSpPr>
            <p:spPr>
              <a:xfrm>
                <a:off x="0" y="0"/>
                <a:ext cx="2052193" cy="1382903"/>
              </a:xfrm>
              <a:custGeom>
                <a:avLst/>
                <a:gdLst/>
                <a:ahLst/>
                <a:cxnLst/>
                <a:rect l="l" t="t" r="r" b="b"/>
                <a:pathLst>
                  <a:path w="2052193" h="1382903">
                    <a:moveTo>
                      <a:pt x="0" y="0"/>
                    </a:moveTo>
                    <a:lnTo>
                      <a:pt x="2052193" y="0"/>
                    </a:lnTo>
                    <a:lnTo>
                      <a:pt x="2052193" y="1382903"/>
                    </a:lnTo>
                    <a:lnTo>
                      <a:pt x="0" y="1382903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"/>
                <a:stretch>
                  <a:fillRect r="2" b="3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C4683955-D15B-FAB6-86E4-71E48B3EA472}"/>
              </a:ext>
            </a:extLst>
          </p:cNvPr>
          <p:cNvSpPr txBox="1"/>
          <p:nvPr/>
        </p:nvSpPr>
        <p:spPr>
          <a:xfrm>
            <a:off x="8382000" y="854382"/>
            <a:ext cx="9568832" cy="830997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r>
              <a:rPr lang="en-US" sz="1600" b="0" i="1" dirty="0">
                <a:effectLst/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“This dataset represents part of that effort and is intended for academic, national laboratory, industrial, and other stakeholders to plan, design, </a:t>
            </a:r>
            <a:r>
              <a:rPr lang="en-US" sz="1600" b="1" i="1" dirty="0">
                <a:effectLst/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and validate models of megawatt-scale hydrogen technologies </a:t>
            </a:r>
            <a:r>
              <a:rPr lang="en-US" sz="1600" b="0" i="1" dirty="0">
                <a:effectLst/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and diverse energy infrastructure nationwide”</a:t>
            </a:r>
            <a:endParaRPr lang="en-US" sz="2400" i="1" dirty="0">
              <a:latin typeface="CMU Sans Serif" panose="02000603000000000000" pitchFamily="2" charset="0"/>
              <a:ea typeface="CMU Sans Serif" panose="02000603000000000000" pitchFamily="2" charset="0"/>
              <a:cs typeface="CMU Sans Serif" panose="02000603000000000000" pitchFamily="2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10"/>
          <p:cNvGrpSpPr/>
          <p:nvPr/>
        </p:nvGrpSpPr>
        <p:grpSpPr>
          <a:xfrm>
            <a:off x="0" y="2131320"/>
            <a:ext cx="18288000" cy="6460617"/>
            <a:chOff x="0" y="0"/>
            <a:chExt cx="24384000" cy="861415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4384000" cy="8535566"/>
            </a:xfrm>
            <a:custGeom>
              <a:avLst/>
              <a:gdLst/>
              <a:ahLst/>
              <a:cxnLst/>
              <a:rect l="l" t="t" r="r" b="b"/>
              <a:pathLst>
                <a:path w="24384000" h="8535566">
                  <a:moveTo>
                    <a:pt x="0" y="0"/>
                  </a:moveTo>
                  <a:lnTo>
                    <a:pt x="24384000" y="0"/>
                  </a:lnTo>
                  <a:lnTo>
                    <a:pt x="24384000" y="8535566"/>
                  </a:lnTo>
                  <a:lnTo>
                    <a:pt x="0" y="85355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b="-56764"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857393" y="8535566"/>
              <a:ext cx="22580861" cy="78590"/>
            </a:xfrm>
            <a:custGeom>
              <a:avLst/>
              <a:gdLst/>
              <a:ahLst/>
              <a:cxnLst/>
              <a:rect l="l" t="t" r="r" b="b"/>
              <a:pathLst>
                <a:path w="22580861" h="78590">
                  <a:moveTo>
                    <a:pt x="0" y="0"/>
                  </a:moveTo>
                  <a:lnTo>
                    <a:pt x="22580861" y="0"/>
                  </a:lnTo>
                  <a:lnTo>
                    <a:pt x="22580861" y="78590"/>
                  </a:lnTo>
                  <a:lnTo>
                    <a:pt x="0" y="785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14693936" b="-973000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455142" y="5143500"/>
            <a:ext cx="4075871" cy="3576772"/>
            <a:chOff x="0" y="0"/>
            <a:chExt cx="1073481" cy="942031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073481" cy="942031"/>
            </a:xfrm>
            <a:custGeom>
              <a:avLst/>
              <a:gdLst/>
              <a:ahLst/>
              <a:cxnLst/>
              <a:rect l="l" t="t" r="r" b="b"/>
              <a:pathLst>
                <a:path w="1073481" h="942031">
                  <a:moveTo>
                    <a:pt x="53185" y="0"/>
                  </a:moveTo>
                  <a:lnTo>
                    <a:pt x="1020296" y="0"/>
                  </a:lnTo>
                  <a:cubicBezTo>
                    <a:pt x="1049669" y="0"/>
                    <a:pt x="1073481" y="23812"/>
                    <a:pt x="1073481" y="53185"/>
                  </a:cubicBezTo>
                  <a:lnTo>
                    <a:pt x="1073481" y="888846"/>
                  </a:lnTo>
                  <a:cubicBezTo>
                    <a:pt x="1073481" y="918219"/>
                    <a:pt x="1049669" y="942031"/>
                    <a:pt x="1020296" y="942031"/>
                  </a:cubicBezTo>
                  <a:lnTo>
                    <a:pt x="53185" y="942031"/>
                  </a:lnTo>
                  <a:cubicBezTo>
                    <a:pt x="39079" y="942031"/>
                    <a:pt x="25551" y="936427"/>
                    <a:pt x="15577" y="926453"/>
                  </a:cubicBezTo>
                  <a:cubicBezTo>
                    <a:pt x="5603" y="916479"/>
                    <a:pt x="0" y="902951"/>
                    <a:pt x="0" y="888846"/>
                  </a:cubicBezTo>
                  <a:lnTo>
                    <a:pt x="0" y="53185"/>
                  </a:lnTo>
                  <a:cubicBezTo>
                    <a:pt x="0" y="23812"/>
                    <a:pt x="23812" y="0"/>
                    <a:pt x="53185" y="0"/>
                  </a:cubicBezTo>
                  <a:close/>
                </a:path>
              </a:pathLst>
            </a:custGeom>
            <a:ln w="57150" cap="rnd">
              <a:solidFill>
                <a:srgbClr val="00B15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9525"/>
              <a:ext cx="1073481" cy="9515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5"/>
                </a:lnSpc>
              </a:pPr>
              <a:endParaRPr/>
            </a:p>
          </p:txBody>
        </p:sp>
      </p:grpSp>
      <p:sp>
        <p:nvSpPr>
          <p:cNvPr id="17" name="AutoShape 17"/>
          <p:cNvSpPr/>
          <p:nvPr/>
        </p:nvSpPr>
        <p:spPr>
          <a:xfrm>
            <a:off x="963266" y="591767"/>
            <a:ext cx="687324" cy="0"/>
          </a:xfrm>
          <a:prstGeom prst="line">
            <a:avLst/>
          </a:prstGeom>
          <a:ln w="762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8" name="TextBox 18"/>
          <p:cNvSpPr txBox="1"/>
          <p:nvPr/>
        </p:nvSpPr>
        <p:spPr>
          <a:xfrm>
            <a:off x="963266" y="593010"/>
            <a:ext cx="5355136" cy="6464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20"/>
              </a:lnSpc>
            </a:pPr>
            <a:r>
              <a:rPr lang="en-US" sz="3800">
                <a:solidFill>
                  <a:srgbClr val="000000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Dataset Presentation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2BE2438-9CBD-2768-7B11-4871D7B5AEE2}"/>
              </a:ext>
            </a:extLst>
          </p:cNvPr>
          <p:cNvGrpSpPr/>
          <p:nvPr/>
        </p:nvGrpSpPr>
        <p:grpSpPr>
          <a:xfrm>
            <a:off x="0" y="9111233"/>
            <a:ext cx="18440400" cy="1051708"/>
            <a:chOff x="0" y="9111233"/>
            <a:chExt cx="18440400" cy="1051708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5817EFC9-B917-D3A1-079A-645E53BB150C}"/>
                </a:ext>
              </a:extLst>
            </p:cNvPr>
            <p:cNvSpPr/>
            <p:nvPr/>
          </p:nvSpPr>
          <p:spPr>
            <a:xfrm>
              <a:off x="0" y="9111233"/>
              <a:ext cx="18440400" cy="103717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000" dirty="0">
                  <a:solidFill>
                    <a:srgbClr val="102A72"/>
                  </a:solidFill>
                  <a:latin typeface="Bahnschrift Light Condensed" panose="020B0502040204020203" pitchFamily="34" charset="0"/>
                </a:rPr>
                <a:t>Crossover Anomalies in Renewable-Powered PEM </a:t>
              </a:r>
              <a:r>
                <a:rPr lang="en-US" sz="2000" dirty="0" err="1">
                  <a:solidFill>
                    <a:srgbClr val="102A72"/>
                  </a:solidFill>
                  <a:latin typeface="Bahnschrift Light Condensed" panose="020B0502040204020203" pitchFamily="34" charset="0"/>
                </a:rPr>
                <a:t>Electrolyzers</a:t>
              </a:r>
              <a:r>
                <a:rPr lang="en-US" sz="2000" dirty="0">
                  <a:solidFill>
                    <a:srgbClr val="102A72"/>
                  </a:solidFill>
                  <a:latin typeface="Bahnschrift Light Condensed" panose="020B0502040204020203" pitchFamily="34" charset="0"/>
                </a:rPr>
                <a:t> Using Electrical Sensor Analytics. PSAM 18. Pittsburgh – USA. July 2026.</a:t>
              </a:r>
            </a:p>
            <a:p>
              <a:r>
                <a:rPr lang="en-US" sz="2000" dirty="0">
                  <a:solidFill>
                    <a:srgbClr val="102A72"/>
                  </a:solidFill>
                  <a:latin typeface="Bahnschrift Light Condensed" panose="020B0502040204020203" pitchFamily="34" charset="0"/>
                </a:rPr>
                <a:t>Caio Souto Maior. Federal University of Pernambuco, Brazil.</a:t>
              </a:r>
              <a:endParaRPr lang="en-US" sz="1600" dirty="0">
                <a:latin typeface="Bahnschrift Light Condensed" panose="020B0502040204020203" pitchFamily="34" charset="0"/>
              </a:endParaRPr>
            </a:p>
          </p:txBody>
        </p:sp>
        <p:grpSp>
          <p:nvGrpSpPr>
            <p:cNvPr id="22" name="Group 2">
              <a:extLst>
                <a:ext uri="{FF2B5EF4-FFF2-40B4-BE49-F238E27FC236}">
                  <a16:creationId xmlns:a16="http://schemas.microsoft.com/office/drawing/2014/main" id="{0BEE6342-3054-44BA-8B22-D7F3DA3CEBC4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4554200" y="9262217"/>
              <a:ext cx="1413867" cy="735210"/>
              <a:chOff x="0" y="0"/>
              <a:chExt cx="2346405" cy="1220129"/>
            </a:xfrm>
          </p:grpSpPr>
          <p:sp>
            <p:nvSpPr>
              <p:cNvPr id="25" name="Freeform 3">
                <a:extLst>
                  <a:ext uri="{FF2B5EF4-FFF2-40B4-BE49-F238E27FC236}">
                    <a16:creationId xmlns:a16="http://schemas.microsoft.com/office/drawing/2014/main" id="{D0073131-BA9E-7BD7-C18C-E625FBE4C185}"/>
                  </a:ext>
                </a:extLst>
              </p:cNvPr>
              <p:cNvSpPr/>
              <p:nvPr/>
            </p:nvSpPr>
            <p:spPr>
              <a:xfrm>
                <a:off x="0" y="0"/>
                <a:ext cx="2346452" cy="1220089"/>
              </a:xfrm>
              <a:custGeom>
                <a:avLst/>
                <a:gdLst/>
                <a:ahLst/>
                <a:cxnLst/>
                <a:rect l="l" t="t" r="r" b="b"/>
                <a:pathLst>
                  <a:path w="2346452" h="1220089">
                    <a:moveTo>
                      <a:pt x="0" y="0"/>
                    </a:moveTo>
                    <a:lnTo>
                      <a:pt x="2346452" y="0"/>
                    </a:lnTo>
                    <a:lnTo>
                      <a:pt x="2346452" y="1220089"/>
                    </a:lnTo>
                    <a:lnTo>
                      <a:pt x="0" y="1220089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/>
                <a:stretch>
                  <a:fillRect r="1" b="-3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3" name="Group 6">
              <a:extLst>
                <a:ext uri="{FF2B5EF4-FFF2-40B4-BE49-F238E27FC236}">
                  <a16:creationId xmlns:a16="http://schemas.microsoft.com/office/drawing/2014/main" id="{C9ED756A-6305-672F-6F81-5C813D31ADC1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6164465" y="9142759"/>
              <a:ext cx="1513936" cy="1020182"/>
              <a:chOff x="0" y="0"/>
              <a:chExt cx="2052140" cy="1382856"/>
            </a:xfrm>
          </p:grpSpPr>
          <p:sp>
            <p:nvSpPr>
              <p:cNvPr id="24" name="Freeform 7">
                <a:extLst>
                  <a:ext uri="{FF2B5EF4-FFF2-40B4-BE49-F238E27FC236}">
                    <a16:creationId xmlns:a16="http://schemas.microsoft.com/office/drawing/2014/main" id="{F2F11F58-D073-976D-1467-579512876220}"/>
                  </a:ext>
                </a:extLst>
              </p:cNvPr>
              <p:cNvSpPr/>
              <p:nvPr/>
            </p:nvSpPr>
            <p:spPr>
              <a:xfrm>
                <a:off x="0" y="0"/>
                <a:ext cx="2052193" cy="1382903"/>
              </a:xfrm>
              <a:custGeom>
                <a:avLst/>
                <a:gdLst/>
                <a:ahLst/>
                <a:cxnLst/>
                <a:rect l="l" t="t" r="r" b="b"/>
                <a:pathLst>
                  <a:path w="2052193" h="1382903">
                    <a:moveTo>
                      <a:pt x="0" y="0"/>
                    </a:moveTo>
                    <a:lnTo>
                      <a:pt x="2052193" y="0"/>
                    </a:lnTo>
                    <a:lnTo>
                      <a:pt x="2052193" y="1382903"/>
                    </a:lnTo>
                    <a:lnTo>
                      <a:pt x="0" y="1382903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"/>
                <a:stretch>
                  <a:fillRect r="2" b="3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9E591CD7-4CAE-FBD6-159A-C152DD0F70B7}"/>
              </a:ext>
            </a:extLst>
          </p:cNvPr>
          <p:cNvSpPr txBox="1"/>
          <p:nvPr/>
        </p:nvSpPr>
        <p:spPr>
          <a:xfrm>
            <a:off x="1165341" y="8770067"/>
            <a:ext cx="265547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https://doi.org/10.7799/3007836 </a:t>
            </a:r>
            <a:endParaRPr lang="en-US" sz="240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93C5216-FE8B-E007-AD2A-28C11C5BE999}"/>
              </a:ext>
            </a:extLst>
          </p:cNvPr>
          <p:cNvSpPr txBox="1"/>
          <p:nvPr/>
        </p:nvSpPr>
        <p:spPr>
          <a:xfrm>
            <a:off x="8382000" y="854382"/>
            <a:ext cx="9568832" cy="830997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r>
              <a:rPr lang="en-US" sz="1600" b="0" i="1" dirty="0">
                <a:effectLst/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“This dataset represents part of that effort and is intended for academic, national laboratory, industrial, and other stakeholders to plan, design, </a:t>
            </a:r>
            <a:r>
              <a:rPr lang="en-US" sz="1600" b="1" i="1" dirty="0">
                <a:effectLst/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and validate models of megawatt-scale hydrogen technologies </a:t>
            </a:r>
            <a:r>
              <a:rPr lang="en-US" sz="1600" b="0" i="1" dirty="0">
                <a:effectLst/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and diverse energy infrastructure nationwide”</a:t>
            </a:r>
            <a:endParaRPr lang="en-US" sz="2400" i="1" dirty="0">
              <a:latin typeface="CMU Sans Serif" panose="02000603000000000000" pitchFamily="2" charset="0"/>
              <a:ea typeface="CMU Sans Serif" panose="02000603000000000000" pitchFamily="2" charset="0"/>
              <a:cs typeface="CMU Sans Serif" panose="02000603000000000000" pitchFamily="2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Shape 11"/>
          <p:cNvSpPr/>
          <p:nvPr/>
        </p:nvSpPr>
        <p:spPr>
          <a:xfrm>
            <a:off x="963266" y="591767"/>
            <a:ext cx="687324" cy="0"/>
          </a:xfrm>
          <a:prstGeom prst="line">
            <a:avLst/>
          </a:prstGeom>
          <a:ln w="762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963266" y="593010"/>
            <a:ext cx="5355136" cy="6464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20"/>
              </a:lnSpc>
            </a:pPr>
            <a:r>
              <a:rPr lang="en-US" sz="3800">
                <a:solidFill>
                  <a:srgbClr val="000000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Dataset Presentation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BCC91A9-F504-8E01-75CF-ECD8F4F5A410}"/>
              </a:ext>
            </a:extLst>
          </p:cNvPr>
          <p:cNvGrpSpPr/>
          <p:nvPr/>
        </p:nvGrpSpPr>
        <p:grpSpPr>
          <a:xfrm>
            <a:off x="0" y="9111233"/>
            <a:ext cx="18440400" cy="1051708"/>
            <a:chOff x="0" y="9111233"/>
            <a:chExt cx="18440400" cy="1051708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66E605A-E5E7-96CD-7BB7-AF1D92D69319}"/>
                </a:ext>
              </a:extLst>
            </p:cNvPr>
            <p:cNvSpPr/>
            <p:nvPr/>
          </p:nvSpPr>
          <p:spPr>
            <a:xfrm>
              <a:off x="0" y="9111233"/>
              <a:ext cx="18440400" cy="103717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000" dirty="0">
                  <a:solidFill>
                    <a:srgbClr val="102A72"/>
                  </a:solidFill>
                  <a:latin typeface="Bahnschrift Light Condensed" panose="020B0502040204020203" pitchFamily="34" charset="0"/>
                </a:rPr>
                <a:t>Crossover Anomalies in Renewable-Powered PEM </a:t>
              </a:r>
              <a:r>
                <a:rPr lang="en-US" sz="2000" dirty="0" err="1">
                  <a:solidFill>
                    <a:srgbClr val="102A72"/>
                  </a:solidFill>
                  <a:latin typeface="Bahnschrift Light Condensed" panose="020B0502040204020203" pitchFamily="34" charset="0"/>
                </a:rPr>
                <a:t>Electrolyzers</a:t>
              </a:r>
              <a:r>
                <a:rPr lang="en-US" sz="2000" dirty="0">
                  <a:solidFill>
                    <a:srgbClr val="102A72"/>
                  </a:solidFill>
                  <a:latin typeface="Bahnschrift Light Condensed" panose="020B0502040204020203" pitchFamily="34" charset="0"/>
                </a:rPr>
                <a:t> Using Electrical Sensor Analytics. PSAM 18. Pittsburgh – USA. July 2026.</a:t>
              </a:r>
            </a:p>
            <a:p>
              <a:r>
                <a:rPr lang="en-US" sz="2000" dirty="0">
                  <a:solidFill>
                    <a:srgbClr val="102A72"/>
                  </a:solidFill>
                  <a:latin typeface="Bahnschrift Light Condensed" panose="020B0502040204020203" pitchFamily="34" charset="0"/>
                </a:rPr>
                <a:t>Caio Souto Maior. Federal University of Pernambuco, Brazil.</a:t>
              </a:r>
              <a:endParaRPr lang="en-US" sz="1600" dirty="0">
                <a:latin typeface="Bahnschrift Light Condensed" panose="020B0502040204020203" pitchFamily="34" charset="0"/>
              </a:endParaRPr>
            </a:p>
          </p:txBody>
        </p:sp>
        <p:grpSp>
          <p:nvGrpSpPr>
            <p:cNvPr id="17" name="Group 2">
              <a:extLst>
                <a:ext uri="{FF2B5EF4-FFF2-40B4-BE49-F238E27FC236}">
                  <a16:creationId xmlns:a16="http://schemas.microsoft.com/office/drawing/2014/main" id="{67FFEE18-7F33-5FB0-245C-8F611293CF5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4554200" y="9262217"/>
              <a:ext cx="1413867" cy="735210"/>
              <a:chOff x="0" y="0"/>
              <a:chExt cx="2346405" cy="1220129"/>
            </a:xfrm>
          </p:grpSpPr>
          <p:sp>
            <p:nvSpPr>
              <p:cNvPr id="20" name="Freeform 3">
                <a:extLst>
                  <a:ext uri="{FF2B5EF4-FFF2-40B4-BE49-F238E27FC236}">
                    <a16:creationId xmlns:a16="http://schemas.microsoft.com/office/drawing/2014/main" id="{BB5390AC-15A5-6F65-D118-A42B4734D506}"/>
                  </a:ext>
                </a:extLst>
              </p:cNvPr>
              <p:cNvSpPr/>
              <p:nvPr/>
            </p:nvSpPr>
            <p:spPr>
              <a:xfrm>
                <a:off x="0" y="0"/>
                <a:ext cx="2346452" cy="1220089"/>
              </a:xfrm>
              <a:custGeom>
                <a:avLst/>
                <a:gdLst/>
                <a:ahLst/>
                <a:cxnLst/>
                <a:rect l="l" t="t" r="r" b="b"/>
                <a:pathLst>
                  <a:path w="2346452" h="1220089">
                    <a:moveTo>
                      <a:pt x="0" y="0"/>
                    </a:moveTo>
                    <a:lnTo>
                      <a:pt x="2346452" y="0"/>
                    </a:lnTo>
                    <a:lnTo>
                      <a:pt x="2346452" y="1220089"/>
                    </a:lnTo>
                    <a:lnTo>
                      <a:pt x="0" y="1220089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/>
                <a:stretch>
                  <a:fillRect r="1" b="-3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8" name="Group 6">
              <a:extLst>
                <a:ext uri="{FF2B5EF4-FFF2-40B4-BE49-F238E27FC236}">
                  <a16:creationId xmlns:a16="http://schemas.microsoft.com/office/drawing/2014/main" id="{997A351B-64CC-AF97-089D-E2858625841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6164465" y="9142759"/>
              <a:ext cx="1513936" cy="1020182"/>
              <a:chOff x="0" y="0"/>
              <a:chExt cx="2052140" cy="1382856"/>
            </a:xfrm>
          </p:grpSpPr>
          <p:sp>
            <p:nvSpPr>
              <p:cNvPr id="19" name="Freeform 7">
                <a:extLst>
                  <a:ext uri="{FF2B5EF4-FFF2-40B4-BE49-F238E27FC236}">
                    <a16:creationId xmlns:a16="http://schemas.microsoft.com/office/drawing/2014/main" id="{FC866F8E-6AF8-CDCE-0B55-F43CF8F5A7D4}"/>
                  </a:ext>
                </a:extLst>
              </p:cNvPr>
              <p:cNvSpPr/>
              <p:nvPr/>
            </p:nvSpPr>
            <p:spPr>
              <a:xfrm>
                <a:off x="0" y="0"/>
                <a:ext cx="2052193" cy="1382903"/>
              </a:xfrm>
              <a:custGeom>
                <a:avLst/>
                <a:gdLst/>
                <a:ahLst/>
                <a:cxnLst/>
                <a:rect l="l" t="t" r="r" b="b"/>
                <a:pathLst>
                  <a:path w="2052193" h="1382903">
                    <a:moveTo>
                      <a:pt x="0" y="0"/>
                    </a:moveTo>
                    <a:lnTo>
                      <a:pt x="2052193" y="0"/>
                    </a:lnTo>
                    <a:lnTo>
                      <a:pt x="2052193" y="1382903"/>
                    </a:lnTo>
                    <a:lnTo>
                      <a:pt x="0" y="1382903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/>
                <a:stretch>
                  <a:fillRect r="2" b="3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26" name="Freeform 6">
            <a:extLst>
              <a:ext uri="{FF2B5EF4-FFF2-40B4-BE49-F238E27FC236}">
                <a16:creationId xmlns:a16="http://schemas.microsoft.com/office/drawing/2014/main" id="{2AE41603-2E54-6E02-4137-66C3D515A142}"/>
              </a:ext>
            </a:extLst>
          </p:cNvPr>
          <p:cNvSpPr/>
          <p:nvPr/>
        </p:nvSpPr>
        <p:spPr>
          <a:xfrm>
            <a:off x="1981200" y="1270965"/>
            <a:ext cx="14829421" cy="7720786"/>
          </a:xfrm>
          <a:custGeom>
            <a:avLst/>
            <a:gdLst/>
            <a:ahLst/>
            <a:cxnLst/>
            <a:rect l="l" t="t" r="r" b="b"/>
            <a:pathLst>
              <a:path w="15083310" h="8286393">
                <a:moveTo>
                  <a:pt x="0" y="0"/>
                </a:moveTo>
                <a:lnTo>
                  <a:pt x="15083310" y="0"/>
                </a:lnTo>
                <a:lnTo>
                  <a:pt x="15083310" y="8286393"/>
                </a:lnTo>
                <a:lnTo>
                  <a:pt x="0" y="828639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DBC00BA1-731C-D61A-C6BF-D071AD0DC1D5}"/>
              </a:ext>
            </a:extLst>
          </p:cNvPr>
          <p:cNvSpPr/>
          <p:nvPr/>
        </p:nvSpPr>
        <p:spPr>
          <a:xfrm>
            <a:off x="2590800" y="4041981"/>
            <a:ext cx="518610" cy="545068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/>
              <a:t>1</a:t>
            </a:r>
            <a:endParaRPr lang="en-US" sz="2400" dirty="0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BF791496-1D3F-3664-E585-CCDEFE427F12}"/>
              </a:ext>
            </a:extLst>
          </p:cNvPr>
          <p:cNvSpPr/>
          <p:nvPr/>
        </p:nvSpPr>
        <p:spPr>
          <a:xfrm>
            <a:off x="1302794" y="5101724"/>
            <a:ext cx="518610" cy="545068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/>
              <a:t>2</a:t>
            </a:r>
            <a:endParaRPr lang="en-US" sz="2400" dirty="0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A4AB9C8C-8765-53EF-ECF0-4B5C090029A7}"/>
              </a:ext>
            </a:extLst>
          </p:cNvPr>
          <p:cNvSpPr/>
          <p:nvPr/>
        </p:nvSpPr>
        <p:spPr>
          <a:xfrm>
            <a:off x="1295400" y="5970032"/>
            <a:ext cx="518610" cy="545068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/>
              <a:t>3</a:t>
            </a:r>
            <a:endParaRPr lang="en-US" sz="24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C89CFB-66BB-A2B8-B412-D48AF22273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Shape 11">
            <a:extLst>
              <a:ext uri="{FF2B5EF4-FFF2-40B4-BE49-F238E27FC236}">
                <a16:creationId xmlns:a16="http://schemas.microsoft.com/office/drawing/2014/main" id="{C2D1ED80-74BF-BF49-FA64-454F8ED48B2E}"/>
              </a:ext>
            </a:extLst>
          </p:cNvPr>
          <p:cNvSpPr/>
          <p:nvPr/>
        </p:nvSpPr>
        <p:spPr>
          <a:xfrm>
            <a:off x="963266" y="591767"/>
            <a:ext cx="687324" cy="0"/>
          </a:xfrm>
          <a:prstGeom prst="line">
            <a:avLst/>
          </a:prstGeom>
          <a:ln w="762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990C2591-E018-EDA1-1806-F4BF200AE3EC}"/>
              </a:ext>
            </a:extLst>
          </p:cNvPr>
          <p:cNvSpPr txBox="1"/>
          <p:nvPr/>
        </p:nvSpPr>
        <p:spPr>
          <a:xfrm>
            <a:off x="963266" y="593010"/>
            <a:ext cx="5355136" cy="6464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20"/>
              </a:lnSpc>
            </a:pPr>
            <a:r>
              <a:rPr lang="en-US" sz="3800">
                <a:solidFill>
                  <a:srgbClr val="000000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Dataset Presentation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7CBF13E-A8FD-5AFC-BD7D-EA9E3DA085C1}"/>
              </a:ext>
            </a:extLst>
          </p:cNvPr>
          <p:cNvGrpSpPr/>
          <p:nvPr/>
        </p:nvGrpSpPr>
        <p:grpSpPr>
          <a:xfrm>
            <a:off x="0" y="9111233"/>
            <a:ext cx="18440400" cy="1051708"/>
            <a:chOff x="0" y="9111233"/>
            <a:chExt cx="18440400" cy="1051708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84E7D21D-31A3-1823-EB9A-08754A21C432}"/>
                </a:ext>
              </a:extLst>
            </p:cNvPr>
            <p:cNvSpPr/>
            <p:nvPr/>
          </p:nvSpPr>
          <p:spPr>
            <a:xfrm>
              <a:off x="0" y="9111233"/>
              <a:ext cx="18440400" cy="103717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000" dirty="0">
                  <a:solidFill>
                    <a:srgbClr val="102A72"/>
                  </a:solidFill>
                  <a:latin typeface="Bahnschrift Light Condensed" panose="020B0502040204020203" pitchFamily="34" charset="0"/>
                </a:rPr>
                <a:t>Crossover Anomalies in Renewable-Powered PEM </a:t>
              </a:r>
              <a:r>
                <a:rPr lang="en-US" sz="2000" dirty="0" err="1">
                  <a:solidFill>
                    <a:srgbClr val="102A72"/>
                  </a:solidFill>
                  <a:latin typeface="Bahnschrift Light Condensed" panose="020B0502040204020203" pitchFamily="34" charset="0"/>
                </a:rPr>
                <a:t>Electrolyzers</a:t>
              </a:r>
              <a:r>
                <a:rPr lang="en-US" sz="2000" dirty="0">
                  <a:solidFill>
                    <a:srgbClr val="102A72"/>
                  </a:solidFill>
                  <a:latin typeface="Bahnschrift Light Condensed" panose="020B0502040204020203" pitchFamily="34" charset="0"/>
                </a:rPr>
                <a:t> Using Electrical Sensor Analytics. PSAM 18. Pittsburgh – USA. July 2026.</a:t>
              </a:r>
            </a:p>
            <a:p>
              <a:r>
                <a:rPr lang="en-US" sz="2000" dirty="0">
                  <a:solidFill>
                    <a:srgbClr val="102A72"/>
                  </a:solidFill>
                  <a:latin typeface="Bahnschrift Light Condensed" panose="020B0502040204020203" pitchFamily="34" charset="0"/>
                </a:rPr>
                <a:t>Caio Souto Maior. Federal University of Pernambuco, Brazil.</a:t>
              </a:r>
              <a:endParaRPr lang="en-US" sz="1600" dirty="0">
                <a:latin typeface="Bahnschrift Light Condensed" panose="020B0502040204020203" pitchFamily="34" charset="0"/>
              </a:endParaRPr>
            </a:p>
          </p:txBody>
        </p:sp>
        <p:grpSp>
          <p:nvGrpSpPr>
            <p:cNvPr id="17" name="Group 2">
              <a:extLst>
                <a:ext uri="{FF2B5EF4-FFF2-40B4-BE49-F238E27FC236}">
                  <a16:creationId xmlns:a16="http://schemas.microsoft.com/office/drawing/2014/main" id="{C5FCB2EA-8C19-F85D-3FB1-F3830C9E55E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4554200" y="9262217"/>
              <a:ext cx="1413867" cy="735210"/>
              <a:chOff x="0" y="0"/>
              <a:chExt cx="2346405" cy="1220129"/>
            </a:xfrm>
          </p:grpSpPr>
          <p:sp>
            <p:nvSpPr>
              <p:cNvPr id="20" name="Freeform 3">
                <a:extLst>
                  <a:ext uri="{FF2B5EF4-FFF2-40B4-BE49-F238E27FC236}">
                    <a16:creationId xmlns:a16="http://schemas.microsoft.com/office/drawing/2014/main" id="{3022CEDD-97A7-75FC-0C5D-473A8DB6B90E}"/>
                  </a:ext>
                </a:extLst>
              </p:cNvPr>
              <p:cNvSpPr/>
              <p:nvPr/>
            </p:nvSpPr>
            <p:spPr>
              <a:xfrm>
                <a:off x="0" y="0"/>
                <a:ext cx="2346452" cy="1220089"/>
              </a:xfrm>
              <a:custGeom>
                <a:avLst/>
                <a:gdLst/>
                <a:ahLst/>
                <a:cxnLst/>
                <a:rect l="l" t="t" r="r" b="b"/>
                <a:pathLst>
                  <a:path w="2346452" h="1220089">
                    <a:moveTo>
                      <a:pt x="0" y="0"/>
                    </a:moveTo>
                    <a:lnTo>
                      <a:pt x="2346452" y="0"/>
                    </a:lnTo>
                    <a:lnTo>
                      <a:pt x="2346452" y="1220089"/>
                    </a:lnTo>
                    <a:lnTo>
                      <a:pt x="0" y="1220089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/>
                <a:stretch>
                  <a:fillRect r="1" b="-3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8" name="Group 6">
              <a:extLst>
                <a:ext uri="{FF2B5EF4-FFF2-40B4-BE49-F238E27FC236}">
                  <a16:creationId xmlns:a16="http://schemas.microsoft.com/office/drawing/2014/main" id="{03B9E4F9-FADA-38BC-C262-F8C8E8233C8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6164465" y="9142759"/>
              <a:ext cx="1513936" cy="1020182"/>
              <a:chOff x="0" y="0"/>
              <a:chExt cx="2052140" cy="1382856"/>
            </a:xfrm>
          </p:grpSpPr>
          <p:sp>
            <p:nvSpPr>
              <p:cNvPr id="19" name="Freeform 7">
                <a:extLst>
                  <a:ext uri="{FF2B5EF4-FFF2-40B4-BE49-F238E27FC236}">
                    <a16:creationId xmlns:a16="http://schemas.microsoft.com/office/drawing/2014/main" id="{4840B041-7786-A06C-C6C3-1D7F469ECDDB}"/>
                  </a:ext>
                </a:extLst>
              </p:cNvPr>
              <p:cNvSpPr/>
              <p:nvPr/>
            </p:nvSpPr>
            <p:spPr>
              <a:xfrm>
                <a:off x="0" y="0"/>
                <a:ext cx="2052193" cy="1382903"/>
              </a:xfrm>
              <a:custGeom>
                <a:avLst/>
                <a:gdLst/>
                <a:ahLst/>
                <a:cxnLst/>
                <a:rect l="l" t="t" r="r" b="b"/>
                <a:pathLst>
                  <a:path w="2052193" h="1382903">
                    <a:moveTo>
                      <a:pt x="0" y="0"/>
                    </a:moveTo>
                    <a:lnTo>
                      <a:pt x="2052193" y="0"/>
                    </a:lnTo>
                    <a:lnTo>
                      <a:pt x="2052193" y="1382903"/>
                    </a:lnTo>
                    <a:lnTo>
                      <a:pt x="0" y="1382903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/>
                <a:stretch>
                  <a:fillRect r="2" b="3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26" name="Freeform 6">
            <a:extLst>
              <a:ext uri="{FF2B5EF4-FFF2-40B4-BE49-F238E27FC236}">
                <a16:creationId xmlns:a16="http://schemas.microsoft.com/office/drawing/2014/main" id="{076B698E-1D0F-17EC-25EA-3339E85599C8}"/>
              </a:ext>
            </a:extLst>
          </p:cNvPr>
          <p:cNvSpPr/>
          <p:nvPr/>
        </p:nvSpPr>
        <p:spPr>
          <a:xfrm>
            <a:off x="1981200" y="1270965"/>
            <a:ext cx="14829421" cy="7720786"/>
          </a:xfrm>
          <a:custGeom>
            <a:avLst/>
            <a:gdLst/>
            <a:ahLst/>
            <a:cxnLst/>
            <a:rect l="l" t="t" r="r" b="b"/>
            <a:pathLst>
              <a:path w="15083310" h="8286393">
                <a:moveTo>
                  <a:pt x="0" y="0"/>
                </a:moveTo>
                <a:lnTo>
                  <a:pt x="15083310" y="0"/>
                </a:lnTo>
                <a:lnTo>
                  <a:pt x="15083310" y="8286393"/>
                </a:lnTo>
                <a:lnTo>
                  <a:pt x="0" y="828639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14">
            <a:extLst>
              <a:ext uri="{FF2B5EF4-FFF2-40B4-BE49-F238E27FC236}">
                <a16:creationId xmlns:a16="http://schemas.microsoft.com/office/drawing/2014/main" id="{25256A37-C0BC-BCCE-ABE5-86DC642E103A}"/>
              </a:ext>
            </a:extLst>
          </p:cNvPr>
          <p:cNvSpPr/>
          <p:nvPr/>
        </p:nvSpPr>
        <p:spPr>
          <a:xfrm>
            <a:off x="797450" y="1350460"/>
            <a:ext cx="2333771" cy="2224942"/>
          </a:xfrm>
          <a:custGeom>
            <a:avLst/>
            <a:gdLst/>
            <a:ahLst/>
            <a:cxnLst/>
            <a:rect l="l" t="t" r="r" b="b"/>
            <a:pathLst>
              <a:path w="2333771" h="2224942">
                <a:moveTo>
                  <a:pt x="0" y="0"/>
                </a:moveTo>
                <a:lnTo>
                  <a:pt x="2333770" y="0"/>
                </a:lnTo>
                <a:lnTo>
                  <a:pt x="2333770" y="2224942"/>
                </a:lnTo>
                <a:lnTo>
                  <a:pt x="0" y="222494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AutoShape 18">
            <a:extLst>
              <a:ext uri="{FF2B5EF4-FFF2-40B4-BE49-F238E27FC236}">
                <a16:creationId xmlns:a16="http://schemas.microsoft.com/office/drawing/2014/main" id="{31B5FB6A-0508-A3B4-644A-6B09DC87E0B4}"/>
              </a:ext>
            </a:extLst>
          </p:cNvPr>
          <p:cNvSpPr/>
          <p:nvPr/>
        </p:nvSpPr>
        <p:spPr>
          <a:xfrm>
            <a:off x="3090133" y="3575402"/>
            <a:ext cx="3463898" cy="653079"/>
          </a:xfrm>
          <a:prstGeom prst="line">
            <a:avLst/>
          </a:prstGeom>
          <a:ln w="38100" cap="flat">
            <a:solidFill>
              <a:srgbClr val="000000"/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2" name="TextBox 19">
            <a:extLst>
              <a:ext uri="{FF2B5EF4-FFF2-40B4-BE49-F238E27FC236}">
                <a16:creationId xmlns:a16="http://schemas.microsoft.com/office/drawing/2014/main" id="{44A6CA44-6741-FCE9-C614-A9C24AC18520}"/>
              </a:ext>
            </a:extLst>
          </p:cNvPr>
          <p:cNvSpPr txBox="1"/>
          <p:nvPr/>
        </p:nvSpPr>
        <p:spPr>
          <a:xfrm>
            <a:off x="865165" y="3963345"/>
            <a:ext cx="2266056" cy="5112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65"/>
              </a:lnSpc>
            </a:pPr>
            <a:r>
              <a:rPr lang="en-US" sz="1576" b="1" i="1" dirty="0" err="1">
                <a:solidFill>
                  <a:srgbClr val="506690"/>
                </a:solidFill>
                <a:latin typeface="Open Sauce Bold Italics"/>
                <a:ea typeface="Open Sauce Bold Italics"/>
                <a:cs typeface="Open Sauce Bold Italics"/>
                <a:sym typeface="Open Sauce Bold Italics"/>
              </a:rPr>
              <a:t>Comercial</a:t>
            </a:r>
            <a:r>
              <a:rPr lang="en-US" sz="1576" b="1" i="1" dirty="0">
                <a:solidFill>
                  <a:srgbClr val="506690"/>
                </a:solidFill>
                <a:latin typeface="Open Sauce Bold Italics"/>
                <a:ea typeface="Open Sauce Bold Italics"/>
                <a:cs typeface="Open Sauce Bold Italics"/>
                <a:sym typeface="Open Sauce Bold Italics"/>
              </a:rPr>
              <a:t> PEM </a:t>
            </a:r>
            <a:r>
              <a:rPr lang="en-US" sz="1576" b="1" i="1" dirty="0" err="1">
                <a:solidFill>
                  <a:srgbClr val="506690"/>
                </a:solidFill>
                <a:latin typeface="Open Sauce Bold Italics"/>
                <a:ea typeface="Open Sauce Bold Italics"/>
                <a:cs typeface="Open Sauce Bold Italics"/>
                <a:sym typeface="Open Sauce Bold Italics"/>
              </a:rPr>
              <a:t>Electrolyzer</a:t>
            </a:r>
            <a:endParaRPr lang="en-US" sz="1576" b="1" i="1" dirty="0">
              <a:solidFill>
                <a:srgbClr val="506690"/>
              </a:solidFill>
              <a:latin typeface="Open Sauce Bold Italics"/>
              <a:ea typeface="Open Sauce Bold Italics"/>
              <a:cs typeface="Open Sauce Bold Italics"/>
              <a:sym typeface="Open Sauce Bold Italics"/>
            </a:endParaRPr>
          </a:p>
        </p:txBody>
      </p:sp>
      <p:grpSp>
        <p:nvGrpSpPr>
          <p:cNvPr id="33" name="Group 15">
            <a:extLst>
              <a:ext uri="{FF2B5EF4-FFF2-40B4-BE49-F238E27FC236}">
                <a16:creationId xmlns:a16="http://schemas.microsoft.com/office/drawing/2014/main" id="{AC01737D-B120-404C-5921-22FBF8208974}"/>
              </a:ext>
            </a:extLst>
          </p:cNvPr>
          <p:cNvGrpSpPr/>
          <p:nvPr/>
        </p:nvGrpSpPr>
        <p:grpSpPr>
          <a:xfrm>
            <a:off x="682798" y="1256355"/>
            <a:ext cx="2630790" cy="2630790"/>
            <a:chOff x="0" y="0"/>
            <a:chExt cx="812800" cy="812800"/>
          </a:xfrm>
        </p:grpSpPr>
        <p:sp>
          <p:nvSpPr>
            <p:cNvPr id="34" name="Freeform 16">
              <a:extLst>
                <a:ext uri="{FF2B5EF4-FFF2-40B4-BE49-F238E27FC236}">
                  <a16:creationId xmlns:a16="http://schemas.microsoft.com/office/drawing/2014/main" id="{E704AE1C-1DC9-7147-36B3-749E7F25D0E8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ln w="1905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TextBox 17">
              <a:extLst>
                <a:ext uri="{FF2B5EF4-FFF2-40B4-BE49-F238E27FC236}">
                  <a16:creationId xmlns:a16="http://schemas.microsoft.com/office/drawing/2014/main" id="{FF978F82-03A6-F985-180A-019BE96E31D5}"/>
                </a:ext>
              </a:extLst>
            </p:cNvPr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65"/>
                </a:lnSpc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5580301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/>
          <p:cNvSpPr txBox="1"/>
          <p:nvPr/>
        </p:nvSpPr>
        <p:spPr>
          <a:xfrm>
            <a:off x="1028700" y="1788880"/>
            <a:ext cx="14516100" cy="65992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39749" lvl="1" indent="-269875" algn="just">
              <a:lnSpc>
                <a:spcPts val="3999"/>
              </a:lnSpc>
              <a:buFont typeface="Arial"/>
              <a:buChar char="•"/>
            </a:pPr>
            <a:r>
              <a:rPr lang="en-US" sz="2499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The entire dataset (for wave) comprises 30,006 observations sampled at 1 Hz and 29 variables.</a:t>
            </a:r>
          </a:p>
          <a:p>
            <a:pPr marL="539749" lvl="1" indent="-269875" algn="just">
              <a:lnSpc>
                <a:spcPts val="3999"/>
              </a:lnSpc>
              <a:buFont typeface="Arial"/>
              <a:buChar char="•"/>
            </a:pPr>
            <a:r>
              <a:rPr lang="en-US" sz="2499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The dataset was </a:t>
            </a:r>
            <a:r>
              <a:rPr lang="en-US" sz="2499" b="1" dirty="0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intentionally generated under fault-free operating conditions</a:t>
            </a:r>
            <a:r>
              <a:rPr lang="en-US" sz="2499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. Whenever a failure occurred during the experimental campaign, the test was restarted to ensure that only normal operating data were recorded.</a:t>
            </a:r>
          </a:p>
          <a:p>
            <a:pPr marL="539749" lvl="1" indent="-269875" algn="just">
              <a:lnSpc>
                <a:spcPts val="3999"/>
              </a:lnSpc>
              <a:buFont typeface="Arial"/>
              <a:buChar char="•"/>
            </a:pPr>
            <a:r>
              <a:rPr lang="en-US" sz="2499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Despite the absence of critical failures, </a:t>
            </a:r>
            <a:r>
              <a:rPr lang="en-US" sz="2499" b="1" dirty="0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subtle variations in hydrogen crossover can still be observed</a:t>
            </a:r>
            <a:r>
              <a:rPr lang="en-US" sz="2499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, providing valuable information for early condition monitoring and proactive decision-making.</a:t>
            </a:r>
          </a:p>
          <a:p>
            <a:pPr marL="539749" lvl="1" indent="-269875" algn="just">
              <a:lnSpc>
                <a:spcPts val="3999"/>
              </a:lnSpc>
              <a:buFont typeface="Arial"/>
              <a:buChar char="•"/>
            </a:pPr>
            <a:r>
              <a:rPr lang="en-US" sz="2499" b="1" dirty="0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Configuration 3 (1 out of 9) was selected</a:t>
            </a:r>
            <a:r>
              <a:rPr lang="en-US" sz="2499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for this study because it exhibits the highest variability in hydrogen crossover, making it the most suitable scenario for investigating crossover-related anomalies.</a:t>
            </a:r>
          </a:p>
          <a:p>
            <a:pPr marL="996949" lvl="2" indent="-269875" algn="just">
              <a:lnSpc>
                <a:spcPts val="3999"/>
              </a:lnSpc>
              <a:buFont typeface="Arial"/>
              <a:buChar char="•"/>
            </a:pPr>
            <a:r>
              <a:rPr lang="en-US" sz="200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Plant capacity: 10 MW; ramp rate: 400 A/s; no accumulator</a:t>
            </a:r>
          </a:p>
          <a:p>
            <a:pPr marL="996949" lvl="2" indent="-269875" algn="just">
              <a:lnSpc>
                <a:spcPts val="3999"/>
              </a:lnSpc>
              <a:buFont typeface="Arial"/>
              <a:buChar char="•"/>
            </a:pPr>
            <a:r>
              <a:rPr lang="en-US" sz="200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3,006 observation in total </a:t>
            </a:r>
          </a:p>
        </p:txBody>
      </p:sp>
      <p:sp>
        <p:nvSpPr>
          <p:cNvPr id="9" name="AutoShape 9"/>
          <p:cNvSpPr/>
          <p:nvPr/>
        </p:nvSpPr>
        <p:spPr>
          <a:xfrm>
            <a:off x="963266" y="591767"/>
            <a:ext cx="687324" cy="0"/>
          </a:xfrm>
          <a:prstGeom prst="line">
            <a:avLst/>
          </a:prstGeom>
          <a:ln w="762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963266" y="593010"/>
            <a:ext cx="5355136" cy="6464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20"/>
              </a:lnSpc>
            </a:pPr>
            <a:r>
              <a:rPr lang="en-US" sz="3800">
                <a:solidFill>
                  <a:srgbClr val="000000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Dataset Presentation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B564D04-DE9A-E3AF-13AA-D804373E6C78}"/>
              </a:ext>
            </a:extLst>
          </p:cNvPr>
          <p:cNvGrpSpPr/>
          <p:nvPr/>
        </p:nvGrpSpPr>
        <p:grpSpPr>
          <a:xfrm>
            <a:off x="0" y="9111233"/>
            <a:ext cx="18440400" cy="1051708"/>
            <a:chOff x="0" y="9111233"/>
            <a:chExt cx="18440400" cy="1051708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B7EDA76-57B2-DF29-4C05-B90CEC89639A}"/>
                </a:ext>
              </a:extLst>
            </p:cNvPr>
            <p:cNvSpPr/>
            <p:nvPr/>
          </p:nvSpPr>
          <p:spPr>
            <a:xfrm>
              <a:off x="0" y="9111233"/>
              <a:ext cx="18440400" cy="103717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000" dirty="0">
                  <a:solidFill>
                    <a:srgbClr val="102A72"/>
                  </a:solidFill>
                  <a:latin typeface="Bahnschrift Light Condensed" panose="020B0502040204020203" pitchFamily="34" charset="0"/>
                </a:rPr>
                <a:t>Crossover Anomalies in Renewable-Powered PEM </a:t>
              </a:r>
              <a:r>
                <a:rPr lang="en-US" sz="2000" dirty="0" err="1">
                  <a:solidFill>
                    <a:srgbClr val="102A72"/>
                  </a:solidFill>
                  <a:latin typeface="Bahnschrift Light Condensed" panose="020B0502040204020203" pitchFamily="34" charset="0"/>
                </a:rPr>
                <a:t>Electrolyzers</a:t>
              </a:r>
              <a:r>
                <a:rPr lang="en-US" sz="2000" dirty="0">
                  <a:solidFill>
                    <a:srgbClr val="102A72"/>
                  </a:solidFill>
                  <a:latin typeface="Bahnschrift Light Condensed" panose="020B0502040204020203" pitchFamily="34" charset="0"/>
                </a:rPr>
                <a:t> Using Electrical Sensor Analytics. PSAM 18. Pittsburgh – USA. July 2026.</a:t>
              </a:r>
            </a:p>
            <a:p>
              <a:r>
                <a:rPr lang="en-US" sz="2000" dirty="0">
                  <a:solidFill>
                    <a:srgbClr val="102A72"/>
                  </a:solidFill>
                  <a:latin typeface="Bahnschrift Light Condensed" panose="020B0502040204020203" pitchFamily="34" charset="0"/>
                </a:rPr>
                <a:t>Caio Souto Maior. Federal University of Pernambuco, Brazil.</a:t>
              </a:r>
              <a:endParaRPr lang="en-US" sz="1600" dirty="0">
                <a:latin typeface="Bahnschrift Light Condensed" panose="020B0502040204020203" pitchFamily="34" charset="0"/>
              </a:endParaRPr>
            </a:p>
          </p:txBody>
        </p:sp>
        <p:grpSp>
          <p:nvGrpSpPr>
            <p:cNvPr id="17" name="Group 2">
              <a:extLst>
                <a:ext uri="{FF2B5EF4-FFF2-40B4-BE49-F238E27FC236}">
                  <a16:creationId xmlns:a16="http://schemas.microsoft.com/office/drawing/2014/main" id="{73A6CB53-AE46-87EC-13B6-6773C930684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4554200" y="9262217"/>
              <a:ext cx="1413867" cy="735210"/>
              <a:chOff x="0" y="0"/>
              <a:chExt cx="2346405" cy="1220129"/>
            </a:xfrm>
          </p:grpSpPr>
          <p:sp>
            <p:nvSpPr>
              <p:cNvPr id="20" name="Freeform 3">
                <a:extLst>
                  <a:ext uri="{FF2B5EF4-FFF2-40B4-BE49-F238E27FC236}">
                    <a16:creationId xmlns:a16="http://schemas.microsoft.com/office/drawing/2014/main" id="{19989A0E-112D-76BC-DBE1-A7C4DF7B1D1C}"/>
                  </a:ext>
                </a:extLst>
              </p:cNvPr>
              <p:cNvSpPr/>
              <p:nvPr/>
            </p:nvSpPr>
            <p:spPr>
              <a:xfrm>
                <a:off x="0" y="0"/>
                <a:ext cx="2346452" cy="1220089"/>
              </a:xfrm>
              <a:custGeom>
                <a:avLst/>
                <a:gdLst/>
                <a:ahLst/>
                <a:cxnLst/>
                <a:rect l="l" t="t" r="r" b="b"/>
                <a:pathLst>
                  <a:path w="2346452" h="1220089">
                    <a:moveTo>
                      <a:pt x="0" y="0"/>
                    </a:moveTo>
                    <a:lnTo>
                      <a:pt x="2346452" y="0"/>
                    </a:lnTo>
                    <a:lnTo>
                      <a:pt x="2346452" y="1220089"/>
                    </a:lnTo>
                    <a:lnTo>
                      <a:pt x="0" y="1220089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/>
                <a:stretch>
                  <a:fillRect r="1" b="-3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8" name="Group 6">
              <a:extLst>
                <a:ext uri="{FF2B5EF4-FFF2-40B4-BE49-F238E27FC236}">
                  <a16:creationId xmlns:a16="http://schemas.microsoft.com/office/drawing/2014/main" id="{037DECA0-BC63-9A83-B883-05A31CA2FB2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6164465" y="9142759"/>
              <a:ext cx="1513936" cy="1020182"/>
              <a:chOff x="0" y="0"/>
              <a:chExt cx="2052140" cy="1382856"/>
            </a:xfrm>
          </p:grpSpPr>
          <p:sp>
            <p:nvSpPr>
              <p:cNvPr id="19" name="Freeform 7">
                <a:extLst>
                  <a:ext uri="{FF2B5EF4-FFF2-40B4-BE49-F238E27FC236}">
                    <a16:creationId xmlns:a16="http://schemas.microsoft.com/office/drawing/2014/main" id="{1F1C5AA0-203D-2867-1248-1ACD6CE0E1A7}"/>
                  </a:ext>
                </a:extLst>
              </p:cNvPr>
              <p:cNvSpPr/>
              <p:nvPr/>
            </p:nvSpPr>
            <p:spPr>
              <a:xfrm>
                <a:off x="0" y="0"/>
                <a:ext cx="2052193" cy="1382903"/>
              </a:xfrm>
              <a:custGeom>
                <a:avLst/>
                <a:gdLst/>
                <a:ahLst/>
                <a:cxnLst/>
                <a:rect l="l" t="t" r="r" b="b"/>
                <a:pathLst>
                  <a:path w="2052193" h="1382903">
                    <a:moveTo>
                      <a:pt x="0" y="0"/>
                    </a:moveTo>
                    <a:lnTo>
                      <a:pt x="2052193" y="0"/>
                    </a:lnTo>
                    <a:lnTo>
                      <a:pt x="2052193" y="1382903"/>
                    </a:lnTo>
                    <a:lnTo>
                      <a:pt x="0" y="1382903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/>
                <a:stretch>
                  <a:fillRect r="2" b="3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1758162" y="1164233"/>
            <a:ext cx="15463038" cy="8386521"/>
          </a:xfrm>
          <a:custGeom>
            <a:avLst/>
            <a:gdLst/>
            <a:ahLst/>
            <a:cxnLst/>
            <a:rect l="l" t="t" r="r" b="b"/>
            <a:pathLst>
              <a:path w="15463038" h="8386521">
                <a:moveTo>
                  <a:pt x="0" y="0"/>
                </a:moveTo>
                <a:lnTo>
                  <a:pt x="15463038" y="0"/>
                </a:lnTo>
                <a:lnTo>
                  <a:pt x="15463038" y="8386521"/>
                </a:lnTo>
                <a:lnTo>
                  <a:pt x="0" y="838652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19" t="-222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AutoShape 5"/>
          <p:cNvSpPr/>
          <p:nvPr/>
        </p:nvSpPr>
        <p:spPr>
          <a:xfrm>
            <a:off x="963266" y="591767"/>
            <a:ext cx="687324" cy="0"/>
          </a:xfrm>
          <a:prstGeom prst="line">
            <a:avLst/>
          </a:prstGeom>
          <a:ln w="762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963266" y="593010"/>
            <a:ext cx="5355136" cy="6464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20"/>
              </a:lnSpc>
            </a:pPr>
            <a:r>
              <a:rPr lang="en-US" sz="3800">
                <a:solidFill>
                  <a:srgbClr val="000000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Dataset Presentation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B89E0C7-26F9-6223-EC12-57A84066B33C}"/>
              </a:ext>
            </a:extLst>
          </p:cNvPr>
          <p:cNvGrpSpPr/>
          <p:nvPr/>
        </p:nvGrpSpPr>
        <p:grpSpPr>
          <a:xfrm>
            <a:off x="0" y="9111233"/>
            <a:ext cx="18440400" cy="1051708"/>
            <a:chOff x="0" y="9111233"/>
            <a:chExt cx="18440400" cy="1051708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0C4ED42-D3B8-2570-78D8-4EC9C8F5F4EA}"/>
                </a:ext>
              </a:extLst>
            </p:cNvPr>
            <p:cNvSpPr/>
            <p:nvPr/>
          </p:nvSpPr>
          <p:spPr>
            <a:xfrm>
              <a:off x="0" y="9111233"/>
              <a:ext cx="18440400" cy="103717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000" dirty="0">
                  <a:solidFill>
                    <a:srgbClr val="102A72"/>
                  </a:solidFill>
                  <a:latin typeface="Bahnschrift Light Condensed" panose="020B0502040204020203" pitchFamily="34" charset="0"/>
                </a:rPr>
                <a:t>Crossover Anomalies in Renewable-Powered PEM </a:t>
              </a:r>
              <a:r>
                <a:rPr lang="en-US" sz="2000" dirty="0" err="1">
                  <a:solidFill>
                    <a:srgbClr val="102A72"/>
                  </a:solidFill>
                  <a:latin typeface="Bahnschrift Light Condensed" panose="020B0502040204020203" pitchFamily="34" charset="0"/>
                </a:rPr>
                <a:t>Electrolyzers</a:t>
              </a:r>
              <a:r>
                <a:rPr lang="en-US" sz="2000" dirty="0">
                  <a:solidFill>
                    <a:srgbClr val="102A72"/>
                  </a:solidFill>
                  <a:latin typeface="Bahnschrift Light Condensed" panose="020B0502040204020203" pitchFamily="34" charset="0"/>
                </a:rPr>
                <a:t> Using Electrical Sensor Analytics. PSAM 18. Pittsburgh – USA. July 2026.</a:t>
              </a:r>
            </a:p>
            <a:p>
              <a:r>
                <a:rPr lang="en-US" sz="2000" dirty="0">
                  <a:solidFill>
                    <a:srgbClr val="102A72"/>
                  </a:solidFill>
                  <a:latin typeface="Bahnschrift Light Condensed" panose="020B0502040204020203" pitchFamily="34" charset="0"/>
                </a:rPr>
                <a:t>Caio Souto Maior. Federal University of Pernambuco, Brazil.</a:t>
              </a:r>
              <a:endParaRPr lang="en-US" sz="1600" dirty="0">
                <a:latin typeface="Bahnschrift Light Condensed" panose="020B0502040204020203" pitchFamily="34" charset="0"/>
              </a:endParaRPr>
            </a:p>
          </p:txBody>
        </p:sp>
        <p:grpSp>
          <p:nvGrpSpPr>
            <p:cNvPr id="17" name="Group 2">
              <a:extLst>
                <a:ext uri="{FF2B5EF4-FFF2-40B4-BE49-F238E27FC236}">
                  <a16:creationId xmlns:a16="http://schemas.microsoft.com/office/drawing/2014/main" id="{990713B2-2E2B-A8ED-1B42-0C6FBC01792D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4554200" y="9262217"/>
              <a:ext cx="1413867" cy="735210"/>
              <a:chOff x="0" y="0"/>
              <a:chExt cx="2346405" cy="1220129"/>
            </a:xfrm>
          </p:grpSpPr>
          <p:sp>
            <p:nvSpPr>
              <p:cNvPr id="20" name="Freeform 3">
                <a:extLst>
                  <a:ext uri="{FF2B5EF4-FFF2-40B4-BE49-F238E27FC236}">
                    <a16:creationId xmlns:a16="http://schemas.microsoft.com/office/drawing/2014/main" id="{F1707A8A-A2E4-7513-1F01-E141D6630A62}"/>
                  </a:ext>
                </a:extLst>
              </p:cNvPr>
              <p:cNvSpPr/>
              <p:nvPr/>
            </p:nvSpPr>
            <p:spPr>
              <a:xfrm>
                <a:off x="0" y="0"/>
                <a:ext cx="2346452" cy="1220089"/>
              </a:xfrm>
              <a:custGeom>
                <a:avLst/>
                <a:gdLst/>
                <a:ahLst/>
                <a:cxnLst/>
                <a:rect l="l" t="t" r="r" b="b"/>
                <a:pathLst>
                  <a:path w="2346452" h="1220089">
                    <a:moveTo>
                      <a:pt x="0" y="0"/>
                    </a:moveTo>
                    <a:lnTo>
                      <a:pt x="2346452" y="0"/>
                    </a:lnTo>
                    <a:lnTo>
                      <a:pt x="2346452" y="1220089"/>
                    </a:lnTo>
                    <a:lnTo>
                      <a:pt x="0" y="1220089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/>
                <a:stretch>
                  <a:fillRect r="1" b="-3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8" name="Group 6">
              <a:extLst>
                <a:ext uri="{FF2B5EF4-FFF2-40B4-BE49-F238E27FC236}">
                  <a16:creationId xmlns:a16="http://schemas.microsoft.com/office/drawing/2014/main" id="{70CBAF94-31B2-4317-8899-5F5996B36ADF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6164465" y="9142759"/>
              <a:ext cx="1513936" cy="1020182"/>
              <a:chOff x="0" y="0"/>
              <a:chExt cx="2052140" cy="1382856"/>
            </a:xfrm>
          </p:grpSpPr>
          <p:sp>
            <p:nvSpPr>
              <p:cNvPr id="19" name="Freeform 7">
                <a:extLst>
                  <a:ext uri="{FF2B5EF4-FFF2-40B4-BE49-F238E27FC236}">
                    <a16:creationId xmlns:a16="http://schemas.microsoft.com/office/drawing/2014/main" id="{FFED7CC5-5C4C-9EF3-8121-A40C3F443E59}"/>
                  </a:ext>
                </a:extLst>
              </p:cNvPr>
              <p:cNvSpPr/>
              <p:nvPr/>
            </p:nvSpPr>
            <p:spPr>
              <a:xfrm>
                <a:off x="0" y="0"/>
                <a:ext cx="2052193" cy="1382903"/>
              </a:xfrm>
              <a:custGeom>
                <a:avLst/>
                <a:gdLst/>
                <a:ahLst/>
                <a:cxnLst/>
                <a:rect l="l" t="t" r="r" b="b"/>
                <a:pathLst>
                  <a:path w="2052193" h="1382903">
                    <a:moveTo>
                      <a:pt x="0" y="0"/>
                    </a:moveTo>
                    <a:lnTo>
                      <a:pt x="2052193" y="0"/>
                    </a:lnTo>
                    <a:lnTo>
                      <a:pt x="2052193" y="1382903"/>
                    </a:lnTo>
                    <a:lnTo>
                      <a:pt x="0" y="1382903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"/>
                <a:stretch>
                  <a:fillRect r="2" b="3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63E4289C-2FB1-6C57-0394-5FC8AB334F09}"/>
              </a:ext>
            </a:extLst>
          </p:cNvPr>
          <p:cNvSpPr txBox="1"/>
          <p:nvPr/>
        </p:nvSpPr>
        <p:spPr>
          <a:xfrm>
            <a:off x="8686800" y="1638300"/>
            <a:ext cx="304800" cy="92333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FF0000"/>
                </a:solidFill>
              </a:rPr>
              <a:t>1</a:t>
            </a:r>
          </a:p>
          <a:p>
            <a:r>
              <a:rPr lang="pt-BR" dirty="0">
                <a:solidFill>
                  <a:srgbClr val="FF0000"/>
                </a:solidFill>
              </a:rPr>
              <a:t>2</a:t>
            </a:r>
          </a:p>
          <a:p>
            <a:r>
              <a:rPr lang="pt-BR" dirty="0">
                <a:solidFill>
                  <a:srgbClr val="FF0000"/>
                </a:solidFill>
              </a:rPr>
              <a:t>3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F3AACDA-201D-9220-A084-C4B286A4828E}"/>
              </a:ext>
            </a:extLst>
          </p:cNvPr>
          <p:cNvSpPr txBox="1"/>
          <p:nvPr/>
        </p:nvSpPr>
        <p:spPr>
          <a:xfrm>
            <a:off x="3962400" y="8572500"/>
            <a:ext cx="904375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FF0000"/>
                </a:solidFill>
              </a:rPr>
              <a:t>Output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410</TotalTime>
  <Words>1136</Words>
  <Application>Microsoft Office PowerPoint</Application>
  <PresentationFormat>Custom</PresentationFormat>
  <Paragraphs>165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7" baseType="lpstr">
      <vt:lpstr>Times New Roman</vt:lpstr>
      <vt:lpstr>Open Sauce Bold</vt:lpstr>
      <vt:lpstr>Open Sauce Bold Italics</vt:lpstr>
      <vt:lpstr>Aptos</vt:lpstr>
      <vt:lpstr>Arial</vt:lpstr>
      <vt:lpstr>Open Sauce Italics</vt:lpstr>
      <vt:lpstr>CMU Sans Serif</vt:lpstr>
      <vt:lpstr>Bahnschrift Light Condensed</vt:lpstr>
      <vt:lpstr>Calibri</vt:lpstr>
      <vt:lpstr>DM Serif Display</vt:lpstr>
      <vt:lpstr>Fira Sans Bold</vt:lpstr>
      <vt:lpstr>Open Sauce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Leo_PSAM</dc:title>
  <dc:creator>Caio Souto Maior</dc:creator>
  <cp:lastModifiedBy>Caio Souto Maior</cp:lastModifiedBy>
  <cp:revision>14</cp:revision>
  <dcterms:created xsi:type="dcterms:W3CDTF">2006-08-16T00:00:00Z</dcterms:created>
  <dcterms:modified xsi:type="dcterms:W3CDTF">2026-07-21T03:56:05Z</dcterms:modified>
  <dc:identifier>DAHPRaChWEo</dc:identifier>
</cp:coreProperties>
</file>